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462" r:id="rId11"/>
    <p:sldId id="267" r:id="rId12"/>
    <p:sldId id="468" r:id="rId13"/>
    <p:sldId id="269" r:id="rId14"/>
    <p:sldId id="458" r:id="rId15"/>
    <p:sldId id="456" r:id="rId16"/>
    <p:sldId id="457" r:id="rId17"/>
    <p:sldId id="459" r:id="rId18"/>
    <p:sldId id="460" r:id="rId19"/>
    <p:sldId id="467" r:id="rId20"/>
    <p:sldId id="470" r:id="rId21"/>
    <p:sldId id="464" r:id="rId22"/>
    <p:sldId id="465" r:id="rId23"/>
    <p:sldId id="46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27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077C-DD5F-4C4D-AF24-A4ECA3B56F14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D239-5C19-4B2A-8BF3-3602651067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9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239-5C19-4B2A-8BF3-3602651067A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77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239-5C19-4B2A-8BF3-3602651067A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15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3D239-5C19-4B2A-8BF3-3602651067A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1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F078-21AA-4EDC-B7BA-0FA930084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F3D11D-1A69-42B2-AA88-3DA912AB5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C01721-8F1B-42D6-AD4C-4FE0810D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8E07A8-9093-4669-B39F-151AE16F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38D59-7AE6-4B35-B20E-A613332C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75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0ECF1-138F-4A6F-9A74-1A2CE32C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E58E67-D96B-49E1-97A5-75F4DD81B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607C43-9A56-4E69-9621-837D0E27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EFDA4-4CDB-496A-BB38-90B909A5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40B81-EC3D-41FE-8545-79483A50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92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DD319B-4B39-4771-910F-E427E3F82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275DF3-9B89-4C98-BACC-80E392146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416CE6-9CE8-47A1-944E-133FFF55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AEED7E-8DE7-4DAE-9A8F-E5FF2E453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C48036-823D-4743-963A-08801E5B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7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9DA5C-4CAE-464A-A499-44251B57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8545CB-D0E3-4585-AE89-1AB0E5E9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37DD8F-15F0-4E86-BDF5-6D4C96E4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BA4806-E48F-480F-8032-10C587AD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6E2768-F75D-47B2-B390-02357DC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74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620E-76EE-4803-AAEE-6636FCB1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253E6A-4F2F-432B-8C51-65DBE2170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6E09CD-B3D0-4133-99CB-6D81B208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118157-62C5-4E9C-ACB8-155FD4FC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428FE-C380-4C65-A3A0-97B47821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4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5A3CC-1300-4EB1-A35A-59C4BF14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17CDE8-7406-4948-9CFC-6022E320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BE7B3-D5B4-40F2-8B79-38125EF6E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49AF60-5CE6-4A95-A5CC-44262612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B90B60-9697-46C0-B22D-58B3AF52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82C53A-5F3C-4005-AAC9-9B2B2377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91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259FF-171D-402D-88E1-511E186B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A31C8-FAA1-44D8-B8EE-442979FAF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8F5196-8B30-4858-BC0C-771EE4CBE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198A65-871D-4FE0-9935-B1BC8C940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4CC178-FA76-4C0C-B449-C702CA967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4E6AC9-373B-4AB5-9A49-A791F15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A8872F-F000-4116-9C2D-4CC65119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574CDA-642B-40BF-BBA6-74D9A4E4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27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B55B5-125A-4400-8DA4-A4A29470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72CD39-024A-413B-B3F0-6031D1C3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790826-1406-41AF-B53B-B29F7A10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D6FDDD-C6D9-46FB-BE0E-73A278E4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54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7B5D78-5DB1-481A-97A7-30D5EF0D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B2CA7D-FDC4-46F1-9889-7B2A0F6F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412148-B245-4035-8A86-941CB373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28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68876-87F3-4D93-99DE-B77BFFAB3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96AD26-9DD1-45AC-91AB-E384B716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FB6AE0-6E64-400E-90A3-9B68FF7C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3BABF7-4269-4D1A-B378-63B5576A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A3FB4E-B8AD-4A51-B6F7-CDB78614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E22B1A-E7B8-4BB7-A69B-0F2BF8C3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53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615D1-D74B-4B86-BF5E-FE48E882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F27600-9971-46AF-9A2C-41D5715D0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D137F6-3242-414E-94A6-42284EE57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62656D-5692-4234-BE3D-BCE0F5A7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9875F8-0330-4B02-B41A-8C9372B4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8504A5-8EE6-4C25-AA47-E3BE688B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27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B45658-2BEA-499B-ADCF-176951CD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D58D41-8367-4027-925F-DF75DD69F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F43D29-676F-444A-805E-D878D1DEF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8D06-56AE-48E6-A504-DBA869AEC91E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CAF55C-333A-44ED-A65B-B610835AF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52B57F-A75D-40BB-B298-CD0D2A6F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BE5F-6469-4F35-9B2F-C271E630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4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22.jpg"/><Relationship Id="rId2" Type="http://schemas.openxmlformats.org/officeDocument/2006/relationships/image" Target="../media/image21.jp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stacas">
            <a:extLst>
              <a:ext uri="{FF2B5EF4-FFF2-40B4-BE49-F238E27FC236}">
                <a16:creationId xmlns:a16="http://schemas.microsoft.com/office/drawing/2014/main" id="{44A6D998-90D2-405D-A007-630AC1D8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75103A-8403-446F-9B7B-936E0085C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t-BR" sz="3700"/>
              <a:t>Estacas: Dimensionamento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711EAD-22AC-4BD1-B3ED-D7BB3B34A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pt-BR" sz="2000"/>
              <a:t>Disponível em: www.tallesmello.com.br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2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6CE472C-FEA5-4A00-81DD-452B9DF57482}"/>
                  </a:ext>
                </a:extLst>
              </p:cNvPr>
              <p:cNvSpPr txBox="1"/>
              <p:nvPr/>
            </p:nvSpPr>
            <p:spPr>
              <a:xfrm>
                <a:off x="1622730" y="140042"/>
                <a:ext cx="8668987" cy="957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22 . 10 . 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0,40²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3,3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=8,38 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6CE472C-FEA5-4A00-81DD-452B9DF57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30" y="140042"/>
                <a:ext cx="8668987" cy="957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3275DB7-A5C1-4AFF-B468-E26F3FA5FC37}"/>
                  </a:ext>
                </a:extLst>
              </p:cNvPr>
              <p:cNvSpPr txBox="1"/>
              <p:nvPr/>
            </p:nvSpPr>
            <p:spPr>
              <a:xfrm>
                <a:off x="414574" y="1144839"/>
                <a:ext cx="11362852" cy="1032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𝐴𝑅𝐸𝐼𝐴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0,014 . 100 .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3+3+4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2 . 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. </m:t>
                                  </m:r>
                                  <m:f>
                                    <m:fPr>
                                      <m:ctrlP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0,40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6,6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=2,67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3275DB7-A5C1-4AFF-B468-E26F3FA5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" y="1144839"/>
                <a:ext cx="11362852" cy="10325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AB3C110-24E3-451B-AC03-F0DEEE384A1D}"/>
                  </a:ext>
                </a:extLst>
              </p:cNvPr>
              <p:cNvSpPr txBox="1"/>
              <p:nvPr/>
            </p:nvSpPr>
            <p:spPr>
              <a:xfrm>
                <a:off x="414574" y="2132056"/>
                <a:ext cx="11362852" cy="103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𝐴𝑅𝐸𝐼𝐴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𝐴𝑅𝐺𝐼𝐿𝑂𝑆𝐴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0,030 . 60 .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5+5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2 . 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. </m:t>
                                  </m:r>
                                  <m:f>
                                    <m:fPr>
                                      <m:ctrlP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0,40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6,6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=3,43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AB3C110-24E3-451B-AC03-F0DEEE384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" y="2132056"/>
                <a:ext cx="11362852" cy="1038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694C579-8149-4C28-98BC-2420119D3639}"/>
                  </a:ext>
                </a:extLst>
              </p:cNvPr>
              <p:cNvSpPr txBox="1"/>
              <p:nvPr/>
            </p:nvSpPr>
            <p:spPr>
              <a:xfrm>
                <a:off x="414574" y="3325750"/>
                <a:ext cx="11362852" cy="1032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𝐴𝑅𝐺𝐼𝐿𝐴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𝑆𝐼𝐿𝑇𝑂𝑆𝐴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0,04 . 22 .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3+10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2 . 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. </m:t>
                                  </m:r>
                                  <m:f>
                                    <m:fPr>
                                      <m:ctrlP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0,40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6,6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=2,18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694C579-8149-4C28-98BC-2420119D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" y="3325750"/>
                <a:ext cx="11362852" cy="10325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24F9512-7E25-42DF-8F60-01FA3B2CB19D}"/>
                  </a:ext>
                </a:extLst>
              </p:cNvPr>
              <p:cNvSpPr txBox="1"/>
              <p:nvPr/>
            </p:nvSpPr>
            <p:spPr>
              <a:xfrm>
                <a:off x="1075765" y="4513160"/>
                <a:ext cx="10271355" cy="1756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𝐴𝑅𝐸𝐼𝐴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𝐴𝑅𝐸𝐼𝐴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𝐴𝑅𝐺𝐼𝐿𝑂𝑆𝐴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𝐴𝑅𝐺𝐼𝐿𝐴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𝑆𝐼𝐿𝑇𝑂𝑆𝐴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=2,67+3,43+2,18= </m:t>
                          </m:r>
                        </m:e>
                      </m:nary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8,28 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8,38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8,28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=8,31 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24F9512-7E25-42DF-8F60-01FA3B2CB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5" y="4513160"/>
                <a:ext cx="10271355" cy="17561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98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39583"/>
                  </p:ext>
                </p:extLst>
              </p:nvPr>
            </p:nvGraphicFramePr>
            <p:xfrm>
              <a:off x="5147483" y="516356"/>
              <a:ext cx="6719246" cy="58252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274978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175730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6690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Argiloso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7,65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39583"/>
                  </p:ext>
                </p:extLst>
              </p:nvPr>
            </p:nvGraphicFramePr>
            <p:xfrm>
              <a:off x="5147483" y="516356"/>
              <a:ext cx="6719246" cy="58252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565702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337419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6690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297701" r="-400529" b="-70689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297701" r="-269268" b="-7068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297701" r="-166667" b="-70689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393182" r="-400529" b="-5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393182" r="-269268" b="-5988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393182" r="-166667" b="-5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498851" r="-400529" b="-5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498851" r="-269268" b="-5057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498851" r="-166667" b="-5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535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592045" r="-400529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592045" r="-269268" b="-4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592045" r="-166667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700000" r="-400529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700000" r="-269268" b="-3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700000" r="-166667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Argiloso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800000" r="-400529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800000" r="-269268" b="-2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800000" r="-166667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900000" r="-400529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900000" r="-269268" b="-1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900000" r="-166667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7,65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535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988636" r="-400529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988636" r="-269268" b="-34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988636" r="-166667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52" name="Imagem 1">
            <a:extLst>
              <a:ext uri="{FF2B5EF4-FFF2-40B4-BE49-F238E27FC236}">
                <a16:creationId xmlns:a16="http://schemas.microsoft.com/office/drawing/2014/main" id="{798E120C-1F66-4CA7-8D48-0137EFB6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59" y="724666"/>
            <a:ext cx="2263089" cy="4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43BE30-FA6D-4B0F-B6AB-2BA6B1E05171}"/>
              </a:ext>
            </a:extLst>
          </p:cNvPr>
          <p:cNvSpPr txBox="1"/>
          <p:nvPr/>
        </p:nvSpPr>
        <p:spPr>
          <a:xfrm>
            <a:off x="597090" y="2036311"/>
            <a:ext cx="415233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Dado o perfil de sondagem, pede-se: calcular a capacidade de carga para uma estaca tipo </a:t>
            </a:r>
            <a:r>
              <a:rPr lang="pt-BR" sz="2500" dirty="0" err="1"/>
              <a:t>Franki</a:t>
            </a:r>
            <a:r>
              <a:rPr lang="pt-BR" sz="2500" dirty="0"/>
              <a:t> com um comprimento nominal de 6,00 m; Diâmetro = 50 cm, utilizando o método de AOKI-VELLOSO. O pilar P10 receberá 300 </a:t>
            </a:r>
            <a:r>
              <a:rPr lang="pt-BR" sz="2500" dirty="0" err="1"/>
              <a:t>kN</a:t>
            </a:r>
            <a:r>
              <a:rPr lang="pt-BR" sz="2500" dirty="0"/>
              <a:t> de carga. A fundação dimensionada  suportará?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B45A0F-18E1-4739-BF9E-8FD4DED4E941}"/>
              </a:ext>
            </a:extLst>
          </p:cNvPr>
          <p:cNvSpPr txBox="1">
            <a:spLocks/>
          </p:cNvSpPr>
          <p:nvPr/>
        </p:nvSpPr>
        <p:spPr>
          <a:xfrm>
            <a:off x="1079310" y="11327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Exercício 03</a:t>
            </a:r>
          </a:p>
        </p:txBody>
      </p:sp>
    </p:spTree>
    <p:extLst>
      <p:ext uri="{BB962C8B-B14F-4D97-AF65-F5344CB8AC3E}">
        <p14:creationId xmlns:p14="http://schemas.microsoft.com/office/powerpoint/2010/main" val="146501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389078-76E2-4308-A210-B1E5C52A4F18}"/>
                  </a:ext>
                </a:extLst>
              </p:cNvPr>
              <p:cNvSpPr txBox="1"/>
              <p:nvPr/>
            </p:nvSpPr>
            <p:spPr>
              <a:xfrm>
                <a:off x="1622730" y="140042"/>
                <a:ext cx="8668987" cy="957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0,50²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36,29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389078-76E2-4308-A210-B1E5C52A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730" y="140042"/>
                <a:ext cx="8668987" cy="957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077C3D1-BCAC-4135-8873-7D039FB1AB7F}"/>
                  </a:ext>
                </a:extLst>
              </p:cNvPr>
              <p:cNvSpPr txBox="1"/>
              <p:nvPr/>
            </p:nvSpPr>
            <p:spPr>
              <a:xfrm>
                <a:off x="414574" y="1144839"/>
                <a:ext cx="11362852" cy="10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𝐴𝑅𝐸𝐼𝐴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0,014 . 100 .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2 . 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. </m:t>
                                  </m:r>
                                  <m:f>
                                    <m:fPr>
                                      <m:ctrlP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3,96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5077C3D1-BCAC-4135-8873-7D039FB1A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" y="1144839"/>
                <a:ext cx="11362852" cy="1080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8E1C786-5F09-4147-AF08-D70A33574BC1}"/>
                  </a:ext>
                </a:extLst>
              </p:cNvPr>
              <p:cNvSpPr txBox="1"/>
              <p:nvPr/>
            </p:nvSpPr>
            <p:spPr>
              <a:xfrm>
                <a:off x="414574" y="2132056"/>
                <a:ext cx="11362852" cy="10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𝑆𝐼𝐿𝑇𝐸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0,030 . 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0 .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2 . 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. </m:t>
                                  </m:r>
                                  <m:f>
                                    <m:fPr>
                                      <m:ctrlP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4,52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8E1C786-5F09-4147-AF08-D70A33574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" y="2132056"/>
                <a:ext cx="11362852" cy="1080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03C63E4-C68B-4F1C-825D-73078BD7E8A3}"/>
                  </a:ext>
                </a:extLst>
              </p:cNvPr>
              <p:cNvSpPr txBox="1"/>
              <p:nvPr/>
            </p:nvSpPr>
            <p:spPr>
              <a:xfrm>
                <a:off x="414574" y="3119273"/>
                <a:ext cx="11362852" cy="10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𝑆𝐼𝐿𝑇𝐸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𝐴𝑅𝐺𝐼𝐿𝑂𝑆𝑂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0,04 . 2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2 . 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. </m:t>
                                  </m:r>
                                  <m:f>
                                    <m:fPr>
                                      <m:ctrlP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1,45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03C63E4-C68B-4F1C-825D-73078BD7E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4" y="3119273"/>
                <a:ext cx="11362852" cy="1080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BFE7C9F-1D95-4737-A9DB-E1E686D3FE6C}"/>
                  </a:ext>
                </a:extLst>
              </p:cNvPr>
              <p:cNvSpPr txBox="1"/>
              <p:nvPr/>
            </p:nvSpPr>
            <p:spPr>
              <a:xfrm>
                <a:off x="1100998" y="5101814"/>
                <a:ext cx="10271355" cy="1448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𝐴𝑅𝐸𝐼𝐴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𝑆𝐼𝐿𝑇𝐸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𝑆𝐼𝐿𝑇𝐸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𝐴𝑅𝐺𝐼𝐿𝑂𝑆𝑂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𝐴𝑅𝐺𝐼𝐿𝐴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𝑆𝐼𝐿𝑇𝑂𝑆𝐴</m:t>
                                  </m:r>
                                </m:sub>
                              </m:sSub>
                            </m:sub>
                          </m:s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15,74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36,29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15,74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22,59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BFE7C9F-1D95-4737-A9DB-E1E686D3F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98" y="5101814"/>
                <a:ext cx="10271355" cy="14484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084778A-63F7-4C46-9C62-4A2742FAA629}"/>
                  </a:ext>
                </a:extLst>
              </p:cNvPr>
              <p:cNvSpPr txBox="1"/>
              <p:nvPr/>
            </p:nvSpPr>
            <p:spPr>
              <a:xfrm>
                <a:off x="414573" y="4092236"/>
                <a:ext cx="11362852" cy="10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𝐴𝑅𝐺𝐼𝐿𝐴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𝑆𝐼𝐿𝑇𝑂𝑆𝐴</m:t>
                              </m:r>
                            </m:sub>
                          </m:sSub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0,04 . 22 .</m:t>
                              </m:r>
                              <m:f>
                                <m:f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  </m:t>
                              </m:r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2 . 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. </m:t>
                                  </m:r>
                                  <m:f>
                                    <m:fPr>
                                      <m:ctrlP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pt-B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5,81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084778A-63F7-4C46-9C62-4A2742FAA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3" y="4092236"/>
                <a:ext cx="11362852" cy="10806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10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6E5E5-9893-488F-B11A-B8CC0B5F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62" y="-192460"/>
            <a:ext cx="10515600" cy="1325563"/>
          </a:xfrm>
        </p:spPr>
        <p:txBody>
          <a:bodyPr/>
          <a:lstStyle/>
          <a:p>
            <a:r>
              <a:rPr lang="pt-BR" dirty="0"/>
              <a:t>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C956EB-44FE-4EF8-BB15-81350669A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2262" y="1408948"/>
                <a:ext cx="11463413" cy="528727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 </m:t>
                    </m:r>
                    <m:sSup>
                      <m:sSupPr>
                        <m:ctrlP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</m:t>
                        </m:r>
                        <m: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22 . 21 . </m:t>
                        </m:r>
                        <m:f>
                          <m:fPr>
                            <m:ctrlPr>
                              <a:rPr lang="pt-B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B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. 0,80²</m:t>
                            </m:r>
                          </m:num>
                          <m:den>
                            <m:r>
                              <a:rPr lang="pt-BR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2,5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92,89 </m:t>
                    </m:r>
                    <m:r>
                      <m:rPr>
                        <m:sty m:val="p"/>
                      </m:rPr>
                      <a:rPr lang="pt-BR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tf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pt-BR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200" b="0" dirty="0">
                    <a:solidFill>
                      <a:srgbClr val="000000"/>
                    </a:solidFill>
                  </a:rPr>
                  <a:t>=</a:t>
                </a:r>
                <a:r>
                  <a:rPr lang="pt-BR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2 . 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=2,51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</m:oMath>
                </a14:m>
                <a:endParaRPr lang="pt-BR" sz="2200" b="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pt-BR" sz="2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sub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=4,5</m:t>
                    </m:r>
                  </m:oMath>
                </a14:m>
                <a:r>
                  <a:rPr lang="pt-BR" sz="2200" b="0" dirty="0">
                    <a:solidFill>
                      <a:srgbClr val="00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∗∆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0,014 . 100 . 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4,5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2,51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5,0</m:t>
                        </m:r>
                      </m:den>
                    </m:f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33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𝑡𝑓</m:t>
                    </m:r>
                  </m:oMath>
                </a14:m>
                <a:endParaRPr lang="pt-BR" sz="2200" dirty="0"/>
              </a:p>
              <a:p>
                <a:pPr marL="0" indent="0" algn="ctr">
                  <a:buNone/>
                </a:pPr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sub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7+5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pt-BR" sz="2200" b="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∗∆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2,51 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5,0</m:t>
                        </m:r>
                      </m:den>
                    </m:f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23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𝑡𝑓</m:t>
                    </m:r>
                  </m:oMath>
                </a14:m>
                <a:endParaRPr lang="pt-BR" sz="2200" dirty="0"/>
              </a:p>
              <a:p>
                <a:pPr marL="0" indent="0" algn="ctr">
                  <a:buNone/>
                </a:pPr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sub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pt-BR" sz="2200" b="0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∗∆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23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5 . 2,51 . 1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5,0</m:t>
                        </m:r>
                      </m:den>
                    </m:f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2,31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𝑡𝑓</m:t>
                    </m:r>
                  </m:oMath>
                </a14:m>
                <a:endParaRPr lang="pt-BR" sz="2200" dirty="0"/>
              </a:p>
              <a:p>
                <a:pPr marL="0" indent="0" algn="ctr">
                  <a:buNone/>
                </a:pPr>
                <a:endParaRPr lang="pt-BR" sz="22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sub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pt-BR" sz="22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  <m:sub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 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pt-BR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∗∆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22</m:t>
                        </m:r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21 .  2,51 . 1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5,0</m:t>
                        </m:r>
                      </m:den>
                    </m:f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28 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𝑡𝑓</m:t>
                    </m:r>
                  </m:oMath>
                </a14:m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6,33+7,23+2,31+9,28=25,15</m:t>
                          </m:r>
                        </m:e>
                      </m:nary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92,89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25,15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=47,73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=477,3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𝑒𝑠𝑡𝑎𝑐𝑎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𝑠𝑢𝑝𝑜𝑟𝑡𝑎𝑟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á!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C956EB-44FE-4EF8-BB15-81350669A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262" y="1408948"/>
                <a:ext cx="11463413" cy="5287273"/>
              </a:xfrm>
              <a:blipFill>
                <a:blip r:embed="rId2"/>
                <a:stretch>
                  <a:fillRect t="-11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5D81AAA3-50D9-4EF0-81A5-9EBBC312C9A0}"/>
              </a:ext>
            </a:extLst>
          </p:cNvPr>
          <p:cNvSpPr txBox="1"/>
          <p:nvPr/>
        </p:nvSpPr>
        <p:spPr>
          <a:xfrm>
            <a:off x="1028697" y="3942398"/>
            <a:ext cx="169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Silte</a:t>
            </a:r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Argilosa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0A18791-4B97-42A8-807C-2221BC8AA0A3}"/>
              </a:ext>
            </a:extLst>
          </p:cNvPr>
          <p:cNvSpPr txBox="1"/>
          <p:nvPr/>
        </p:nvSpPr>
        <p:spPr>
          <a:xfrm>
            <a:off x="1447798" y="2333364"/>
            <a:ext cx="853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EE6830-DB8C-4B98-9E10-C50486262461}"/>
              </a:ext>
            </a:extLst>
          </p:cNvPr>
          <p:cNvSpPr txBox="1"/>
          <p:nvPr/>
        </p:nvSpPr>
        <p:spPr>
          <a:xfrm>
            <a:off x="1202785" y="3137881"/>
            <a:ext cx="1343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A4493B-4D66-4B80-9DC0-BD9A801F74D6}"/>
              </a:ext>
            </a:extLst>
          </p:cNvPr>
          <p:cNvSpPr txBox="1"/>
          <p:nvPr/>
        </p:nvSpPr>
        <p:spPr>
          <a:xfrm>
            <a:off x="1008765" y="4587575"/>
            <a:ext cx="169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Argila </a:t>
            </a:r>
            <a:r>
              <a:rPr lang="pt-BR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Siltosa</a:t>
            </a:r>
            <a:endParaRPr lang="pt-B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A0841FC-DA16-4314-A5F6-DFA67ECDBB52}"/>
                  </a:ext>
                </a:extLst>
              </p:cNvPr>
              <p:cNvSpPr txBox="1"/>
              <p:nvPr/>
            </p:nvSpPr>
            <p:spPr>
              <a:xfrm>
                <a:off x="645940" y="885786"/>
                <a:ext cx="111568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𝑆𝑒𝑟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𝑟𝑒𝑐𝑎𝑙𝑐𝑢𝑙𝑎𝑑𝑎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𝑐𝑜𝑚𝑜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𝐹𝑟𝑎𝑛𝑘𝑖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=6,0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𝑏𝑢𝑠𝑐𝑎𝑛𝑑𝑜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𝑎𝑑𝑒𝑞𝑢𝑎𝑟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𝑐𝑎𝑝𝑎𝑐𝑖𝑑𝑎𝑑𝑒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𝑐𝑎𝑟𝑔𝑎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𝑑𝑎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𝑒𝑠𝑡𝑎𝑐𝑎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A0841FC-DA16-4314-A5F6-DFA67ECD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40" y="885786"/>
                <a:ext cx="11156854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461984"/>
                  </p:ext>
                </p:extLst>
              </p:nvPr>
            </p:nvGraphicFramePr>
            <p:xfrm>
              <a:off x="5147483" y="516356"/>
              <a:ext cx="6719246" cy="58206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274978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175730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6690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Argiloso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7,65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8461984"/>
                  </p:ext>
                </p:extLst>
              </p:nvPr>
            </p:nvGraphicFramePr>
            <p:xfrm>
              <a:off x="5147483" y="516356"/>
              <a:ext cx="6719246" cy="58206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565702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337419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6690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297701" r="-400529" b="-7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297701" r="-269268" b="-7057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297701" r="-166667" b="-7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397701" r="-400529" b="-6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397701" r="-269268" b="-6057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397701" r="-166667" b="-6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492045" r="-400529" b="-4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492045" r="-269268" b="-4988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492045" r="-166667" b="-4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598851" r="-400529" b="-4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598851" r="-269268" b="-4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598851" r="-166667" b="-4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698851" r="-400529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698851" r="-269268" b="-3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698851" r="-166667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Silte</a:t>
                          </a: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Argiloso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798851" r="-400529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798851" r="-269268" b="-2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798851" r="-166667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898851" r="-400529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898851" r="-269268" b="-1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898851" r="-166667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7,65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535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714" t="-987500" r="-400529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1220" t="-987500" r="-269268" b="-34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8599" t="-987500" r="-166667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52" name="Imagem 1">
            <a:extLst>
              <a:ext uri="{FF2B5EF4-FFF2-40B4-BE49-F238E27FC236}">
                <a16:creationId xmlns:a16="http://schemas.microsoft.com/office/drawing/2014/main" id="{798E120C-1F66-4CA7-8D48-0137EFB6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59" y="724666"/>
            <a:ext cx="2263089" cy="4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43BE30-FA6D-4B0F-B6AB-2BA6B1E05171}"/>
              </a:ext>
            </a:extLst>
          </p:cNvPr>
          <p:cNvSpPr txBox="1"/>
          <p:nvPr/>
        </p:nvSpPr>
        <p:spPr>
          <a:xfrm>
            <a:off x="597090" y="2036311"/>
            <a:ext cx="4152331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Dado o perfil de sondagem, pede-se: calcular a capacidade de carga utilizando o método de AOKI-VELLOSO para todos os pilares.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B45A0F-18E1-4739-BF9E-8FD4DED4E941}"/>
              </a:ext>
            </a:extLst>
          </p:cNvPr>
          <p:cNvSpPr txBox="1">
            <a:spLocks/>
          </p:cNvSpPr>
          <p:nvPr/>
        </p:nvSpPr>
        <p:spPr>
          <a:xfrm>
            <a:off x="1079310" y="11327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Exercício 04</a:t>
            </a:r>
          </a:p>
        </p:txBody>
      </p:sp>
    </p:spTree>
    <p:extLst>
      <p:ext uri="{BB962C8B-B14F-4D97-AF65-F5344CB8AC3E}">
        <p14:creationId xmlns:p14="http://schemas.microsoft.com/office/powerpoint/2010/main" val="309742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5D4DAA-0FBA-4277-ACB7-6ACCB8265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8" y="120398"/>
            <a:ext cx="5327537" cy="753588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BB106A-1821-4376-A986-D74BA3A00E98}"/>
              </a:ext>
            </a:extLst>
          </p:cNvPr>
          <p:cNvSpPr txBox="1">
            <a:spLocks/>
          </p:cNvSpPr>
          <p:nvPr/>
        </p:nvSpPr>
        <p:spPr>
          <a:xfrm>
            <a:off x="-1087691" y="298372"/>
            <a:ext cx="5767566" cy="10723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Exemplo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2378EE1-5FED-4BC7-B7E2-D76B8A64A75F}"/>
                  </a:ext>
                </a:extLst>
              </p:cNvPr>
              <p:cNvSpPr/>
              <p:nvPr/>
            </p:nvSpPr>
            <p:spPr>
              <a:xfrm>
                <a:off x="969438" y="1482304"/>
                <a:ext cx="4622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D2378EE1-5FED-4BC7-B7E2-D76B8A64A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" y="1482304"/>
                <a:ext cx="4622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57A00E7F-F069-4B70-BECB-ADE75EABF76C}"/>
                  </a:ext>
                </a:extLst>
              </p:cNvPr>
              <p:cNvSpPr/>
              <p:nvPr/>
            </p:nvSpPr>
            <p:spPr>
              <a:xfrm>
                <a:off x="2362137" y="1482304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57A00E7F-F069-4B70-BECB-ADE75EABF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37" y="1482304"/>
                <a:ext cx="4675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03D16E5-C878-4488-9BE8-4233E39E7573}"/>
                  </a:ext>
                </a:extLst>
              </p:cNvPr>
              <p:cNvSpPr/>
              <p:nvPr/>
            </p:nvSpPr>
            <p:spPr>
              <a:xfrm>
                <a:off x="4056266" y="1440102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003D16E5-C878-4488-9BE8-4233E39E7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266" y="1440102"/>
                <a:ext cx="4675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B3628F5-44E9-4F63-AE2F-8DE2DAC98FE6}"/>
                  </a:ext>
                </a:extLst>
              </p:cNvPr>
              <p:cNvSpPr/>
              <p:nvPr/>
            </p:nvSpPr>
            <p:spPr>
              <a:xfrm>
                <a:off x="5089206" y="1454168"/>
                <a:ext cx="457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EB3628F5-44E9-4F63-AE2F-8DE2DAC98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06" y="1454168"/>
                <a:ext cx="45768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788966-C39E-4396-8FE7-D1B6D2A441C3}"/>
                  </a:ext>
                </a:extLst>
              </p:cNvPr>
              <p:cNvSpPr/>
              <p:nvPr/>
            </p:nvSpPr>
            <p:spPr>
              <a:xfrm>
                <a:off x="2376205" y="3108398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4F788966-C39E-4396-8FE7-D1B6D2A44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05" y="3108398"/>
                <a:ext cx="467564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1C39944-2129-4B9C-B9F4-C130D61E5C01}"/>
                  </a:ext>
                </a:extLst>
              </p:cNvPr>
              <p:cNvSpPr/>
              <p:nvPr/>
            </p:nvSpPr>
            <p:spPr>
              <a:xfrm>
                <a:off x="3634696" y="3108398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71C39944-2129-4B9C-B9F4-C130D61E5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696" y="3108398"/>
                <a:ext cx="46756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15EA02A-C769-4480-BBD2-BF674348500F}"/>
                  </a:ext>
                </a:extLst>
              </p:cNvPr>
              <p:cNvSpPr/>
              <p:nvPr/>
            </p:nvSpPr>
            <p:spPr>
              <a:xfrm>
                <a:off x="997569" y="4060757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15EA02A-C769-4480-BBD2-BF674348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69" y="4060757"/>
                <a:ext cx="4675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CF8A1AD-B049-436B-B211-897999B9AD38}"/>
                  </a:ext>
                </a:extLst>
              </p:cNvPr>
              <p:cNvSpPr/>
              <p:nvPr/>
            </p:nvSpPr>
            <p:spPr>
              <a:xfrm>
                <a:off x="2719055" y="4060757"/>
                <a:ext cx="467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CF8A1AD-B049-436B-B211-897999B9AD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55" y="4060757"/>
                <a:ext cx="4675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24B6331-3366-4718-A1FE-0B6CB5584670}"/>
                  </a:ext>
                </a:extLst>
              </p:cNvPr>
              <p:cNvSpPr/>
              <p:nvPr/>
            </p:nvSpPr>
            <p:spPr>
              <a:xfrm>
                <a:off x="3819598" y="4060757"/>
                <a:ext cx="462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24B6331-3366-4718-A1FE-0B6CB5584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98" y="4060757"/>
                <a:ext cx="4627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F53CC96-C9CC-4D3A-8369-788F299BAFCF}"/>
                  </a:ext>
                </a:extLst>
              </p:cNvPr>
              <p:cNvSpPr/>
              <p:nvPr/>
            </p:nvSpPr>
            <p:spPr>
              <a:xfrm>
                <a:off x="4951991" y="4060757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2F53CC96-C9CC-4D3A-8369-788F299BA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91" y="4060757"/>
                <a:ext cx="560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8843EBD-8CF0-474B-95F2-12373BA70D72}"/>
                  </a:ext>
                </a:extLst>
              </p:cNvPr>
              <p:cNvSpPr/>
              <p:nvPr/>
            </p:nvSpPr>
            <p:spPr>
              <a:xfrm>
                <a:off x="969438" y="5858521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18843EBD-8CF0-474B-95F2-12373BA70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" y="5858521"/>
                <a:ext cx="5600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7ED3425-A1FB-4B3A-94DA-68327C6BF0CD}"/>
                  </a:ext>
                </a:extLst>
              </p:cNvPr>
              <p:cNvSpPr/>
              <p:nvPr/>
            </p:nvSpPr>
            <p:spPr>
              <a:xfrm>
                <a:off x="2719055" y="5836499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7ED3425-A1FB-4B3A-94DA-68327C6BF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55" y="5836499"/>
                <a:ext cx="56002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7B9C88D-5C75-4094-9FC7-BBBF3D441FEB}"/>
                  </a:ext>
                </a:extLst>
              </p:cNvPr>
              <p:cNvSpPr/>
              <p:nvPr/>
            </p:nvSpPr>
            <p:spPr>
              <a:xfrm>
                <a:off x="4951990" y="5926710"/>
                <a:ext cx="560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C7B9C88D-5C75-4094-9FC7-BBBF3D441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90" y="5926710"/>
                <a:ext cx="5600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ED504983-297B-46AC-8674-C8B5BBADF6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31" y="65831"/>
            <a:ext cx="5456758" cy="77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2">
                <a:extLst>
                  <a:ext uri="{FF2B5EF4-FFF2-40B4-BE49-F238E27FC236}">
                    <a16:creationId xmlns:a16="http://schemas.microsoft.com/office/drawing/2014/main" id="{40CE419A-72E7-4826-9266-42E9429D4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771764"/>
                  </p:ext>
                </p:extLst>
              </p:nvPr>
            </p:nvGraphicFramePr>
            <p:xfrm>
              <a:off x="2222887" y="432950"/>
              <a:ext cx="8303125" cy="3779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83854">
                      <a:extLst>
                        <a:ext uri="{9D8B030D-6E8A-4147-A177-3AD203B41FA5}">
                          <a16:colId xmlns:a16="http://schemas.microsoft.com/office/drawing/2014/main" val="3529286711"/>
                        </a:ext>
                      </a:extLst>
                    </a:gridCol>
                    <a:gridCol w="1383854">
                      <a:extLst>
                        <a:ext uri="{9D8B030D-6E8A-4147-A177-3AD203B41FA5}">
                          <a16:colId xmlns:a16="http://schemas.microsoft.com/office/drawing/2014/main" val="1741406403"/>
                        </a:ext>
                      </a:extLst>
                    </a:gridCol>
                    <a:gridCol w="1456715">
                      <a:extLst>
                        <a:ext uri="{9D8B030D-6E8A-4147-A177-3AD203B41FA5}">
                          <a16:colId xmlns:a16="http://schemas.microsoft.com/office/drawing/2014/main" val="2208136405"/>
                        </a:ext>
                      </a:extLst>
                    </a:gridCol>
                    <a:gridCol w="1215190">
                      <a:extLst>
                        <a:ext uri="{9D8B030D-6E8A-4147-A177-3AD203B41FA5}">
                          <a16:colId xmlns:a16="http://schemas.microsoft.com/office/drawing/2014/main" val="4277754276"/>
                        </a:ext>
                      </a:extLst>
                    </a:gridCol>
                    <a:gridCol w="1299410">
                      <a:extLst>
                        <a:ext uri="{9D8B030D-6E8A-4147-A177-3AD203B41FA5}">
                          <a16:colId xmlns:a16="http://schemas.microsoft.com/office/drawing/2014/main" val="4155158871"/>
                        </a:ext>
                      </a:extLst>
                    </a:gridCol>
                    <a:gridCol w="1564102">
                      <a:extLst>
                        <a:ext uri="{9D8B030D-6E8A-4147-A177-3AD203B41FA5}">
                          <a16:colId xmlns:a16="http://schemas.microsoft.com/office/drawing/2014/main" val="24228670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Pilares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Área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Carga (tf)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Pilares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Área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Carga (tf)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7482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2,38m²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4,59m²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5,51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5612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3,59m²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3,90m²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011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2,55m²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3,20m²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5225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2,05m²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2,00m²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27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4,11m²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5,36m²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6,43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187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3,59m²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3,18m²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5958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sz="25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pt-BR" sz="25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4,00m²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79514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2">
                <a:extLst>
                  <a:ext uri="{FF2B5EF4-FFF2-40B4-BE49-F238E27FC236}">
                    <a16:creationId xmlns:a16="http://schemas.microsoft.com/office/drawing/2014/main" id="{40CE419A-72E7-4826-9266-42E9429D4D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771764"/>
                  </p:ext>
                </p:extLst>
              </p:nvPr>
            </p:nvGraphicFramePr>
            <p:xfrm>
              <a:off x="2222887" y="432950"/>
              <a:ext cx="8303125" cy="3779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83854">
                      <a:extLst>
                        <a:ext uri="{9D8B030D-6E8A-4147-A177-3AD203B41FA5}">
                          <a16:colId xmlns:a16="http://schemas.microsoft.com/office/drawing/2014/main" val="3529286711"/>
                        </a:ext>
                      </a:extLst>
                    </a:gridCol>
                    <a:gridCol w="1383854">
                      <a:extLst>
                        <a:ext uri="{9D8B030D-6E8A-4147-A177-3AD203B41FA5}">
                          <a16:colId xmlns:a16="http://schemas.microsoft.com/office/drawing/2014/main" val="1741406403"/>
                        </a:ext>
                      </a:extLst>
                    </a:gridCol>
                    <a:gridCol w="1456715">
                      <a:extLst>
                        <a:ext uri="{9D8B030D-6E8A-4147-A177-3AD203B41FA5}">
                          <a16:colId xmlns:a16="http://schemas.microsoft.com/office/drawing/2014/main" val="2208136405"/>
                        </a:ext>
                      </a:extLst>
                    </a:gridCol>
                    <a:gridCol w="1215190">
                      <a:extLst>
                        <a:ext uri="{9D8B030D-6E8A-4147-A177-3AD203B41FA5}">
                          <a16:colId xmlns:a16="http://schemas.microsoft.com/office/drawing/2014/main" val="4277754276"/>
                        </a:ext>
                      </a:extLst>
                    </a:gridCol>
                    <a:gridCol w="1299410">
                      <a:extLst>
                        <a:ext uri="{9D8B030D-6E8A-4147-A177-3AD203B41FA5}">
                          <a16:colId xmlns:a16="http://schemas.microsoft.com/office/drawing/2014/main" val="4155158871"/>
                        </a:ext>
                      </a:extLst>
                    </a:gridCol>
                    <a:gridCol w="1564102">
                      <a:extLst>
                        <a:ext uri="{9D8B030D-6E8A-4147-A177-3AD203B41FA5}">
                          <a16:colId xmlns:a16="http://schemas.microsoft.com/office/drawing/2014/main" val="2422867044"/>
                        </a:ext>
                      </a:extLst>
                    </a:gridCol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Pilares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Área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Carga (tf)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Pilares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Área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500" dirty="0"/>
                            <a:t>Carga (tf)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7482011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41" t="-110390" r="-501322" b="-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2,38m²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47000" t="-110390" r="-236000" b="-6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4,59m²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5,51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5612046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41" t="-207692" r="-501322" b="-5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3,59m²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47000" t="-207692" r="-236000" b="-5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3,90m²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50114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41" t="-307692" r="-501322" b="-4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2,55m²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47000" t="-307692" r="-236000" b="-42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3,20m²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5225723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41" t="-412987" r="-501322" b="-333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2,05m²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2,46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47000" t="-412987" r="-236000" b="-333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2,00m²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2,4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3278046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41" t="-506410" r="-501322" b="-2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4,11m²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47000" t="-506410" r="-236000" b="-2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5,36m²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6,43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187970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41" t="-614286" r="-501322" b="-132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3,59m²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347000" t="-614286" r="-236000" b="-132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3,18m²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3,82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5958247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3"/>
                          <a:stretch>
                            <a:fillRect l="-441" t="-705128" r="-501322" b="-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4,00m²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500" dirty="0"/>
                            <a:t>4,8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sz="2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79514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CEF063B-856D-41DC-968C-69B819FD49F8}"/>
                  </a:ext>
                </a:extLst>
              </p:cNvPr>
              <p:cNvSpPr txBox="1"/>
              <p:nvPr/>
            </p:nvSpPr>
            <p:spPr>
              <a:xfrm>
                <a:off x="3049138" y="4418898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𝐺𝑟𝑢𝑝𝑜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CEF063B-856D-41DC-968C-69B819FD4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38" y="4418898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920D090-FF00-44D0-8254-AC00558A547E}"/>
                  </a:ext>
                </a:extLst>
              </p:cNvPr>
              <p:cNvSpPr txBox="1"/>
              <p:nvPr/>
            </p:nvSpPr>
            <p:spPr>
              <a:xfrm>
                <a:off x="3049138" y="4819372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𝐺𝑟𝑢𝑝𝑜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920D090-FF00-44D0-8254-AC00558A5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38" y="4819372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C4D04C8-F4B4-4BE9-9418-45DA9864EA3B}"/>
                  </a:ext>
                </a:extLst>
              </p:cNvPr>
              <p:cNvSpPr txBox="1"/>
              <p:nvPr/>
            </p:nvSpPr>
            <p:spPr>
              <a:xfrm>
                <a:off x="3049138" y="5213233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𝐺𝑟𝑢𝑝𝑜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6,5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C4D04C8-F4B4-4BE9-9418-45DA9864E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38" y="5213233"/>
                <a:ext cx="609372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06AE778-9923-4C33-BF66-1A0B20E763B9}"/>
                  </a:ext>
                </a:extLst>
              </p:cNvPr>
              <p:cNvSpPr txBox="1"/>
              <p:nvPr/>
            </p:nvSpPr>
            <p:spPr>
              <a:xfrm>
                <a:off x="3049138" y="5607094"/>
                <a:ext cx="6462214" cy="378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𝐸𝑠𝑐𝑎𝑣𝑎𝑑𝑎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𝑀𝑒𝑐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𝑛𝑖𝑐𝑎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06AE778-9923-4C33-BF66-1A0B20E76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38" y="5607094"/>
                <a:ext cx="6462214" cy="37805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82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C76C58B3-B59D-411B-9974-C6FF16A920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5760" y="814851"/>
                <a:ext cx="1292352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0,25²</m:t>
                              </m:r>
                            </m:num>
                            <m:den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4,46</m:t>
                      </m:r>
                      <m: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tf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 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=0,7854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+3+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=3,333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  </m:t>
                      </m:r>
                    </m:oMath>
                  </m:oMathPara>
                </a14:m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0 . 3,333 . 0,7854 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3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6,6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2,14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4,46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2,14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2,91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C76C58B3-B59D-411B-9974-C6FF16A92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760" y="814851"/>
                <a:ext cx="12923520" cy="4351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D5AEE7-E345-4257-BF7F-28AA73588E93}"/>
                  </a:ext>
                </a:extLst>
              </p:cNvPr>
              <p:cNvSpPr txBox="1"/>
              <p:nvPr/>
            </p:nvSpPr>
            <p:spPr>
              <a:xfrm>
                <a:off x="-904164" y="108761"/>
                <a:ext cx="6462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𝐸𝑠𝑐𝑎𝑣𝑎𝑑𝑎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𝑀𝑎𝑛𝑢𝑎𝑙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D5AEE7-E345-4257-BF7F-28AA73588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4164" y="108761"/>
                <a:ext cx="646221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>
                <a:extLst>
                  <a:ext uri="{FF2B5EF4-FFF2-40B4-BE49-F238E27FC236}">
                    <a16:creationId xmlns:a16="http://schemas.microsoft.com/office/drawing/2014/main" id="{68A583AA-A13D-4885-A1FC-6E659850CE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5760" y="3867480"/>
                <a:ext cx="1292352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0,25²</m:t>
                              </m:r>
                            </m:num>
                            <m:den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5,35</m:t>
                      </m:r>
                      <m: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tf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2. 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=0,7854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+3+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5+6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4; 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0,7854 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6,6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3,43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5,35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3,43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4,07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Espaço Reservado para Conteúdo 2">
                <a:extLst>
                  <a:ext uri="{FF2B5EF4-FFF2-40B4-BE49-F238E27FC236}">
                    <a16:creationId xmlns:a16="http://schemas.microsoft.com/office/drawing/2014/main" id="{68A583AA-A13D-4885-A1FC-6E659850C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760" y="3867480"/>
                <a:ext cx="12923520" cy="4351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E2D4971-EE8E-4022-B324-B80676A04D45}"/>
                  </a:ext>
                </a:extLst>
              </p:cNvPr>
              <p:cNvSpPr txBox="1"/>
              <p:nvPr/>
            </p:nvSpPr>
            <p:spPr>
              <a:xfrm>
                <a:off x="-904164" y="3161390"/>
                <a:ext cx="6462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𝐸𝑠𝑐𝑎𝑣𝑎𝑑𝑎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𝑀𝑎𝑛𝑢𝑎𝑙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E2D4971-EE8E-4022-B324-B80676A04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4164" y="3161390"/>
                <a:ext cx="646221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17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C76C58B3-B59D-411B-9974-C6FF16A920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5760" y="580072"/>
                <a:ext cx="12923520" cy="250911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0,40²</m:t>
                              </m:r>
                            </m:num>
                            <m:den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11,42</m:t>
                      </m:r>
                      <m: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tf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 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1,2566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+3+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=3,333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0 . 3,333 . 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1,2566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3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6,6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3,43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>
                  <a:solidFill>
                    <a:srgbClr val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11,42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3,43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6,09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C76C58B3-B59D-411B-9974-C6FF16A92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760" y="580072"/>
                <a:ext cx="12923520" cy="2509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D5AEE7-E345-4257-BF7F-28AA73588E93}"/>
                  </a:ext>
                </a:extLst>
              </p:cNvPr>
              <p:cNvSpPr txBox="1"/>
              <p:nvPr/>
            </p:nvSpPr>
            <p:spPr>
              <a:xfrm>
                <a:off x="-904164" y="108761"/>
                <a:ext cx="6462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𝐸𝑠𝑐𝑎𝑣𝑎𝑑𝑎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𝑀𝑒𝑐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𝑛𝑖𝑐𝑎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0D5AEE7-E345-4257-BF7F-28AA73588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4164" y="108761"/>
                <a:ext cx="646221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C08D6A6D-D26B-4601-8027-C9D9A2094D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65760" y="3900311"/>
                <a:ext cx="12923520" cy="250911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0,30²</m:t>
                              </m:r>
                            </m:num>
                            <m:den>
                              <m:r>
                                <a:rPr lang="pt-BR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6,43</m:t>
                      </m:r>
                      <m: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tf</m:t>
                      </m:r>
                      <m:r>
                        <a:rPr lang="pt-BR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 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0,942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+3+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=3,333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sz="20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0 . 3,333 . 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0,942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3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6,6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2,57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>
                  <a:solidFill>
                    <a:srgbClr val="00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6,43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2,57</m:t>
                          </m:r>
                        </m:num>
                        <m:den>
                          <m: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C08D6A6D-D26B-4601-8027-C9D9A2094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760" y="3900311"/>
                <a:ext cx="12923520" cy="2509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9E90217-DF41-4EC8-B06A-495CF3AF3AE7}"/>
                  </a:ext>
                </a:extLst>
              </p:cNvPr>
              <p:cNvSpPr txBox="1"/>
              <p:nvPr/>
            </p:nvSpPr>
            <p:spPr>
              <a:xfrm>
                <a:off x="-904164" y="3429000"/>
                <a:ext cx="6462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𝐸𝑠𝑐𝑎𝑣𝑎𝑑𝑎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𝑀𝑒𝑐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𝑛𝑖𝑐𝑎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=4,0</m:t>
                      </m:r>
                      <m:r>
                        <a:rPr lang="pt-BR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9E90217-DF41-4EC8-B06A-495CF3AF3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4164" y="3429000"/>
                <a:ext cx="6462214" cy="369332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63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43BE30-FA6D-4B0F-B6AB-2BA6B1E05171}"/>
              </a:ext>
            </a:extLst>
          </p:cNvPr>
          <p:cNvSpPr txBox="1"/>
          <p:nvPr/>
        </p:nvSpPr>
        <p:spPr>
          <a:xfrm>
            <a:off x="597090" y="2036311"/>
            <a:ext cx="41523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Dado o perfil de sondagem, pede-se: calcular a capacidade de carga para uma estaca tipo escavada (broca) com um comprimento nominal de 4,00 m; Diâmetro = 30 cm, utilizando o método de AOKI-VELLOSO.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B45A0F-18E1-4739-BF9E-8FD4DED4E941}"/>
              </a:ext>
            </a:extLst>
          </p:cNvPr>
          <p:cNvSpPr txBox="1">
            <a:spLocks/>
          </p:cNvSpPr>
          <p:nvPr/>
        </p:nvSpPr>
        <p:spPr>
          <a:xfrm>
            <a:off x="1079310" y="11327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Exercício 05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FF3D58-0114-4FFD-8507-EA4863752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55" y="897887"/>
            <a:ext cx="6888499" cy="478161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B137F62-27F6-4A8B-A69E-0AB94B6607E0}"/>
              </a:ext>
            </a:extLst>
          </p:cNvPr>
          <p:cNvSpPr/>
          <p:nvPr/>
        </p:nvSpPr>
        <p:spPr>
          <a:xfrm>
            <a:off x="7023887" y="3910817"/>
            <a:ext cx="226577" cy="176868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206E75-7202-4372-9204-CF52BC26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Estacas: Dimensionamento à 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67628B-CD5C-4A00-96DA-DDB080285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rmAutofit/>
              </a:bodyPr>
              <a:lstStyle/>
              <a:p>
                <a:r>
                  <a:rPr lang="pt-BR" sz="2400" dirty="0">
                    <a:solidFill>
                      <a:srgbClr val="000000"/>
                    </a:solidFill>
                  </a:rPr>
                  <a:t>Método </a:t>
                </a:r>
                <a:r>
                  <a:rPr lang="pt-BR" sz="2400" dirty="0" err="1">
                    <a:solidFill>
                      <a:srgbClr val="000000"/>
                    </a:solidFill>
                  </a:rPr>
                  <a:t>Aoki</a:t>
                </a:r>
                <a:r>
                  <a:rPr lang="pt-BR" sz="2400" dirty="0">
                    <a:solidFill>
                      <a:srgbClr val="000000"/>
                    </a:solidFill>
                  </a:rPr>
                  <a:t>-Velloso</a:t>
                </a:r>
              </a:p>
              <a:p>
                <a:endParaRPr lang="pt-BR" sz="2400" dirty="0">
                  <a:solidFill>
                    <a:srgbClr val="000000"/>
                  </a:solidFill>
                </a:endParaRPr>
              </a:p>
              <a:p>
                <a:endParaRPr lang="pt-BR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5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t-BR" sz="5000" dirty="0">
                  <a:solidFill>
                    <a:srgbClr val="000000"/>
                  </a:solidFill>
                </a:endParaRPr>
              </a:p>
              <a:p>
                <a:endParaRPr lang="pt-BR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pt-BR" sz="1800" dirty="0">
                    <a:solidFill>
                      <a:srgbClr val="000000"/>
                    </a:solidFill>
                  </a:rPr>
                  <a:t>Onde:</a:t>
                </a:r>
              </a:p>
              <a:p>
                <a:r>
                  <a:rPr lang="pt-BR" sz="1800" dirty="0" err="1">
                    <a:solidFill>
                      <a:srgbClr val="000000"/>
                    </a:solidFill>
                  </a:rPr>
                  <a:t>Pu</a:t>
                </a:r>
                <a:r>
                  <a:rPr lang="pt-BR" sz="1800" dirty="0">
                    <a:solidFill>
                      <a:srgbClr val="000000"/>
                    </a:solidFill>
                  </a:rPr>
                  <a:t> = Capacidade de Carga última </a:t>
                </a:r>
              </a:p>
              <a:p>
                <a:r>
                  <a:rPr lang="pt-BR" sz="1800" dirty="0" err="1">
                    <a:solidFill>
                      <a:srgbClr val="000000"/>
                    </a:solidFill>
                  </a:rPr>
                  <a:t>Pb</a:t>
                </a:r>
                <a:r>
                  <a:rPr lang="pt-BR" sz="1800" dirty="0">
                    <a:solidFill>
                      <a:srgbClr val="000000"/>
                    </a:solidFill>
                  </a:rPr>
                  <a:t> = Capacidade de Carga da base </a:t>
                </a:r>
              </a:p>
              <a:p>
                <a:r>
                  <a:rPr lang="pt-BR" sz="1800" dirty="0">
                    <a:solidFill>
                      <a:srgbClr val="000000"/>
                    </a:solidFill>
                  </a:rPr>
                  <a:t>PL = Capacidade de carga do fuste</a:t>
                </a:r>
              </a:p>
              <a:p>
                <a:endParaRPr lang="pt-B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67628B-CD5C-4A00-96DA-DDB080285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3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48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6E5E5-9893-488F-B11A-B8CC0B5F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C956EB-44FE-4EF8-BB15-81350669A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65760" y="1797490"/>
                <a:ext cx="1292352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0,30²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3,3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3,43</m:t>
                      </m:r>
                      <m:r>
                        <a:rPr lang="pt-BR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tf</m:t>
                      </m:r>
                    </m:oMath>
                  </m:oMathPara>
                </a14:m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pt-BR" sz="2200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200" b="0" dirty="0">
                    <a:solidFill>
                      <a:srgbClr val="000000"/>
                    </a:solidFill>
                  </a:rPr>
                  <a:t>=</a:t>
                </a:r>
                <a:r>
                  <a:rPr lang="pt-BR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2 . 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942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12+7+10+8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9,25</m:t>
                    </m:r>
                  </m:oMath>
                </a14:m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0 . 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9,25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 0,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942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6,6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6,34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3,43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6,34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5,37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C956EB-44FE-4EF8-BB15-81350669A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760" y="1797490"/>
                <a:ext cx="1292352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19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206E75-7202-4372-9204-CF52BC26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Estacas: Dimensionamento à Tração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7628B-CD5C-4A00-96DA-DDB08028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</a:rPr>
              <a:t>Se a estaca estiver submetida apenas a cargas de compressão que lhe imponham tensões médias inferiores a 5 MPa, não haverá necessidade de armá-la, a não ser que o processo executivo exija alguma armadura. Se, porém, a tensão média ultrapassar esse valor, a estaca deverá ser armada no trecho que essa tensão for superior a 5 MPa até a profundidade na qual a transferência de carga, por atrito lateral, diminua a compressão no concreto para uma tensão média inferior a 5 MPa. </a:t>
            </a:r>
          </a:p>
        </p:txBody>
      </p:sp>
    </p:spTree>
    <p:extLst>
      <p:ext uri="{BB962C8B-B14F-4D97-AF65-F5344CB8AC3E}">
        <p14:creationId xmlns:p14="http://schemas.microsoft.com/office/powerpoint/2010/main" val="283420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206E75-7202-4372-9204-CF52BC26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Estacas: Dimensionamento à Tração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67628B-CD5C-4A00-96DA-DDB080285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pt-BR" sz="1900" b="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1900" b="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9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𝑎𝑟𝑐𝑒𝑙𝑎</m:t>
                              </m:r>
                            </m:e>
                            <m:sub>
                              <m:r>
                                <a:rPr lang="pt-BR" sz="19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 </m:t>
                      </m:r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(5.000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sSup>
                            <m:sSupPr>
                              <m:ctrlP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9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19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𝐸𝑆𝑇𝐴𝐶𝐴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𝑃𝑎𝑟𝑐𝑒𝑙𝑎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pt-BR" sz="19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19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pt-BR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0,85 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t-BR" sz="19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pt-BR" sz="19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sSub>
                        <m:sSubPr>
                          <m:ctrlPr>
                            <a:rPr lang="pt-BR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</m:oMath>
                  </m:oMathPara>
                </a14:m>
                <a:endParaRPr lang="pt-BR" sz="19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pt-BR" sz="19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sz="19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500</m:t>
                                  </m:r>
                                </m:num>
                                <m:den>
                                  <m:r>
                                    <a:rPr lang="pt-BR" sz="19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1,15</m:t>
                                  </m:r>
                                </m:den>
                              </m:f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435 </m:t>
                              </m:r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e>
                            <m:e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0,2% </m:t>
                              </m:r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=420 </m:t>
                              </m:r>
                              <m:r>
                                <a:rPr lang="pt-BR" sz="19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sz="19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pt-BR" sz="19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𝑚𝑖𝑛𝑖𝑚𝑜</m:t>
                          </m:r>
                        </m:sub>
                        <m:sup>
                          <m:r>
                            <a:rPr lang="pt-BR" sz="19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9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=0,5% .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19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F67628B-CD5C-4A00-96DA-DDB080285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3"/>
                <a:stretch>
                  <a:fillRect t="-9907" b="-106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: Angulado 4">
            <a:extLst>
              <a:ext uri="{FF2B5EF4-FFF2-40B4-BE49-F238E27FC236}">
                <a16:creationId xmlns:a16="http://schemas.microsoft.com/office/drawing/2014/main" id="{486BCBE4-F84B-45F9-B0E9-1C31ACD4AB8A}"/>
              </a:ext>
            </a:extLst>
          </p:cNvPr>
          <p:cNvCxnSpPr/>
          <p:nvPr/>
        </p:nvCxnSpPr>
        <p:spPr>
          <a:xfrm rot="16200000" flipH="1">
            <a:off x="7895493" y="3640015"/>
            <a:ext cx="293077" cy="2579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75632D-16A2-466C-B202-BD87D1386DFA}"/>
                  </a:ext>
                </a:extLst>
              </p:cNvPr>
              <p:cNvSpPr txBox="1"/>
              <p:nvPr/>
            </p:nvSpPr>
            <p:spPr>
              <a:xfrm>
                <a:off x="8085318" y="3720570"/>
                <a:ext cx="126970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𝑈𝑠𝑎𝑟𝑚</m:t>
                      </m:r>
                      <m:r>
                        <a:rPr lang="pt-B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875632D-16A2-466C-B202-BD87D1386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18" y="3720570"/>
                <a:ext cx="126970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70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E558E5-194F-4BFB-8D9D-CADF349B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71" y="1329413"/>
            <a:ext cx="4038600" cy="3505200"/>
          </a:xfrm>
        </p:spPr>
        <p:txBody>
          <a:bodyPr anchor="t">
            <a:normAutofit/>
          </a:bodyPr>
          <a:lstStyle/>
          <a:p>
            <a:r>
              <a:rPr lang="pt-BR" sz="4000"/>
              <a:t>Exercício 01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697A401-50C6-44B0-AEBF-38235E5FEB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71" y="2110170"/>
                <a:ext cx="5181599" cy="3505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2400" dirty="0">
                    <a:solidFill>
                      <a:schemeClr val="tx1"/>
                    </a:solidFill>
                  </a:rPr>
                  <a:t>Dimensionar a armadura de uma estaca com diâmetro de 80cm e 20 metros de comprimento, sujeita a uma carga de compressão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) de 2.800 </a:t>
                </a:r>
                <a:r>
                  <a:rPr lang="pt-BR" sz="2400" dirty="0" err="1">
                    <a:solidFill>
                      <a:schemeClr val="tx1"/>
                    </a:solidFill>
                  </a:rPr>
                  <a:t>kN</a:t>
                </a:r>
                <a:r>
                  <a:rPr lang="pt-BR" sz="2400" dirty="0">
                    <a:solidFill>
                      <a:schemeClr val="tx1"/>
                    </a:solidFill>
                  </a:rPr>
                  <a:t> e 1.000 </a:t>
                </a:r>
                <a:r>
                  <a:rPr lang="pt-BR" sz="2400" dirty="0" err="1">
                    <a:solidFill>
                      <a:schemeClr val="tx1"/>
                    </a:solidFill>
                  </a:rPr>
                  <a:t>kN</a:t>
                </a:r>
                <a:r>
                  <a:rPr lang="pt-BR" sz="24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) de transferência de carga para o solo. Adotar concreto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𝑐𝑘</m:t>
                        </m:r>
                      </m:sub>
                    </m:sSub>
                  </m:oMath>
                </a14:m>
                <a:r>
                  <a:rPr lang="pt-BR" sz="2400" dirty="0">
                    <a:solidFill>
                      <a:schemeClr val="tx1"/>
                    </a:solidFill>
                  </a:rPr>
                  <a:t>=16MPa e aço CA50.</a:t>
                </a: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697A401-50C6-44B0-AEBF-38235E5FEB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71" y="2110170"/>
                <a:ext cx="5181599" cy="3505200"/>
              </a:xfrm>
              <a:blipFill>
                <a:blip r:embed="rId2"/>
                <a:stretch>
                  <a:fillRect l="-1647" t="-2435" r="-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40F9690-510C-460D-9A83-C4B685448A88}"/>
                  </a:ext>
                </a:extLst>
              </p:cNvPr>
              <p:cNvSpPr txBox="1"/>
              <p:nvPr/>
            </p:nvSpPr>
            <p:spPr>
              <a:xfrm>
                <a:off x="6454434" y="1113115"/>
                <a:ext cx="4919002" cy="78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2800</m:t>
                          </m:r>
                        </m:num>
                        <m:den>
                          <m:f>
                            <m:fPr>
                              <m:ctrlP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0,8²</m:t>
                              </m:r>
                            </m:num>
                            <m:den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=5570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sSup>
                            <m:sSupPr>
                              <m:ctrlP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5,57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pt-BR" sz="16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40F9690-510C-460D-9A83-C4B685448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434" y="1113115"/>
                <a:ext cx="4919002" cy="78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038DA5A-5A2A-4567-9483-9834205CA881}"/>
                  </a:ext>
                </a:extLst>
              </p:cNvPr>
              <p:cNvSpPr txBox="1"/>
              <p:nvPr/>
            </p:nvSpPr>
            <p:spPr>
              <a:xfrm>
                <a:off x="5978622" y="1869147"/>
                <a:ext cx="6098344" cy="78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2800 </m:t>
                          </m:r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𝑎𝑟𝑐𝑒𝑙𝑎</m:t>
                              </m:r>
                            </m:e>
                            <m:sub>
                              <m:r>
                                <a:rPr lang="pt-B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0,8²</m:t>
                              </m:r>
                            </m:num>
                            <m:den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≤5.000→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𝑃𝑎𝑟𝑐𝑒𝑙𝑎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038DA5A-5A2A-4567-9483-9834205CA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22" y="1869147"/>
                <a:ext cx="6098344" cy="786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7FDFB01-9D1B-41D0-8018-7E2575F69FC8}"/>
                  </a:ext>
                </a:extLst>
              </p:cNvPr>
              <p:cNvSpPr txBox="1"/>
              <p:nvPr/>
            </p:nvSpPr>
            <p:spPr>
              <a:xfrm>
                <a:off x="6580015" y="2655581"/>
                <a:ext cx="4895557" cy="595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𝓏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𝐸𝑆𝑇𝐴𝐶𝐴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𝑃𝑎𝑟𝑐𝑒𝑙𝑎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300=6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7FDFB01-9D1B-41D0-8018-7E2575F69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15" y="2655581"/>
                <a:ext cx="4895557" cy="595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59DF5B9B-42AA-460C-90F9-AF9CC0B63794}"/>
              </a:ext>
            </a:extLst>
          </p:cNvPr>
          <p:cNvSpPr/>
          <p:nvPr/>
        </p:nvSpPr>
        <p:spPr>
          <a:xfrm>
            <a:off x="8624518" y="1998452"/>
            <a:ext cx="609600" cy="4166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0CAC90-D7AE-47A9-863A-FFD697FE3049}"/>
                  </a:ext>
                </a:extLst>
              </p:cNvPr>
              <p:cNvSpPr txBox="1"/>
              <p:nvPr/>
            </p:nvSpPr>
            <p:spPr>
              <a:xfrm>
                <a:off x="5902498" y="3195866"/>
                <a:ext cx="6096000" cy="2454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0,85 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pt-BR" sz="1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=2800 . 1,4=3920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pt-BR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=11,4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𝑀𝑝𝑎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=11400 </m:t>
                      </m:r>
                      <m:f>
                        <m:fPr>
                          <m:type m:val="lin"/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sz="1600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3920 </m:t>
                      </m:r>
                      <m:d>
                        <m:dPr>
                          <m:ctrlP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pt-BR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</m:e>
                      </m:d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=0,85 .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0,8²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.11400+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435000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4214=4870,7+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. 435000</m:t>
                      </m:r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=−0,00151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²→∄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0CAC90-D7AE-47A9-863A-FFD697FE3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498" y="3195866"/>
                <a:ext cx="6096000" cy="245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65810EF-8C73-4AEB-B2DD-CD32F51EB097}"/>
                  </a:ext>
                </a:extLst>
              </p:cNvPr>
              <p:cNvSpPr txBox="1"/>
              <p:nvPr/>
            </p:nvSpPr>
            <p:spPr>
              <a:xfrm>
                <a:off x="457200" y="5075636"/>
                <a:ext cx="6096000" cy="646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𝑚𝑖𝑛𝑖𝑚𝑜</m:t>
                          </m:r>
                        </m:sub>
                        <m:sup>
                          <m: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pt-BR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=0,5% .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80²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=25,13 </m:t>
                      </m:r>
                      <m:r>
                        <a:rPr lang="pt-B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65810EF-8C73-4AEB-B2DD-CD32F51EB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75636"/>
                <a:ext cx="6096000" cy="6460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62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6428B6-4AA6-41A2-9651-E9467797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Estacas: Dimensionamento à 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081C99C-6E62-4FC9-9D48-F84C09190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40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pt-BR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pt-BR" sz="1800" dirty="0"/>
                  <a:t>Onde:</a:t>
                </a:r>
              </a:p>
              <a:p>
                <a:r>
                  <a:rPr lang="pt-BR" sz="1800" dirty="0"/>
                  <a:t>K = Coeficiente de correlação com resultados de Cone; </a:t>
                </a:r>
              </a:p>
              <a:p>
                <a:r>
                  <a:rPr lang="pt-BR" sz="1800" dirty="0" err="1"/>
                  <a:t>Nb</a:t>
                </a:r>
                <a:r>
                  <a:rPr lang="pt-BR" sz="1800" dirty="0"/>
                  <a:t> = Valor de NSPT na base (Ponta) da estava;</a:t>
                </a:r>
              </a:p>
              <a:p>
                <a:r>
                  <a:rPr lang="pt-BR" sz="1800" dirty="0" err="1"/>
                  <a:t>Ab</a:t>
                </a:r>
                <a:r>
                  <a:rPr lang="pt-BR" sz="1800" dirty="0"/>
                  <a:t> = Área da Base (Ponta) da estaca;</a:t>
                </a:r>
              </a:p>
              <a:p>
                <a:r>
                  <a:rPr lang="pt-BR" sz="1800" dirty="0"/>
                  <a:t>F1 = Coeficiente de correção de resistência de ponta para levar em conta a diferença de comportamento entre a estaca e o ensaio de cone.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081C99C-6E62-4FC9-9D48-F84C09190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0574" y="801866"/>
                <a:ext cx="5306084" cy="5230634"/>
              </a:xfrm>
              <a:blipFill>
                <a:blip r:embed="rId4"/>
                <a:stretch>
                  <a:fillRect l="-918" r="-10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15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923F9E-FCB4-487A-ACFB-F9258F96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sz="3700" dirty="0">
                <a:solidFill>
                  <a:srgbClr val="FFFFFF"/>
                </a:solidFill>
              </a:rPr>
              <a:t>Estacas: Dimensionamento à 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C23471-2E44-42B0-8667-DD59529A5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3700" y="973316"/>
                <a:ext cx="6515496" cy="5230634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3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3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sz="3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pt-BR" sz="1800" dirty="0"/>
                  <a:t>Onde:</a:t>
                </a:r>
              </a:p>
              <a:p>
                <a:r>
                  <a:rPr lang="pt-BR" sz="1800" dirty="0"/>
                  <a:t>αi = Razão de atrito na camada i ;</a:t>
                </a:r>
              </a:p>
              <a:p>
                <a:r>
                  <a:rPr lang="pt-BR" sz="1800" dirty="0"/>
                  <a:t>ki = Coeficiente de correlação com cone na camada i; </a:t>
                </a:r>
              </a:p>
              <a:p>
                <a:r>
                  <a:rPr lang="pt-BR" sz="1800" dirty="0" err="1"/>
                  <a:t>Nm</a:t>
                </a:r>
                <a:r>
                  <a:rPr lang="pt-BR" sz="1800" dirty="0"/>
                  <a:t> = NSPT médio na camada i;</a:t>
                </a:r>
              </a:p>
              <a:p>
                <a:r>
                  <a:rPr lang="pt-BR" sz="1800" dirty="0"/>
                  <a:t>p = Perímetro da estaca;</a:t>
                </a:r>
              </a:p>
              <a:p>
                <a:r>
                  <a:rPr lang="pt-BR" sz="1800" dirty="0"/>
                  <a:t>ΔL = Comprimento da estaca na camada i.</a:t>
                </a:r>
              </a:p>
              <a:p>
                <a:r>
                  <a:rPr lang="pt-BR" sz="1800" dirty="0"/>
                  <a:t>F2 = Coeficiente de correção de resistência lateral para levar em conta a diferença de comportamento entre a estaca e o ensaio de cone.</a:t>
                </a:r>
              </a:p>
              <a:p>
                <a:endParaRPr lang="pt-BR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0C23471-2E44-42B0-8667-DD59529A5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3700" y="973316"/>
                <a:ext cx="6515496" cy="5230634"/>
              </a:xfrm>
              <a:blipFill>
                <a:blip r:embed="rId3"/>
                <a:stretch>
                  <a:fillRect l="-842" r="-14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80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5ECB92-E2C0-4FAF-9F91-9406F5DA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Fatores F1 e F2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DCE1A3-9614-4B33-9648-9A63D58A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891" y="990552"/>
            <a:ext cx="7823200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Tipo de Estaca                   F1                       F2</a:t>
            </a:r>
          </a:p>
          <a:p>
            <a:pPr marL="0" indent="0">
              <a:buNone/>
            </a:pPr>
            <a:r>
              <a:rPr lang="pt-BR" sz="2400" dirty="0" err="1"/>
              <a:t>Franki</a:t>
            </a:r>
            <a:r>
              <a:rPr lang="pt-BR" sz="2400" dirty="0"/>
              <a:t>                                 2,5                      5,0</a:t>
            </a:r>
          </a:p>
          <a:p>
            <a:pPr marL="0" indent="0">
              <a:buNone/>
            </a:pPr>
            <a:r>
              <a:rPr lang="pt-BR" sz="2400" dirty="0"/>
              <a:t>Metálica                            1,75                    3,5</a:t>
            </a:r>
          </a:p>
          <a:p>
            <a:pPr marL="0" indent="0">
              <a:buNone/>
            </a:pPr>
            <a:r>
              <a:rPr lang="pt-BR" sz="2400" dirty="0" err="1"/>
              <a:t>Pré</a:t>
            </a:r>
            <a:r>
              <a:rPr lang="pt-BR" sz="2400" dirty="0"/>
              <a:t> moldada                     1,75                    3,5</a:t>
            </a:r>
          </a:p>
          <a:p>
            <a:pPr marL="0" indent="0">
              <a:buNone/>
            </a:pPr>
            <a:r>
              <a:rPr lang="pt-BR" sz="2400" dirty="0"/>
              <a:t>Escavada                            3,3                      6,6</a:t>
            </a:r>
          </a:p>
          <a:p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6D32C9-D353-462E-9086-7B49CD9430E1}"/>
              </a:ext>
            </a:extLst>
          </p:cNvPr>
          <p:cNvSpPr/>
          <p:nvPr/>
        </p:nvSpPr>
        <p:spPr>
          <a:xfrm>
            <a:off x="5892800" y="5784560"/>
            <a:ext cx="6096000" cy="8732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Fatores de segurança para o método de </a:t>
            </a:r>
            <a:r>
              <a:rPr lang="pt-BR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Aoki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-Veloso (1975): Ponta = 3.0/ Fuste = 1.5</a:t>
            </a:r>
          </a:p>
        </p:txBody>
      </p:sp>
    </p:spTree>
    <p:extLst>
      <p:ext uri="{BB962C8B-B14F-4D97-AF65-F5344CB8AC3E}">
        <p14:creationId xmlns:p14="http://schemas.microsoft.com/office/powerpoint/2010/main" val="19527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716005-A979-4A22-9206-960A7A1A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Coeficientes K e </a:t>
            </a:r>
            <a:r>
              <a:rPr lang="el-GR" dirty="0">
                <a:solidFill>
                  <a:srgbClr val="FFFFFF"/>
                </a:solidFill>
              </a:rPr>
              <a:t>α</a:t>
            </a:r>
            <a:endParaRPr lang="pt-BR" dirty="0">
              <a:solidFill>
                <a:srgbClr val="FFFFFF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474E8E9-89FC-4F31-98D2-4DF03FA9A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48173"/>
              </p:ext>
            </p:extLst>
          </p:nvPr>
        </p:nvGraphicFramePr>
        <p:xfrm>
          <a:off x="6109891" y="841809"/>
          <a:ext cx="5588929" cy="50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016">
                  <a:extLst>
                    <a:ext uri="{9D8B030D-6E8A-4147-A177-3AD203B41FA5}">
                      <a16:colId xmlns:a16="http://schemas.microsoft.com/office/drawing/2014/main" val="2249267751"/>
                    </a:ext>
                  </a:extLst>
                </a:gridCol>
                <a:gridCol w="1262016">
                  <a:extLst>
                    <a:ext uri="{9D8B030D-6E8A-4147-A177-3AD203B41FA5}">
                      <a16:colId xmlns:a16="http://schemas.microsoft.com/office/drawing/2014/main" val="642121862"/>
                    </a:ext>
                  </a:extLst>
                </a:gridCol>
                <a:gridCol w="1262016">
                  <a:extLst>
                    <a:ext uri="{9D8B030D-6E8A-4147-A177-3AD203B41FA5}">
                      <a16:colId xmlns:a16="http://schemas.microsoft.com/office/drawing/2014/main" val="2297806710"/>
                    </a:ext>
                  </a:extLst>
                </a:gridCol>
                <a:gridCol w="835881">
                  <a:extLst>
                    <a:ext uri="{9D8B030D-6E8A-4147-A177-3AD203B41FA5}">
                      <a16:colId xmlns:a16="http://schemas.microsoft.com/office/drawing/2014/main" val="1236954517"/>
                    </a:ext>
                  </a:extLst>
                </a:gridCol>
              </a:tblGrid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Solo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K (Tf/m²)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K (Mpa)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α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b"/>
                </a:tc>
                <a:extLst>
                  <a:ext uri="{0D108BD9-81ED-4DB2-BD59-A6C34878D82A}">
                    <a16:rowId xmlns:a16="http://schemas.microsoft.com/office/drawing/2014/main" val="704905061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100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1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0.014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206745067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 Siltosa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80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281610506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 silto Argilosa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70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0,7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1529178452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Areia Argilosa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60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0,6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0.030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931393965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Areia argilo Siltosa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50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378152935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40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0.030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1084270833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 Arenoso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55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0,55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0.022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05515021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 Areno Argiloso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45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0,45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6796797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Silte Argiloso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23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0,23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0.040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2395621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Silte Argilo Arenoso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25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0,25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0.030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121230746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20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0,2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0.060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674028184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 Arenosa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35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0,35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0.024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907666227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 Areno Siltosa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30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0.028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58217293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Argila </a:t>
                      </a:r>
                      <a:r>
                        <a:rPr lang="pt-BR" sz="1900" dirty="0" err="1">
                          <a:effectLst/>
                        </a:rPr>
                        <a:t>Siltosa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22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0,22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0.040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3893804814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Argila Silto Arenosa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33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>
                          <a:effectLst/>
                        </a:rPr>
                        <a:t>0,33</a:t>
                      </a:r>
                      <a:endParaRPr lang="pt-BR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900" dirty="0">
                          <a:effectLst/>
                        </a:rPr>
                        <a:t>0.030</a:t>
                      </a:r>
                      <a:endParaRPr lang="pt-BR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4" marR="57364" marT="0" marB="0" anchor="ctr"/>
                </a:tc>
                <a:extLst>
                  <a:ext uri="{0D108BD9-81ED-4DB2-BD59-A6C34878D82A}">
                    <a16:rowId xmlns:a16="http://schemas.microsoft.com/office/drawing/2014/main" val="222890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01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025354"/>
                  </p:ext>
                </p:extLst>
              </p:nvPr>
            </p:nvGraphicFramePr>
            <p:xfrm>
              <a:off x="5357884" y="516356"/>
              <a:ext cx="6719246" cy="59099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274978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175730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753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7,35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025354"/>
                  </p:ext>
                </p:extLst>
              </p:nvPr>
            </p:nvGraphicFramePr>
            <p:xfrm>
              <a:off x="5357884" y="516356"/>
              <a:ext cx="6719246" cy="59099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565702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337419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7537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313793" r="-401058" b="-70689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313793" r="-269756" b="-7068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313793" r="-165865" b="-70689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409091" r="-401058" b="-5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409091" r="-269756" b="-5988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409091" r="-165865" b="-5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514943" r="-401058" b="-5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514943" r="-269756" b="-5057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514943" r="-165865" b="-5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535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607955" r="-401058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607955" r="-269756" b="-4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607955" r="-165865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716092" r="-401058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716092" r="-269756" b="-3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716092" r="-165865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816092" r="-401058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816092" r="-269756" b="-2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816092" r="-165865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916092" r="-401058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916092" r="-269756" b="-1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916092" r="-165865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7,35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535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85" t="-1004545" r="-401058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0732" t="-1004545" r="-269756" b="-34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6827" t="-1004545" r="-165865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52" name="Imagem 1">
            <a:extLst>
              <a:ext uri="{FF2B5EF4-FFF2-40B4-BE49-F238E27FC236}">
                <a16:creationId xmlns:a16="http://schemas.microsoft.com/office/drawing/2014/main" id="{798E120C-1F66-4CA7-8D48-0137EFB6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59" y="724666"/>
            <a:ext cx="2263089" cy="4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43BE30-FA6D-4B0F-B6AB-2BA6B1E05171}"/>
              </a:ext>
            </a:extLst>
          </p:cNvPr>
          <p:cNvSpPr txBox="1"/>
          <p:nvPr/>
        </p:nvSpPr>
        <p:spPr>
          <a:xfrm>
            <a:off x="597090" y="2036311"/>
            <a:ext cx="41523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Dado o perfil de sondagem, pede-se: calcular a capacidade de carga para uma estaca tipo Escavada com um comprimento nominal de 3,00 m; Diâmetro = 25 cm, utilizando o método de AOKI-VELLOSO.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C41049-FF65-4F97-9AE8-BF769176D781}"/>
              </a:ext>
            </a:extLst>
          </p:cNvPr>
          <p:cNvSpPr txBox="1">
            <a:spLocks/>
          </p:cNvSpPr>
          <p:nvPr/>
        </p:nvSpPr>
        <p:spPr>
          <a:xfrm>
            <a:off x="1079310" y="11327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Exercício 01</a:t>
            </a:r>
          </a:p>
        </p:txBody>
      </p:sp>
    </p:spTree>
    <p:extLst>
      <p:ext uri="{BB962C8B-B14F-4D97-AF65-F5344CB8AC3E}">
        <p14:creationId xmlns:p14="http://schemas.microsoft.com/office/powerpoint/2010/main" val="33866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6E5E5-9893-488F-B11A-B8CC0B5F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C956EB-44FE-4EF8-BB15-81350669A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65760" y="1797490"/>
                <a:ext cx="1292352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 </m:t>
                      </m:r>
                      <m:sSup>
                        <m:sSup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100 . 4 . </m:t>
                          </m:r>
                          <m:f>
                            <m:fPr>
                              <m:ctrlP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0,25²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3,3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5,95 </m:t>
                      </m:r>
                      <m:r>
                        <m:rPr>
                          <m:sty m:val="p"/>
                        </m:rPr>
                        <a:rPr lang="pt-BR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tf</m:t>
                      </m:r>
                    </m:oMath>
                  </m:oMathPara>
                </a14:m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pt-BR" sz="2200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sz="2200" b="0" dirty="0">
                    <a:solidFill>
                      <a:srgbClr val="000000"/>
                    </a:solidFill>
                  </a:rPr>
                  <a:t>=</a:t>
                </a:r>
                <a:r>
                  <a:rPr lang="pt-BR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2 . 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 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=0,7854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</m:t>
                    </m:r>
                    <m:sSub>
                      <m:sSub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3+3+4</m:t>
                        </m:r>
                      </m:num>
                      <m:den>
                        <m:r>
                          <a:rPr lang="pt-BR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=3,333</m:t>
                    </m:r>
                  </m:oMath>
                </a14:m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 algn="ctr">
                  <a:buNone/>
                </a:pPr>
                <a:endParaRPr lang="pt-BR" sz="2200" b="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∗∆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0,014 . 100 . 3,333 . 0,7854 </m:t>
                          </m:r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3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6,6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=1,67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5,95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1,67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1,5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=3,1 </m:t>
                      </m:r>
                      <m:r>
                        <a:rPr lang="pt-BR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𝑡𝑓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3C956EB-44FE-4EF8-BB15-81350669A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760" y="1797490"/>
                <a:ext cx="1292352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6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47483" y="516356"/>
              <a:ext cx="6719246" cy="58252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274978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175730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6690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7,35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417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pt-B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F77C8136-B2FE-43D3-ACF5-27ED9BEE5A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258200"/>
                  </p:ext>
                </p:extLst>
              </p:nvPr>
            </p:nvGraphicFramePr>
            <p:xfrm>
              <a:off x="5147483" y="516356"/>
              <a:ext cx="6719246" cy="58252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3307">
                      <a:extLst>
                        <a:ext uri="{9D8B030D-6E8A-4147-A177-3AD203B41FA5}">
                          <a16:colId xmlns:a16="http://schemas.microsoft.com/office/drawing/2014/main" val="2625049565"/>
                        </a:ext>
                      </a:extLst>
                    </a:gridCol>
                    <a:gridCol w="1152345">
                      <a:extLst>
                        <a:ext uri="{9D8B030D-6E8A-4147-A177-3AD203B41FA5}">
                          <a16:colId xmlns:a16="http://schemas.microsoft.com/office/drawing/2014/main" val="3267292044"/>
                        </a:ext>
                      </a:extLst>
                    </a:gridCol>
                    <a:gridCol w="836974">
                      <a:extLst>
                        <a:ext uri="{9D8B030D-6E8A-4147-A177-3AD203B41FA5}">
                          <a16:colId xmlns:a16="http://schemas.microsoft.com/office/drawing/2014/main" val="2513735428"/>
                        </a:ext>
                      </a:extLst>
                    </a:gridCol>
                    <a:gridCol w="410085">
                      <a:extLst>
                        <a:ext uri="{9D8B030D-6E8A-4147-A177-3AD203B41FA5}">
                          <a16:colId xmlns:a16="http://schemas.microsoft.com/office/drawing/2014/main" val="1499536103"/>
                        </a:ext>
                      </a:extLst>
                    </a:gridCol>
                    <a:gridCol w="1262844">
                      <a:extLst>
                        <a:ext uri="{9D8B030D-6E8A-4147-A177-3AD203B41FA5}">
                          <a16:colId xmlns:a16="http://schemas.microsoft.com/office/drawing/2014/main" val="1295022750"/>
                        </a:ext>
                      </a:extLst>
                    </a:gridCol>
                    <a:gridCol w="889616">
                      <a:extLst>
                        <a:ext uri="{9D8B030D-6E8A-4147-A177-3AD203B41FA5}">
                          <a16:colId xmlns:a16="http://schemas.microsoft.com/office/drawing/2014/main" val="2880234569"/>
                        </a:ext>
                      </a:extLst>
                    </a:gridCol>
                    <a:gridCol w="631810">
                      <a:extLst>
                        <a:ext uri="{9D8B030D-6E8A-4147-A177-3AD203B41FA5}">
                          <a16:colId xmlns:a16="http://schemas.microsoft.com/office/drawing/2014/main" val="777534318"/>
                        </a:ext>
                      </a:extLst>
                    </a:gridCol>
                    <a:gridCol w="562265">
                      <a:extLst>
                        <a:ext uri="{9D8B030D-6E8A-4147-A177-3AD203B41FA5}">
                          <a16:colId xmlns:a16="http://schemas.microsoft.com/office/drawing/2014/main" val="3106513219"/>
                        </a:ext>
                      </a:extLst>
                    </a:gridCol>
                  </a:tblGrid>
                  <a:tr h="565702">
                    <a:tc rowSpan="2"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14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pt-BR" sz="9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Perfil Individual de Sondagem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Folha nº 01/01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08181"/>
                      </a:ext>
                    </a:extLst>
                  </a:tr>
                  <a:tr h="337419"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3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b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SP-01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7407882"/>
                      </a:ext>
                    </a:extLst>
                  </a:tr>
                  <a:tr h="6690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Prof. (m)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NSPT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Classificação do Material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N.A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4746677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297701" r="-400529" b="-70689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297701" r="-269268" b="-7068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297701" r="-166667" b="-70689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218272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393182" r="-400529" b="-5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393182" r="-269268" b="-59886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393182" r="-166667" b="-59886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36961405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498851" r="-400529" b="-5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498851" r="-269268" b="-5057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498851" r="-166667" b="-50574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7666685"/>
                      </a:ext>
                    </a:extLst>
                  </a:tr>
                  <a:tr h="535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592045" r="-400529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592045" r="-269268" b="-4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592045" r="-166667" b="-400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41098534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700000" r="-400529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700000" r="-269268" b="-3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700000" r="-166667" b="-3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Areia Argilosa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0346923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800000" r="-400529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800000" r="-269268" b="-2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800000" r="-166667" b="-2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23156081"/>
                      </a:ext>
                    </a:extLst>
                  </a:tr>
                  <a:tr h="5304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900000" r="-400529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900000" r="-269268" b="-10459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900000" r="-166667" b="-10459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7,35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990001"/>
                      </a:ext>
                    </a:extLst>
                  </a:tr>
                  <a:tr h="535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5714" t="-988636" r="-400529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1220" t="-988636" r="-269268" b="-34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99" t="-988636" r="-166667" b="-34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Argila </a:t>
                          </a:r>
                          <a:r>
                            <a:rPr lang="pt-BR" sz="14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Siltosa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20630" marR="120630" marT="60315" marB="60315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pt-BR" sz="14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pt-BR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3917" marR="5391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65642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AF43BE30-FA6D-4B0F-B6AB-2BA6B1E05171}"/>
              </a:ext>
            </a:extLst>
          </p:cNvPr>
          <p:cNvSpPr txBox="1"/>
          <p:nvPr/>
        </p:nvSpPr>
        <p:spPr>
          <a:xfrm>
            <a:off x="597090" y="2036311"/>
            <a:ext cx="41523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Dado o perfil de sondagem, pede-se: calcular a capacidade de carga para uma estaca tipo Escavada com um comprimento nominal de 7,00 m; Diâmetro = 40 cm, utilizando o método de AOKI-VELLOSO.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DD0D77F-186E-4113-A9C6-B809490D41CE}"/>
              </a:ext>
            </a:extLst>
          </p:cNvPr>
          <p:cNvSpPr txBox="1">
            <a:spLocks/>
          </p:cNvSpPr>
          <p:nvPr/>
        </p:nvSpPr>
        <p:spPr>
          <a:xfrm>
            <a:off x="1079310" y="11327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Exercício 02</a:t>
            </a:r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7ED427A2-BE7E-4492-A72B-BD11DD73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59" y="724666"/>
            <a:ext cx="2263089" cy="4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8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1841</Words>
  <Application>Microsoft Office PowerPoint</Application>
  <PresentationFormat>Widescreen</PresentationFormat>
  <Paragraphs>491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Tema do Office</vt:lpstr>
      <vt:lpstr>Estacas: Dimensionamento</vt:lpstr>
      <vt:lpstr>Estacas: Dimensionamento à Compressão</vt:lpstr>
      <vt:lpstr>Estacas: Dimensionamento à Compressão</vt:lpstr>
      <vt:lpstr>Estacas: Dimensionamento à Compressão</vt:lpstr>
      <vt:lpstr>Fatores F1 e F2</vt:lpstr>
      <vt:lpstr>Coeficientes K e α</vt:lpstr>
      <vt:lpstr>Apresentação do PowerPoint</vt:lpstr>
      <vt:lpstr>Resolução</vt:lpstr>
      <vt:lpstr>Apresentação do PowerPoint</vt:lpstr>
      <vt:lpstr>Apresentação do PowerPoint</vt:lpstr>
      <vt:lpstr>Apresentação do PowerPoint</vt:lpstr>
      <vt:lpstr>Apresentação do PowerPoint</vt:lpstr>
      <vt:lpstr>Resolução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</vt:lpstr>
      <vt:lpstr>Estacas: Dimensionamento à Tração</vt:lpstr>
      <vt:lpstr>Estacas: Dimensionamento à Tração</vt:lpstr>
      <vt:lpstr>Exercício 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Estacas: Dimensionamento</dc:title>
  <dc:creator>Talles Mello</dc:creator>
  <cp:lastModifiedBy>Talles Mello</cp:lastModifiedBy>
  <cp:revision>66</cp:revision>
  <cp:lastPrinted>2020-08-19T14:37:17Z</cp:lastPrinted>
  <dcterms:created xsi:type="dcterms:W3CDTF">2019-08-21T20:15:08Z</dcterms:created>
  <dcterms:modified xsi:type="dcterms:W3CDTF">2021-03-23T01:28:17Z</dcterms:modified>
</cp:coreProperties>
</file>