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61" r:id="rId7"/>
    <p:sldId id="25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5D318-3202-4BD3-957E-91F260A67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F6B84F-0415-49D7-BBFA-D5199A6C9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A80C3C-E576-4C84-9660-51D0BF2D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EB728-CA46-479E-B027-9362FC3B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3F455F-434C-4A5C-A3FB-2262196D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11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1D162-2352-425C-B19D-8B45775E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F87273-A844-463C-B2D3-115A9D34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4B10B5-B209-4122-A315-908D89E8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08FEE-59F2-452B-BB79-8EBA4EDE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A716AE-C24D-41B1-8C33-B36E8327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96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51BA2F-3D7C-48C1-9C2C-A5A61A11F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09A353-E070-49EE-BE47-7DCB0BB7D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F937-F076-4FC3-B03C-93492F2D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83E90-5691-4CDF-AF2D-76EA59D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86C8D-C67E-4B13-9926-37EBFDA5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8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B0AA7-2ED2-457E-ADF9-7C9FDC7E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E5AC4-F81C-46FA-96A6-7E7B2CB7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3DFDD-F59A-47C7-BE52-A09E88EB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F9B710-0C27-4EA1-806C-DEBD481B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2BDF08-2B22-45AA-8BFC-E619D546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3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50A9C-A333-4C3D-A0ED-207AC131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36CBE6-B92B-4E42-A2CE-176B0D5D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56D311-715E-45CD-97AF-D6EBFA51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9886B-CB33-48BA-9FDD-9A52EAA6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A898B-8710-4148-8FF5-FF72D43A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2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0879F-2792-468A-BA19-30255AAA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97EAA5-6EEA-4B6D-9DB5-8BDF356CC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C3C1FA-1E27-463B-8103-F74075015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033405-9DF8-487D-AACE-45969884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AE42AE-62DA-4683-9D20-DFD5C765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7FD7AE-B8D3-4768-B264-8716BE6E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2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1F420-2921-40A2-8C4C-76E72E6D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2672B7-4879-4CCD-973F-4CD198E8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80255A-95EC-4FA9-AA26-088E9A1B7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EAF97E-2E00-4607-B1DB-972E90A94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3F5A19-72AF-4DD8-ADCF-FE27B4BB3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211BAF-44D6-493B-AFB1-3E62254F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FCA08E-CBE6-4AFE-9359-4F233D7B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22E076-C3AC-4153-9AF3-2521855F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4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9FFF2-90EB-4744-AE48-26A0DDD9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74C789-63D1-470C-8F54-76B48969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42C74B-7DC2-4ED2-A35E-297E7FD4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56DBF2-802B-4E0C-AE2E-83A8DE12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9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AA0988-392E-4C71-94C2-BEBDF758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5E82CB-7A05-47EF-B47A-0ED1761E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E7AC50-04F6-49D1-ADC2-D3040B37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2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415F7-7D3B-4A14-BD3D-BCC2D3A5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EA4DB-058B-461B-94B7-05866053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946A26-7822-4ECF-AD77-C53908404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97E81-2713-472D-9E1F-772ABE44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CE45BB-3A55-499F-9E90-5698DB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3049CC-C5B5-4B95-8547-C1CC7EE4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0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1A872-A5D1-4697-BED3-85F46E2D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4DE237-7109-4DA1-8F76-B333310FC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8C20D4-DEE8-4A99-8436-7C3CFC5EE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08AA68-7A3E-4CFE-83EB-DD60CF7C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9DCCCC-B182-4C8E-A8A7-9A50C4B8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A71784-B40D-4BDB-80A5-FF0AE6CD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80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80F5E8-6791-41D3-8323-8F914FCC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11E732-F91B-4E3A-9848-2043AD6BC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15EF91-2842-4725-8F24-4BEC8D553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2A34-638F-44B4-8E99-120804FE883D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717B83-E148-4441-8BD4-6FCCD9F9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81674-E137-4B99-8888-265A367D4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79C8-D9A2-4D61-B51F-D7F6003E8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6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899FF1-4DFE-4F68-A7FB-604351DB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t-BR" sz="7200"/>
              <a:t>Tensão Admissível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29D5CD-F0E3-4E37-A888-E7CA3DF8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pt-BR"/>
              <a:t>www.tallesmello.com.br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4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A6B958-8E30-4570-B2BC-2EC209C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Exemplo 03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C25315-0B6E-4917-A19A-6DE1737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9" y="1984248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sondagem, calcule a tensão admiss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utilizando o m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 de Aoki e Velloso, na sapata abaixo.</a:t>
            </a:r>
          </a:p>
          <a:p>
            <a:pPr algn="just"/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Z =1,00m</a:t>
            </a:r>
            <a:endParaRPr lang="pt-BR" altLang="pt-BR" sz="2600" dirty="0">
              <a:latin typeface="Arial" panose="020B0604020202020204" pitchFamily="34" charset="0"/>
            </a:endParaRPr>
          </a:p>
          <a:p>
            <a:pPr algn="just"/>
            <a:endParaRPr lang="pt-BR" altLang="pt-BR" sz="2600" dirty="0"/>
          </a:p>
          <a:p>
            <a:pPr algn="just"/>
            <a:endParaRPr lang="pt-BR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/>
              <p:nvPr/>
            </p:nvSpPr>
            <p:spPr>
              <a:xfrm>
                <a:off x="694065" y="4930886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0,23 . 2 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=0,153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5" y="4930886"/>
                <a:ext cx="4297680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/>
              <p:nvPr/>
            </p:nvSpPr>
            <p:spPr>
              <a:xfrm>
                <a:off x="496824" y="5722704"/>
                <a:ext cx="4532043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0,153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=0,051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4" y="5722704"/>
                <a:ext cx="4532043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D84F7AD1-9735-4813-BC63-B61DF8434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99" y="1569209"/>
            <a:ext cx="5558516" cy="41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A6B958-8E30-4570-B2BC-2EC209C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Exemplo 04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C25315-0B6E-4917-A19A-6DE1737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9" y="1984248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sondagem, calcule a tensão admiss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utilizando o m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 de Aoki e Velloso, na sapata abaixo.</a:t>
            </a:r>
          </a:p>
          <a:p>
            <a:pPr algn="just"/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Z =1,00m e 2,00 m.</a:t>
            </a:r>
            <a:endParaRPr lang="pt-BR" altLang="pt-BR" sz="2600" dirty="0">
              <a:latin typeface="Arial" panose="020B0604020202020204" pitchFamily="34" charset="0"/>
            </a:endParaRPr>
          </a:p>
          <a:p>
            <a:pPr algn="just"/>
            <a:endParaRPr lang="pt-BR" altLang="pt-BR" sz="2600" dirty="0"/>
          </a:p>
          <a:p>
            <a:pPr algn="just"/>
            <a:endParaRPr lang="pt-BR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/>
              <p:nvPr/>
            </p:nvSpPr>
            <p:spPr>
              <a:xfrm>
                <a:off x="358509" y="5039488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1 . 3 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=1,0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9" y="5039488"/>
                <a:ext cx="4297680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/>
              <p:nvPr/>
            </p:nvSpPr>
            <p:spPr>
              <a:xfrm>
                <a:off x="589559" y="5774516"/>
                <a:ext cx="429768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=0,333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9" y="5774516"/>
                <a:ext cx="4297680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27DE1A13-F634-448A-B058-0C5BE4F1D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08709" y="1083484"/>
              <a:ext cx="5832884" cy="5126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4914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00033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726565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355989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096258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772263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548466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488094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4910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2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29290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580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680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63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680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27DE1A13-F634-448A-B058-0C5BE4F1D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08709" y="1083484"/>
              <a:ext cx="5832884" cy="5126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4914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00033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726565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355989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096258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772263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548466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488094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4910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2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29290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580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292208" r="-401220" b="-7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292208" r="-269663" b="-7064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292208" r="-166667" b="-7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392208" r="-401220" b="-6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392208" r="-269663" b="-6064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392208" r="-166667" b="-6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492208" r="-401220" b="-5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492208" r="-269663" b="-5064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492208" r="-166667" b="-5064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73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584615" r="-401220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584615" r="-269663" b="-4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584615" r="-166667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693506" r="-401220" b="-3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693506" r="-269663" b="-3051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693506" r="-166667" b="-3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793506" r="-401220" b="-2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793506" r="-269663" b="-2051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793506" r="-166667" b="-2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69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893506" r="-401220" b="-1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893506" r="-269663" b="-1051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893506" r="-166667" b="-10519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732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366" t="-980769" r="-401220" b="-384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787" t="-980769" r="-269663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7778" t="-980769" r="-166667" b="-384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2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4717" marR="104717" marT="52358" marB="52358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05" marR="4680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Imagem 1">
            <a:extLst>
              <a:ext uri="{FF2B5EF4-FFF2-40B4-BE49-F238E27FC236}">
                <a16:creationId xmlns:a16="http://schemas.microsoft.com/office/drawing/2014/main" id="{CA35D963-E5D9-4FA3-8214-8F746140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70" y="1291793"/>
            <a:ext cx="1964557" cy="3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4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A6B958-8E30-4570-B2BC-2EC209C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Exemplo 05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C25315-0B6E-4917-A19A-6DE1737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9" y="2672175"/>
            <a:ext cx="4559425" cy="1760635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sondagem, calcule a tensão admiss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utilizando o m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 de Aoki e Velloso, na sapata abaixo.</a:t>
            </a:r>
          </a:p>
          <a:p>
            <a:pPr algn="just"/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Z =1,00m e 2,00m</a:t>
            </a:r>
            <a:endParaRPr lang="pt-BR" altLang="pt-BR" sz="2600" dirty="0">
              <a:latin typeface="Arial" panose="020B0604020202020204" pitchFamily="34" charset="0"/>
            </a:endParaRPr>
          </a:p>
          <a:p>
            <a:pPr algn="just"/>
            <a:endParaRPr lang="pt-BR" altLang="pt-BR" sz="2600" dirty="0"/>
          </a:p>
          <a:p>
            <a:pPr algn="just"/>
            <a:endParaRPr lang="pt-BR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/>
              <p:nvPr/>
            </p:nvSpPr>
            <p:spPr>
              <a:xfrm>
                <a:off x="448603" y="4263015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0,2 . 12 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3" y="4263015"/>
                <a:ext cx="4297680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/>
              <p:nvPr/>
            </p:nvSpPr>
            <p:spPr>
              <a:xfrm>
                <a:off x="589560" y="4807539"/>
                <a:ext cx="4532043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=0,267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60" y="4807539"/>
                <a:ext cx="4532043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407E43A7-61F1-41AF-B54F-A87AD953F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5" y="1140546"/>
            <a:ext cx="5934456" cy="411937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57F433-A45F-4B6B-AF80-C700DE8AFBE1}"/>
              </a:ext>
            </a:extLst>
          </p:cNvPr>
          <p:cNvSpPr txBox="1"/>
          <p:nvPr/>
        </p:nvSpPr>
        <p:spPr>
          <a:xfrm>
            <a:off x="694065" y="397367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=1,00m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E9941DB-4476-4DAF-835A-E75F9963BFE0}"/>
                  </a:ext>
                </a:extLst>
              </p:cNvPr>
              <p:cNvSpPr txBox="1"/>
              <p:nvPr/>
            </p:nvSpPr>
            <p:spPr>
              <a:xfrm>
                <a:off x="448603" y="5639809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0,2 . 7 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=0,467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E9941DB-4476-4DAF-835A-E75F9963B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3" y="5639809"/>
                <a:ext cx="4297680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339C5A4-7EB9-4890-90BF-75C78027B3E1}"/>
                  </a:ext>
                </a:extLst>
              </p:cNvPr>
              <p:cNvSpPr txBox="1"/>
              <p:nvPr/>
            </p:nvSpPr>
            <p:spPr>
              <a:xfrm>
                <a:off x="462651" y="6265680"/>
                <a:ext cx="4532043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0,467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=0,156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339C5A4-7EB9-4890-90BF-75C78027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1" y="6265680"/>
                <a:ext cx="453204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11786B85-44C8-49F9-A1AA-1C81793386D5}"/>
              </a:ext>
            </a:extLst>
          </p:cNvPr>
          <p:cNvSpPr txBox="1"/>
          <p:nvPr/>
        </p:nvSpPr>
        <p:spPr>
          <a:xfrm>
            <a:off x="694065" y="5350471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=2,00m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78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947F12-D4D9-4778-8B37-6218BBE0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Introdução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53E03-E33F-444A-8DB9-C27FE694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i="1"/>
              <a:t>“</a:t>
            </a:r>
            <a:r>
              <a:rPr lang="pt-BR" sz="2400"/>
              <a:t>Capacidade de carga (Tensão Admissível) é a tensão que provoca a ruptura do maciço de solo em que a fundação esta embutida.”</a:t>
            </a:r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66969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D324B8-E40E-42AD-B519-35A21804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Introdução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EF12C-7BBA-4B7F-B0A4-18E7197D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400"/>
              <a:t>A NBR 6122 (ABNT, 2010) destaca que a tensão admissível de um solo pode ser encontrada através de três métodos distintos: métodos teóricos; semiempíricos e ensaio de prova de carga sobre placa. </a:t>
            </a:r>
          </a:p>
          <a:p>
            <a:r>
              <a:rPr lang="pt-BR" sz="2400"/>
              <a:t>Nos métodos teóricos, a capacidade de carga é calculada a partir de formulações propostas por pesquisadores, baseadas na compressibilidade e resistência ao cisalhamento do solo. </a:t>
            </a:r>
          </a:p>
          <a:p>
            <a:r>
              <a:rPr lang="pt-BR" sz="2400"/>
              <a:t>Já nos métodos semiempíricos os resultados de ensaios de campo, como é o caso da sondagem à percussão SPT, são relacionados diretamente à tensão admissível. </a:t>
            </a:r>
          </a:p>
        </p:txBody>
      </p:sp>
    </p:spTree>
    <p:extLst>
      <p:ext uri="{BB962C8B-B14F-4D97-AF65-F5344CB8AC3E}">
        <p14:creationId xmlns:p14="http://schemas.microsoft.com/office/powerpoint/2010/main" val="351603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F7FE6-7D8A-4A59-A931-11A55C0B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Teórico: </a:t>
            </a:r>
            <a:r>
              <a:rPr lang="pt-BR" dirty="0" err="1"/>
              <a:t>Terzaghi</a:t>
            </a:r>
            <a:r>
              <a:rPr lang="pt-BR" dirty="0"/>
              <a:t> (</a:t>
            </a:r>
            <a:r>
              <a:rPr lang="pt-BR" dirty="0" err="1"/>
              <a:t>Vesic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A9B6DB-A1E8-4CD5-B631-35A5F434E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40" y="3336783"/>
            <a:ext cx="4620065" cy="278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/>
              <a:t>Sendo:</a:t>
            </a:r>
          </a:p>
          <a:p>
            <a:pPr marL="0" indent="0">
              <a:buNone/>
            </a:pPr>
            <a:r>
              <a:rPr lang="pt-BR" sz="1700" dirty="0"/>
              <a:t>q = </a:t>
            </a:r>
            <a:r>
              <a:rPr lang="pt-BR" sz="1700" dirty="0">
                <a:sym typeface="Symbol" panose="05050102010706020507" pitchFamily="18" charset="2"/>
              </a:rPr>
              <a:t></a:t>
            </a:r>
            <a:r>
              <a:rPr lang="pt-BR" sz="1700" dirty="0"/>
              <a:t>.z – Carga</a:t>
            </a:r>
          </a:p>
          <a:p>
            <a:pPr marL="0" indent="0">
              <a:buNone/>
            </a:pPr>
            <a:r>
              <a:rPr lang="pt-BR" sz="1700" dirty="0">
                <a:sym typeface="Symbol" panose="05050102010706020507" pitchFamily="18" charset="2"/>
              </a:rPr>
              <a:t></a:t>
            </a:r>
            <a:r>
              <a:rPr lang="pt-BR" sz="1700" dirty="0"/>
              <a:t> - Peso especifico do solo (tf/m³)</a:t>
            </a:r>
          </a:p>
          <a:p>
            <a:pPr marL="0" indent="0">
              <a:buNone/>
            </a:pPr>
            <a:r>
              <a:rPr lang="pt-BR" sz="1700" dirty="0"/>
              <a:t>B – Menor lado da base da sapata (m)</a:t>
            </a:r>
          </a:p>
          <a:p>
            <a:pPr marL="0" indent="0">
              <a:buNone/>
            </a:pPr>
            <a:r>
              <a:rPr lang="pt-BR" sz="1700" dirty="0"/>
              <a:t>C – Coesão (KPa)</a:t>
            </a:r>
          </a:p>
          <a:p>
            <a:pPr marL="0" indent="0">
              <a:buNone/>
            </a:pPr>
            <a:r>
              <a:rPr lang="pt-BR" sz="1700" dirty="0" err="1"/>
              <a:t>N</a:t>
            </a:r>
            <a:r>
              <a:rPr lang="pt-BR" sz="1700" baseline="-25000" dirty="0" err="1"/>
              <a:t>c</a:t>
            </a:r>
            <a:r>
              <a:rPr lang="pt-BR" sz="1700" dirty="0" err="1"/>
              <a:t>,N</a:t>
            </a:r>
            <a:r>
              <a:rPr lang="pt-BR" sz="1700" baseline="-25000" dirty="0" err="1"/>
              <a:t>q</a:t>
            </a:r>
            <a:r>
              <a:rPr lang="pt-BR" sz="1700" dirty="0" err="1"/>
              <a:t>,N</a:t>
            </a:r>
            <a:r>
              <a:rPr lang="pt-BR" sz="1700" baseline="-25000" dirty="0">
                <a:sym typeface="Symbol" panose="05050102010706020507" pitchFamily="18" charset="2"/>
              </a:rPr>
              <a:t></a:t>
            </a:r>
            <a:r>
              <a:rPr lang="pt-BR" sz="1700" baseline="-25000" dirty="0"/>
              <a:t> - </a:t>
            </a:r>
            <a:r>
              <a:rPr lang="pt-BR" sz="1700" dirty="0"/>
              <a:t>Fatores da capacidade de carga</a:t>
            </a:r>
          </a:p>
          <a:p>
            <a:pPr marL="0" indent="0">
              <a:buNone/>
            </a:pPr>
            <a:r>
              <a:rPr lang="pt-BR" sz="1700" dirty="0" err="1"/>
              <a:t>S</a:t>
            </a:r>
            <a:r>
              <a:rPr lang="pt-BR" sz="1700" baseline="-25000" dirty="0" err="1"/>
              <a:t>c</a:t>
            </a:r>
            <a:r>
              <a:rPr lang="pt-BR" sz="1700" dirty="0"/>
              <a:t>, </a:t>
            </a:r>
            <a:r>
              <a:rPr lang="pt-BR" sz="1700" dirty="0" err="1"/>
              <a:t>S</a:t>
            </a:r>
            <a:r>
              <a:rPr lang="pt-BR" sz="1700" baseline="-25000" dirty="0" err="1"/>
              <a:t>q</a:t>
            </a:r>
            <a:r>
              <a:rPr lang="pt-BR" sz="1700" dirty="0"/>
              <a:t>, S</a:t>
            </a:r>
            <a:r>
              <a:rPr lang="pt-BR" sz="1700" baseline="-25000" dirty="0">
                <a:sym typeface="Symbol" panose="05050102010706020507" pitchFamily="18" charset="2"/>
              </a:rPr>
              <a:t></a:t>
            </a:r>
            <a:r>
              <a:rPr lang="pt-BR" sz="1700" baseline="-25000" dirty="0"/>
              <a:t> - </a:t>
            </a:r>
            <a:r>
              <a:rPr lang="pt-BR" sz="1700" dirty="0"/>
              <a:t>Fatores de correção para o formato da sapata</a:t>
            </a:r>
          </a:p>
          <a:p>
            <a:endParaRPr lang="pt-BR" sz="17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5CFC87-D969-4AD1-94C5-F9099867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880" y="2198264"/>
            <a:ext cx="743023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pt-BR" altLang="pt-BR" sz="35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pt-BR" altLang="pt-BR" sz="3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C.Nc.Sc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kumimoji="0" lang="pt-BR" altLang="pt-BR" sz="3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q.Nq.Sq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.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.B.N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.S</a:t>
            </a:r>
            <a:r>
              <a:rPr kumimoji="0" lang="pt-BR" alt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>
                <a:extLst>
                  <a:ext uri="{FF2B5EF4-FFF2-40B4-BE49-F238E27FC236}">
                    <a16:creationId xmlns:a16="http://schemas.microsoft.com/office/drawing/2014/main" id="{5F9EC1CE-2104-4D83-A059-8896DF6855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122456"/>
                  </p:ext>
                </p:extLst>
              </p:nvPr>
            </p:nvGraphicFramePr>
            <p:xfrm>
              <a:off x="5610775" y="3638733"/>
              <a:ext cx="6342074" cy="21782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8249">
                      <a:extLst>
                        <a:ext uri="{9D8B030D-6E8A-4147-A177-3AD203B41FA5}">
                          <a16:colId xmlns:a16="http://schemas.microsoft.com/office/drawing/2014/main" val="702972305"/>
                        </a:ext>
                      </a:extLst>
                    </a:gridCol>
                    <a:gridCol w="1705845">
                      <a:extLst>
                        <a:ext uri="{9D8B030D-6E8A-4147-A177-3AD203B41FA5}">
                          <a16:colId xmlns:a16="http://schemas.microsoft.com/office/drawing/2014/main" val="4248066774"/>
                        </a:ext>
                      </a:extLst>
                    </a:gridCol>
                    <a:gridCol w="1701479">
                      <a:extLst>
                        <a:ext uri="{9D8B030D-6E8A-4147-A177-3AD203B41FA5}">
                          <a16:colId xmlns:a16="http://schemas.microsoft.com/office/drawing/2014/main" val="2562857642"/>
                        </a:ext>
                      </a:extLst>
                    </a:gridCol>
                    <a:gridCol w="1546501">
                      <a:extLst>
                        <a:ext uri="{9D8B030D-6E8A-4147-A177-3AD203B41FA5}">
                          <a16:colId xmlns:a16="http://schemas.microsoft.com/office/drawing/2014/main" val="1826085279"/>
                        </a:ext>
                      </a:extLst>
                    </a:gridCol>
                  </a:tblGrid>
                  <a:tr h="4082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Sapata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 baseline="-25000">
                              <a:effectLst/>
                            </a:rPr>
                            <a:t>C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 baseline="-25000">
                              <a:effectLst/>
                            </a:rPr>
                            <a:t>q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>
                              <a:effectLst/>
                              <a:sym typeface="Symbol" panose="05050102010706020507" pitchFamily="18" charset="2"/>
                            </a:rPr>
                            <a:t>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extLst>
                      <a:ext uri="{0D108BD9-81ED-4DB2-BD59-A6C34878D82A}">
                        <a16:rowId xmlns:a16="http://schemas.microsoft.com/office/drawing/2014/main" val="3667628280"/>
                      </a:ext>
                    </a:extLst>
                  </a:tr>
                  <a:tr h="9733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Retangular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pt-BR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num>
                                      <m:den>
                                        <m:r>
                                          <a:rPr lang="pt-BR" sz="1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f>
                                  <m:fPr>
                                    <m:ctrlPr>
                                      <a:rPr lang="pt-BR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𝑁𝑞</m:t>
                                    </m:r>
                                  </m:num>
                                  <m:den>
                                    <m:r>
                                      <a:rPr lang="pt-BR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𝑁𝑐</m:t>
                                    </m:r>
                                  </m:den>
                                </m:f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BR" sz="1900">
                                  <a:effectLst/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pt-BR" sz="1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r>
                                        <a:rPr lang="pt-BR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19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1900">
                                  <a:effectLst/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oMath>
                          </a14:m>
                          <a:r>
                            <a:rPr lang="pt-BR" sz="1900">
                              <a:effectLst/>
                              <a:sym typeface="Symbol" panose="05050102010706020507" pitchFamily="18" charset="2"/>
                            </a:rPr>
                            <a:t>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1−0,4. </m:t>
                                </m:r>
                                <m:d>
                                  <m:dPr>
                                    <m:ctrlPr>
                                      <a:rPr lang="pt-BR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num>
                                      <m:den>
                                        <m:r>
                                          <a:rPr lang="pt-BR" sz="1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extLst>
                      <a:ext uri="{0D108BD9-81ED-4DB2-BD59-A6C34878D82A}">
                        <a16:rowId xmlns:a16="http://schemas.microsoft.com/office/drawing/2014/main" val="3075022686"/>
                      </a:ext>
                    </a:extLst>
                  </a:tr>
                  <a:tr h="7966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Quadrada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1+(</m:t>
                                </m:r>
                                <m:f>
                                  <m:fPr>
                                    <m:ctrlPr>
                                      <a:rPr lang="pt-BR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𝑁𝑞</m:t>
                                    </m:r>
                                  </m:num>
                                  <m:den>
                                    <m:r>
                                      <a:rPr lang="pt-BR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𝑁𝑐</m:t>
                                    </m:r>
                                  </m:den>
                                </m:f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BR" sz="1900">
                                  <a:effectLst/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BR" sz="1900">
                                  <a:effectLst/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oMath>
                          </a14:m>
                          <a:r>
                            <a:rPr lang="pt-BR" sz="1900">
                              <a:effectLst/>
                              <a:sym typeface="Symbol" panose="05050102010706020507" pitchFamily="18" charset="2"/>
                            </a:rPr>
                            <a:t>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900">
                                    <a:effectLst/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oMath>
                            </m:oMathPara>
                          </a14:m>
                          <a:endParaRPr lang="pt-BR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extLst>
                      <a:ext uri="{0D108BD9-81ED-4DB2-BD59-A6C34878D82A}">
                        <a16:rowId xmlns:a16="http://schemas.microsoft.com/office/drawing/2014/main" val="16451401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>
                <a:extLst>
                  <a:ext uri="{FF2B5EF4-FFF2-40B4-BE49-F238E27FC236}">
                    <a16:creationId xmlns:a16="http://schemas.microsoft.com/office/drawing/2014/main" id="{5F9EC1CE-2104-4D83-A059-8896DF6855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122456"/>
                  </p:ext>
                </p:extLst>
              </p:nvPr>
            </p:nvGraphicFramePr>
            <p:xfrm>
              <a:off x="5610775" y="3638733"/>
              <a:ext cx="6342074" cy="21782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8249">
                      <a:extLst>
                        <a:ext uri="{9D8B030D-6E8A-4147-A177-3AD203B41FA5}">
                          <a16:colId xmlns:a16="http://schemas.microsoft.com/office/drawing/2014/main" val="702972305"/>
                        </a:ext>
                      </a:extLst>
                    </a:gridCol>
                    <a:gridCol w="1705845">
                      <a:extLst>
                        <a:ext uri="{9D8B030D-6E8A-4147-A177-3AD203B41FA5}">
                          <a16:colId xmlns:a16="http://schemas.microsoft.com/office/drawing/2014/main" val="4248066774"/>
                        </a:ext>
                      </a:extLst>
                    </a:gridCol>
                    <a:gridCol w="1701479">
                      <a:extLst>
                        <a:ext uri="{9D8B030D-6E8A-4147-A177-3AD203B41FA5}">
                          <a16:colId xmlns:a16="http://schemas.microsoft.com/office/drawing/2014/main" val="2562857642"/>
                        </a:ext>
                      </a:extLst>
                    </a:gridCol>
                    <a:gridCol w="1546501">
                      <a:extLst>
                        <a:ext uri="{9D8B030D-6E8A-4147-A177-3AD203B41FA5}">
                          <a16:colId xmlns:a16="http://schemas.microsoft.com/office/drawing/2014/main" val="1826085279"/>
                        </a:ext>
                      </a:extLst>
                    </a:gridCol>
                  </a:tblGrid>
                  <a:tr h="4082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Sapata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 baseline="-25000">
                              <a:effectLst/>
                            </a:rPr>
                            <a:t>C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 baseline="-25000">
                              <a:effectLst/>
                            </a:rPr>
                            <a:t>q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S</a:t>
                          </a:r>
                          <a:r>
                            <a:rPr lang="pt-BR" sz="1900">
                              <a:effectLst/>
                              <a:sym typeface="Symbol" panose="05050102010706020507" pitchFamily="18" charset="2"/>
                            </a:rPr>
                            <a:t>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extLst>
                      <a:ext uri="{0D108BD9-81ED-4DB2-BD59-A6C34878D82A}">
                        <a16:rowId xmlns:a16="http://schemas.microsoft.com/office/drawing/2014/main" val="3667628280"/>
                      </a:ext>
                    </a:extLst>
                  </a:tr>
                  <a:tr h="9733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Retangular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81786" t="-43478" r="-191786" b="-8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182437" t="-43478" r="-92473" b="-8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310236" t="-43478" r="-1575" b="-8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22686"/>
                      </a:ext>
                    </a:extLst>
                  </a:tr>
                  <a:tr h="7966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900">
                              <a:effectLst/>
                            </a:rPr>
                            <a:t>Quadrada</a:t>
                          </a:r>
                          <a:endParaRPr lang="pt-BR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1320" marR="11132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81786" t="-176336" r="-191786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182437" t="-176336" r="-92473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1320" marR="111320" marT="0" marB="0" anchor="ctr">
                        <a:blipFill>
                          <a:blip r:embed="rId2"/>
                          <a:stretch>
                            <a:fillRect l="-310236" t="-176336" r="-1575" b="-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1401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99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55073-D428-4C21-81F4-47031D1B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</a:t>
            </a:r>
            <a:r>
              <a:rPr lang="pt-BR" dirty="0" err="1"/>
              <a:t>Semi-Empirico</a:t>
            </a:r>
            <a:r>
              <a:rPr lang="pt-BR" dirty="0"/>
              <a:t>: Aoki-Velloso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53F6C4B-B459-4A24-86A9-4C6398021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t-BR" sz="2600" dirty="0"/>
                  <a:t>A descrição do método (1975) apresenta a resistência de base em termos da tensão expressa por:	</a:t>
                </a:r>
                <a:r>
                  <a:rPr lang="pt-BR" dirty="0"/>
                  <a:t>	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3800" i="1">
                            <a:latin typeface="Cambria Math" panose="02040503050406030204" pitchFamily="18" charset="0"/>
                          </a:rPr>
                          <m:t>𝑟𝑢𝑝𝑡𝑢𝑟𝑎</m:t>
                        </m:r>
                      </m:sub>
                    </m:sSub>
                    <m:r>
                      <a:rPr lang="pt-BR" sz="3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800" i="1">
                            <a:latin typeface="Cambria Math" panose="02040503050406030204" pitchFamily="18" charset="0"/>
                          </a:rPr>
                          <m:t>𝐾𝑁</m:t>
                        </m:r>
                      </m:num>
                      <m:den>
                        <m:sSub>
                          <m:sSubPr>
                            <m:ctrlPr>
                              <a:rPr lang="pt-BR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3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sz="3800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sz="1400" dirty="0"/>
                  <a:t>Onde:</a:t>
                </a:r>
              </a:p>
              <a:p>
                <a:pPr marL="0" indent="0">
                  <a:buNone/>
                </a:pPr>
                <a:r>
                  <a:rPr lang="pt-BR" sz="1400" dirty="0"/>
                  <a:t>N = índice de resistência à penetração do SPT na cota da base da fundação;</a:t>
                </a:r>
              </a:p>
              <a:p>
                <a:pPr marL="0" indent="0">
                  <a:buNone/>
                </a:pPr>
                <a:r>
                  <a:rPr lang="pt-BR" sz="1400" dirty="0"/>
                  <a:t>F1 = coeficiente de transformação adimensional;</a:t>
                </a:r>
              </a:p>
              <a:p>
                <a:pPr marL="0" indent="0">
                  <a:buNone/>
                </a:pPr>
                <a:r>
                  <a:rPr lang="pt-BR" sz="1400" dirty="0"/>
                  <a:t>K= coeficiente que depende do tipo de solo.</a:t>
                </a:r>
              </a:p>
              <a:p>
                <a:pPr marL="0" indent="0">
                  <a:buNone/>
                </a:pPr>
                <a:r>
                  <a:rPr lang="pt-BR" sz="1400" dirty="0"/>
                  <a:t>Ao obter o valor de </a:t>
                </a:r>
                <a:r>
                  <a:rPr lang="pt-BR" sz="1400" dirty="0" err="1"/>
                  <a:t>σr</a:t>
                </a:r>
                <a:r>
                  <a:rPr lang="pt-BR" sz="1400" dirty="0"/>
                  <a:t>, aplica-se um fator de segurança de 3, pois tratar-se de caso típico onde se considera exclusivamente a resistência da base (NBR 6122/96).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3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3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3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3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380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53F6C4B-B459-4A24-86A9-4C6398021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754" t="-26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16005-A979-4A22-9206-960A7A1A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Coeficientes K e </a:t>
            </a:r>
            <a:r>
              <a:rPr lang="el-GR" dirty="0">
                <a:solidFill>
                  <a:srgbClr val="FFFFFF"/>
                </a:solidFill>
              </a:rPr>
              <a:t>α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74E8E9-89FC-4F31-98D2-4DF03FA9A8B5}"/>
              </a:ext>
            </a:extLst>
          </p:cNvPr>
          <p:cNvGraphicFramePr>
            <a:graphicFrameLocks noGrp="1"/>
          </p:cNvGraphicFramePr>
          <p:nvPr/>
        </p:nvGraphicFramePr>
        <p:xfrm>
          <a:off x="6109891" y="841809"/>
          <a:ext cx="5588929" cy="50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016">
                  <a:extLst>
                    <a:ext uri="{9D8B030D-6E8A-4147-A177-3AD203B41FA5}">
                      <a16:colId xmlns:a16="http://schemas.microsoft.com/office/drawing/2014/main" val="2249267751"/>
                    </a:ext>
                  </a:extLst>
                </a:gridCol>
                <a:gridCol w="1262016">
                  <a:extLst>
                    <a:ext uri="{9D8B030D-6E8A-4147-A177-3AD203B41FA5}">
                      <a16:colId xmlns:a16="http://schemas.microsoft.com/office/drawing/2014/main" val="642121862"/>
                    </a:ext>
                  </a:extLst>
                </a:gridCol>
                <a:gridCol w="1262016">
                  <a:extLst>
                    <a:ext uri="{9D8B030D-6E8A-4147-A177-3AD203B41FA5}">
                      <a16:colId xmlns:a16="http://schemas.microsoft.com/office/drawing/2014/main" val="2297806710"/>
                    </a:ext>
                  </a:extLst>
                </a:gridCol>
                <a:gridCol w="835881">
                  <a:extLst>
                    <a:ext uri="{9D8B030D-6E8A-4147-A177-3AD203B41FA5}">
                      <a16:colId xmlns:a16="http://schemas.microsoft.com/office/drawing/2014/main" val="1236954517"/>
                    </a:ext>
                  </a:extLst>
                </a:gridCol>
              </a:tblGrid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Solo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K (Tf/m²)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K (Mpa)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α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extLst>
                  <a:ext uri="{0D108BD9-81ED-4DB2-BD59-A6C34878D82A}">
                    <a16:rowId xmlns:a16="http://schemas.microsoft.com/office/drawing/2014/main" val="70490506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100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0.014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206745067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80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281610506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silto Argilosa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70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0,7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529178452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Areia Argilosa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60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0,6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0.030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93139396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argilo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50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37815293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40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084270833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Arenoso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55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0,55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0.022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0551502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Areno Argiloso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45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0,45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6796797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Argiloso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23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0.040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239562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Argilo Arenoso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25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21230746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20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0.060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67402818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Arenosa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907666227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Areno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58217293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Argila </a:t>
                      </a:r>
                      <a:r>
                        <a:rPr lang="pt-BR" sz="1900" dirty="0" err="1">
                          <a:effectLst/>
                        </a:rPr>
                        <a:t>Siltosa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22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0,22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0.040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89380481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Silto Arenosa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0.030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22890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0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1519-6E39-45E7-BB8A-C8A355EC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</a:t>
            </a:r>
            <a:r>
              <a:rPr lang="pt-BR" dirty="0" err="1"/>
              <a:t>Semi-Empirico</a:t>
            </a:r>
            <a:r>
              <a:rPr lang="pt-BR" dirty="0"/>
              <a:t>: </a:t>
            </a:r>
            <a:r>
              <a:rPr lang="pt-BR" dirty="0" err="1"/>
              <a:t>Décourt</a:t>
            </a:r>
            <a:r>
              <a:rPr lang="pt-BR" dirty="0"/>
              <a:t>-Quaresma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3450D91-261B-4F94-8C38-BD4E1A209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t-BR" dirty="0"/>
                  <a:t>Este método (1978) considera a resistência de base em termos da tensão como: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sz="1400" dirty="0"/>
                  <a:t>Onde:</a:t>
                </a:r>
              </a:p>
              <a:p>
                <a:pPr marL="0" indent="0">
                  <a:buNone/>
                </a:pPr>
                <a:r>
                  <a:rPr lang="pt-BR" sz="1400" dirty="0">
                    <a:sym typeface="Symbol" panose="05050102010706020507" pitchFamily="18" charset="2"/>
                  </a:rPr>
                  <a:t></a:t>
                </a:r>
                <a:r>
                  <a:rPr lang="pt-BR" sz="1400" dirty="0"/>
                  <a:t> = um coeficiente de redução;</a:t>
                </a:r>
              </a:p>
              <a:p>
                <a:pPr marL="0" indent="0">
                  <a:buNone/>
                </a:pPr>
                <a:r>
                  <a:rPr lang="pt-BR" sz="1400" dirty="0"/>
                  <a:t>C = o fator característico do solo;</a:t>
                </a:r>
              </a:p>
              <a:p>
                <a:pPr marL="0" indent="0">
                  <a:buNone/>
                </a:pPr>
                <a:r>
                  <a:rPr lang="pt-BR" sz="1400" dirty="0"/>
                  <a:t>N</a:t>
                </a:r>
                <a:r>
                  <a:rPr lang="pt-BR" sz="1400" baseline="-25000" dirty="0"/>
                  <a:t>p</a:t>
                </a:r>
                <a:r>
                  <a:rPr lang="pt-BR" sz="1400" dirty="0"/>
                  <a:t> = é o valor médio do índice de resistência à penetração na base do elemento estrutural de fundação, obtido a partir de três valores: o correspondente a cota da base, o imediatamente anterior e o imediatamente posterior.</a:t>
                </a:r>
              </a:p>
              <a:p>
                <a:pPr marL="0" indent="0">
                  <a:buNone/>
                </a:pPr>
                <a:r>
                  <a:rPr lang="pt-BR" dirty="0"/>
                  <a:t>De acordo com os autores, obtido o valor de </a:t>
                </a:r>
                <a:r>
                  <a:rPr lang="pt-BR" dirty="0" err="1"/>
                  <a:t>σ</a:t>
                </a:r>
                <a:r>
                  <a:rPr lang="pt-BR" baseline="-25000" dirty="0" err="1"/>
                  <a:t>ruptura</a:t>
                </a:r>
                <a:r>
                  <a:rPr lang="pt-BR" dirty="0"/>
                  <a:t>, aplica-se um fator de segurança de 4, por tratar-se de resistência de base, ou seja: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3450D91-261B-4F94-8C38-BD4E1A209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5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A6B958-8E30-4570-B2BC-2EC209C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4000"/>
              <a:t>Exemplo 01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C25315-0B6E-4917-A19A-6DE1737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9" y="1984248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sondagem da cidade de Presidente Epit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cio/SP, calcule a tensão admiss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utilizando o m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 de Aoki e Velloso, na sapata abaixo.</a:t>
            </a:r>
          </a:p>
          <a:p>
            <a:pPr algn="just"/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 1,00 m</a:t>
            </a:r>
            <a:endParaRPr lang="pt-BR" altLang="pt-BR" sz="2600" dirty="0">
              <a:latin typeface="Arial" panose="020B0604020202020204" pitchFamily="34" charset="0"/>
            </a:endParaRPr>
          </a:p>
          <a:p>
            <a:pPr algn="just"/>
            <a:endParaRPr lang="pt-BR" altLang="pt-BR" sz="2600" dirty="0"/>
          </a:p>
          <a:p>
            <a:pPr algn="just"/>
            <a:endParaRPr lang="pt-BR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m 648" descr="Nova Imagem (4)">
            <a:extLst>
              <a:ext uri="{FF2B5EF4-FFF2-40B4-BE49-F238E27FC236}">
                <a16:creationId xmlns:a16="http://schemas.microsoft.com/office/drawing/2014/main" id="{21DADA5C-6182-46B8-A3E0-47A56C99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8" y="1385252"/>
            <a:ext cx="5906503" cy="41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/>
              <p:nvPr/>
            </p:nvSpPr>
            <p:spPr>
              <a:xfrm>
                <a:off x="496824" y="4855665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0,6 . 14 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=2,8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4" y="4855665"/>
                <a:ext cx="4297680" cy="658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/>
              <p:nvPr/>
            </p:nvSpPr>
            <p:spPr>
              <a:xfrm>
                <a:off x="727874" y="5590693"/>
                <a:ext cx="429768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2,8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=0,933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74" y="5590693"/>
                <a:ext cx="4297680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7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A6B958-8E30-4570-B2BC-2EC209C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Exemplo 02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C25315-0B6E-4917-A19A-6DE1737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9" y="1984248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sondagem da cidade de Presidente Epit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cio/SP, calcule a tensão admiss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utilizando o m</a:t>
            </a:r>
            <a:r>
              <a:rPr lang="pt-BR" alt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 de Aoki e Velloso, na sapata abaixo.</a:t>
            </a:r>
          </a:p>
          <a:p>
            <a:pPr algn="just"/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pt-BR" alt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 2,00 m</a:t>
            </a:r>
            <a:endParaRPr lang="pt-BR" altLang="pt-BR" sz="2600" dirty="0">
              <a:latin typeface="Arial" panose="020B0604020202020204" pitchFamily="34" charset="0"/>
            </a:endParaRPr>
          </a:p>
          <a:p>
            <a:pPr algn="just"/>
            <a:endParaRPr lang="pt-BR" altLang="pt-BR" sz="2600" dirty="0"/>
          </a:p>
          <a:p>
            <a:pPr algn="just"/>
            <a:endParaRPr lang="pt-BR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m 648" descr="Nova Imagem (4)">
            <a:extLst>
              <a:ext uri="{FF2B5EF4-FFF2-40B4-BE49-F238E27FC236}">
                <a16:creationId xmlns:a16="http://schemas.microsoft.com/office/drawing/2014/main" id="{21DADA5C-6182-46B8-A3E0-47A56C99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8" y="1385252"/>
            <a:ext cx="5906503" cy="41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/>
              <p:nvPr/>
            </p:nvSpPr>
            <p:spPr>
              <a:xfrm>
                <a:off x="358509" y="5228805"/>
                <a:ext cx="429768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𝑟𝑢𝑝𝑡𝑢𝑟𝑎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0,6 . 7 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=1,4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B6D3C-46A0-415D-938C-DE11BB3B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9" y="5228805"/>
                <a:ext cx="4297680" cy="658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/>
              <p:nvPr/>
            </p:nvSpPr>
            <p:spPr>
              <a:xfrm>
                <a:off x="589559" y="5963833"/>
                <a:ext cx="429768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𝑎𝑑𝑚𝑖𝑠𝑠𝑖𝑣𝑒𝑙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𝑟𝑢𝑝𝑡𝑢𝑟𝑎</m:t>
                              </m:r>
                            </m:sub>
                          </m:sSub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=0,467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8005F-6ACD-45C4-80B3-DD04F2B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9" y="5963833"/>
                <a:ext cx="4297680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20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911</Words>
  <Application>Microsoft Office PowerPoint</Application>
  <PresentationFormat>Widescreen</PresentationFormat>
  <Paragraphs>200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Tensão Admissível</vt:lpstr>
      <vt:lpstr>Introdução</vt:lpstr>
      <vt:lpstr>Introdução</vt:lpstr>
      <vt:lpstr>Método Teórico: Terzaghi (Vesic)</vt:lpstr>
      <vt:lpstr>Método Semi-Empirico: Aoki-Velloso</vt:lpstr>
      <vt:lpstr>Coeficientes K e α</vt:lpstr>
      <vt:lpstr>Método Semi-Empirico: Décourt-Quaresma</vt:lpstr>
      <vt:lpstr>Exemplo 01</vt:lpstr>
      <vt:lpstr>Exemplo 02</vt:lpstr>
      <vt:lpstr>Exemplo 03</vt:lpstr>
      <vt:lpstr>Exemplo 04</vt:lpstr>
      <vt:lpstr>Exemplo 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Tensão Admissível</dc:title>
  <dc:creator>Talles Mello</dc:creator>
  <cp:lastModifiedBy>Talles Mello</cp:lastModifiedBy>
  <cp:revision>9</cp:revision>
  <dcterms:created xsi:type="dcterms:W3CDTF">2020-05-27T01:43:04Z</dcterms:created>
  <dcterms:modified xsi:type="dcterms:W3CDTF">2020-10-24T12:35:32Z</dcterms:modified>
</cp:coreProperties>
</file>