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50"/>
  </p:notesMasterIdLst>
  <p:sldIdLst>
    <p:sldId id="256" r:id="rId2"/>
    <p:sldId id="620" r:id="rId3"/>
    <p:sldId id="618" r:id="rId4"/>
    <p:sldId id="623" r:id="rId5"/>
    <p:sldId id="388" r:id="rId6"/>
    <p:sldId id="632" r:id="rId7"/>
    <p:sldId id="640" r:id="rId8"/>
    <p:sldId id="635" r:id="rId9"/>
    <p:sldId id="634" r:id="rId10"/>
    <p:sldId id="393" r:id="rId11"/>
    <p:sldId id="405" r:id="rId12"/>
    <p:sldId id="410" r:id="rId13"/>
    <p:sldId id="412" r:id="rId14"/>
    <p:sldId id="596" r:id="rId15"/>
    <p:sldId id="597" r:id="rId16"/>
    <p:sldId id="598" r:id="rId17"/>
    <p:sldId id="633" r:id="rId18"/>
    <p:sldId id="605" r:id="rId19"/>
    <p:sldId id="607" r:id="rId20"/>
    <p:sldId id="608" r:id="rId21"/>
    <p:sldId id="482" r:id="rId22"/>
    <p:sldId id="488" r:id="rId23"/>
    <p:sldId id="486" r:id="rId24"/>
    <p:sldId id="490" r:id="rId25"/>
    <p:sldId id="491" r:id="rId26"/>
    <p:sldId id="496" r:id="rId27"/>
    <p:sldId id="498" r:id="rId28"/>
    <p:sldId id="500" r:id="rId29"/>
    <p:sldId id="502" r:id="rId30"/>
    <p:sldId id="506" r:id="rId31"/>
    <p:sldId id="507" r:id="rId32"/>
    <p:sldId id="631" r:id="rId33"/>
    <p:sldId id="538" r:id="rId34"/>
    <p:sldId id="543" r:id="rId35"/>
    <p:sldId id="550" r:id="rId36"/>
    <p:sldId id="557" r:id="rId37"/>
    <p:sldId id="560" r:id="rId38"/>
    <p:sldId id="568" r:id="rId39"/>
    <p:sldId id="572" r:id="rId40"/>
    <p:sldId id="575" r:id="rId41"/>
    <p:sldId id="578" r:id="rId42"/>
    <p:sldId id="617" r:id="rId43"/>
    <p:sldId id="636" r:id="rId44"/>
    <p:sldId id="637" r:id="rId45"/>
    <p:sldId id="638" r:id="rId46"/>
    <p:sldId id="639" r:id="rId47"/>
    <p:sldId id="589" r:id="rId48"/>
    <p:sldId id="590" r:id="rId49"/>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84E427A-3D55-4303-BF80-6455036E1DE7}" styleName="Estilo com Tema 1 - Ênfase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enhum Estilo, Nenhuma Grad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Estilo com Tema 1 - Ênfas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72" autoAdjust="0"/>
    <p:restoredTop sz="91005" autoAdjust="0"/>
  </p:normalViewPr>
  <p:slideViewPr>
    <p:cSldViewPr snapToGrid="0">
      <p:cViewPr varScale="1">
        <p:scale>
          <a:sx n="66" d="100"/>
          <a:sy n="66" d="100"/>
        </p:scale>
        <p:origin x="888"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7A9187-17E0-4405-B94E-C38DB8DB8CB1}" type="doc">
      <dgm:prSet loTypeId="urn:microsoft.com/office/officeart/2005/8/layout/process2" loCatId="process" qsTypeId="urn:microsoft.com/office/officeart/2005/8/quickstyle/simple3" qsCatId="simple" csTypeId="urn:microsoft.com/office/officeart/2005/8/colors/accent5_2" csCatId="accent5" phldr="1"/>
      <dgm:spPr/>
      <dgm:t>
        <a:bodyPr/>
        <a:lstStyle/>
        <a:p>
          <a:endParaRPr lang="en-US"/>
        </a:p>
      </dgm:t>
    </dgm:pt>
    <dgm:pt modelId="{2FA0F91A-3FCC-4ECD-B4D7-9F98060BE4EF}">
      <dgm:prSet/>
      <dgm:spPr/>
      <dgm:t>
        <a:bodyPr/>
        <a:lstStyle/>
        <a:p>
          <a:pPr algn="just"/>
          <a:r>
            <a:rPr lang="pt-BR" dirty="0"/>
            <a:t>A cura do concreto também pode ser realizada por meio do lançamento contínuo de água sobre a estrutura por um sistema de aspersores. Esse método de cura é recomendado para superfícies planas, tais como pavimentos de edificações, não sendo recomendado para áreas inclinadas, como rampas em concreto ou escadas. Contudo, podem ocorrer áreas secas na superfície em processo de cura decorrentes do mau posicionamento dos aspersores.</a:t>
          </a:r>
          <a:endParaRPr lang="en-US" dirty="0"/>
        </a:p>
      </dgm:t>
    </dgm:pt>
    <dgm:pt modelId="{C8C0CCDA-0238-41D2-8697-4A5433858252}" type="parTrans" cxnId="{81D74D3E-6556-4664-BD7B-DAA16EA4E74D}">
      <dgm:prSet/>
      <dgm:spPr/>
      <dgm:t>
        <a:bodyPr/>
        <a:lstStyle/>
        <a:p>
          <a:endParaRPr lang="en-US"/>
        </a:p>
      </dgm:t>
    </dgm:pt>
    <dgm:pt modelId="{7CE69085-F561-4B06-A905-D0BCCDA94F2A}" type="sibTrans" cxnId="{81D74D3E-6556-4664-BD7B-DAA16EA4E74D}">
      <dgm:prSet phldrT="1"/>
      <dgm:spPr/>
      <dgm:t>
        <a:bodyPr/>
        <a:lstStyle/>
        <a:p>
          <a:endParaRPr lang="en-US" dirty="0"/>
        </a:p>
      </dgm:t>
    </dgm:pt>
    <dgm:pt modelId="{A4206F84-3F2C-4DEE-B752-8E5A304A5913}">
      <dgm:prSet/>
      <dgm:spPr/>
      <dgm:t>
        <a:bodyPr/>
        <a:lstStyle/>
        <a:p>
          <a:pPr algn="just"/>
          <a:r>
            <a:rPr lang="pt-BR" dirty="0"/>
            <a:t>De forma geral, verifica-se que o sistema com aspersores apresenta autonomia e vantagem limitadas em relação ao sistema tradicional, de molhagem constante. A falta de cuidados também pode implicar gastos desnecessários de água. Apesar disso, é um método largamente empregado em canteiro de obras.</a:t>
          </a:r>
          <a:endParaRPr lang="en-US" dirty="0"/>
        </a:p>
      </dgm:t>
    </dgm:pt>
    <dgm:pt modelId="{88FB584D-205E-4241-B528-119F15CDE8C1}" type="parTrans" cxnId="{DDD2F892-74A5-49D5-BBF0-D3A6BF95562B}">
      <dgm:prSet/>
      <dgm:spPr/>
      <dgm:t>
        <a:bodyPr/>
        <a:lstStyle/>
        <a:p>
          <a:endParaRPr lang="en-US"/>
        </a:p>
      </dgm:t>
    </dgm:pt>
    <dgm:pt modelId="{4692CCC4-87CE-4062-9E6E-93089FA8D2B7}" type="sibTrans" cxnId="{DDD2F892-74A5-49D5-BBF0-D3A6BF95562B}">
      <dgm:prSet phldrT="2"/>
      <dgm:spPr/>
      <dgm:t>
        <a:bodyPr/>
        <a:lstStyle/>
        <a:p>
          <a:endParaRPr lang="en-US"/>
        </a:p>
      </dgm:t>
    </dgm:pt>
    <dgm:pt modelId="{8FB5C3A7-9416-4B62-A6CB-17328E2E0CBE}" type="pres">
      <dgm:prSet presAssocID="{B37A9187-17E0-4405-B94E-C38DB8DB8CB1}" presName="linearFlow" presStyleCnt="0">
        <dgm:presLayoutVars>
          <dgm:resizeHandles val="exact"/>
        </dgm:presLayoutVars>
      </dgm:prSet>
      <dgm:spPr/>
    </dgm:pt>
    <dgm:pt modelId="{07FA0956-5A31-4FE9-A366-AE1323D193D9}" type="pres">
      <dgm:prSet presAssocID="{2FA0F91A-3FCC-4ECD-B4D7-9F98060BE4EF}" presName="node" presStyleLbl="node1" presStyleIdx="0" presStyleCnt="2">
        <dgm:presLayoutVars>
          <dgm:bulletEnabled val="1"/>
        </dgm:presLayoutVars>
      </dgm:prSet>
      <dgm:spPr/>
    </dgm:pt>
    <dgm:pt modelId="{4E7F5F40-FC8B-40FF-8D1C-33F9A2F7AD76}" type="pres">
      <dgm:prSet presAssocID="{7CE69085-F561-4B06-A905-D0BCCDA94F2A}" presName="sibTrans" presStyleLbl="sibTrans2D1" presStyleIdx="0" presStyleCnt="1"/>
      <dgm:spPr/>
    </dgm:pt>
    <dgm:pt modelId="{DB73F947-703E-48C2-B491-3BF1D6BD0723}" type="pres">
      <dgm:prSet presAssocID="{7CE69085-F561-4B06-A905-D0BCCDA94F2A}" presName="connectorText" presStyleLbl="sibTrans2D1" presStyleIdx="0" presStyleCnt="1"/>
      <dgm:spPr/>
    </dgm:pt>
    <dgm:pt modelId="{4DABF6B1-6FC3-4A47-B905-ED57ABF09282}" type="pres">
      <dgm:prSet presAssocID="{A4206F84-3F2C-4DEE-B752-8E5A304A5913}" presName="node" presStyleLbl="node1" presStyleIdx="1" presStyleCnt="2">
        <dgm:presLayoutVars>
          <dgm:bulletEnabled val="1"/>
        </dgm:presLayoutVars>
      </dgm:prSet>
      <dgm:spPr/>
    </dgm:pt>
  </dgm:ptLst>
  <dgm:cxnLst>
    <dgm:cxn modelId="{8DC90B0F-BC4D-4940-8103-B4539EA7C9ED}" type="presOf" srcId="{7CE69085-F561-4B06-A905-D0BCCDA94F2A}" destId="{DB73F947-703E-48C2-B491-3BF1D6BD0723}" srcOrd="1" destOrd="0" presId="urn:microsoft.com/office/officeart/2005/8/layout/process2"/>
    <dgm:cxn modelId="{81D74D3E-6556-4664-BD7B-DAA16EA4E74D}" srcId="{B37A9187-17E0-4405-B94E-C38DB8DB8CB1}" destId="{2FA0F91A-3FCC-4ECD-B4D7-9F98060BE4EF}" srcOrd="0" destOrd="0" parTransId="{C8C0CCDA-0238-41D2-8697-4A5433858252}" sibTransId="{7CE69085-F561-4B06-A905-D0BCCDA94F2A}"/>
    <dgm:cxn modelId="{DDD2F892-74A5-49D5-BBF0-D3A6BF95562B}" srcId="{B37A9187-17E0-4405-B94E-C38DB8DB8CB1}" destId="{A4206F84-3F2C-4DEE-B752-8E5A304A5913}" srcOrd="1" destOrd="0" parTransId="{88FB584D-205E-4241-B528-119F15CDE8C1}" sibTransId="{4692CCC4-87CE-4062-9E6E-93089FA8D2B7}"/>
    <dgm:cxn modelId="{32042CC0-3DF5-42DE-89DB-B03117FB35F5}" type="presOf" srcId="{7CE69085-F561-4B06-A905-D0BCCDA94F2A}" destId="{4E7F5F40-FC8B-40FF-8D1C-33F9A2F7AD76}" srcOrd="0" destOrd="0" presId="urn:microsoft.com/office/officeart/2005/8/layout/process2"/>
    <dgm:cxn modelId="{7D7C54D1-5C03-4F92-AE0D-524F0D949047}" type="presOf" srcId="{B37A9187-17E0-4405-B94E-C38DB8DB8CB1}" destId="{8FB5C3A7-9416-4B62-A6CB-17328E2E0CBE}" srcOrd="0" destOrd="0" presId="urn:microsoft.com/office/officeart/2005/8/layout/process2"/>
    <dgm:cxn modelId="{B7A1E6EB-A1D3-4B9B-B528-A1F896502042}" type="presOf" srcId="{A4206F84-3F2C-4DEE-B752-8E5A304A5913}" destId="{4DABF6B1-6FC3-4A47-B905-ED57ABF09282}" srcOrd="0" destOrd="0" presId="urn:microsoft.com/office/officeart/2005/8/layout/process2"/>
    <dgm:cxn modelId="{8B2E5EF1-194D-42D0-B78E-60214317DDA0}" type="presOf" srcId="{2FA0F91A-3FCC-4ECD-B4D7-9F98060BE4EF}" destId="{07FA0956-5A31-4FE9-A366-AE1323D193D9}" srcOrd="0" destOrd="0" presId="urn:microsoft.com/office/officeart/2005/8/layout/process2"/>
    <dgm:cxn modelId="{91A097D1-37EA-4536-9C9E-2A65033BB583}" type="presParOf" srcId="{8FB5C3A7-9416-4B62-A6CB-17328E2E0CBE}" destId="{07FA0956-5A31-4FE9-A366-AE1323D193D9}" srcOrd="0" destOrd="0" presId="urn:microsoft.com/office/officeart/2005/8/layout/process2"/>
    <dgm:cxn modelId="{7D93DF86-D909-41DC-A88C-F3D2E47BCC57}" type="presParOf" srcId="{8FB5C3A7-9416-4B62-A6CB-17328E2E0CBE}" destId="{4E7F5F40-FC8B-40FF-8D1C-33F9A2F7AD76}" srcOrd="1" destOrd="0" presId="urn:microsoft.com/office/officeart/2005/8/layout/process2"/>
    <dgm:cxn modelId="{02DE1F3B-A6A8-4CFA-BF08-C6FB30586C63}" type="presParOf" srcId="{4E7F5F40-FC8B-40FF-8D1C-33F9A2F7AD76}" destId="{DB73F947-703E-48C2-B491-3BF1D6BD0723}" srcOrd="0" destOrd="0" presId="urn:microsoft.com/office/officeart/2005/8/layout/process2"/>
    <dgm:cxn modelId="{05F647E9-46A8-4E1A-812B-59EB37CF4FDB}" type="presParOf" srcId="{8FB5C3A7-9416-4B62-A6CB-17328E2E0CBE}" destId="{4DABF6B1-6FC3-4A47-B905-ED57ABF09282}" srcOrd="2" destOrd="0" presId="urn:microsoft.com/office/officeart/2005/8/layout/process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F67D3A-5EE6-46FE-86A7-FEBD6733B0C0}" type="doc">
      <dgm:prSet loTypeId="urn:microsoft.com/office/officeart/2016/7/layout/BasicProcessNew" loCatId="process" qsTypeId="urn:microsoft.com/office/officeart/2005/8/quickstyle/simple1" qsCatId="simple" csTypeId="urn:microsoft.com/office/officeart/2005/8/colors/accent1_2" csCatId="accent1" phldr="1"/>
      <dgm:spPr/>
      <dgm:t>
        <a:bodyPr/>
        <a:lstStyle/>
        <a:p>
          <a:endParaRPr lang="en-US"/>
        </a:p>
      </dgm:t>
    </dgm:pt>
    <dgm:pt modelId="{843FDB8D-D47F-453C-A3C2-3D5158AF11FF}">
      <dgm:prSet/>
      <dgm:spPr/>
      <dgm:t>
        <a:bodyPr/>
        <a:lstStyle/>
        <a:p>
          <a:pPr algn="just"/>
          <a:r>
            <a:rPr lang="pt-BR" dirty="0"/>
            <a:t>O processo de alagamento consiste em cobrir com água a superfície exposta da estrutura de concreto, dispensando a molhagem contínua. Na maioria dos casos, é preciso construir uma barreira de contenção (de areia, serragem, madeira, dentre outras opções) ao redor do elemento estrutural para que a água não vaze ou escorra.</a:t>
          </a:r>
          <a:endParaRPr lang="en-US" dirty="0"/>
        </a:p>
      </dgm:t>
    </dgm:pt>
    <dgm:pt modelId="{90D916D0-72BE-479A-8AB1-ED97C3F59676}" type="parTrans" cxnId="{7983BF2A-F7A4-4C0F-94E8-1CD2C3F8E546}">
      <dgm:prSet/>
      <dgm:spPr/>
      <dgm:t>
        <a:bodyPr/>
        <a:lstStyle/>
        <a:p>
          <a:endParaRPr lang="en-US"/>
        </a:p>
      </dgm:t>
    </dgm:pt>
    <dgm:pt modelId="{11B8DC36-65FD-4351-BF9C-D11BBF35EB80}" type="sibTrans" cxnId="{7983BF2A-F7A4-4C0F-94E8-1CD2C3F8E546}">
      <dgm:prSet/>
      <dgm:spPr/>
      <dgm:t>
        <a:bodyPr/>
        <a:lstStyle/>
        <a:p>
          <a:endParaRPr lang="en-US"/>
        </a:p>
      </dgm:t>
    </dgm:pt>
    <dgm:pt modelId="{0EA9E270-5DE5-4FCE-A538-C181A4B0358C}">
      <dgm:prSet/>
      <dgm:spPr/>
      <dgm:t>
        <a:bodyPr/>
        <a:lstStyle/>
        <a:p>
          <a:pPr algn="just"/>
          <a:r>
            <a:rPr lang="pt-BR" dirty="0"/>
            <a:t>Esse método é indicado para áreas menores com superfície plana, como, por exemplo, lajes de pequenas dimensões e poucas aberturas, ou ainda rebaixos, piscinas e blocos de coroamento.</a:t>
          </a:r>
          <a:endParaRPr lang="en-US" dirty="0"/>
        </a:p>
      </dgm:t>
    </dgm:pt>
    <dgm:pt modelId="{7EAEB5A7-B575-4E32-8C95-F369D4E22D47}" type="parTrans" cxnId="{F42912AC-53BE-402B-844E-89857558A873}">
      <dgm:prSet/>
      <dgm:spPr/>
      <dgm:t>
        <a:bodyPr/>
        <a:lstStyle/>
        <a:p>
          <a:endParaRPr lang="en-US"/>
        </a:p>
      </dgm:t>
    </dgm:pt>
    <dgm:pt modelId="{E1070AF4-789F-407D-822E-A5EA564ABD94}" type="sibTrans" cxnId="{F42912AC-53BE-402B-844E-89857558A873}">
      <dgm:prSet/>
      <dgm:spPr/>
      <dgm:t>
        <a:bodyPr/>
        <a:lstStyle/>
        <a:p>
          <a:endParaRPr lang="en-US"/>
        </a:p>
      </dgm:t>
    </dgm:pt>
    <dgm:pt modelId="{F347989E-6561-40B7-ABC4-E72838552120}" type="pres">
      <dgm:prSet presAssocID="{0FF67D3A-5EE6-46FE-86A7-FEBD6733B0C0}" presName="Name0" presStyleCnt="0">
        <dgm:presLayoutVars>
          <dgm:dir/>
          <dgm:resizeHandles val="exact"/>
        </dgm:presLayoutVars>
      </dgm:prSet>
      <dgm:spPr/>
    </dgm:pt>
    <dgm:pt modelId="{3978038B-7769-41EA-820C-68436F7B012F}" type="pres">
      <dgm:prSet presAssocID="{843FDB8D-D47F-453C-A3C2-3D5158AF11FF}" presName="node" presStyleLbl="node1" presStyleIdx="0" presStyleCnt="3">
        <dgm:presLayoutVars>
          <dgm:bulletEnabled val="1"/>
        </dgm:presLayoutVars>
      </dgm:prSet>
      <dgm:spPr/>
    </dgm:pt>
    <dgm:pt modelId="{E7431CFC-DA5D-4FFE-B097-5573AD6E9375}" type="pres">
      <dgm:prSet presAssocID="{11B8DC36-65FD-4351-BF9C-D11BBF35EB80}" presName="sibTransSpacerBeforeConnector" presStyleCnt="0"/>
      <dgm:spPr/>
    </dgm:pt>
    <dgm:pt modelId="{C4BD3BDE-A649-4AEA-B4CE-F7164F9D0534}" type="pres">
      <dgm:prSet presAssocID="{11B8DC36-65FD-4351-BF9C-D11BBF35EB80}" presName="sibTrans" presStyleLbl="node1" presStyleIdx="1" presStyleCnt="3"/>
      <dgm:spPr/>
    </dgm:pt>
    <dgm:pt modelId="{00EE27BB-9477-4DFF-B535-8CAE9C4CE500}" type="pres">
      <dgm:prSet presAssocID="{11B8DC36-65FD-4351-BF9C-D11BBF35EB80}" presName="sibTransSpacerAfterConnector" presStyleCnt="0"/>
      <dgm:spPr/>
    </dgm:pt>
    <dgm:pt modelId="{A5B0A4DA-1BE6-4B93-8878-51C923B036A3}" type="pres">
      <dgm:prSet presAssocID="{0EA9E270-5DE5-4FCE-A538-C181A4B0358C}" presName="node" presStyleLbl="node1" presStyleIdx="2" presStyleCnt="3">
        <dgm:presLayoutVars>
          <dgm:bulletEnabled val="1"/>
        </dgm:presLayoutVars>
      </dgm:prSet>
      <dgm:spPr/>
    </dgm:pt>
  </dgm:ptLst>
  <dgm:cxnLst>
    <dgm:cxn modelId="{3B352A26-6BBC-4BE2-9D9B-67B632CE5B93}" type="presOf" srcId="{843FDB8D-D47F-453C-A3C2-3D5158AF11FF}" destId="{3978038B-7769-41EA-820C-68436F7B012F}" srcOrd="0" destOrd="0" presId="urn:microsoft.com/office/officeart/2016/7/layout/BasicProcessNew"/>
    <dgm:cxn modelId="{7983BF2A-F7A4-4C0F-94E8-1CD2C3F8E546}" srcId="{0FF67D3A-5EE6-46FE-86A7-FEBD6733B0C0}" destId="{843FDB8D-D47F-453C-A3C2-3D5158AF11FF}" srcOrd="0" destOrd="0" parTransId="{90D916D0-72BE-479A-8AB1-ED97C3F59676}" sibTransId="{11B8DC36-65FD-4351-BF9C-D11BBF35EB80}"/>
    <dgm:cxn modelId="{16BDEC4B-03C0-46D7-9288-7D405115A4AD}" type="presOf" srcId="{11B8DC36-65FD-4351-BF9C-D11BBF35EB80}" destId="{C4BD3BDE-A649-4AEA-B4CE-F7164F9D0534}" srcOrd="0" destOrd="0" presId="urn:microsoft.com/office/officeart/2016/7/layout/BasicProcessNew"/>
    <dgm:cxn modelId="{FCD33EA8-3EB5-4C39-A43A-0D29EF332A85}" type="presOf" srcId="{0EA9E270-5DE5-4FCE-A538-C181A4B0358C}" destId="{A5B0A4DA-1BE6-4B93-8878-51C923B036A3}" srcOrd="0" destOrd="0" presId="urn:microsoft.com/office/officeart/2016/7/layout/BasicProcessNew"/>
    <dgm:cxn modelId="{F42912AC-53BE-402B-844E-89857558A873}" srcId="{0FF67D3A-5EE6-46FE-86A7-FEBD6733B0C0}" destId="{0EA9E270-5DE5-4FCE-A538-C181A4B0358C}" srcOrd="1" destOrd="0" parTransId="{7EAEB5A7-B575-4E32-8C95-F369D4E22D47}" sibTransId="{E1070AF4-789F-407D-822E-A5EA564ABD94}"/>
    <dgm:cxn modelId="{2B0D60F2-3878-4F1B-AEDF-2F836791D95B}" type="presOf" srcId="{0FF67D3A-5EE6-46FE-86A7-FEBD6733B0C0}" destId="{F347989E-6561-40B7-ABC4-E72838552120}" srcOrd="0" destOrd="0" presId="urn:microsoft.com/office/officeart/2016/7/layout/BasicProcessNew"/>
    <dgm:cxn modelId="{9D66CBF5-533B-433B-A7FE-B19B5649A558}" type="presParOf" srcId="{F347989E-6561-40B7-ABC4-E72838552120}" destId="{3978038B-7769-41EA-820C-68436F7B012F}" srcOrd="0" destOrd="0" presId="urn:microsoft.com/office/officeart/2016/7/layout/BasicProcessNew"/>
    <dgm:cxn modelId="{D2FCECE6-5EB5-42C1-BD0C-9B443F76AB2B}" type="presParOf" srcId="{F347989E-6561-40B7-ABC4-E72838552120}" destId="{E7431CFC-DA5D-4FFE-B097-5573AD6E9375}" srcOrd="1" destOrd="0" presId="urn:microsoft.com/office/officeart/2016/7/layout/BasicProcessNew"/>
    <dgm:cxn modelId="{D295E60E-4686-4998-8F08-8810B086BB1F}" type="presParOf" srcId="{F347989E-6561-40B7-ABC4-E72838552120}" destId="{C4BD3BDE-A649-4AEA-B4CE-F7164F9D0534}" srcOrd="2" destOrd="0" presId="urn:microsoft.com/office/officeart/2016/7/layout/BasicProcessNew"/>
    <dgm:cxn modelId="{AC38D963-2514-4FA0-BE7F-2DACE128DE99}" type="presParOf" srcId="{F347989E-6561-40B7-ABC4-E72838552120}" destId="{00EE27BB-9477-4DFF-B535-8CAE9C4CE500}" srcOrd="3" destOrd="0" presId="urn:microsoft.com/office/officeart/2016/7/layout/BasicProcessNew"/>
    <dgm:cxn modelId="{9911835F-4CC4-4A1D-AB73-888D88FB21E9}" type="presParOf" srcId="{F347989E-6561-40B7-ABC4-E72838552120}" destId="{A5B0A4DA-1BE6-4B93-8878-51C923B036A3}" srcOrd="4" destOrd="0" presId="urn:microsoft.com/office/officeart/2016/7/layout/BasicProcessNew"/>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E3782F9-3CC1-4EBE-B7AB-8446B1F26207}" type="doc">
      <dgm:prSet loTypeId="urn:microsoft.com/office/officeart/2005/8/layout/default" loCatId="list" qsTypeId="urn:microsoft.com/office/officeart/2005/8/quickstyle/simple4" qsCatId="simple" csTypeId="urn:microsoft.com/office/officeart/2005/8/colors/accent2_2" csCatId="accent2" phldr="1"/>
      <dgm:spPr/>
      <dgm:t>
        <a:bodyPr/>
        <a:lstStyle/>
        <a:p>
          <a:endParaRPr lang="en-US"/>
        </a:p>
      </dgm:t>
    </dgm:pt>
    <dgm:pt modelId="{86059233-5379-4131-8F8E-C5F38F44FB52}">
      <dgm:prSet custT="1"/>
      <dgm:spPr/>
      <dgm:t>
        <a:bodyPr/>
        <a:lstStyle/>
        <a:p>
          <a:pPr algn="just"/>
          <a:r>
            <a:rPr lang="pt-BR" sz="1600" dirty="0"/>
            <a:t>Vários tipos de compostos líquidos formadores de membranas podem ser aplicados sobre a superfície do concreto para reduzir ou retardar a perda de umidade, sendo sua aplicação recomendada para a maioria dos casos. O método que faz uso desses compostos formadores de membrana é conhecido como cura química e sua eficácia depende da qualidade dos produtos utilizados, do tempo transcorrido até o início da aplicação e da uniformidade da aplicação do produto na superfície.</a:t>
          </a:r>
          <a:endParaRPr lang="en-US" sz="1600" dirty="0"/>
        </a:p>
      </dgm:t>
    </dgm:pt>
    <dgm:pt modelId="{AAF3D6B3-37C3-45FC-BD6D-F473AA837891}" type="parTrans" cxnId="{F122EFBB-16EF-4A0B-8F80-FF7D8AB46049}">
      <dgm:prSet/>
      <dgm:spPr/>
      <dgm:t>
        <a:bodyPr/>
        <a:lstStyle/>
        <a:p>
          <a:endParaRPr lang="en-US"/>
        </a:p>
      </dgm:t>
    </dgm:pt>
    <dgm:pt modelId="{F4494171-0E77-4D88-91DB-7E6B06D8CAB0}" type="sibTrans" cxnId="{F122EFBB-16EF-4A0B-8F80-FF7D8AB46049}">
      <dgm:prSet/>
      <dgm:spPr/>
      <dgm:t>
        <a:bodyPr/>
        <a:lstStyle/>
        <a:p>
          <a:endParaRPr lang="en-US"/>
        </a:p>
      </dgm:t>
    </dgm:pt>
    <dgm:pt modelId="{2BDF9636-BDAC-42E9-B13E-00D071612F17}">
      <dgm:prSet custT="1"/>
      <dgm:spPr/>
      <dgm:t>
        <a:bodyPr/>
        <a:lstStyle/>
        <a:p>
          <a:pPr algn="just"/>
          <a:r>
            <a:rPr lang="pt-BR" sz="1600" dirty="0"/>
            <a:t>A aplicação dos compostos pode ser feita com regadores ou equipamentos de pulverização, em uma ou duas camadas (perpendiculares entre si), dependendo das especificações do produto. Regadores podem apresentar consumo em excesso do produto, de forma que, na maioria dos casos, recomenda- se o uso de equipamentos de pulverização. Ressalta-se que a superfície a ser submetida ao processo de cura deverá estar limpa (não apresentar pó, óleos, graxas ou resíduos de desmoldantes)</a:t>
          </a:r>
          <a:endParaRPr lang="en-US" sz="1600" dirty="0"/>
        </a:p>
      </dgm:t>
    </dgm:pt>
    <dgm:pt modelId="{05E40A93-E177-43A8-9BD0-12540EDEA1AB}" type="parTrans" cxnId="{07CDEDCF-8D96-4287-A9EF-121836D2A9AA}">
      <dgm:prSet/>
      <dgm:spPr/>
      <dgm:t>
        <a:bodyPr/>
        <a:lstStyle/>
        <a:p>
          <a:endParaRPr lang="en-US"/>
        </a:p>
      </dgm:t>
    </dgm:pt>
    <dgm:pt modelId="{0699195D-56AA-4358-A521-52E82741001D}" type="sibTrans" cxnId="{07CDEDCF-8D96-4287-A9EF-121836D2A9AA}">
      <dgm:prSet/>
      <dgm:spPr/>
      <dgm:t>
        <a:bodyPr/>
        <a:lstStyle/>
        <a:p>
          <a:endParaRPr lang="en-US"/>
        </a:p>
      </dgm:t>
    </dgm:pt>
    <dgm:pt modelId="{7806DD4E-AE5D-43BF-B340-B614DFAF311E}">
      <dgm:prSet custT="1"/>
      <dgm:spPr/>
      <dgm:t>
        <a:bodyPr/>
        <a:lstStyle/>
        <a:p>
          <a:pPr algn="just"/>
          <a:r>
            <a:rPr lang="pt-BR" sz="1600" dirty="0"/>
            <a:t>Esse método deverá ser estudado caso a caso, considerando se o pavimento submetido ao processo de cura química receberá ou não argamassa de regularização, piso ou pintura, uma vez que alguns tipos de formadores de membrana não permitem a colocação de camadas de concreto ou argamassa sobre o concreto curado e também prejudicam a aderência da pintura.</a:t>
          </a:r>
          <a:endParaRPr lang="en-US" sz="1600" dirty="0"/>
        </a:p>
      </dgm:t>
    </dgm:pt>
    <dgm:pt modelId="{9DD1BC3F-E72F-44F2-9B1F-A830F2298182}" type="parTrans" cxnId="{7127A4F6-E7E0-49CC-8F37-12784006A617}">
      <dgm:prSet/>
      <dgm:spPr/>
      <dgm:t>
        <a:bodyPr/>
        <a:lstStyle/>
        <a:p>
          <a:endParaRPr lang="en-US"/>
        </a:p>
      </dgm:t>
    </dgm:pt>
    <dgm:pt modelId="{562998D7-C0D7-4129-B6DB-E2DBFE541A06}" type="sibTrans" cxnId="{7127A4F6-E7E0-49CC-8F37-12784006A617}">
      <dgm:prSet/>
      <dgm:spPr/>
      <dgm:t>
        <a:bodyPr/>
        <a:lstStyle/>
        <a:p>
          <a:endParaRPr lang="en-US"/>
        </a:p>
      </dgm:t>
    </dgm:pt>
    <dgm:pt modelId="{95076A9E-CFE0-41EE-B593-0277D06AC103}" type="pres">
      <dgm:prSet presAssocID="{4E3782F9-3CC1-4EBE-B7AB-8446B1F26207}" presName="diagram" presStyleCnt="0">
        <dgm:presLayoutVars>
          <dgm:dir/>
          <dgm:resizeHandles val="exact"/>
        </dgm:presLayoutVars>
      </dgm:prSet>
      <dgm:spPr/>
    </dgm:pt>
    <dgm:pt modelId="{5AEF68D6-047B-42E2-A135-42A6B0B09E43}" type="pres">
      <dgm:prSet presAssocID="{86059233-5379-4131-8F8E-C5F38F44FB52}" presName="node" presStyleLbl="node1" presStyleIdx="0" presStyleCnt="1">
        <dgm:presLayoutVars>
          <dgm:bulletEnabled val="1"/>
        </dgm:presLayoutVars>
      </dgm:prSet>
      <dgm:spPr/>
    </dgm:pt>
  </dgm:ptLst>
  <dgm:cxnLst>
    <dgm:cxn modelId="{F29E2A06-8AAB-477D-ABFB-45D622A143C9}" type="presOf" srcId="{86059233-5379-4131-8F8E-C5F38F44FB52}" destId="{5AEF68D6-047B-42E2-A135-42A6B0B09E43}" srcOrd="0" destOrd="0" presId="urn:microsoft.com/office/officeart/2005/8/layout/default"/>
    <dgm:cxn modelId="{18511B31-1988-4C47-9C27-CF822D94D4DB}" type="presOf" srcId="{4E3782F9-3CC1-4EBE-B7AB-8446B1F26207}" destId="{95076A9E-CFE0-41EE-B593-0277D06AC103}" srcOrd="0" destOrd="0" presId="urn:microsoft.com/office/officeart/2005/8/layout/default"/>
    <dgm:cxn modelId="{D4775938-71D7-4D81-9CEF-69C833EA1B74}" type="presOf" srcId="{2BDF9636-BDAC-42E9-B13E-00D071612F17}" destId="{5AEF68D6-047B-42E2-A135-42A6B0B09E43}" srcOrd="0" destOrd="1" presId="urn:microsoft.com/office/officeart/2005/8/layout/default"/>
    <dgm:cxn modelId="{F122EFBB-16EF-4A0B-8F80-FF7D8AB46049}" srcId="{4E3782F9-3CC1-4EBE-B7AB-8446B1F26207}" destId="{86059233-5379-4131-8F8E-C5F38F44FB52}" srcOrd="0" destOrd="0" parTransId="{AAF3D6B3-37C3-45FC-BD6D-F473AA837891}" sibTransId="{F4494171-0E77-4D88-91DB-7E6B06D8CAB0}"/>
    <dgm:cxn modelId="{07CDEDCF-8D96-4287-A9EF-121836D2A9AA}" srcId="{86059233-5379-4131-8F8E-C5F38F44FB52}" destId="{2BDF9636-BDAC-42E9-B13E-00D071612F17}" srcOrd="0" destOrd="0" parTransId="{05E40A93-E177-43A8-9BD0-12540EDEA1AB}" sibTransId="{0699195D-56AA-4358-A521-52E82741001D}"/>
    <dgm:cxn modelId="{365627E9-249F-4E68-947A-E6866DBA8322}" type="presOf" srcId="{7806DD4E-AE5D-43BF-B340-B614DFAF311E}" destId="{5AEF68D6-047B-42E2-A135-42A6B0B09E43}" srcOrd="0" destOrd="2" presId="urn:microsoft.com/office/officeart/2005/8/layout/default"/>
    <dgm:cxn modelId="{7127A4F6-E7E0-49CC-8F37-12784006A617}" srcId="{86059233-5379-4131-8F8E-C5F38F44FB52}" destId="{7806DD4E-AE5D-43BF-B340-B614DFAF311E}" srcOrd="1" destOrd="0" parTransId="{9DD1BC3F-E72F-44F2-9B1F-A830F2298182}" sibTransId="{562998D7-C0D7-4129-B6DB-E2DBFE541A06}"/>
    <dgm:cxn modelId="{A9C83A68-78C6-448C-8CF4-546728F9C58A}" type="presParOf" srcId="{95076A9E-CFE0-41EE-B593-0277D06AC103}" destId="{5AEF68D6-047B-42E2-A135-42A6B0B09E43}" srcOrd="0" destOrd="0" presId="urn:microsoft.com/office/officeart/2005/8/layout/defaul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FA0956-5A31-4FE9-A366-AE1323D193D9}">
      <dsp:nvSpPr>
        <dsp:cNvPr id="0" name=""/>
        <dsp:cNvSpPr/>
      </dsp:nvSpPr>
      <dsp:spPr>
        <a:xfrm>
          <a:off x="239838" y="524"/>
          <a:ext cx="6163582" cy="1718071"/>
        </a:xfrm>
        <a:prstGeom prst="roundRect">
          <a:avLst>
            <a:gd name="adj" fmla="val 10000"/>
          </a:avLst>
        </a:prstGeom>
        <a:gradFill rotWithShape="0">
          <a:gsLst>
            <a:gs pos="0">
              <a:schemeClr val="accent5">
                <a:hueOff val="0"/>
                <a:satOff val="0"/>
                <a:lumOff val="0"/>
                <a:alphaOff val="0"/>
                <a:tint val="60000"/>
                <a:lumMod val="110000"/>
              </a:schemeClr>
            </a:gs>
            <a:gs pos="100000">
              <a:schemeClr val="accent5">
                <a:hueOff val="0"/>
                <a:satOff val="0"/>
                <a:lumOff val="0"/>
                <a:alphaOff val="0"/>
                <a:tint val="8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pt-BR" sz="1600" kern="1200" dirty="0"/>
            <a:t>A cura do concreto também pode ser realizada por meio do lançamento contínuo de água sobre a estrutura por um sistema de aspersores. Esse método de cura é recomendado para superfícies planas, tais como pavimentos de edificações, não sendo recomendado para áreas inclinadas, como rampas em concreto ou escadas. Contudo, podem ocorrer áreas secas na superfície em processo de cura decorrentes do mau posicionamento dos aspersores.</a:t>
          </a:r>
          <a:endParaRPr lang="en-US" sz="1600" kern="1200" dirty="0"/>
        </a:p>
      </dsp:txBody>
      <dsp:txXfrm>
        <a:off x="290159" y="50845"/>
        <a:ext cx="6062940" cy="1617429"/>
      </dsp:txXfrm>
    </dsp:sp>
    <dsp:sp modelId="{4E7F5F40-FC8B-40FF-8D1C-33F9A2F7AD76}">
      <dsp:nvSpPr>
        <dsp:cNvPr id="0" name=""/>
        <dsp:cNvSpPr/>
      </dsp:nvSpPr>
      <dsp:spPr>
        <a:xfrm rot="5400000">
          <a:off x="2999491" y="1761547"/>
          <a:ext cx="644276" cy="773132"/>
        </a:xfrm>
        <a:prstGeom prst="rightArrow">
          <a:avLst>
            <a:gd name="adj1" fmla="val 60000"/>
            <a:gd name="adj2" fmla="val 50000"/>
          </a:avLst>
        </a:prstGeom>
        <a:gradFill rotWithShape="0">
          <a:gsLst>
            <a:gs pos="0">
              <a:schemeClr val="accent5">
                <a:tint val="60000"/>
                <a:hueOff val="0"/>
                <a:satOff val="0"/>
                <a:lumOff val="0"/>
                <a:alphaOff val="0"/>
                <a:tint val="60000"/>
                <a:lumMod val="110000"/>
              </a:schemeClr>
            </a:gs>
            <a:gs pos="100000">
              <a:schemeClr val="accent5">
                <a:tint val="60000"/>
                <a:hueOff val="0"/>
                <a:satOff val="0"/>
                <a:lumOff val="0"/>
                <a:alphaOff val="0"/>
                <a:tint val="88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dirty="0"/>
        </a:p>
      </dsp:txBody>
      <dsp:txXfrm rot="-5400000">
        <a:off x="3089690" y="1825975"/>
        <a:ext cx="463880" cy="450993"/>
      </dsp:txXfrm>
    </dsp:sp>
    <dsp:sp modelId="{4DABF6B1-6FC3-4A47-B905-ED57ABF09282}">
      <dsp:nvSpPr>
        <dsp:cNvPr id="0" name=""/>
        <dsp:cNvSpPr/>
      </dsp:nvSpPr>
      <dsp:spPr>
        <a:xfrm>
          <a:off x="239838" y="2577631"/>
          <a:ext cx="6163582" cy="1718071"/>
        </a:xfrm>
        <a:prstGeom prst="roundRect">
          <a:avLst>
            <a:gd name="adj" fmla="val 10000"/>
          </a:avLst>
        </a:prstGeom>
        <a:gradFill rotWithShape="0">
          <a:gsLst>
            <a:gs pos="0">
              <a:schemeClr val="accent5">
                <a:hueOff val="0"/>
                <a:satOff val="0"/>
                <a:lumOff val="0"/>
                <a:alphaOff val="0"/>
                <a:tint val="60000"/>
                <a:lumMod val="110000"/>
              </a:schemeClr>
            </a:gs>
            <a:gs pos="100000">
              <a:schemeClr val="accent5">
                <a:hueOff val="0"/>
                <a:satOff val="0"/>
                <a:lumOff val="0"/>
                <a:alphaOff val="0"/>
                <a:tint val="8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pt-BR" sz="1600" kern="1200" dirty="0"/>
            <a:t>De forma geral, verifica-se que o sistema com aspersores apresenta autonomia e vantagem limitadas em relação ao sistema tradicional, de molhagem constante. A falta de cuidados também pode implicar gastos desnecessários de água. Apesar disso, é um método largamente empregado em canteiro de obras.</a:t>
          </a:r>
          <a:endParaRPr lang="en-US" sz="1600" kern="1200" dirty="0"/>
        </a:p>
      </dsp:txBody>
      <dsp:txXfrm>
        <a:off x="290159" y="2627952"/>
        <a:ext cx="6062940" cy="16174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78038B-7769-41EA-820C-68436F7B012F}">
      <dsp:nvSpPr>
        <dsp:cNvPr id="0" name=""/>
        <dsp:cNvSpPr/>
      </dsp:nvSpPr>
      <dsp:spPr>
        <a:xfrm>
          <a:off x="4921" y="606999"/>
          <a:ext cx="4742064" cy="2845238"/>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just" defTabSz="933450">
            <a:lnSpc>
              <a:spcPct val="90000"/>
            </a:lnSpc>
            <a:spcBef>
              <a:spcPct val="0"/>
            </a:spcBef>
            <a:spcAft>
              <a:spcPct val="35000"/>
            </a:spcAft>
            <a:buNone/>
          </a:pPr>
          <a:r>
            <a:rPr lang="pt-BR" sz="2100" kern="1200" dirty="0"/>
            <a:t>O processo de alagamento consiste em cobrir com água a superfície exposta da estrutura de concreto, dispensando a molhagem contínua. Na maioria dos casos, é preciso construir uma barreira de contenção (de areia, serragem, madeira, dentre outras opções) ao redor do elemento estrutural para que a água não vaze ou escorra.</a:t>
          </a:r>
          <a:endParaRPr lang="en-US" sz="2100" kern="1200" dirty="0"/>
        </a:p>
      </dsp:txBody>
      <dsp:txXfrm>
        <a:off x="4921" y="606999"/>
        <a:ext cx="4742064" cy="2845238"/>
      </dsp:txXfrm>
    </dsp:sp>
    <dsp:sp modelId="{C4BD3BDE-A649-4AEA-B4CE-F7164F9D0534}">
      <dsp:nvSpPr>
        <dsp:cNvPr id="0" name=""/>
        <dsp:cNvSpPr/>
      </dsp:nvSpPr>
      <dsp:spPr>
        <a:xfrm>
          <a:off x="4821182" y="1908118"/>
          <a:ext cx="711309" cy="243000"/>
        </a:xfrm>
        <a:prstGeom prst="rightArrow">
          <a:avLst>
            <a:gd name="adj1" fmla="val 50000"/>
            <a:gd name="adj2" fmla="val 5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B0A4DA-1BE6-4B93-8878-51C923B036A3}">
      <dsp:nvSpPr>
        <dsp:cNvPr id="0" name=""/>
        <dsp:cNvSpPr/>
      </dsp:nvSpPr>
      <dsp:spPr>
        <a:xfrm>
          <a:off x="5606689" y="606999"/>
          <a:ext cx="4742064" cy="2845238"/>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just" defTabSz="933450">
            <a:lnSpc>
              <a:spcPct val="90000"/>
            </a:lnSpc>
            <a:spcBef>
              <a:spcPct val="0"/>
            </a:spcBef>
            <a:spcAft>
              <a:spcPct val="35000"/>
            </a:spcAft>
            <a:buNone/>
          </a:pPr>
          <a:r>
            <a:rPr lang="pt-BR" sz="2100" kern="1200" dirty="0"/>
            <a:t>Esse método é indicado para áreas menores com superfície plana, como, por exemplo, lajes de pequenas dimensões e poucas aberturas, ou ainda rebaixos, piscinas e blocos de coroamento.</a:t>
          </a:r>
          <a:endParaRPr lang="en-US" sz="2100" kern="1200" dirty="0"/>
        </a:p>
      </dsp:txBody>
      <dsp:txXfrm>
        <a:off x="5606689" y="606999"/>
        <a:ext cx="4742064" cy="28452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EF68D6-047B-42E2-A135-42A6B0B09E43}">
      <dsp:nvSpPr>
        <dsp:cNvPr id="0" name=""/>
        <dsp:cNvSpPr/>
      </dsp:nvSpPr>
      <dsp:spPr>
        <a:xfrm>
          <a:off x="0" y="361949"/>
          <a:ext cx="7184572" cy="4310743"/>
        </a:xfrm>
        <a:prstGeom prst="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None/>
          </a:pPr>
          <a:r>
            <a:rPr lang="pt-BR" sz="1600" kern="1200" dirty="0"/>
            <a:t>Vários tipos de compostos líquidos formadores de membranas podem ser aplicados sobre a superfície do concreto para reduzir ou retardar a perda de umidade, sendo sua aplicação recomendada para a maioria dos casos. O método que faz uso desses compostos formadores de membrana é conhecido como cura química e sua eficácia depende da qualidade dos produtos utilizados, do tempo transcorrido até o início da aplicação e da uniformidade da aplicação do produto na superfície.</a:t>
          </a:r>
          <a:endParaRPr lang="en-US" sz="1600" kern="1200" dirty="0"/>
        </a:p>
        <a:p>
          <a:pPr marL="171450" lvl="1" indent="-171450" algn="just" defTabSz="711200">
            <a:lnSpc>
              <a:spcPct val="90000"/>
            </a:lnSpc>
            <a:spcBef>
              <a:spcPct val="0"/>
            </a:spcBef>
            <a:spcAft>
              <a:spcPct val="15000"/>
            </a:spcAft>
            <a:buChar char="•"/>
          </a:pPr>
          <a:r>
            <a:rPr lang="pt-BR" sz="1600" kern="1200" dirty="0"/>
            <a:t>A aplicação dos compostos pode ser feita com regadores ou equipamentos de pulverização, em uma ou duas camadas (perpendiculares entre si), dependendo das especificações do produto. Regadores podem apresentar consumo em excesso do produto, de forma que, na maioria dos casos, recomenda- se o uso de equipamentos de pulverização. Ressalta-se que a superfície a ser submetida ao processo de cura deverá estar limpa (não apresentar pó, óleos, graxas ou resíduos de desmoldantes)</a:t>
          </a:r>
          <a:endParaRPr lang="en-US" sz="1600" kern="1200" dirty="0"/>
        </a:p>
        <a:p>
          <a:pPr marL="171450" lvl="1" indent="-171450" algn="just" defTabSz="711200">
            <a:lnSpc>
              <a:spcPct val="90000"/>
            </a:lnSpc>
            <a:spcBef>
              <a:spcPct val="0"/>
            </a:spcBef>
            <a:spcAft>
              <a:spcPct val="15000"/>
            </a:spcAft>
            <a:buChar char="•"/>
          </a:pPr>
          <a:r>
            <a:rPr lang="pt-BR" sz="1600" kern="1200" dirty="0"/>
            <a:t>Esse método deverá ser estudado caso a caso, considerando se o pavimento submetido ao processo de cura química receberá ou não argamassa de regularização, piso ou pintura, uma vez que alguns tipos de formadores de membrana não permitem a colocação de camadas de concreto ou argamassa sobre o concreto curado e também prejudicam a aderência da pintura.</a:t>
          </a:r>
          <a:endParaRPr lang="en-US" sz="1600" kern="1200" dirty="0"/>
        </a:p>
      </dsp:txBody>
      <dsp:txXfrm>
        <a:off x="0" y="361949"/>
        <a:ext cx="7184572" cy="4310743"/>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BasicProcessNew">
  <dgm:title val="Basic Process New"/>
  <dgm:desc val=""/>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fact="0.15"/>
      <dgm:constr type="h" for="ch" forName="sibTrans" op="equ"/>
    </dgm:constrLst>
    <dgm:ruleLst>
      <dgm:rule type="h" for="ch" forName="sibTrans" val="6.75" fact="NaN" max="NaN"/>
      <dgm:rule type="w" for="ch" forName="sibTrans" val="8.75" fact="NaN" max="NaN"/>
    </dgm:ruleLst>
    <dgm:forEach name="nodesForEach" axis="ch" ptType="node">
      <dgm:layoutNode name="node">
        <dgm:varLst>
          <dgm:bulletEnabled val="1"/>
        </dgm:varLst>
        <dgm:alg type="tx"/>
        <dgm:shape xmlns:r="http://schemas.openxmlformats.org/officeDocument/2006/relationships" type="rect" r:blip="">
          <dgm:adjLst>
            <dgm:adj idx="1" val="0.1"/>
          </dgm:adjLst>
        </dgm:shape>
        <dgm:presOf axis="desOrSelf" ptType="node"/>
        <dgm:constrLst>
          <dgm:constr type="h" refType="w" fact="0.6"/>
          <dgm:constr type="lMarg" val="12"/>
          <dgm:constr type="rMarg" val="12"/>
          <dgm:constr type="tMarg" val="12"/>
          <dgm:constr type="bMarg" val="12"/>
        </dgm:constrLst>
        <dgm:ruleLst>
          <dgm:rule type="primFontSz" val="11" fact="NaN" max="NaN"/>
          <dgm:rule type="primFontSz" val="18" fact="NaN" max="NaN"/>
          <dgm:rule type="h" val="NaN" fact="1.5" max="NaN"/>
          <dgm:rule type="primFontSz" val="11" fact="NaN" max="NaN"/>
          <dgm:rule type="h" val="INF" fact="NaN" max="NaN"/>
        </dgm:ruleLst>
      </dgm:layoutNode>
      <dgm:forEach name="sibTransForEach" axis="followSib" ptType="sibTrans" cnt="1">
        <dgm:layoutNode name="sibTransSpacerBeforeConnector" styleLbl="node1">
          <dgm:alg type="sp"/>
          <dgm:shape xmlns:r="http://schemas.openxmlformats.org/officeDocument/2006/relationships" r:blip="">
            <dgm:adjLst/>
          </dgm:shape>
          <dgm:constrLst>
            <dgm:constr type="w" val="4.5"/>
          </dgm:constrLst>
          <dgm:presOf/>
          <dgm:ruleLst>
            <dgm:rule type="w" val="4.5" fact="NaN" max="NaN"/>
          </dgm:ruleLst>
        </dgm:layoutNode>
        <dgm:layoutNode name="sibTrans" styleLbl="node1">
          <dgm:alg type="sp"/>
          <dgm:shape xmlns:r="http://schemas.openxmlformats.org/officeDocument/2006/relationships" type="rightArrow" r:blip="">
            <dgm:adjLst>
              <dgm:adj idx="1" val="0.5"/>
            </dgm:adjLst>
          </dgm:shape>
          <dgm:presOf axis="self"/>
          <dgm:constrLst>
            <dgm:constr type="h" val="6.75"/>
          </dgm:constrLst>
          <dgm:ruleLst>
            <dgm:rule type="h" val="6.75" fact="NaN" max="NaN"/>
            <dgm:rule type="w" val="8.75" fact="NaN" max="NaN"/>
          </dgm:ruleLst>
        </dgm:layoutNode>
        <dgm:layoutNode name="sibTransSpacerAfterConnector">
          <dgm:alg type="sp"/>
          <dgm:shape xmlns:r="http://schemas.openxmlformats.org/officeDocument/2006/relationships" r:blip="">
            <dgm:adjLst/>
          </dgm:shape>
          <dgm:constrLst>
            <dgm:constr type="w" val="4.5"/>
          </dgm:constrLst>
          <dgm:presOf/>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F823EB-06D8-4F37-AACA-8EF51CCB497D}" type="datetimeFigureOut">
              <a:rPr lang="pt-BR" smtClean="0"/>
              <a:t>05/10/2018</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D3C56F-179A-4AB3-8DB4-8F1591646C01}" type="slidenum">
              <a:rPr lang="pt-BR" smtClean="0"/>
              <a:t>‹nº›</a:t>
            </a:fld>
            <a:endParaRPr lang="pt-BR"/>
          </a:p>
        </p:txBody>
      </p:sp>
    </p:spTree>
    <p:extLst>
      <p:ext uri="{BB962C8B-B14F-4D97-AF65-F5344CB8AC3E}">
        <p14:creationId xmlns:p14="http://schemas.microsoft.com/office/powerpoint/2010/main" val="4173336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1DD3C56F-179A-4AB3-8DB4-8F1591646C01}" type="slidenum">
              <a:rPr lang="pt-BR" smtClean="0"/>
              <a:t>45</a:t>
            </a:fld>
            <a:endParaRPr lang="pt-BR"/>
          </a:p>
        </p:txBody>
      </p:sp>
    </p:spTree>
    <p:extLst>
      <p:ext uri="{BB962C8B-B14F-4D97-AF65-F5344CB8AC3E}">
        <p14:creationId xmlns:p14="http://schemas.microsoft.com/office/powerpoint/2010/main" val="4198523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pt-BR"/>
              <a:t>Clique para editar o título mestre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E53A9C26-D862-418B-A1C1-6023D0099B14}" type="datetimeFigureOut">
              <a:rPr lang="pt-BR" smtClean="0"/>
              <a:t>05/10/2018</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B5D52FD-898F-4D08-9F94-913379F0132D}" type="slidenum">
              <a:rPr lang="pt-BR" smtClean="0"/>
              <a:t>‹nº›</a:t>
            </a:fld>
            <a:endParaRPr lang="pt-BR"/>
          </a:p>
        </p:txBody>
      </p:sp>
    </p:spTree>
    <p:extLst>
      <p:ext uri="{BB962C8B-B14F-4D97-AF65-F5344CB8AC3E}">
        <p14:creationId xmlns:p14="http://schemas.microsoft.com/office/powerpoint/2010/main" val="422578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Date Placeholder 4"/>
          <p:cNvSpPr>
            <a:spLocks noGrp="1"/>
          </p:cNvSpPr>
          <p:nvPr>
            <p:ph type="dt" sz="half" idx="10"/>
          </p:nvPr>
        </p:nvSpPr>
        <p:spPr/>
        <p:txBody>
          <a:bodyPr/>
          <a:lstStyle/>
          <a:p>
            <a:fld id="{E53A9C26-D862-418B-A1C1-6023D0099B14}" type="datetimeFigureOut">
              <a:rPr lang="pt-BR" smtClean="0"/>
              <a:t>05/10/2018</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B5D52FD-898F-4D08-9F94-913379F0132D}" type="slidenum">
              <a:rPr lang="pt-BR" smtClean="0"/>
              <a:t>‹nº›</a:t>
            </a:fld>
            <a:endParaRPr lang="pt-BR"/>
          </a:p>
        </p:txBody>
      </p:sp>
    </p:spTree>
    <p:extLst>
      <p:ext uri="{BB962C8B-B14F-4D97-AF65-F5344CB8AC3E}">
        <p14:creationId xmlns:p14="http://schemas.microsoft.com/office/powerpoint/2010/main" val="266911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pt-BR"/>
              <a:t>Clique para editar o título mestre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Date Placeholder 4"/>
          <p:cNvSpPr>
            <a:spLocks noGrp="1"/>
          </p:cNvSpPr>
          <p:nvPr>
            <p:ph type="dt" sz="half" idx="10"/>
          </p:nvPr>
        </p:nvSpPr>
        <p:spPr/>
        <p:txBody>
          <a:bodyPr/>
          <a:lstStyle/>
          <a:p>
            <a:fld id="{E53A9C26-D862-418B-A1C1-6023D0099B14}" type="datetimeFigureOut">
              <a:rPr lang="pt-BR" smtClean="0"/>
              <a:t>05/10/2018</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B5D52FD-898F-4D08-9F94-913379F0132D}" type="slidenum">
              <a:rPr lang="pt-BR" smtClean="0"/>
              <a:t>‹nº›</a:t>
            </a:fld>
            <a:endParaRPr lang="pt-BR"/>
          </a:p>
        </p:txBody>
      </p:sp>
    </p:spTree>
    <p:extLst>
      <p:ext uri="{BB962C8B-B14F-4D97-AF65-F5344CB8AC3E}">
        <p14:creationId xmlns:p14="http://schemas.microsoft.com/office/powerpoint/2010/main" val="3400674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pt-BR"/>
              <a:t>Clique para editar o título mestre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Date Placeholder 4"/>
          <p:cNvSpPr>
            <a:spLocks noGrp="1"/>
          </p:cNvSpPr>
          <p:nvPr>
            <p:ph type="dt" sz="half" idx="10"/>
          </p:nvPr>
        </p:nvSpPr>
        <p:spPr/>
        <p:txBody>
          <a:bodyPr/>
          <a:lstStyle/>
          <a:p>
            <a:fld id="{E53A9C26-D862-418B-A1C1-6023D0099B14}" type="datetimeFigureOut">
              <a:rPr lang="pt-BR" smtClean="0"/>
              <a:t>05/10/2018</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B5D52FD-898F-4D08-9F94-913379F0132D}" type="slidenum">
              <a:rPr lang="pt-BR" smtClean="0"/>
              <a:t>‹nº›</a:t>
            </a:fld>
            <a:endParaRPr lang="pt-BR"/>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7614934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pt-BR"/>
              <a:t>Clique para editar o título mestre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Date Placeholder 4"/>
          <p:cNvSpPr>
            <a:spLocks noGrp="1"/>
          </p:cNvSpPr>
          <p:nvPr>
            <p:ph type="dt" sz="half" idx="10"/>
          </p:nvPr>
        </p:nvSpPr>
        <p:spPr/>
        <p:txBody>
          <a:bodyPr/>
          <a:lstStyle/>
          <a:p>
            <a:fld id="{E53A9C26-D862-418B-A1C1-6023D0099B14}" type="datetimeFigureOut">
              <a:rPr lang="pt-BR" smtClean="0"/>
              <a:t>05/10/2018</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B5D52FD-898F-4D08-9F94-913379F0132D}" type="slidenum">
              <a:rPr lang="pt-BR" smtClean="0"/>
              <a:t>‹nº›</a:t>
            </a:fld>
            <a:endParaRPr lang="pt-BR"/>
          </a:p>
        </p:txBody>
      </p:sp>
    </p:spTree>
    <p:extLst>
      <p:ext uri="{BB962C8B-B14F-4D97-AF65-F5344CB8AC3E}">
        <p14:creationId xmlns:p14="http://schemas.microsoft.com/office/powerpoint/2010/main" val="25989139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nas">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pt-BR"/>
              <a:t>Clique para editar o título mestre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3" name="Date Placeholder 2"/>
          <p:cNvSpPr>
            <a:spLocks noGrp="1"/>
          </p:cNvSpPr>
          <p:nvPr>
            <p:ph type="dt" sz="half" idx="10"/>
          </p:nvPr>
        </p:nvSpPr>
        <p:spPr/>
        <p:txBody>
          <a:bodyPr/>
          <a:lstStyle/>
          <a:p>
            <a:fld id="{E53A9C26-D862-418B-A1C1-6023D0099B14}" type="datetimeFigureOut">
              <a:rPr lang="pt-BR" smtClean="0"/>
              <a:t>05/10/2018</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CB5D52FD-898F-4D08-9F94-913379F0132D}" type="slidenum">
              <a:rPr lang="pt-BR" smtClean="0"/>
              <a:t>‹nº›</a:t>
            </a:fld>
            <a:endParaRPr lang="pt-BR"/>
          </a:p>
        </p:txBody>
      </p:sp>
    </p:spTree>
    <p:extLst>
      <p:ext uri="{BB962C8B-B14F-4D97-AF65-F5344CB8AC3E}">
        <p14:creationId xmlns:p14="http://schemas.microsoft.com/office/powerpoint/2010/main" val="13830718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unas de Imagem">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pt-BR"/>
              <a:t>Clique para editar o título mestre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3" name="Date Placeholder 2"/>
          <p:cNvSpPr>
            <a:spLocks noGrp="1"/>
          </p:cNvSpPr>
          <p:nvPr>
            <p:ph type="dt" sz="half" idx="10"/>
          </p:nvPr>
        </p:nvSpPr>
        <p:spPr/>
        <p:txBody>
          <a:bodyPr/>
          <a:lstStyle/>
          <a:p>
            <a:fld id="{E53A9C26-D862-418B-A1C1-6023D0099B14}" type="datetimeFigureOut">
              <a:rPr lang="pt-BR" smtClean="0"/>
              <a:t>05/10/2018</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CB5D52FD-898F-4D08-9F94-913379F0132D}" type="slidenum">
              <a:rPr lang="pt-BR" smtClean="0"/>
              <a:t>‹nº›</a:t>
            </a:fld>
            <a:endParaRPr lang="pt-BR"/>
          </a:p>
        </p:txBody>
      </p:sp>
    </p:spTree>
    <p:extLst>
      <p:ext uri="{BB962C8B-B14F-4D97-AF65-F5344CB8AC3E}">
        <p14:creationId xmlns:p14="http://schemas.microsoft.com/office/powerpoint/2010/main" val="23741230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ncho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53A9C26-D862-418B-A1C1-6023D0099B14}" type="datetimeFigureOut">
              <a:rPr lang="pt-BR" smtClean="0"/>
              <a:t>05/10/2018</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B5D52FD-898F-4D08-9F94-913379F0132D}" type="slidenum">
              <a:rPr lang="pt-BR" smtClean="0"/>
              <a:t>‹nº›</a:t>
            </a:fld>
            <a:endParaRPr lang="pt-BR"/>
          </a:p>
        </p:txBody>
      </p:sp>
    </p:spTree>
    <p:extLst>
      <p:ext uri="{BB962C8B-B14F-4D97-AF65-F5344CB8AC3E}">
        <p14:creationId xmlns:p14="http://schemas.microsoft.com/office/powerpoint/2010/main" val="4093333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pt-BR"/>
              <a:t>Clique para editar o título mestre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53A9C26-D862-418B-A1C1-6023D0099B14}" type="datetimeFigureOut">
              <a:rPr lang="pt-BR" smtClean="0"/>
              <a:t>05/10/2018</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B5D52FD-898F-4D08-9F94-913379F0132D}" type="slidenum">
              <a:rPr lang="pt-BR" smtClean="0"/>
              <a:t>‹nº›</a:t>
            </a:fld>
            <a:endParaRPr lang="pt-BR"/>
          </a:p>
        </p:txBody>
      </p:sp>
    </p:spTree>
    <p:extLst>
      <p:ext uri="{BB962C8B-B14F-4D97-AF65-F5344CB8AC3E}">
        <p14:creationId xmlns:p14="http://schemas.microsoft.com/office/powerpoint/2010/main" val="15274945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10/5/2018</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2001117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53A9C26-D862-418B-A1C1-6023D0099B14}" type="datetimeFigureOut">
              <a:rPr lang="pt-BR" smtClean="0"/>
              <a:t>05/10/2018</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B5D52FD-898F-4D08-9F94-913379F0132D}" type="slidenum">
              <a:rPr lang="pt-BR" smtClean="0"/>
              <a:t>‹nº›</a:t>
            </a:fld>
            <a:endParaRPr lang="pt-BR"/>
          </a:p>
        </p:txBody>
      </p:sp>
    </p:spTree>
    <p:extLst>
      <p:ext uri="{BB962C8B-B14F-4D97-AF65-F5344CB8AC3E}">
        <p14:creationId xmlns:p14="http://schemas.microsoft.com/office/powerpoint/2010/main" val="4003585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pt-BR"/>
              <a:t>Clique para editar o título mestre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Date Placeholder 3"/>
          <p:cNvSpPr>
            <a:spLocks noGrp="1"/>
          </p:cNvSpPr>
          <p:nvPr>
            <p:ph type="dt" sz="half" idx="10"/>
          </p:nvPr>
        </p:nvSpPr>
        <p:spPr/>
        <p:txBody>
          <a:bodyPr/>
          <a:lstStyle/>
          <a:p>
            <a:fld id="{E53A9C26-D862-418B-A1C1-6023D0099B14}" type="datetimeFigureOut">
              <a:rPr lang="pt-BR" smtClean="0"/>
              <a:t>05/10/2018</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B5D52FD-898F-4D08-9F94-913379F0132D}" type="slidenum">
              <a:rPr lang="pt-BR" smtClean="0"/>
              <a:t>‹nº›</a:t>
            </a:fld>
            <a:endParaRPr lang="pt-BR"/>
          </a:p>
        </p:txBody>
      </p:sp>
    </p:spTree>
    <p:extLst>
      <p:ext uri="{BB962C8B-B14F-4D97-AF65-F5344CB8AC3E}">
        <p14:creationId xmlns:p14="http://schemas.microsoft.com/office/powerpoint/2010/main" val="2239456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E53A9C26-D862-418B-A1C1-6023D0099B14}" type="datetimeFigureOut">
              <a:rPr lang="pt-BR" smtClean="0"/>
              <a:t>05/10/2018</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B5D52FD-898F-4D08-9F94-913379F0132D}" type="slidenum">
              <a:rPr lang="pt-BR" smtClean="0"/>
              <a:t>‹nº›</a:t>
            </a:fld>
            <a:endParaRPr lang="pt-BR"/>
          </a:p>
        </p:txBody>
      </p:sp>
    </p:spTree>
    <p:extLst>
      <p:ext uri="{BB962C8B-B14F-4D97-AF65-F5344CB8AC3E}">
        <p14:creationId xmlns:p14="http://schemas.microsoft.com/office/powerpoint/2010/main" val="4028759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pt-BR"/>
              <a:t>Clique para editar o título mestre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E53A9C26-D862-418B-A1C1-6023D0099B14}" type="datetimeFigureOut">
              <a:rPr lang="pt-BR" smtClean="0"/>
              <a:t>05/10/2018</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CB5D52FD-898F-4D08-9F94-913379F0132D}" type="slidenum">
              <a:rPr lang="pt-BR" smtClean="0"/>
              <a:t>‹nº›</a:t>
            </a:fld>
            <a:endParaRPr lang="pt-BR"/>
          </a:p>
        </p:txBody>
      </p:sp>
    </p:spTree>
    <p:extLst>
      <p:ext uri="{BB962C8B-B14F-4D97-AF65-F5344CB8AC3E}">
        <p14:creationId xmlns:p14="http://schemas.microsoft.com/office/powerpoint/2010/main" val="2126431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E53A9C26-D862-418B-A1C1-6023D0099B14}" type="datetimeFigureOut">
              <a:rPr lang="pt-BR" smtClean="0"/>
              <a:t>05/10/2018</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CB5D52FD-898F-4D08-9F94-913379F0132D}" type="slidenum">
              <a:rPr lang="pt-BR" smtClean="0"/>
              <a:t>‹nº›</a:t>
            </a:fld>
            <a:endParaRPr lang="pt-BR"/>
          </a:p>
        </p:txBody>
      </p:sp>
    </p:spTree>
    <p:extLst>
      <p:ext uri="{BB962C8B-B14F-4D97-AF65-F5344CB8AC3E}">
        <p14:creationId xmlns:p14="http://schemas.microsoft.com/office/powerpoint/2010/main" val="493498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3A9C26-D862-418B-A1C1-6023D0099B14}" type="datetimeFigureOut">
              <a:rPr lang="pt-BR" smtClean="0"/>
              <a:t>05/10/2018</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CB5D52FD-898F-4D08-9F94-913379F0132D}" type="slidenum">
              <a:rPr lang="pt-BR" smtClean="0"/>
              <a:t>‹nº›</a:t>
            </a:fld>
            <a:endParaRPr lang="pt-BR"/>
          </a:p>
        </p:txBody>
      </p:sp>
    </p:spTree>
    <p:extLst>
      <p:ext uri="{BB962C8B-B14F-4D97-AF65-F5344CB8AC3E}">
        <p14:creationId xmlns:p14="http://schemas.microsoft.com/office/powerpoint/2010/main" val="636581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pt-BR"/>
              <a:t>Clique para editar o título mestre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Date Placeholder 4"/>
          <p:cNvSpPr>
            <a:spLocks noGrp="1"/>
          </p:cNvSpPr>
          <p:nvPr>
            <p:ph type="dt" sz="half" idx="10"/>
          </p:nvPr>
        </p:nvSpPr>
        <p:spPr/>
        <p:txBody>
          <a:bodyPr/>
          <a:lstStyle/>
          <a:p>
            <a:fld id="{E53A9C26-D862-418B-A1C1-6023D0099B14}" type="datetimeFigureOut">
              <a:rPr lang="pt-BR" smtClean="0"/>
              <a:t>05/10/2018</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B5D52FD-898F-4D08-9F94-913379F0132D}" type="slidenum">
              <a:rPr lang="pt-BR" smtClean="0"/>
              <a:t>‹nº›</a:t>
            </a:fld>
            <a:endParaRPr lang="pt-BR"/>
          </a:p>
        </p:txBody>
      </p:sp>
    </p:spTree>
    <p:extLst>
      <p:ext uri="{BB962C8B-B14F-4D97-AF65-F5344CB8AC3E}">
        <p14:creationId xmlns:p14="http://schemas.microsoft.com/office/powerpoint/2010/main" val="936819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Date Placeholder 4"/>
          <p:cNvSpPr>
            <a:spLocks noGrp="1"/>
          </p:cNvSpPr>
          <p:nvPr>
            <p:ph type="dt" sz="half" idx="10"/>
          </p:nvPr>
        </p:nvSpPr>
        <p:spPr/>
        <p:txBody>
          <a:bodyPr/>
          <a:lstStyle/>
          <a:p>
            <a:fld id="{E53A9C26-D862-418B-A1C1-6023D0099B14}" type="datetimeFigureOut">
              <a:rPr lang="pt-BR" smtClean="0"/>
              <a:t>05/10/2018</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B5D52FD-898F-4D08-9F94-913379F0132D}" type="slidenum">
              <a:rPr lang="pt-BR" smtClean="0"/>
              <a:t>‹nº›</a:t>
            </a:fld>
            <a:endParaRPr lang="pt-BR"/>
          </a:p>
        </p:txBody>
      </p:sp>
    </p:spTree>
    <p:extLst>
      <p:ext uri="{BB962C8B-B14F-4D97-AF65-F5344CB8AC3E}">
        <p14:creationId xmlns:p14="http://schemas.microsoft.com/office/powerpoint/2010/main" val="1710258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E53A9C26-D862-418B-A1C1-6023D0099B14}" type="datetimeFigureOut">
              <a:rPr lang="pt-BR" smtClean="0"/>
              <a:t>05/10/2018</a:t>
            </a:fld>
            <a:endParaRPr lang="pt-BR"/>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pt-B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CB5D52FD-898F-4D08-9F94-913379F0132D}" type="slidenum">
              <a:rPr lang="pt-BR" smtClean="0"/>
              <a:t>‹nº›</a:t>
            </a:fld>
            <a:endParaRPr lang="pt-BR"/>
          </a:p>
        </p:txBody>
      </p:sp>
    </p:spTree>
    <p:extLst>
      <p:ext uri="{BB962C8B-B14F-4D97-AF65-F5344CB8AC3E}">
        <p14:creationId xmlns:p14="http://schemas.microsoft.com/office/powerpoint/2010/main" val="4132966704"/>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jpg"/><Relationship Id="rId4"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g"/><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g"/><Relationship Id="rId1" Type="http://schemas.openxmlformats.org/officeDocument/2006/relationships/slideLayout" Target="../slideLayouts/slideLayout6.xml"/><Relationship Id="rId5" Type="http://schemas.openxmlformats.org/officeDocument/2006/relationships/image" Target="../media/image37.jp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6.xml"/><Relationship Id="rId5" Type="http://schemas.openxmlformats.org/officeDocument/2006/relationships/image" Target="../media/image47.jpg"/><Relationship Id="rId4" Type="http://schemas.openxmlformats.org/officeDocument/2006/relationships/image" Target="../media/image46.jpg"/></Relationships>
</file>

<file path=ppt/slides/_rels/slide22.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9.jpg"/><Relationship Id="rId1" Type="http://schemas.openxmlformats.org/officeDocument/2006/relationships/slideLayout" Target="../slideLayouts/slideLayout6.xml"/><Relationship Id="rId4" Type="http://schemas.openxmlformats.org/officeDocument/2006/relationships/image" Target="../media/image51.png"/></Relationships>
</file>

<file path=ppt/slides/_rels/slide24.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55.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57.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image" Target="../media/image59.jpg"/><Relationship Id="rId1" Type="http://schemas.openxmlformats.org/officeDocument/2006/relationships/slideLayout" Target="../slideLayouts/slideLayout18.xml"/><Relationship Id="rId6" Type="http://schemas.openxmlformats.org/officeDocument/2006/relationships/image" Target="../media/image63.jpg"/><Relationship Id="rId5" Type="http://schemas.openxmlformats.org/officeDocument/2006/relationships/image" Target="../media/image62.jpg"/><Relationship Id="rId4" Type="http://schemas.openxmlformats.org/officeDocument/2006/relationships/image" Target="../media/image61.jpg"/></Relationships>
</file>

<file path=ppt/slides/_rels/slide29.xml.rels><?xml version="1.0" encoding="UTF-8" standalone="yes"?>
<Relationships xmlns="http://schemas.openxmlformats.org/package/2006/relationships"><Relationship Id="rId3" Type="http://schemas.openxmlformats.org/officeDocument/2006/relationships/image" Target="../media/image65.jpg"/><Relationship Id="rId7" Type="http://schemas.openxmlformats.org/officeDocument/2006/relationships/image" Target="../media/image69.jpg"/><Relationship Id="rId2" Type="http://schemas.openxmlformats.org/officeDocument/2006/relationships/image" Target="../media/image64.jpg"/><Relationship Id="rId1" Type="http://schemas.openxmlformats.org/officeDocument/2006/relationships/slideLayout" Target="../slideLayouts/slideLayout18.xml"/><Relationship Id="rId6" Type="http://schemas.openxmlformats.org/officeDocument/2006/relationships/image" Target="../media/image68.jpg"/><Relationship Id="rId5" Type="http://schemas.openxmlformats.org/officeDocument/2006/relationships/image" Target="../media/image67.jpg"/><Relationship Id="rId4" Type="http://schemas.openxmlformats.org/officeDocument/2006/relationships/image" Target="../media/image66.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70.jp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7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1.jpeg"/><Relationship Id="rId1" Type="http://schemas.openxmlformats.org/officeDocument/2006/relationships/slideLayout" Target="../slideLayouts/slideLayout3.xml"/><Relationship Id="rId4" Type="http://schemas.openxmlformats.org/officeDocument/2006/relationships/image" Target="../media/image74.jpeg"/></Relationships>
</file>

<file path=ppt/slides/_rels/slide33.xml.rels><?xml version="1.0" encoding="UTF-8" standalone="yes"?>
<Relationships xmlns="http://schemas.openxmlformats.org/package/2006/relationships"><Relationship Id="rId2" Type="http://schemas.openxmlformats.org/officeDocument/2006/relationships/image" Target="../media/image75.jp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78.jp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82.jpg"/><Relationship Id="rId2" Type="http://schemas.openxmlformats.org/officeDocument/2006/relationships/image" Target="../media/image81.pn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83.jp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40.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18.xml"/><Relationship Id="rId5" Type="http://schemas.openxmlformats.org/officeDocument/2006/relationships/image" Target="../media/image89.jpg"/><Relationship Id="rId4" Type="http://schemas.openxmlformats.org/officeDocument/2006/relationships/image" Target="../media/image88.jpg"/></Relationships>
</file>

<file path=ppt/slides/_rels/slide42.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92.jpeg"/><Relationship Id="rId4" Type="http://schemas.openxmlformats.org/officeDocument/2006/relationships/image" Target="../media/image91.jpeg"/></Relationships>
</file>

<file path=ppt/slides/_rels/slide44.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3.png"/><Relationship Id="rId7" Type="http://schemas.openxmlformats.org/officeDocument/2006/relationships/diagramLayout" Target="../diagrams/layout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image" Target="../media/image94.jpeg"/><Relationship Id="rId10" Type="http://schemas.microsoft.com/office/2007/relationships/diagramDrawing" Target="../diagrams/drawing1.xml"/><Relationship Id="rId4" Type="http://schemas.openxmlformats.org/officeDocument/2006/relationships/image" Target="../media/image93.jpeg"/><Relationship Id="rId9" Type="http://schemas.openxmlformats.org/officeDocument/2006/relationships/diagramColors" Target="../diagrams/colors1.xml"/></Relationships>
</file>

<file path=ppt/slides/_rels/slide4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jpeg"/><Relationship Id="rId7" Type="http://schemas.openxmlformats.org/officeDocument/2006/relationships/diagramColors" Target="../diagrams/colors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6.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3.png"/><Relationship Id="rId7" Type="http://schemas.openxmlformats.org/officeDocument/2006/relationships/diagramLayout" Target="../diagrams/layout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Data" Target="../diagrams/data3.xml"/><Relationship Id="rId5" Type="http://schemas.openxmlformats.org/officeDocument/2006/relationships/image" Target="../media/image96.jpeg"/><Relationship Id="rId10" Type="http://schemas.microsoft.com/office/2007/relationships/diagramDrawing" Target="../diagrams/drawing3.xml"/><Relationship Id="rId4" Type="http://schemas.openxmlformats.org/officeDocument/2006/relationships/image" Target="../media/image95.jpeg"/><Relationship Id="rId9" Type="http://schemas.openxmlformats.org/officeDocument/2006/relationships/diagramColors" Target="../diagrams/colors3.xml"/></Relationships>
</file>

<file path=ppt/slides/_rels/slide47.xml.rels><?xml version="1.0" encoding="UTF-8" standalone="yes"?>
<Relationships xmlns="http://schemas.openxmlformats.org/package/2006/relationships"><Relationship Id="rId3" Type="http://schemas.openxmlformats.org/officeDocument/2006/relationships/image" Target="../media/image98.jpg"/><Relationship Id="rId2" Type="http://schemas.openxmlformats.org/officeDocument/2006/relationships/image" Target="../media/image97.jpg"/><Relationship Id="rId1" Type="http://schemas.openxmlformats.org/officeDocument/2006/relationships/slideLayout" Target="../slideLayouts/slideLayout18.xml"/><Relationship Id="rId4" Type="http://schemas.openxmlformats.org/officeDocument/2006/relationships/image" Target="../media/image99.jpg"/></Relationships>
</file>

<file path=ppt/slides/_rels/slide48.xml.rels><?xml version="1.0" encoding="UTF-8" standalone="yes"?>
<Relationships xmlns="http://schemas.openxmlformats.org/package/2006/relationships"><Relationship Id="rId2" Type="http://schemas.openxmlformats.org/officeDocument/2006/relationships/image" Target="../media/image100.jp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18.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extLst/>
          </a:blip>
          <a:stretch/>
        </a:blipFill>
        <a:effectLst/>
      </p:bgPr>
    </p:bg>
    <p:spTree>
      <p:nvGrpSpPr>
        <p:cNvPr id="1" name=""/>
        <p:cNvGrpSpPr/>
        <p:nvPr/>
      </p:nvGrpSpPr>
      <p:grpSpPr>
        <a:xfrm>
          <a:off x="0" y="0"/>
          <a:ext cx="0" cy="0"/>
          <a:chOff x="0" y="0"/>
          <a:chExt cx="0" cy="0"/>
        </a:xfrm>
      </p:grpSpPr>
      <p:pic>
        <p:nvPicPr>
          <p:cNvPr id="1028" name="Picture 4" descr="Resultado de imagem para concreto">
            <a:extLst>
              <a:ext uri="{FF2B5EF4-FFF2-40B4-BE49-F238E27FC236}">
                <a16:creationId xmlns:a16="http://schemas.microsoft.com/office/drawing/2014/main" id="{D9F4BCB6-AB3C-469F-9DE1-0009BD842AE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9900"/>
          <a:stretch/>
        </p:blipFill>
        <p:spPr bwMode="auto">
          <a:xfrm>
            <a:off x="-4" y="10"/>
            <a:ext cx="6108192" cy="685799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sultado de imagem para concreto">
            <a:extLst>
              <a:ext uri="{FF2B5EF4-FFF2-40B4-BE49-F238E27FC236}">
                <a16:creationId xmlns:a16="http://schemas.microsoft.com/office/drawing/2014/main" id="{DAD6F0DA-A3F1-4548-9918-CCC5678EA6F2}"/>
              </a:ext>
            </a:extLst>
          </p:cNvPr>
          <p:cNvPicPr>
            <a:picLocks noChangeAspect="1" noChangeArrowheads="1"/>
          </p:cNvPicPr>
          <p:nvPr/>
        </p:nvPicPr>
        <p:blipFill rotWithShape="1">
          <a:blip r:embed="rId4">
            <a:duotone>
              <a:prstClr val="black"/>
              <a:schemeClr val="tx2">
                <a:tint val="45000"/>
                <a:satMod val="400000"/>
              </a:schemeClr>
            </a:duotone>
            <a:extLst>
              <a:ext uri="{28A0092B-C50C-407E-A947-70E740481C1C}">
                <a14:useLocalDpi xmlns:a14="http://schemas.microsoft.com/office/drawing/2010/main" val="0"/>
              </a:ext>
            </a:extLst>
          </a:blip>
          <a:srcRect l="17784" r="16702" b="-2"/>
          <a:stretch/>
        </p:blipFill>
        <p:spPr bwMode="auto">
          <a:xfrm>
            <a:off x="6108196" y="10"/>
            <a:ext cx="6092029" cy="685799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032" name="Freeform 5">
            <a:extLst>
              <a:ext uri="{FF2B5EF4-FFF2-40B4-BE49-F238E27FC236}">
                <a16:creationId xmlns:a16="http://schemas.microsoft.com/office/drawing/2014/main" id="{D3D9C4D3-38FB-4E79-873C-8A10DB2AF5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271651" y="1762886"/>
            <a:ext cx="7656919" cy="3332229"/>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Título 1"/>
          <p:cNvSpPr>
            <a:spLocks noGrp="1"/>
          </p:cNvSpPr>
          <p:nvPr>
            <p:ph type="ctrTitle"/>
          </p:nvPr>
        </p:nvSpPr>
        <p:spPr>
          <a:xfrm>
            <a:off x="2480733" y="2074339"/>
            <a:ext cx="7219954" cy="1828801"/>
          </a:xfrm>
        </p:spPr>
        <p:txBody>
          <a:bodyPr>
            <a:normAutofit/>
          </a:bodyPr>
          <a:lstStyle/>
          <a:p>
            <a:r>
              <a:rPr lang="pt-BR" sz="4800" dirty="0"/>
              <a:t>Concreto</a:t>
            </a:r>
          </a:p>
        </p:txBody>
      </p:sp>
      <p:sp>
        <p:nvSpPr>
          <p:cNvPr id="3" name="Subtítulo 2"/>
          <p:cNvSpPr>
            <a:spLocks noGrp="1"/>
          </p:cNvSpPr>
          <p:nvPr>
            <p:ph type="subTitle" idx="1"/>
          </p:nvPr>
        </p:nvSpPr>
        <p:spPr>
          <a:xfrm>
            <a:off x="2480733" y="3903138"/>
            <a:ext cx="7219954" cy="1049867"/>
          </a:xfrm>
        </p:spPr>
        <p:txBody>
          <a:bodyPr>
            <a:normAutofit fontScale="85000" lnSpcReduction="10000"/>
          </a:bodyPr>
          <a:lstStyle/>
          <a:p>
            <a:r>
              <a:rPr lang="pt-BR" dirty="0"/>
              <a:t>Propriedades no Estado Fresco e Endurecido</a:t>
            </a:r>
          </a:p>
          <a:p>
            <a:r>
              <a:rPr lang="pt-BR" dirty="0"/>
              <a:t>www.tallesmello.com.br</a:t>
            </a:r>
          </a:p>
          <a:p>
            <a:r>
              <a:rPr lang="pt-BR" dirty="0" err="1"/>
              <a:t>Prof</a:t>
            </a:r>
            <a:r>
              <a:rPr lang="pt-BR" dirty="0"/>
              <a:t> Talles Mello</a:t>
            </a:r>
          </a:p>
        </p:txBody>
      </p:sp>
    </p:spTree>
    <p:extLst>
      <p:ext uri="{BB962C8B-B14F-4D97-AF65-F5344CB8AC3E}">
        <p14:creationId xmlns:p14="http://schemas.microsoft.com/office/powerpoint/2010/main" val="1002198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chor="ctr">
            <a:spAutoFit/>
          </a:bodyPr>
          <a:lstStyle/>
          <a:p>
            <a:pPr marL="12700">
              <a:tabLst>
                <a:tab pos="285750" algn="l"/>
              </a:tabLst>
            </a:pPr>
            <a:r>
              <a:rPr spc="-5" dirty="0">
                <a:effectLst/>
                <a:latin typeface="Calisto MT (Corpo)"/>
                <a:cs typeface="Century Schoolbook"/>
              </a:rPr>
              <a:t>F</a:t>
            </a:r>
            <a:r>
              <a:rPr lang="pt-BR" spc="-5" dirty="0">
                <a:effectLst/>
                <a:latin typeface="Calisto MT (Corpo)"/>
                <a:cs typeface="Century Schoolbook"/>
              </a:rPr>
              <a:t>atores que afetam a trabalhabilidade</a:t>
            </a:r>
            <a:endParaRPr spc="-5" dirty="0">
              <a:effectLst/>
              <a:latin typeface="Calisto MT (Corpo)"/>
              <a:cs typeface="Century Schoolbook"/>
            </a:endParaRPr>
          </a:p>
        </p:txBody>
      </p:sp>
      <p:sp>
        <p:nvSpPr>
          <p:cNvPr id="4" name="Espaço Reservado para Texto 3"/>
          <p:cNvSpPr>
            <a:spLocks noGrp="1"/>
          </p:cNvSpPr>
          <p:nvPr>
            <p:ph type="body" idx="1"/>
          </p:nvPr>
        </p:nvSpPr>
        <p:spPr/>
        <p:txBody>
          <a:bodyPr/>
          <a:lstStyle/>
          <a:p>
            <a:r>
              <a:rPr lang="pt-BR" dirty="0"/>
              <a:t>Fatores Internos</a:t>
            </a:r>
          </a:p>
        </p:txBody>
      </p:sp>
      <p:sp>
        <p:nvSpPr>
          <p:cNvPr id="5" name="Espaço Reservado para Conteúdo 4"/>
          <p:cNvSpPr>
            <a:spLocks noGrp="1"/>
          </p:cNvSpPr>
          <p:nvPr>
            <p:ph sz="half" idx="2"/>
          </p:nvPr>
        </p:nvSpPr>
        <p:spPr/>
        <p:txBody>
          <a:bodyPr/>
          <a:lstStyle/>
          <a:p>
            <a:pPr marL="419100" indent="-286385">
              <a:buFont typeface="Century Schoolbook"/>
              <a:buChar char="–"/>
              <a:tabLst>
                <a:tab pos="419734" algn="l"/>
              </a:tabLst>
            </a:pPr>
            <a:r>
              <a:rPr lang="pt-BR" b="1" dirty="0">
                <a:latin typeface="Calisto MT (Corpo)"/>
                <a:cs typeface="Century Schoolbook"/>
              </a:rPr>
              <a:t>Consistência: </a:t>
            </a:r>
            <a:r>
              <a:rPr lang="pt-BR" dirty="0">
                <a:latin typeface="Calisto MT (Corpo)"/>
                <a:cs typeface="Century Schoolbook"/>
              </a:rPr>
              <a:t>relação </a:t>
            </a:r>
            <a:r>
              <a:rPr lang="pt-BR" spc="-5" dirty="0">
                <a:latin typeface="Calisto MT (Corpo)"/>
                <a:cs typeface="Century Schoolbook"/>
              </a:rPr>
              <a:t>água/materiais</a:t>
            </a:r>
            <a:r>
              <a:rPr lang="pt-BR" spc="-150" dirty="0">
                <a:latin typeface="Calisto MT (Corpo)"/>
                <a:cs typeface="Century Schoolbook"/>
              </a:rPr>
              <a:t> </a:t>
            </a:r>
            <a:r>
              <a:rPr lang="pt-BR" dirty="0">
                <a:latin typeface="Calisto MT (Corpo)"/>
                <a:cs typeface="Century Schoolbook"/>
              </a:rPr>
              <a:t>secos;</a:t>
            </a:r>
          </a:p>
          <a:p>
            <a:pPr marL="419100" indent="-286385">
              <a:spcBef>
                <a:spcPts val="575"/>
              </a:spcBef>
              <a:buFont typeface="Century Schoolbook"/>
              <a:buChar char="–"/>
              <a:tabLst>
                <a:tab pos="419734" algn="l"/>
              </a:tabLst>
            </a:pPr>
            <a:r>
              <a:rPr lang="pt-BR" b="1" spc="-5" dirty="0">
                <a:latin typeface="Calisto MT (Corpo)"/>
                <a:cs typeface="Century Schoolbook"/>
              </a:rPr>
              <a:t>Traço: </a:t>
            </a:r>
            <a:r>
              <a:rPr lang="pt-BR" spc="-5" dirty="0">
                <a:latin typeface="Calisto MT (Corpo)"/>
                <a:cs typeface="Century Schoolbook"/>
              </a:rPr>
              <a:t>proporção</a:t>
            </a:r>
            <a:r>
              <a:rPr lang="pt-BR" spc="-70" dirty="0">
                <a:latin typeface="Calisto MT (Corpo)"/>
                <a:cs typeface="Century Schoolbook"/>
              </a:rPr>
              <a:t> </a:t>
            </a:r>
            <a:r>
              <a:rPr lang="pt-BR" spc="-5" dirty="0">
                <a:latin typeface="Calisto MT (Corpo)"/>
                <a:cs typeface="Century Schoolbook"/>
              </a:rPr>
              <a:t>cimento/agregados</a:t>
            </a:r>
            <a:endParaRPr lang="pt-BR" dirty="0">
              <a:latin typeface="Calisto MT (Corpo)"/>
              <a:cs typeface="Century Schoolbook"/>
            </a:endParaRPr>
          </a:p>
          <a:p>
            <a:pPr marL="419100" marR="5080" indent="-286385">
              <a:lnSpc>
                <a:spcPct val="100400"/>
              </a:lnSpc>
              <a:spcBef>
                <a:spcPts val="565"/>
              </a:spcBef>
              <a:buFont typeface="Century Schoolbook"/>
              <a:buChar char="–"/>
              <a:tabLst>
                <a:tab pos="419734" algn="l"/>
              </a:tabLst>
            </a:pPr>
            <a:r>
              <a:rPr lang="pt-BR" b="1" spc="-5" dirty="0">
                <a:latin typeface="Calisto MT (Corpo)"/>
                <a:cs typeface="Century Schoolbook"/>
              </a:rPr>
              <a:t>Granulometria</a:t>
            </a:r>
            <a:r>
              <a:rPr lang="pt-BR" spc="-5" dirty="0">
                <a:latin typeface="Calisto MT (Corpo)"/>
                <a:cs typeface="Century Schoolbook"/>
              </a:rPr>
              <a:t>: proporção agregado miúdo/agregado  </a:t>
            </a:r>
            <a:r>
              <a:rPr lang="pt-BR" spc="-10" dirty="0">
                <a:latin typeface="Calisto MT (Corpo)"/>
                <a:cs typeface="Century Schoolbook"/>
              </a:rPr>
              <a:t>graúdo;</a:t>
            </a:r>
            <a:endParaRPr lang="pt-BR" dirty="0">
              <a:latin typeface="Calisto MT (Corpo)"/>
              <a:cs typeface="Century Schoolbook"/>
            </a:endParaRPr>
          </a:p>
          <a:p>
            <a:pPr marL="419100" indent="-286385">
              <a:spcBef>
                <a:spcPts val="560"/>
              </a:spcBef>
              <a:buFont typeface="Century Schoolbook"/>
              <a:buChar char="–"/>
              <a:tabLst>
                <a:tab pos="419734" algn="l"/>
              </a:tabLst>
            </a:pPr>
            <a:r>
              <a:rPr lang="pt-BR" b="1" spc="-5" dirty="0">
                <a:latin typeface="Calisto MT (Corpo)"/>
                <a:cs typeface="Century Schoolbook"/>
              </a:rPr>
              <a:t>Forma dos </a:t>
            </a:r>
            <a:r>
              <a:rPr lang="pt-BR" b="1" dirty="0">
                <a:latin typeface="Calisto MT (Corpo)"/>
                <a:cs typeface="Century Schoolbook"/>
              </a:rPr>
              <a:t>grãos: </a:t>
            </a:r>
            <a:r>
              <a:rPr lang="pt-BR" dirty="0">
                <a:latin typeface="Calisto MT (Corpo)"/>
                <a:cs typeface="Century Schoolbook"/>
              </a:rPr>
              <a:t>forma </a:t>
            </a:r>
            <a:r>
              <a:rPr lang="pt-BR" spc="-5" dirty="0">
                <a:latin typeface="Calisto MT (Corpo)"/>
                <a:cs typeface="Century Schoolbook"/>
              </a:rPr>
              <a:t>angulosa </a:t>
            </a:r>
            <a:r>
              <a:rPr lang="pt-BR" dirty="0">
                <a:latin typeface="Calisto MT (Corpo)"/>
                <a:cs typeface="Century Schoolbook"/>
              </a:rPr>
              <a:t>ou</a:t>
            </a:r>
            <a:r>
              <a:rPr lang="pt-BR" spc="-65" dirty="0">
                <a:latin typeface="Calisto MT (Corpo)"/>
                <a:cs typeface="Century Schoolbook"/>
              </a:rPr>
              <a:t> </a:t>
            </a:r>
            <a:r>
              <a:rPr lang="pt-BR" spc="-5" dirty="0">
                <a:latin typeface="Calisto MT (Corpo)"/>
                <a:cs typeface="Century Schoolbook"/>
              </a:rPr>
              <a:t>arredondada;</a:t>
            </a:r>
            <a:endParaRPr lang="pt-BR" dirty="0">
              <a:latin typeface="Calisto MT (Corpo)"/>
              <a:cs typeface="Century Schoolbook"/>
            </a:endParaRPr>
          </a:p>
          <a:p>
            <a:pPr marL="419100" indent="-286385">
              <a:spcBef>
                <a:spcPts val="590"/>
              </a:spcBef>
              <a:buChar char="–"/>
              <a:tabLst>
                <a:tab pos="419734" algn="l"/>
              </a:tabLst>
            </a:pPr>
            <a:r>
              <a:rPr lang="pt-BR" spc="-5" dirty="0">
                <a:latin typeface="Calisto MT (Corpo)"/>
                <a:cs typeface="Century Schoolbook"/>
              </a:rPr>
              <a:t>Aditivos</a:t>
            </a:r>
            <a:r>
              <a:rPr lang="pt-BR" spc="-55" dirty="0">
                <a:latin typeface="Calisto MT (Corpo)"/>
                <a:cs typeface="Century Schoolbook"/>
              </a:rPr>
              <a:t> </a:t>
            </a:r>
            <a:r>
              <a:rPr lang="pt-BR" spc="-5" dirty="0">
                <a:latin typeface="Calisto MT (Corpo)"/>
                <a:cs typeface="Century Schoolbook"/>
              </a:rPr>
              <a:t>plastificantes</a:t>
            </a:r>
            <a:endParaRPr lang="pt-BR" dirty="0">
              <a:latin typeface="Calisto MT (Corpo)"/>
              <a:cs typeface="Century Schoolbook"/>
            </a:endParaRPr>
          </a:p>
          <a:p>
            <a:endParaRPr lang="pt-BR" dirty="0"/>
          </a:p>
        </p:txBody>
      </p:sp>
      <p:sp>
        <p:nvSpPr>
          <p:cNvPr id="6" name="Espaço Reservado para Texto 5"/>
          <p:cNvSpPr>
            <a:spLocks noGrp="1"/>
          </p:cNvSpPr>
          <p:nvPr>
            <p:ph type="body" sz="quarter" idx="3"/>
          </p:nvPr>
        </p:nvSpPr>
        <p:spPr/>
        <p:txBody>
          <a:bodyPr/>
          <a:lstStyle/>
          <a:p>
            <a:r>
              <a:rPr lang="pt-BR" dirty="0"/>
              <a:t>Fatores Externos</a:t>
            </a:r>
          </a:p>
        </p:txBody>
      </p:sp>
      <p:sp>
        <p:nvSpPr>
          <p:cNvPr id="7" name="Espaço Reservado para Conteúdo 6"/>
          <p:cNvSpPr>
            <a:spLocks noGrp="1"/>
          </p:cNvSpPr>
          <p:nvPr>
            <p:ph sz="quarter" idx="4"/>
          </p:nvPr>
        </p:nvSpPr>
        <p:spPr/>
        <p:txBody>
          <a:bodyPr>
            <a:normAutofit fontScale="85000" lnSpcReduction="20000"/>
          </a:bodyPr>
          <a:lstStyle/>
          <a:p>
            <a:pPr marL="770255" lvl="1" indent="-286385">
              <a:buChar char="–"/>
              <a:tabLst>
                <a:tab pos="770890" algn="l"/>
              </a:tabLst>
            </a:pPr>
            <a:r>
              <a:rPr lang="pt-BR" sz="2400" dirty="0">
                <a:latin typeface="Century Schoolbook"/>
                <a:cs typeface="Century Schoolbook"/>
              </a:rPr>
              <a:t>Tipo </a:t>
            </a:r>
            <a:r>
              <a:rPr lang="pt-BR" sz="2400" spc="-5" dirty="0">
                <a:latin typeface="Century Schoolbook"/>
                <a:cs typeface="Century Schoolbook"/>
              </a:rPr>
              <a:t>de mistura: manual </a:t>
            </a:r>
            <a:r>
              <a:rPr lang="pt-BR" sz="2400" dirty="0">
                <a:latin typeface="Century Schoolbook"/>
                <a:cs typeface="Century Schoolbook"/>
              </a:rPr>
              <a:t>ou</a:t>
            </a:r>
            <a:r>
              <a:rPr lang="pt-BR" sz="2400" spc="-70" dirty="0">
                <a:latin typeface="Century Schoolbook"/>
                <a:cs typeface="Century Schoolbook"/>
              </a:rPr>
              <a:t> </a:t>
            </a:r>
            <a:r>
              <a:rPr lang="pt-BR" sz="2400" spc="-5" dirty="0">
                <a:latin typeface="Century Schoolbook"/>
                <a:cs typeface="Century Schoolbook"/>
              </a:rPr>
              <a:t>mecânica;</a:t>
            </a:r>
            <a:endParaRPr lang="pt-BR" sz="2400" dirty="0">
              <a:latin typeface="Century Schoolbook"/>
              <a:cs typeface="Century Schoolbook"/>
            </a:endParaRPr>
          </a:p>
          <a:p>
            <a:pPr marL="770255" lvl="1" indent="-286385">
              <a:spcBef>
                <a:spcPts val="575"/>
              </a:spcBef>
              <a:buChar char="–"/>
              <a:tabLst>
                <a:tab pos="770890" algn="l"/>
              </a:tabLst>
            </a:pPr>
            <a:r>
              <a:rPr lang="pt-BR" sz="2400" dirty="0">
                <a:latin typeface="Century Schoolbook"/>
                <a:cs typeface="Century Schoolbook"/>
              </a:rPr>
              <a:t>Tipo </a:t>
            </a:r>
            <a:r>
              <a:rPr lang="pt-BR" sz="2400" spc="-5" dirty="0">
                <a:latin typeface="Century Schoolbook"/>
                <a:cs typeface="Century Schoolbook"/>
              </a:rPr>
              <a:t>de transporte: caçambas, bombas,</a:t>
            </a:r>
            <a:r>
              <a:rPr lang="pt-BR" sz="2400" spc="-15" dirty="0">
                <a:latin typeface="Century Schoolbook"/>
                <a:cs typeface="Century Schoolbook"/>
              </a:rPr>
              <a:t> </a:t>
            </a:r>
            <a:r>
              <a:rPr lang="pt-BR" sz="2400" dirty="0">
                <a:latin typeface="Century Schoolbook"/>
                <a:cs typeface="Century Schoolbook"/>
              </a:rPr>
              <a:t>calhas;</a:t>
            </a:r>
          </a:p>
          <a:p>
            <a:pPr marL="770255" marR="5080" lvl="1" indent="-286385">
              <a:spcBef>
                <a:spcPts val="575"/>
              </a:spcBef>
              <a:buChar char="–"/>
              <a:tabLst>
                <a:tab pos="770890" algn="l"/>
              </a:tabLst>
            </a:pPr>
            <a:r>
              <a:rPr lang="pt-BR" sz="2400" dirty="0">
                <a:latin typeface="Century Schoolbook"/>
                <a:cs typeface="Century Schoolbook"/>
              </a:rPr>
              <a:t>Tipo </a:t>
            </a:r>
            <a:r>
              <a:rPr lang="pt-BR" sz="2400" spc="-5" dirty="0">
                <a:latin typeface="Century Schoolbook"/>
                <a:cs typeface="Century Schoolbook"/>
              </a:rPr>
              <a:t>de </a:t>
            </a:r>
            <a:r>
              <a:rPr lang="pt-BR" sz="2400" dirty="0">
                <a:latin typeface="Century Schoolbook"/>
                <a:cs typeface="Century Schoolbook"/>
              </a:rPr>
              <a:t>lançamento: </a:t>
            </a:r>
            <a:r>
              <a:rPr lang="pt-BR" sz="2400" spc="-5" dirty="0">
                <a:latin typeface="Century Schoolbook"/>
                <a:cs typeface="Century Schoolbook"/>
              </a:rPr>
              <a:t>pequenas </a:t>
            </a:r>
            <a:r>
              <a:rPr lang="pt-BR" sz="2400" dirty="0">
                <a:latin typeface="Century Schoolbook"/>
                <a:cs typeface="Century Schoolbook"/>
              </a:rPr>
              <a:t>ou </a:t>
            </a:r>
            <a:r>
              <a:rPr lang="pt-BR" sz="2400" spc="-5" dirty="0">
                <a:latin typeface="Century Schoolbook"/>
                <a:cs typeface="Century Schoolbook"/>
              </a:rPr>
              <a:t>grandes </a:t>
            </a:r>
            <a:r>
              <a:rPr lang="pt-BR" sz="2400" dirty="0">
                <a:latin typeface="Century Schoolbook"/>
                <a:cs typeface="Century Schoolbook"/>
              </a:rPr>
              <a:t>alturas:</a:t>
            </a:r>
            <a:r>
              <a:rPr lang="pt-BR" sz="2400" spc="-135" dirty="0">
                <a:latin typeface="Century Schoolbook"/>
                <a:cs typeface="Century Schoolbook"/>
              </a:rPr>
              <a:t> </a:t>
            </a:r>
            <a:r>
              <a:rPr lang="pt-BR" sz="2400" dirty="0">
                <a:latin typeface="Century Schoolbook"/>
                <a:cs typeface="Century Schoolbook"/>
              </a:rPr>
              <a:t>pás,  calhas;</a:t>
            </a:r>
          </a:p>
          <a:p>
            <a:pPr marL="770255" lvl="1" indent="-286385">
              <a:spcBef>
                <a:spcPts val="575"/>
              </a:spcBef>
              <a:buChar char="–"/>
              <a:tabLst>
                <a:tab pos="770890" algn="l"/>
              </a:tabLst>
            </a:pPr>
            <a:r>
              <a:rPr lang="pt-BR" sz="2400" dirty="0">
                <a:latin typeface="Century Schoolbook"/>
                <a:cs typeface="Century Schoolbook"/>
              </a:rPr>
              <a:t>Tipo </a:t>
            </a:r>
            <a:r>
              <a:rPr lang="pt-BR" sz="2400" spc="-5" dirty="0">
                <a:latin typeface="Century Schoolbook"/>
                <a:cs typeface="Century Schoolbook"/>
              </a:rPr>
              <a:t>de adensamento: manual, vibratório,</a:t>
            </a:r>
            <a:r>
              <a:rPr lang="pt-BR" sz="2400" spc="-65" dirty="0">
                <a:latin typeface="Century Schoolbook"/>
                <a:cs typeface="Century Schoolbook"/>
              </a:rPr>
              <a:t> </a:t>
            </a:r>
            <a:r>
              <a:rPr lang="pt-BR" sz="2400" dirty="0" err="1">
                <a:latin typeface="Century Schoolbook"/>
                <a:cs typeface="Century Schoolbook"/>
              </a:rPr>
              <a:t>etc</a:t>
            </a:r>
            <a:r>
              <a:rPr lang="pt-BR" sz="2400" dirty="0">
                <a:latin typeface="Century Schoolbook"/>
                <a:cs typeface="Century Schoolbook"/>
              </a:rPr>
              <a:t>;</a:t>
            </a:r>
          </a:p>
          <a:p>
            <a:pPr marL="770255" lvl="1" indent="-286385">
              <a:spcBef>
                <a:spcPts val="575"/>
              </a:spcBef>
              <a:buChar char="–"/>
              <a:tabLst>
                <a:tab pos="770890" algn="l"/>
              </a:tabLst>
            </a:pPr>
            <a:r>
              <a:rPr lang="pt-BR" sz="2400" dirty="0">
                <a:latin typeface="Century Schoolbook"/>
                <a:cs typeface="Century Schoolbook"/>
              </a:rPr>
              <a:t>Dimensões </a:t>
            </a:r>
            <a:r>
              <a:rPr lang="pt-BR" sz="2400" spc="-5" dirty="0">
                <a:latin typeface="Century Schoolbook"/>
                <a:cs typeface="Century Schoolbook"/>
              </a:rPr>
              <a:t>da </a:t>
            </a:r>
            <a:r>
              <a:rPr lang="pt-BR" sz="2400" u="heavy" spc="-5" dirty="0">
                <a:latin typeface="Century Schoolbook"/>
                <a:cs typeface="Century Schoolbook"/>
              </a:rPr>
              <a:t>peça </a:t>
            </a:r>
            <a:r>
              <a:rPr lang="pt-BR" sz="2400" u="heavy" dirty="0">
                <a:latin typeface="Century Schoolbook"/>
                <a:cs typeface="Century Schoolbook"/>
              </a:rPr>
              <a:t>a </a:t>
            </a:r>
            <a:r>
              <a:rPr lang="pt-BR" sz="2400" u="heavy" spc="-5" dirty="0">
                <a:latin typeface="Century Schoolbook"/>
                <a:cs typeface="Century Schoolbook"/>
              </a:rPr>
              <a:t>executar </a:t>
            </a:r>
            <a:r>
              <a:rPr lang="pt-BR" sz="2400" dirty="0">
                <a:latin typeface="Century Schoolbook"/>
                <a:cs typeface="Century Schoolbook"/>
              </a:rPr>
              <a:t>e</a:t>
            </a:r>
            <a:r>
              <a:rPr lang="pt-BR" sz="2400" spc="-105" dirty="0">
                <a:latin typeface="Century Schoolbook"/>
                <a:cs typeface="Century Schoolbook"/>
              </a:rPr>
              <a:t> </a:t>
            </a:r>
            <a:r>
              <a:rPr lang="pt-BR" sz="2400" u="heavy" spc="-5" dirty="0">
                <a:latin typeface="Century Schoolbook"/>
                <a:cs typeface="Century Schoolbook"/>
              </a:rPr>
              <a:t>armadura.</a:t>
            </a:r>
            <a:endParaRPr lang="pt-BR" sz="2400" dirty="0">
              <a:latin typeface="Century Schoolbook"/>
              <a:cs typeface="Century Schoolbook"/>
            </a:endParaRPr>
          </a:p>
          <a:p>
            <a:endParaRPr lang="pt-BR" dirty="0"/>
          </a:p>
        </p:txBody>
      </p:sp>
      <p:sp>
        <p:nvSpPr>
          <p:cNvPr id="3" name="Retângulo 2">
            <a:extLst>
              <a:ext uri="{FF2B5EF4-FFF2-40B4-BE49-F238E27FC236}">
                <a16:creationId xmlns:a16="http://schemas.microsoft.com/office/drawing/2014/main" id="{EE6DE400-15AB-441D-AA89-1E726518E814}"/>
              </a:ext>
            </a:extLst>
          </p:cNvPr>
          <p:cNvSpPr/>
          <p:nvPr/>
        </p:nvSpPr>
        <p:spPr>
          <a:xfrm>
            <a:off x="857973" y="5874418"/>
            <a:ext cx="10465405" cy="923330"/>
          </a:xfrm>
          <a:prstGeom prst="rect">
            <a:avLst/>
          </a:prstGeom>
        </p:spPr>
        <p:txBody>
          <a:bodyPr wrap="square">
            <a:spAutoFit/>
          </a:bodyPr>
          <a:lstStyle/>
          <a:p>
            <a:pPr algn="just"/>
            <a:r>
              <a:rPr lang="pt-BR" dirty="0">
                <a:solidFill>
                  <a:schemeClr val="tx1">
                    <a:lumMod val="75000"/>
                  </a:schemeClr>
                </a:solidFill>
                <a:effectLst>
                  <a:outerShdw blurRad="38100" dist="38100" dir="2700000" algn="tl">
                    <a:srgbClr val="000000">
                      <a:alpha val="43137"/>
                    </a:srgbClr>
                  </a:outerShdw>
                </a:effectLst>
              </a:rPr>
              <a:t>A trabalhabilidade não é uma característica intrínseca do concreto pois está vinculada á natureza da obra. Um concreto adequado para peças de grandes dimensões e pouco armadas pode não o ser para peças finas e muito armadas. Um concreto pode ser trabalhável para uma obra e não ser para outra.</a:t>
            </a:r>
          </a:p>
        </p:txBody>
      </p:sp>
    </p:spTree>
    <p:extLst>
      <p:ext uri="{BB962C8B-B14F-4D97-AF65-F5344CB8AC3E}">
        <p14:creationId xmlns:p14="http://schemas.microsoft.com/office/powerpoint/2010/main" val="3162178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2171700" y="880873"/>
            <a:ext cx="8496300" cy="603503"/>
          </a:xfrm>
          <a:prstGeom prst="rect">
            <a:avLst/>
          </a:prstGeom>
          <a:blipFill>
            <a:blip r:embed="rId2" cstate="print"/>
            <a:stretch>
              <a:fillRect/>
            </a:stretch>
          </a:blipFill>
        </p:spPr>
        <p:txBody>
          <a:bodyPr wrap="square" lIns="0" tIns="0" rIns="0" bIns="0" rtlCol="0"/>
          <a:lstStyle/>
          <a:p>
            <a:endParaRPr>
              <a:solidFill>
                <a:schemeClr val="tx1">
                  <a:lumMod val="75000"/>
                </a:schemeClr>
              </a:solidFill>
            </a:endParaRPr>
          </a:p>
        </p:txBody>
      </p:sp>
      <p:sp>
        <p:nvSpPr>
          <p:cNvPr id="7" name="object 7"/>
          <p:cNvSpPr txBox="1"/>
          <p:nvPr/>
        </p:nvSpPr>
        <p:spPr>
          <a:xfrm>
            <a:off x="1711369" y="4717157"/>
            <a:ext cx="3201035" cy="215444"/>
          </a:xfrm>
          <a:prstGeom prst="rect">
            <a:avLst/>
          </a:prstGeom>
        </p:spPr>
        <p:txBody>
          <a:bodyPr vert="horz" wrap="square" lIns="0" tIns="0" rIns="0" bIns="0" rtlCol="0">
            <a:spAutoFit/>
          </a:bodyPr>
          <a:lstStyle/>
          <a:p>
            <a:pPr marL="12700"/>
            <a:r>
              <a:rPr sz="1400" dirty="0" err="1">
                <a:solidFill>
                  <a:schemeClr val="tx1">
                    <a:lumMod val="75000"/>
                  </a:schemeClr>
                </a:solidFill>
                <a:latin typeface="Arial"/>
                <a:cs typeface="Arial"/>
              </a:rPr>
              <a:t>Figura</a:t>
            </a:r>
            <a:r>
              <a:rPr sz="1400" dirty="0">
                <a:solidFill>
                  <a:schemeClr val="tx1">
                    <a:lumMod val="75000"/>
                  </a:schemeClr>
                </a:solidFill>
                <a:latin typeface="Arial"/>
                <a:cs typeface="Arial"/>
              </a:rPr>
              <a:t> </a:t>
            </a:r>
            <a:r>
              <a:rPr lang="pt-BR" sz="1400" dirty="0">
                <a:solidFill>
                  <a:schemeClr val="tx1">
                    <a:lumMod val="75000"/>
                  </a:schemeClr>
                </a:solidFill>
                <a:latin typeface="Arial"/>
                <a:cs typeface="Arial"/>
              </a:rPr>
              <a:t>-</a:t>
            </a:r>
            <a:r>
              <a:rPr sz="1400" dirty="0">
                <a:solidFill>
                  <a:schemeClr val="tx1">
                    <a:lumMod val="75000"/>
                  </a:schemeClr>
                </a:solidFill>
                <a:latin typeface="Arial"/>
                <a:cs typeface="Arial"/>
              </a:rPr>
              <a:t> Cone de</a:t>
            </a:r>
            <a:r>
              <a:rPr sz="1400" spc="-245" dirty="0">
                <a:solidFill>
                  <a:schemeClr val="tx1">
                    <a:lumMod val="75000"/>
                  </a:schemeClr>
                </a:solidFill>
                <a:latin typeface="Arial"/>
                <a:cs typeface="Arial"/>
              </a:rPr>
              <a:t> </a:t>
            </a:r>
            <a:r>
              <a:rPr lang="pt-BR" sz="1400" spc="-245" dirty="0">
                <a:solidFill>
                  <a:schemeClr val="tx1">
                    <a:lumMod val="75000"/>
                  </a:schemeClr>
                </a:solidFill>
                <a:latin typeface="Arial"/>
                <a:cs typeface="Arial"/>
              </a:rPr>
              <a:t> </a:t>
            </a:r>
            <a:r>
              <a:rPr sz="1400" dirty="0">
                <a:solidFill>
                  <a:schemeClr val="tx1">
                    <a:lumMod val="75000"/>
                  </a:schemeClr>
                </a:solidFill>
                <a:latin typeface="Arial"/>
                <a:cs typeface="Arial"/>
              </a:rPr>
              <a:t>Abrams</a:t>
            </a:r>
          </a:p>
        </p:txBody>
      </p:sp>
      <p:sp>
        <p:nvSpPr>
          <p:cNvPr id="9" name="Título 8"/>
          <p:cNvSpPr>
            <a:spLocks noGrp="1"/>
          </p:cNvSpPr>
          <p:nvPr>
            <p:ph type="title"/>
          </p:nvPr>
        </p:nvSpPr>
        <p:spPr>
          <a:xfrm>
            <a:off x="919271" y="431754"/>
            <a:ext cx="10353762" cy="970450"/>
          </a:xfrm>
        </p:spPr>
        <p:txBody>
          <a:bodyPr/>
          <a:lstStyle/>
          <a:p>
            <a:r>
              <a:rPr lang="pt-BR" dirty="0">
                <a:solidFill>
                  <a:schemeClr val="tx1">
                    <a:lumMod val="75000"/>
                  </a:schemeClr>
                </a:solidFill>
              </a:rPr>
              <a:t>Ensaio de Abatimento: </a:t>
            </a:r>
            <a:r>
              <a:rPr lang="pt-BR" dirty="0" err="1">
                <a:solidFill>
                  <a:schemeClr val="tx1">
                    <a:lumMod val="75000"/>
                  </a:schemeClr>
                </a:solidFill>
              </a:rPr>
              <a:t>Slump</a:t>
            </a:r>
            <a:r>
              <a:rPr lang="pt-BR" dirty="0">
                <a:solidFill>
                  <a:schemeClr val="tx1">
                    <a:lumMod val="75000"/>
                  </a:schemeClr>
                </a:solidFill>
              </a:rPr>
              <a:t> Test</a:t>
            </a:r>
          </a:p>
        </p:txBody>
      </p:sp>
      <p:sp>
        <p:nvSpPr>
          <p:cNvPr id="8" name="object 7">
            <a:extLst>
              <a:ext uri="{FF2B5EF4-FFF2-40B4-BE49-F238E27FC236}">
                <a16:creationId xmlns:a16="http://schemas.microsoft.com/office/drawing/2014/main" id="{BF72DC48-0736-4850-BBB6-C9D2DD606C46}"/>
              </a:ext>
            </a:extLst>
          </p:cNvPr>
          <p:cNvSpPr txBox="1"/>
          <p:nvPr/>
        </p:nvSpPr>
        <p:spPr>
          <a:xfrm>
            <a:off x="6419850" y="3686772"/>
            <a:ext cx="8613114" cy="830997"/>
          </a:xfrm>
          <a:prstGeom prst="rect">
            <a:avLst/>
          </a:prstGeom>
        </p:spPr>
        <p:txBody>
          <a:bodyPr vert="horz" wrap="square" lIns="0" tIns="0" rIns="0" bIns="0" rtlCol="0">
            <a:spAutoFit/>
          </a:bodyPr>
          <a:lstStyle/>
          <a:p>
            <a:pPr marR="3348454" algn="just">
              <a:spcBef>
                <a:spcPts val="1737"/>
              </a:spcBef>
            </a:pPr>
            <a:r>
              <a:rPr b="1" dirty="0">
                <a:latin typeface="Arial"/>
                <a:cs typeface="Arial"/>
              </a:rPr>
              <a:t>NM </a:t>
            </a:r>
            <a:r>
              <a:rPr b="1" spc="-5" dirty="0">
                <a:latin typeface="Arial"/>
                <a:cs typeface="Arial"/>
              </a:rPr>
              <a:t>67</a:t>
            </a:r>
            <a:r>
              <a:rPr lang="pt-BR" b="1" spc="-5" dirty="0">
                <a:latin typeface="Arial"/>
                <a:cs typeface="Arial"/>
              </a:rPr>
              <a:t> </a:t>
            </a:r>
            <a:r>
              <a:rPr b="1" dirty="0">
                <a:latin typeface="Arial"/>
                <a:cs typeface="Arial"/>
              </a:rPr>
              <a:t>(Norma</a:t>
            </a:r>
            <a:r>
              <a:rPr b="1" spc="-54" dirty="0">
                <a:latin typeface="Arial"/>
                <a:cs typeface="Arial"/>
              </a:rPr>
              <a:t> </a:t>
            </a:r>
            <a:r>
              <a:rPr b="1" spc="-5" dirty="0">
                <a:latin typeface="Arial"/>
                <a:cs typeface="Arial"/>
              </a:rPr>
              <a:t>Mercosul)</a:t>
            </a:r>
            <a:endParaRPr dirty="0">
              <a:latin typeface="Arial"/>
              <a:cs typeface="Arial"/>
            </a:endParaRPr>
          </a:p>
          <a:p>
            <a:pPr marR="3241257" algn="just"/>
            <a:r>
              <a:rPr dirty="0">
                <a:latin typeface="Arial"/>
                <a:cs typeface="Arial"/>
              </a:rPr>
              <a:t>3 </a:t>
            </a:r>
            <a:r>
              <a:rPr spc="-5" dirty="0">
                <a:latin typeface="Arial"/>
                <a:cs typeface="Arial"/>
              </a:rPr>
              <a:t>camadas adensadas </a:t>
            </a:r>
            <a:r>
              <a:rPr spc="-9" dirty="0">
                <a:latin typeface="Arial"/>
                <a:cs typeface="Arial"/>
              </a:rPr>
              <a:t>c/ </a:t>
            </a:r>
            <a:r>
              <a:rPr spc="-5" dirty="0">
                <a:latin typeface="Arial"/>
                <a:cs typeface="Arial"/>
              </a:rPr>
              <a:t>25</a:t>
            </a:r>
            <a:r>
              <a:rPr spc="9" dirty="0">
                <a:latin typeface="Arial"/>
                <a:cs typeface="Arial"/>
              </a:rPr>
              <a:t> </a:t>
            </a:r>
            <a:r>
              <a:rPr spc="-5" dirty="0">
                <a:latin typeface="Arial"/>
                <a:cs typeface="Arial"/>
              </a:rPr>
              <a:t>golpes</a:t>
            </a:r>
            <a:endParaRPr dirty="0">
              <a:latin typeface="Arial"/>
              <a:cs typeface="Arial"/>
            </a:endParaRPr>
          </a:p>
          <a:p>
            <a:pPr marR="3241834" algn="just"/>
            <a:r>
              <a:rPr spc="-5" dirty="0">
                <a:latin typeface="Arial"/>
                <a:cs typeface="Arial"/>
              </a:rPr>
              <a:t>Medir em </a:t>
            </a:r>
            <a:r>
              <a:rPr dirty="0">
                <a:latin typeface="Arial"/>
                <a:cs typeface="Arial"/>
              </a:rPr>
              <a:t>8 a </a:t>
            </a:r>
            <a:r>
              <a:rPr spc="-5" dirty="0">
                <a:latin typeface="Arial"/>
                <a:cs typeface="Arial"/>
              </a:rPr>
              <a:t>12</a:t>
            </a:r>
            <a:r>
              <a:rPr spc="-45" dirty="0">
                <a:latin typeface="Arial"/>
                <a:cs typeface="Arial"/>
              </a:rPr>
              <a:t> </a:t>
            </a:r>
            <a:r>
              <a:rPr spc="-5" dirty="0">
                <a:latin typeface="Arial"/>
                <a:cs typeface="Arial"/>
              </a:rPr>
              <a:t>seg.</a:t>
            </a:r>
            <a:endParaRPr dirty="0">
              <a:latin typeface="Arial"/>
              <a:cs typeface="Arial"/>
            </a:endParaRPr>
          </a:p>
        </p:txBody>
      </p:sp>
      <p:sp>
        <p:nvSpPr>
          <p:cNvPr id="10" name="object 8">
            <a:extLst>
              <a:ext uri="{FF2B5EF4-FFF2-40B4-BE49-F238E27FC236}">
                <a16:creationId xmlns:a16="http://schemas.microsoft.com/office/drawing/2014/main" id="{A1ABD816-5D41-4600-86F9-6877FAD4A1B8}"/>
              </a:ext>
            </a:extLst>
          </p:cNvPr>
          <p:cNvSpPr/>
          <p:nvPr/>
        </p:nvSpPr>
        <p:spPr>
          <a:xfrm>
            <a:off x="963273" y="2749880"/>
            <a:ext cx="3709820" cy="1873784"/>
          </a:xfrm>
          <a:prstGeom prst="rect">
            <a:avLst/>
          </a:prstGeom>
          <a:blipFill>
            <a:blip r:embed="rId3" cstate="print"/>
            <a:stretch>
              <a:fillRect/>
            </a:stretch>
          </a:blipFill>
        </p:spPr>
        <p:txBody>
          <a:bodyPr wrap="square" lIns="0" tIns="0" rIns="0" bIns="0" rtlCol="0"/>
          <a:lstStyle/>
          <a:p>
            <a:endParaRPr sz="1634">
              <a:solidFill>
                <a:schemeClr val="tx1">
                  <a:lumMod val="75000"/>
                </a:schemeClr>
              </a:solidFill>
            </a:endParaRPr>
          </a:p>
        </p:txBody>
      </p:sp>
      <p:graphicFrame>
        <p:nvGraphicFramePr>
          <p:cNvPr id="11" name="object 9">
            <a:extLst>
              <a:ext uri="{FF2B5EF4-FFF2-40B4-BE49-F238E27FC236}">
                <a16:creationId xmlns:a16="http://schemas.microsoft.com/office/drawing/2014/main" id="{F9DA8B6C-A5E7-4595-A0B1-E9036DD0D645}"/>
              </a:ext>
            </a:extLst>
          </p:cNvPr>
          <p:cNvGraphicFramePr>
            <a:graphicFrameLocks noGrp="1"/>
          </p:cNvGraphicFramePr>
          <p:nvPr>
            <p:extLst>
              <p:ext uri="{D42A27DB-BD31-4B8C-83A1-F6EECF244321}">
                <p14:modId xmlns:p14="http://schemas.microsoft.com/office/powerpoint/2010/main" val="2692868577"/>
              </p:ext>
            </p:extLst>
          </p:nvPr>
        </p:nvGraphicFramePr>
        <p:xfrm>
          <a:off x="8695093" y="1484376"/>
          <a:ext cx="3154909" cy="1908720"/>
        </p:xfrm>
        <a:graphic>
          <a:graphicData uri="http://schemas.openxmlformats.org/drawingml/2006/table">
            <a:tbl>
              <a:tblPr firstRow="1" bandRow="1">
                <a:tableStyleId>{2D5ABB26-0587-4C30-8999-92F81FD0307C}</a:tableStyleId>
              </a:tblPr>
              <a:tblGrid>
                <a:gridCol w="1674965">
                  <a:extLst>
                    <a:ext uri="{9D8B030D-6E8A-4147-A177-3AD203B41FA5}">
                      <a16:colId xmlns:a16="http://schemas.microsoft.com/office/drawing/2014/main" val="20000"/>
                    </a:ext>
                  </a:extLst>
                </a:gridCol>
                <a:gridCol w="1479944">
                  <a:extLst>
                    <a:ext uri="{9D8B030D-6E8A-4147-A177-3AD203B41FA5}">
                      <a16:colId xmlns:a16="http://schemas.microsoft.com/office/drawing/2014/main" val="20001"/>
                    </a:ext>
                  </a:extLst>
                </a:gridCol>
              </a:tblGrid>
              <a:tr h="331949">
                <a:tc gridSpan="2">
                  <a:txBody>
                    <a:bodyPr/>
                    <a:lstStyle/>
                    <a:p>
                      <a:pPr marL="161290">
                        <a:lnSpc>
                          <a:spcPct val="100000"/>
                        </a:lnSpc>
                        <a:spcBef>
                          <a:spcPts val="275"/>
                        </a:spcBef>
                      </a:pPr>
                      <a:r>
                        <a:rPr sz="1600" b="1" spc="-5" dirty="0">
                          <a:ln>
                            <a:noFill/>
                          </a:ln>
                          <a:solidFill>
                            <a:schemeClr val="tx1"/>
                          </a:solidFill>
                          <a:latin typeface="Arial"/>
                          <a:cs typeface="Arial"/>
                        </a:rPr>
                        <a:t>Tolerâncias </a:t>
                      </a:r>
                      <a:r>
                        <a:rPr sz="1600" b="1" dirty="0">
                          <a:ln>
                            <a:noFill/>
                          </a:ln>
                          <a:solidFill>
                            <a:schemeClr val="tx1"/>
                          </a:solidFill>
                          <a:latin typeface="Arial"/>
                          <a:cs typeface="Arial"/>
                        </a:rPr>
                        <a:t>do </a:t>
                      </a:r>
                      <a:r>
                        <a:rPr sz="1600" b="1" spc="-5" dirty="0">
                          <a:ln>
                            <a:noFill/>
                          </a:ln>
                          <a:solidFill>
                            <a:schemeClr val="tx1"/>
                          </a:solidFill>
                          <a:latin typeface="Arial"/>
                          <a:cs typeface="Arial"/>
                        </a:rPr>
                        <a:t>“</a:t>
                      </a:r>
                      <a:r>
                        <a:rPr sz="1600" b="1" i="1" spc="-5" dirty="0">
                          <a:ln>
                            <a:noFill/>
                          </a:ln>
                          <a:solidFill>
                            <a:schemeClr val="tx1"/>
                          </a:solidFill>
                          <a:latin typeface="Arial"/>
                          <a:cs typeface="Arial"/>
                        </a:rPr>
                        <a:t>Slump</a:t>
                      </a:r>
                      <a:r>
                        <a:rPr sz="1600" b="1" i="1" spc="-60" dirty="0">
                          <a:ln>
                            <a:noFill/>
                          </a:ln>
                          <a:solidFill>
                            <a:schemeClr val="tx1"/>
                          </a:solidFill>
                          <a:latin typeface="Arial"/>
                          <a:cs typeface="Arial"/>
                        </a:rPr>
                        <a:t> </a:t>
                      </a:r>
                      <a:r>
                        <a:rPr sz="1600" b="1" i="1" spc="-5" dirty="0">
                          <a:ln>
                            <a:noFill/>
                          </a:ln>
                          <a:solidFill>
                            <a:schemeClr val="tx1"/>
                          </a:solidFill>
                          <a:latin typeface="Arial"/>
                          <a:cs typeface="Arial"/>
                        </a:rPr>
                        <a:t>Test</a:t>
                      </a:r>
                      <a:r>
                        <a:rPr sz="1600" b="1" spc="-5" dirty="0">
                          <a:ln>
                            <a:noFill/>
                          </a:ln>
                          <a:solidFill>
                            <a:schemeClr val="tx1"/>
                          </a:solidFill>
                          <a:latin typeface="Arial"/>
                          <a:cs typeface="Arial"/>
                        </a:rPr>
                        <a:t>”</a:t>
                      </a:r>
                      <a:endParaRPr sz="1600" dirty="0">
                        <a:ln>
                          <a:noFill/>
                        </a:ln>
                        <a:solidFill>
                          <a:schemeClr val="tx1"/>
                        </a:solidFill>
                        <a:latin typeface="Arial"/>
                        <a:cs typeface="Arial"/>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582307">
                <a:tc>
                  <a:txBody>
                    <a:bodyPr/>
                    <a:lstStyle/>
                    <a:p>
                      <a:pPr marL="636270" marR="92710" indent="-539750">
                        <a:lnSpc>
                          <a:spcPct val="100000"/>
                        </a:lnSpc>
                        <a:spcBef>
                          <a:spcPts val="260"/>
                        </a:spcBef>
                      </a:pPr>
                      <a:r>
                        <a:rPr sz="1600" b="1" spc="-5" dirty="0">
                          <a:ln>
                            <a:noFill/>
                          </a:ln>
                          <a:solidFill>
                            <a:schemeClr val="tx1"/>
                          </a:solidFill>
                          <a:latin typeface="Arial"/>
                          <a:cs typeface="Arial"/>
                        </a:rPr>
                        <a:t>Abatimento</a:t>
                      </a:r>
                      <a:r>
                        <a:rPr sz="1600" b="1" spc="-65" dirty="0">
                          <a:ln>
                            <a:noFill/>
                          </a:ln>
                          <a:solidFill>
                            <a:schemeClr val="tx1"/>
                          </a:solidFill>
                          <a:latin typeface="Arial"/>
                          <a:cs typeface="Arial"/>
                        </a:rPr>
                        <a:t> </a:t>
                      </a:r>
                      <a:r>
                        <a:rPr sz="1600" b="1" spc="-10" dirty="0">
                          <a:ln>
                            <a:noFill/>
                          </a:ln>
                          <a:solidFill>
                            <a:schemeClr val="tx1"/>
                          </a:solidFill>
                          <a:latin typeface="Arial"/>
                          <a:cs typeface="Arial"/>
                        </a:rPr>
                        <a:t>(A)  </a:t>
                      </a:r>
                      <a:r>
                        <a:rPr sz="1600" b="1" spc="-5" dirty="0">
                          <a:ln>
                            <a:noFill/>
                          </a:ln>
                          <a:solidFill>
                            <a:schemeClr val="tx1"/>
                          </a:solidFill>
                          <a:latin typeface="Arial"/>
                          <a:cs typeface="Arial"/>
                        </a:rPr>
                        <a:t>(mm)</a:t>
                      </a:r>
                      <a:endParaRPr sz="1600">
                        <a:ln>
                          <a:noFill/>
                        </a:ln>
                        <a:solidFill>
                          <a:schemeClr val="tx1"/>
                        </a:solidFill>
                        <a:latin typeface="Arial"/>
                        <a:cs typeface="Arial"/>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FF0000"/>
                    </a:solidFill>
                  </a:tcPr>
                </a:tc>
                <a:tc>
                  <a:txBody>
                    <a:bodyPr/>
                    <a:lstStyle/>
                    <a:p>
                      <a:pPr marL="196215" marR="188595" indent="40640">
                        <a:lnSpc>
                          <a:spcPct val="100000"/>
                        </a:lnSpc>
                        <a:spcBef>
                          <a:spcPts val="260"/>
                        </a:spcBef>
                      </a:pPr>
                      <a:r>
                        <a:rPr sz="1600" b="1" spc="-5" dirty="0">
                          <a:ln>
                            <a:noFill/>
                          </a:ln>
                          <a:solidFill>
                            <a:schemeClr val="tx1"/>
                          </a:solidFill>
                          <a:latin typeface="Arial"/>
                          <a:cs typeface="Arial"/>
                        </a:rPr>
                        <a:t>Tolerância  </a:t>
                      </a:r>
                      <a:r>
                        <a:rPr sz="1600" b="1" dirty="0">
                          <a:ln>
                            <a:noFill/>
                          </a:ln>
                          <a:solidFill>
                            <a:schemeClr val="tx1"/>
                          </a:solidFill>
                          <a:latin typeface="Arial"/>
                          <a:cs typeface="Arial"/>
                        </a:rPr>
                        <a:t>(+- </a:t>
                      </a:r>
                      <a:r>
                        <a:rPr sz="1600" b="1" spc="-5" dirty="0">
                          <a:ln>
                            <a:noFill/>
                          </a:ln>
                          <a:solidFill>
                            <a:schemeClr val="tx1"/>
                          </a:solidFill>
                          <a:latin typeface="Arial"/>
                          <a:cs typeface="Arial"/>
                        </a:rPr>
                        <a:t>em</a:t>
                      </a:r>
                      <a:r>
                        <a:rPr sz="1600" b="1" spc="-100" dirty="0">
                          <a:ln>
                            <a:noFill/>
                          </a:ln>
                          <a:solidFill>
                            <a:schemeClr val="tx1"/>
                          </a:solidFill>
                          <a:latin typeface="Arial"/>
                          <a:cs typeface="Arial"/>
                        </a:rPr>
                        <a:t> </a:t>
                      </a:r>
                      <a:r>
                        <a:rPr sz="1600" b="1" spc="-5" dirty="0">
                          <a:ln>
                            <a:noFill/>
                          </a:ln>
                          <a:solidFill>
                            <a:schemeClr val="tx1"/>
                          </a:solidFill>
                          <a:latin typeface="Arial"/>
                          <a:cs typeface="Arial"/>
                        </a:rPr>
                        <a:t>mm)</a:t>
                      </a:r>
                      <a:endParaRPr sz="1600" dirty="0">
                        <a:ln>
                          <a:noFill/>
                        </a:ln>
                        <a:solidFill>
                          <a:schemeClr val="tx1"/>
                        </a:solidFill>
                        <a:latin typeface="Arial"/>
                        <a:cs typeface="Arial"/>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FF0000"/>
                    </a:solidFill>
                  </a:tcPr>
                </a:tc>
                <a:extLst>
                  <a:ext uri="{0D108BD9-81ED-4DB2-BD59-A6C34878D82A}">
                    <a16:rowId xmlns:a16="http://schemas.microsoft.com/office/drawing/2014/main" val="10001"/>
                  </a:ext>
                </a:extLst>
              </a:tr>
              <a:tr h="330566">
                <a:tc>
                  <a:txBody>
                    <a:bodyPr/>
                    <a:lstStyle/>
                    <a:p>
                      <a:pPr marL="635" algn="ctr">
                        <a:lnSpc>
                          <a:spcPct val="100000"/>
                        </a:lnSpc>
                        <a:spcBef>
                          <a:spcPts val="260"/>
                        </a:spcBef>
                      </a:pPr>
                      <a:r>
                        <a:rPr sz="1600" b="1" spc="-5" dirty="0">
                          <a:ln>
                            <a:noFill/>
                          </a:ln>
                          <a:solidFill>
                            <a:schemeClr val="tx1"/>
                          </a:solidFill>
                          <a:latin typeface="Arial"/>
                          <a:cs typeface="Arial"/>
                        </a:rPr>
                        <a:t>10 </a:t>
                      </a:r>
                      <a:r>
                        <a:rPr sz="1600" b="1" dirty="0">
                          <a:ln>
                            <a:noFill/>
                          </a:ln>
                          <a:solidFill>
                            <a:schemeClr val="tx1"/>
                          </a:solidFill>
                          <a:latin typeface="Arial"/>
                          <a:cs typeface="Arial"/>
                        </a:rPr>
                        <a:t>&lt; A </a:t>
                      </a:r>
                      <a:r>
                        <a:rPr sz="1600" dirty="0">
                          <a:ln>
                            <a:noFill/>
                          </a:ln>
                          <a:solidFill>
                            <a:schemeClr val="tx1"/>
                          </a:solidFill>
                          <a:latin typeface="Times New Roman"/>
                          <a:cs typeface="Times New Roman"/>
                        </a:rPr>
                        <a:t>≤</a:t>
                      </a:r>
                      <a:r>
                        <a:rPr sz="1600" spc="-65" dirty="0">
                          <a:ln>
                            <a:noFill/>
                          </a:ln>
                          <a:solidFill>
                            <a:schemeClr val="tx1"/>
                          </a:solidFill>
                          <a:latin typeface="Times New Roman"/>
                          <a:cs typeface="Times New Roman"/>
                        </a:rPr>
                        <a:t> </a:t>
                      </a:r>
                      <a:r>
                        <a:rPr sz="1600" b="1" spc="-5" dirty="0">
                          <a:ln>
                            <a:noFill/>
                          </a:ln>
                          <a:solidFill>
                            <a:schemeClr val="tx1"/>
                          </a:solidFill>
                          <a:latin typeface="Arial"/>
                          <a:cs typeface="Arial"/>
                        </a:rPr>
                        <a:t>90</a:t>
                      </a:r>
                      <a:endParaRPr sz="1600" dirty="0">
                        <a:ln>
                          <a:noFill/>
                        </a:ln>
                        <a:solidFill>
                          <a:schemeClr val="tx1"/>
                        </a:solidFill>
                        <a:latin typeface="Arial"/>
                        <a:cs typeface="Arial"/>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R="673735" algn="r">
                        <a:lnSpc>
                          <a:spcPct val="100000"/>
                        </a:lnSpc>
                        <a:spcBef>
                          <a:spcPts val="260"/>
                        </a:spcBef>
                      </a:pPr>
                      <a:r>
                        <a:rPr sz="1600" b="1" spc="-10" dirty="0">
                          <a:ln>
                            <a:noFill/>
                          </a:ln>
                          <a:solidFill>
                            <a:schemeClr val="tx1"/>
                          </a:solidFill>
                          <a:latin typeface="Arial"/>
                          <a:cs typeface="Arial"/>
                        </a:rPr>
                        <a:t>1</a:t>
                      </a:r>
                      <a:r>
                        <a:rPr sz="1600" b="1" dirty="0">
                          <a:ln>
                            <a:noFill/>
                          </a:ln>
                          <a:solidFill>
                            <a:schemeClr val="tx1"/>
                          </a:solidFill>
                          <a:latin typeface="Arial"/>
                          <a:cs typeface="Arial"/>
                        </a:rPr>
                        <a:t>0</a:t>
                      </a:r>
                      <a:endParaRPr sz="1600" dirty="0">
                        <a:ln>
                          <a:noFill/>
                        </a:ln>
                        <a:solidFill>
                          <a:schemeClr val="tx1"/>
                        </a:solidFill>
                        <a:latin typeface="Arial"/>
                        <a:cs typeface="Arial"/>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extLst>
                  <a:ext uri="{0D108BD9-81ED-4DB2-BD59-A6C34878D82A}">
                    <a16:rowId xmlns:a16="http://schemas.microsoft.com/office/drawing/2014/main" val="10002"/>
                  </a:ext>
                </a:extLst>
              </a:tr>
              <a:tr h="331949">
                <a:tc>
                  <a:txBody>
                    <a:bodyPr/>
                    <a:lstStyle/>
                    <a:p>
                      <a:pPr algn="ctr">
                        <a:lnSpc>
                          <a:spcPct val="100000"/>
                        </a:lnSpc>
                        <a:spcBef>
                          <a:spcPts val="270"/>
                        </a:spcBef>
                      </a:pPr>
                      <a:r>
                        <a:rPr sz="1600" b="1" spc="-10" dirty="0">
                          <a:ln>
                            <a:noFill/>
                          </a:ln>
                          <a:solidFill>
                            <a:schemeClr val="tx1"/>
                          </a:solidFill>
                          <a:latin typeface="Arial"/>
                          <a:cs typeface="Arial"/>
                        </a:rPr>
                        <a:t>100 </a:t>
                      </a:r>
                      <a:r>
                        <a:rPr sz="1600" b="1" dirty="0">
                          <a:ln>
                            <a:noFill/>
                          </a:ln>
                          <a:solidFill>
                            <a:schemeClr val="tx1"/>
                          </a:solidFill>
                          <a:latin typeface="Arial"/>
                          <a:cs typeface="Arial"/>
                        </a:rPr>
                        <a:t>&lt; A </a:t>
                      </a:r>
                      <a:r>
                        <a:rPr sz="1600" dirty="0">
                          <a:ln>
                            <a:noFill/>
                          </a:ln>
                          <a:solidFill>
                            <a:schemeClr val="tx1"/>
                          </a:solidFill>
                          <a:latin typeface="Times New Roman"/>
                          <a:cs typeface="Times New Roman"/>
                        </a:rPr>
                        <a:t>≤</a:t>
                      </a:r>
                      <a:r>
                        <a:rPr sz="1600" spc="-40" dirty="0">
                          <a:ln>
                            <a:noFill/>
                          </a:ln>
                          <a:solidFill>
                            <a:schemeClr val="tx1"/>
                          </a:solidFill>
                          <a:latin typeface="Times New Roman"/>
                          <a:cs typeface="Times New Roman"/>
                        </a:rPr>
                        <a:t> </a:t>
                      </a:r>
                      <a:r>
                        <a:rPr sz="1600" b="1" spc="-5" dirty="0">
                          <a:ln>
                            <a:noFill/>
                          </a:ln>
                          <a:solidFill>
                            <a:schemeClr val="tx1"/>
                          </a:solidFill>
                          <a:latin typeface="Arial"/>
                          <a:cs typeface="Arial"/>
                        </a:rPr>
                        <a:t>150</a:t>
                      </a:r>
                      <a:endParaRPr sz="1600">
                        <a:ln>
                          <a:noFill/>
                        </a:ln>
                        <a:solidFill>
                          <a:schemeClr val="tx1"/>
                        </a:solidFill>
                        <a:latin typeface="Arial"/>
                        <a:cs typeface="Arial"/>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R="673735" algn="r">
                        <a:lnSpc>
                          <a:spcPct val="100000"/>
                        </a:lnSpc>
                        <a:spcBef>
                          <a:spcPts val="270"/>
                        </a:spcBef>
                      </a:pPr>
                      <a:r>
                        <a:rPr sz="1600" b="1" spc="-10" dirty="0">
                          <a:ln>
                            <a:noFill/>
                          </a:ln>
                          <a:solidFill>
                            <a:schemeClr val="tx1"/>
                          </a:solidFill>
                          <a:latin typeface="Arial"/>
                          <a:cs typeface="Arial"/>
                        </a:rPr>
                        <a:t>2</a:t>
                      </a:r>
                      <a:r>
                        <a:rPr sz="1600" b="1" dirty="0">
                          <a:ln>
                            <a:noFill/>
                          </a:ln>
                          <a:solidFill>
                            <a:schemeClr val="tx1"/>
                          </a:solidFill>
                          <a:latin typeface="Arial"/>
                          <a:cs typeface="Arial"/>
                        </a:rPr>
                        <a:t>0</a:t>
                      </a:r>
                      <a:endParaRPr sz="1600">
                        <a:ln>
                          <a:noFill/>
                        </a:ln>
                        <a:solidFill>
                          <a:schemeClr val="tx1"/>
                        </a:solidFill>
                        <a:latin typeface="Arial"/>
                        <a:cs typeface="Arial"/>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extLst>
                  <a:ext uri="{0D108BD9-81ED-4DB2-BD59-A6C34878D82A}">
                    <a16:rowId xmlns:a16="http://schemas.microsoft.com/office/drawing/2014/main" val="10003"/>
                  </a:ext>
                </a:extLst>
              </a:tr>
              <a:tr h="331949">
                <a:tc>
                  <a:txBody>
                    <a:bodyPr/>
                    <a:lstStyle/>
                    <a:p>
                      <a:pPr marL="635" algn="ctr">
                        <a:lnSpc>
                          <a:spcPct val="100000"/>
                        </a:lnSpc>
                        <a:spcBef>
                          <a:spcPts val="260"/>
                        </a:spcBef>
                      </a:pPr>
                      <a:r>
                        <a:rPr sz="1600" b="1" spc="-5" dirty="0">
                          <a:ln>
                            <a:noFill/>
                          </a:ln>
                          <a:solidFill>
                            <a:schemeClr val="tx1"/>
                          </a:solidFill>
                          <a:latin typeface="Arial"/>
                          <a:cs typeface="Arial"/>
                        </a:rPr>
                        <a:t>Acima </a:t>
                      </a:r>
                      <a:r>
                        <a:rPr sz="1600" b="1" dirty="0">
                          <a:ln>
                            <a:noFill/>
                          </a:ln>
                          <a:solidFill>
                            <a:schemeClr val="tx1"/>
                          </a:solidFill>
                          <a:latin typeface="Arial"/>
                          <a:cs typeface="Arial"/>
                        </a:rPr>
                        <a:t>de</a:t>
                      </a:r>
                      <a:r>
                        <a:rPr sz="1600" b="1" spc="-85" dirty="0">
                          <a:ln>
                            <a:noFill/>
                          </a:ln>
                          <a:solidFill>
                            <a:schemeClr val="tx1"/>
                          </a:solidFill>
                          <a:latin typeface="Arial"/>
                          <a:cs typeface="Arial"/>
                        </a:rPr>
                        <a:t> </a:t>
                      </a:r>
                      <a:r>
                        <a:rPr sz="1600" b="1" spc="-10" dirty="0">
                          <a:ln>
                            <a:noFill/>
                          </a:ln>
                          <a:solidFill>
                            <a:schemeClr val="tx1"/>
                          </a:solidFill>
                          <a:latin typeface="Arial"/>
                          <a:cs typeface="Arial"/>
                        </a:rPr>
                        <a:t>160</a:t>
                      </a:r>
                      <a:endParaRPr sz="1600">
                        <a:ln>
                          <a:noFill/>
                        </a:ln>
                        <a:solidFill>
                          <a:schemeClr val="tx1"/>
                        </a:solidFill>
                        <a:latin typeface="Arial"/>
                        <a:cs typeface="Arial"/>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R="673735" algn="r">
                        <a:lnSpc>
                          <a:spcPct val="100000"/>
                        </a:lnSpc>
                        <a:spcBef>
                          <a:spcPts val="260"/>
                        </a:spcBef>
                      </a:pPr>
                      <a:r>
                        <a:rPr sz="1600" b="1" spc="-10" dirty="0">
                          <a:ln>
                            <a:noFill/>
                          </a:ln>
                          <a:solidFill>
                            <a:schemeClr val="tx1"/>
                          </a:solidFill>
                          <a:latin typeface="Arial"/>
                          <a:cs typeface="Arial"/>
                        </a:rPr>
                        <a:t>3</a:t>
                      </a:r>
                      <a:r>
                        <a:rPr sz="1600" b="1" dirty="0">
                          <a:ln>
                            <a:noFill/>
                          </a:ln>
                          <a:solidFill>
                            <a:schemeClr val="tx1"/>
                          </a:solidFill>
                          <a:latin typeface="Arial"/>
                          <a:cs typeface="Arial"/>
                        </a:rPr>
                        <a:t>0</a:t>
                      </a:r>
                      <a:endParaRPr sz="1600" dirty="0">
                        <a:ln>
                          <a:noFill/>
                        </a:ln>
                        <a:solidFill>
                          <a:schemeClr val="tx1"/>
                        </a:solidFill>
                        <a:latin typeface="Arial"/>
                        <a:cs typeface="Arial"/>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extLst>
                  <a:ext uri="{0D108BD9-81ED-4DB2-BD59-A6C34878D82A}">
                    <a16:rowId xmlns:a16="http://schemas.microsoft.com/office/drawing/2014/main" val="10004"/>
                  </a:ext>
                </a:extLst>
              </a:tr>
            </a:tbl>
          </a:graphicData>
        </a:graphic>
      </p:graphicFrame>
      <p:sp>
        <p:nvSpPr>
          <p:cNvPr id="12" name="object 10">
            <a:extLst>
              <a:ext uri="{FF2B5EF4-FFF2-40B4-BE49-F238E27FC236}">
                <a16:creationId xmlns:a16="http://schemas.microsoft.com/office/drawing/2014/main" id="{1DF4C8C1-2A59-4030-A91E-14E6163A258F}"/>
              </a:ext>
            </a:extLst>
          </p:cNvPr>
          <p:cNvSpPr/>
          <p:nvPr/>
        </p:nvSpPr>
        <p:spPr>
          <a:xfrm>
            <a:off x="1471761" y="4977821"/>
            <a:ext cx="2261902" cy="1772506"/>
          </a:xfrm>
          <a:prstGeom prst="rect">
            <a:avLst/>
          </a:prstGeom>
          <a:blipFill>
            <a:blip r:embed="rId4" cstate="print"/>
            <a:stretch>
              <a:fillRect/>
            </a:stretch>
          </a:blipFill>
        </p:spPr>
        <p:txBody>
          <a:bodyPr wrap="square" lIns="0" tIns="0" rIns="0" bIns="0" rtlCol="0"/>
          <a:lstStyle/>
          <a:p>
            <a:endParaRPr sz="1634"/>
          </a:p>
        </p:txBody>
      </p:sp>
      <p:sp>
        <p:nvSpPr>
          <p:cNvPr id="4" name="Retângulo 3">
            <a:extLst>
              <a:ext uri="{FF2B5EF4-FFF2-40B4-BE49-F238E27FC236}">
                <a16:creationId xmlns:a16="http://schemas.microsoft.com/office/drawing/2014/main" id="{FDC154E5-30FB-4C25-89D8-CDA0945DD264}"/>
              </a:ext>
            </a:extLst>
          </p:cNvPr>
          <p:cNvSpPr/>
          <p:nvPr/>
        </p:nvSpPr>
        <p:spPr>
          <a:xfrm>
            <a:off x="23505" y="1733057"/>
            <a:ext cx="6096000" cy="923330"/>
          </a:xfrm>
          <a:prstGeom prst="rect">
            <a:avLst/>
          </a:prstGeom>
        </p:spPr>
        <p:txBody>
          <a:bodyPr>
            <a:spAutoFit/>
          </a:bodyPr>
          <a:lstStyle/>
          <a:p>
            <a:pPr marL="501650" algn="just"/>
            <a:r>
              <a:rPr lang="pt-BR" spc="5" dirty="0">
                <a:solidFill>
                  <a:schemeClr val="tx1">
                    <a:lumMod val="75000"/>
                  </a:schemeClr>
                </a:solidFill>
                <a:latin typeface="Arial"/>
                <a:cs typeface="Arial"/>
              </a:rPr>
              <a:t>O</a:t>
            </a:r>
            <a:r>
              <a:rPr lang="pt-BR" spc="210" dirty="0">
                <a:solidFill>
                  <a:schemeClr val="tx1">
                    <a:lumMod val="75000"/>
                  </a:schemeClr>
                </a:solidFill>
                <a:latin typeface="Arial"/>
                <a:cs typeface="Arial"/>
              </a:rPr>
              <a:t> </a:t>
            </a:r>
            <a:r>
              <a:rPr lang="pt-BR" spc="-5" dirty="0">
                <a:solidFill>
                  <a:schemeClr val="tx1">
                    <a:lumMod val="75000"/>
                  </a:schemeClr>
                </a:solidFill>
                <a:latin typeface="Arial"/>
                <a:cs typeface="Arial"/>
              </a:rPr>
              <a:t>equipamento</a:t>
            </a:r>
            <a:r>
              <a:rPr lang="pt-BR" spc="215" dirty="0">
                <a:solidFill>
                  <a:schemeClr val="tx1">
                    <a:lumMod val="75000"/>
                  </a:schemeClr>
                </a:solidFill>
                <a:latin typeface="Arial"/>
                <a:cs typeface="Arial"/>
              </a:rPr>
              <a:t> </a:t>
            </a:r>
            <a:r>
              <a:rPr lang="pt-BR" spc="-5" dirty="0">
                <a:solidFill>
                  <a:schemeClr val="tx1">
                    <a:lumMod val="75000"/>
                  </a:schemeClr>
                </a:solidFill>
                <a:latin typeface="Arial"/>
                <a:cs typeface="Arial"/>
              </a:rPr>
              <a:t>para</a:t>
            </a:r>
            <a:r>
              <a:rPr lang="pt-BR" spc="204" dirty="0">
                <a:solidFill>
                  <a:schemeClr val="tx1">
                    <a:lumMod val="75000"/>
                  </a:schemeClr>
                </a:solidFill>
                <a:latin typeface="Arial"/>
                <a:cs typeface="Arial"/>
              </a:rPr>
              <a:t> </a:t>
            </a:r>
            <a:r>
              <a:rPr lang="pt-BR" dirty="0">
                <a:solidFill>
                  <a:schemeClr val="tx1">
                    <a:lumMod val="75000"/>
                  </a:schemeClr>
                </a:solidFill>
                <a:latin typeface="Arial"/>
                <a:cs typeface="Arial"/>
              </a:rPr>
              <a:t>medição</a:t>
            </a:r>
            <a:r>
              <a:rPr lang="pt-BR" spc="215" dirty="0">
                <a:solidFill>
                  <a:schemeClr val="tx1">
                    <a:lumMod val="75000"/>
                  </a:schemeClr>
                </a:solidFill>
                <a:latin typeface="Arial"/>
                <a:cs typeface="Arial"/>
              </a:rPr>
              <a:t> </a:t>
            </a:r>
            <a:r>
              <a:rPr lang="pt-BR" spc="-5" dirty="0">
                <a:solidFill>
                  <a:schemeClr val="tx1">
                    <a:lumMod val="75000"/>
                  </a:schemeClr>
                </a:solidFill>
                <a:latin typeface="Arial"/>
                <a:cs typeface="Arial"/>
              </a:rPr>
              <a:t>consta</a:t>
            </a:r>
            <a:r>
              <a:rPr lang="pt-BR" spc="210" dirty="0">
                <a:solidFill>
                  <a:schemeClr val="tx1">
                    <a:lumMod val="75000"/>
                  </a:schemeClr>
                </a:solidFill>
                <a:latin typeface="Arial"/>
                <a:cs typeface="Arial"/>
              </a:rPr>
              <a:t> </a:t>
            </a:r>
            <a:r>
              <a:rPr lang="pt-BR" spc="-5" dirty="0">
                <a:solidFill>
                  <a:schemeClr val="tx1">
                    <a:lumMod val="75000"/>
                  </a:schemeClr>
                </a:solidFill>
                <a:latin typeface="Arial"/>
                <a:cs typeface="Arial"/>
              </a:rPr>
              <a:t>de</a:t>
            </a:r>
            <a:r>
              <a:rPr lang="pt-BR" spc="210" dirty="0">
                <a:solidFill>
                  <a:schemeClr val="tx1">
                    <a:lumMod val="75000"/>
                  </a:schemeClr>
                </a:solidFill>
                <a:latin typeface="Arial"/>
                <a:cs typeface="Arial"/>
              </a:rPr>
              <a:t> </a:t>
            </a:r>
            <a:r>
              <a:rPr lang="pt-BR" dirty="0">
                <a:solidFill>
                  <a:schemeClr val="tx1">
                    <a:lumMod val="75000"/>
                  </a:schemeClr>
                </a:solidFill>
                <a:latin typeface="Arial"/>
                <a:cs typeface="Arial"/>
              </a:rPr>
              <a:t>um</a:t>
            </a:r>
            <a:r>
              <a:rPr lang="pt-BR" spc="210" dirty="0">
                <a:solidFill>
                  <a:schemeClr val="tx1">
                    <a:lumMod val="75000"/>
                  </a:schemeClr>
                </a:solidFill>
                <a:latin typeface="Arial"/>
                <a:cs typeface="Arial"/>
              </a:rPr>
              <a:t> </a:t>
            </a:r>
            <a:r>
              <a:rPr lang="pt-BR" spc="-5" dirty="0">
                <a:solidFill>
                  <a:schemeClr val="tx1">
                    <a:lumMod val="75000"/>
                  </a:schemeClr>
                </a:solidFill>
                <a:latin typeface="Arial"/>
                <a:cs typeface="Arial"/>
              </a:rPr>
              <a:t>tronco</a:t>
            </a:r>
            <a:r>
              <a:rPr lang="pt-BR" spc="210" dirty="0">
                <a:solidFill>
                  <a:schemeClr val="tx1">
                    <a:lumMod val="75000"/>
                  </a:schemeClr>
                </a:solidFill>
                <a:latin typeface="Arial"/>
                <a:cs typeface="Arial"/>
              </a:rPr>
              <a:t> </a:t>
            </a:r>
            <a:r>
              <a:rPr lang="pt-BR" dirty="0">
                <a:solidFill>
                  <a:schemeClr val="tx1">
                    <a:lumMod val="75000"/>
                  </a:schemeClr>
                </a:solidFill>
                <a:latin typeface="Arial"/>
                <a:cs typeface="Arial"/>
              </a:rPr>
              <a:t>de</a:t>
            </a:r>
            <a:r>
              <a:rPr lang="pt-BR" spc="210" dirty="0">
                <a:solidFill>
                  <a:schemeClr val="tx1">
                    <a:lumMod val="75000"/>
                  </a:schemeClr>
                </a:solidFill>
                <a:latin typeface="Arial"/>
                <a:cs typeface="Arial"/>
              </a:rPr>
              <a:t> </a:t>
            </a:r>
            <a:r>
              <a:rPr lang="pt-BR" spc="-5" dirty="0">
                <a:solidFill>
                  <a:schemeClr val="tx1">
                    <a:lumMod val="75000"/>
                  </a:schemeClr>
                </a:solidFill>
                <a:latin typeface="Arial"/>
                <a:cs typeface="Arial"/>
              </a:rPr>
              <a:t>cone</a:t>
            </a:r>
            <a:r>
              <a:rPr lang="pt-BR" spc="210" dirty="0">
                <a:solidFill>
                  <a:schemeClr val="tx1">
                    <a:lumMod val="75000"/>
                  </a:schemeClr>
                </a:solidFill>
                <a:latin typeface="Arial"/>
                <a:cs typeface="Arial"/>
              </a:rPr>
              <a:t> </a:t>
            </a:r>
            <a:r>
              <a:rPr lang="pt-BR" dirty="0">
                <a:solidFill>
                  <a:schemeClr val="tx1">
                    <a:lumMod val="75000"/>
                  </a:schemeClr>
                </a:solidFill>
                <a:latin typeface="Arial"/>
                <a:cs typeface="Arial"/>
              </a:rPr>
              <a:t>–</a:t>
            </a:r>
            <a:r>
              <a:rPr lang="pt-BR" spc="215" dirty="0">
                <a:solidFill>
                  <a:schemeClr val="tx1">
                    <a:lumMod val="75000"/>
                  </a:schemeClr>
                </a:solidFill>
                <a:latin typeface="Arial"/>
                <a:cs typeface="Arial"/>
              </a:rPr>
              <a:t> </a:t>
            </a:r>
            <a:r>
              <a:rPr lang="pt-BR" dirty="0">
                <a:solidFill>
                  <a:schemeClr val="tx1">
                    <a:lumMod val="75000"/>
                  </a:schemeClr>
                </a:solidFill>
                <a:latin typeface="Arial"/>
                <a:cs typeface="Arial"/>
              </a:rPr>
              <a:t>Cone de </a:t>
            </a:r>
            <a:r>
              <a:rPr lang="pt-BR" dirty="0" err="1">
                <a:solidFill>
                  <a:schemeClr val="tx1">
                    <a:lumMod val="75000"/>
                  </a:schemeClr>
                </a:solidFill>
                <a:latin typeface="Arial"/>
                <a:cs typeface="Arial"/>
              </a:rPr>
              <a:t>Abrams</a:t>
            </a:r>
            <a:r>
              <a:rPr lang="pt-BR" dirty="0">
                <a:solidFill>
                  <a:schemeClr val="tx1">
                    <a:lumMod val="75000"/>
                  </a:schemeClr>
                </a:solidFill>
                <a:latin typeface="Arial"/>
                <a:cs typeface="Arial"/>
              </a:rPr>
              <a:t> - com as medidas apresentadas na Figura</a:t>
            </a:r>
            <a:r>
              <a:rPr lang="pt-BR" spc="-295" dirty="0">
                <a:solidFill>
                  <a:schemeClr val="tx1">
                    <a:lumMod val="75000"/>
                  </a:schemeClr>
                </a:solidFill>
                <a:latin typeface="Arial"/>
                <a:cs typeface="Arial"/>
              </a:rPr>
              <a:t> </a:t>
            </a:r>
            <a:endParaRPr lang="pt-BR" dirty="0">
              <a:solidFill>
                <a:schemeClr val="tx1">
                  <a:lumMod val="75000"/>
                </a:schemeClr>
              </a:solidFill>
              <a:latin typeface="Arial"/>
              <a:cs typeface="Arial"/>
            </a:endParaRPr>
          </a:p>
        </p:txBody>
      </p:sp>
      <p:sp>
        <p:nvSpPr>
          <p:cNvPr id="13" name="object 5">
            <a:extLst>
              <a:ext uri="{FF2B5EF4-FFF2-40B4-BE49-F238E27FC236}">
                <a16:creationId xmlns:a16="http://schemas.microsoft.com/office/drawing/2014/main" id="{D6CB9BFE-FFB2-4FEB-96C5-48E6D29574E2}"/>
              </a:ext>
            </a:extLst>
          </p:cNvPr>
          <p:cNvSpPr/>
          <p:nvPr/>
        </p:nvSpPr>
        <p:spPr>
          <a:xfrm>
            <a:off x="6151248" y="4623664"/>
            <a:ext cx="4851174" cy="2033170"/>
          </a:xfrm>
          <a:prstGeom prst="rect">
            <a:avLst/>
          </a:prstGeom>
          <a:blipFill>
            <a:blip r:embed="rId5"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5135936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532248" y="447946"/>
            <a:ext cx="8496300" cy="603503"/>
          </a:xfrm>
          <a:prstGeom prst="rect">
            <a:avLst/>
          </a:prstGeom>
          <a:blipFill>
            <a:blip r:embed="rId2" cstate="print"/>
            <a:stretch>
              <a:fillRect/>
            </a:stretch>
          </a:blipFill>
        </p:spPr>
        <p:txBody>
          <a:bodyPr wrap="square" lIns="0" tIns="0" rIns="0" bIns="0" rtlCol="0"/>
          <a:lstStyle/>
          <a:p>
            <a:r>
              <a:rPr lang="pt-BR" sz="4000" dirty="0">
                <a:solidFill>
                  <a:schemeClr val="tx1">
                    <a:lumMod val="75000"/>
                  </a:schemeClr>
                </a:solidFill>
                <a:latin typeface="Calisto MT (Títulos)"/>
              </a:rPr>
              <a:t>Ensaio de Abatimento: </a:t>
            </a:r>
            <a:r>
              <a:rPr lang="pt-BR" sz="4000" dirty="0" err="1">
                <a:solidFill>
                  <a:schemeClr val="tx1">
                    <a:lumMod val="75000"/>
                  </a:schemeClr>
                </a:solidFill>
                <a:latin typeface="Calisto MT (Títulos)"/>
              </a:rPr>
              <a:t>Slump</a:t>
            </a:r>
            <a:r>
              <a:rPr lang="pt-BR" sz="4000" dirty="0">
                <a:solidFill>
                  <a:schemeClr val="tx1">
                    <a:lumMod val="75000"/>
                  </a:schemeClr>
                </a:solidFill>
                <a:latin typeface="Calisto MT (Títulos)"/>
              </a:rPr>
              <a:t> Test</a:t>
            </a:r>
            <a:endParaRPr sz="4000" dirty="0">
              <a:solidFill>
                <a:schemeClr val="tx1">
                  <a:lumMod val="75000"/>
                </a:schemeClr>
              </a:solidFill>
            </a:endParaRPr>
          </a:p>
        </p:txBody>
      </p:sp>
      <p:sp>
        <p:nvSpPr>
          <p:cNvPr id="5" name="object 5"/>
          <p:cNvSpPr txBox="1"/>
          <p:nvPr/>
        </p:nvSpPr>
        <p:spPr>
          <a:xfrm>
            <a:off x="1135118" y="1497646"/>
            <a:ext cx="10168758" cy="1723549"/>
          </a:xfrm>
          <a:prstGeom prst="rect">
            <a:avLst/>
          </a:prstGeom>
        </p:spPr>
        <p:txBody>
          <a:bodyPr vert="horz" wrap="square" lIns="0" tIns="0" rIns="0" bIns="0" rtlCol="0">
            <a:spAutoFit/>
          </a:bodyPr>
          <a:lstStyle/>
          <a:p>
            <a:pPr marL="12700" marR="5080" indent="350520" algn="just">
              <a:lnSpc>
                <a:spcPct val="140000"/>
              </a:lnSpc>
            </a:pPr>
            <a:r>
              <a:rPr sz="2000" dirty="0">
                <a:solidFill>
                  <a:schemeClr val="tx1">
                    <a:lumMod val="75000"/>
                  </a:schemeClr>
                </a:solidFill>
                <a:latin typeface="Arial"/>
                <a:cs typeface="Arial"/>
              </a:rPr>
              <a:t>Segundo a NBR </a:t>
            </a:r>
            <a:r>
              <a:rPr sz="2000" spc="-30" dirty="0">
                <a:solidFill>
                  <a:schemeClr val="tx1">
                    <a:lumMod val="75000"/>
                  </a:schemeClr>
                </a:solidFill>
                <a:latin typeface="Arial"/>
                <a:cs typeface="Arial"/>
              </a:rPr>
              <a:t>6118, </a:t>
            </a:r>
            <a:r>
              <a:rPr sz="2000" dirty="0">
                <a:solidFill>
                  <a:schemeClr val="tx1">
                    <a:lumMod val="75000"/>
                  </a:schemeClr>
                </a:solidFill>
                <a:latin typeface="Arial"/>
                <a:cs typeface="Arial"/>
              </a:rPr>
              <a:t>a </a:t>
            </a:r>
            <a:r>
              <a:rPr sz="2000" spc="-5" dirty="0">
                <a:solidFill>
                  <a:schemeClr val="tx1">
                    <a:lumMod val="75000"/>
                  </a:schemeClr>
                </a:solidFill>
                <a:latin typeface="Arial"/>
                <a:cs typeface="Arial"/>
              </a:rPr>
              <a:t>consistência </a:t>
            </a:r>
            <a:r>
              <a:rPr sz="2000" dirty="0">
                <a:solidFill>
                  <a:schemeClr val="tx1">
                    <a:lumMod val="75000"/>
                  </a:schemeClr>
                </a:solidFill>
                <a:latin typeface="Arial"/>
                <a:cs typeface="Arial"/>
              </a:rPr>
              <a:t>do </a:t>
            </a:r>
            <a:r>
              <a:rPr sz="2000" spc="-5" dirty="0">
                <a:solidFill>
                  <a:schemeClr val="tx1">
                    <a:lumMod val="75000"/>
                  </a:schemeClr>
                </a:solidFill>
                <a:latin typeface="Arial"/>
                <a:cs typeface="Arial"/>
              </a:rPr>
              <a:t>concreto </a:t>
            </a:r>
            <a:r>
              <a:rPr sz="2000" dirty="0">
                <a:solidFill>
                  <a:schemeClr val="tx1">
                    <a:lumMod val="75000"/>
                  </a:schemeClr>
                </a:solidFill>
                <a:latin typeface="Arial"/>
                <a:cs typeface="Arial"/>
              </a:rPr>
              <a:t>deve </a:t>
            </a:r>
            <a:r>
              <a:rPr sz="2000" spc="-5" dirty="0">
                <a:solidFill>
                  <a:schemeClr val="tx1">
                    <a:lumMod val="75000"/>
                  </a:schemeClr>
                </a:solidFill>
                <a:latin typeface="Arial"/>
                <a:cs typeface="Arial"/>
              </a:rPr>
              <a:t>estar </a:t>
            </a:r>
            <a:r>
              <a:rPr sz="2000" dirty="0">
                <a:solidFill>
                  <a:schemeClr val="tx1">
                    <a:lumMod val="75000"/>
                  </a:schemeClr>
                </a:solidFill>
                <a:latin typeface="Arial"/>
                <a:cs typeface="Arial"/>
              </a:rPr>
              <a:t>de  acordo com as </a:t>
            </a:r>
            <a:r>
              <a:rPr sz="2000" b="1" spc="-5" dirty="0">
                <a:solidFill>
                  <a:schemeClr val="tx1">
                    <a:lumMod val="75000"/>
                  </a:schemeClr>
                </a:solidFill>
                <a:latin typeface="Arial"/>
                <a:cs typeface="Arial"/>
              </a:rPr>
              <a:t>dimensões da peça </a:t>
            </a:r>
            <a:r>
              <a:rPr sz="2000" b="1" dirty="0">
                <a:solidFill>
                  <a:schemeClr val="tx1">
                    <a:lumMod val="75000"/>
                  </a:schemeClr>
                </a:solidFill>
                <a:latin typeface="Arial"/>
                <a:cs typeface="Arial"/>
              </a:rPr>
              <a:t>a ser concretada, </a:t>
            </a:r>
            <a:r>
              <a:rPr sz="2000" dirty="0">
                <a:solidFill>
                  <a:schemeClr val="tx1">
                    <a:lumMod val="75000"/>
                  </a:schemeClr>
                </a:solidFill>
                <a:latin typeface="Arial"/>
                <a:cs typeface="Arial"/>
              </a:rPr>
              <a:t>com a  </a:t>
            </a:r>
            <a:r>
              <a:rPr sz="2000" b="1" spc="-5" dirty="0">
                <a:solidFill>
                  <a:schemeClr val="tx1">
                    <a:lumMod val="75000"/>
                  </a:schemeClr>
                </a:solidFill>
                <a:latin typeface="Arial"/>
                <a:cs typeface="Arial"/>
              </a:rPr>
              <a:t>distribuição da </a:t>
            </a:r>
            <a:r>
              <a:rPr sz="2000" b="1" dirty="0">
                <a:solidFill>
                  <a:schemeClr val="tx1">
                    <a:lumMod val="75000"/>
                  </a:schemeClr>
                </a:solidFill>
                <a:latin typeface="Arial"/>
                <a:cs typeface="Arial"/>
              </a:rPr>
              <a:t>armadura no seu </a:t>
            </a:r>
            <a:r>
              <a:rPr sz="2000" b="1" spc="-5" dirty="0">
                <a:solidFill>
                  <a:schemeClr val="tx1">
                    <a:lumMod val="75000"/>
                  </a:schemeClr>
                </a:solidFill>
                <a:latin typeface="Arial"/>
                <a:cs typeface="Arial"/>
              </a:rPr>
              <a:t>interior </a:t>
            </a:r>
            <a:r>
              <a:rPr sz="2000" b="1" dirty="0">
                <a:solidFill>
                  <a:schemeClr val="tx1">
                    <a:lumMod val="75000"/>
                  </a:schemeClr>
                </a:solidFill>
                <a:latin typeface="Arial"/>
                <a:cs typeface="Arial"/>
              </a:rPr>
              <a:t>e com </a:t>
            </a:r>
            <a:r>
              <a:rPr sz="2000" b="1" spc="-5" dirty="0">
                <a:solidFill>
                  <a:schemeClr val="tx1">
                    <a:lumMod val="75000"/>
                  </a:schemeClr>
                </a:solidFill>
                <a:latin typeface="Arial"/>
                <a:cs typeface="Arial"/>
              </a:rPr>
              <a:t>os processos  de </a:t>
            </a:r>
            <a:r>
              <a:rPr sz="2000" b="1" dirty="0">
                <a:solidFill>
                  <a:schemeClr val="tx1">
                    <a:lumMod val="75000"/>
                  </a:schemeClr>
                </a:solidFill>
                <a:latin typeface="Arial"/>
                <a:cs typeface="Arial"/>
              </a:rPr>
              <a:t>lançamento e adensamento </a:t>
            </a:r>
            <a:r>
              <a:rPr sz="2000" b="1" spc="-5" dirty="0">
                <a:solidFill>
                  <a:schemeClr val="tx1">
                    <a:lumMod val="75000"/>
                  </a:schemeClr>
                </a:solidFill>
                <a:latin typeface="Arial"/>
                <a:cs typeface="Arial"/>
              </a:rPr>
              <a:t>utilizados. </a:t>
            </a:r>
            <a:r>
              <a:rPr sz="2000" spc="-5" dirty="0">
                <a:solidFill>
                  <a:schemeClr val="tx1">
                    <a:lumMod val="75000"/>
                  </a:schemeClr>
                </a:solidFill>
                <a:latin typeface="Arial"/>
                <a:cs typeface="Arial"/>
              </a:rPr>
              <a:t>As </a:t>
            </a:r>
            <a:r>
              <a:rPr sz="2000" spc="-35" dirty="0">
                <a:solidFill>
                  <a:schemeClr val="tx1">
                    <a:lumMod val="75000"/>
                  </a:schemeClr>
                </a:solidFill>
                <a:latin typeface="Arial"/>
                <a:cs typeface="Arial"/>
              </a:rPr>
              <a:t>Tabelas </a:t>
            </a:r>
            <a:r>
              <a:rPr sz="2000" spc="-5" dirty="0">
                <a:solidFill>
                  <a:schemeClr val="tx1">
                    <a:lumMod val="75000"/>
                  </a:schemeClr>
                </a:solidFill>
                <a:latin typeface="Arial"/>
                <a:cs typeface="Arial"/>
              </a:rPr>
              <a:t>2.1 </a:t>
            </a:r>
            <a:r>
              <a:rPr sz="2000" dirty="0">
                <a:solidFill>
                  <a:schemeClr val="tx1">
                    <a:lumMod val="75000"/>
                  </a:schemeClr>
                </a:solidFill>
                <a:latin typeface="Arial"/>
                <a:cs typeface="Arial"/>
              </a:rPr>
              <a:t>e </a:t>
            </a:r>
            <a:r>
              <a:rPr sz="2000" spc="-5" dirty="0">
                <a:solidFill>
                  <a:schemeClr val="tx1">
                    <a:lumMod val="75000"/>
                  </a:schemeClr>
                </a:solidFill>
                <a:latin typeface="Arial"/>
                <a:cs typeface="Arial"/>
              </a:rPr>
              <a:t>2.2  </a:t>
            </a:r>
            <a:r>
              <a:rPr sz="2000" dirty="0">
                <a:solidFill>
                  <a:schemeClr val="tx1">
                    <a:lumMod val="75000"/>
                  </a:schemeClr>
                </a:solidFill>
                <a:latin typeface="Arial"/>
                <a:cs typeface="Arial"/>
              </a:rPr>
              <a:t>fornecem indicações úteis sobre os resultados do </a:t>
            </a:r>
            <a:r>
              <a:rPr sz="2000" i="1" spc="-5" dirty="0">
                <a:solidFill>
                  <a:schemeClr val="tx1">
                    <a:lumMod val="75000"/>
                  </a:schemeClr>
                </a:solidFill>
                <a:latin typeface="Arial"/>
                <a:cs typeface="Arial"/>
              </a:rPr>
              <a:t>Slump</a:t>
            </a:r>
            <a:r>
              <a:rPr sz="2000" i="1" spc="-170" dirty="0">
                <a:solidFill>
                  <a:schemeClr val="tx1">
                    <a:lumMod val="75000"/>
                  </a:schemeClr>
                </a:solidFill>
                <a:latin typeface="Arial"/>
                <a:cs typeface="Arial"/>
              </a:rPr>
              <a:t> </a:t>
            </a:r>
            <a:r>
              <a:rPr sz="2000" i="1" spc="-35" dirty="0">
                <a:solidFill>
                  <a:schemeClr val="tx1">
                    <a:lumMod val="75000"/>
                  </a:schemeClr>
                </a:solidFill>
                <a:latin typeface="Arial"/>
                <a:cs typeface="Arial"/>
              </a:rPr>
              <a:t>Test</a:t>
            </a:r>
            <a:r>
              <a:rPr sz="2000" spc="-35" dirty="0">
                <a:solidFill>
                  <a:schemeClr val="tx1">
                    <a:lumMod val="75000"/>
                  </a:schemeClr>
                </a:solidFill>
                <a:latin typeface="Arial"/>
                <a:cs typeface="Arial"/>
              </a:rPr>
              <a:t>.</a:t>
            </a:r>
            <a:endParaRPr sz="2000" dirty="0">
              <a:solidFill>
                <a:schemeClr val="tx1">
                  <a:lumMod val="75000"/>
                </a:schemeClr>
              </a:solidFill>
              <a:latin typeface="Arial"/>
              <a:cs typeface="Arial"/>
            </a:endParaRPr>
          </a:p>
        </p:txBody>
      </p:sp>
      <p:sp>
        <p:nvSpPr>
          <p:cNvPr id="9" name="object 5"/>
          <p:cNvSpPr/>
          <p:nvPr/>
        </p:nvSpPr>
        <p:spPr>
          <a:xfrm>
            <a:off x="1828373" y="4039161"/>
            <a:ext cx="8782248" cy="1997051"/>
          </a:xfrm>
          <a:prstGeom prst="rect">
            <a:avLst/>
          </a:prstGeom>
          <a:blipFill>
            <a:blip r:embed="rId3" cstate="print"/>
            <a:stretch>
              <a:fillRect/>
            </a:stretch>
          </a:blipFill>
        </p:spPr>
        <p:txBody>
          <a:bodyPr wrap="square" lIns="0" tIns="0" rIns="0" bIns="0" rtlCol="0"/>
          <a:lstStyle/>
          <a:p>
            <a:endParaRPr>
              <a:solidFill>
                <a:schemeClr val="tx1">
                  <a:lumMod val="75000"/>
                </a:schemeClr>
              </a:solidFill>
            </a:endParaRPr>
          </a:p>
        </p:txBody>
      </p:sp>
      <p:sp>
        <p:nvSpPr>
          <p:cNvPr id="10" name="object 6"/>
          <p:cNvSpPr txBox="1"/>
          <p:nvPr/>
        </p:nvSpPr>
        <p:spPr>
          <a:xfrm>
            <a:off x="2349769" y="3441818"/>
            <a:ext cx="7795895" cy="315595"/>
          </a:xfrm>
          <a:prstGeom prst="rect">
            <a:avLst/>
          </a:prstGeom>
        </p:spPr>
        <p:txBody>
          <a:bodyPr vert="horz" wrap="square" lIns="0" tIns="0" rIns="0" bIns="0" rtlCol="0">
            <a:spAutoFit/>
          </a:bodyPr>
          <a:lstStyle/>
          <a:p>
            <a:pPr marL="12700">
              <a:tabLst>
                <a:tab pos="6116320" algn="l"/>
              </a:tabLst>
            </a:pPr>
            <a:r>
              <a:rPr sz="2000" spc="-35" dirty="0" err="1">
                <a:solidFill>
                  <a:schemeClr val="tx1">
                    <a:lumMod val="75000"/>
                  </a:schemeClr>
                </a:solidFill>
                <a:latin typeface="Arial"/>
                <a:cs typeface="Arial"/>
              </a:rPr>
              <a:t>Tabela</a:t>
            </a:r>
            <a:r>
              <a:rPr lang="pt-BR" sz="2000" spc="-35" dirty="0">
                <a:solidFill>
                  <a:schemeClr val="tx1">
                    <a:lumMod val="75000"/>
                  </a:schemeClr>
                </a:solidFill>
                <a:latin typeface="Arial"/>
                <a:cs typeface="Arial"/>
              </a:rPr>
              <a:t>: </a:t>
            </a:r>
            <a:r>
              <a:rPr sz="2000" dirty="0" err="1">
                <a:solidFill>
                  <a:schemeClr val="tx1">
                    <a:lumMod val="75000"/>
                  </a:schemeClr>
                </a:solidFill>
                <a:latin typeface="Arial"/>
                <a:cs typeface="Arial"/>
              </a:rPr>
              <a:t>Abatimento</a:t>
            </a:r>
            <a:r>
              <a:rPr sz="2000" dirty="0">
                <a:solidFill>
                  <a:schemeClr val="tx1">
                    <a:lumMod val="75000"/>
                  </a:schemeClr>
                </a:solidFill>
                <a:latin typeface="Arial"/>
                <a:cs typeface="Arial"/>
              </a:rPr>
              <a:t> recomendado</a:t>
            </a:r>
            <a:r>
              <a:rPr sz="2000" spc="-170" dirty="0">
                <a:solidFill>
                  <a:schemeClr val="tx1">
                    <a:lumMod val="75000"/>
                  </a:schemeClr>
                </a:solidFill>
                <a:latin typeface="Arial"/>
                <a:cs typeface="Arial"/>
              </a:rPr>
              <a:t> </a:t>
            </a:r>
            <a:r>
              <a:rPr sz="2000" dirty="0">
                <a:solidFill>
                  <a:schemeClr val="tx1">
                    <a:lumMod val="75000"/>
                  </a:schemeClr>
                </a:solidFill>
                <a:latin typeface="Arial"/>
                <a:cs typeface="Arial"/>
              </a:rPr>
              <a:t>para</a:t>
            </a:r>
            <a:r>
              <a:rPr sz="2000" spc="-20" dirty="0">
                <a:solidFill>
                  <a:schemeClr val="tx1">
                    <a:lumMod val="75000"/>
                  </a:schemeClr>
                </a:solidFill>
                <a:latin typeface="Arial"/>
                <a:cs typeface="Arial"/>
              </a:rPr>
              <a:t> </a:t>
            </a:r>
            <a:r>
              <a:rPr sz="2000" dirty="0" err="1">
                <a:solidFill>
                  <a:schemeClr val="tx1">
                    <a:lumMod val="75000"/>
                  </a:schemeClr>
                </a:solidFill>
                <a:latin typeface="Arial"/>
                <a:cs typeface="Arial"/>
              </a:rPr>
              <a:t>diferentes</a:t>
            </a:r>
            <a:r>
              <a:rPr lang="pt-BR" sz="2000" dirty="0">
                <a:solidFill>
                  <a:schemeClr val="tx1">
                    <a:lumMod val="75000"/>
                  </a:schemeClr>
                </a:solidFill>
                <a:latin typeface="Arial"/>
                <a:cs typeface="Arial"/>
              </a:rPr>
              <a:t> </a:t>
            </a:r>
            <a:r>
              <a:rPr sz="2000" spc="-5" dirty="0" err="1">
                <a:solidFill>
                  <a:schemeClr val="tx1">
                    <a:lumMod val="75000"/>
                  </a:schemeClr>
                </a:solidFill>
                <a:latin typeface="Arial"/>
                <a:cs typeface="Arial"/>
              </a:rPr>
              <a:t>tipos</a:t>
            </a:r>
            <a:r>
              <a:rPr sz="2000" spc="-5" dirty="0">
                <a:solidFill>
                  <a:schemeClr val="tx1">
                    <a:lumMod val="75000"/>
                  </a:schemeClr>
                </a:solidFill>
                <a:latin typeface="Arial"/>
                <a:cs typeface="Arial"/>
              </a:rPr>
              <a:t> </a:t>
            </a:r>
            <a:r>
              <a:rPr sz="2000" dirty="0">
                <a:solidFill>
                  <a:schemeClr val="tx1">
                    <a:lumMod val="75000"/>
                  </a:schemeClr>
                </a:solidFill>
                <a:latin typeface="Arial"/>
                <a:cs typeface="Arial"/>
              </a:rPr>
              <a:t>de</a:t>
            </a:r>
            <a:r>
              <a:rPr sz="2000" spc="-80" dirty="0">
                <a:solidFill>
                  <a:schemeClr val="tx1">
                    <a:lumMod val="75000"/>
                  </a:schemeClr>
                </a:solidFill>
                <a:latin typeface="Arial"/>
                <a:cs typeface="Arial"/>
              </a:rPr>
              <a:t> </a:t>
            </a:r>
            <a:r>
              <a:rPr sz="2000" dirty="0">
                <a:solidFill>
                  <a:schemeClr val="tx1">
                    <a:lumMod val="75000"/>
                  </a:schemeClr>
                </a:solidFill>
                <a:latin typeface="Arial"/>
                <a:cs typeface="Arial"/>
              </a:rPr>
              <a:t>obras.</a:t>
            </a:r>
          </a:p>
        </p:txBody>
      </p:sp>
    </p:spTree>
    <p:extLst>
      <p:ext uri="{BB962C8B-B14F-4D97-AF65-F5344CB8AC3E}">
        <p14:creationId xmlns:p14="http://schemas.microsoft.com/office/powerpoint/2010/main" val="5590810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71700" y="932689"/>
            <a:ext cx="8496300" cy="601979"/>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110099" y="2069257"/>
            <a:ext cx="9633759" cy="3856054"/>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1811152" y="1344510"/>
            <a:ext cx="8496300" cy="667042"/>
          </a:xfrm>
          <a:prstGeom prst="rect">
            <a:avLst/>
          </a:prstGeom>
        </p:spPr>
        <p:txBody>
          <a:bodyPr vert="horz" wrap="square" lIns="0" tIns="0" rIns="0" bIns="0" rtlCol="0">
            <a:spAutoFit/>
          </a:bodyPr>
          <a:lstStyle/>
          <a:p>
            <a:pPr marL="1548765" marR="5080" indent="-1536700">
              <a:lnSpc>
                <a:spcPct val="112500"/>
              </a:lnSpc>
            </a:pPr>
            <a:r>
              <a:rPr sz="2000" dirty="0" err="1">
                <a:latin typeface="Arial"/>
                <a:cs typeface="Arial"/>
              </a:rPr>
              <a:t>Índices</a:t>
            </a:r>
            <a:r>
              <a:rPr sz="2000" dirty="0">
                <a:latin typeface="Arial"/>
                <a:cs typeface="Arial"/>
              </a:rPr>
              <a:t> de consistência do concreto em função de</a:t>
            </a:r>
            <a:r>
              <a:rPr sz="2000" spc="-185" dirty="0">
                <a:latin typeface="Arial"/>
                <a:cs typeface="Arial"/>
              </a:rPr>
              <a:t> </a:t>
            </a:r>
            <a:r>
              <a:rPr sz="2000" dirty="0">
                <a:latin typeface="Arial"/>
                <a:cs typeface="Arial"/>
              </a:rPr>
              <a:t>diferentes  tipos de obras e condições de</a:t>
            </a:r>
            <a:r>
              <a:rPr sz="2000" spc="-125" dirty="0">
                <a:latin typeface="Arial"/>
                <a:cs typeface="Arial"/>
              </a:rPr>
              <a:t> </a:t>
            </a:r>
            <a:r>
              <a:rPr sz="2000" dirty="0">
                <a:latin typeface="Arial"/>
                <a:cs typeface="Arial"/>
              </a:rPr>
              <a:t>adensamento.</a:t>
            </a:r>
          </a:p>
        </p:txBody>
      </p:sp>
      <p:sp>
        <p:nvSpPr>
          <p:cNvPr id="7" name="object 2"/>
          <p:cNvSpPr/>
          <p:nvPr/>
        </p:nvSpPr>
        <p:spPr>
          <a:xfrm>
            <a:off x="2532248" y="447946"/>
            <a:ext cx="8496300" cy="603503"/>
          </a:xfrm>
          <a:prstGeom prst="rect">
            <a:avLst/>
          </a:prstGeom>
          <a:blipFill>
            <a:blip r:embed="rId2" cstate="print"/>
            <a:stretch>
              <a:fillRect/>
            </a:stretch>
          </a:blipFill>
        </p:spPr>
        <p:txBody>
          <a:bodyPr wrap="square" lIns="0" tIns="0" rIns="0" bIns="0" rtlCol="0"/>
          <a:lstStyle/>
          <a:p>
            <a:r>
              <a:rPr lang="pt-BR" sz="4000" dirty="0">
                <a:solidFill>
                  <a:schemeClr val="tx1">
                    <a:lumMod val="75000"/>
                  </a:schemeClr>
                </a:solidFill>
                <a:latin typeface="Calisto MT (Títulos)"/>
              </a:rPr>
              <a:t>Ensaio de Abatimento: </a:t>
            </a:r>
            <a:r>
              <a:rPr lang="pt-BR" sz="4000" dirty="0" err="1">
                <a:solidFill>
                  <a:schemeClr val="tx1">
                    <a:lumMod val="75000"/>
                  </a:schemeClr>
                </a:solidFill>
                <a:latin typeface="Calisto MT (Títulos)"/>
              </a:rPr>
              <a:t>Slump</a:t>
            </a:r>
            <a:r>
              <a:rPr lang="pt-BR" sz="4000" dirty="0">
                <a:solidFill>
                  <a:schemeClr val="tx1">
                    <a:lumMod val="75000"/>
                  </a:schemeClr>
                </a:solidFill>
                <a:latin typeface="Calisto MT (Títulos)"/>
              </a:rPr>
              <a:t> Test</a:t>
            </a:r>
            <a:endParaRPr sz="4000" dirty="0">
              <a:solidFill>
                <a:schemeClr val="tx1">
                  <a:lumMod val="75000"/>
                </a:schemeClr>
              </a:solidFill>
            </a:endParaRPr>
          </a:p>
        </p:txBody>
      </p:sp>
      <p:sp>
        <p:nvSpPr>
          <p:cNvPr id="3" name="Retângulo 2">
            <a:extLst>
              <a:ext uri="{FF2B5EF4-FFF2-40B4-BE49-F238E27FC236}">
                <a16:creationId xmlns:a16="http://schemas.microsoft.com/office/drawing/2014/main" id="{60E47230-5EF1-4260-B301-F11F5266F39D}"/>
              </a:ext>
            </a:extLst>
          </p:cNvPr>
          <p:cNvSpPr/>
          <p:nvPr/>
        </p:nvSpPr>
        <p:spPr>
          <a:xfrm>
            <a:off x="3022075" y="6040722"/>
            <a:ext cx="5335050" cy="369332"/>
          </a:xfrm>
          <a:prstGeom prst="rect">
            <a:avLst/>
          </a:prstGeom>
        </p:spPr>
        <p:txBody>
          <a:bodyPr wrap="none">
            <a:spAutoFit/>
          </a:bodyPr>
          <a:lstStyle/>
          <a:p>
            <a:r>
              <a:rPr lang="pt-BR" dirty="0"/>
              <a:t>https://www.youtube.com/watch?v=Awh9blmXBs0</a:t>
            </a:r>
          </a:p>
        </p:txBody>
      </p:sp>
    </p:spTree>
    <p:extLst>
      <p:ext uri="{BB962C8B-B14F-4D97-AF65-F5344CB8AC3E}">
        <p14:creationId xmlns:p14="http://schemas.microsoft.com/office/powerpoint/2010/main" val="11734251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p:nvPr/>
        </p:nvSpPr>
        <p:spPr>
          <a:xfrm>
            <a:off x="8713214" y="6300594"/>
            <a:ext cx="962425" cy="195566"/>
          </a:xfrm>
          <a:prstGeom prst="rect">
            <a:avLst/>
          </a:prstGeom>
        </p:spPr>
        <p:txBody>
          <a:bodyPr vert="horz" wrap="square" lIns="0" tIns="0" rIns="0" bIns="0" rtlCol="0">
            <a:spAutoFit/>
          </a:bodyPr>
          <a:lstStyle/>
          <a:p>
            <a:pPr marL="11527"/>
            <a:r>
              <a:rPr sz="1271" dirty="0">
                <a:latin typeface="Arial"/>
                <a:cs typeface="Arial"/>
              </a:rPr>
              <a:t>(</a:t>
            </a:r>
            <a:r>
              <a:rPr sz="1271" spc="-9" dirty="0">
                <a:latin typeface="Arial"/>
                <a:cs typeface="Arial"/>
              </a:rPr>
              <a:t>C</a:t>
            </a:r>
            <a:r>
              <a:rPr sz="1271" spc="-5" dirty="0">
                <a:latin typeface="Arial"/>
                <a:cs typeface="Arial"/>
              </a:rPr>
              <a:t>o</a:t>
            </a:r>
            <a:r>
              <a:rPr sz="1271" spc="-14" dirty="0">
                <a:latin typeface="Arial"/>
                <a:cs typeface="Arial"/>
              </a:rPr>
              <a:t>n</a:t>
            </a:r>
            <a:r>
              <a:rPr sz="1271" spc="5" dirty="0">
                <a:latin typeface="Arial"/>
                <a:cs typeface="Arial"/>
              </a:rPr>
              <a:t>c</a:t>
            </a:r>
            <a:r>
              <a:rPr sz="1271" dirty="0">
                <a:latin typeface="Arial"/>
                <a:cs typeface="Arial"/>
              </a:rPr>
              <a:t>r</a:t>
            </a:r>
            <a:r>
              <a:rPr sz="1271" spc="-14" dirty="0">
                <a:latin typeface="Arial"/>
                <a:cs typeface="Arial"/>
              </a:rPr>
              <a:t>e</a:t>
            </a:r>
            <a:r>
              <a:rPr sz="1271" spc="-5" dirty="0">
                <a:latin typeface="Arial"/>
                <a:cs typeface="Arial"/>
              </a:rPr>
              <a:t>b</a:t>
            </a:r>
            <a:r>
              <a:rPr sz="1271" spc="-14" dirty="0">
                <a:latin typeface="Arial"/>
                <a:cs typeface="Arial"/>
              </a:rPr>
              <a:t>r</a:t>
            </a:r>
            <a:r>
              <a:rPr sz="1271" spc="-5" dirty="0">
                <a:latin typeface="Arial"/>
                <a:cs typeface="Arial"/>
              </a:rPr>
              <a:t>a</a:t>
            </a:r>
            <a:r>
              <a:rPr sz="1271" spc="-9" dirty="0">
                <a:latin typeface="Arial"/>
                <a:cs typeface="Arial"/>
              </a:rPr>
              <a:t>s</a:t>
            </a:r>
            <a:r>
              <a:rPr sz="1271" dirty="0">
                <a:latin typeface="Arial"/>
                <a:cs typeface="Arial"/>
              </a:rPr>
              <a:t>)</a:t>
            </a:r>
            <a:endParaRPr sz="1271">
              <a:latin typeface="Arial"/>
              <a:cs typeface="Arial"/>
            </a:endParaRPr>
          </a:p>
        </p:txBody>
      </p:sp>
      <p:sp>
        <p:nvSpPr>
          <p:cNvPr id="9" name="object 9"/>
          <p:cNvSpPr txBox="1"/>
          <p:nvPr/>
        </p:nvSpPr>
        <p:spPr>
          <a:xfrm>
            <a:off x="5408695" y="1165284"/>
            <a:ext cx="6609037" cy="2110065"/>
          </a:xfrm>
          <a:prstGeom prst="rect">
            <a:avLst/>
          </a:prstGeom>
        </p:spPr>
        <p:txBody>
          <a:bodyPr vert="horz" wrap="square" lIns="0" tIns="0" rIns="0" bIns="0" rtlCol="0">
            <a:spAutoFit/>
          </a:bodyPr>
          <a:lstStyle/>
          <a:p>
            <a:pPr marR="1576252" algn="ctr">
              <a:lnSpc>
                <a:spcPts val="2968"/>
              </a:lnSpc>
            </a:pPr>
            <a:endParaRPr lang="pt-BR" sz="2541" b="1" spc="-5" dirty="0">
              <a:solidFill>
                <a:schemeClr val="tx1">
                  <a:lumMod val="65000"/>
                </a:schemeClr>
              </a:solidFill>
              <a:latin typeface="Arial"/>
              <a:cs typeface="Arial"/>
            </a:endParaRPr>
          </a:p>
          <a:p>
            <a:pPr marR="1576252" algn="ctr">
              <a:lnSpc>
                <a:spcPts val="2968"/>
              </a:lnSpc>
            </a:pPr>
            <a:endParaRPr sz="2178" dirty="0">
              <a:solidFill>
                <a:schemeClr val="tx1">
                  <a:lumMod val="65000"/>
                </a:schemeClr>
              </a:solidFill>
              <a:latin typeface="Arial"/>
              <a:cs typeface="Arial"/>
            </a:endParaRPr>
          </a:p>
          <a:p>
            <a:pPr marR="4611" algn="just">
              <a:lnSpc>
                <a:spcPct val="99800"/>
              </a:lnSpc>
            </a:pPr>
            <a:r>
              <a:rPr sz="2178" spc="-5" dirty="0">
                <a:solidFill>
                  <a:schemeClr val="tx1">
                    <a:lumMod val="65000"/>
                  </a:schemeClr>
                </a:solidFill>
                <a:latin typeface="Arial"/>
                <a:cs typeface="Arial"/>
              </a:rPr>
              <a:t>Manômetro instalado na  betoneira, indica </a:t>
            </a:r>
            <a:r>
              <a:rPr sz="2178" dirty="0">
                <a:solidFill>
                  <a:schemeClr val="tx1">
                    <a:lumMod val="65000"/>
                  </a:schemeClr>
                </a:solidFill>
                <a:latin typeface="Arial"/>
                <a:cs typeface="Arial"/>
              </a:rPr>
              <a:t>a </a:t>
            </a:r>
            <a:r>
              <a:rPr sz="2178" spc="-5" dirty="0">
                <a:solidFill>
                  <a:schemeClr val="tx1">
                    <a:lumMod val="65000"/>
                  </a:schemeClr>
                </a:solidFill>
                <a:latin typeface="Arial"/>
                <a:cs typeface="Arial"/>
              </a:rPr>
              <a:t>pressão  no interior do </a:t>
            </a:r>
            <a:r>
              <a:rPr sz="2178" dirty="0">
                <a:solidFill>
                  <a:schemeClr val="tx1">
                    <a:lumMod val="65000"/>
                  </a:schemeClr>
                </a:solidFill>
                <a:latin typeface="Arial"/>
                <a:cs typeface="Arial"/>
              </a:rPr>
              <a:t>balão  possibilitando </a:t>
            </a:r>
            <a:r>
              <a:rPr sz="2178" spc="-5" dirty="0">
                <a:solidFill>
                  <a:schemeClr val="tx1">
                    <a:lumMod val="65000"/>
                  </a:schemeClr>
                </a:solidFill>
                <a:latin typeface="Arial"/>
                <a:cs typeface="Arial"/>
              </a:rPr>
              <a:t>assim </a:t>
            </a:r>
            <a:r>
              <a:rPr sz="2178" dirty="0">
                <a:solidFill>
                  <a:schemeClr val="tx1">
                    <a:lumMod val="65000"/>
                  </a:schemeClr>
                </a:solidFill>
                <a:latin typeface="Arial"/>
                <a:cs typeface="Arial"/>
              </a:rPr>
              <a:t>a  </a:t>
            </a:r>
            <a:r>
              <a:rPr sz="2178" spc="-5" dirty="0">
                <a:solidFill>
                  <a:schemeClr val="tx1">
                    <a:lumMod val="65000"/>
                  </a:schemeClr>
                </a:solidFill>
                <a:latin typeface="Arial"/>
                <a:cs typeface="Arial"/>
              </a:rPr>
              <a:t>identificação (aproximada) do  abatimento do</a:t>
            </a:r>
            <a:r>
              <a:rPr sz="2178" spc="-23" dirty="0">
                <a:solidFill>
                  <a:schemeClr val="tx1">
                    <a:lumMod val="65000"/>
                  </a:schemeClr>
                </a:solidFill>
                <a:latin typeface="Arial"/>
                <a:cs typeface="Arial"/>
              </a:rPr>
              <a:t> </a:t>
            </a:r>
            <a:r>
              <a:rPr sz="2178" spc="-5" dirty="0">
                <a:solidFill>
                  <a:schemeClr val="tx1">
                    <a:lumMod val="65000"/>
                  </a:schemeClr>
                </a:solidFill>
                <a:latin typeface="Arial"/>
                <a:cs typeface="Arial"/>
              </a:rPr>
              <a:t>concreto.</a:t>
            </a:r>
            <a:endParaRPr sz="2178" dirty="0">
              <a:solidFill>
                <a:schemeClr val="tx1">
                  <a:lumMod val="65000"/>
                </a:schemeClr>
              </a:solidFill>
              <a:latin typeface="Arial"/>
              <a:cs typeface="Arial"/>
            </a:endParaRPr>
          </a:p>
        </p:txBody>
      </p:sp>
      <p:graphicFrame>
        <p:nvGraphicFramePr>
          <p:cNvPr id="10" name="object 10"/>
          <p:cNvGraphicFramePr>
            <a:graphicFrameLocks noGrp="1"/>
          </p:cNvGraphicFramePr>
          <p:nvPr>
            <p:extLst>
              <p:ext uri="{D42A27DB-BD31-4B8C-83A1-F6EECF244321}">
                <p14:modId xmlns:p14="http://schemas.microsoft.com/office/powerpoint/2010/main" val="2677007150"/>
              </p:ext>
            </p:extLst>
          </p:nvPr>
        </p:nvGraphicFramePr>
        <p:xfrm>
          <a:off x="6577556" y="3687413"/>
          <a:ext cx="5233740" cy="2478556"/>
        </p:xfrm>
        <a:graphic>
          <a:graphicData uri="http://schemas.openxmlformats.org/drawingml/2006/table">
            <a:tbl>
              <a:tblPr firstRow="1" bandRow="1">
                <a:tableStyleId>{3C2FFA5D-87B4-456A-9821-1D502468CF0F}</a:tableStyleId>
              </a:tblPr>
              <a:tblGrid>
                <a:gridCol w="1013830">
                  <a:extLst>
                    <a:ext uri="{9D8B030D-6E8A-4147-A177-3AD203B41FA5}">
                      <a16:colId xmlns:a16="http://schemas.microsoft.com/office/drawing/2014/main" val="20000"/>
                    </a:ext>
                  </a:extLst>
                </a:gridCol>
                <a:gridCol w="502074">
                  <a:extLst>
                    <a:ext uri="{9D8B030D-6E8A-4147-A177-3AD203B41FA5}">
                      <a16:colId xmlns:a16="http://schemas.microsoft.com/office/drawing/2014/main" val="20001"/>
                    </a:ext>
                  </a:extLst>
                </a:gridCol>
                <a:gridCol w="485476">
                  <a:extLst>
                    <a:ext uri="{9D8B030D-6E8A-4147-A177-3AD203B41FA5}">
                      <a16:colId xmlns:a16="http://schemas.microsoft.com/office/drawing/2014/main" val="20002"/>
                    </a:ext>
                  </a:extLst>
                </a:gridCol>
                <a:gridCol w="544951">
                  <a:extLst>
                    <a:ext uri="{9D8B030D-6E8A-4147-A177-3AD203B41FA5}">
                      <a16:colId xmlns:a16="http://schemas.microsoft.com/office/drawing/2014/main" val="20003"/>
                    </a:ext>
                  </a:extLst>
                </a:gridCol>
                <a:gridCol w="557399">
                  <a:extLst>
                    <a:ext uri="{9D8B030D-6E8A-4147-A177-3AD203B41FA5}">
                      <a16:colId xmlns:a16="http://schemas.microsoft.com/office/drawing/2014/main" val="20004"/>
                    </a:ext>
                  </a:extLst>
                </a:gridCol>
                <a:gridCol w="529736">
                  <a:extLst>
                    <a:ext uri="{9D8B030D-6E8A-4147-A177-3AD203B41FA5}">
                      <a16:colId xmlns:a16="http://schemas.microsoft.com/office/drawing/2014/main" val="20005"/>
                    </a:ext>
                  </a:extLst>
                </a:gridCol>
                <a:gridCol w="557399">
                  <a:extLst>
                    <a:ext uri="{9D8B030D-6E8A-4147-A177-3AD203B41FA5}">
                      <a16:colId xmlns:a16="http://schemas.microsoft.com/office/drawing/2014/main" val="20006"/>
                    </a:ext>
                  </a:extLst>
                </a:gridCol>
                <a:gridCol w="557399">
                  <a:extLst>
                    <a:ext uri="{9D8B030D-6E8A-4147-A177-3AD203B41FA5}">
                      <a16:colId xmlns:a16="http://schemas.microsoft.com/office/drawing/2014/main" val="20007"/>
                    </a:ext>
                  </a:extLst>
                </a:gridCol>
                <a:gridCol w="485476">
                  <a:extLst>
                    <a:ext uri="{9D8B030D-6E8A-4147-A177-3AD203B41FA5}">
                      <a16:colId xmlns:a16="http://schemas.microsoft.com/office/drawing/2014/main" val="20008"/>
                    </a:ext>
                  </a:extLst>
                </a:gridCol>
              </a:tblGrid>
              <a:tr h="348547">
                <a:tc>
                  <a:txBody>
                    <a:bodyPr/>
                    <a:lstStyle/>
                    <a:p>
                      <a:endParaRPr sz="2200" dirty="0">
                        <a:latin typeface="Arial"/>
                        <a:cs typeface="Arial"/>
                      </a:endParaRPr>
                    </a:p>
                  </a:txBody>
                  <a:tcPr marL="0" marR="0" marT="0" marB="0"/>
                </a:tc>
                <a:tc gridSpan="8">
                  <a:txBody>
                    <a:bodyPr/>
                    <a:lstStyle/>
                    <a:p>
                      <a:pPr marL="1191260">
                        <a:lnSpc>
                          <a:spcPct val="100000"/>
                        </a:lnSpc>
                        <a:spcBef>
                          <a:spcPts val="280"/>
                        </a:spcBef>
                      </a:pPr>
                      <a:r>
                        <a:rPr sz="1500" spc="-5" dirty="0"/>
                        <a:t>Pressão no</a:t>
                      </a:r>
                      <a:r>
                        <a:rPr sz="1500" spc="-50" dirty="0"/>
                        <a:t> </a:t>
                      </a:r>
                      <a:r>
                        <a:rPr sz="1500" spc="-5" dirty="0"/>
                        <a:t>manômetro</a:t>
                      </a:r>
                      <a:endParaRPr sz="1500">
                        <a:latin typeface="Arial"/>
                        <a:cs typeface="Arial"/>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04287">
                <a:tc rowSpan="2">
                  <a:txBody>
                    <a:bodyPr/>
                    <a:lstStyle/>
                    <a:p>
                      <a:pPr marL="186690">
                        <a:lnSpc>
                          <a:spcPct val="100000"/>
                        </a:lnSpc>
                        <a:spcBef>
                          <a:spcPts val="280"/>
                        </a:spcBef>
                      </a:pPr>
                      <a:r>
                        <a:rPr sz="1500" spc="-5" dirty="0"/>
                        <a:t>Volume</a:t>
                      </a:r>
                      <a:endParaRPr sz="1500">
                        <a:latin typeface="Arial"/>
                        <a:cs typeface="Arial"/>
                      </a:endParaRPr>
                    </a:p>
                  </a:txBody>
                  <a:tcPr marL="0" marR="0" marT="0" marB="0"/>
                </a:tc>
                <a:tc gridSpan="8">
                  <a:txBody>
                    <a:bodyPr/>
                    <a:lstStyle/>
                    <a:p>
                      <a:pPr marL="958215">
                        <a:lnSpc>
                          <a:spcPct val="100000"/>
                        </a:lnSpc>
                        <a:spcBef>
                          <a:spcPts val="280"/>
                        </a:spcBef>
                      </a:pPr>
                      <a:r>
                        <a:rPr sz="1500" spc="-5" dirty="0"/>
                        <a:t>Slump Test (abatimento</a:t>
                      </a:r>
                      <a:r>
                        <a:rPr sz="1500" dirty="0"/>
                        <a:t> </a:t>
                      </a:r>
                      <a:r>
                        <a:rPr sz="1500" spc="-5" dirty="0"/>
                        <a:t>cm)</a:t>
                      </a:r>
                      <a:endParaRPr sz="1500">
                        <a:latin typeface="Arial"/>
                        <a:cs typeface="Arial"/>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304287">
                <a:tc vMerge="1">
                  <a:txBody>
                    <a:bodyPr/>
                    <a:lstStyle/>
                    <a:p>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FFFF00"/>
                    </a:solidFill>
                  </a:tcPr>
                </a:tc>
                <a:tc>
                  <a:txBody>
                    <a:bodyPr/>
                    <a:lstStyle/>
                    <a:p>
                      <a:pPr marL="1270" algn="ctr">
                        <a:lnSpc>
                          <a:spcPct val="100000"/>
                        </a:lnSpc>
                        <a:spcBef>
                          <a:spcPts val="280"/>
                        </a:spcBef>
                      </a:pPr>
                      <a:r>
                        <a:rPr sz="1500" dirty="0"/>
                        <a:t>6</a:t>
                      </a:r>
                      <a:endParaRPr sz="1500">
                        <a:latin typeface="Arial"/>
                        <a:cs typeface="Arial"/>
                      </a:endParaRPr>
                    </a:p>
                  </a:txBody>
                  <a:tcPr marL="0" marR="0" marT="0" marB="0"/>
                </a:tc>
                <a:tc>
                  <a:txBody>
                    <a:bodyPr/>
                    <a:lstStyle/>
                    <a:p>
                      <a:pPr algn="ctr">
                        <a:lnSpc>
                          <a:spcPct val="100000"/>
                        </a:lnSpc>
                        <a:spcBef>
                          <a:spcPts val="280"/>
                        </a:spcBef>
                      </a:pPr>
                      <a:r>
                        <a:rPr sz="1500" dirty="0"/>
                        <a:t>8</a:t>
                      </a:r>
                      <a:endParaRPr sz="1500">
                        <a:latin typeface="Arial"/>
                        <a:cs typeface="Arial"/>
                      </a:endParaRPr>
                    </a:p>
                  </a:txBody>
                  <a:tcPr marL="0" marR="0" marT="0" marB="0"/>
                </a:tc>
                <a:tc>
                  <a:txBody>
                    <a:bodyPr/>
                    <a:lstStyle/>
                    <a:p>
                      <a:pPr algn="ctr">
                        <a:lnSpc>
                          <a:spcPct val="100000"/>
                        </a:lnSpc>
                        <a:spcBef>
                          <a:spcPts val="280"/>
                        </a:spcBef>
                      </a:pPr>
                      <a:r>
                        <a:rPr sz="1500" spc="-5" dirty="0"/>
                        <a:t>10</a:t>
                      </a:r>
                      <a:endParaRPr sz="1500">
                        <a:latin typeface="Arial"/>
                        <a:cs typeface="Arial"/>
                      </a:endParaRPr>
                    </a:p>
                  </a:txBody>
                  <a:tcPr marL="0" marR="0" marT="0" marB="0"/>
                </a:tc>
                <a:tc>
                  <a:txBody>
                    <a:bodyPr/>
                    <a:lstStyle/>
                    <a:p>
                      <a:pPr algn="ctr">
                        <a:lnSpc>
                          <a:spcPct val="100000"/>
                        </a:lnSpc>
                        <a:spcBef>
                          <a:spcPts val="280"/>
                        </a:spcBef>
                      </a:pPr>
                      <a:r>
                        <a:rPr sz="1500" spc="-5" dirty="0"/>
                        <a:t>12</a:t>
                      </a:r>
                      <a:endParaRPr sz="1500">
                        <a:latin typeface="Arial"/>
                        <a:cs typeface="Arial"/>
                      </a:endParaRPr>
                    </a:p>
                  </a:txBody>
                  <a:tcPr marL="0" marR="0" marT="0" marB="0"/>
                </a:tc>
                <a:tc>
                  <a:txBody>
                    <a:bodyPr/>
                    <a:lstStyle/>
                    <a:p>
                      <a:pPr algn="ctr">
                        <a:lnSpc>
                          <a:spcPct val="100000"/>
                        </a:lnSpc>
                        <a:spcBef>
                          <a:spcPts val="280"/>
                        </a:spcBef>
                      </a:pPr>
                      <a:r>
                        <a:rPr sz="1500" spc="-5" dirty="0"/>
                        <a:t>14</a:t>
                      </a:r>
                      <a:endParaRPr sz="1500">
                        <a:latin typeface="Arial"/>
                        <a:cs typeface="Arial"/>
                      </a:endParaRPr>
                    </a:p>
                  </a:txBody>
                  <a:tcPr marL="0" marR="0" marT="0" marB="0"/>
                </a:tc>
                <a:tc>
                  <a:txBody>
                    <a:bodyPr/>
                    <a:lstStyle/>
                    <a:p>
                      <a:pPr marL="1270" algn="ctr">
                        <a:lnSpc>
                          <a:spcPct val="100000"/>
                        </a:lnSpc>
                        <a:spcBef>
                          <a:spcPts val="280"/>
                        </a:spcBef>
                      </a:pPr>
                      <a:r>
                        <a:rPr sz="1500" spc="-5" dirty="0"/>
                        <a:t>16</a:t>
                      </a:r>
                      <a:endParaRPr sz="1500">
                        <a:latin typeface="Arial"/>
                        <a:cs typeface="Arial"/>
                      </a:endParaRPr>
                    </a:p>
                  </a:txBody>
                  <a:tcPr marL="0" marR="0" marT="0" marB="0"/>
                </a:tc>
                <a:tc>
                  <a:txBody>
                    <a:bodyPr/>
                    <a:lstStyle/>
                    <a:p>
                      <a:pPr marL="1270" algn="ctr">
                        <a:lnSpc>
                          <a:spcPct val="100000"/>
                        </a:lnSpc>
                        <a:spcBef>
                          <a:spcPts val="280"/>
                        </a:spcBef>
                      </a:pPr>
                      <a:r>
                        <a:rPr sz="1500" spc="-5" dirty="0"/>
                        <a:t>18</a:t>
                      </a:r>
                      <a:endParaRPr sz="1500">
                        <a:latin typeface="Arial"/>
                        <a:cs typeface="Arial"/>
                      </a:endParaRPr>
                    </a:p>
                  </a:txBody>
                  <a:tcPr marL="0" marR="0" marT="0" marB="0"/>
                </a:tc>
                <a:tc>
                  <a:txBody>
                    <a:bodyPr/>
                    <a:lstStyle/>
                    <a:p>
                      <a:pPr marL="1270" algn="ctr">
                        <a:lnSpc>
                          <a:spcPct val="100000"/>
                        </a:lnSpc>
                        <a:spcBef>
                          <a:spcPts val="280"/>
                        </a:spcBef>
                      </a:pPr>
                      <a:r>
                        <a:rPr sz="1500" spc="-5" dirty="0"/>
                        <a:t>20</a:t>
                      </a:r>
                      <a:endParaRPr sz="1500">
                        <a:latin typeface="Arial"/>
                        <a:cs typeface="Arial"/>
                      </a:endParaRPr>
                    </a:p>
                  </a:txBody>
                  <a:tcPr marL="0" marR="0" marT="0" marB="0"/>
                </a:tc>
                <a:extLst>
                  <a:ext uri="{0D108BD9-81ED-4DB2-BD59-A6C34878D82A}">
                    <a16:rowId xmlns:a16="http://schemas.microsoft.com/office/drawing/2014/main" val="10002"/>
                  </a:ext>
                </a:extLst>
              </a:tr>
              <a:tr h="305670">
                <a:tc>
                  <a:txBody>
                    <a:bodyPr/>
                    <a:lstStyle/>
                    <a:p>
                      <a:pPr marL="1270" algn="ctr">
                        <a:lnSpc>
                          <a:spcPct val="100000"/>
                        </a:lnSpc>
                        <a:spcBef>
                          <a:spcPts val="280"/>
                        </a:spcBef>
                      </a:pPr>
                      <a:r>
                        <a:rPr sz="1500" spc="-5" dirty="0"/>
                        <a:t>4</a:t>
                      </a:r>
                      <a:r>
                        <a:rPr sz="1500" spc="-100" dirty="0"/>
                        <a:t> </a:t>
                      </a:r>
                      <a:r>
                        <a:rPr sz="1500" spc="-5" dirty="0"/>
                        <a:t>m</a:t>
                      </a:r>
                      <a:r>
                        <a:rPr sz="1500" spc="-7" baseline="25252" dirty="0"/>
                        <a:t>3</a:t>
                      </a:r>
                      <a:endParaRPr sz="1500" baseline="25252">
                        <a:latin typeface="Arial"/>
                        <a:cs typeface="Arial"/>
                      </a:endParaRPr>
                    </a:p>
                  </a:txBody>
                  <a:tcPr marL="0" marR="0" marT="0" marB="0"/>
                </a:tc>
                <a:tc>
                  <a:txBody>
                    <a:bodyPr/>
                    <a:lstStyle/>
                    <a:p>
                      <a:pPr marL="1270" algn="ctr">
                        <a:lnSpc>
                          <a:spcPct val="100000"/>
                        </a:lnSpc>
                        <a:spcBef>
                          <a:spcPts val="280"/>
                        </a:spcBef>
                      </a:pPr>
                      <a:r>
                        <a:rPr sz="1500" spc="-5" dirty="0"/>
                        <a:t>205</a:t>
                      </a:r>
                      <a:endParaRPr sz="1500">
                        <a:latin typeface="Arial"/>
                        <a:cs typeface="Arial"/>
                      </a:endParaRPr>
                    </a:p>
                  </a:txBody>
                  <a:tcPr marL="0" marR="0" marT="0" marB="0"/>
                </a:tc>
                <a:tc>
                  <a:txBody>
                    <a:bodyPr/>
                    <a:lstStyle/>
                    <a:p>
                      <a:pPr algn="ctr">
                        <a:lnSpc>
                          <a:spcPct val="100000"/>
                        </a:lnSpc>
                        <a:spcBef>
                          <a:spcPts val="280"/>
                        </a:spcBef>
                      </a:pPr>
                      <a:r>
                        <a:rPr sz="1500" spc="-5" dirty="0"/>
                        <a:t>170</a:t>
                      </a:r>
                      <a:endParaRPr sz="1500">
                        <a:latin typeface="Arial"/>
                        <a:cs typeface="Arial"/>
                      </a:endParaRPr>
                    </a:p>
                  </a:txBody>
                  <a:tcPr marL="0" marR="0" marT="0" marB="0"/>
                </a:tc>
                <a:tc>
                  <a:txBody>
                    <a:bodyPr/>
                    <a:lstStyle/>
                    <a:p>
                      <a:pPr algn="ctr">
                        <a:lnSpc>
                          <a:spcPct val="100000"/>
                        </a:lnSpc>
                        <a:spcBef>
                          <a:spcPts val="280"/>
                        </a:spcBef>
                      </a:pPr>
                      <a:r>
                        <a:rPr sz="1500" spc="-5" dirty="0"/>
                        <a:t>150</a:t>
                      </a:r>
                      <a:endParaRPr sz="1500">
                        <a:latin typeface="Arial"/>
                        <a:cs typeface="Arial"/>
                      </a:endParaRPr>
                    </a:p>
                  </a:txBody>
                  <a:tcPr marL="0" marR="0" marT="0" marB="0"/>
                </a:tc>
                <a:tc>
                  <a:txBody>
                    <a:bodyPr/>
                    <a:lstStyle/>
                    <a:p>
                      <a:pPr algn="ctr">
                        <a:lnSpc>
                          <a:spcPct val="100000"/>
                        </a:lnSpc>
                        <a:spcBef>
                          <a:spcPts val="280"/>
                        </a:spcBef>
                      </a:pPr>
                      <a:r>
                        <a:rPr sz="1500" spc="-5" dirty="0"/>
                        <a:t>130</a:t>
                      </a:r>
                      <a:endParaRPr sz="1500">
                        <a:latin typeface="Arial"/>
                        <a:cs typeface="Arial"/>
                      </a:endParaRPr>
                    </a:p>
                  </a:txBody>
                  <a:tcPr marL="0" marR="0" marT="0" marB="0"/>
                </a:tc>
                <a:tc>
                  <a:txBody>
                    <a:bodyPr/>
                    <a:lstStyle/>
                    <a:p>
                      <a:pPr algn="ctr">
                        <a:lnSpc>
                          <a:spcPct val="100000"/>
                        </a:lnSpc>
                        <a:spcBef>
                          <a:spcPts val="280"/>
                        </a:spcBef>
                      </a:pPr>
                      <a:r>
                        <a:rPr sz="1500" spc="-5" dirty="0"/>
                        <a:t>120</a:t>
                      </a:r>
                      <a:endParaRPr sz="1500">
                        <a:latin typeface="Arial"/>
                        <a:cs typeface="Arial"/>
                      </a:endParaRPr>
                    </a:p>
                  </a:txBody>
                  <a:tcPr marL="0" marR="0" marT="0" marB="0"/>
                </a:tc>
                <a:tc>
                  <a:txBody>
                    <a:bodyPr/>
                    <a:lstStyle/>
                    <a:p>
                      <a:pPr marL="1270" algn="ctr">
                        <a:lnSpc>
                          <a:spcPct val="100000"/>
                        </a:lnSpc>
                        <a:spcBef>
                          <a:spcPts val="280"/>
                        </a:spcBef>
                      </a:pPr>
                      <a:r>
                        <a:rPr sz="1500" spc="-5" dirty="0"/>
                        <a:t>110</a:t>
                      </a:r>
                      <a:endParaRPr sz="1500">
                        <a:latin typeface="Arial"/>
                        <a:cs typeface="Arial"/>
                      </a:endParaRPr>
                    </a:p>
                  </a:txBody>
                  <a:tcPr marL="0" marR="0" marT="0" marB="0"/>
                </a:tc>
                <a:tc>
                  <a:txBody>
                    <a:bodyPr/>
                    <a:lstStyle/>
                    <a:p>
                      <a:pPr marL="1270" algn="ctr">
                        <a:lnSpc>
                          <a:spcPct val="100000"/>
                        </a:lnSpc>
                        <a:spcBef>
                          <a:spcPts val="280"/>
                        </a:spcBef>
                      </a:pPr>
                      <a:r>
                        <a:rPr sz="1500" spc="-5" dirty="0"/>
                        <a:t>100</a:t>
                      </a:r>
                      <a:endParaRPr sz="1500">
                        <a:latin typeface="Arial"/>
                        <a:cs typeface="Arial"/>
                      </a:endParaRPr>
                    </a:p>
                  </a:txBody>
                  <a:tcPr marL="0" marR="0" marT="0" marB="0"/>
                </a:tc>
                <a:tc>
                  <a:txBody>
                    <a:bodyPr/>
                    <a:lstStyle/>
                    <a:p>
                      <a:pPr marL="1270" algn="ctr">
                        <a:lnSpc>
                          <a:spcPct val="100000"/>
                        </a:lnSpc>
                        <a:spcBef>
                          <a:spcPts val="280"/>
                        </a:spcBef>
                      </a:pPr>
                      <a:r>
                        <a:rPr sz="1500" spc="-5" dirty="0"/>
                        <a:t>95</a:t>
                      </a:r>
                      <a:endParaRPr sz="1500" dirty="0">
                        <a:latin typeface="Arial"/>
                        <a:cs typeface="Arial"/>
                      </a:endParaRPr>
                    </a:p>
                  </a:txBody>
                  <a:tcPr marL="0" marR="0" marT="0" marB="0"/>
                </a:tc>
                <a:extLst>
                  <a:ext uri="{0D108BD9-81ED-4DB2-BD59-A6C34878D82A}">
                    <a16:rowId xmlns:a16="http://schemas.microsoft.com/office/drawing/2014/main" val="10003"/>
                  </a:ext>
                </a:extLst>
              </a:tr>
              <a:tr h="304287">
                <a:tc>
                  <a:txBody>
                    <a:bodyPr/>
                    <a:lstStyle/>
                    <a:p>
                      <a:pPr marL="1270" algn="ctr">
                        <a:lnSpc>
                          <a:spcPct val="100000"/>
                        </a:lnSpc>
                        <a:spcBef>
                          <a:spcPts val="270"/>
                        </a:spcBef>
                      </a:pPr>
                      <a:r>
                        <a:rPr sz="1500" spc="-5" dirty="0"/>
                        <a:t>5</a:t>
                      </a:r>
                      <a:r>
                        <a:rPr sz="1500" spc="-100" dirty="0"/>
                        <a:t> </a:t>
                      </a:r>
                      <a:r>
                        <a:rPr sz="1500" spc="-5" dirty="0"/>
                        <a:t>m</a:t>
                      </a:r>
                      <a:r>
                        <a:rPr sz="1500" spc="-7" baseline="25252" dirty="0"/>
                        <a:t>3</a:t>
                      </a:r>
                      <a:endParaRPr sz="1500" baseline="25252">
                        <a:latin typeface="Arial"/>
                        <a:cs typeface="Arial"/>
                      </a:endParaRPr>
                    </a:p>
                  </a:txBody>
                  <a:tcPr marL="0" marR="0" marT="0" marB="0"/>
                </a:tc>
                <a:tc>
                  <a:txBody>
                    <a:bodyPr/>
                    <a:lstStyle/>
                    <a:p>
                      <a:pPr marL="1270" algn="ctr">
                        <a:lnSpc>
                          <a:spcPct val="100000"/>
                        </a:lnSpc>
                        <a:spcBef>
                          <a:spcPts val="270"/>
                        </a:spcBef>
                      </a:pPr>
                      <a:r>
                        <a:rPr sz="1500" spc="-5" dirty="0"/>
                        <a:t>210</a:t>
                      </a:r>
                      <a:endParaRPr sz="1500">
                        <a:latin typeface="Arial"/>
                        <a:cs typeface="Arial"/>
                      </a:endParaRPr>
                    </a:p>
                  </a:txBody>
                  <a:tcPr marL="0" marR="0" marT="0" marB="0"/>
                </a:tc>
                <a:tc>
                  <a:txBody>
                    <a:bodyPr/>
                    <a:lstStyle/>
                    <a:p>
                      <a:pPr algn="ctr">
                        <a:lnSpc>
                          <a:spcPct val="100000"/>
                        </a:lnSpc>
                        <a:spcBef>
                          <a:spcPts val="270"/>
                        </a:spcBef>
                      </a:pPr>
                      <a:r>
                        <a:rPr sz="1500" spc="-5" dirty="0"/>
                        <a:t>175</a:t>
                      </a:r>
                      <a:endParaRPr sz="1500">
                        <a:latin typeface="Arial"/>
                        <a:cs typeface="Arial"/>
                      </a:endParaRPr>
                    </a:p>
                  </a:txBody>
                  <a:tcPr marL="0" marR="0" marT="0" marB="0"/>
                </a:tc>
                <a:tc>
                  <a:txBody>
                    <a:bodyPr/>
                    <a:lstStyle/>
                    <a:p>
                      <a:pPr algn="ctr">
                        <a:lnSpc>
                          <a:spcPct val="100000"/>
                        </a:lnSpc>
                        <a:spcBef>
                          <a:spcPts val="270"/>
                        </a:spcBef>
                      </a:pPr>
                      <a:r>
                        <a:rPr sz="1500" spc="-5" dirty="0"/>
                        <a:t>155</a:t>
                      </a:r>
                      <a:endParaRPr sz="1500">
                        <a:latin typeface="Arial"/>
                        <a:cs typeface="Arial"/>
                      </a:endParaRPr>
                    </a:p>
                  </a:txBody>
                  <a:tcPr marL="0" marR="0" marT="0" marB="0"/>
                </a:tc>
                <a:tc>
                  <a:txBody>
                    <a:bodyPr/>
                    <a:lstStyle/>
                    <a:p>
                      <a:pPr algn="ctr">
                        <a:lnSpc>
                          <a:spcPct val="100000"/>
                        </a:lnSpc>
                        <a:spcBef>
                          <a:spcPts val="270"/>
                        </a:spcBef>
                      </a:pPr>
                      <a:r>
                        <a:rPr sz="1500" spc="-5" dirty="0"/>
                        <a:t>135</a:t>
                      </a:r>
                      <a:endParaRPr sz="1500">
                        <a:latin typeface="Arial"/>
                        <a:cs typeface="Arial"/>
                      </a:endParaRPr>
                    </a:p>
                  </a:txBody>
                  <a:tcPr marL="0" marR="0" marT="0" marB="0"/>
                </a:tc>
                <a:tc>
                  <a:txBody>
                    <a:bodyPr/>
                    <a:lstStyle/>
                    <a:p>
                      <a:pPr algn="ctr">
                        <a:lnSpc>
                          <a:spcPct val="100000"/>
                        </a:lnSpc>
                        <a:spcBef>
                          <a:spcPts val="270"/>
                        </a:spcBef>
                      </a:pPr>
                      <a:r>
                        <a:rPr sz="1500" spc="-5" dirty="0"/>
                        <a:t>125</a:t>
                      </a:r>
                      <a:endParaRPr sz="1500">
                        <a:latin typeface="Arial"/>
                        <a:cs typeface="Arial"/>
                      </a:endParaRPr>
                    </a:p>
                  </a:txBody>
                  <a:tcPr marL="0" marR="0" marT="0" marB="0"/>
                </a:tc>
                <a:tc>
                  <a:txBody>
                    <a:bodyPr/>
                    <a:lstStyle/>
                    <a:p>
                      <a:pPr marL="1270" algn="ctr">
                        <a:lnSpc>
                          <a:spcPct val="100000"/>
                        </a:lnSpc>
                        <a:spcBef>
                          <a:spcPts val="270"/>
                        </a:spcBef>
                      </a:pPr>
                      <a:r>
                        <a:rPr sz="1500" spc="-5" dirty="0"/>
                        <a:t>115</a:t>
                      </a:r>
                      <a:endParaRPr sz="1500">
                        <a:latin typeface="Arial"/>
                        <a:cs typeface="Arial"/>
                      </a:endParaRPr>
                    </a:p>
                  </a:txBody>
                  <a:tcPr marL="0" marR="0" marT="0" marB="0"/>
                </a:tc>
                <a:tc>
                  <a:txBody>
                    <a:bodyPr/>
                    <a:lstStyle/>
                    <a:p>
                      <a:pPr marL="1270" algn="ctr">
                        <a:lnSpc>
                          <a:spcPct val="100000"/>
                        </a:lnSpc>
                        <a:spcBef>
                          <a:spcPts val="270"/>
                        </a:spcBef>
                      </a:pPr>
                      <a:r>
                        <a:rPr sz="1500" spc="-5" dirty="0"/>
                        <a:t>105</a:t>
                      </a:r>
                      <a:endParaRPr sz="1500">
                        <a:latin typeface="Arial"/>
                        <a:cs typeface="Arial"/>
                      </a:endParaRPr>
                    </a:p>
                  </a:txBody>
                  <a:tcPr marL="0" marR="0" marT="0" marB="0"/>
                </a:tc>
                <a:tc>
                  <a:txBody>
                    <a:bodyPr/>
                    <a:lstStyle/>
                    <a:p>
                      <a:pPr marL="1270" algn="ctr">
                        <a:lnSpc>
                          <a:spcPct val="100000"/>
                        </a:lnSpc>
                        <a:spcBef>
                          <a:spcPts val="270"/>
                        </a:spcBef>
                      </a:pPr>
                      <a:r>
                        <a:rPr sz="1500" spc="-5" dirty="0"/>
                        <a:t>100</a:t>
                      </a:r>
                      <a:endParaRPr sz="1500">
                        <a:latin typeface="Arial"/>
                        <a:cs typeface="Arial"/>
                      </a:endParaRPr>
                    </a:p>
                  </a:txBody>
                  <a:tcPr marL="0" marR="0" marT="0" marB="0"/>
                </a:tc>
                <a:extLst>
                  <a:ext uri="{0D108BD9-81ED-4DB2-BD59-A6C34878D82A}">
                    <a16:rowId xmlns:a16="http://schemas.microsoft.com/office/drawing/2014/main" val="10004"/>
                  </a:ext>
                </a:extLst>
              </a:tr>
              <a:tr h="302904">
                <a:tc>
                  <a:txBody>
                    <a:bodyPr/>
                    <a:lstStyle/>
                    <a:p>
                      <a:pPr marL="1270" algn="ctr">
                        <a:lnSpc>
                          <a:spcPct val="100000"/>
                        </a:lnSpc>
                        <a:spcBef>
                          <a:spcPts val="270"/>
                        </a:spcBef>
                      </a:pPr>
                      <a:r>
                        <a:rPr sz="1500" spc="-5" dirty="0"/>
                        <a:t>6</a:t>
                      </a:r>
                      <a:r>
                        <a:rPr sz="1500" spc="-100" dirty="0"/>
                        <a:t> </a:t>
                      </a:r>
                      <a:r>
                        <a:rPr sz="1500" spc="-5" dirty="0"/>
                        <a:t>m</a:t>
                      </a:r>
                      <a:r>
                        <a:rPr sz="1500" spc="-7" baseline="25252" dirty="0"/>
                        <a:t>3</a:t>
                      </a:r>
                      <a:endParaRPr sz="1500" baseline="25252">
                        <a:latin typeface="Arial"/>
                        <a:cs typeface="Arial"/>
                      </a:endParaRPr>
                    </a:p>
                  </a:txBody>
                  <a:tcPr marL="0" marR="0" marT="0" marB="0"/>
                </a:tc>
                <a:tc>
                  <a:txBody>
                    <a:bodyPr/>
                    <a:lstStyle/>
                    <a:p>
                      <a:pPr marL="1270" algn="ctr">
                        <a:lnSpc>
                          <a:spcPct val="100000"/>
                        </a:lnSpc>
                        <a:spcBef>
                          <a:spcPts val="270"/>
                        </a:spcBef>
                      </a:pPr>
                      <a:r>
                        <a:rPr sz="1500" spc="-5" dirty="0"/>
                        <a:t>215</a:t>
                      </a:r>
                      <a:endParaRPr sz="1500">
                        <a:latin typeface="Arial"/>
                        <a:cs typeface="Arial"/>
                      </a:endParaRPr>
                    </a:p>
                  </a:txBody>
                  <a:tcPr marL="0" marR="0" marT="0" marB="0"/>
                </a:tc>
                <a:tc>
                  <a:txBody>
                    <a:bodyPr/>
                    <a:lstStyle/>
                    <a:p>
                      <a:pPr algn="ctr">
                        <a:lnSpc>
                          <a:spcPct val="100000"/>
                        </a:lnSpc>
                        <a:spcBef>
                          <a:spcPts val="270"/>
                        </a:spcBef>
                      </a:pPr>
                      <a:r>
                        <a:rPr sz="1500" spc="-5" dirty="0"/>
                        <a:t>180</a:t>
                      </a:r>
                      <a:endParaRPr sz="1500">
                        <a:latin typeface="Arial"/>
                        <a:cs typeface="Arial"/>
                      </a:endParaRPr>
                    </a:p>
                  </a:txBody>
                  <a:tcPr marL="0" marR="0" marT="0" marB="0"/>
                </a:tc>
                <a:tc>
                  <a:txBody>
                    <a:bodyPr/>
                    <a:lstStyle/>
                    <a:p>
                      <a:pPr algn="ctr">
                        <a:lnSpc>
                          <a:spcPct val="100000"/>
                        </a:lnSpc>
                        <a:spcBef>
                          <a:spcPts val="270"/>
                        </a:spcBef>
                      </a:pPr>
                      <a:r>
                        <a:rPr sz="1500" spc="-5" dirty="0"/>
                        <a:t>160</a:t>
                      </a:r>
                      <a:endParaRPr sz="1500">
                        <a:latin typeface="Arial"/>
                        <a:cs typeface="Arial"/>
                      </a:endParaRPr>
                    </a:p>
                  </a:txBody>
                  <a:tcPr marL="0" marR="0" marT="0" marB="0"/>
                </a:tc>
                <a:tc>
                  <a:txBody>
                    <a:bodyPr/>
                    <a:lstStyle/>
                    <a:p>
                      <a:pPr algn="ctr">
                        <a:lnSpc>
                          <a:spcPct val="100000"/>
                        </a:lnSpc>
                        <a:spcBef>
                          <a:spcPts val="270"/>
                        </a:spcBef>
                      </a:pPr>
                      <a:r>
                        <a:rPr sz="1500" spc="-5" dirty="0"/>
                        <a:t>140</a:t>
                      </a:r>
                      <a:endParaRPr sz="1500">
                        <a:latin typeface="Arial"/>
                        <a:cs typeface="Arial"/>
                      </a:endParaRPr>
                    </a:p>
                  </a:txBody>
                  <a:tcPr marL="0" marR="0" marT="0" marB="0"/>
                </a:tc>
                <a:tc>
                  <a:txBody>
                    <a:bodyPr/>
                    <a:lstStyle/>
                    <a:p>
                      <a:pPr algn="ctr">
                        <a:lnSpc>
                          <a:spcPct val="100000"/>
                        </a:lnSpc>
                        <a:spcBef>
                          <a:spcPts val="270"/>
                        </a:spcBef>
                      </a:pPr>
                      <a:r>
                        <a:rPr sz="1500" spc="-5" dirty="0"/>
                        <a:t>130</a:t>
                      </a:r>
                      <a:endParaRPr sz="1500">
                        <a:latin typeface="Arial"/>
                        <a:cs typeface="Arial"/>
                      </a:endParaRPr>
                    </a:p>
                  </a:txBody>
                  <a:tcPr marL="0" marR="0" marT="0" marB="0"/>
                </a:tc>
                <a:tc>
                  <a:txBody>
                    <a:bodyPr/>
                    <a:lstStyle/>
                    <a:p>
                      <a:pPr marL="1270" algn="ctr">
                        <a:lnSpc>
                          <a:spcPct val="100000"/>
                        </a:lnSpc>
                        <a:spcBef>
                          <a:spcPts val="270"/>
                        </a:spcBef>
                      </a:pPr>
                      <a:r>
                        <a:rPr sz="1500" spc="-5" dirty="0"/>
                        <a:t>120</a:t>
                      </a:r>
                      <a:endParaRPr sz="1500">
                        <a:latin typeface="Arial"/>
                        <a:cs typeface="Arial"/>
                      </a:endParaRPr>
                    </a:p>
                  </a:txBody>
                  <a:tcPr marL="0" marR="0" marT="0" marB="0"/>
                </a:tc>
                <a:tc>
                  <a:txBody>
                    <a:bodyPr/>
                    <a:lstStyle/>
                    <a:p>
                      <a:pPr marL="1270" algn="ctr">
                        <a:lnSpc>
                          <a:spcPct val="100000"/>
                        </a:lnSpc>
                        <a:spcBef>
                          <a:spcPts val="270"/>
                        </a:spcBef>
                      </a:pPr>
                      <a:r>
                        <a:rPr sz="1500" spc="-5" dirty="0"/>
                        <a:t>110</a:t>
                      </a:r>
                      <a:endParaRPr sz="1500">
                        <a:latin typeface="Arial"/>
                        <a:cs typeface="Arial"/>
                      </a:endParaRPr>
                    </a:p>
                  </a:txBody>
                  <a:tcPr marL="0" marR="0" marT="0" marB="0"/>
                </a:tc>
                <a:tc>
                  <a:txBody>
                    <a:bodyPr/>
                    <a:lstStyle/>
                    <a:p>
                      <a:pPr marL="1270" algn="ctr">
                        <a:lnSpc>
                          <a:spcPct val="100000"/>
                        </a:lnSpc>
                        <a:spcBef>
                          <a:spcPts val="270"/>
                        </a:spcBef>
                      </a:pPr>
                      <a:r>
                        <a:rPr sz="1500" spc="-5" dirty="0"/>
                        <a:t>105</a:t>
                      </a:r>
                      <a:endParaRPr sz="1500">
                        <a:latin typeface="Arial"/>
                        <a:cs typeface="Arial"/>
                      </a:endParaRPr>
                    </a:p>
                  </a:txBody>
                  <a:tcPr marL="0" marR="0" marT="0" marB="0"/>
                </a:tc>
                <a:extLst>
                  <a:ext uri="{0D108BD9-81ED-4DB2-BD59-A6C34878D82A}">
                    <a16:rowId xmlns:a16="http://schemas.microsoft.com/office/drawing/2014/main" val="10005"/>
                  </a:ext>
                </a:extLst>
              </a:tr>
              <a:tr h="304287">
                <a:tc>
                  <a:txBody>
                    <a:bodyPr/>
                    <a:lstStyle/>
                    <a:p>
                      <a:pPr marL="1270" algn="ctr">
                        <a:lnSpc>
                          <a:spcPct val="100000"/>
                        </a:lnSpc>
                        <a:spcBef>
                          <a:spcPts val="280"/>
                        </a:spcBef>
                      </a:pPr>
                      <a:r>
                        <a:rPr sz="1500" spc="-5" dirty="0"/>
                        <a:t>7</a:t>
                      </a:r>
                      <a:r>
                        <a:rPr sz="1500" spc="-100" dirty="0"/>
                        <a:t> </a:t>
                      </a:r>
                      <a:r>
                        <a:rPr sz="1500" spc="-5" dirty="0"/>
                        <a:t>m</a:t>
                      </a:r>
                      <a:r>
                        <a:rPr sz="1500" spc="-7" baseline="25252" dirty="0"/>
                        <a:t>3</a:t>
                      </a:r>
                      <a:endParaRPr sz="1500" baseline="25252">
                        <a:latin typeface="Arial"/>
                        <a:cs typeface="Arial"/>
                      </a:endParaRPr>
                    </a:p>
                  </a:txBody>
                  <a:tcPr marL="0" marR="0" marT="0" marB="0"/>
                </a:tc>
                <a:tc>
                  <a:txBody>
                    <a:bodyPr/>
                    <a:lstStyle/>
                    <a:p>
                      <a:pPr marL="1270" algn="ctr">
                        <a:lnSpc>
                          <a:spcPct val="100000"/>
                        </a:lnSpc>
                        <a:spcBef>
                          <a:spcPts val="280"/>
                        </a:spcBef>
                      </a:pPr>
                      <a:r>
                        <a:rPr sz="1500" spc="-5" dirty="0"/>
                        <a:t>215</a:t>
                      </a:r>
                      <a:endParaRPr sz="1500">
                        <a:latin typeface="Arial"/>
                        <a:cs typeface="Arial"/>
                      </a:endParaRPr>
                    </a:p>
                  </a:txBody>
                  <a:tcPr marL="0" marR="0" marT="0" marB="0"/>
                </a:tc>
                <a:tc>
                  <a:txBody>
                    <a:bodyPr/>
                    <a:lstStyle/>
                    <a:p>
                      <a:pPr algn="ctr">
                        <a:lnSpc>
                          <a:spcPct val="100000"/>
                        </a:lnSpc>
                        <a:spcBef>
                          <a:spcPts val="280"/>
                        </a:spcBef>
                      </a:pPr>
                      <a:r>
                        <a:rPr sz="1500" spc="-5" dirty="0"/>
                        <a:t>185</a:t>
                      </a:r>
                      <a:endParaRPr sz="1500">
                        <a:latin typeface="Arial"/>
                        <a:cs typeface="Arial"/>
                      </a:endParaRPr>
                    </a:p>
                  </a:txBody>
                  <a:tcPr marL="0" marR="0" marT="0" marB="0"/>
                </a:tc>
                <a:tc>
                  <a:txBody>
                    <a:bodyPr/>
                    <a:lstStyle/>
                    <a:p>
                      <a:pPr algn="ctr">
                        <a:lnSpc>
                          <a:spcPct val="100000"/>
                        </a:lnSpc>
                        <a:spcBef>
                          <a:spcPts val="280"/>
                        </a:spcBef>
                      </a:pPr>
                      <a:r>
                        <a:rPr sz="1500" spc="-5" dirty="0"/>
                        <a:t>160</a:t>
                      </a:r>
                      <a:endParaRPr sz="1500">
                        <a:latin typeface="Arial"/>
                        <a:cs typeface="Arial"/>
                      </a:endParaRPr>
                    </a:p>
                  </a:txBody>
                  <a:tcPr marL="0" marR="0" marT="0" marB="0"/>
                </a:tc>
                <a:tc>
                  <a:txBody>
                    <a:bodyPr/>
                    <a:lstStyle/>
                    <a:p>
                      <a:pPr algn="ctr">
                        <a:lnSpc>
                          <a:spcPct val="100000"/>
                        </a:lnSpc>
                        <a:spcBef>
                          <a:spcPts val="280"/>
                        </a:spcBef>
                      </a:pPr>
                      <a:r>
                        <a:rPr sz="1500" spc="-5" dirty="0"/>
                        <a:t>145</a:t>
                      </a:r>
                      <a:endParaRPr sz="1500">
                        <a:latin typeface="Arial"/>
                        <a:cs typeface="Arial"/>
                      </a:endParaRPr>
                    </a:p>
                  </a:txBody>
                  <a:tcPr marL="0" marR="0" marT="0" marB="0"/>
                </a:tc>
                <a:tc>
                  <a:txBody>
                    <a:bodyPr/>
                    <a:lstStyle/>
                    <a:p>
                      <a:pPr algn="ctr">
                        <a:lnSpc>
                          <a:spcPct val="100000"/>
                        </a:lnSpc>
                        <a:spcBef>
                          <a:spcPts val="280"/>
                        </a:spcBef>
                      </a:pPr>
                      <a:r>
                        <a:rPr sz="1500" spc="-5" dirty="0"/>
                        <a:t>135</a:t>
                      </a:r>
                      <a:endParaRPr sz="1500">
                        <a:latin typeface="Arial"/>
                        <a:cs typeface="Arial"/>
                      </a:endParaRPr>
                    </a:p>
                  </a:txBody>
                  <a:tcPr marL="0" marR="0" marT="0" marB="0"/>
                </a:tc>
                <a:tc>
                  <a:txBody>
                    <a:bodyPr/>
                    <a:lstStyle/>
                    <a:p>
                      <a:pPr marL="1270" algn="ctr">
                        <a:lnSpc>
                          <a:spcPct val="100000"/>
                        </a:lnSpc>
                        <a:spcBef>
                          <a:spcPts val="280"/>
                        </a:spcBef>
                      </a:pPr>
                      <a:r>
                        <a:rPr sz="1500" spc="-5" dirty="0"/>
                        <a:t>125</a:t>
                      </a:r>
                      <a:endParaRPr sz="1500">
                        <a:latin typeface="Arial"/>
                        <a:cs typeface="Arial"/>
                      </a:endParaRPr>
                    </a:p>
                  </a:txBody>
                  <a:tcPr marL="0" marR="0" marT="0" marB="0"/>
                </a:tc>
                <a:tc>
                  <a:txBody>
                    <a:bodyPr/>
                    <a:lstStyle/>
                    <a:p>
                      <a:pPr marL="1270" algn="ctr">
                        <a:lnSpc>
                          <a:spcPct val="100000"/>
                        </a:lnSpc>
                        <a:spcBef>
                          <a:spcPts val="280"/>
                        </a:spcBef>
                      </a:pPr>
                      <a:r>
                        <a:rPr sz="1500" spc="-5" dirty="0"/>
                        <a:t>115</a:t>
                      </a:r>
                      <a:endParaRPr sz="1500">
                        <a:latin typeface="Arial"/>
                        <a:cs typeface="Arial"/>
                      </a:endParaRPr>
                    </a:p>
                  </a:txBody>
                  <a:tcPr marL="0" marR="0" marT="0" marB="0"/>
                </a:tc>
                <a:tc>
                  <a:txBody>
                    <a:bodyPr/>
                    <a:lstStyle/>
                    <a:p>
                      <a:pPr marL="1270" algn="ctr">
                        <a:lnSpc>
                          <a:spcPct val="100000"/>
                        </a:lnSpc>
                        <a:spcBef>
                          <a:spcPts val="280"/>
                        </a:spcBef>
                      </a:pPr>
                      <a:r>
                        <a:rPr sz="1500" spc="-5" dirty="0"/>
                        <a:t>110</a:t>
                      </a:r>
                      <a:endParaRPr sz="1500">
                        <a:latin typeface="Arial"/>
                        <a:cs typeface="Arial"/>
                      </a:endParaRPr>
                    </a:p>
                  </a:txBody>
                  <a:tcPr marL="0" marR="0" marT="0" marB="0"/>
                </a:tc>
                <a:extLst>
                  <a:ext uri="{0D108BD9-81ED-4DB2-BD59-A6C34878D82A}">
                    <a16:rowId xmlns:a16="http://schemas.microsoft.com/office/drawing/2014/main" val="10006"/>
                  </a:ext>
                </a:extLst>
              </a:tr>
              <a:tr h="304287">
                <a:tc>
                  <a:txBody>
                    <a:bodyPr/>
                    <a:lstStyle/>
                    <a:p>
                      <a:pPr marL="1270" algn="ctr">
                        <a:lnSpc>
                          <a:spcPct val="100000"/>
                        </a:lnSpc>
                        <a:spcBef>
                          <a:spcPts val="280"/>
                        </a:spcBef>
                      </a:pPr>
                      <a:r>
                        <a:rPr sz="1500" spc="-5" dirty="0"/>
                        <a:t>8</a:t>
                      </a:r>
                      <a:r>
                        <a:rPr sz="1500" spc="-100" dirty="0"/>
                        <a:t> </a:t>
                      </a:r>
                      <a:r>
                        <a:rPr sz="1500" spc="-5" dirty="0"/>
                        <a:t>m</a:t>
                      </a:r>
                      <a:r>
                        <a:rPr sz="1500" spc="-7" baseline="25252" dirty="0"/>
                        <a:t>3</a:t>
                      </a:r>
                      <a:endParaRPr sz="1500" baseline="25252">
                        <a:latin typeface="Arial"/>
                        <a:cs typeface="Arial"/>
                      </a:endParaRPr>
                    </a:p>
                  </a:txBody>
                  <a:tcPr marL="0" marR="0" marT="0" marB="0"/>
                </a:tc>
                <a:tc>
                  <a:txBody>
                    <a:bodyPr/>
                    <a:lstStyle/>
                    <a:p>
                      <a:pPr marL="1270" algn="ctr">
                        <a:lnSpc>
                          <a:spcPct val="100000"/>
                        </a:lnSpc>
                        <a:spcBef>
                          <a:spcPts val="280"/>
                        </a:spcBef>
                      </a:pPr>
                      <a:r>
                        <a:rPr sz="1500" spc="-5" dirty="0"/>
                        <a:t>220</a:t>
                      </a:r>
                      <a:endParaRPr sz="1500">
                        <a:latin typeface="Arial"/>
                        <a:cs typeface="Arial"/>
                      </a:endParaRPr>
                    </a:p>
                  </a:txBody>
                  <a:tcPr marL="0" marR="0" marT="0" marB="0"/>
                </a:tc>
                <a:tc>
                  <a:txBody>
                    <a:bodyPr/>
                    <a:lstStyle/>
                    <a:p>
                      <a:pPr algn="ctr">
                        <a:lnSpc>
                          <a:spcPct val="100000"/>
                        </a:lnSpc>
                        <a:spcBef>
                          <a:spcPts val="280"/>
                        </a:spcBef>
                      </a:pPr>
                      <a:r>
                        <a:rPr sz="1500" spc="-5" dirty="0"/>
                        <a:t>190</a:t>
                      </a:r>
                      <a:endParaRPr sz="1500">
                        <a:latin typeface="Arial"/>
                        <a:cs typeface="Arial"/>
                      </a:endParaRPr>
                    </a:p>
                  </a:txBody>
                  <a:tcPr marL="0" marR="0" marT="0" marB="0"/>
                </a:tc>
                <a:tc>
                  <a:txBody>
                    <a:bodyPr/>
                    <a:lstStyle/>
                    <a:p>
                      <a:pPr algn="ctr">
                        <a:lnSpc>
                          <a:spcPct val="100000"/>
                        </a:lnSpc>
                        <a:spcBef>
                          <a:spcPts val="280"/>
                        </a:spcBef>
                      </a:pPr>
                      <a:r>
                        <a:rPr sz="1500" spc="-5" dirty="0"/>
                        <a:t>165</a:t>
                      </a:r>
                      <a:endParaRPr sz="1500">
                        <a:latin typeface="Arial"/>
                        <a:cs typeface="Arial"/>
                      </a:endParaRPr>
                    </a:p>
                  </a:txBody>
                  <a:tcPr marL="0" marR="0" marT="0" marB="0"/>
                </a:tc>
                <a:tc>
                  <a:txBody>
                    <a:bodyPr/>
                    <a:lstStyle/>
                    <a:p>
                      <a:pPr algn="ctr">
                        <a:lnSpc>
                          <a:spcPct val="100000"/>
                        </a:lnSpc>
                        <a:spcBef>
                          <a:spcPts val="280"/>
                        </a:spcBef>
                      </a:pPr>
                      <a:r>
                        <a:rPr sz="1500" spc="-5" dirty="0"/>
                        <a:t>150</a:t>
                      </a:r>
                      <a:endParaRPr sz="1500">
                        <a:latin typeface="Arial"/>
                        <a:cs typeface="Arial"/>
                      </a:endParaRPr>
                    </a:p>
                  </a:txBody>
                  <a:tcPr marL="0" marR="0" marT="0" marB="0"/>
                </a:tc>
                <a:tc>
                  <a:txBody>
                    <a:bodyPr/>
                    <a:lstStyle/>
                    <a:p>
                      <a:pPr algn="ctr">
                        <a:lnSpc>
                          <a:spcPct val="100000"/>
                        </a:lnSpc>
                        <a:spcBef>
                          <a:spcPts val="280"/>
                        </a:spcBef>
                      </a:pPr>
                      <a:r>
                        <a:rPr sz="1500" spc="-5" dirty="0"/>
                        <a:t>140</a:t>
                      </a:r>
                      <a:endParaRPr sz="1500">
                        <a:latin typeface="Arial"/>
                        <a:cs typeface="Arial"/>
                      </a:endParaRPr>
                    </a:p>
                  </a:txBody>
                  <a:tcPr marL="0" marR="0" marT="0" marB="0"/>
                </a:tc>
                <a:tc>
                  <a:txBody>
                    <a:bodyPr/>
                    <a:lstStyle/>
                    <a:p>
                      <a:pPr marL="1270" algn="ctr">
                        <a:lnSpc>
                          <a:spcPct val="100000"/>
                        </a:lnSpc>
                        <a:spcBef>
                          <a:spcPts val="280"/>
                        </a:spcBef>
                      </a:pPr>
                      <a:r>
                        <a:rPr sz="1500" spc="-5" dirty="0"/>
                        <a:t>130</a:t>
                      </a:r>
                      <a:endParaRPr sz="1500" dirty="0">
                        <a:latin typeface="Arial"/>
                        <a:cs typeface="Arial"/>
                      </a:endParaRPr>
                    </a:p>
                  </a:txBody>
                  <a:tcPr marL="0" marR="0" marT="0" marB="0"/>
                </a:tc>
                <a:tc>
                  <a:txBody>
                    <a:bodyPr/>
                    <a:lstStyle/>
                    <a:p>
                      <a:pPr marL="1270" algn="ctr">
                        <a:lnSpc>
                          <a:spcPct val="100000"/>
                        </a:lnSpc>
                        <a:spcBef>
                          <a:spcPts val="280"/>
                        </a:spcBef>
                      </a:pPr>
                      <a:r>
                        <a:rPr sz="1500" spc="-5" dirty="0"/>
                        <a:t>120</a:t>
                      </a:r>
                      <a:endParaRPr sz="1500">
                        <a:latin typeface="Arial"/>
                        <a:cs typeface="Arial"/>
                      </a:endParaRPr>
                    </a:p>
                  </a:txBody>
                  <a:tcPr marL="0" marR="0" marT="0" marB="0"/>
                </a:tc>
                <a:tc>
                  <a:txBody>
                    <a:bodyPr/>
                    <a:lstStyle/>
                    <a:p>
                      <a:pPr marL="1270" algn="ctr">
                        <a:lnSpc>
                          <a:spcPct val="100000"/>
                        </a:lnSpc>
                        <a:spcBef>
                          <a:spcPts val="280"/>
                        </a:spcBef>
                      </a:pPr>
                      <a:r>
                        <a:rPr sz="1500" spc="-5" dirty="0"/>
                        <a:t>115</a:t>
                      </a:r>
                      <a:endParaRPr sz="1500" dirty="0">
                        <a:latin typeface="Arial"/>
                        <a:cs typeface="Arial"/>
                      </a:endParaRPr>
                    </a:p>
                  </a:txBody>
                  <a:tcPr marL="0" marR="0" marT="0" marB="0"/>
                </a:tc>
                <a:extLst>
                  <a:ext uri="{0D108BD9-81ED-4DB2-BD59-A6C34878D82A}">
                    <a16:rowId xmlns:a16="http://schemas.microsoft.com/office/drawing/2014/main" val="10007"/>
                  </a:ext>
                </a:extLst>
              </a:tr>
            </a:tbl>
          </a:graphicData>
        </a:graphic>
      </p:graphicFrame>
      <p:sp>
        <p:nvSpPr>
          <p:cNvPr id="11" name="object 11"/>
          <p:cNvSpPr/>
          <p:nvPr/>
        </p:nvSpPr>
        <p:spPr>
          <a:xfrm>
            <a:off x="1056524" y="1640386"/>
            <a:ext cx="3900415" cy="2047027"/>
          </a:xfrm>
          <a:prstGeom prst="rect">
            <a:avLst/>
          </a:prstGeom>
          <a:blipFill>
            <a:blip r:embed="rId2" cstate="print"/>
            <a:stretch>
              <a:fillRect/>
            </a:stretch>
          </a:blipFill>
        </p:spPr>
        <p:txBody>
          <a:bodyPr wrap="square" lIns="0" tIns="0" rIns="0" bIns="0" rtlCol="0"/>
          <a:lstStyle/>
          <a:p>
            <a:endParaRPr sz="1634"/>
          </a:p>
        </p:txBody>
      </p:sp>
      <p:sp>
        <p:nvSpPr>
          <p:cNvPr id="13" name="object 13"/>
          <p:cNvSpPr/>
          <p:nvPr/>
        </p:nvSpPr>
        <p:spPr>
          <a:xfrm>
            <a:off x="1417547" y="4266561"/>
            <a:ext cx="2645919" cy="2229599"/>
          </a:xfrm>
          <a:prstGeom prst="rect">
            <a:avLst/>
          </a:prstGeom>
          <a:blipFill>
            <a:blip r:embed="rId3" cstate="print"/>
            <a:stretch>
              <a:fillRect/>
            </a:stretch>
          </a:blipFill>
        </p:spPr>
        <p:txBody>
          <a:bodyPr wrap="square" lIns="0" tIns="0" rIns="0" bIns="0" rtlCol="0"/>
          <a:lstStyle/>
          <a:p>
            <a:endParaRPr sz="1634"/>
          </a:p>
        </p:txBody>
      </p:sp>
      <p:sp>
        <p:nvSpPr>
          <p:cNvPr id="15" name="object 15"/>
          <p:cNvSpPr/>
          <p:nvPr/>
        </p:nvSpPr>
        <p:spPr>
          <a:xfrm>
            <a:off x="3203117" y="3134163"/>
            <a:ext cx="1029276" cy="1187183"/>
          </a:xfrm>
          <a:custGeom>
            <a:avLst/>
            <a:gdLst/>
            <a:ahLst/>
            <a:cxnLst/>
            <a:rect l="l" t="t" r="r" b="b"/>
            <a:pathLst>
              <a:path w="1134110" h="1308100">
                <a:moveTo>
                  <a:pt x="1074101" y="99801"/>
                </a:moveTo>
                <a:lnTo>
                  <a:pt x="1045388" y="75119"/>
                </a:lnTo>
                <a:lnTo>
                  <a:pt x="0" y="1281683"/>
                </a:lnTo>
                <a:lnTo>
                  <a:pt x="28955" y="1307591"/>
                </a:lnTo>
                <a:lnTo>
                  <a:pt x="1074101" y="99801"/>
                </a:lnTo>
                <a:close/>
              </a:path>
              <a:path w="1134110" h="1308100">
                <a:moveTo>
                  <a:pt x="1133855" y="0"/>
                </a:moveTo>
                <a:lnTo>
                  <a:pt x="1016507" y="50291"/>
                </a:lnTo>
                <a:lnTo>
                  <a:pt x="1045388" y="75119"/>
                </a:lnTo>
                <a:lnTo>
                  <a:pt x="1057655" y="60959"/>
                </a:lnTo>
                <a:lnTo>
                  <a:pt x="1086611" y="85343"/>
                </a:lnTo>
                <a:lnTo>
                  <a:pt x="1086611" y="110556"/>
                </a:lnTo>
                <a:lnTo>
                  <a:pt x="1103375" y="124967"/>
                </a:lnTo>
                <a:lnTo>
                  <a:pt x="1133855" y="0"/>
                </a:lnTo>
                <a:close/>
              </a:path>
              <a:path w="1134110" h="1308100">
                <a:moveTo>
                  <a:pt x="1086611" y="85343"/>
                </a:moveTo>
                <a:lnTo>
                  <a:pt x="1057655" y="60959"/>
                </a:lnTo>
                <a:lnTo>
                  <a:pt x="1045388" y="75119"/>
                </a:lnTo>
                <a:lnTo>
                  <a:pt x="1074101" y="99801"/>
                </a:lnTo>
                <a:lnTo>
                  <a:pt x="1086611" y="85343"/>
                </a:lnTo>
                <a:close/>
              </a:path>
              <a:path w="1134110" h="1308100">
                <a:moveTo>
                  <a:pt x="1086611" y="110556"/>
                </a:moveTo>
                <a:lnTo>
                  <a:pt x="1086611" y="85343"/>
                </a:lnTo>
                <a:lnTo>
                  <a:pt x="1074101" y="99801"/>
                </a:lnTo>
                <a:lnTo>
                  <a:pt x="1086611" y="110556"/>
                </a:lnTo>
                <a:close/>
              </a:path>
            </a:pathLst>
          </a:custGeom>
          <a:solidFill>
            <a:srgbClr val="FF0000"/>
          </a:solidFill>
        </p:spPr>
        <p:txBody>
          <a:bodyPr wrap="square" lIns="0" tIns="0" rIns="0" bIns="0" rtlCol="0"/>
          <a:lstStyle/>
          <a:p>
            <a:endParaRPr sz="1634"/>
          </a:p>
        </p:txBody>
      </p:sp>
      <p:sp>
        <p:nvSpPr>
          <p:cNvPr id="16" name="Título 15"/>
          <p:cNvSpPr>
            <a:spLocks noGrp="1"/>
          </p:cNvSpPr>
          <p:nvPr>
            <p:ph type="title"/>
          </p:nvPr>
        </p:nvSpPr>
        <p:spPr/>
        <p:txBody>
          <a:bodyPr/>
          <a:lstStyle/>
          <a:p>
            <a:r>
              <a:rPr lang="pt-BR" dirty="0"/>
              <a:t>Caminhões Betoneira: </a:t>
            </a:r>
            <a:r>
              <a:rPr lang="pt-BR" dirty="0" err="1"/>
              <a:t>Slump</a:t>
            </a:r>
            <a:r>
              <a:rPr lang="pt-BR" dirty="0"/>
              <a:t> Test</a:t>
            </a:r>
          </a:p>
        </p:txBody>
      </p:sp>
    </p:spTree>
    <p:extLst>
      <p:ext uri="{BB962C8B-B14F-4D97-AF65-F5344CB8AC3E}">
        <p14:creationId xmlns:p14="http://schemas.microsoft.com/office/powerpoint/2010/main" val="685421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p:nvPr/>
        </p:nvSpPr>
        <p:spPr>
          <a:xfrm>
            <a:off x="6318111" y="2538035"/>
            <a:ext cx="3654219" cy="2742739"/>
          </a:xfrm>
          <a:prstGeom prst="rect">
            <a:avLst/>
          </a:prstGeom>
          <a:blipFill>
            <a:blip r:embed="rId2" cstate="print"/>
            <a:stretch>
              <a:fillRect/>
            </a:stretch>
          </a:blipFill>
        </p:spPr>
        <p:txBody>
          <a:bodyPr wrap="square" lIns="0" tIns="0" rIns="0" bIns="0" rtlCol="0"/>
          <a:lstStyle/>
          <a:p>
            <a:endParaRPr sz="1634"/>
          </a:p>
        </p:txBody>
      </p:sp>
      <p:sp>
        <p:nvSpPr>
          <p:cNvPr id="8" name="object 8"/>
          <p:cNvSpPr/>
          <p:nvPr/>
        </p:nvSpPr>
        <p:spPr>
          <a:xfrm>
            <a:off x="6313934" y="2533875"/>
            <a:ext cx="3662979" cy="2751268"/>
          </a:xfrm>
          <a:custGeom>
            <a:avLst/>
            <a:gdLst/>
            <a:ahLst/>
            <a:cxnLst/>
            <a:rect l="l" t="t" r="r" b="b"/>
            <a:pathLst>
              <a:path w="4036059" h="3031490">
                <a:moveTo>
                  <a:pt x="0" y="0"/>
                </a:moveTo>
                <a:lnTo>
                  <a:pt x="0" y="3031235"/>
                </a:lnTo>
                <a:lnTo>
                  <a:pt x="4035551" y="3031235"/>
                </a:lnTo>
                <a:lnTo>
                  <a:pt x="4035551" y="0"/>
                </a:lnTo>
                <a:lnTo>
                  <a:pt x="0" y="0"/>
                </a:lnTo>
                <a:close/>
              </a:path>
            </a:pathLst>
          </a:custGeom>
          <a:ln w="9524">
            <a:solidFill>
              <a:srgbClr val="000000"/>
            </a:solidFill>
          </a:ln>
        </p:spPr>
        <p:txBody>
          <a:bodyPr wrap="square" lIns="0" tIns="0" rIns="0" bIns="0" rtlCol="0"/>
          <a:lstStyle/>
          <a:p>
            <a:endParaRPr sz="1634"/>
          </a:p>
        </p:txBody>
      </p:sp>
      <p:sp>
        <p:nvSpPr>
          <p:cNvPr id="9" name="object 9"/>
          <p:cNvSpPr/>
          <p:nvPr/>
        </p:nvSpPr>
        <p:spPr>
          <a:xfrm>
            <a:off x="7214349" y="3623789"/>
            <a:ext cx="1765215" cy="115261"/>
          </a:xfrm>
          <a:custGeom>
            <a:avLst/>
            <a:gdLst/>
            <a:ahLst/>
            <a:cxnLst/>
            <a:rect l="l" t="t" r="r" b="b"/>
            <a:pathLst>
              <a:path w="1945004" h="127000">
                <a:moveTo>
                  <a:pt x="114826" y="51668"/>
                </a:moveTo>
                <a:lnTo>
                  <a:pt x="114299" y="12191"/>
                </a:lnTo>
                <a:lnTo>
                  <a:pt x="0" y="70103"/>
                </a:lnTo>
                <a:lnTo>
                  <a:pt x="96011" y="116846"/>
                </a:lnTo>
                <a:lnTo>
                  <a:pt x="96011" y="51815"/>
                </a:lnTo>
                <a:lnTo>
                  <a:pt x="114826" y="51668"/>
                </a:lnTo>
                <a:close/>
              </a:path>
              <a:path w="1945004" h="127000">
                <a:moveTo>
                  <a:pt x="115334" y="89764"/>
                </a:moveTo>
                <a:lnTo>
                  <a:pt x="114826" y="51668"/>
                </a:lnTo>
                <a:lnTo>
                  <a:pt x="96011" y="51815"/>
                </a:lnTo>
                <a:lnTo>
                  <a:pt x="96011" y="89915"/>
                </a:lnTo>
                <a:lnTo>
                  <a:pt x="115334" y="89764"/>
                </a:lnTo>
                <a:close/>
              </a:path>
              <a:path w="1945004" h="127000">
                <a:moveTo>
                  <a:pt x="115823" y="126491"/>
                </a:moveTo>
                <a:lnTo>
                  <a:pt x="115334" y="89764"/>
                </a:lnTo>
                <a:lnTo>
                  <a:pt x="96011" y="89915"/>
                </a:lnTo>
                <a:lnTo>
                  <a:pt x="96011" y="116846"/>
                </a:lnTo>
                <a:lnTo>
                  <a:pt x="115823" y="126491"/>
                </a:lnTo>
                <a:close/>
              </a:path>
              <a:path w="1945004" h="127000">
                <a:moveTo>
                  <a:pt x="1831341" y="76346"/>
                </a:moveTo>
                <a:lnTo>
                  <a:pt x="1830833" y="38250"/>
                </a:lnTo>
                <a:lnTo>
                  <a:pt x="114826" y="51668"/>
                </a:lnTo>
                <a:lnTo>
                  <a:pt x="115334" y="89764"/>
                </a:lnTo>
                <a:lnTo>
                  <a:pt x="1831341" y="76346"/>
                </a:lnTo>
                <a:close/>
              </a:path>
              <a:path w="1945004" h="127000">
                <a:moveTo>
                  <a:pt x="1944623" y="56387"/>
                </a:moveTo>
                <a:lnTo>
                  <a:pt x="1830323" y="0"/>
                </a:lnTo>
                <a:lnTo>
                  <a:pt x="1830833" y="38250"/>
                </a:lnTo>
                <a:lnTo>
                  <a:pt x="1850135" y="38099"/>
                </a:lnTo>
                <a:lnTo>
                  <a:pt x="1850135" y="104908"/>
                </a:lnTo>
                <a:lnTo>
                  <a:pt x="1944623" y="56387"/>
                </a:lnTo>
                <a:close/>
              </a:path>
              <a:path w="1945004" h="127000">
                <a:moveTo>
                  <a:pt x="1850135" y="76199"/>
                </a:moveTo>
                <a:lnTo>
                  <a:pt x="1850135" y="38099"/>
                </a:lnTo>
                <a:lnTo>
                  <a:pt x="1830833" y="38250"/>
                </a:lnTo>
                <a:lnTo>
                  <a:pt x="1831341" y="76346"/>
                </a:lnTo>
                <a:lnTo>
                  <a:pt x="1850135" y="76199"/>
                </a:lnTo>
                <a:close/>
              </a:path>
              <a:path w="1945004" h="127000">
                <a:moveTo>
                  <a:pt x="1850135" y="104908"/>
                </a:moveTo>
                <a:lnTo>
                  <a:pt x="1850135" y="76199"/>
                </a:lnTo>
                <a:lnTo>
                  <a:pt x="1831341" y="76346"/>
                </a:lnTo>
                <a:lnTo>
                  <a:pt x="1831847" y="114299"/>
                </a:lnTo>
                <a:lnTo>
                  <a:pt x="1850135" y="104908"/>
                </a:lnTo>
                <a:close/>
              </a:path>
            </a:pathLst>
          </a:custGeom>
          <a:solidFill>
            <a:srgbClr val="FF3200"/>
          </a:solidFill>
        </p:spPr>
        <p:txBody>
          <a:bodyPr wrap="square" lIns="0" tIns="0" rIns="0" bIns="0" rtlCol="0"/>
          <a:lstStyle/>
          <a:p>
            <a:endParaRPr sz="1634"/>
          </a:p>
        </p:txBody>
      </p:sp>
      <p:sp>
        <p:nvSpPr>
          <p:cNvPr id="10" name="object 10"/>
          <p:cNvSpPr/>
          <p:nvPr/>
        </p:nvSpPr>
        <p:spPr>
          <a:xfrm>
            <a:off x="8059439" y="2910097"/>
            <a:ext cx="124481" cy="1592324"/>
          </a:xfrm>
          <a:custGeom>
            <a:avLst/>
            <a:gdLst/>
            <a:ahLst/>
            <a:cxnLst/>
            <a:rect l="l" t="t" r="r" b="b"/>
            <a:pathLst>
              <a:path w="137159" h="1754504">
                <a:moveTo>
                  <a:pt x="114299" y="1641347"/>
                </a:moveTo>
                <a:lnTo>
                  <a:pt x="76482" y="1640339"/>
                </a:lnTo>
                <a:lnTo>
                  <a:pt x="76199" y="1659635"/>
                </a:lnTo>
                <a:lnTo>
                  <a:pt x="38099" y="1658111"/>
                </a:lnTo>
                <a:lnTo>
                  <a:pt x="38099" y="1639315"/>
                </a:lnTo>
                <a:lnTo>
                  <a:pt x="0" y="1638299"/>
                </a:lnTo>
                <a:lnTo>
                  <a:pt x="38099" y="1718733"/>
                </a:lnTo>
                <a:lnTo>
                  <a:pt x="38099" y="1658111"/>
                </a:lnTo>
                <a:lnTo>
                  <a:pt x="38374" y="1639323"/>
                </a:lnTo>
                <a:lnTo>
                  <a:pt x="38374" y="1719313"/>
                </a:lnTo>
                <a:lnTo>
                  <a:pt x="54863" y="1754123"/>
                </a:lnTo>
                <a:lnTo>
                  <a:pt x="114299" y="1641347"/>
                </a:lnTo>
                <a:close/>
              </a:path>
              <a:path w="137159" h="1754504">
                <a:moveTo>
                  <a:pt x="137159" y="115823"/>
                </a:moveTo>
                <a:lnTo>
                  <a:pt x="82295" y="0"/>
                </a:lnTo>
                <a:lnTo>
                  <a:pt x="22859" y="112775"/>
                </a:lnTo>
                <a:lnTo>
                  <a:pt x="60677" y="113784"/>
                </a:lnTo>
                <a:lnTo>
                  <a:pt x="60959" y="94487"/>
                </a:lnTo>
                <a:lnTo>
                  <a:pt x="99059" y="96011"/>
                </a:lnTo>
                <a:lnTo>
                  <a:pt x="99059" y="114807"/>
                </a:lnTo>
                <a:lnTo>
                  <a:pt x="137159" y="115823"/>
                </a:lnTo>
                <a:close/>
              </a:path>
              <a:path w="137159" h="1754504">
                <a:moveTo>
                  <a:pt x="76482" y="1640339"/>
                </a:moveTo>
                <a:lnTo>
                  <a:pt x="38374" y="1639323"/>
                </a:lnTo>
                <a:lnTo>
                  <a:pt x="38099" y="1658111"/>
                </a:lnTo>
                <a:lnTo>
                  <a:pt x="76199" y="1659635"/>
                </a:lnTo>
                <a:lnTo>
                  <a:pt x="76482" y="1640339"/>
                </a:lnTo>
                <a:close/>
              </a:path>
              <a:path w="137159" h="1754504">
                <a:moveTo>
                  <a:pt x="98785" y="114800"/>
                </a:moveTo>
                <a:lnTo>
                  <a:pt x="60677" y="113784"/>
                </a:lnTo>
                <a:lnTo>
                  <a:pt x="38374" y="1639323"/>
                </a:lnTo>
                <a:lnTo>
                  <a:pt x="76482" y="1640339"/>
                </a:lnTo>
                <a:lnTo>
                  <a:pt x="98785" y="114800"/>
                </a:lnTo>
                <a:close/>
              </a:path>
              <a:path w="137159" h="1754504">
                <a:moveTo>
                  <a:pt x="99059" y="96011"/>
                </a:moveTo>
                <a:lnTo>
                  <a:pt x="60959" y="94487"/>
                </a:lnTo>
                <a:lnTo>
                  <a:pt x="60677" y="113784"/>
                </a:lnTo>
                <a:lnTo>
                  <a:pt x="98785" y="114800"/>
                </a:lnTo>
                <a:lnTo>
                  <a:pt x="99059" y="96011"/>
                </a:lnTo>
                <a:close/>
              </a:path>
              <a:path w="137159" h="1754504">
                <a:moveTo>
                  <a:pt x="99059" y="114807"/>
                </a:moveTo>
                <a:lnTo>
                  <a:pt x="99059" y="96011"/>
                </a:lnTo>
                <a:lnTo>
                  <a:pt x="98785" y="114800"/>
                </a:lnTo>
                <a:lnTo>
                  <a:pt x="99059" y="114807"/>
                </a:lnTo>
                <a:close/>
              </a:path>
            </a:pathLst>
          </a:custGeom>
          <a:solidFill>
            <a:srgbClr val="FF3200"/>
          </a:solidFill>
        </p:spPr>
        <p:txBody>
          <a:bodyPr wrap="square" lIns="0" tIns="0" rIns="0" bIns="0" rtlCol="0"/>
          <a:lstStyle/>
          <a:p>
            <a:endParaRPr sz="1634"/>
          </a:p>
        </p:txBody>
      </p:sp>
      <p:sp>
        <p:nvSpPr>
          <p:cNvPr id="11" name="object 11"/>
          <p:cNvSpPr/>
          <p:nvPr/>
        </p:nvSpPr>
        <p:spPr>
          <a:xfrm>
            <a:off x="7159024" y="4520056"/>
            <a:ext cx="741700" cy="818926"/>
          </a:xfrm>
          <a:custGeom>
            <a:avLst/>
            <a:gdLst/>
            <a:ahLst/>
            <a:cxnLst/>
            <a:rect l="l" t="t" r="r" b="b"/>
            <a:pathLst>
              <a:path w="817245" h="902335">
                <a:moveTo>
                  <a:pt x="770297" y="59628"/>
                </a:moveTo>
                <a:lnTo>
                  <a:pt x="762283" y="52480"/>
                </a:lnTo>
                <a:lnTo>
                  <a:pt x="1523" y="894587"/>
                </a:lnTo>
                <a:lnTo>
                  <a:pt x="0" y="897635"/>
                </a:lnTo>
                <a:lnTo>
                  <a:pt x="1523" y="900683"/>
                </a:lnTo>
                <a:lnTo>
                  <a:pt x="4571" y="902207"/>
                </a:lnTo>
                <a:lnTo>
                  <a:pt x="7619" y="900683"/>
                </a:lnTo>
                <a:lnTo>
                  <a:pt x="770297" y="59628"/>
                </a:lnTo>
                <a:close/>
              </a:path>
              <a:path w="817245" h="902335">
                <a:moveTo>
                  <a:pt x="816863" y="0"/>
                </a:moveTo>
                <a:lnTo>
                  <a:pt x="737615" y="30479"/>
                </a:lnTo>
                <a:lnTo>
                  <a:pt x="762283" y="52480"/>
                </a:lnTo>
                <a:lnTo>
                  <a:pt x="771143" y="42671"/>
                </a:lnTo>
                <a:lnTo>
                  <a:pt x="774191" y="41147"/>
                </a:lnTo>
                <a:lnTo>
                  <a:pt x="777239" y="42671"/>
                </a:lnTo>
                <a:lnTo>
                  <a:pt x="778763" y="45719"/>
                </a:lnTo>
                <a:lnTo>
                  <a:pt x="778763" y="67179"/>
                </a:lnTo>
                <a:lnTo>
                  <a:pt x="794003" y="80771"/>
                </a:lnTo>
                <a:lnTo>
                  <a:pt x="816863" y="0"/>
                </a:lnTo>
                <a:close/>
              </a:path>
              <a:path w="817245" h="902335">
                <a:moveTo>
                  <a:pt x="778763" y="50291"/>
                </a:moveTo>
                <a:lnTo>
                  <a:pt x="778763" y="45719"/>
                </a:lnTo>
                <a:lnTo>
                  <a:pt x="777239" y="42671"/>
                </a:lnTo>
                <a:lnTo>
                  <a:pt x="774191" y="41147"/>
                </a:lnTo>
                <a:lnTo>
                  <a:pt x="771143" y="42671"/>
                </a:lnTo>
                <a:lnTo>
                  <a:pt x="762283" y="52480"/>
                </a:lnTo>
                <a:lnTo>
                  <a:pt x="770297" y="59628"/>
                </a:lnTo>
                <a:lnTo>
                  <a:pt x="778763" y="50291"/>
                </a:lnTo>
                <a:close/>
              </a:path>
              <a:path w="817245" h="902335">
                <a:moveTo>
                  <a:pt x="778763" y="67179"/>
                </a:moveTo>
                <a:lnTo>
                  <a:pt x="778763" y="50291"/>
                </a:lnTo>
                <a:lnTo>
                  <a:pt x="770297" y="59628"/>
                </a:lnTo>
                <a:lnTo>
                  <a:pt x="778763" y="67179"/>
                </a:lnTo>
                <a:close/>
              </a:path>
            </a:pathLst>
          </a:custGeom>
          <a:solidFill>
            <a:srgbClr val="FF3200"/>
          </a:solidFill>
        </p:spPr>
        <p:txBody>
          <a:bodyPr wrap="square" lIns="0" tIns="0" rIns="0" bIns="0" rtlCol="0"/>
          <a:lstStyle/>
          <a:p>
            <a:endParaRPr sz="1634"/>
          </a:p>
        </p:txBody>
      </p:sp>
      <p:sp>
        <p:nvSpPr>
          <p:cNvPr id="12" name="object 12"/>
          <p:cNvSpPr/>
          <p:nvPr/>
        </p:nvSpPr>
        <p:spPr>
          <a:xfrm>
            <a:off x="7159024" y="3753803"/>
            <a:ext cx="150991" cy="1572729"/>
          </a:xfrm>
          <a:custGeom>
            <a:avLst/>
            <a:gdLst/>
            <a:ahLst/>
            <a:cxnLst/>
            <a:rect l="l" t="t" r="r" b="b"/>
            <a:pathLst>
              <a:path w="166370" h="1732914">
                <a:moveTo>
                  <a:pt x="133169" y="76558"/>
                </a:moveTo>
                <a:lnTo>
                  <a:pt x="124081" y="75816"/>
                </a:lnTo>
                <a:lnTo>
                  <a:pt x="0" y="1728215"/>
                </a:lnTo>
                <a:lnTo>
                  <a:pt x="1523" y="1731263"/>
                </a:lnTo>
                <a:lnTo>
                  <a:pt x="4571" y="1732787"/>
                </a:lnTo>
                <a:lnTo>
                  <a:pt x="7619" y="1731263"/>
                </a:lnTo>
                <a:lnTo>
                  <a:pt x="9143" y="1728215"/>
                </a:lnTo>
                <a:lnTo>
                  <a:pt x="133169" y="76558"/>
                </a:lnTo>
                <a:close/>
              </a:path>
              <a:path w="166370" h="1732914">
                <a:moveTo>
                  <a:pt x="166115" y="79247"/>
                </a:moveTo>
                <a:lnTo>
                  <a:pt x="134111" y="0"/>
                </a:lnTo>
                <a:lnTo>
                  <a:pt x="91439" y="73151"/>
                </a:lnTo>
                <a:lnTo>
                  <a:pt x="124081" y="75816"/>
                </a:lnTo>
                <a:lnTo>
                  <a:pt x="124967" y="64007"/>
                </a:lnTo>
                <a:lnTo>
                  <a:pt x="126491" y="60959"/>
                </a:lnTo>
                <a:lnTo>
                  <a:pt x="129539" y="59435"/>
                </a:lnTo>
                <a:lnTo>
                  <a:pt x="134111" y="60959"/>
                </a:lnTo>
                <a:lnTo>
                  <a:pt x="134111" y="76635"/>
                </a:lnTo>
                <a:lnTo>
                  <a:pt x="166115" y="79247"/>
                </a:lnTo>
                <a:close/>
              </a:path>
              <a:path w="166370" h="1732914">
                <a:moveTo>
                  <a:pt x="134111" y="64007"/>
                </a:moveTo>
                <a:lnTo>
                  <a:pt x="134111" y="60959"/>
                </a:lnTo>
                <a:lnTo>
                  <a:pt x="129539" y="59435"/>
                </a:lnTo>
                <a:lnTo>
                  <a:pt x="126491" y="60959"/>
                </a:lnTo>
                <a:lnTo>
                  <a:pt x="124967" y="64007"/>
                </a:lnTo>
                <a:lnTo>
                  <a:pt x="124081" y="75816"/>
                </a:lnTo>
                <a:lnTo>
                  <a:pt x="133169" y="76558"/>
                </a:lnTo>
                <a:lnTo>
                  <a:pt x="134111" y="64007"/>
                </a:lnTo>
                <a:close/>
              </a:path>
              <a:path w="166370" h="1732914">
                <a:moveTo>
                  <a:pt x="134111" y="76635"/>
                </a:moveTo>
                <a:lnTo>
                  <a:pt x="134111" y="64007"/>
                </a:lnTo>
                <a:lnTo>
                  <a:pt x="133169" y="76558"/>
                </a:lnTo>
                <a:lnTo>
                  <a:pt x="134111" y="76635"/>
                </a:lnTo>
                <a:close/>
              </a:path>
            </a:pathLst>
          </a:custGeom>
          <a:solidFill>
            <a:srgbClr val="FF3200"/>
          </a:solidFill>
        </p:spPr>
        <p:txBody>
          <a:bodyPr wrap="square" lIns="0" tIns="0" rIns="0" bIns="0" rtlCol="0"/>
          <a:lstStyle/>
          <a:p>
            <a:endParaRPr sz="1634"/>
          </a:p>
        </p:txBody>
      </p:sp>
      <p:sp>
        <p:nvSpPr>
          <p:cNvPr id="13" name="object 13"/>
          <p:cNvSpPr txBox="1"/>
          <p:nvPr/>
        </p:nvSpPr>
        <p:spPr>
          <a:xfrm>
            <a:off x="5970473" y="5047481"/>
            <a:ext cx="4137852" cy="1193660"/>
          </a:xfrm>
          <a:prstGeom prst="rect">
            <a:avLst/>
          </a:prstGeom>
        </p:spPr>
        <p:txBody>
          <a:bodyPr vert="horz" wrap="square" lIns="0" tIns="0" rIns="0" bIns="0" rtlCol="0">
            <a:spAutoFit/>
          </a:bodyPr>
          <a:lstStyle/>
          <a:p>
            <a:pPr marR="335998" algn="r"/>
            <a:r>
              <a:rPr sz="1271" dirty="0">
                <a:solidFill>
                  <a:schemeClr val="tx1">
                    <a:lumMod val="65000"/>
                  </a:schemeClr>
                </a:solidFill>
                <a:latin typeface="Arial"/>
                <a:cs typeface="Arial"/>
              </a:rPr>
              <a:t>(</a:t>
            </a:r>
            <a:r>
              <a:rPr sz="1271" spc="-9" dirty="0">
                <a:solidFill>
                  <a:schemeClr val="tx1">
                    <a:lumMod val="65000"/>
                  </a:schemeClr>
                </a:solidFill>
                <a:latin typeface="Arial"/>
                <a:cs typeface="Arial"/>
              </a:rPr>
              <a:t>C</a:t>
            </a:r>
            <a:r>
              <a:rPr sz="1271" spc="-5" dirty="0">
                <a:solidFill>
                  <a:schemeClr val="tx1">
                    <a:lumMod val="65000"/>
                  </a:schemeClr>
                </a:solidFill>
                <a:latin typeface="Arial"/>
                <a:cs typeface="Arial"/>
              </a:rPr>
              <a:t>o</a:t>
            </a:r>
            <a:r>
              <a:rPr sz="1271" spc="-14" dirty="0">
                <a:solidFill>
                  <a:schemeClr val="tx1">
                    <a:lumMod val="65000"/>
                  </a:schemeClr>
                </a:solidFill>
                <a:latin typeface="Arial"/>
                <a:cs typeface="Arial"/>
              </a:rPr>
              <a:t>n</a:t>
            </a:r>
            <a:r>
              <a:rPr sz="1271" spc="5" dirty="0">
                <a:solidFill>
                  <a:schemeClr val="tx1">
                    <a:lumMod val="65000"/>
                  </a:schemeClr>
                </a:solidFill>
                <a:latin typeface="Arial"/>
                <a:cs typeface="Arial"/>
              </a:rPr>
              <a:t>c</a:t>
            </a:r>
            <a:r>
              <a:rPr sz="1271" dirty="0">
                <a:solidFill>
                  <a:schemeClr val="tx1">
                    <a:lumMod val="65000"/>
                  </a:schemeClr>
                </a:solidFill>
                <a:latin typeface="Arial"/>
                <a:cs typeface="Arial"/>
              </a:rPr>
              <a:t>r</a:t>
            </a:r>
            <a:r>
              <a:rPr sz="1271" spc="-14" dirty="0">
                <a:solidFill>
                  <a:schemeClr val="tx1">
                    <a:lumMod val="65000"/>
                  </a:schemeClr>
                </a:solidFill>
                <a:latin typeface="Arial"/>
                <a:cs typeface="Arial"/>
              </a:rPr>
              <a:t>e</a:t>
            </a:r>
            <a:r>
              <a:rPr sz="1271" spc="-5" dirty="0">
                <a:solidFill>
                  <a:schemeClr val="tx1">
                    <a:lumMod val="65000"/>
                  </a:schemeClr>
                </a:solidFill>
                <a:latin typeface="Arial"/>
                <a:cs typeface="Arial"/>
              </a:rPr>
              <a:t>b</a:t>
            </a:r>
            <a:r>
              <a:rPr sz="1271" spc="-14" dirty="0">
                <a:solidFill>
                  <a:schemeClr val="tx1">
                    <a:lumMod val="65000"/>
                  </a:schemeClr>
                </a:solidFill>
                <a:latin typeface="Arial"/>
                <a:cs typeface="Arial"/>
              </a:rPr>
              <a:t>r</a:t>
            </a:r>
            <a:r>
              <a:rPr sz="1271" spc="-5" dirty="0">
                <a:solidFill>
                  <a:schemeClr val="tx1">
                    <a:lumMod val="65000"/>
                  </a:schemeClr>
                </a:solidFill>
                <a:latin typeface="Arial"/>
                <a:cs typeface="Arial"/>
              </a:rPr>
              <a:t>a</a:t>
            </a:r>
            <a:r>
              <a:rPr sz="1271" spc="-9" dirty="0">
                <a:solidFill>
                  <a:schemeClr val="tx1">
                    <a:lumMod val="65000"/>
                  </a:schemeClr>
                </a:solidFill>
                <a:latin typeface="Arial"/>
                <a:cs typeface="Arial"/>
              </a:rPr>
              <a:t>s</a:t>
            </a:r>
            <a:r>
              <a:rPr sz="1271" dirty="0">
                <a:solidFill>
                  <a:schemeClr val="tx1">
                    <a:lumMod val="65000"/>
                  </a:schemeClr>
                </a:solidFill>
                <a:latin typeface="Arial"/>
                <a:cs typeface="Arial"/>
              </a:rPr>
              <a:t>)</a:t>
            </a:r>
          </a:p>
          <a:p>
            <a:pPr marL="11527">
              <a:spcBef>
                <a:spcPts val="703"/>
              </a:spcBef>
            </a:pPr>
            <a:r>
              <a:rPr lang="pt-BR" sz="1634" b="1" spc="-5" dirty="0">
                <a:solidFill>
                  <a:schemeClr val="tx1">
                    <a:lumMod val="65000"/>
                  </a:schemeClr>
                </a:solidFill>
                <a:latin typeface="Arial"/>
                <a:cs typeface="Arial"/>
              </a:rPr>
              <a:t>	</a:t>
            </a:r>
            <a:r>
              <a:rPr sz="1634" b="1" spc="-5" dirty="0" err="1">
                <a:solidFill>
                  <a:schemeClr val="tx1">
                    <a:lumMod val="65000"/>
                  </a:schemeClr>
                </a:solidFill>
                <a:latin typeface="Arial"/>
                <a:cs typeface="Arial"/>
              </a:rPr>
              <a:t>Espalhamento</a:t>
            </a:r>
            <a:r>
              <a:rPr sz="1634" b="1" spc="-5" dirty="0">
                <a:solidFill>
                  <a:schemeClr val="tx1">
                    <a:lumMod val="65000"/>
                  </a:schemeClr>
                </a:solidFill>
                <a:latin typeface="Arial"/>
                <a:cs typeface="Arial"/>
              </a:rPr>
              <a:t> em</a:t>
            </a:r>
            <a:r>
              <a:rPr sz="1634" b="1" spc="-68" dirty="0">
                <a:solidFill>
                  <a:schemeClr val="tx1">
                    <a:lumMod val="65000"/>
                  </a:schemeClr>
                </a:solidFill>
                <a:latin typeface="Arial"/>
                <a:cs typeface="Arial"/>
              </a:rPr>
              <a:t> </a:t>
            </a:r>
            <a:r>
              <a:rPr sz="1634" b="1" spc="-5" dirty="0">
                <a:solidFill>
                  <a:schemeClr val="tx1">
                    <a:lumMod val="65000"/>
                  </a:schemeClr>
                </a:solidFill>
                <a:latin typeface="Arial"/>
                <a:cs typeface="Arial"/>
              </a:rPr>
              <a:t>mm</a:t>
            </a:r>
            <a:endParaRPr sz="1634" dirty="0">
              <a:solidFill>
                <a:schemeClr val="tx1">
                  <a:lumMod val="65000"/>
                </a:schemeClr>
              </a:solidFill>
              <a:latin typeface="Arial"/>
              <a:cs typeface="Arial"/>
            </a:endParaRPr>
          </a:p>
          <a:p>
            <a:pPr marL="809162" marR="806856" indent="-116418">
              <a:spcBef>
                <a:spcPts val="1198"/>
              </a:spcBef>
            </a:pPr>
            <a:r>
              <a:rPr sz="1634" b="1" spc="-5" dirty="0">
                <a:solidFill>
                  <a:schemeClr val="tx1">
                    <a:lumMod val="65000"/>
                  </a:schemeClr>
                </a:solidFill>
                <a:latin typeface="Arial"/>
                <a:cs typeface="Arial"/>
              </a:rPr>
              <a:t>Diâmetros </a:t>
            </a:r>
            <a:r>
              <a:rPr sz="1634" b="1" dirty="0">
                <a:solidFill>
                  <a:schemeClr val="tx1">
                    <a:lumMod val="65000"/>
                  </a:schemeClr>
                </a:solidFill>
                <a:latin typeface="Arial"/>
                <a:cs typeface="Arial"/>
              </a:rPr>
              <a:t>ortogonais</a:t>
            </a:r>
            <a:r>
              <a:rPr sz="1634" b="1" spc="-73" dirty="0">
                <a:solidFill>
                  <a:schemeClr val="tx1">
                    <a:lumMod val="65000"/>
                  </a:schemeClr>
                </a:solidFill>
                <a:latin typeface="Arial"/>
                <a:cs typeface="Arial"/>
              </a:rPr>
              <a:t> </a:t>
            </a:r>
            <a:r>
              <a:rPr sz="1634" b="1" spc="-5" dirty="0">
                <a:solidFill>
                  <a:schemeClr val="tx1">
                    <a:lumMod val="65000"/>
                  </a:schemeClr>
                </a:solidFill>
                <a:latin typeface="Arial"/>
                <a:cs typeface="Arial"/>
              </a:rPr>
              <a:t>com  diferença inferior </a:t>
            </a:r>
            <a:r>
              <a:rPr sz="1634" b="1" dirty="0">
                <a:solidFill>
                  <a:schemeClr val="tx1">
                    <a:lumMod val="65000"/>
                  </a:schemeClr>
                </a:solidFill>
                <a:latin typeface="Arial"/>
                <a:cs typeface="Arial"/>
              </a:rPr>
              <a:t>a 5</a:t>
            </a:r>
            <a:r>
              <a:rPr sz="1634" b="1" spc="-64" dirty="0">
                <a:solidFill>
                  <a:schemeClr val="tx1">
                    <a:lumMod val="65000"/>
                  </a:schemeClr>
                </a:solidFill>
                <a:latin typeface="Arial"/>
                <a:cs typeface="Arial"/>
              </a:rPr>
              <a:t> </a:t>
            </a:r>
            <a:r>
              <a:rPr sz="1634" b="1" spc="-5" dirty="0">
                <a:solidFill>
                  <a:schemeClr val="tx1">
                    <a:lumMod val="65000"/>
                  </a:schemeClr>
                </a:solidFill>
                <a:latin typeface="Arial"/>
                <a:cs typeface="Arial"/>
              </a:rPr>
              <a:t>cm</a:t>
            </a:r>
            <a:endParaRPr sz="1634" dirty="0">
              <a:solidFill>
                <a:schemeClr val="tx1">
                  <a:lumMod val="65000"/>
                </a:schemeClr>
              </a:solidFill>
              <a:latin typeface="Arial"/>
              <a:cs typeface="Arial"/>
            </a:endParaRPr>
          </a:p>
        </p:txBody>
      </p:sp>
      <p:sp>
        <p:nvSpPr>
          <p:cNvPr id="14" name="object 14"/>
          <p:cNvSpPr/>
          <p:nvPr/>
        </p:nvSpPr>
        <p:spPr>
          <a:xfrm>
            <a:off x="1579428" y="1659671"/>
            <a:ext cx="2604426" cy="2515905"/>
          </a:xfrm>
          <a:prstGeom prst="rect">
            <a:avLst/>
          </a:prstGeom>
          <a:blipFill>
            <a:blip r:embed="rId3" cstate="print"/>
            <a:stretch>
              <a:fillRect/>
            </a:stretch>
          </a:blipFill>
        </p:spPr>
        <p:txBody>
          <a:bodyPr wrap="square" lIns="0" tIns="0" rIns="0" bIns="0" rtlCol="0"/>
          <a:lstStyle/>
          <a:p>
            <a:endParaRPr sz="1634"/>
          </a:p>
        </p:txBody>
      </p:sp>
      <p:sp>
        <p:nvSpPr>
          <p:cNvPr id="16" name="object 16"/>
          <p:cNvSpPr txBox="1"/>
          <p:nvPr/>
        </p:nvSpPr>
        <p:spPr>
          <a:xfrm>
            <a:off x="2797545" y="870897"/>
            <a:ext cx="7318466" cy="1577548"/>
          </a:xfrm>
          <a:prstGeom prst="rect">
            <a:avLst/>
          </a:prstGeom>
        </p:spPr>
        <p:txBody>
          <a:bodyPr vert="horz" wrap="square" lIns="0" tIns="0" rIns="0" bIns="0" rtlCol="0">
            <a:spAutoFit/>
          </a:bodyPr>
          <a:lstStyle/>
          <a:p>
            <a:pPr marL="11527">
              <a:spcBef>
                <a:spcPts val="363"/>
              </a:spcBef>
            </a:pPr>
            <a:endParaRPr lang="pt-BR" sz="2178" b="1" spc="-5" dirty="0">
              <a:latin typeface="Arial"/>
              <a:cs typeface="Arial"/>
            </a:endParaRPr>
          </a:p>
          <a:p>
            <a:pPr marL="11527">
              <a:spcBef>
                <a:spcPts val="363"/>
              </a:spcBef>
            </a:pPr>
            <a:endParaRPr sz="2178" dirty="0">
              <a:latin typeface="Arial"/>
              <a:cs typeface="Arial"/>
            </a:endParaRPr>
          </a:p>
          <a:p>
            <a:pPr marL="2613062">
              <a:spcBef>
                <a:spcPts val="989"/>
              </a:spcBef>
              <a:tabLst>
                <a:tab pos="5452620" algn="l"/>
              </a:tabLst>
            </a:pPr>
            <a:r>
              <a:rPr sz="2178" spc="-5" dirty="0">
                <a:latin typeface="Arial"/>
                <a:cs typeface="Arial"/>
              </a:rPr>
              <a:t>(</a:t>
            </a:r>
            <a:r>
              <a:rPr sz="2178" i="1" spc="-5" dirty="0">
                <a:latin typeface="Arial"/>
                <a:cs typeface="Arial"/>
              </a:rPr>
              <a:t>Slump</a:t>
            </a:r>
            <a:r>
              <a:rPr sz="2178" i="1" spc="5" dirty="0">
                <a:latin typeface="Arial"/>
                <a:cs typeface="Arial"/>
              </a:rPr>
              <a:t> </a:t>
            </a:r>
            <a:r>
              <a:rPr sz="2178" i="1" dirty="0">
                <a:latin typeface="Arial"/>
                <a:cs typeface="Arial"/>
              </a:rPr>
              <a:t>flow </a:t>
            </a:r>
            <a:r>
              <a:rPr sz="2178" i="1" spc="-5" dirty="0">
                <a:latin typeface="Arial"/>
                <a:cs typeface="Arial"/>
              </a:rPr>
              <a:t>test</a:t>
            </a:r>
            <a:r>
              <a:rPr sz="2178" spc="-5" dirty="0">
                <a:latin typeface="Arial"/>
                <a:cs typeface="Arial"/>
              </a:rPr>
              <a:t>)	</a:t>
            </a:r>
            <a:r>
              <a:rPr sz="3267" b="1" spc="-6" baseline="1157" dirty="0">
                <a:latin typeface="Arial"/>
                <a:cs typeface="Arial"/>
              </a:rPr>
              <a:t>NBR</a:t>
            </a:r>
            <a:r>
              <a:rPr sz="3267" b="1" spc="-129" baseline="1157" dirty="0">
                <a:latin typeface="Arial"/>
                <a:cs typeface="Arial"/>
              </a:rPr>
              <a:t> </a:t>
            </a:r>
            <a:r>
              <a:rPr sz="3267" b="1" baseline="1157" dirty="0">
                <a:latin typeface="Arial"/>
                <a:cs typeface="Arial"/>
              </a:rPr>
              <a:t>15823</a:t>
            </a:r>
            <a:endParaRPr sz="3267" baseline="1157" dirty="0">
              <a:latin typeface="Arial"/>
              <a:cs typeface="Arial"/>
            </a:endParaRPr>
          </a:p>
          <a:p>
            <a:pPr marL="2741583">
              <a:spcBef>
                <a:spcPts val="1144"/>
              </a:spcBef>
            </a:pPr>
            <a:r>
              <a:rPr sz="1634" b="1" spc="-5" dirty="0">
                <a:latin typeface="Arial"/>
                <a:cs typeface="Arial"/>
              </a:rPr>
              <a:t>Concretos com abatimento superior </a:t>
            </a:r>
            <a:r>
              <a:rPr sz="1634" b="1" dirty="0">
                <a:latin typeface="Arial"/>
                <a:cs typeface="Arial"/>
              </a:rPr>
              <a:t>a </a:t>
            </a:r>
            <a:r>
              <a:rPr sz="1634" b="1" spc="-9" dirty="0">
                <a:latin typeface="Arial"/>
                <a:cs typeface="Arial"/>
              </a:rPr>
              <a:t>250</a:t>
            </a:r>
            <a:r>
              <a:rPr sz="1634" b="1" spc="-5" dirty="0">
                <a:latin typeface="Arial"/>
                <a:cs typeface="Arial"/>
              </a:rPr>
              <a:t> mm</a:t>
            </a:r>
            <a:endParaRPr sz="1634" dirty="0">
              <a:latin typeface="Arial"/>
              <a:cs typeface="Arial"/>
            </a:endParaRPr>
          </a:p>
        </p:txBody>
      </p:sp>
      <p:sp>
        <p:nvSpPr>
          <p:cNvPr id="17" name="object 17"/>
          <p:cNvSpPr/>
          <p:nvPr/>
        </p:nvSpPr>
        <p:spPr>
          <a:xfrm>
            <a:off x="1357436" y="4502421"/>
            <a:ext cx="3048410" cy="1905948"/>
          </a:xfrm>
          <a:prstGeom prst="rect">
            <a:avLst/>
          </a:prstGeom>
          <a:blipFill>
            <a:blip r:embed="rId4" cstate="print"/>
            <a:stretch>
              <a:fillRect/>
            </a:stretch>
          </a:blipFill>
        </p:spPr>
        <p:txBody>
          <a:bodyPr wrap="square" lIns="0" tIns="0" rIns="0" bIns="0" rtlCol="0"/>
          <a:lstStyle/>
          <a:p>
            <a:endParaRPr sz="1634"/>
          </a:p>
        </p:txBody>
      </p:sp>
      <p:sp>
        <p:nvSpPr>
          <p:cNvPr id="18" name="Título 17"/>
          <p:cNvSpPr>
            <a:spLocks noGrp="1"/>
          </p:cNvSpPr>
          <p:nvPr>
            <p:ph type="title"/>
          </p:nvPr>
        </p:nvSpPr>
        <p:spPr/>
        <p:txBody>
          <a:bodyPr/>
          <a:lstStyle/>
          <a:p>
            <a:r>
              <a:rPr lang="pt-BR" dirty="0"/>
              <a:t>Ensaio de Espalhamento do Cone de </a:t>
            </a:r>
            <a:r>
              <a:rPr lang="pt-BR" dirty="0" err="1"/>
              <a:t>Abrams</a:t>
            </a:r>
            <a:endParaRPr lang="pt-BR" dirty="0"/>
          </a:p>
        </p:txBody>
      </p:sp>
      <p:sp>
        <p:nvSpPr>
          <p:cNvPr id="2" name="Retângulo 1">
            <a:extLst>
              <a:ext uri="{FF2B5EF4-FFF2-40B4-BE49-F238E27FC236}">
                <a16:creationId xmlns:a16="http://schemas.microsoft.com/office/drawing/2014/main" id="{96A90776-D70A-45BE-A11C-9711132EC0B2}"/>
              </a:ext>
            </a:extLst>
          </p:cNvPr>
          <p:cNvSpPr/>
          <p:nvPr/>
        </p:nvSpPr>
        <p:spPr>
          <a:xfrm>
            <a:off x="5592103" y="6311876"/>
            <a:ext cx="5242461" cy="369332"/>
          </a:xfrm>
          <a:prstGeom prst="rect">
            <a:avLst/>
          </a:prstGeom>
        </p:spPr>
        <p:txBody>
          <a:bodyPr wrap="none">
            <a:spAutoFit/>
          </a:bodyPr>
          <a:lstStyle/>
          <a:p>
            <a:r>
              <a:rPr lang="pt-BR" dirty="0"/>
              <a:t>https://www.youtube.com/watch?v=Srr1qtM1DIQ</a:t>
            </a:r>
          </a:p>
        </p:txBody>
      </p:sp>
    </p:spTree>
    <p:extLst>
      <p:ext uri="{BB962C8B-B14F-4D97-AF65-F5344CB8AC3E}">
        <p14:creationId xmlns:p14="http://schemas.microsoft.com/office/powerpoint/2010/main" val="39031856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p:nvPr/>
        </p:nvSpPr>
        <p:spPr>
          <a:xfrm>
            <a:off x="4788615" y="3469535"/>
            <a:ext cx="2758016" cy="2317965"/>
          </a:xfrm>
          <a:prstGeom prst="rect">
            <a:avLst/>
          </a:prstGeom>
          <a:blipFill>
            <a:blip r:embed="rId2" cstate="print"/>
            <a:stretch>
              <a:fillRect/>
            </a:stretch>
          </a:blipFill>
        </p:spPr>
        <p:txBody>
          <a:bodyPr wrap="square" lIns="0" tIns="0" rIns="0" bIns="0" rtlCol="0"/>
          <a:lstStyle/>
          <a:p>
            <a:endParaRPr sz="1634"/>
          </a:p>
        </p:txBody>
      </p:sp>
      <p:sp>
        <p:nvSpPr>
          <p:cNvPr id="10" name="object 10"/>
          <p:cNvSpPr txBox="1"/>
          <p:nvPr/>
        </p:nvSpPr>
        <p:spPr>
          <a:xfrm>
            <a:off x="2017257" y="5989341"/>
            <a:ext cx="2227409" cy="279307"/>
          </a:xfrm>
          <a:prstGeom prst="rect">
            <a:avLst/>
          </a:prstGeom>
        </p:spPr>
        <p:txBody>
          <a:bodyPr vert="horz" wrap="square" lIns="0" tIns="0" rIns="0" bIns="0" rtlCol="0">
            <a:spAutoFit/>
          </a:bodyPr>
          <a:lstStyle/>
          <a:p>
            <a:pPr marL="11527"/>
            <a:r>
              <a:rPr sz="1815" dirty="0">
                <a:solidFill>
                  <a:schemeClr val="tx1">
                    <a:lumMod val="65000"/>
                  </a:schemeClr>
                </a:solidFill>
                <a:latin typeface="Arial"/>
                <a:cs typeface="Arial"/>
              </a:rPr>
              <a:t>15 </a:t>
            </a:r>
            <a:r>
              <a:rPr sz="1815" spc="-5" dirty="0">
                <a:solidFill>
                  <a:schemeClr val="tx1">
                    <a:lumMod val="65000"/>
                  </a:schemeClr>
                </a:solidFill>
                <a:latin typeface="Arial"/>
                <a:cs typeface="Arial"/>
              </a:rPr>
              <a:t>golpes </a:t>
            </a:r>
            <a:r>
              <a:rPr sz="1815" dirty="0">
                <a:solidFill>
                  <a:schemeClr val="tx1">
                    <a:lumMod val="65000"/>
                  </a:schemeClr>
                </a:solidFill>
                <a:latin typeface="Arial"/>
                <a:cs typeface="Arial"/>
              </a:rPr>
              <a:t>em 15</a:t>
            </a:r>
            <a:r>
              <a:rPr sz="1815" spc="-86" dirty="0">
                <a:solidFill>
                  <a:schemeClr val="tx1">
                    <a:lumMod val="65000"/>
                  </a:schemeClr>
                </a:solidFill>
                <a:latin typeface="Arial"/>
                <a:cs typeface="Arial"/>
              </a:rPr>
              <a:t> </a:t>
            </a:r>
            <a:r>
              <a:rPr sz="1815" dirty="0">
                <a:solidFill>
                  <a:schemeClr val="tx1">
                    <a:lumMod val="65000"/>
                  </a:schemeClr>
                </a:solidFill>
                <a:latin typeface="Arial"/>
                <a:cs typeface="Arial"/>
              </a:rPr>
              <a:t>seg.</a:t>
            </a:r>
          </a:p>
        </p:txBody>
      </p:sp>
      <p:sp>
        <p:nvSpPr>
          <p:cNvPr id="11" name="object 11"/>
          <p:cNvSpPr/>
          <p:nvPr/>
        </p:nvSpPr>
        <p:spPr>
          <a:xfrm>
            <a:off x="626991" y="5540571"/>
            <a:ext cx="809128" cy="828492"/>
          </a:xfrm>
          <a:prstGeom prst="rect">
            <a:avLst/>
          </a:prstGeom>
          <a:blipFill>
            <a:blip r:embed="rId3" cstate="print"/>
            <a:stretch>
              <a:fillRect/>
            </a:stretch>
          </a:blipFill>
        </p:spPr>
        <p:txBody>
          <a:bodyPr wrap="square" lIns="0" tIns="0" rIns="0" bIns="0" rtlCol="0"/>
          <a:lstStyle/>
          <a:p>
            <a:endParaRPr sz="1634"/>
          </a:p>
        </p:txBody>
      </p:sp>
      <p:sp>
        <p:nvSpPr>
          <p:cNvPr id="12" name="object 12"/>
          <p:cNvSpPr txBox="1"/>
          <p:nvPr/>
        </p:nvSpPr>
        <p:spPr>
          <a:xfrm>
            <a:off x="514309" y="831141"/>
            <a:ext cx="11306629" cy="2588273"/>
          </a:xfrm>
          <a:prstGeom prst="rect">
            <a:avLst/>
          </a:prstGeom>
        </p:spPr>
        <p:txBody>
          <a:bodyPr vert="horz" wrap="square" lIns="0" tIns="0" rIns="0" bIns="0" rtlCol="0">
            <a:spAutoFit/>
          </a:bodyPr>
          <a:lstStyle/>
          <a:p>
            <a:pPr marL="140047" marR="4611" algn="just">
              <a:lnSpc>
                <a:spcPct val="99700"/>
              </a:lnSpc>
              <a:spcBef>
                <a:spcPts val="127"/>
              </a:spcBef>
            </a:pPr>
            <a:endParaRPr lang="pt-BR" sz="2178" spc="-5" dirty="0">
              <a:solidFill>
                <a:schemeClr val="tx1">
                  <a:lumMod val="65000"/>
                </a:schemeClr>
              </a:solidFill>
              <a:latin typeface="Calisto MT (Corpo)"/>
              <a:cs typeface="Arial"/>
            </a:endParaRPr>
          </a:p>
          <a:p>
            <a:pPr marL="140047" marR="4611" algn="just">
              <a:lnSpc>
                <a:spcPct val="99700"/>
              </a:lnSpc>
              <a:spcBef>
                <a:spcPts val="127"/>
              </a:spcBef>
            </a:pPr>
            <a:endParaRPr lang="pt-BR" sz="2178" spc="-5" dirty="0">
              <a:solidFill>
                <a:schemeClr val="tx1">
                  <a:lumMod val="65000"/>
                </a:schemeClr>
              </a:solidFill>
              <a:latin typeface="Calisto MT (Corpo)"/>
              <a:cs typeface="Arial"/>
            </a:endParaRPr>
          </a:p>
          <a:p>
            <a:pPr marL="140047" marR="4611" algn="just">
              <a:lnSpc>
                <a:spcPct val="99700"/>
              </a:lnSpc>
              <a:spcBef>
                <a:spcPts val="127"/>
              </a:spcBef>
            </a:pPr>
            <a:r>
              <a:rPr sz="2178" spc="-5" dirty="0">
                <a:solidFill>
                  <a:schemeClr val="tx1">
                    <a:lumMod val="65000"/>
                  </a:schemeClr>
                </a:solidFill>
                <a:latin typeface="Calisto MT (Corpo)"/>
                <a:cs typeface="Arial"/>
              </a:rPr>
              <a:t>Cone com 20cm de </a:t>
            </a:r>
            <a:r>
              <a:rPr sz="1815" dirty="0">
                <a:solidFill>
                  <a:schemeClr val="tx1">
                    <a:lumMod val="65000"/>
                  </a:schemeClr>
                </a:solidFill>
                <a:latin typeface="Calisto MT (Corpo)"/>
                <a:cs typeface="Arial"/>
              </a:rPr>
              <a:t>Ø </a:t>
            </a:r>
            <a:r>
              <a:rPr sz="2178" spc="-5" dirty="0">
                <a:solidFill>
                  <a:schemeClr val="tx1">
                    <a:lumMod val="65000"/>
                  </a:schemeClr>
                </a:solidFill>
                <a:latin typeface="Calisto MT (Corpo)"/>
                <a:cs typeface="Arial"/>
              </a:rPr>
              <a:t>na base, 13cm no topo </a:t>
            </a:r>
            <a:r>
              <a:rPr sz="2178" dirty="0">
                <a:solidFill>
                  <a:schemeClr val="tx1">
                    <a:lumMod val="65000"/>
                  </a:schemeClr>
                </a:solidFill>
                <a:latin typeface="Calisto MT (Corpo)"/>
                <a:cs typeface="Arial"/>
              </a:rPr>
              <a:t>e 20cm </a:t>
            </a:r>
            <a:r>
              <a:rPr sz="2178" spc="-5" dirty="0">
                <a:solidFill>
                  <a:schemeClr val="tx1">
                    <a:lumMod val="65000"/>
                  </a:schemeClr>
                </a:solidFill>
                <a:latin typeface="Calisto MT (Corpo)"/>
                <a:cs typeface="Arial"/>
              </a:rPr>
              <a:t>de  altura, moldado em </a:t>
            </a:r>
            <a:r>
              <a:rPr sz="2178" dirty="0">
                <a:solidFill>
                  <a:schemeClr val="tx1">
                    <a:lumMod val="65000"/>
                  </a:schemeClr>
                </a:solidFill>
                <a:latin typeface="Calisto MT (Corpo)"/>
                <a:cs typeface="Arial"/>
              </a:rPr>
              <a:t>2 </a:t>
            </a:r>
            <a:r>
              <a:rPr sz="2178" spc="-5" dirty="0">
                <a:solidFill>
                  <a:schemeClr val="tx1">
                    <a:lumMod val="65000"/>
                  </a:schemeClr>
                </a:solidFill>
                <a:latin typeface="Calisto MT (Corpo)"/>
                <a:cs typeface="Arial"/>
              </a:rPr>
              <a:t>camadas, adensadas com 10 golpes  de soquete, sobre </a:t>
            </a:r>
            <a:r>
              <a:rPr sz="2178" dirty="0">
                <a:solidFill>
                  <a:schemeClr val="tx1">
                    <a:lumMod val="65000"/>
                  </a:schemeClr>
                </a:solidFill>
                <a:latin typeface="Calisto MT (Corpo)"/>
                <a:cs typeface="Arial"/>
              </a:rPr>
              <a:t>a </a:t>
            </a:r>
            <a:r>
              <a:rPr sz="2178" spc="-5" dirty="0">
                <a:solidFill>
                  <a:schemeClr val="tx1">
                    <a:lumMod val="65000"/>
                  </a:schemeClr>
                </a:solidFill>
                <a:latin typeface="Calisto MT (Corpo)"/>
                <a:cs typeface="Arial"/>
              </a:rPr>
              <a:t>mesa de Graff. </a:t>
            </a:r>
            <a:r>
              <a:rPr sz="2178" dirty="0">
                <a:solidFill>
                  <a:schemeClr val="tx1">
                    <a:lumMod val="65000"/>
                  </a:schemeClr>
                </a:solidFill>
                <a:latin typeface="Calisto MT (Corpo)"/>
                <a:cs typeface="Arial"/>
              </a:rPr>
              <a:t>A </a:t>
            </a:r>
            <a:r>
              <a:rPr sz="2178" spc="-5" dirty="0">
                <a:solidFill>
                  <a:schemeClr val="tx1">
                    <a:lumMod val="65000"/>
                  </a:schemeClr>
                </a:solidFill>
                <a:latin typeface="Calisto MT (Corpo)"/>
                <a:cs typeface="Arial"/>
              </a:rPr>
              <a:t>consistência do  concreto </a:t>
            </a:r>
            <a:r>
              <a:rPr sz="2178" dirty="0">
                <a:solidFill>
                  <a:schemeClr val="tx1">
                    <a:lumMod val="65000"/>
                  </a:schemeClr>
                </a:solidFill>
                <a:latin typeface="Calisto MT (Corpo)"/>
                <a:cs typeface="Arial"/>
              </a:rPr>
              <a:t>é o </a:t>
            </a:r>
            <a:r>
              <a:rPr sz="2178" spc="-5" dirty="0">
                <a:solidFill>
                  <a:schemeClr val="tx1">
                    <a:lumMod val="65000"/>
                  </a:schemeClr>
                </a:solidFill>
                <a:latin typeface="Calisto MT (Corpo)"/>
                <a:cs typeface="Arial"/>
              </a:rPr>
              <a:t>diâmetro médio de </a:t>
            </a:r>
            <a:r>
              <a:rPr sz="2178" dirty="0">
                <a:solidFill>
                  <a:schemeClr val="tx1">
                    <a:lumMod val="65000"/>
                  </a:schemeClr>
                </a:solidFill>
                <a:latin typeface="Calisto MT (Corpo)"/>
                <a:cs typeface="Arial"/>
              </a:rPr>
              <a:t>espalhamento </a:t>
            </a:r>
            <a:r>
              <a:rPr sz="2178" spc="-5" dirty="0">
                <a:solidFill>
                  <a:schemeClr val="tx1">
                    <a:lumMod val="65000"/>
                  </a:schemeClr>
                </a:solidFill>
                <a:latin typeface="Calisto MT (Corpo)"/>
                <a:cs typeface="Arial"/>
              </a:rPr>
              <a:t>em</a:t>
            </a:r>
            <a:r>
              <a:rPr sz="2178" dirty="0">
                <a:solidFill>
                  <a:schemeClr val="tx1">
                    <a:lumMod val="65000"/>
                  </a:schemeClr>
                </a:solidFill>
                <a:latin typeface="Calisto MT (Corpo)"/>
                <a:cs typeface="Arial"/>
              </a:rPr>
              <a:t> </a:t>
            </a:r>
            <a:r>
              <a:rPr sz="2178" spc="-5" dirty="0">
                <a:solidFill>
                  <a:schemeClr val="tx1">
                    <a:lumMod val="65000"/>
                  </a:schemeClr>
                </a:solidFill>
                <a:latin typeface="Calisto MT (Corpo)"/>
                <a:cs typeface="Arial"/>
              </a:rPr>
              <a:t>mm.</a:t>
            </a:r>
            <a:endParaRPr sz="2178" dirty="0">
              <a:solidFill>
                <a:schemeClr val="tx1">
                  <a:lumMod val="65000"/>
                </a:schemeClr>
              </a:solidFill>
              <a:latin typeface="Calisto MT (Corpo)"/>
              <a:cs typeface="Arial"/>
            </a:endParaRPr>
          </a:p>
          <a:p>
            <a:pPr>
              <a:spcBef>
                <a:spcPts val="9"/>
              </a:spcBef>
            </a:pPr>
            <a:endParaRPr sz="2133" dirty="0">
              <a:solidFill>
                <a:schemeClr val="tx1">
                  <a:lumMod val="65000"/>
                </a:schemeClr>
              </a:solidFill>
              <a:latin typeface="Calisto MT (Corpo)"/>
              <a:cs typeface="Times New Roman"/>
            </a:endParaRPr>
          </a:p>
          <a:p>
            <a:pPr marL="10950" marR="5786313" algn="ctr"/>
            <a:r>
              <a:rPr sz="1815" i="1" spc="-5" dirty="0">
                <a:solidFill>
                  <a:schemeClr val="tx1">
                    <a:lumMod val="65000"/>
                  </a:schemeClr>
                </a:solidFill>
                <a:latin typeface="Calisto MT (Corpo)"/>
                <a:cs typeface="Arial"/>
              </a:rPr>
              <a:t>Mesa </a:t>
            </a:r>
            <a:r>
              <a:rPr sz="1815" i="1" dirty="0">
                <a:solidFill>
                  <a:schemeClr val="tx1">
                    <a:lumMod val="65000"/>
                  </a:schemeClr>
                </a:solidFill>
                <a:latin typeface="Calisto MT (Corpo)"/>
                <a:cs typeface="Arial"/>
              </a:rPr>
              <a:t>de </a:t>
            </a:r>
            <a:r>
              <a:rPr sz="1815" i="1" spc="-9" dirty="0">
                <a:solidFill>
                  <a:schemeClr val="tx1">
                    <a:lumMod val="65000"/>
                  </a:schemeClr>
                </a:solidFill>
                <a:latin typeface="Calisto MT (Corpo)"/>
                <a:cs typeface="Arial"/>
              </a:rPr>
              <a:t>Graff</a:t>
            </a:r>
            <a:r>
              <a:rPr sz="1815" i="1" spc="-73" dirty="0">
                <a:solidFill>
                  <a:schemeClr val="tx1">
                    <a:lumMod val="65000"/>
                  </a:schemeClr>
                </a:solidFill>
                <a:latin typeface="Calisto MT (Corpo)"/>
                <a:cs typeface="Arial"/>
              </a:rPr>
              <a:t> </a:t>
            </a:r>
            <a:r>
              <a:rPr sz="1815" i="1" dirty="0">
                <a:solidFill>
                  <a:schemeClr val="tx1">
                    <a:lumMod val="65000"/>
                  </a:schemeClr>
                </a:solidFill>
                <a:latin typeface="Calisto MT (Corpo)"/>
                <a:cs typeface="Arial"/>
              </a:rPr>
              <a:t>ou  mesa de </a:t>
            </a:r>
            <a:r>
              <a:rPr sz="1815" i="1" spc="-5" dirty="0">
                <a:solidFill>
                  <a:schemeClr val="tx1">
                    <a:lumMod val="65000"/>
                  </a:schemeClr>
                </a:solidFill>
                <a:latin typeface="Calisto MT (Corpo)"/>
                <a:cs typeface="Arial"/>
              </a:rPr>
              <a:t>fluência  </a:t>
            </a:r>
            <a:r>
              <a:rPr sz="1815" i="1" dirty="0">
                <a:solidFill>
                  <a:schemeClr val="tx1">
                    <a:lumMod val="65000"/>
                  </a:schemeClr>
                </a:solidFill>
                <a:latin typeface="Calisto MT (Corpo)"/>
                <a:cs typeface="Arial"/>
              </a:rPr>
              <a:t>possui </a:t>
            </a:r>
            <a:r>
              <a:rPr sz="1815" i="1" spc="-5" dirty="0">
                <a:solidFill>
                  <a:schemeClr val="tx1">
                    <a:lumMod val="65000"/>
                  </a:schemeClr>
                </a:solidFill>
                <a:latin typeface="Calisto MT (Corpo)"/>
                <a:cs typeface="Arial"/>
              </a:rPr>
              <a:t>uma </a:t>
            </a:r>
            <a:r>
              <a:rPr sz="1815" i="1" dirty="0">
                <a:solidFill>
                  <a:schemeClr val="tx1">
                    <a:lumMod val="65000"/>
                  </a:schemeClr>
                </a:solidFill>
                <a:latin typeface="Calisto MT (Corpo)"/>
                <a:cs typeface="Arial"/>
              </a:rPr>
              <a:t>base  de </a:t>
            </a:r>
            <a:r>
              <a:rPr sz="1815" i="1" spc="-5" dirty="0">
                <a:solidFill>
                  <a:schemeClr val="tx1">
                    <a:lumMod val="65000"/>
                  </a:schemeClr>
                </a:solidFill>
                <a:latin typeface="Calisto MT (Corpo)"/>
                <a:cs typeface="Arial"/>
              </a:rPr>
              <a:t>madeira com  plataforma  </a:t>
            </a:r>
            <a:r>
              <a:rPr sz="1815" i="1" dirty="0">
                <a:solidFill>
                  <a:schemeClr val="tx1">
                    <a:lumMod val="65000"/>
                  </a:schemeClr>
                </a:solidFill>
                <a:latin typeface="Calisto MT (Corpo)"/>
                <a:cs typeface="Arial"/>
              </a:rPr>
              <a:t>inclinável.</a:t>
            </a:r>
            <a:endParaRPr sz="1815" dirty="0">
              <a:solidFill>
                <a:schemeClr val="tx1">
                  <a:lumMod val="65000"/>
                </a:schemeClr>
              </a:solidFill>
              <a:latin typeface="Calisto MT (Corpo)"/>
              <a:cs typeface="Arial"/>
            </a:endParaRPr>
          </a:p>
        </p:txBody>
      </p:sp>
      <p:sp>
        <p:nvSpPr>
          <p:cNvPr id="13" name="object 13"/>
          <p:cNvSpPr/>
          <p:nvPr/>
        </p:nvSpPr>
        <p:spPr>
          <a:xfrm>
            <a:off x="1758210" y="3469535"/>
            <a:ext cx="2745504" cy="2323652"/>
          </a:xfrm>
          <a:prstGeom prst="rect">
            <a:avLst/>
          </a:prstGeom>
          <a:blipFill>
            <a:blip r:embed="rId4" cstate="print"/>
            <a:stretch>
              <a:fillRect/>
            </a:stretch>
          </a:blipFill>
        </p:spPr>
        <p:txBody>
          <a:bodyPr wrap="square" lIns="0" tIns="0" rIns="0" bIns="0" rtlCol="0"/>
          <a:lstStyle/>
          <a:p>
            <a:endParaRPr sz="1634"/>
          </a:p>
        </p:txBody>
      </p:sp>
      <p:sp>
        <p:nvSpPr>
          <p:cNvPr id="14" name="Título 13"/>
          <p:cNvSpPr>
            <a:spLocks noGrp="1"/>
          </p:cNvSpPr>
          <p:nvPr>
            <p:ph type="title"/>
          </p:nvPr>
        </p:nvSpPr>
        <p:spPr>
          <a:xfrm>
            <a:off x="331304" y="609600"/>
            <a:ext cx="11860696" cy="970450"/>
          </a:xfrm>
        </p:spPr>
        <p:txBody>
          <a:bodyPr>
            <a:noAutofit/>
          </a:bodyPr>
          <a:lstStyle/>
          <a:p>
            <a:pPr marL="431668">
              <a:spcBef>
                <a:spcPts val="799"/>
              </a:spcBef>
            </a:pPr>
            <a:r>
              <a:rPr lang="pt-BR" sz="3500" b="1" spc="-5" dirty="0">
                <a:latin typeface="Arial"/>
                <a:cs typeface="Arial"/>
              </a:rPr>
              <a:t>Ensaio de Abatimento na Mesa de </a:t>
            </a:r>
            <a:r>
              <a:rPr lang="pt-BR" sz="3500" b="1" spc="-5" dirty="0" err="1">
                <a:latin typeface="Arial"/>
                <a:cs typeface="Arial"/>
              </a:rPr>
              <a:t>Graff</a:t>
            </a:r>
            <a:r>
              <a:rPr lang="pt-BR" sz="3500" b="1" spc="-5" dirty="0">
                <a:latin typeface="Arial"/>
                <a:cs typeface="Arial"/>
              </a:rPr>
              <a:t>: NM</a:t>
            </a:r>
            <a:r>
              <a:rPr lang="pt-BR" sz="3500" b="1" spc="-68" dirty="0">
                <a:latin typeface="Arial"/>
                <a:cs typeface="Arial"/>
              </a:rPr>
              <a:t> </a:t>
            </a:r>
            <a:r>
              <a:rPr lang="pt-BR" sz="3500" b="1" spc="-5" dirty="0">
                <a:latin typeface="Arial"/>
                <a:cs typeface="Arial"/>
              </a:rPr>
              <a:t>68/1998</a:t>
            </a:r>
            <a:br>
              <a:rPr lang="pt-BR" sz="3500" dirty="0">
                <a:latin typeface="Arial"/>
                <a:cs typeface="Arial"/>
              </a:rPr>
            </a:br>
            <a:endParaRPr lang="pt-BR" sz="3500" dirty="0"/>
          </a:p>
        </p:txBody>
      </p:sp>
      <p:sp>
        <p:nvSpPr>
          <p:cNvPr id="15" name="object 9"/>
          <p:cNvSpPr/>
          <p:nvPr/>
        </p:nvSpPr>
        <p:spPr>
          <a:xfrm>
            <a:off x="7690360" y="3071068"/>
            <a:ext cx="4313583" cy="2817849"/>
          </a:xfrm>
          <a:prstGeom prst="rect">
            <a:avLst/>
          </a:prstGeom>
          <a:blipFill>
            <a:blip r:embed="rId5" cstate="print"/>
            <a:stretch>
              <a:fillRect/>
            </a:stretch>
          </a:blipFill>
        </p:spPr>
        <p:txBody>
          <a:bodyPr wrap="square" lIns="0" tIns="0" rIns="0" bIns="0" rtlCol="0"/>
          <a:lstStyle/>
          <a:p>
            <a:endParaRPr sz="1634"/>
          </a:p>
        </p:txBody>
      </p:sp>
    </p:spTree>
    <p:extLst>
      <p:ext uri="{BB962C8B-B14F-4D97-AF65-F5344CB8AC3E}">
        <p14:creationId xmlns:p14="http://schemas.microsoft.com/office/powerpoint/2010/main" val="15856469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p:nvPr/>
        </p:nvSpPr>
        <p:spPr>
          <a:xfrm>
            <a:off x="2559704" y="1071073"/>
            <a:ext cx="7370909" cy="782009"/>
          </a:xfrm>
          <a:prstGeom prst="rect">
            <a:avLst/>
          </a:prstGeom>
        </p:spPr>
        <p:txBody>
          <a:bodyPr vert="horz" wrap="square" lIns="0" tIns="0" rIns="0" bIns="0" rtlCol="0">
            <a:spAutoFit/>
          </a:bodyPr>
          <a:lstStyle/>
          <a:p>
            <a:pPr algn="ctr">
              <a:spcBef>
                <a:spcPts val="23"/>
              </a:spcBef>
            </a:pPr>
            <a:endParaRPr lang="pt-BR" sz="2541" b="1" spc="-5" dirty="0">
              <a:solidFill>
                <a:schemeClr val="tx1">
                  <a:lumMod val="65000"/>
                </a:schemeClr>
              </a:solidFill>
              <a:latin typeface="Arial"/>
              <a:cs typeface="Arial"/>
            </a:endParaRPr>
          </a:p>
          <a:p>
            <a:pPr algn="ctr">
              <a:spcBef>
                <a:spcPts val="23"/>
              </a:spcBef>
            </a:pPr>
            <a:r>
              <a:rPr sz="2541" b="1" spc="-5" dirty="0">
                <a:solidFill>
                  <a:schemeClr val="tx1">
                    <a:lumMod val="65000"/>
                  </a:schemeClr>
                </a:solidFill>
                <a:latin typeface="Arial"/>
                <a:cs typeface="Arial"/>
              </a:rPr>
              <a:t>Nota Fiscal </a:t>
            </a:r>
            <a:r>
              <a:rPr sz="2541" b="1" spc="-9" dirty="0">
                <a:solidFill>
                  <a:schemeClr val="tx1">
                    <a:lumMod val="65000"/>
                  </a:schemeClr>
                </a:solidFill>
                <a:latin typeface="Arial"/>
                <a:cs typeface="Arial"/>
              </a:rPr>
              <a:t>de</a:t>
            </a:r>
            <a:r>
              <a:rPr sz="2541" b="1" dirty="0">
                <a:solidFill>
                  <a:schemeClr val="tx1">
                    <a:lumMod val="65000"/>
                  </a:schemeClr>
                </a:solidFill>
                <a:latin typeface="Arial"/>
                <a:cs typeface="Arial"/>
              </a:rPr>
              <a:t> </a:t>
            </a:r>
            <a:r>
              <a:rPr sz="2541" b="1" spc="-5" dirty="0">
                <a:solidFill>
                  <a:schemeClr val="tx1">
                    <a:lumMod val="65000"/>
                  </a:schemeClr>
                </a:solidFill>
                <a:latin typeface="Arial"/>
                <a:cs typeface="Arial"/>
              </a:rPr>
              <a:t>concreto:</a:t>
            </a:r>
            <a:endParaRPr sz="2541" dirty="0">
              <a:solidFill>
                <a:schemeClr val="tx1">
                  <a:lumMod val="65000"/>
                </a:schemeClr>
              </a:solidFill>
              <a:latin typeface="Arial"/>
              <a:cs typeface="Arial"/>
            </a:endParaRPr>
          </a:p>
        </p:txBody>
      </p:sp>
      <p:sp>
        <p:nvSpPr>
          <p:cNvPr id="8" name="object 8"/>
          <p:cNvSpPr/>
          <p:nvPr/>
        </p:nvSpPr>
        <p:spPr>
          <a:xfrm>
            <a:off x="2911475" y="1945667"/>
            <a:ext cx="6666668" cy="4692947"/>
          </a:xfrm>
          <a:prstGeom prst="rect">
            <a:avLst/>
          </a:prstGeom>
          <a:blipFill>
            <a:blip r:embed="rId2" cstate="print"/>
            <a:stretch>
              <a:fillRect/>
            </a:stretch>
          </a:blipFill>
        </p:spPr>
        <p:txBody>
          <a:bodyPr wrap="square" lIns="0" tIns="0" rIns="0" bIns="0" rtlCol="0"/>
          <a:lstStyle/>
          <a:p>
            <a:endParaRPr sz="1634"/>
          </a:p>
        </p:txBody>
      </p:sp>
      <p:sp>
        <p:nvSpPr>
          <p:cNvPr id="9" name="object 9"/>
          <p:cNvSpPr/>
          <p:nvPr/>
        </p:nvSpPr>
        <p:spPr>
          <a:xfrm>
            <a:off x="2525583" y="5830869"/>
            <a:ext cx="3293569" cy="749770"/>
          </a:xfrm>
          <a:custGeom>
            <a:avLst/>
            <a:gdLst/>
            <a:ahLst/>
            <a:cxnLst/>
            <a:rect l="l" t="t" r="r" b="b"/>
            <a:pathLst>
              <a:path w="3629025" h="826134">
                <a:moveTo>
                  <a:pt x="1813556" y="0"/>
                </a:moveTo>
                <a:lnTo>
                  <a:pt x="1740639" y="327"/>
                </a:lnTo>
                <a:lnTo>
                  <a:pt x="1668451" y="1300"/>
                </a:lnTo>
                <a:lnTo>
                  <a:pt x="1597046" y="2906"/>
                </a:lnTo>
                <a:lnTo>
                  <a:pt x="1526478" y="5135"/>
                </a:lnTo>
                <a:lnTo>
                  <a:pt x="1456802" y="7973"/>
                </a:lnTo>
                <a:lnTo>
                  <a:pt x="1388071" y="11408"/>
                </a:lnTo>
                <a:lnTo>
                  <a:pt x="1320341" y="15427"/>
                </a:lnTo>
                <a:lnTo>
                  <a:pt x="1253665" y="20020"/>
                </a:lnTo>
                <a:lnTo>
                  <a:pt x="1188097" y="25173"/>
                </a:lnTo>
                <a:lnTo>
                  <a:pt x="1123693" y="30875"/>
                </a:lnTo>
                <a:lnTo>
                  <a:pt x="1060505" y="37113"/>
                </a:lnTo>
                <a:lnTo>
                  <a:pt x="998589" y="43874"/>
                </a:lnTo>
                <a:lnTo>
                  <a:pt x="937999" y="51147"/>
                </a:lnTo>
                <a:lnTo>
                  <a:pt x="878788" y="58920"/>
                </a:lnTo>
                <a:lnTo>
                  <a:pt x="821012" y="67180"/>
                </a:lnTo>
                <a:lnTo>
                  <a:pt x="764724" y="75916"/>
                </a:lnTo>
                <a:lnTo>
                  <a:pt x="709979" y="85114"/>
                </a:lnTo>
                <a:lnTo>
                  <a:pt x="656831" y="94763"/>
                </a:lnTo>
                <a:lnTo>
                  <a:pt x="605334" y="104850"/>
                </a:lnTo>
                <a:lnTo>
                  <a:pt x="555543" y="115364"/>
                </a:lnTo>
                <a:lnTo>
                  <a:pt x="507511" y="126291"/>
                </a:lnTo>
                <a:lnTo>
                  <a:pt x="461294" y="137621"/>
                </a:lnTo>
                <a:lnTo>
                  <a:pt x="416944" y="149340"/>
                </a:lnTo>
                <a:lnTo>
                  <a:pt x="374518" y="161437"/>
                </a:lnTo>
                <a:lnTo>
                  <a:pt x="334068" y="173899"/>
                </a:lnTo>
                <a:lnTo>
                  <a:pt x="295649" y="186714"/>
                </a:lnTo>
                <a:lnTo>
                  <a:pt x="259316" y="199869"/>
                </a:lnTo>
                <a:lnTo>
                  <a:pt x="193122" y="227155"/>
                </a:lnTo>
                <a:lnTo>
                  <a:pt x="135921" y="255657"/>
                </a:lnTo>
                <a:lnTo>
                  <a:pt x="88147" y="285278"/>
                </a:lnTo>
                <a:lnTo>
                  <a:pt x="50234" y="315921"/>
                </a:lnTo>
                <a:lnTo>
                  <a:pt x="22615" y="347488"/>
                </a:lnTo>
                <a:lnTo>
                  <a:pt x="1440" y="396358"/>
                </a:lnTo>
                <a:lnTo>
                  <a:pt x="0" y="413003"/>
                </a:lnTo>
                <a:lnTo>
                  <a:pt x="1440" y="429649"/>
                </a:lnTo>
                <a:lnTo>
                  <a:pt x="22615" y="478519"/>
                </a:lnTo>
                <a:lnTo>
                  <a:pt x="50234" y="510086"/>
                </a:lnTo>
                <a:lnTo>
                  <a:pt x="88147" y="540729"/>
                </a:lnTo>
                <a:lnTo>
                  <a:pt x="135921" y="570350"/>
                </a:lnTo>
                <a:lnTo>
                  <a:pt x="193122" y="598852"/>
                </a:lnTo>
                <a:lnTo>
                  <a:pt x="259316" y="626137"/>
                </a:lnTo>
                <a:lnTo>
                  <a:pt x="295649" y="639293"/>
                </a:lnTo>
                <a:lnTo>
                  <a:pt x="334068" y="652108"/>
                </a:lnTo>
                <a:lnTo>
                  <a:pt x="374518" y="664570"/>
                </a:lnTo>
                <a:lnTo>
                  <a:pt x="416944" y="676667"/>
                </a:lnTo>
                <a:lnTo>
                  <a:pt x="461294" y="688386"/>
                </a:lnTo>
                <a:lnTo>
                  <a:pt x="507511" y="699716"/>
                </a:lnTo>
                <a:lnTo>
                  <a:pt x="555543" y="710643"/>
                </a:lnTo>
                <a:lnTo>
                  <a:pt x="605334" y="721157"/>
                </a:lnTo>
                <a:lnTo>
                  <a:pt x="656831" y="731244"/>
                </a:lnTo>
                <a:lnTo>
                  <a:pt x="709979" y="740893"/>
                </a:lnTo>
                <a:lnTo>
                  <a:pt x="764724" y="750091"/>
                </a:lnTo>
                <a:lnTo>
                  <a:pt x="821012" y="758827"/>
                </a:lnTo>
                <a:lnTo>
                  <a:pt x="878788" y="767087"/>
                </a:lnTo>
                <a:lnTo>
                  <a:pt x="937999" y="774860"/>
                </a:lnTo>
                <a:lnTo>
                  <a:pt x="998589" y="782133"/>
                </a:lnTo>
                <a:lnTo>
                  <a:pt x="1060505" y="788894"/>
                </a:lnTo>
                <a:lnTo>
                  <a:pt x="1123693" y="795132"/>
                </a:lnTo>
                <a:lnTo>
                  <a:pt x="1188097" y="800834"/>
                </a:lnTo>
                <a:lnTo>
                  <a:pt x="1253665" y="805987"/>
                </a:lnTo>
                <a:lnTo>
                  <a:pt x="1320341" y="810580"/>
                </a:lnTo>
                <a:lnTo>
                  <a:pt x="1388071" y="814599"/>
                </a:lnTo>
                <a:lnTo>
                  <a:pt x="1456802" y="818034"/>
                </a:lnTo>
                <a:lnTo>
                  <a:pt x="1526478" y="820872"/>
                </a:lnTo>
                <a:lnTo>
                  <a:pt x="1597046" y="823101"/>
                </a:lnTo>
                <a:lnTo>
                  <a:pt x="1668451" y="824707"/>
                </a:lnTo>
                <a:lnTo>
                  <a:pt x="1740639" y="825680"/>
                </a:lnTo>
                <a:lnTo>
                  <a:pt x="1813556" y="826007"/>
                </a:lnTo>
                <a:lnTo>
                  <a:pt x="1886582" y="825680"/>
                </a:lnTo>
                <a:lnTo>
                  <a:pt x="1958874" y="824707"/>
                </a:lnTo>
                <a:lnTo>
                  <a:pt x="2030378" y="823101"/>
                </a:lnTo>
                <a:lnTo>
                  <a:pt x="2101039" y="820872"/>
                </a:lnTo>
                <a:lnTo>
                  <a:pt x="2170804" y="818034"/>
                </a:lnTo>
                <a:lnTo>
                  <a:pt x="2239619" y="814599"/>
                </a:lnTo>
                <a:lnTo>
                  <a:pt x="2307428" y="810580"/>
                </a:lnTo>
                <a:lnTo>
                  <a:pt x="2374179" y="805987"/>
                </a:lnTo>
                <a:lnTo>
                  <a:pt x="2439817" y="800834"/>
                </a:lnTo>
                <a:lnTo>
                  <a:pt x="2504287" y="795132"/>
                </a:lnTo>
                <a:lnTo>
                  <a:pt x="2567537" y="788894"/>
                </a:lnTo>
                <a:lnTo>
                  <a:pt x="2629510" y="782133"/>
                </a:lnTo>
                <a:lnTo>
                  <a:pt x="2690155" y="774860"/>
                </a:lnTo>
                <a:lnTo>
                  <a:pt x="2749416" y="767087"/>
                </a:lnTo>
                <a:lnTo>
                  <a:pt x="2807239" y="758827"/>
                </a:lnTo>
                <a:lnTo>
                  <a:pt x="2863570" y="750091"/>
                </a:lnTo>
                <a:lnTo>
                  <a:pt x="2918355" y="740893"/>
                </a:lnTo>
                <a:lnTo>
                  <a:pt x="2971539" y="731244"/>
                </a:lnTo>
                <a:lnTo>
                  <a:pt x="3023070" y="721157"/>
                </a:lnTo>
                <a:lnTo>
                  <a:pt x="3072892" y="710643"/>
                </a:lnTo>
                <a:lnTo>
                  <a:pt x="3120951" y="699716"/>
                </a:lnTo>
                <a:lnTo>
                  <a:pt x="3167194" y="688386"/>
                </a:lnTo>
                <a:lnTo>
                  <a:pt x="3211566" y="676667"/>
                </a:lnTo>
                <a:lnTo>
                  <a:pt x="3254013" y="664570"/>
                </a:lnTo>
                <a:lnTo>
                  <a:pt x="3294481" y="652108"/>
                </a:lnTo>
                <a:lnTo>
                  <a:pt x="3332916" y="639293"/>
                </a:lnTo>
                <a:lnTo>
                  <a:pt x="3369263" y="626137"/>
                </a:lnTo>
                <a:lnTo>
                  <a:pt x="3435479" y="598852"/>
                </a:lnTo>
                <a:lnTo>
                  <a:pt x="3492696" y="570350"/>
                </a:lnTo>
                <a:lnTo>
                  <a:pt x="3540481" y="540729"/>
                </a:lnTo>
                <a:lnTo>
                  <a:pt x="3578401" y="510086"/>
                </a:lnTo>
                <a:lnTo>
                  <a:pt x="3606023" y="478519"/>
                </a:lnTo>
                <a:lnTo>
                  <a:pt x="3627200" y="429649"/>
                </a:lnTo>
                <a:lnTo>
                  <a:pt x="3628640" y="413003"/>
                </a:lnTo>
                <a:lnTo>
                  <a:pt x="3627200" y="396358"/>
                </a:lnTo>
                <a:lnTo>
                  <a:pt x="3606023" y="347488"/>
                </a:lnTo>
                <a:lnTo>
                  <a:pt x="3578401" y="315921"/>
                </a:lnTo>
                <a:lnTo>
                  <a:pt x="3540481" y="285278"/>
                </a:lnTo>
                <a:lnTo>
                  <a:pt x="3492696" y="255657"/>
                </a:lnTo>
                <a:lnTo>
                  <a:pt x="3435479" y="227155"/>
                </a:lnTo>
                <a:lnTo>
                  <a:pt x="3369263" y="199869"/>
                </a:lnTo>
                <a:lnTo>
                  <a:pt x="3332916" y="186714"/>
                </a:lnTo>
                <a:lnTo>
                  <a:pt x="3294481" y="173899"/>
                </a:lnTo>
                <a:lnTo>
                  <a:pt x="3254013" y="161437"/>
                </a:lnTo>
                <a:lnTo>
                  <a:pt x="3211566" y="149340"/>
                </a:lnTo>
                <a:lnTo>
                  <a:pt x="3167194" y="137621"/>
                </a:lnTo>
                <a:lnTo>
                  <a:pt x="3120951" y="126291"/>
                </a:lnTo>
                <a:lnTo>
                  <a:pt x="3072892" y="115364"/>
                </a:lnTo>
                <a:lnTo>
                  <a:pt x="3023070" y="104850"/>
                </a:lnTo>
                <a:lnTo>
                  <a:pt x="2971539" y="94763"/>
                </a:lnTo>
                <a:lnTo>
                  <a:pt x="2918355" y="85114"/>
                </a:lnTo>
                <a:lnTo>
                  <a:pt x="2863570" y="75916"/>
                </a:lnTo>
                <a:lnTo>
                  <a:pt x="2807239" y="67180"/>
                </a:lnTo>
                <a:lnTo>
                  <a:pt x="2749416" y="58920"/>
                </a:lnTo>
                <a:lnTo>
                  <a:pt x="2690155" y="51147"/>
                </a:lnTo>
                <a:lnTo>
                  <a:pt x="2629510" y="43874"/>
                </a:lnTo>
                <a:lnTo>
                  <a:pt x="2567537" y="37113"/>
                </a:lnTo>
                <a:lnTo>
                  <a:pt x="2504287" y="30875"/>
                </a:lnTo>
                <a:lnTo>
                  <a:pt x="2439817" y="25173"/>
                </a:lnTo>
                <a:lnTo>
                  <a:pt x="2374179" y="20020"/>
                </a:lnTo>
                <a:lnTo>
                  <a:pt x="2307428" y="15427"/>
                </a:lnTo>
                <a:lnTo>
                  <a:pt x="2239619" y="11408"/>
                </a:lnTo>
                <a:lnTo>
                  <a:pt x="2170804" y="7973"/>
                </a:lnTo>
                <a:lnTo>
                  <a:pt x="2101039" y="5135"/>
                </a:lnTo>
                <a:lnTo>
                  <a:pt x="2030378" y="2906"/>
                </a:lnTo>
                <a:lnTo>
                  <a:pt x="1958874" y="1300"/>
                </a:lnTo>
                <a:lnTo>
                  <a:pt x="1886582" y="327"/>
                </a:lnTo>
                <a:lnTo>
                  <a:pt x="1813556" y="0"/>
                </a:lnTo>
                <a:close/>
              </a:path>
            </a:pathLst>
          </a:custGeom>
          <a:ln w="38099">
            <a:solidFill>
              <a:srgbClr val="FF0000"/>
            </a:solidFill>
          </a:ln>
        </p:spPr>
        <p:txBody>
          <a:bodyPr wrap="square" lIns="0" tIns="0" rIns="0" bIns="0" rtlCol="0"/>
          <a:lstStyle/>
          <a:p>
            <a:endParaRPr sz="1634"/>
          </a:p>
        </p:txBody>
      </p:sp>
      <p:sp>
        <p:nvSpPr>
          <p:cNvPr id="10" name="object 10"/>
          <p:cNvSpPr txBox="1"/>
          <p:nvPr/>
        </p:nvSpPr>
        <p:spPr>
          <a:xfrm>
            <a:off x="5384051" y="6300605"/>
            <a:ext cx="4390849" cy="195566"/>
          </a:xfrm>
          <a:prstGeom prst="rect">
            <a:avLst/>
          </a:prstGeom>
        </p:spPr>
        <p:txBody>
          <a:bodyPr vert="horz" wrap="square" lIns="0" tIns="0" rIns="0" bIns="0" rtlCol="0">
            <a:spAutoFit/>
          </a:bodyPr>
          <a:lstStyle/>
          <a:p>
            <a:pPr marL="11527"/>
            <a:r>
              <a:rPr sz="1271" b="1" spc="-5" dirty="0">
                <a:latin typeface="Arial"/>
                <a:cs typeface="Arial"/>
              </a:rPr>
              <a:t>Qdo permitida adição de </a:t>
            </a:r>
            <a:r>
              <a:rPr sz="1271" b="1" spc="-9" dirty="0">
                <a:latin typeface="Arial"/>
                <a:cs typeface="Arial"/>
              </a:rPr>
              <a:t>água </a:t>
            </a:r>
            <a:r>
              <a:rPr sz="1271" b="1" spc="-5" dirty="0">
                <a:latin typeface="Arial"/>
                <a:cs typeface="Arial"/>
              </a:rPr>
              <a:t>na </a:t>
            </a:r>
            <a:r>
              <a:rPr sz="1271" b="1" spc="-9" dirty="0">
                <a:latin typeface="Arial"/>
                <a:cs typeface="Arial"/>
              </a:rPr>
              <a:t>obra </a:t>
            </a:r>
            <a:r>
              <a:rPr sz="1271" b="1" dirty="0">
                <a:latin typeface="Arial"/>
                <a:cs typeface="Arial"/>
              </a:rPr>
              <a:t>é </a:t>
            </a:r>
            <a:r>
              <a:rPr sz="1271" b="1" spc="-5" dirty="0">
                <a:latin typeface="Arial"/>
                <a:cs typeface="Arial"/>
              </a:rPr>
              <a:t>citado </a:t>
            </a:r>
            <a:r>
              <a:rPr sz="1271" b="1" dirty="0">
                <a:latin typeface="Arial"/>
                <a:cs typeface="Arial"/>
              </a:rPr>
              <a:t>o</a:t>
            </a:r>
            <a:r>
              <a:rPr sz="1271" b="1" spc="-32" dirty="0">
                <a:latin typeface="Arial"/>
                <a:cs typeface="Arial"/>
              </a:rPr>
              <a:t> </a:t>
            </a:r>
            <a:r>
              <a:rPr sz="1271" b="1" spc="-9" dirty="0">
                <a:latin typeface="Arial"/>
                <a:cs typeface="Arial"/>
              </a:rPr>
              <a:t>volume.</a:t>
            </a:r>
            <a:endParaRPr sz="1271">
              <a:latin typeface="Arial"/>
              <a:cs typeface="Arial"/>
            </a:endParaRPr>
          </a:p>
        </p:txBody>
      </p:sp>
      <p:sp>
        <p:nvSpPr>
          <p:cNvPr id="11" name="object 11"/>
          <p:cNvSpPr/>
          <p:nvPr/>
        </p:nvSpPr>
        <p:spPr>
          <a:xfrm>
            <a:off x="5819152" y="6262381"/>
            <a:ext cx="672545" cy="136007"/>
          </a:xfrm>
          <a:custGeom>
            <a:avLst/>
            <a:gdLst/>
            <a:ahLst/>
            <a:cxnLst/>
            <a:rect l="l" t="t" r="r" b="b"/>
            <a:pathLst>
              <a:path w="741045" h="149859">
                <a:moveTo>
                  <a:pt x="118871" y="0"/>
                </a:moveTo>
                <a:lnTo>
                  <a:pt x="0" y="44195"/>
                </a:lnTo>
                <a:lnTo>
                  <a:pt x="91439" y="104285"/>
                </a:lnTo>
                <a:lnTo>
                  <a:pt x="91439" y="73151"/>
                </a:lnTo>
                <a:lnTo>
                  <a:pt x="96011" y="36575"/>
                </a:lnTo>
                <a:lnTo>
                  <a:pt x="114734" y="38789"/>
                </a:lnTo>
                <a:lnTo>
                  <a:pt x="118871" y="0"/>
                </a:lnTo>
                <a:close/>
              </a:path>
              <a:path w="741045" h="149859">
                <a:moveTo>
                  <a:pt x="114734" y="38789"/>
                </a:moveTo>
                <a:lnTo>
                  <a:pt x="96011" y="36575"/>
                </a:lnTo>
                <a:lnTo>
                  <a:pt x="91439" y="73151"/>
                </a:lnTo>
                <a:lnTo>
                  <a:pt x="110825" y="75437"/>
                </a:lnTo>
                <a:lnTo>
                  <a:pt x="114734" y="38789"/>
                </a:lnTo>
                <a:close/>
              </a:path>
              <a:path w="741045" h="149859">
                <a:moveTo>
                  <a:pt x="110825" y="75437"/>
                </a:moveTo>
                <a:lnTo>
                  <a:pt x="91439" y="73151"/>
                </a:lnTo>
                <a:lnTo>
                  <a:pt x="91439" y="104285"/>
                </a:lnTo>
                <a:lnTo>
                  <a:pt x="106679" y="114299"/>
                </a:lnTo>
                <a:lnTo>
                  <a:pt x="110825" y="75437"/>
                </a:lnTo>
                <a:close/>
              </a:path>
              <a:path w="741045" h="149859">
                <a:moveTo>
                  <a:pt x="740663" y="112775"/>
                </a:moveTo>
                <a:lnTo>
                  <a:pt x="114734" y="38789"/>
                </a:lnTo>
                <a:lnTo>
                  <a:pt x="110825" y="75437"/>
                </a:lnTo>
                <a:lnTo>
                  <a:pt x="737615" y="149351"/>
                </a:lnTo>
                <a:lnTo>
                  <a:pt x="740663" y="112775"/>
                </a:lnTo>
                <a:close/>
              </a:path>
            </a:pathLst>
          </a:custGeom>
          <a:solidFill>
            <a:srgbClr val="000000"/>
          </a:solidFill>
        </p:spPr>
        <p:txBody>
          <a:bodyPr wrap="square" lIns="0" tIns="0" rIns="0" bIns="0" rtlCol="0"/>
          <a:lstStyle/>
          <a:p>
            <a:endParaRPr sz="1634"/>
          </a:p>
        </p:txBody>
      </p:sp>
      <p:sp>
        <p:nvSpPr>
          <p:cNvPr id="12" name="object 12"/>
          <p:cNvSpPr/>
          <p:nvPr/>
        </p:nvSpPr>
        <p:spPr>
          <a:xfrm>
            <a:off x="8452274" y="3978863"/>
            <a:ext cx="1067889" cy="343476"/>
          </a:xfrm>
          <a:custGeom>
            <a:avLst/>
            <a:gdLst/>
            <a:ahLst/>
            <a:cxnLst/>
            <a:rect l="l" t="t" r="r" b="b"/>
            <a:pathLst>
              <a:path w="1176654" h="378460">
                <a:moveTo>
                  <a:pt x="588263" y="0"/>
                </a:moveTo>
                <a:lnTo>
                  <a:pt x="519711" y="1281"/>
                </a:lnTo>
                <a:lnTo>
                  <a:pt x="453467" y="5029"/>
                </a:lnTo>
                <a:lnTo>
                  <a:pt x="389976" y="11096"/>
                </a:lnTo>
                <a:lnTo>
                  <a:pt x="329681" y="19336"/>
                </a:lnTo>
                <a:lnTo>
                  <a:pt x="273025" y="29602"/>
                </a:lnTo>
                <a:lnTo>
                  <a:pt x="220451" y="41747"/>
                </a:lnTo>
                <a:lnTo>
                  <a:pt x="172402" y="55625"/>
                </a:lnTo>
                <a:lnTo>
                  <a:pt x="129322" y="71090"/>
                </a:lnTo>
                <a:lnTo>
                  <a:pt x="91653" y="87994"/>
                </a:lnTo>
                <a:lnTo>
                  <a:pt x="34324" y="125534"/>
                </a:lnTo>
                <a:lnTo>
                  <a:pt x="3961" y="167073"/>
                </a:lnTo>
                <a:lnTo>
                  <a:pt x="0" y="188975"/>
                </a:lnTo>
                <a:lnTo>
                  <a:pt x="3961" y="211160"/>
                </a:lnTo>
                <a:lnTo>
                  <a:pt x="34324" y="253022"/>
                </a:lnTo>
                <a:lnTo>
                  <a:pt x="91653" y="290632"/>
                </a:lnTo>
                <a:lnTo>
                  <a:pt x="129322" y="307501"/>
                </a:lnTo>
                <a:lnTo>
                  <a:pt x="172402" y="322897"/>
                </a:lnTo>
                <a:lnTo>
                  <a:pt x="220451" y="336684"/>
                </a:lnTo>
                <a:lnTo>
                  <a:pt x="273025" y="348724"/>
                </a:lnTo>
                <a:lnTo>
                  <a:pt x="329681" y="358881"/>
                </a:lnTo>
                <a:lnTo>
                  <a:pt x="389976" y="367020"/>
                </a:lnTo>
                <a:lnTo>
                  <a:pt x="453467" y="373002"/>
                </a:lnTo>
                <a:lnTo>
                  <a:pt x="519711" y="376691"/>
                </a:lnTo>
                <a:lnTo>
                  <a:pt x="588263" y="377951"/>
                </a:lnTo>
                <a:lnTo>
                  <a:pt x="656816" y="376691"/>
                </a:lnTo>
                <a:lnTo>
                  <a:pt x="723060" y="373002"/>
                </a:lnTo>
                <a:lnTo>
                  <a:pt x="786551" y="367020"/>
                </a:lnTo>
                <a:lnTo>
                  <a:pt x="846846" y="358881"/>
                </a:lnTo>
                <a:lnTo>
                  <a:pt x="903502" y="348724"/>
                </a:lnTo>
                <a:lnTo>
                  <a:pt x="956076" y="336684"/>
                </a:lnTo>
                <a:lnTo>
                  <a:pt x="1004125" y="322897"/>
                </a:lnTo>
                <a:lnTo>
                  <a:pt x="1047205" y="307501"/>
                </a:lnTo>
                <a:lnTo>
                  <a:pt x="1084874" y="290632"/>
                </a:lnTo>
                <a:lnTo>
                  <a:pt x="1142202" y="253022"/>
                </a:lnTo>
                <a:lnTo>
                  <a:pt x="1172566" y="211160"/>
                </a:lnTo>
                <a:lnTo>
                  <a:pt x="1176527" y="188975"/>
                </a:lnTo>
                <a:lnTo>
                  <a:pt x="1172566" y="167073"/>
                </a:lnTo>
                <a:lnTo>
                  <a:pt x="1142202" y="125534"/>
                </a:lnTo>
                <a:lnTo>
                  <a:pt x="1084874" y="87994"/>
                </a:lnTo>
                <a:lnTo>
                  <a:pt x="1047205" y="71090"/>
                </a:lnTo>
                <a:lnTo>
                  <a:pt x="1004125" y="55625"/>
                </a:lnTo>
                <a:lnTo>
                  <a:pt x="956076" y="41747"/>
                </a:lnTo>
                <a:lnTo>
                  <a:pt x="903502" y="29602"/>
                </a:lnTo>
                <a:lnTo>
                  <a:pt x="846846" y="19336"/>
                </a:lnTo>
                <a:lnTo>
                  <a:pt x="786551" y="11096"/>
                </a:lnTo>
                <a:lnTo>
                  <a:pt x="723060" y="5029"/>
                </a:lnTo>
                <a:lnTo>
                  <a:pt x="656816" y="1281"/>
                </a:lnTo>
                <a:lnTo>
                  <a:pt x="588263" y="0"/>
                </a:lnTo>
                <a:close/>
              </a:path>
            </a:pathLst>
          </a:custGeom>
          <a:ln w="38099">
            <a:solidFill>
              <a:srgbClr val="FF0000"/>
            </a:solidFill>
          </a:ln>
        </p:spPr>
        <p:txBody>
          <a:bodyPr wrap="square" lIns="0" tIns="0" rIns="0" bIns="0" rtlCol="0"/>
          <a:lstStyle/>
          <a:p>
            <a:endParaRPr sz="1634"/>
          </a:p>
        </p:txBody>
      </p:sp>
      <p:sp>
        <p:nvSpPr>
          <p:cNvPr id="13" name="object 13"/>
          <p:cNvSpPr/>
          <p:nvPr/>
        </p:nvSpPr>
        <p:spPr>
          <a:xfrm>
            <a:off x="7098194" y="6018974"/>
            <a:ext cx="2253343" cy="343476"/>
          </a:xfrm>
          <a:custGeom>
            <a:avLst/>
            <a:gdLst/>
            <a:ahLst/>
            <a:cxnLst/>
            <a:rect l="l" t="t" r="r" b="b"/>
            <a:pathLst>
              <a:path w="2482850" h="378459">
                <a:moveTo>
                  <a:pt x="1242059" y="0"/>
                </a:moveTo>
                <a:lnTo>
                  <a:pt x="1166414" y="347"/>
                </a:lnTo>
                <a:lnTo>
                  <a:pt x="1091965" y="1377"/>
                </a:lnTo>
                <a:lnTo>
                  <a:pt x="1018843" y="3068"/>
                </a:lnTo>
                <a:lnTo>
                  <a:pt x="947176" y="5401"/>
                </a:lnTo>
                <a:lnTo>
                  <a:pt x="877097" y="8354"/>
                </a:lnTo>
                <a:lnTo>
                  <a:pt x="808733" y="11907"/>
                </a:lnTo>
                <a:lnTo>
                  <a:pt x="742217" y="16040"/>
                </a:lnTo>
                <a:lnTo>
                  <a:pt x="677677" y="20733"/>
                </a:lnTo>
                <a:lnTo>
                  <a:pt x="615244" y="25964"/>
                </a:lnTo>
                <a:lnTo>
                  <a:pt x="555048" y="31714"/>
                </a:lnTo>
                <a:lnTo>
                  <a:pt x="497219" y="37961"/>
                </a:lnTo>
                <a:lnTo>
                  <a:pt x="441886" y="44687"/>
                </a:lnTo>
                <a:lnTo>
                  <a:pt x="389181" y="51869"/>
                </a:lnTo>
                <a:lnTo>
                  <a:pt x="339233" y="59488"/>
                </a:lnTo>
                <a:lnTo>
                  <a:pt x="292173" y="67524"/>
                </a:lnTo>
                <a:lnTo>
                  <a:pt x="248129" y="75955"/>
                </a:lnTo>
                <a:lnTo>
                  <a:pt x="207233" y="84762"/>
                </a:lnTo>
                <a:lnTo>
                  <a:pt x="169615" y="93923"/>
                </a:lnTo>
                <a:lnTo>
                  <a:pt x="104731" y="113229"/>
                </a:lnTo>
                <a:lnTo>
                  <a:pt x="54518" y="133709"/>
                </a:lnTo>
                <a:lnTo>
                  <a:pt x="20016" y="155201"/>
                </a:lnTo>
                <a:lnTo>
                  <a:pt x="0" y="188975"/>
                </a:lnTo>
                <a:lnTo>
                  <a:pt x="2267" y="200569"/>
                </a:lnTo>
                <a:lnTo>
                  <a:pt x="35238" y="234103"/>
                </a:lnTo>
                <a:lnTo>
                  <a:pt x="77726" y="255233"/>
                </a:lnTo>
                <a:lnTo>
                  <a:pt x="135404" y="275203"/>
                </a:lnTo>
                <a:lnTo>
                  <a:pt x="207233" y="293861"/>
                </a:lnTo>
                <a:lnTo>
                  <a:pt x="248129" y="302650"/>
                </a:lnTo>
                <a:lnTo>
                  <a:pt x="292173" y="311054"/>
                </a:lnTo>
                <a:lnTo>
                  <a:pt x="339233" y="319054"/>
                </a:lnTo>
                <a:lnTo>
                  <a:pt x="389181" y="326631"/>
                </a:lnTo>
                <a:lnTo>
                  <a:pt x="441886" y="333766"/>
                </a:lnTo>
                <a:lnTo>
                  <a:pt x="497219" y="340439"/>
                </a:lnTo>
                <a:lnTo>
                  <a:pt x="555048" y="346632"/>
                </a:lnTo>
                <a:lnTo>
                  <a:pt x="615244" y="352326"/>
                </a:lnTo>
                <a:lnTo>
                  <a:pt x="677677" y="357501"/>
                </a:lnTo>
                <a:lnTo>
                  <a:pt x="742217" y="362138"/>
                </a:lnTo>
                <a:lnTo>
                  <a:pt x="808733" y="366219"/>
                </a:lnTo>
                <a:lnTo>
                  <a:pt x="877097" y="369725"/>
                </a:lnTo>
                <a:lnTo>
                  <a:pt x="947176" y="372636"/>
                </a:lnTo>
                <a:lnTo>
                  <a:pt x="1018843" y="374933"/>
                </a:lnTo>
                <a:lnTo>
                  <a:pt x="1091965" y="376597"/>
                </a:lnTo>
                <a:lnTo>
                  <a:pt x="1166414" y="377610"/>
                </a:lnTo>
                <a:lnTo>
                  <a:pt x="1242059" y="377951"/>
                </a:lnTo>
                <a:lnTo>
                  <a:pt x="1317542" y="377610"/>
                </a:lnTo>
                <a:lnTo>
                  <a:pt x="1391839" y="376597"/>
                </a:lnTo>
                <a:lnTo>
                  <a:pt x="1464823" y="374933"/>
                </a:lnTo>
                <a:lnTo>
                  <a:pt x="1536361" y="372636"/>
                </a:lnTo>
                <a:lnTo>
                  <a:pt x="1606323" y="369725"/>
                </a:lnTo>
                <a:lnTo>
                  <a:pt x="1674579" y="366219"/>
                </a:lnTo>
                <a:lnTo>
                  <a:pt x="1740998" y="362138"/>
                </a:lnTo>
                <a:lnTo>
                  <a:pt x="1805449" y="357501"/>
                </a:lnTo>
                <a:lnTo>
                  <a:pt x="1867803" y="352326"/>
                </a:lnTo>
                <a:lnTo>
                  <a:pt x="1927928" y="346632"/>
                </a:lnTo>
                <a:lnTo>
                  <a:pt x="1985694" y="340439"/>
                </a:lnTo>
                <a:lnTo>
                  <a:pt x="2040970" y="333766"/>
                </a:lnTo>
                <a:lnTo>
                  <a:pt x="2093626" y="326631"/>
                </a:lnTo>
                <a:lnTo>
                  <a:pt x="2143532" y="319054"/>
                </a:lnTo>
                <a:lnTo>
                  <a:pt x="2190556" y="311054"/>
                </a:lnTo>
                <a:lnTo>
                  <a:pt x="2234569" y="302650"/>
                </a:lnTo>
                <a:lnTo>
                  <a:pt x="2275439" y="293861"/>
                </a:lnTo>
                <a:lnTo>
                  <a:pt x="2313036" y="284705"/>
                </a:lnTo>
                <a:lnTo>
                  <a:pt x="2377890" y="265372"/>
                </a:lnTo>
                <a:lnTo>
                  <a:pt x="2428087" y="244804"/>
                </a:lnTo>
                <a:lnTo>
                  <a:pt x="2462581" y="223152"/>
                </a:lnTo>
                <a:lnTo>
                  <a:pt x="2482595" y="188975"/>
                </a:lnTo>
                <a:lnTo>
                  <a:pt x="2480328" y="177539"/>
                </a:lnTo>
                <a:lnTo>
                  <a:pt x="2447362" y="144339"/>
                </a:lnTo>
                <a:lnTo>
                  <a:pt x="2404886" y="123333"/>
                </a:lnTo>
                <a:lnTo>
                  <a:pt x="2347230" y="103419"/>
                </a:lnTo>
                <a:lnTo>
                  <a:pt x="2275439" y="84762"/>
                </a:lnTo>
                <a:lnTo>
                  <a:pt x="2234569" y="75955"/>
                </a:lnTo>
                <a:lnTo>
                  <a:pt x="2190556" y="67524"/>
                </a:lnTo>
                <a:lnTo>
                  <a:pt x="2143532" y="59488"/>
                </a:lnTo>
                <a:lnTo>
                  <a:pt x="2093626" y="51869"/>
                </a:lnTo>
                <a:lnTo>
                  <a:pt x="2040970" y="44687"/>
                </a:lnTo>
                <a:lnTo>
                  <a:pt x="1985694" y="37961"/>
                </a:lnTo>
                <a:lnTo>
                  <a:pt x="1927928" y="31714"/>
                </a:lnTo>
                <a:lnTo>
                  <a:pt x="1867803" y="25964"/>
                </a:lnTo>
                <a:lnTo>
                  <a:pt x="1805449" y="20733"/>
                </a:lnTo>
                <a:lnTo>
                  <a:pt x="1740998" y="16040"/>
                </a:lnTo>
                <a:lnTo>
                  <a:pt x="1674579" y="11907"/>
                </a:lnTo>
                <a:lnTo>
                  <a:pt x="1606323" y="8354"/>
                </a:lnTo>
                <a:lnTo>
                  <a:pt x="1536361" y="5401"/>
                </a:lnTo>
                <a:lnTo>
                  <a:pt x="1464823" y="3068"/>
                </a:lnTo>
                <a:lnTo>
                  <a:pt x="1391839" y="1377"/>
                </a:lnTo>
                <a:lnTo>
                  <a:pt x="1317542" y="347"/>
                </a:lnTo>
                <a:lnTo>
                  <a:pt x="1242059" y="0"/>
                </a:lnTo>
                <a:close/>
              </a:path>
            </a:pathLst>
          </a:custGeom>
          <a:ln w="38099">
            <a:solidFill>
              <a:srgbClr val="FF0000"/>
            </a:solidFill>
          </a:ln>
        </p:spPr>
        <p:txBody>
          <a:bodyPr wrap="square" lIns="0" tIns="0" rIns="0" bIns="0" rtlCol="0"/>
          <a:lstStyle/>
          <a:p>
            <a:endParaRPr sz="1634"/>
          </a:p>
        </p:txBody>
      </p:sp>
      <p:sp>
        <p:nvSpPr>
          <p:cNvPr id="14" name="Título 7"/>
          <p:cNvSpPr txBox="1">
            <a:spLocks/>
          </p:cNvSpPr>
          <p:nvPr/>
        </p:nvSpPr>
        <p:spPr>
          <a:xfrm>
            <a:off x="913795" y="609600"/>
            <a:ext cx="10353762" cy="970450"/>
          </a:xfrm>
          <a:prstGeom prst="rect">
            <a:avLst/>
          </a:prstGeom>
        </p:spPr>
        <p:txBody>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dirty="0"/>
              <a:t>Propriedades do Concreto Fresco</a:t>
            </a:r>
          </a:p>
        </p:txBody>
      </p:sp>
    </p:spTree>
    <p:extLst>
      <p:ext uri="{BB962C8B-B14F-4D97-AF65-F5344CB8AC3E}">
        <p14:creationId xmlns:p14="http://schemas.microsoft.com/office/powerpoint/2010/main" val="27706139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p:nvPr/>
        </p:nvSpPr>
        <p:spPr>
          <a:xfrm>
            <a:off x="991050" y="1343757"/>
            <a:ext cx="5384800" cy="1675780"/>
          </a:xfrm>
          <a:prstGeom prst="rect">
            <a:avLst/>
          </a:prstGeom>
        </p:spPr>
        <p:txBody>
          <a:bodyPr vert="horz" wrap="square" lIns="0" tIns="0" rIns="0" bIns="0" rtlCol="0">
            <a:spAutoFit/>
          </a:bodyPr>
          <a:lstStyle/>
          <a:p>
            <a:pPr marL="50139" marR="4611" algn="just">
              <a:lnSpc>
                <a:spcPct val="99900"/>
              </a:lnSpc>
              <a:spcBef>
                <a:spcPts val="1661"/>
              </a:spcBef>
            </a:pPr>
            <a:r>
              <a:rPr sz="2178" spc="-5" dirty="0" err="1">
                <a:solidFill>
                  <a:schemeClr val="tx1">
                    <a:lumMod val="65000"/>
                  </a:schemeClr>
                </a:solidFill>
                <a:latin typeface="Arial"/>
                <a:cs typeface="Arial"/>
              </a:rPr>
              <a:t>Exsudação</a:t>
            </a:r>
            <a:r>
              <a:rPr sz="2178" spc="-5" dirty="0">
                <a:solidFill>
                  <a:schemeClr val="tx1">
                    <a:lumMod val="65000"/>
                  </a:schemeClr>
                </a:solidFill>
                <a:latin typeface="Arial"/>
                <a:cs typeface="Arial"/>
              </a:rPr>
              <a:t> </a:t>
            </a:r>
            <a:r>
              <a:rPr sz="2178" dirty="0">
                <a:solidFill>
                  <a:schemeClr val="tx1">
                    <a:lumMod val="65000"/>
                  </a:schemeClr>
                </a:solidFill>
                <a:latin typeface="Arial"/>
                <a:cs typeface="Arial"/>
              </a:rPr>
              <a:t>é a </a:t>
            </a:r>
            <a:r>
              <a:rPr sz="2178" spc="-5" dirty="0">
                <a:solidFill>
                  <a:schemeClr val="tx1">
                    <a:lumMod val="65000"/>
                  </a:schemeClr>
                </a:solidFill>
                <a:latin typeface="Arial"/>
                <a:cs typeface="Arial"/>
              </a:rPr>
              <a:t>tendência da </a:t>
            </a:r>
            <a:r>
              <a:rPr sz="2178" dirty="0">
                <a:solidFill>
                  <a:schemeClr val="tx1">
                    <a:lumMod val="65000"/>
                  </a:schemeClr>
                </a:solidFill>
                <a:latin typeface="Arial"/>
                <a:cs typeface="Arial"/>
              </a:rPr>
              <a:t>água </a:t>
            </a:r>
            <a:r>
              <a:rPr sz="2178" spc="-5" dirty="0">
                <a:solidFill>
                  <a:schemeClr val="tx1">
                    <a:lumMod val="65000"/>
                  </a:schemeClr>
                </a:solidFill>
                <a:latin typeface="Arial"/>
                <a:cs typeface="Arial"/>
              </a:rPr>
              <a:t>de amassamento </a:t>
            </a:r>
            <a:r>
              <a:rPr sz="2178" dirty="0">
                <a:solidFill>
                  <a:schemeClr val="tx1">
                    <a:lumMod val="65000"/>
                  </a:schemeClr>
                </a:solidFill>
                <a:latin typeface="Arial"/>
                <a:cs typeface="Arial"/>
              </a:rPr>
              <a:t>vir à  </a:t>
            </a:r>
            <a:r>
              <a:rPr sz="2178" spc="-5" dirty="0">
                <a:solidFill>
                  <a:schemeClr val="tx1">
                    <a:lumMod val="65000"/>
                  </a:schemeClr>
                </a:solidFill>
                <a:latin typeface="Arial"/>
                <a:cs typeface="Arial"/>
              </a:rPr>
              <a:t>superfície do concreto recém lançado, devido ao sua  densidade (1g/cm</a:t>
            </a:r>
            <a:r>
              <a:rPr sz="2178" spc="-6" baseline="24305" dirty="0">
                <a:solidFill>
                  <a:schemeClr val="tx1">
                    <a:lumMod val="65000"/>
                  </a:schemeClr>
                </a:solidFill>
                <a:latin typeface="Arial"/>
                <a:cs typeface="Arial"/>
              </a:rPr>
              <a:t>3</a:t>
            </a:r>
            <a:r>
              <a:rPr sz="2178" spc="-5" dirty="0">
                <a:solidFill>
                  <a:schemeClr val="tx1">
                    <a:lumMod val="65000"/>
                  </a:schemeClr>
                </a:solidFill>
                <a:latin typeface="Arial"/>
                <a:cs typeface="Arial"/>
              </a:rPr>
              <a:t>) ser menor que </a:t>
            </a:r>
            <a:r>
              <a:rPr sz="2178" dirty="0">
                <a:solidFill>
                  <a:schemeClr val="tx1">
                    <a:lumMod val="65000"/>
                  </a:schemeClr>
                </a:solidFill>
                <a:latin typeface="Arial"/>
                <a:cs typeface="Arial"/>
              </a:rPr>
              <a:t>a </a:t>
            </a:r>
            <a:r>
              <a:rPr sz="2178" spc="-5" dirty="0">
                <a:solidFill>
                  <a:schemeClr val="tx1">
                    <a:lumMod val="65000"/>
                  </a:schemeClr>
                </a:solidFill>
                <a:latin typeface="Arial"/>
                <a:cs typeface="Arial"/>
              </a:rPr>
              <a:t>dos agregados  (≈2,4g/cm</a:t>
            </a:r>
            <a:r>
              <a:rPr sz="2178" spc="-6" baseline="24305" dirty="0">
                <a:solidFill>
                  <a:schemeClr val="tx1">
                    <a:lumMod val="65000"/>
                  </a:schemeClr>
                </a:solidFill>
                <a:latin typeface="Arial"/>
                <a:cs typeface="Arial"/>
              </a:rPr>
              <a:t>3</a:t>
            </a:r>
            <a:r>
              <a:rPr sz="2178" spc="-5" dirty="0">
                <a:solidFill>
                  <a:schemeClr val="tx1">
                    <a:lumMod val="65000"/>
                  </a:schemeClr>
                </a:solidFill>
                <a:latin typeface="Arial"/>
                <a:cs typeface="Arial"/>
              </a:rPr>
              <a:t>) </a:t>
            </a:r>
            <a:r>
              <a:rPr sz="2178" dirty="0">
                <a:solidFill>
                  <a:schemeClr val="tx1">
                    <a:lumMod val="65000"/>
                  </a:schemeClr>
                </a:solidFill>
                <a:latin typeface="Arial"/>
                <a:cs typeface="Arial"/>
              </a:rPr>
              <a:t>e a </a:t>
            </a:r>
            <a:r>
              <a:rPr sz="2178" spc="-5" dirty="0">
                <a:solidFill>
                  <a:schemeClr val="tx1">
                    <a:lumMod val="65000"/>
                  </a:schemeClr>
                </a:solidFill>
                <a:latin typeface="Arial"/>
                <a:cs typeface="Arial"/>
              </a:rPr>
              <a:t>do cimento (≈</a:t>
            </a:r>
            <a:r>
              <a:rPr sz="2178" spc="-36" dirty="0">
                <a:solidFill>
                  <a:schemeClr val="tx1">
                    <a:lumMod val="65000"/>
                  </a:schemeClr>
                </a:solidFill>
                <a:latin typeface="Arial"/>
                <a:cs typeface="Arial"/>
              </a:rPr>
              <a:t> </a:t>
            </a:r>
            <a:r>
              <a:rPr sz="2178" spc="-5" dirty="0">
                <a:solidFill>
                  <a:schemeClr val="tx1">
                    <a:lumMod val="65000"/>
                  </a:schemeClr>
                </a:solidFill>
                <a:latin typeface="Arial"/>
                <a:cs typeface="Arial"/>
              </a:rPr>
              <a:t>3,1g/cm</a:t>
            </a:r>
            <a:r>
              <a:rPr sz="2178" spc="-6" baseline="24305" dirty="0">
                <a:solidFill>
                  <a:schemeClr val="tx1">
                    <a:lumMod val="65000"/>
                  </a:schemeClr>
                </a:solidFill>
                <a:latin typeface="Arial"/>
                <a:cs typeface="Arial"/>
              </a:rPr>
              <a:t>3</a:t>
            </a:r>
            <a:r>
              <a:rPr sz="2178" spc="-5" dirty="0">
                <a:solidFill>
                  <a:schemeClr val="tx1">
                    <a:lumMod val="65000"/>
                  </a:schemeClr>
                </a:solidFill>
                <a:latin typeface="Arial"/>
                <a:cs typeface="Arial"/>
              </a:rPr>
              <a:t>).</a:t>
            </a:r>
            <a:endParaRPr sz="2178" dirty="0">
              <a:solidFill>
                <a:schemeClr val="tx1">
                  <a:lumMod val="65000"/>
                </a:schemeClr>
              </a:solidFill>
              <a:latin typeface="Arial"/>
              <a:cs typeface="Arial"/>
            </a:endParaRPr>
          </a:p>
        </p:txBody>
      </p:sp>
      <p:sp>
        <p:nvSpPr>
          <p:cNvPr id="8" name="object 8"/>
          <p:cNvSpPr/>
          <p:nvPr/>
        </p:nvSpPr>
        <p:spPr>
          <a:xfrm>
            <a:off x="2917662" y="3349619"/>
            <a:ext cx="3601883" cy="2494706"/>
          </a:xfrm>
          <a:prstGeom prst="rect">
            <a:avLst/>
          </a:prstGeom>
          <a:blipFill>
            <a:blip r:embed="rId2" cstate="print"/>
            <a:stretch>
              <a:fillRect/>
            </a:stretch>
          </a:blipFill>
        </p:spPr>
        <p:txBody>
          <a:bodyPr wrap="square" lIns="0" tIns="0" rIns="0" bIns="0" rtlCol="0"/>
          <a:lstStyle/>
          <a:p>
            <a:endParaRPr sz="1634"/>
          </a:p>
        </p:txBody>
      </p:sp>
      <p:sp>
        <p:nvSpPr>
          <p:cNvPr id="9" name="object 9"/>
          <p:cNvSpPr txBox="1"/>
          <p:nvPr/>
        </p:nvSpPr>
        <p:spPr>
          <a:xfrm>
            <a:off x="288301" y="3747130"/>
            <a:ext cx="2338785" cy="1754326"/>
          </a:xfrm>
          <a:prstGeom prst="rect">
            <a:avLst/>
          </a:prstGeom>
        </p:spPr>
        <p:txBody>
          <a:bodyPr vert="horz" wrap="square" lIns="0" tIns="0" rIns="0" bIns="0" rtlCol="0">
            <a:spAutoFit/>
          </a:bodyPr>
          <a:lstStyle/>
          <a:p>
            <a:pPr marL="11527" marR="4611" indent="1153" algn="ctr">
              <a:lnSpc>
                <a:spcPct val="99900"/>
              </a:lnSpc>
            </a:pPr>
            <a:r>
              <a:rPr sz="1900" i="1" spc="-5" dirty="0">
                <a:solidFill>
                  <a:schemeClr val="tx1">
                    <a:lumMod val="65000"/>
                  </a:schemeClr>
                </a:solidFill>
                <a:latin typeface="Arial"/>
                <a:cs typeface="Arial"/>
              </a:rPr>
              <a:t>Fenômeno faz com </a:t>
            </a:r>
            <a:r>
              <a:rPr sz="1900" i="1" dirty="0">
                <a:solidFill>
                  <a:schemeClr val="tx1">
                    <a:lumMod val="65000"/>
                  </a:schemeClr>
                </a:solidFill>
                <a:latin typeface="Arial"/>
                <a:cs typeface="Arial"/>
              </a:rPr>
              <a:t>que a  </a:t>
            </a:r>
            <a:r>
              <a:rPr sz="1900" i="1" spc="-5" dirty="0">
                <a:solidFill>
                  <a:schemeClr val="tx1">
                    <a:lumMod val="65000"/>
                  </a:schemeClr>
                </a:solidFill>
                <a:latin typeface="Arial"/>
                <a:cs typeface="Arial"/>
              </a:rPr>
              <a:t>relação a/c da superfície fique  enorme, reduzindo </a:t>
            </a:r>
            <a:r>
              <a:rPr sz="1900" i="1" dirty="0">
                <a:solidFill>
                  <a:schemeClr val="tx1">
                    <a:lumMod val="65000"/>
                  </a:schemeClr>
                </a:solidFill>
                <a:latin typeface="Arial"/>
                <a:cs typeface="Arial"/>
              </a:rPr>
              <a:t>a </a:t>
            </a:r>
            <a:r>
              <a:rPr sz="1900" i="1" spc="-5" dirty="0">
                <a:solidFill>
                  <a:schemeClr val="tx1">
                    <a:lumMod val="65000"/>
                  </a:schemeClr>
                </a:solidFill>
                <a:latin typeface="Arial"/>
                <a:cs typeface="Arial"/>
              </a:rPr>
              <a:t>resistência  mecânica na</a:t>
            </a:r>
            <a:r>
              <a:rPr sz="1900" i="1" spc="-36" dirty="0">
                <a:solidFill>
                  <a:schemeClr val="tx1">
                    <a:lumMod val="65000"/>
                  </a:schemeClr>
                </a:solidFill>
                <a:latin typeface="Arial"/>
                <a:cs typeface="Arial"/>
              </a:rPr>
              <a:t> </a:t>
            </a:r>
            <a:r>
              <a:rPr sz="1900" i="1" spc="-5" dirty="0">
                <a:solidFill>
                  <a:schemeClr val="tx1">
                    <a:lumMod val="65000"/>
                  </a:schemeClr>
                </a:solidFill>
                <a:latin typeface="Arial"/>
                <a:cs typeface="Arial"/>
              </a:rPr>
              <a:t>região.</a:t>
            </a:r>
            <a:endParaRPr sz="1900" dirty="0">
              <a:solidFill>
                <a:schemeClr val="tx1">
                  <a:lumMod val="65000"/>
                </a:schemeClr>
              </a:solidFill>
              <a:latin typeface="Arial"/>
              <a:cs typeface="Arial"/>
            </a:endParaRPr>
          </a:p>
        </p:txBody>
      </p:sp>
      <p:sp>
        <p:nvSpPr>
          <p:cNvPr id="11" name="Título 13"/>
          <p:cNvSpPr txBox="1">
            <a:spLocks/>
          </p:cNvSpPr>
          <p:nvPr/>
        </p:nvSpPr>
        <p:spPr>
          <a:xfrm>
            <a:off x="0" y="458123"/>
            <a:ext cx="11860696" cy="970450"/>
          </a:xfrm>
          <a:prstGeom prst="rect">
            <a:avLst/>
          </a:prstGeom>
        </p:spPr>
        <p:txBody>
          <a:bodyPr>
            <a:no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31668">
              <a:spcBef>
                <a:spcPts val="799"/>
              </a:spcBef>
            </a:pPr>
            <a:r>
              <a:rPr lang="pt-BR" sz="3500" b="1" spc="-5" dirty="0">
                <a:latin typeface="Arial"/>
                <a:cs typeface="Arial"/>
              </a:rPr>
              <a:t>Exsudação</a:t>
            </a:r>
            <a:endParaRPr lang="pt-BR" sz="3500" dirty="0"/>
          </a:p>
        </p:txBody>
      </p:sp>
      <p:sp>
        <p:nvSpPr>
          <p:cNvPr id="6" name="object 9">
            <a:extLst>
              <a:ext uri="{FF2B5EF4-FFF2-40B4-BE49-F238E27FC236}">
                <a16:creationId xmlns:a16="http://schemas.microsoft.com/office/drawing/2014/main" id="{03A90119-4145-49BF-B5A0-F007555238AA}"/>
              </a:ext>
            </a:extLst>
          </p:cNvPr>
          <p:cNvSpPr/>
          <p:nvPr/>
        </p:nvSpPr>
        <p:spPr>
          <a:xfrm>
            <a:off x="11673671" y="2337636"/>
            <a:ext cx="379207" cy="456432"/>
          </a:xfrm>
          <a:custGeom>
            <a:avLst/>
            <a:gdLst/>
            <a:ahLst/>
            <a:cxnLst/>
            <a:rect l="l" t="t" r="r" b="b"/>
            <a:pathLst>
              <a:path w="417829" h="502919">
                <a:moveTo>
                  <a:pt x="146355" y="242458"/>
                </a:moveTo>
                <a:lnTo>
                  <a:pt x="70103" y="181355"/>
                </a:lnTo>
                <a:lnTo>
                  <a:pt x="0" y="502919"/>
                </a:lnTo>
                <a:lnTo>
                  <a:pt x="115823" y="450005"/>
                </a:lnTo>
                <a:lnTo>
                  <a:pt x="115823" y="280415"/>
                </a:lnTo>
                <a:lnTo>
                  <a:pt x="146355" y="242458"/>
                </a:lnTo>
                <a:close/>
              </a:path>
              <a:path w="417829" h="502919">
                <a:moveTo>
                  <a:pt x="223951" y="304637"/>
                </a:moveTo>
                <a:lnTo>
                  <a:pt x="146355" y="242458"/>
                </a:lnTo>
                <a:lnTo>
                  <a:pt x="115823" y="280415"/>
                </a:lnTo>
                <a:lnTo>
                  <a:pt x="193547" y="342899"/>
                </a:lnTo>
                <a:lnTo>
                  <a:pt x="223951" y="304637"/>
                </a:lnTo>
                <a:close/>
              </a:path>
              <a:path w="417829" h="502919">
                <a:moveTo>
                  <a:pt x="300227" y="365759"/>
                </a:moveTo>
                <a:lnTo>
                  <a:pt x="223951" y="304637"/>
                </a:lnTo>
                <a:lnTo>
                  <a:pt x="193547" y="342899"/>
                </a:lnTo>
                <a:lnTo>
                  <a:pt x="115823" y="280415"/>
                </a:lnTo>
                <a:lnTo>
                  <a:pt x="115823" y="450005"/>
                </a:lnTo>
                <a:lnTo>
                  <a:pt x="300227" y="365759"/>
                </a:lnTo>
                <a:close/>
              </a:path>
              <a:path w="417829" h="502919">
                <a:moveTo>
                  <a:pt x="417575" y="60959"/>
                </a:moveTo>
                <a:lnTo>
                  <a:pt x="341375" y="0"/>
                </a:lnTo>
                <a:lnTo>
                  <a:pt x="146355" y="242458"/>
                </a:lnTo>
                <a:lnTo>
                  <a:pt x="223951" y="304637"/>
                </a:lnTo>
                <a:lnTo>
                  <a:pt x="417575" y="60959"/>
                </a:lnTo>
                <a:close/>
              </a:path>
            </a:pathLst>
          </a:custGeom>
          <a:solidFill>
            <a:srgbClr val="65CCFF"/>
          </a:solidFill>
        </p:spPr>
        <p:txBody>
          <a:bodyPr wrap="square" lIns="0" tIns="0" rIns="0" bIns="0" rtlCol="0"/>
          <a:lstStyle/>
          <a:p>
            <a:endParaRPr sz="1634"/>
          </a:p>
        </p:txBody>
      </p:sp>
      <p:sp>
        <p:nvSpPr>
          <p:cNvPr id="10" name="object 10">
            <a:extLst>
              <a:ext uri="{FF2B5EF4-FFF2-40B4-BE49-F238E27FC236}">
                <a16:creationId xmlns:a16="http://schemas.microsoft.com/office/drawing/2014/main" id="{B196E5CB-0611-47AB-95E1-09CAD643CE27}"/>
              </a:ext>
            </a:extLst>
          </p:cNvPr>
          <p:cNvSpPr/>
          <p:nvPr/>
        </p:nvSpPr>
        <p:spPr>
          <a:xfrm>
            <a:off x="7493872" y="2242202"/>
            <a:ext cx="290456" cy="534232"/>
          </a:xfrm>
          <a:custGeom>
            <a:avLst/>
            <a:gdLst/>
            <a:ahLst/>
            <a:cxnLst/>
            <a:rect l="l" t="t" r="r" b="b"/>
            <a:pathLst>
              <a:path w="320039" h="588644">
                <a:moveTo>
                  <a:pt x="230517" y="299773"/>
                </a:moveTo>
                <a:lnTo>
                  <a:pt x="89915" y="0"/>
                </a:lnTo>
                <a:lnTo>
                  <a:pt x="0" y="42671"/>
                </a:lnTo>
                <a:lnTo>
                  <a:pt x="141582" y="341715"/>
                </a:lnTo>
                <a:lnTo>
                  <a:pt x="230517" y="299773"/>
                </a:lnTo>
                <a:close/>
              </a:path>
              <a:path w="320039" h="588644">
                <a:moveTo>
                  <a:pt x="251459" y="540494"/>
                </a:moveTo>
                <a:lnTo>
                  <a:pt x="251459" y="344423"/>
                </a:lnTo>
                <a:lnTo>
                  <a:pt x="163067" y="387095"/>
                </a:lnTo>
                <a:lnTo>
                  <a:pt x="141582" y="341715"/>
                </a:lnTo>
                <a:lnTo>
                  <a:pt x="51815" y="384047"/>
                </a:lnTo>
                <a:lnTo>
                  <a:pt x="251459" y="540494"/>
                </a:lnTo>
                <a:close/>
              </a:path>
              <a:path w="320039" h="588644">
                <a:moveTo>
                  <a:pt x="251459" y="344423"/>
                </a:moveTo>
                <a:lnTo>
                  <a:pt x="230517" y="299773"/>
                </a:lnTo>
                <a:lnTo>
                  <a:pt x="141582" y="341715"/>
                </a:lnTo>
                <a:lnTo>
                  <a:pt x="163067" y="387095"/>
                </a:lnTo>
                <a:lnTo>
                  <a:pt x="251459" y="344423"/>
                </a:lnTo>
                <a:close/>
              </a:path>
              <a:path w="320039" h="588644">
                <a:moveTo>
                  <a:pt x="320039" y="257555"/>
                </a:moveTo>
                <a:lnTo>
                  <a:pt x="230517" y="299773"/>
                </a:lnTo>
                <a:lnTo>
                  <a:pt x="251459" y="344423"/>
                </a:lnTo>
                <a:lnTo>
                  <a:pt x="251459" y="540494"/>
                </a:lnTo>
                <a:lnTo>
                  <a:pt x="312419" y="588263"/>
                </a:lnTo>
                <a:lnTo>
                  <a:pt x="320039" y="257555"/>
                </a:lnTo>
                <a:close/>
              </a:path>
            </a:pathLst>
          </a:custGeom>
          <a:solidFill>
            <a:srgbClr val="65CCFF"/>
          </a:solidFill>
        </p:spPr>
        <p:txBody>
          <a:bodyPr wrap="square" lIns="0" tIns="0" rIns="0" bIns="0" rtlCol="0"/>
          <a:lstStyle/>
          <a:p>
            <a:endParaRPr sz="1634"/>
          </a:p>
        </p:txBody>
      </p:sp>
      <p:sp>
        <p:nvSpPr>
          <p:cNvPr id="12" name="object 7">
            <a:extLst>
              <a:ext uri="{FF2B5EF4-FFF2-40B4-BE49-F238E27FC236}">
                <a16:creationId xmlns:a16="http://schemas.microsoft.com/office/drawing/2014/main" id="{5237E0D8-B2D4-46F1-BD85-47063054CCE6}"/>
              </a:ext>
            </a:extLst>
          </p:cNvPr>
          <p:cNvSpPr txBox="1"/>
          <p:nvPr/>
        </p:nvSpPr>
        <p:spPr>
          <a:xfrm>
            <a:off x="7976510" y="1039129"/>
            <a:ext cx="4076368" cy="1396473"/>
          </a:xfrm>
          <a:prstGeom prst="rect">
            <a:avLst/>
          </a:prstGeom>
        </p:spPr>
        <p:txBody>
          <a:bodyPr vert="horz" wrap="square" lIns="0" tIns="0" rIns="0" bIns="0" rtlCol="0">
            <a:spAutoFit/>
          </a:bodyPr>
          <a:lstStyle/>
          <a:p>
            <a:pPr marL="11527" algn="just"/>
            <a:endParaRPr sz="2541" dirty="0">
              <a:solidFill>
                <a:schemeClr val="tx1">
                  <a:lumMod val="65000"/>
                </a:schemeClr>
              </a:solidFill>
              <a:latin typeface="Arial"/>
              <a:cs typeface="Arial"/>
            </a:endParaRPr>
          </a:p>
          <a:p>
            <a:pPr marR="4611" algn="just"/>
            <a:r>
              <a:rPr sz="2178" spc="-5" dirty="0">
                <a:solidFill>
                  <a:schemeClr val="tx1">
                    <a:lumMod val="65000"/>
                  </a:schemeClr>
                </a:solidFill>
                <a:latin typeface="Arial"/>
                <a:cs typeface="Arial"/>
              </a:rPr>
              <a:t>Tendência da água de amassamento vir </a:t>
            </a:r>
            <a:r>
              <a:rPr sz="2178" dirty="0">
                <a:solidFill>
                  <a:schemeClr val="tx1">
                    <a:lumMod val="65000"/>
                  </a:schemeClr>
                </a:solidFill>
                <a:latin typeface="Arial"/>
                <a:cs typeface="Arial"/>
              </a:rPr>
              <a:t>à </a:t>
            </a:r>
            <a:r>
              <a:rPr sz="2178" spc="-5" dirty="0">
                <a:solidFill>
                  <a:schemeClr val="tx1">
                    <a:lumMod val="65000"/>
                  </a:schemeClr>
                </a:solidFill>
                <a:latin typeface="Arial"/>
                <a:cs typeface="Arial"/>
              </a:rPr>
              <a:t>superfície do  concreto recém</a:t>
            </a:r>
            <a:r>
              <a:rPr sz="2178" spc="-36" dirty="0">
                <a:solidFill>
                  <a:schemeClr val="tx1">
                    <a:lumMod val="65000"/>
                  </a:schemeClr>
                </a:solidFill>
                <a:latin typeface="Arial"/>
                <a:cs typeface="Arial"/>
              </a:rPr>
              <a:t> </a:t>
            </a:r>
            <a:r>
              <a:rPr sz="2178" spc="-5" dirty="0">
                <a:solidFill>
                  <a:schemeClr val="tx1">
                    <a:lumMod val="65000"/>
                  </a:schemeClr>
                </a:solidFill>
                <a:latin typeface="Arial"/>
                <a:cs typeface="Arial"/>
              </a:rPr>
              <a:t>lançado.</a:t>
            </a:r>
            <a:endParaRPr sz="2178" dirty="0">
              <a:solidFill>
                <a:schemeClr val="tx1">
                  <a:lumMod val="65000"/>
                </a:schemeClr>
              </a:solidFill>
              <a:latin typeface="Arial"/>
              <a:cs typeface="Arial"/>
            </a:endParaRPr>
          </a:p>
        </p:txBody>
      </p:sp>
      <p:sp>
        <p:nvSpPr>
          <p:cNvPr id="13" name="object 8">
            <a:extLst>
              <a:ext uri="{FF2B5EF4-FFF2-40B4-BE49-F238E27FC236}">
                <a16:creationId xmlns:a16="http://schemas.microsoft.com/office/drawing/2014/main" id="{638D4FA8-1EF3-4CD2-B709-0BDFC64E3703}"/>
              </a:ext>
            </a:extLst>
          </p:cNvPr>
          <p:cNvSpPr/>
          <p:nvPr/>
        </p:nvSpPr>
        <p:spPr>
          <a:xfrm>
            <a:off x="7285389" y="3019537"/>
            <a:ext cx="4618310" cy="2799334"/>
          </a:xfrm>
          <a:prstGeom prst="rect">
            <a:avLst/>
          </a:prstGeom>
          <a:blipFill>
            <a:blip r:embed="rId3" cstate="print"/>
            <a:stretch>
              <a:fillRect/>
            </a:stretch>
          </a:blipFill>
        </p:spPr>
        <p:txBody>
          <a:bodyPr wrap="square" lIns="0" tIns="0" rIns="0" bIns="0" rtlCol="0"/>
          <a:lstStyle/>
          <a:p>
            <a:endParaRPr sz="1634"/>
          </a:p>
        </p:txBody>
      </p:sp>
    </p:spTree>
    <p:extLst>
      <p:ext uri="{BB962C8B-B14F-4D97-AF65-F5344CB8AC3E}">
        <p14:creationId xmlns:p14="http://schemas.microsoft.com/office/powerpoint/2010/main" val="25963773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p:nvPr/>
        </p:nvSpPr>
        <p:spPr>
          <a:xfrm>
            <a:off x="8096801" y="3826635"/>
            <a:ext cx="3659751" cy="2901711"/>
          </a:xfrm>
          <a:prstGeom prst="rect">
            <a:avLst/>
          </a:prstGeom>
          <a:blipFill>
            <a:blip r:embed="rId2" cstate="print"/>
            <a:stretch>
              <a:fillRect/>
            </a:stretch>
          </a:blipFill>
        </p:spPr>
        <p:txBody>
          <a:bodyPr wrap="square" lIns="0" tIns="0" rIns="0" bIns="0" rtlCol="0"/>
          <a:lstStyle/>
          <a:p>
            <a:endParaRPr sz="1634"/>
          </a:p>
        </p:txBody>
      </p:sp>
      <p:sp>
        <p:nvSpPr>
          <p:cNvPr id="10" name="object 10"/>
          <p:cNvSpPr txBox="1"/>
          <p:nvPr/>
        </p:nvSpPr>
        <p:spPr>
          <a:xfrm>
            <a:off x="1242119" y="1650775"/>
            <a:ext cx="6141320" cy="3885679"/>
          </a:xfrm>
          <a:prstGeom prst="rect">
            <a:avLst/>
          </a:prstGeom>
        </p:spPr>
        <p:txBody>
          <a:bodyPr vert="horz" wrap="square" lIns="0" tIns="0" rIns="0" bIns="0" rtlCol="0">
            <a:spAutoFit/>
          </a:bodyPr>
          <a:lstStyle/>
          <a:p>
            <a:pPr marL="18442" algn="just"/>
            <a:endParaRPr sz="2500" dirty="0">
              <a:latin typeface="Arial"/>
              <a:cs typeface="Arial"/>
            </a:endParaRPr>
          </a:p>
          <a:p>
            <a:pPr marL="11527" algn="just">
              <a:spcBef>
                <a:spcPts val="526"/>
              </a:spcBef>
            </a:pPr>
            <a:r>
              <a:rPr sz="2500" spc="-5" dirty="0">
                <a:latin typeface="Arial"/>
                <a:cs typeface="Arial"/>
              </a:rPr>
              <a:t>Procedimentos para</a:t>
            </a:r>
            <a:r>
              <a:rPr sz="2500" spc="-23" dirty="0">
                <a:latin typeface="Arial"/>
                <a:cs typeface="Arial"/>
              </a:rPr>
              <a:t> </a:t>
            </a:r>
            <a:r>
              <a:rPr sz="2500" spc="-5" dirty="0">
                <a:latin typeface="Arial"/>
                <a:cs typeface="Arial"/>
              </a:rPr>
              <a:t>evitar:</a:t>
            </a:r>
            <a:endParaRPr sz="2500" dirty="0">
              <a:latin typeface="Arial"/>
              <a:cs typeface="Arial"/>
            </a:endParaRPr>
          </a:p>
          <a:p>
            <a:pPr marL="185577" indent="-174050" algn="just">
              <a:spcBef>
                <a:spcPts val="653"/>
              </a:spcBef>
              <a:buChar char="•"/>
              <a:tabLst>
                <a:tab pos="186152" algn="l"/>
              </a:tabLst>
            </a:pPr>
            <a:r>
              <a:rPr sz="2500" spc="-5" dirty="0">
                <a:latin typeface="Arial"/>
                <a:cs typeface="Arial"/>
              </a:rPr>
              <a:t>Minimizar </a:t>
            </a:r>
            <a:r>
              <a:rPr sz="2500" dirty="0">
                <a:latin typeface="Arial"/>
                <a:cs typeface="Arial"/>
              </a:rPr>
              <a:t>a </a:t>
            </a:r>
            <a:r>
              <a:rPr sz="2500" spc="-5" dirty="0">
                <a:latin typeface="Arial"/>
                <a:cs typeface="Arial"/>
              </a:rPr>
              <a:t>quantidade de água usada no</a:t>
            </a:r>
            <a:r>
              <a:rPr sz="2500" spc="54" dirty="0">
                <a:latin typeface="Arial"/>
                <a:cs typeface="Arial"/>
              </a:rPr>
              <a:t> </a:t>
            </a:r>
            <a:r>
              <a:rPr sz="2500" spc="-5" dirty="0">
                <a:latin typeface="Arial"/>
                <a:cs typeface="Arial"/>
              </a:rPr>
              <a:t>concreto</a:t>
            </a:r>
            <a:endParaRPr sz="2500" dirty="0">
              <a:latin typeface="Arial"/>
              <a:cs typeface="Arial"/>
            </a:endParaRPr>
          </a:p>
          <a:p>
            <a:pPr marL="185577" indent="-174050" algn="just">
              <a:spcBef>
                <a:spcPts val="653"/>
              </a:spcBef>
              <a:buChar char="•"/>
              <a:tabLst>
                <a:tab pos="186152" algn="l"/>
              </a:tabLst>
            </a:pPr>
            <a:r>
              <a:rPr sz="2500" spc="-5" dirty="0">
                <a:latin typeface="Arial"/>
                <a:cs typeface="Arial"/>
              </a:rPr>
              <a:t>Uso de agregados </a:t>
            </a:r>
            <a:r>
              <a:rPr sz="2500" dirty="0">
                <a:latin typeface="Arial"/>
                <a:cs typeface="Arial"/>
              </a:rPr>
              <a:t>não</a:t>
            </a:r>
            <a:r>
              <a:rPr sz="2500" spc="-5" dirty="0">
                <a:latin typeface="Arial"/>
                <a:cs typeface="Arial"/>
              </a:rPr>
              <a:t> lamelares</a:t>
            </a:r>
            <a:endParaRPr sz="2500" dirty="0">
              <a:latin typeface="Arial"/>
              <a:cs typeface="Arial"/>
            </a:endParaRPr>
          </a:p>
          <a:p>
            <a:pPr marL="185577" indent="-174050" algn="just">
              <a:spcBef>
                <a:spcPts val="653"/>
              </a:spcBef>
              <a:buChar char="•"/>
              <a:tabLst>
                <a:tab pos="186152" algn="l"/>
              </a:tabLst>
            </a:pPr>
            <a:r>
              <a:rPr sz="2500" spc="-5" dirty="0">
                <a:latin typeface="Arial"/>
                <a:cs typeface="Arial"/>
              </a:rPr>
              <a:t>Aumentar </a:t>
            </a:r>
            <a:r>
              <a:rPr sz="2500" dirty="0">
                <a:latin typeface="Arial"/>
                <a:cs typeface="Arial"/>
              </a:rPr>
              <a:t>a </a:t>
            </a:r>
            <a:r>
              <a:rPr sz="2500" spc="-5" dirty="0">
                <a:latin typeface="Arial"/>
                <a:cs typeface="Arial"/>
              </a:rPr>
              <a:t>presença de finos nos agregados</a:t>
            </a:r>
            <a:r>
              <a:rPr sz="2500" spc="36" dirty="0">
                <a:latin typeface="Arial"/>
                <a:cs typeface="Arial"/>
              </a:rPr>
              <a:t> </a:t>
            </a:r>
            <a:r>
              <a:rPr sz="2500" spc="-5" dirty="0">
                <a:latin typeface="Arial"/>
                <a:cs typeface="Arial"/>
              </a:rPr>
              <a:t>miúdos</a:t>
            </a:r>
            <a:endParaRPr sz="2500" dirty="0">
              <a:latin typeface="Arial"/>
              <a:cs typeface="Arial"/>
            </a:endParaRPr>
          </a:p>
          <a:p>
            <a:pPr marL="185577" indent="-174050" algn="just">
              <a:spcBef>
                <a:spcPts val="653"/>
              </a:spcBef>
              <a:buChar char="•"/>
              <a:tabLst>
                <a:tab pos="186152" algn="l"/>
              </a:tabLst>
            </a:pPr>
            <a:r>
              <a:rPr sz="2500" spc="-5" dirty="0">
                <a:latin typeface="Arial"/>
                <a:cs typeface="Arial"/>
              </a:rPr>
              <a:t>Aumentar </a:t>
            </a:r>
            <a:r>
              <a:rPr sz="2500" dirty="0">
                <a:latin typeface="Arial"/>
                <a:cs typeface="Arial"/>
              </a:rPr>
              <a:t>a </a:t>
            </a:r>
            <a:r>
              <a:rPr sz="2500" spc="-5" dirty="0">
                <a:latin typeface="Arial"/>
                <a:cs typeface="Arial"/>
              </a:rPr>
              <a:t>consistência ou </a:t>
            </a:r>
            <a:r>
              <a:rPr sz="2500" dirty="0">
                <a:latin typeface="Arial"/>
                <a:cs typeface="Arial"/>
              </a:rPr>
              <a:t>diminuir o</a:t>
            </a:r>
            <a:r>
              <a:rPr sz="2500" spc="-5" dirty="0">
                <a:latin typeface="Arial"/>
                <a:cs typeface="Arial"/>
              </a:rPr>
              <a:t> abatimento</a:t>
            </a:r>
            <a:endParaRPr sz="2500" dirty="0">
              <a:latin typeface="Arial"/>
              <a:cs typeface="Arial"/>
            </a:endParaRPr>
          </a:p>
        </p:txBody>
      </p:sp>
      <p:sp>
        <p:nvSpPr>
          <p:cNvPr id="11" name="object 11"/>
          <p:cNvSpPr/>
          <p:nvPr/>
        </p:nvSpPr>
        <p:spPr>
          <a:xfrm>
            <a:off x="8096801" y="886112"/>
            <a:ext cx="3659751" cy="2940525"/>
          </a:xfrm>
          <a:prstGeom prst="rect">
            <a:avLst/>
          </a:prstGeom>
          <a:blipFill>
            <a:blip r:embed="rId3" cstate="print"/>
            <a:stretch>
              <a:fillRect/>
            </a:stretch>
          </a:blipFill>
        </p:spPr>
        <p:txBody>
          <a:bodyPr wrap="square" lIns="0" tIns="0" rIns="0" bIns="0" rtlCol="0"/>
          <a:lstStyle/>
          <a:p>
            <a:endParaRPr sz="1634"/>
          </a:p>
        </p:txBody>
      </p:sp>
      <p:sp>
        <p:nvSpPr>
          <p:cNvPr id="15" name="Título 13"/>
          <p:cNvSpPr txBox="1">
            <a:spLocks/>
          </p:cNvSpPr>
          <p:nvPr/>
        </p:nvSpPr>
        <p:spPr>
          <a:xfrm>
            <a:off x="0" y="458123"/>
            <a:ext cx="11860696" cy="970450"/>
          </a:xfrm>
          <a:prstGeom prst="rect">
            <a:avLst/>
          </a:prstGeom>
        </p:spPr>
        <p:txBody>
          <a:bodyPr>
            <a:no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31668">
              <a:spcBef>
                <a:spcPts val="799"/>
              </a:spcBef>
            </a:pPr>
            <a:r>
              <a:rPr lang="pt-BR" sz="3500" b="1" spc="-5" dirty="0">
                <a:latin typeface="Arial"/>
                <a:cs typeface="Arial"/>
              </a:rPr>
              <a:t>Exsudação</a:t>
            </a:r>
            <a:endParaRPr lang="pt-BR" sz="3500" dirty="0"/>
          </a:p>
        </p:txBody>
      </p:sp>
    </p:spTree>
    <p:extLst>
      <p:ext uri="{BB962C8B-B14F-4D97-AF65-F5344CB8AC3E}">
        <p14:creationId xmlns:p14="http://schemas.microsoft.com/office/powerpoint/2010/main" val="3547163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Concreto Armado</a:t>
            </a:r>
          </a:p>
        </p:txBody>
      </p:sp>
      <p:sp>
        <p:nvSpPr>
          <p:cNvPr id="5" name="Espaço Reservado para Texto 4">
            <a:extLst>
              <a:ext uri="{FF2B5EF4-FFF2-40B4-BE49-F238E27FC236}">
                <a16:creationId xmlns:a16="http://schemas.microsoft.com/office/drawing/2014/main" id="{EB60BCA7-CA34-4B86-A2DE-DD21B74F6C51}"/>
              </a:ext>
            </a:extLst>
          </p:cNvPr>
          <p:cNvSpPr>
            <a:spLocks noGrp="1"/>
          </p:cNvSpPr>
          <p:nvPr>
            <p:ph type="body" idx="1"/>
          </p:nvPr>
        </p:nvSpPr>
        <p:spPr/>
        <p:txBody>
          <a:bodyPr/>
          <a:lstStyle/>
          <a:p>
            <a:r>
              <a:rPr lang="pt-BR" dirty="0"/>
              <a:t>Vantagens</a:t>
            </a:r>
          </a:p>
        </p:txBody>
      </p:sp>
      <p:sp>
        <p:nvSpPr>
          <p:cNvPr id="3" name="Espaço Reservado para Conteúdo 2"/>
          <p:cNvSpPr>
            <a:spLocks noGrp="1"/>
          </p:cNvSpPr>
          <p:nvPr>
            <p:ph sz="half" idx="2"/>
          </p:nvPr>
        </p:nvSpPr>
        <p:spPr>
          <a:xfrm>
            <a:off x="1001702" y="2380137"/>
            <a:ext cx="4895331" cy="3628777"/>
          </a:xfrm>
        </p:spPr>
        <p:txBody>
          <a:bodyPr>
            <a:noAutofit/>
          </a:bodyPr>
          <a:lstStyle/>
          <a:p>
            <a:pPr marL="0" algn="just">
              <a:lnSpc>
                <a:spcPct val="120000"/>
              </a:lnSpc>
            </a:pPr>
            <a:r>
              <a:rPr lang="pt-BR" sz="1200" dirty="0"/>
              <a:t>É </a:t>
            </a:r>
            <a:r>
              <a:rPr lang="pt-BR" sz="1200" b="1" dirty="0">
                <a:solidFill>
                  <a:schemeClr val="accent2">
                    <a:lumMod val="40000"/>
                    <a:lumOff val="60000"/>
                  </a:schemeClr>
                </a:solidFill>
              </a:rPr>
              <a:t>moldável</a:t>
            </a:r>
            <a:r>
              <a:rPr lang="pt-BR" sz="1200" dirty="0"/>
              <a:t>, permitindo grande variabilidade de formas e de concepções arquitetônicas.</a:t>
            </a:r>
          </a:p>
          <a:p>
            <a:pPr marL="0" algn="just">
              <a:lnSpc>
                <a:spcPct val="120000"/>
              </a:lnSpc>
            </a:pPr>
            <a:r>
              <a:rPr lang="pt-BR" sz="1200" dirty="0"/>
              <a:t>Apresenta boa </a:t>
            </a:r>
            <a:r>
              <a:rPr lang="pt-BR" sz="1200" b="1" dirty="0">
                <a:solidFill>
                  <a:schemeClr val="accent2">
                    <a:lumMod val="40000"/>
                    <a:lumOff val="60000"/>
                  </a:schemeClr>
                </a:solidFill>
              </a:rPr>
              <a:t>resistência mecânica </a:t>
            </a:r>
            <a:r>
              <a:rPr lang="pt-BR" sz="1200" dirty="0"/>
              <a:t>à maioria dos tipos de solicitação, mecânica, a vibrações e ao fogo, desde que seja feito um correto dimensionamento e um adequado detalhamento das armaduras.</a:t>
            </a:r>
          </a:p>
          <a:p>
            <a:pPr marL="0" algn="just">
              <a:lnSpc>
                <a:spcPct val="120000"/>
              </a:lnSpc>
            </a:pPr>
            <a:r>
              <a:rPr lang="pt-BR" sz="1200" dirty="0"/>
              <a:t>A estrutura é </a:t>
            </a:r>
            <a:r>
              <a:rPr lang="pt-BR" sz="1200" b="1" dirty="0">
                <a:solidFill>
                  <a:schemeClr val="accent2">
                    <a:lumMod val="40000"/>
                    <a:lumOff val="60000"/>
                  </a:schemeClr>
                </a:solidFill>
              </a:rPr>
              <a:t>monolítica</a:t>
            </a:r>
            <a:r>
              <a:rPr lang="pt-BR" sz="1200" dirty="0"/>
              <a:t>, fazendo com que todo o conjunto trabalhe quando a peça é solicitada.</a:t>
            </a:r>
          </a:p>
          <a:p>
            <a:pPr marL="0" algn="just">
              <a:lnSpc>
                <a:spcPct val="120000"/>
              </a:lnSpc>
            </a:pPr>
            <a:r>
              <a:rPr lang="pt-BR" sz="1200" dirty="0"/>
              <a:t>Baixo custo dos </a:t>
            </a:r>
            <a:r>
              <a:rPr lang="pt-BR" sz="1200" b="1" dirty="0">
                <a:solidFill>
                  <a:schemeClr val="accent2">
                    <a:lumMod val="40000"/>
                    <a:lumOff val="60000"/>
                  </a:schemeClr>
                </a:solidFill>
              </a:rPr>
              <a:t>materiais</a:t>
            </a:r>
            <a:r>
              <a:rPr lang="pt-BR" sz="1200" b="1" dirty="0"/>
              <a:t> </a:t>
            </a:r>
            <a:r>
              <a:rPr lang="pt-BR" sz="1200" dirty="0"/>
              <a:t>- água e agregados graúdos e miúdos.</a:t>
            </a:r>
          </a:p>
          <a:p>
            <a:pPr marL="0" algn="just">
              <a:lnSpc>
                <a:spcPct val="120000"/>
              </a:lnSpc>
            </a:pPr>
            <a:r>
              <a:rPr lang="pt-BR" sz="1200" dirty="0"/>
              <a:t>Baixo custo de </a:t>
            </a:r>
            <a:r>
              <a:rPr lang="pt-BR" sz="1200" b="1" dirty="0">
                <a:solidFill>
                  <a:schemeClr val="accent2">
                    <a:lumMod val="40000"/>
                    <a:lumOff val="60000"/>
                  </a:schemeClr>
                </a:solidFill>
              </a:rPr>
              <a:t>mão de obra</a:t>
            </a:r>
            <a:r>
              <a:rPr lang="pt-BR" sz="1200" dirty="0"/>
              <a:t>, pois em geral não exige profissionais com elevado nível de qualificação.</a:t>
            </a:r>
          </a:p>
          <a:p>
            <a:pPr marL="0" algn="just">
              <a:lnSpc>
                <a:spcPct val="120000"/>
              </a:lnSpc>
            </a:pPr>
            <a:r>
              <a:rPr lang="pt-BR" sz="1200" b="1" dirty="0">
                <a:solidFill>
                  <a:schemeClr val="accent2">
                    <a:lumMod val="40000"/>
                    <a:lumOff val="60000"/>
                  </a:schemeClr>
                </a:solidFill>
              </a:rPr>
              <a:t>Processos construtivos </a:t>
            </a:r>
            <a:r>
              <a:rPr lang="pt-BR" sz="1200" dirty="0"/>
              <a:t>conhecidos e bem difundidos em quase todo o país.</a:t>
            </a:r>
          </a:p>
        </p:txBody>
      </p:sp>
      <p:sp>
        <p:nvSpPr>
          <p:cNvPr id="6" name="Espaço Reservado para Texto 5">
            <a:extLst>
              <a:ext uri="{FF2B5EF4-FFF2-40B4-BE49-F238E27FC236}">
                <a16:creationId xmlns:a16="http://schemas.microsoft.com/office/drawing/2014/main" id="{F94A609A-4AF5-4B28-A013-E3380189A1DC}"/>
              </a:ext>
            </a:extLst>
          </p:cNvPr>
          <p:cNvSpPr>
            <a:spLocks noGrp="1"/>
          </p:cNvSpPr>
          <p:nvPr>
            <p:ph type="body" sz="quarter" idx="3"/>
          </p:nvPr>
        </p:nvSpPr>
        <p:spPr/>
        <p:txBody>
          <a:bodyPr/>
          <a:lstStyle/>
          <a:p>
            <a:r>
              <a:rPr lang="pt-BR" dirty="0"/>
              <a:t>Desvantagens</a:t>
            </a:r>
          </a:p>
        </p:txBody>
      </p:sp>
      <p:sp>
        <p:nvSpPr>
          <p:cNvPr id="7" name="Espaço Reservado para Conteúdo 6">
            <a:extLst>
              <a:ext uri="{FF2B5EF4-FFF2-40B4-BE49-F238E27FC236}">
                <a16:creationId xmlns:a16="http://schemas.microsoft.com/office/drawing/2014/main" id="{6D227C43-9EAB-4964-8CCB-5F7BA2C05F71}"/>
              </a:ext>
            </a:extLst>
          </p:cNvPr>
          <p:cNvSpPr>
            <a:spLocks noGrp="1"/>
          </p:cNvSpPr>
          <p:nvPr>
            <p:ph sz="quarter" idx="4"/>
          </p:nvPr>
        </p:nvSpPr>
        <p:spPr/>
        <p:txBody>
          <a:bodyPr>
            <a:normAutofit/>
          </a:bodyPr>
          <a:lstStyle/>
          <a:p>
            <a:r>
              <a:rPr lang="pt-BR" sz="1200" dirty="0"/>
              <a:t>Impossibilidade de sofrer modificações;</a:t>
            </a:r>
          </a:p>
          <a:p>
            <a:r>
              <a:rPr lang="pt-BR" sz="1200" dirty="0"/>
              <a:t>Demolição de custo elevado e sem aproveitamento do material demolido;</a:t>
            </a:r>
          </a:p>
          <a:p>
            <a:r>
              <a:rPr lang="pt-BR" sz="1200" dirty="0"/>
              <a:t>Necessidade de formas e ferragem, o que aumenta a necessidade de mão de obra;</a:t>
            </a:r>
          </a:p>
          <a:p>
            <a:r>
              <a:rPr lang="pt-BR" sz="1200" b="1" dirty="0">
                <a:solidFill>
                  <a:schemeClr val="accent2">
                    <a:lumMod val="40000"/>
                    <a:lumOff val="60000"/>
                  </a:schemeClr>
                </a:solidFill>
              </a:rPr>
              <a:t>Peso próprio </a:t>
            </a:r>
            <a:r>
              <a:rPr lang="pt-BR" sz="1200" dirty="0"/>
              <a:t>elevado;</a:t>
            </a:r>
          </a:p>
          <a:p>
            <a:r>
              <a:rPr lang="pt-BR" sz="1200" dirty="0"/>
              <a:t>Custo de </a:t>
            </a:r>
            <a:r>
              <a:rPr lang="pt-BR" sz="1200" b="1" dirty="0">
                <a:solidFill>
                  <a:schemeClr val="accent2">
                    <a:lumMod val="40000"/>
                    <a:lumOff val="60000"/>
                  </a:schemeClr>
                </a:solidFill>
              </a:rPr>
              <a:t>formas</a:t>
            </a:r>
            <a:r>
              <a:rPr lang="pt-BR" sz="1200" dirty="0"/>
              <a:t> para moldagem;</a:t>
            </a:r>
          </a:p>
          <a:p>
            <a:endParaRPr lang="pt-BR" dirty="0"/>
          </a:p>
          <a:p>
            <a:endParaRPr lang="pt-BR" dirty="0"/>
          </a:p>
        </p:txBody>
      </p:sp>
    </p:spTree>
    <p:extLst>
      <p:ext uri="{BB962C8B-B14F-4D97-AF65-F5344CB8AC3E}">
        <p14:creationId xmlns:p14="http://schemas.microsoft.com/office/powerpoint/2010/main" val="35043530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p:nvPr/>
        </p:nvSpPr>
        <p:spPr>
          <a:xfrm>
            <a:off x="407077" y="1492187"/>
            <a:ext cx="7321347" cy="4907690"/>
          </a:xfrm>
          <a:prstGeom prst="rect">
            <a:avLst/>
          </a:prstGeom>
        </p:spPr>
        <p:txBody>
          <a:bodyPr vert="horz" wrap="square" lIns="0" tIns="0" rIns="0" bIns="0" rtlCol="0">
            <a:spAutoFit/>
          </a:bodyPr>
          <a:lstStyle/>
          <a:p>
            <a:pPr marR="4611" algn="ctr">
              <a:lnSpc>
                <a:spcPct val="150000"/>
              </a:lnSpc>
            </a:pPr>
            <a:r>
              <a:rPr sz="2178" spc="-5" dirty="0" err="1">
                <a:solidFill>
                  <a:schemeClr val="tx1">
                    <a:lumMod val="65000"/>
                  </a:schemeClr>
                </a:solidFill>
                <a:latin typeface="Arial"/>
                <a:cs typeface="Arial"/>
              </a:rPr>
              <a:t>Tendência</a:t>
            </a:r>
            <a:r>
              <a:rPr sz="2178" spc="-5" dirty="0">
                <a:solidFill>
                  <a:schemeClr val="tx1">
                    <a:lumMod val="65000"/>
                  </a:schemeClr>
                </a:solidFill>
                <a:latin typeface="Arial"/>
                <a:cs typeface="Arial"/>
              </a:rPr>
              <a:t> dos agregados graúdos se separarem da  argamassa, deixando </a:t>
            </a:r>
            <a:r>
              <a:rPr sz="2178" dirty="0">
                <a:solidFill>
                  <a:schemeClr val="tx1">
                    <a:lumMod val="65000"/>
                  </a:schemeClr>
                </a:solidFill>
                <a:latin typeface="Arial"/>
                <a:cs typeface="Arial"/>
              </a:rPr>
              <a:t>o </a:t>
            </a:r>
            <a:r>
              <a:rPr sz="2178" spc="-5" dirty="0">
                <a:solidFill>
                  <a:schemeClr val="tx1">
                    <a:lumMod val="65000"/>
                  </a:schemeClr>
                </a:solidFill>
                <a:latin typeface="Arial"/>
                <a:cs typeface="Arial"/>
              </a:rPr>
              <a:t>concreto não </a:t>
            </a:r>
            <a:r>
              <a:rPr sz="2178" dirty="0">
                <a:solidFill>
                  <a:schemeClr val="tx1">
                    <a:lumMod val="65000"/>
                  </a:schemeClr>
                </a:solidFill>
                <a:latin typeface="Arial"/>
                <a:cs typeface="Arial"/>
              </a:rPr>
              <a:t>homogêneo </a:t>
            </a:r>
            <a:r>
              <a:rPr sz="2178" spc="-5" dirty="0">
                <a:solidFill>
                  <a:schemeClr val="tx1">
                    <a:lumMod val="65000"/>
                  </a:schemeClr>
                </a:solidFill>
                <a:latin typeface="Arial"/>
                <a:cs typeface="Arial"/>
              </a:rPr>
              <a:t>cheio de  vazios, reduzindo </a:t>
            </a:r>
            <a:r>
              <a:rPr sz="2178" dirty="0">
                <a:solidFill>
                  <a:schemeClr val="tx1">
                    <a:lumMod val="65000"/>
                  </a:schemeClr>
                </a:solidFill>
                <a:latin typeface="Arial"/>
                <a:cs typeface="Arial"/>
              </a:rPr>
              <a:t>a </a:t>
            </a:r>
            <a:r>
              <a:rPr sz="2178" spc="-5" dirty="0">
                <a:solidFill>
                  <a:schemeClr val="tx1">
                    <a:lumMod val="65000"/>
                  </a:schemeClr>
                </a:solidFill>
                <a:latin typeface="Arial"/>
                <a:cs typeface="Arial"/>
              </a:rPr>
              <a:t>resistência</a:t>
            </a:r>
            <a:r>
              <a:rPr sz="2178" spc="36" dirty="0">
                <a:solidFill>
                  <a:schemeClr val="tx1">
                    <a:lumMod val="65000"/>
                  </a:schemeClr>
                </a:solidFill>
                <a:latin typeface="Arial"/>
                <a:cs typeface="Arial"/>
              </a:rPr>
              <a:t> </a:t>
            </a:r>
            <a:r>
              <a:rPr sz="2178" spc="-5" dirty="0">
                <a:solidFill>
                  <a:schemeClr val="tx1">
                    <a:lumMod val="65000"/>
                  </a:schemeClr>
                </a:solidFill>
                <a:latin typeface="Arial"/>
                <a:cs typeface="Arial"/>
              </a:rPr>
              <a:t>mecânica.</a:t>
            </a:r>
            <a:endParaRPr sz="2178" dirty="0">
              <a:solidFill>
                <a:schemeClr val="tx1">
                  <a:lumMod val="65000"/>
                </a:schemeClr>
              </a:solidFill>
              <a:latin typeface="Arial"/>
              <a:cs typeface="Arial"/>
            </a:endParaRPr>
          </a:p>
          <a:p>
            <a:pPr marL="11527">
              <a:spcBef>
                <a:spcPts val="1915"/>
              </a:spcBef>
            </a:pPr>
            <a:r>
              <a:rPr sz="2178" u="heavy" spc="-5" dirty="0">
                <a:solidFill>
                  <a:schemeClr val="tx1">
                    <a:lumMod val="65000"/>
                  </a:schemeClr>
                </a:solidFill>
                <a:latin typeface="Arial"/>
                <a:cs typeface="Arial"/>
              </a:rPr>
              <a:t>Causas</a:t>
            </a:r>
            <a:r>
              <a:rPr sz="2178" spc="-5" dirty="0">
                <a:solidFill>
                  <a:schemeClr val="tx1">
                    <a:lumMod val="65000"/>
                  </a:schemeClr>
                </a:solidFill>
                <a:latin typeface="Arial"/>
                <a:cs typeface="Arial"/>
              </a:rPr>
              <a:t>:</a:t>
            </a:r>
            <a:endParaRPr sz="2178" dirty="0">
              <a:solidFill>
                <a:schemeClr val="tx1">
                  <a:lumMod val="65000"/>
                </a:schemeClr>
              </a:solidFill>
              <a:latin typeface="Arial"/>
              <a:cs typeface="Arial"/>
            </a:endParaRPr>
          </a:p>
          <a:p>
            <a:pPr marL="261652" indent="-250125">
              <a:spcBef>
                <a:spcPts val="1929"/>
              </a:spcBef>
              <a:buChar char="•"/>
              <a:tabLst>
                <a:tab pos="261652" algn="l"/>
                <a:tab pos="262228" algn="l"/>
              </a:tabLst>
            </a:pPr>
            <a:r>
              <a:rPr sz="2178" spc="-5" dirty="0">
                <a:solidFill>
                  <a:schemeClr val="tx1">
                    <a:lumMod val="65000"/>
                  </a:schemeClr>
                </a:solidFill>
                <a:latin typeface="Arial"/>
                <a:cs typeface="Arial"/>
              </a:rPr>
              <a:t>Falta de argamassa, (cimento, areia </a:t>
            </a:r>
            <a:r>
              <a:rPr sz="2178" dirty="0">
                <a:solidFill>
                  <a:schemeClr val="tx1">
                    <a:lumMod val="65000"/>
                  </a:schemeClr>
                </a:solidFill>
                <a:latin typeface="Arial"/>
                <a:cs typeface="Arial"/>
              </a:rPr>
              <a:t>e</a:t>
            </a:r>
            <a:r>
              <a:rPr sz="2178" spc="9" dirty="0">
                <a:solidFill>
                  <a:schemeClr val="tx1">
                    <a:lumMod val="65000"/>
                  </a:schemeClr>
                </a:solidFill>
                <a:latin typeface="Arial"/>
                <a:cs typeface="Arial"/>
              </a:rPr>
              <a:t> </a:t>
            </a:r>
            <a:r>
              <a:rPr sz="2178" dirty="0">
                <a:solidFill>
                  <a:schemeClr val="tx1">
                    <a:lumMod val="65000"/>
                  </a:schemeClr>
                </a:solidFill>
                <a:latin typeface="Arial"/>
                <a:cs typeface="Arial"/>
              </a:rPr>
              <a:t>água);</a:t>
            </a:r>
          </a:p>
          <a:p>
            <a:pPr marL="261652" indent="-250125">
              <a:spcBef>
                <a:spcPts val="259"/>
              </a:spcBef>
              <a:buChar char="•"/>
              <a:tabLst>
                <a:tab pos="261652" algn="l"/>
                <a:tab pos="262228" algn="l"/>
              </a:tabLst>
            </a:pPr>
            <a:r>
              <a:rPr sz="2178" spc="-5" dirty="0">
                <a:solidFill>
                  <a:schemeClr val="tx1">
                    <a:lumMod val="65000"/>
                  </a:schemeClr>
                </a:solidFill>
                <a:latin typeface="Arial"/>
                <a:cs typeface="Arial"/>
              </a:rPr>
              <a:t>Excesso de</a:t>
            </a:r>
            <a:r>
              <a:rPr sz="2178" spc="-36" dirty="0">
                <a:solidFill>
                  <a:schemeClr val="tx1">
                    <a:lumMod val="65000"/>
                  </a:schemeClr>
                </a:solidFill>
                <a:latin typeface="Arial"/>
                <a:cs typeface="Arial"/>
              </a:rPr>
              <a:t> </a:t>
            </a:r>
            <a:r>
              <a:rPr sz="2178" spc="-5" dirty="0">
                <a:solidFill>
                  <a:schemeClr val="tx1">
                    <a:lumMod val="65000"/>
                  </a:schemeClr>
                </a:solidFill>
                <a:latin typeface="Arial"/>
                <a:cs typeface="Arial"/>
              </a:rPr>
              <a:t>adensamento;</a:t>
            </a:r>
            <a:endParaRPr sz="2178" dirty="0">
              <a:solidFill>
                <a:schemeClr val="tx1">
                  <a:lumMod val="65000"/>
                </a:schemeClr>
              </a:solidFill>
              <a:latin typeface="Arial"/>
              <a:cs typeface="Arial"/>
            </a:endParaRPr>
          </a:p>
          <a:p>
            <a:pPr marL="261652" indent="-250125">
              <a:spcBef>
                <a:spcPts val="250"/>
              </a:spcBef>
              <a:buChar char="•"/>
              <a:tabLst>
                <a:tab pos="261652" algn="l"/>
                <a:tab pos="262228" algn="l"/>
              </a:tabLst>
            </a:pPr>
            <a:r>
              <a:rPr sz="2178" spc="-5" dirty="0">
                <a:solidFill>
                  <a:schemeClr val="tx1">
                    <a:lumMod val="65000"/>
                  </a:schemeClr>
                </a:solidFill>
                <a:latin typeface="Arial"/>
                <a:cs typeface="Arial"/>
              </a:rPr>
              <a:t>Traço</a:t>
            </a:r>
            <a:r>
              <a:rPr sz="2178" spc="-64" dirty="0">
                <a:solidFill>
                  <a:schemeClr val="tx1">
                    <a:lumMod val="65000"/>
                  </a:schemeClr>
                </a:solidFill>
                <a:latin typeface="Arial"/>
                <a:cs typeface="Arial"/>
              </a:rPr>
              <a:t> </a:t>
            </a:r>
            <a:r>
              <a:rPr sz="2178" spc="-5" dirty="0">
                <a:solidFill>
                  <a:schemeClr val="tx1">
                    <a:lumMod val="65000"/>
                  </a:schemeClr>
                </a:solidFill>
                <a:latin typeface="Arial"/>
                <a:cs typeface="Arial"/>
              </a:rPr>
              <a:t>ruim;</a:t>
            </a:r>
            <a:endParaRPr sz="2178" dirty="0">
              <a:solidFill>
                <a:schemeClr val="tx1">
                  <a:lumMod val="65000"/>
                </a:schemeClr>
              </a:solidFill>
              <a:latin typeface="Arial"/>
              <a:cs typeface="Arial"/>
            </a:endParaRPr>
          </a:p>
          <a:p>
            <a:pPr marL="261652" indent="-250125">
              <a:spcBef>
                <a:spcPts val="259"/>
              </a:spcBef>
              <a:buChar char="•"/>
              <a:tabLst>
                <a:tab pos="261652" algn="l"/>
                <a:tab pos="262228" algn="l"/>
              </a:tabLst>
            </a:pPr>
            <a:r>
              <a:rPr sz="2178" spc="-5" dirty="0">
                <a:solidFill>
                  <a:schemeClr val="tx1">
                    <a:lumMod val="65000"/>
                  </a:schemeClr>
                </a:solidFill>
                <a:latin typeface="Arial"/>
                <a:cs typeface="Arial"/>
              </a:rPr>
              <a:t>Excesso de água ou aditivos</a:t>
            </a:r>
            <a:r>
              <a:rPr sz="2178" spc="36" dirty="0">
                <a:solidFill>
                  <a:schemeClr val="tx1">
                    <a:lumMod val="65000"/>
                  </a:schemeClr>
                </a:solidFill>
                <a:latin typeface="Arial"/>
                <a:cs typeface="Arial"/>
              </a:rPr>
              <a:t> </a:t>
            </a:r>
            <a:r>
              <a:rPr sz="2178" spc="-5" dirty="0">
                <a:solidFill>
                  <a:schemeClr val="tx1">
                    <a:lumMod val="65000"/>
                  </a:schemeClr>
                </a:solidFill>
                <a:latin typeface="Arial"/>
                <a:cs typeface="Arial"/>
              </a:rPr>
              <a:t>plastificantes;</a:t>
            </a:r>
            <a:endParaRPr sz="2178" dirty="0">
              <a:solidFill>
                <a:schemeClr val="tx1">
                  <a:lumMod val="65000"/>
                </a:schemeClr>
              </a:solidFill>
              <a:latin typeface="Arial"/>
              <a:cs typeface="Arial"/>
            </a:endParaRPr>
          </a:p>
          <a:p>
            <a:pPr marL="261652" indent="-250125">
              <a:spcBef>
                <a:spcPts val="250"/>
              </a:spcBef>
              <a:buChar char="•"/>
              <a:tabLst>
                <a:tab pos="261652" algn="l"/>
                <a:tab pos="262228" algn="l"/>
              </a:tabLst>
            </a:pPr>
            <a:r>
              <a:rPr sz="2178" spc="-5" dirty="0">
                <a:solidFill>
                  <a:schemeClr val="tx1">
                    <a:lumMod val="65000"/>
                  </a:schemeClr>
                </a:solidFill>
                <a:latin typeface="Arial"/>
                <a:cs typeface="Arial"/>
              </a:rPr>
              <a:t>Arremessar com pá </a:t>
            </a:r>
            <a:r>
              <a:rPr sz="2178" dirty="0">
                <a:solidFill>
                  <a:schemeClr val="tx1">
                    <a:lumMod val="65000"/>
                  </a:schemeClr>
                </a:solidFill>
                <a:latin typeface="Arial"/>
                <a:cs typeface="Arial"/>
              </a:rPr>
              <a:t>o </a:t>
            </a:r>
            <a:r>
              <a:rPr sz="2178" spc="-5" dirty="0">
                <a:solidFill>
                  <a:schemeClr val="tx1">
                    <a:lumMod val="65000"/>
                  </a:schemeClr>
                </a:solidFill>
                <a:latin typeface="Arial"/>
                <a:cs typeface="Arial"/>
              </a:rPr>
              <a:t>concreto </a:t>
            </a:r>
            <a:r>
              <a:rPr sz="2178" dirty="0">
                <a:solidFill>
                  <a:schemeClr val="tx1">
                    <a:lumMod val="65000"/>
                  </a:schemeClr>
                </a:solidFill>
                <a:latin typeface="Arial"/>
                <a:cs typeface="Arial"/>
              </a:rPr>
              <a:t>a </a:t>
            </a:r>
            <a:r>
              <a:rPr sz="2178" spc="-5" dirty="0">
                <a:solidFill>
                  <a:schemeClr val="tx1">
                    <a:lumMod val="65000"/>
                  </a:schemeClr>
                </a:solidFill>
                <a:latin typeface="Arial"/>
                <a:cs typeface="Arial"/>
              </a:rPr>
              <a:t>distancia;</a:t>
            </a:r>
            <a:endParaRPr sz="2178" dirty="0">
              <a:solidFill>
                <a:schemeClr val="tx1">
                  <a:lumMod val="65000"/>
                </a:schemeClr>
              </a:solidFill>
              <a:latin typeface="Arial"/>
              <a:cs typeface="Arial"/>
            </a:endParaRPr>
          </a:p>
          <a:p>
            <a:pPr marL="185577" indent="-174050">
              <a:spcBef>
                <a:spcPts val="259"/>
              </a:spcBef>
              <a:buChar char="•"/>
              <a:tabLst>
                <a:tab pos="186152" algn="l"/>
              </a:tabLst>
            </a:pPr>
            <a:r>
              <a:rPr sz="2178" spc="-5" dirty="0">
                <a:solidFill>
                  <a:schemeClr val="tx1">
                    <a:lumMod val="65000"/>
                  </a:schemeClr>
                </a:solidFill>
                <a:latin typeface="Arial"/>
                <a:cs typeface="Arial"/>
              </a:rPr>
              <a:t>“Transportá-lo” sobre as formas com </a:t>
            </a:r>
            <a:r>
              <a:rPr sz="2178" dirty="0">
                <a:solidFill>
                  <a:schemeClr val="tx1">
                    <a:lumMod val="65000"/>
                  </a:schemeClr>
                </a:solidFill>
                <a:latin typeface="Arial"/>
                <a:cs typeface="Arial"/>
              </a:rPr>
              <a:t>o</a:t>
            </a:r>
            <a:r>
              <a:rPr sz="2178" spc="5" dirty="0">
                <a:solidFill>
                  <a:schemeClr val="tx1">
                    <a:lumMod val="65000"/>
                  </a:schemeClr>
                </a:solidFill>
                <a:latin typeface="Arial"/>
                <a:cs typeface="Arial"/>
              </a:rPr>
              <a:t> </a:t>
            </a:r>
            <a:r>
              <a:rPr sz="2178" spc="-5" dirty="0">
                <a:solidFill>
                  <a:schemeClr val="tx1">
                    <a:lumMod val="65000"/>
                  </a:schemeClr>
                </a:solidFill>
                <a:latin typeface="Arial"/>
                <a:cs typeface="Arial"/>
              </a:rPr>
              <a:t>vibrador;</a:t>
            </a:r>
            <a:endParaRPr sz="2178" dirty="0">
              <a:solidFill>
                <a:schemeClr val="tx1">
                  <a:lumMod val="65000"/>
                </a:schemeClr>
              </a:solidFill>
              <a:latin typeface="Arial"/>
              <a:cs typeface="Arial"/>
            </a:endParaRPr>
          </a:p>
          <a:p>
            <a:pPr marL="261652" indent="-250125">
              <a:spcBef>
                <a:spcPts val="250"/>
              </a:spcBef>
              <a:buChar char="•"/>
              <a:tabLst>
                <a:tab pos="261652" algn="l"/>
                <a:tab pos="262228" algn="l"/>
              </a:tabLst>
            </a:pPr>
            <a:r>
              <a:rPr sz="2178" spc="-5" dirty="0">
                <a:solidFill>
                  <a:schemeClr val="tx1">
                    <a:lumMod val="65000"/>
                  </a:schemeClr>
                </a:solidFill>
                <a:latin typeface="Arial"/>
                <a:cs typeface="Arial"/>
              </a:rPr>
              <a:t>Queda sobre as formas altura superior </a:t>
            </a:r>
            <a:r>
              <a:rPr sz="2178" dirty="0">
                <a:solidFill>
                  <a:schemeClr val="tx1">
                    <a:lumMod val="65000"/>
                  </a:schemeClr>
                </a:solidFill>
                <a:latin typeface="Arial"/>
                <a:cs typeface="Arial"/>
              </a:rPr>
              <a:t>a </a:t>
            </a:r>
            <a:r>
              <a:rPr sz="2178" spc="-5" dirty="0">
                <a:solidFill>
                  <a:schemeClr val="tx1">
                    <a:lumMod val="65000"/>
                  </a:schemeClr>
                </a:solidFill>
                <a:latin typeface="Arial"/>
                <a:cs typeface="Arial"/>
              </a:rPr>
              <a:t>2,5</a:t>
            </a:r>
            <a:r>
              <a:rPr sz="2178" spc="14" dirty="0">
                <a:solidFill>
                  <a:schemeClr val="tx1">
                    <a:lumMod val="65000"/>
                  </a:schemeClr>
                </a:solidFill>
                <a:latin typeface="Arial"/>
                <a:cs typeface="Arial"/>
              </a:rPr>
              <a:t> </a:t>
            </a:r>
            <a:r>
              <a:rPr sz="2178" dirty="0">
                <a:solidFill>
                  <a:schemeClr val="tx1">
                    <a:lumMod val="65000"/>
                  </a:schemeClr>
                </a:solidFill>
                <a:latin typeface="Arial"/>
                <a:cs typeface="Arial"/>
              </a:rPr>
              <a:t>m.</a:t>
            </a:r>
          </a:p>
        </p:txBody>
      </p:sp>
      <p:sp>
        <p:nvSpPr>
          <p:cNvPr id="9" name="Título 13"/>
          <p:cNvSpPr txBox="1">
            <a:spLocks/>
          </p:cNvSpPr>
          <p:nvPr/>
        </p:nvSpPr>
        <p:spPr>
          <a:xfrm>
            <a:off x="0" y="458123"/>
            <a:ext cx="11860696" cy="970450"/>
          </a:xfrm>
          <a:prstGeom prst="rect">
            <a:avLst/>
          </a:prstGeom>
        </p:spPr>
        <p:txBody>
          <a:bodyPr>
            <a:no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31668">
              <a:spcBef>
                <a:spcPts val="799"/>
              </a:spcBef>
            </a:pPr>
            <a:r>
              <a:rPr lang="pt-BR" sz="3500" b="1" spc="-5" dirty="0">
                <a:latin typeface="Arial"/>
                <a:cs typeface="Arial"/>
              </a:rPr>
              <a:t>Segregação</a:t>
            </a:r>
            <a:endParaRPr lang="pt-BR" sz="3500" dirty="0"/>
          </a:p>
        </p:txBody>
      </p:sp>
      <p:pic>
        <p:nvPicPr>
          <p:cNvPr id="1026" name="Picture 2" descr="Resultado de imagem para segregaÃ§Ã£o do concre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3660" y="2644660"/>
            <a:ext cx="4143471" cy="3409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02394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p:nvPr/>
        </p:nvSpPr>
        <p:spPr>
          <a:xfrm>
            <a:off x="215175" y="2333954"/>
            <a:ext cx="2691229" cy="3485315"/>
          </a:xfrm>
          <a:prstGeom prst="rect">
            <a:avLst/>
          </a:prstGeom>
          <a:blipFill>
            <a:blip r:embed="rId2" cstate="print"/>
            <a:stretch>
              <a:fillRect/>
            </a:stretch>
          </a:blipFill>
        </p:spPr>
        <p:txBody>
          <a:bodyPr wrap="square" lIns="0" tIns="0" rIns="0" bIns="0" rtlCol="0"/>
          <a:lstStyle/>
          <a:p>
            <a:endParaRPr sz="1634"/>
          </a:p>
        </p:txBody>
      </p:sp>
      <p:sp>
        <p:nvSpPr>
          <p:cNvPr id="11" name="object 11"/>
          <p:cNvSpPr txBox="1"/>
          <p:nvPr/>
        </p:nvSpPr>
        <p:spPr>
          <a:xfrm>
            <a:off x="3126292" y="4686969"/>
            <a:ext cx="2646711" cy="1661993"/>
          </a:xfrm>
          <a:prstGeom prst="rect">
            <a:avLst/>
          </a:prstGeom>
        </p:spPr>
        <p:txBody>
          <a:bodyPr vert="horz" wrap="square" lIns="0" tIns="0" rIns="0" bIns="0" rtlCol="0">
            <a:spAutoFit/>
          </a:bodyPr>
          <a:lstStyle/>
          <a:p>
            <a:pPr marR="104315" algn="just"/>
            <a:r>
              <a:rPr spc="-5" dirty="0">
                <a:solidFill>
                  <a:schemeClr val="tx1">
                    <a:lumMod val="65000"/>
                  </a:schemeClr>
                </a:solidFill>
                <a:latin typeface="Arial"/>
                <a:cs typeface="Arial"/>
              </a:rPr>
              <a:t>“Girica” para </a:t>
            </a:r>
            <a:r>
              <a:rPr spc="-5" dirty="0" err="1">
                <a:solidFill>
                  <a:schemeClr val="tx1">
                    <a:lumMod val="65000"/>
                  </a:schemeClr>
                </a:solidFill>
                <a:latin typeface="Arial"/>
                <a:cs typeface="Arial"/>
              </a:rPr>
              <a:t>transporte</a:t>
            </a:r>
            <a:r>
              <a:rPr spc="-5" dirty="0">
                <a:solidFill>
                  <a:schemeClr val="tx1">
                    <a:lumMod val="65000"/>
                  </a:schemeClr>
                </a:solidFill>
                <a:latin typeface="Arial"/>
                <a:cs typeface="Arial"/>
              </a:rPr>
              <a:t>  manual</a:t>
            </a:r>
            <a:r>
              <a:rPr lang="pt-BR" spc="-5" dirty="0">
                <a:solidFill>
                  <a:schemeClr val="tx1">
                    <a:lumMod val="65000"/>
                  </a:schemeClr>
                </a:solidFill>
                <a:latin typeface="Arial"/>
                <a:cs typeface="Arial"/>
              </a:rPr>
              <a:t> </a:t>
            </a:r>
            <a:r>
              <a:rPr i="1" spc="-5" dirty="0">
                <a:solidFill>
                  <a:schemeClr val="tx1">
                    <a:lumMod val="65000"/>
                  </a:schemeClr>
                </a:solidFill>
                <a:latin typeface="Arial"/>
                <a:cs typeface="Arial"/>
              </a:rPr>
              <a:t>(bordas verticais evitam  perdas </a:t>
            </a:r>
            <a:r>
              <a:rPr i="1" dirty="0">
                <a:solidFill>
                  <a:schemeClr val="tx1">
                    <a:lumMod val="65000"/>
                  </a:schemeClr>
                </a:solidFill>
                <a:latin typeface="Arial"/>
                <a:cs typeface="Arial"/>
              </a:rPr>
              <a:t>de </a:t>
            </a:r>
            <a:r>
              <a:rPr i="1" spc="-5" dirty="0">
                <a:solidFill>
                  <a:schemeClr val="tx1">
                    <a:lumMod val="65000"/>
                  </a:schemeClr>
                </a:solidFill>
                <a:latin typeface="Arial"/>
                <a:cs typeface="Arial"/>
              </a:rPr>
              <a:t>argamassa </a:t>
            </a:r>
            <a:r>
              <a:rPr i="1" dirty="0">
                <a:solidFill>
                  <a:schemeClr val="tx1">
                    <a:lumMod val="65000"/>
                  </a:schemeClr>
                </a:solidFill>
                <a:latin typeface="Arial"/>
                <a:cs typeface="Arial"/>
              </a:rPr>
              <a:t>e  </a:t>
            </a:r>
            <a:r>
              <a:rPr i="1" spc="-5" dirty="0">
                <a:solidFill>
                  <a:schemeClr val="tx1">
                    <a:lumMod val="65000"/>
                  </a:schemeClr>
                </a:solidFill>
                <a:latin typeface="Arial"/>
                <a:cs typeface="Arial"/>
              </a:rPr>
              <a:t>pneus </a:t>
            </a:r>
            <a:r>
              <a:rPr i="1" dirty="0">
                <a:solidFill>
                  <a:schemeClr val="tx1">
                    <a:lumMod val="65000"/>
                  </a:schemeClr>
                </a:solidFill>
                <a:latin typeface="Arial"/>
                <a:cs typeface="Arial"/>
              </a:rPr>
              <a:t>com </a:t>
            </a:r>
            <a:r>
              <a:rPr i="1" spc="-5" dirty="0">
                <a:solidFill>
                  <a:schemeClr val="tx1">
                    <a:lumMod val="65000"/>
                  </a:schemeClr>
                </a:solidFill>
                <a:latin typeface="Arial"/>
                <a:cs typeface="Arial"/>
              </a:rPr>
              <a:t>câmara de ar  </a:t>
            </a:r>
            <a:r>
              <a:rPr i="1" dirty="0">
                <a:solidFill>
                  <a:schemeClr val="tx1">
                    <a:lumMod val="65000"/>
                  </a:schemeClr>
                </a:solidFill>
                <a:latin typeface="Arial"/>
                <a:cs typeface="Arial"/>
              </a:rPr>
              <a:t>minimizam</a:t>
            </a:r>
            <a:r>
              <a:rPr i="1" spc="-68" dirty="0">
                <a:solidFill>
                  <a:schemeClr val="tx1">
                    <a:lumMod val="65000"/>
                  </a:schemeClr>
                </a:solidFill>
                <a:latin typeface="Arial"/>
                <a:cs typeface="Arial"/>
              </a:rPr>
              <a:t> </a:t>
            </a:r>
            <a:r>
              <a:rPr i="1" spc="-5" dirty="0">
                <a:solidFill>
                  <a:schemeClr val="tx1">
                    <a:lumMod val="65000"/>
                  </a:schemeClr>
                </a:solidFill>
                <a:latin typeface="Arial"/>
                <a:cs typeface="Arial"/>
              </a:rPr>
              <a:t>segregação)</a:t>
            </a:r>
            <a:endParaRPr dirty="0">
              <a:solidFill>
                <a:schemeClr val="tx1">
                  <a:lumMod val="65000"/>
                </a:schemeClr>
              </a:solidFill>
              <a:latin typeface="Arial"/>
              <a:cs typeface="Arial"/>
            </a:endParaRPr>
          </a:p>
        </p:txBody>
      </p:sp>
      <p:sp>
        <p:nvSpPr>
          <p:cNvPr id="12" name="object 12"/>
          <p:cNvSpPr/>
          <p:nvPr/>
        </p:nvSpPr>
        <p:spPr>
          <a:xfrm>
            <a:off x="3411958" y="2911120"/>
            <a:ext cx="1380089" cy="1169568"/>
          </a:xfrm>
          <a:prstGeom prst="rect">
            <a:avLst/>
          </a:prstGeom>
          <a:blipFill>
            <a:blip r:embed="rId3" cstate="print"/>
            <a:stretch>
              <a:fillRect/>
            </a:stretch>
          </a:blipFill>
        </p:spPr>
        <p:txBody>
          <a:bodyPr wrap="square" lIns="0" tIns="0" rIns="0" bIns="0" rtlCol="0"/>
          <a:lstStyle/>
          <a:p>
            <a:endParaRPr sz="1634"/>
          </a:p>
        </p:txBody>
      </p:sp>
      <p:sp>
        <p:nvSpPr>
          <p:cNvPr id="13" name="object 13"/>
          <p:cNvSpPr/>
          <p:nvPr/>
        </p:nvSpPr>
        <p:spPr>
          <a:xfrm>
            <a:off x="4321786" y="2037488"/>
            <a:ext cx="1451217" cy="1067258"/>
          </a:xfrm>
          <a:prstGeom prst="rect">
            <a:avLst/>
          </a:prstGeom>
          <a:blipFill>
            <a:blip r:embed="rId4" cstate="print"/>
            <a:stretch>
              <a:fillRect/>
            </a:stretch>
          </a:blipFill>
        </p:spPr>
        <p:txBody>
          <a:bodyPr wrap="square" lIns="0" tIns="0" rIns="0" bIns="0" rtlCol="0"/>
          <a:lstStyle/>
          <a:p>
            <a:endParaRPr sz="1634"/>
          </a:p>
        </p:txBody>
      </p:sp>
      <p:sp>
        <p:nvSpPr>
          <p:cNvPr id="15" name="Título 14"/>
          <p:cNvSpPr>
            <a:spLocks noGrp="1"/>
          </p:cNvSpPr>
          <p:nvPr>
            <p:ph type="title"/>
          </p:nvPr>
        </p:nvSpPr>
        <p:spPr>
          <a:xfrm>
            <a:off x="982034" y="213815"/>
            <a:ext cx="10353762" cy="970450"/>
          </a:xfrm>
        </p:spPr>
        <p:txBody>
          <a:bodyPr/>
          <a:lstStyle/>
          <a:p>
            <a:r>
              <a:rPr lang="pt-BR" dirty="0"/>
              <a:t>Transporte</a:t>
            </a:r>
          </a:p>
        </p:txBody>
      </p:sp>
      <p:sp>
        <p:nvSpPr>
          <p:cNvPr id="8" name="object 9"/>
          <p:cNvSpPr/>
          <p:nvPr/>
        </p:nvSpPr>
        <p:spPr>
          <a:xfrm>
            <a:off x="6030484" y="2221675"/>
            <a:ext cx="4669152" cy="3155822"/>
          </a:xfrm>
          <a:prstGeom prst="rect">
            <a:avLst/>
          </a:prstGeom>
          <a:blipFill>
            <a:blip r:embed="rId5" cstate="print"/>
            <a:stretch>
              <a:fillRect/>
            </a:stretch>
          </a:blipFill>
        </p:spPr>
        <p:txBody>
          <a:bodyPr wrap="square" lIns="0" tIns="0" rIns="0" bIns="0" rtlCol="0"/>
          <a:lstStyle/>
          <a:p>
            <a:endParaRPr sz="1634"/>
          </a:p>
        </p:txBody>
      </p:sp>
      <p:sp>
        <p:nvSpPr>
          <p:cNvPr id="10" name="object 11"/>
          <p:cNvSpPr txBox="1"/>
          <p:nvPr/>
        </p:nvSpPr>
        <p:spPr>
          <a:xfrm>
            <a:off x="6197110" y="5457996"/>
            <a:ext cx="5007493" cy="670312"/>
          </a:xfrm>
          <a:prstGeom prst="rect">
            <a:avLst/>
          </a:prstGeom>
        </p:spPr>
        <p:txBody>
          <a:bodyPr vert="horz" wrap="square" lIns="0" tIns="0" rIns="0" bIns="0" rtlCol="0">
            <a:spAutoFit/>
          </a:bodyPr>
          <a:lstStyle/>
          <a:p>
            <a:pPr marL="11527" marR="4611" indent="591887"/>
            <a:r>
              <a:rPr sz="2178" spc="-5" dirty="0">
                <a:solidFill>
                  <a:schemeClr val="tx1">
                    <a:lumMod val="65000"/>
                  </a:schemeClr>
                </a:solidFill>
                <a:latin typeface="Arial"/>
                <a:cs typeface="Arial"/>
              </a:rPr>
              <a:t>Transporte vertical </a:t>
            </a:r>
            <a:r>
              <a:rPr sz="2178" dirty="0">
                <a:solidFill>
                  <a:schemeClr val="tx1">
                    <a:lumMod val="65000"/>
                  </a:schemeClr>
                </a:solidFill>
                <a:latin typeface="Arial"/>
                <a:cs typeface="Arial"/>
              </a:rPr>
              <a:t>e </a:t>
            </a:r>
            <a:r>
              <a:rPr sz="2178" spc="-5" dirty="0">
                <a:solidFill>
                  <a:schemeClr val="tx1">
                    <a:lumMod val="65000"/>
                  </a:schemeClr>
                </a:solidFill>
                <a:latin typeface="Arial"/>
                <a:cs typeface="Arial"/>
              </a:rPr>
              <a:t>horizontal  Grandes volumes. Qualquer</a:t>
            </a:r>
            <a:r>
              <a:rPr sz="2178" spc="9" dirty="0">
                <a:solidFill>
                  <a:schemeClr val="tx1">
                    <a:lumMod val="65000"/>
                  </a:schemeClr>
                </a:solidFill>
                <a:latin typeface="Arial"/>
                <a:cs typeface="Arial"/>
              </a:rPr>
              <a:t> </a:t>
            </a:r>
            <a:r>
              <a:rPr sz="2178" spc="-5" dirty="0">
                <a:solidFill>
                  <a:schemeClr val="tx1">
                    <a:lumMod val="65000"/>
                  </a:schemeClr>
                </a:solidFill>
                <a:latin typeface="Arial"/>
                <a:cs typeface="Arial"/>
              </a:rPr>
              <a:t>abatimento.</a:t>
            </a:r>
            <a:endParaRPr sz="2178" dirty="0">
              <a:solidFill>
                <a:schemeClr val="tx1">
                  <a:lumMod val="65000"/>
                </a:schemeClr>
              </a:solidFill>
              <a:latin typeface="Arial"/>
              <a:cs typeface="Arial"/>
            </a:endParaRPr>
          </a:p>
        </p:txBody>
      </p:sp>
      <p:sp>
        <p:nvSpPr>
          <p:cNvPr id="14" name="object 12"/>
          <p:cNvSpPr/>
          <p:nvPr/>
        </p:nvSpPr>
        <p:spPr>
          <a:xfrm>
            <a:off x="9158735" y="5091414"/>
            <a:ext cx="673698" cy="155025"/>
          </a:xfrm>
          <a:custGeom>
            <a:avLst/>
            <a:gdLst/>
            <a:ahLst/>
            <a:cxnLst/>
            <a:rect l="l" t="t" r="r" b="b"/>
            <a:pathLst>
              <a:path w="742315" h="170814">
                <a:moveTo>
                  <a:pt x="167110" y="56680"/>
                </a:moveTo>
                <a:lnTo>
                  <a:pt x="161543" y="0"/>
                </a:lnTo>
                <a:lnTo>
                  <a:pt x="0" y="102107"/>
                </a:lnTo>
                <a:lnTo>
                  <a:pt x="138683" y="155447"/>
                </a:lnTo>
                <a:lnTo>
                  <a:pt x="138683" y="59435"/>
                </a:lnTo>
                <a:lnTo>
                  <a:pt x="167110" y="56680"/>
                </a:lnTo>
                <a:close/>
              </a:path>
              <a:path w="742315" h="170814">
                <a:moveTo>
                  <a:pt x="172795" y="114560"/>
                </a:moveTo>
                <a:lnTo>
                  <a:pt x="167110" y="56680"/>
                </a:lnTo>
                <a:lnTo>
                  <a:pt x="138683" y="59435"/>
                </a:lnTo>
                <a:lnTo>
                  <a:pt x="144779" y="117347"/>
                </a:lnTo>
                <a:lnTo>
                  <a:pt x="172795" y="114560"/>
                </a:lnTo>
                <a:close/>
              </a:path>
              <a:path w="742315" h="170814">
                <a:moveTo>
                  <a:pt x="178307" y="170687"/>
                </a:moveTo>
                <a:lnTo>
                  <a:pt x="172795" y="114560"/>
                </a:lnTo>
                <a:lnTo>
                  <a:pt x="144779" y="117347"/>
                </a:lnTo>
                <a:lnTo>
                  <a:pt x="138683" y="59435"/>
                </a:lnTo>
                <a:lnTo>
                  <a:pt x="138683" y="155447"/>
                </a:lnTo>
                <a:lnTo>
                  <a:pt x="178307" y="170687"/>
                </a:lnTo>
                <a:close/>
              </a:path>
              <a:path w="742315" h="170814">
                <a:moveTo>
                  <a:pt x="742187" y="57911"/>
                </a:moveTo>
                <a:lnTo>
                  <a:pt x="736091" y="1523"/>
                </a:lnTo>
                <a:lnTo>
                  <a:pt x="167110" y="56680"/>
                </a:lnTo>
                <a:lnTo>
                  <a:pt x="172795" y="114560"/>
                </a:lnTo>
                <a:lnTo>
                  <a:pt x="742187" y="57911"/>
                </a:lnTo>
                <a:close/>
              </a:path>
            </a:pathLst>
          </a:custGeom>
          <a:solidFill>
            <a:srgbClr val="FF3200"/>
          </a:solidFill>
        </p:spPr>
        <p:txBody>
          <a:bodyPr wrap="square" lIns="0" tIns="0" rIns="0" bIns="0" rtlCol="0"/>
          <a:lstStyle/>
          <a:p>
            <a:endParaRPr sz="1634"/>
          </a:p>
        </p:txBody>
      </p:sp>
      <p:sp>
        <p:nvSpPr>
          <p:cNvPr id="16" name="object 13"/>
          <p:cNvSpPr txBox="1"/>
          <p:nvPr/>
        </p:nvSpPr>
        <p:spPr>
          <a:xfrm>
            <a:off x="9842938" y="4792651"/>
            <a:ext cx="2326533" cy="502958"/>
          </a:xfrm>
          <a:prstGeom prst="rect">
            <a:avLst/>
          </a:prstGeom>
        </p:spPr>
        <p:txBody>
          <a:bodyPr vert="horz" wrap="square" lIns="0" tIns="0" rIns="0" bIns="0" rtlCol="0">
            <a:spAutoFit/>
          </a:bodyPr>
          <a:lstStyle/>
          <a:p>
            <a:pPr marL="55327" marR="4611" indent="-44377"/>
            <a:r>
              <a:rPr sz="1634" b="1" spc="-5" dirty="0">
                <a:latin typeface="Arial"/>
                <a:cs typeface="Arial"/>
              </a:rPr>
              <a:t>Mangote </a:t>
            </a:r>
            <a:r>
              <a:rPr sz="1634" b="1" dirty="0">
                <a:latin typeface="Arial"/>
                <a:cs typeface="Arial"/>
              </a:rPr>
              <a:t>p/ </a:t>
            </a:r>
            <a:r>
              <a:rPr sz="1634" b="1" spc="-9" dirty="0">
                <a:latin typeface="Arial"/>
                <a:cs typeface="Arial"/>
              </a:rPr>
              <a:t>desacelerar  </a:t>
            </a:r>
            <a:r>
              <a:rPr sz="1634" b="1" dirty="0">
                <a:latin typeface="Arial"/>
                <a:cs typeface="Arial"/>
              </a:rPr>
              <a:t>a </a:t>
            </a:r>
            <a:r>
              <a:rPr sz="1634" b="1" spc="-9" dirty="0">
                <a:latin typeface="Arial"/>
                <a:cs typeface="Arial"/>
              </a:rPr>
              <a:t>velocidade </a:t>
            </a:r>
            <a:r>
              <a:rPr sz="1634" b="1" dirty="0">
                <a:latin typeface="Arial"/>
                <a:cs typeface="Arial"/>
              </a:rPr>
              <a:t>de</a:t>
            </a:r>
            <a:r>
              <a:rPr sz="1634" b="1" spc="-9" dirty="0">
                <a:latin typeface="Arial"/>
                <a:cs typeface="Arial"/>
              </a:rPr>
              <a:t> </a:t>
            </a:r>
            <a:r>
              <a:rPr sz="1634" b="1" spc="-5" dirty="0">
                <a:latin typeface="Arial"/>
                <a:cs typeface="Arial"/>
              </a:rPr>
              <a:t>queda</a:t>
            </a:r>
            <a:endParaRPr sz="1634" dirty="0">
              <a:latin typeface="Arial"/>
              <a:cs typeface="Arial"/>
            </a:endParaRPr>
          </a:p>
        </p:txBody>
      </p:sp>
    </p:spTree>
    <p:extLst>
      <p:ext uri="{BB962C8B-B14F-4D97-AF65-F5344CB8AC3E}">
        <p14:creationId xmlns:p14="http://schemas.microsoft.com/office/powerpoint/2010/main" val="2555908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p:nvPr/>
        </p:nvSpPr>
        <p:spPr>
          <a:xfrm>
            <a:off x="2009636" y="1524013"/>
            <a:ext cx="2682112" cy="335156"/>
          </a:xfrm>
          <a:prstGeom prst="rect">
            <a:avLst/>
          </a:prstGeom>
        </p:spPr>
        <p:txBody>
          <a:bodyPr vert="horz" wrap="square" lIns="0" tIns="0" rIns="0" bIns="0" rtlCol="0">
            <a:spAutoFit/>
          </a:bodyPr>
          <a:lstStyle/>
          <a:p>
            <a:pPr marL="11527"/>
            <a:r>
              <a:rPr sz="2178" b="1" spc="-5" dirty="0">
                <a:latin typeface="Arial"/>
                <a:cs typeface="Arial"/>
              </a:rPr>
              <a:t>Caminhão</a:t>
            </a:r>
            <a:r>
              <a:rPr sz="2178" b="1" spc="-54" dirty="0">
                <a:latin typeface="Arial"/>
                <a:cs typeface="Arial"/>
              </a:rPr>
              <a:t> </a:t>
            </a:r>
            <a:r>
              <a:rPr sz="2178" b="1" spc="-5" dirty="0">
                <a:latin typeface="Arial"/>
                <a:cs typeface="Arial"/>
              </a:rPr>
              <a:t>betoneira</a:t>
            </a:r>
            <a:endParaRPr sz="2178" dirty="0">
              <a:latin typeface="Arial"/>
              <a:cs typeface="Arial"/>
            </a:endParaRPr>
          </a:p>
        </p:txBody>
      </p:sp>
      <p:sp>
        <p:nvSpPr>
          <p:cNvPr id="7" name="object 7"/>
          <p:cNvSpPr/>
          <p:nvPr/>
        </p:nvSpPr>
        <p:spPr>
          <a:xfrm>
            <a:off x="2401090" y="2381861"/>
            <a:ext cx="7491010" cy="3504841"/>
          </a:xfrm>
          <a:prstGeom prst="rect">
            <a:avLst/>
          </a:prstGeom>
          <a:blipFill>
            <a:blip r:embed="rId2" cstate="print"/>
            <a:stretch>
              <a:fillRect/>
            </a:stretch>
          </a:blipFill>
        </p:spPr>
        <p:txBody>
          <a:bodyPr wrap="square" lIns="0" tIns="0" rIns="0" bIns="0" rtlCol="0"/>
          <a:lstStyle/>
          <a:p>
            <a:endParaRPr sz="1634"/>
          </a:p>
        </p:txBody>
      </p:sp>
      <p:sp>
        <p:nvSpPr>
          <p:cNvPr id="9" name="object 9"/>
          <p:cNvSpPr txBox="1"/>
          <p:nvPr/>
        </p:nvSpPr>
        <p:spPr>
          <a:xfrm>
            <a:off x="3129519" y="5925423"/>
            <a:ext cx="6082297" cy="670312"/>
          </a:xfrm>
          <a:prstGeom prst="rect">
            <a:avLst/>
          </a:prstGeom>
        </p:spPr>
        <p:txBody>
          <a:bodyPr vert="horz" wrap="square" lIns="0" tIns="0" rIns="0" bIns="0" rtlCol="0">
            <a:spAutoFit/>
          </a:bodyPr>
          <a:lstStyle/>
          <a:p>
            <a:pPr marL="1153" algn="ctr"/>
            <a:r>
              <a:rPr sz="2178" dirty="0">
                <a:latin typeface="Arial"/>
                <a:cs typeface="Arial"/>
              </a:rPr>
              <a:t>A </a:t>
            </a:r>
            <a:r>
              <a:rPr sz="2178" spc="-5" dirty="0">
                <a:latin typeface="Arial"/>
                <a:cs typeface="Arial"/>
              </a:rPr>
              <a:t>usina só dosa </a:t>
            </a:r>
            <a:r>
              <a:rPr sz="2178" dirty="0">
                <a:latin typeface="Arial"/>
                <a:cs typeface="Arial"/>
              </a:rPr>
              <a:t>o</a:t>
            </a:r>
            <a:r>
              <a:rPr sz="2178" spc="-27" dirty="0">
                <a:latin typeface="Arial"/>
                <a:cs typeface="Arial"/>
              </a:rPr>
              <a:t> </a:t>
            </a:r>
            <a:r>
              <a:rPr sz="2178" spc="-5" dirty="0">
                <a:latin typeface="Arial"/>
                <a:cs typeface="Arial"/>
              </a:rPr>
              <a:t>concreto.</a:t>
            </a:r>
            <a:endParaRPr sz="2178" dirty="0">
              <a:latin typeface="Arial"/>
              <a:cs typeface="Arial"/>
            </a:endParaRPr>
          </a:p>
          <a:p>
            <a:pPr algn="ctr">
              <a:lnSpc>
                <a:spcPct val="100000"/>
              </a:lnSpc>
            </a:pPr>
            <a:r>
              <a:rPr sz="2178" spc="-5" dirty="0">
                <a:latin typeface="Arial"/>
                <a:cs typeface="Arial"/>
              </a:rPr>
              <a:t>Transporta concretos com abatimentos</a:t>
            </a:r>
            <a:r>
              <a:rPr sz="2178" spc="18" dirty="0">
                <a:latin typeface="Arial"/>
                <a:cs typeface="Arial"/>
              </a:rPr>
              <a:t> </a:t>
            </a:r>
            <a:r>
              <a:rPr sz="2178" spc="-5" dirty="0">
                <a:latin typeface="Arial"/>
                <a:cs typeface="Arial"/>
              </a:rPr>
              <a:t>elevados.</a:t>
            </a:r>
            <a:endParaRPr sz="2178" dirty="0">
              <a:latin typeface="Arial"/>
              <a:cs typeface="Arial"/>
            </a:endParaRPr>
          </a:p>
        </p:txBody>
      </p:sp>
      <p:sp>
        <p:nvSpPr>
          <p:cNvPr id="10" name="object 10"/>
          <p:cNvSpPr txBox="1"/>
          <p:nvPr/>
        </p:nvSpPr>
        <p:spPr>
          <a:xfrm>
            <a:off x="2009636" y="1935164"/>
            <a:ext cx="9162387" cy="335156"/>
          </a:xfrm>
          <a:prstGeom prst="rect">
            <a:avLst/>
          </a:prstGeom>
        </p:spPr>
        <p:txBody>
          <a:bodyPr vert="horz" wrap="square" lIns="0" tIns="0" rIns="0" bIns="0" rtlCol="0">
            <a:spAutoFit/>
          </a:bodyPr>
          <a:lstStyle/>
          <a:p>
            <a:pPr marL="2671271" marR="4611" indent="-2660321"/>
            <a:r>
              <a:rPr sz="2178" spc="-5" dirty="0">
                <a:latin typeface="Arial"/>
                <a:cs typeface="Arial"/>
              </a:rPr>
              <a:t>Faz </a:t>
            </a:r>
            <a:r>
              <a:rPr sz="2178" dirty="0">
                <a:latin typeface="Arial"/>
                <a:cs typeface="Arial"/>
              </a:rPr>
              <a:t>a </a:t>
            </a:r>
            <a:r>
              <a:rPr sz="2178" spc="-5" dirty="0">
                <a:latin typeface="Arial"/>
                <a:cs typeface="Arial"/>
              </a:rPr>
              <a:t>mistura durante </a:t>
            </a:r>
            <a:r>
              <a:rPr sz="2178" dirty="0">
                <a:latin typeface="Arial"/>
                <a:cs typeface="Arial"/>
              </a:rPr>
              <a:t>o </a:t>
            </a:r>
            <a:r>
              <a:rPr sz="2178" spc="-5" dirty="0">
                <a:latin typeface="Arial"/>
                <a:cs typeface="Arial"/>
              </a:rPr>
              <a:t>transporte </a:t>
            </a:r>
            <a:r>
              <a:rPr sz="2178" dirty="0">
                <a:latin typeface="Arial"/>
                <a:cs typeface="Arial"/>
              </a:rPr>
              <a:t>- </a:t>
            </a:r>
            <a:r>
              <a:rPr sz="2178" spc="-5" dirty="0">
                <a:latin typeface="Arial"/>
                <a:cs typeface="Arial"/>
              </a:rPr>
              <a:t>sem problemas </a:t>
            </a:r>
            <a:r>
              <a:rPr sz="2178" dirty="0">
                <a:latin typeface="Arial"/>
                <a:cs typeface="Arial"/>
              </a:rPr>
              <a:t>de  </a:t>
            </a:r>
            <a:r>
              <a:rPr sz="2178" spc="-5" dirty="0">
                <a:latin typeface="Arial"/>
                <a:cs typeface="Arial"/>
              </a:rPr>
              <a:t>segregação</a:t>
            </a:r>
            <a:endParaRPr sz="2178" dirty="0">
              <a:latin typeface="Arial"/>
              <a:cs typeface="Arial"/>
            </a:endParaRPr>
          </a:p>
        </p:txBody>
      </p:sp>
      <p:sp>
        <p:nvSpPr>
          <p:cNvPr id="13" name="Título 12"/>
          <p:cNvSpPr>
            <a:spLocks noGrp="1"/>
          </p:cNvSpPr>
          <p:nvPr>
            <p:ph type="title"/>
          </p:nvPr>
        </p:nvSpPr>
        <p:spPr/>
        <p:txBody>
          <a:bodyPr/>
          <a:lstStyle/>
          <a:p>
            <a:r>
              <a:rPr lang="pt-BR" dirty="0"/>
              <a:t>Transporte</a:t>
            </a:r>
          </a:p>
        </p:txBody>
      </p:sp>
    </p:spTree>
    <p:extLst>
      <p:ext uri="{BB962C8B-B14F-4D97-AF65-F5344CB8AC3E}">
        <p14:creationId xmlns:p14="http://schemas.microsoft.com/office/powerpoint/2010/main" val="15992911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p:nvPr/>
        </p:nvSpPr>
        <p:spPr>
          <a:xfrm>
            <a:off x="4465207" y="5871277"/>
            <a:ext cx="7457355" cy="670312"/>
          </a:xfrm>
          <a:prstGeom prst="rect">
            <a:avLst/>
          </a:prstGeom>
        </p:spPr>
        <p:txBody>
          <a:bodyPr vert="horz" wrap="square" lIns="0" tIns="0" rIns="0" bIns="0" rtlCol="0">
            <a:spAutoFit/>
          </a:bodyPr>
          <a:lstStyle/>
          <a:p>
            <a:pPr marL="11527" marR="4611" indent="277789"/>
            <a:r>
              <a:rPr sz="2178" spc="-5" dirty="0">
                <a:solidFill>
                  <a:schemeClr val="tx1">
                    <a:lumMod val="65000"/>
                  </a:schemeClr>
                </a:solidFill>
                <a:latin typeface="Arial"/>
                <a:cs typeface="Arial"/>
              </a:rPr>
              <a:t>Bomba de concreto de super-alta pressão (em 11/2007)  obteve </a:t>
            </a:r>
            <a:r>
              <a:rPr sz="2178" dirty="0">
                <a:solidFill>
                  <a:schemeClr val="tx1">
                    <a:lumMod val="65000"/>
                  </a:schemeClr>
                </a:solidFill>
                <a:latin typeface="Arial"/>
                <a:cs typeface="Arial"/>
              </a:rPr>
              <a:t>o </a:t>
            </a:r>
            <a:r>
              <a:rPr sz="2178" spc="-5" dirty="0">
                <a:solidFill>
                  <a:schemeClr val="tx1">
                    <a:lumMod val="65000"/>
                  </a:schemeClr>
                </a:solidFill>
                <a:latin typeface="Arial"/>
                <a:cs typeface="Arial"/>
              </a:rPr>
              <a:t>recorde mundial </a:t>
            </a:r>
            <a:r>
              <a:rPr sz="2178" dirty="0">
                <a:solidFill>
                  <a:schemeClr val="tx1">
                    <a:lumMod val="65000"/>
                  </a:schemeClr>
                </a:solidFill>
                <a:latin typeface="Arial"/>
                <a:cs typeface="Arial"/>
              </a:rPr>
              <a:t>de </a:t>
            </a:r>
            <a:r>
              <a:rPr sz="2178" spc="-5" dirty="0">
                <a:solidFill>
                  <a:schemeClr val="tx1">
                    <a:lumMod val="65000"/>
                  </a:schemeClr>
                </a:solidFill>
                <a:latin typeface="Arial"/>
                <a:cs typeface="Arial"/>
              </a:rPr>
              <a:t>altura de bombeamento </a:t>
            </a:r>
            <a:r>
              <a:rPr sz="2178" dirty="0">
                <a:solidFill>
                  <a:schemeClr val="tx1">
                    <a:lumMod val="65000"/>
                  </a:schemeClr>
                </a:solidFill>
                <a:latin typeface="Arial"/>
                <a:cs typeface="Arial"/>
              </a:rPr>
              <a:t>601</a:t>
            </a:r>
            <a:r>
              <a:rPr sz="2178" spc="54" dirty="0">
                <a:solidFill>
                  <a:schemeClr val="tx1">
                    <a:lumMod val="65000"/>
                  </a:schemeClr>
                </a:solidFill>
                <a:latin typeface="Arial"/>
                <a:cs typeface="Arial"/>
              </a:rPr>
              <a:t> </a:t>
            </a:r>
            <a:r>
              <a:rPr sz="2178" dirty="0">
                <a:solidFill>
                  <a:schemeClr val="tx1">
                    <a:lumMod val="65000"/>
                  </a:schemeClr>
                </a:solidFill>
                <a:latin typeface="Arial"/>
                <a:cs typeface="Arial"/>
              </a:rPr>
              <a:t>m.</a:t>
            </a:r>
          </a:p>
        </p:txBody>
      </p:sp>
      <p:sp>
        <p:nvSpPr>
          <p:cNvPr id="8" name="object 8"/>
          <p:cNvSpPr/>
          <p:nvPr/>
        </p:nvSpPr>
        <p:spPr>
          <a:xfrm>
            <a:off x="5391040" y="2926354"/>
            <a:ext cx="3629293" cy="2722246"/>
          </a:xfrm>
          <a:prstGeom prst="rect">
            <a:avLst/>
          </a:prstGeom>
          <a:blipFill>
            <a:blip r:embed="rId2" cstate="print"/>
            <a:stretch>
              <a:fillRect/>
            </a:stretch>
          </a:blipFill>
        </p:spPr>
        <p:txBody>
          <a:bodyPr wrap="square" lIns="0" tIns="0" rIns="0" bIns="0" rtlCol="0"/>
          <a:lstStyle/>
          <a:p>
            <a:endParaRPr sz="1634"/>
          </a:p>
        </p:txBody>
      </p:sp>
      <p:sp>
        <p:nvSpPr>
          <p:cNvPr id="10" name="object 10"/>
          <p:cNvSpPr/>
          <p:nvPr/>
        </p:nvSpPr>
        <p:spPr>
          <a:xfrm>
            <a:off x="9183471" y="2931886"/>
            <a:ext cx="2268675" cy="2716714"/>
          </a:xfrm>
          <a:prstGeom prst="rect">
            <a:avLst/>
          </a:prstGeom>
          <a:blipFill>
            <a:blip r:embed="rId3" cstate="print"/>
            <a:stretch>
              <a:fillRect/>
            </a:stretch>
          </a:blipFill>
        </p:spPr>
        <p:txBody>
          <a:bodyPr wrap="square" lIns="0" tIns="0" rIns="0" bIns="0" rtlCol="0"/>
          <a:lstStyle/>
          <a:p>
            <a:endParaRPr sz="1634"/>
          </a:p>
        </p:txBody>
      </p:sp>
      <p:sp>
        <p:nvSpPr>
          <p:cNvPr id="12" name="object 12"/>
          <p:cNvSpPr txBox="1"/>
          <p:nvPr/>
        </p:nvSpPr>
        <p:spPr>
          <a:xfrm>
            <a:off x="5773203" y="2490603"/>
            <a:ext cx="2312702" cy="335156"/>
          </a:xfrm>
          <a:prstGeom prst="rect">
            <a:avLst/>
          </a:prstGeom>
        </p:spPr>
        <p:txBody>
          <a:bodyPr vert="horz" wrap="square" lIns="0" tIns="0" rIns="0" bIns="0" rtlCol="0">
            <a:spAutoFit/>
          </a:bodyPr>
          <a:lstStyle/>
          <a:p>
            <a:pPr marR="371154" algn="ctr">
              <a:spcBef>
                <a:spcPts val="1121"/>
              </a:spcBef>
              <a:tabLst>
                <a:tab pos="706576" algn="l"/>
              </a:tabLst>
            </a:pPr>
            <a:r>
              <a:rPr sz="2178" b="1" spc="-5" dirty="0" err="1">
                <a:latin typeface="Arial"/>
                <a:cs typeface="Arial"/>
              </a:rPr>
              <a:t>Burj</a:t>
            </a:r>
            <a:r>
              <a:rPr sz="2178" b="1" spc="-5" dirty="0">
                <a:latin typeface="Arial"/>
                <a:cs typeface="Arial"/>
              </a:rPr>
              <a:t>	Dubai</a:t>
            </a:r>
            <a:endParaRPr sz="2178" dirty="0">
              <a:latin typeface="Arial"/>
              <a:cs typeface="Arial"/>
            </a:endParaRPr>
          </a:p>
        </p:txBody>
      </p:sp>
      <p:sp>
        <p:nvSpPr>
          <p:cNvPr id="13" name="object 13"/>
          <p:cNvSpPr txBox="1"/>
          <p:nvPr/>
        </p:nvSpPr>
        <p:spPr>
          <a:xfrm>
            <a:off x="8592934" y="2535708"/>
            <a:ext cx="3449747" cy="279307"/>
          </a:xfrm>
          <a:prstGeom prst="rect">
            <a:avLst/>
          </a:prstGeom>
        </p:spPr>
        <p:txBody>
          <a:bodyPr vert="horz" wrap="square" lIns="0" tIns="0" rIns="0" bIns="0" rtlCol="0">
            <a:spAutoFit/>
          </a:bodyPr>
          <a:lstStyle/>
          <a:p>
            <a:pPr marL="30545">
              <a:spcBef>
                <a:spcPts val="930"/>
              </a:spcBef>
            </a:pPr>
            <a:r>
              <a:rPr sz="1815" spc="-5" dirty="0" err="1">
                <a:latin typeface="Arial"/>
                <a:cs typeface="Arial"/>
              </a:rPr>
              <a:t>Emirados</a:t>
            </a:r>
            <a:r>
              <a:rPr sz="1815" spc="-5" dirty="0">
                <a:latin typeface="Arial"/>
                <a:cs typeface="Arial"/>
              </a:rPr>
              <a:t> Árabes Unidos </a:t>
            </a:r>
            <a:r>
              <a:rPr sz="1815" dirty="0">
                <a:latin typeface="Arial"/>
                <a:cs typeface="Arial"/>
              </a:rPr>
              <a:t>-</a:t>
            </a:r>
            <a:r>
              <a:rPr sz="1815" spc="-54" dirty="0">
                <a:latin typeface="Arial"/>
                <a:cs typeface="Arial"/>
              </a:rPr>
              <a:t> </a:t>
            </a:r>
            <a:r>
              <a:rPr sz="1815" dirty="0">
                <a:latin typeface="Arial"/>
                <a:cs typeface="Arial"/>
              </a:rPr>
              <a:t>2008</a:t>
            </a:r>
          </a:p>
        </p:txBody>
      </p:sp>
      <p:sp>
        <p:nvSpPr>
          <p:cNvPr id="14" name="Título 13"/>
          <p:cNvSpPr>
            <a:spLocks noGrp="1"/>
          </p:cNvSpPr>
          <p:nvPr>
            <p:ph type="title"/>
          </p:nvPr>
        </p:nvSpPr>
        <p:spPr>
          <a:xfrm>
            <a:off x="924752" y="80628"/>
            <a:ext cx="10353762" cy="970450"/>
          </a:xfrm>
        </p:spPr>
        <p:txBody>
          <a:bodyPr/>
          <a:lstStyle/>
          <a:p>
            <a:r>
              <a:rPr lang="pt-BR" dirty="0"/>
              <a:t>Transporte</a:t>
            </a:r>
          </a:p>
        </p:txBody>
      </p:sp>
      <p:sp>
        <p:nvSpPr>
          <p:cNvPr id="9" name="object 9">
            <a:extLst>
              <a:ext uri="{FF2B5EF4-FFF2-40B4-BE49-F238E27FC236}">
                <a16:creationId xmlns:a16="http://schemas.microsoft.com/office/drawing/2014/main" id="{05D0A8BC-BC8D-49BA-B628-3147988B6AA4}"/>
              </a:ext>
            </a:extLst>
          </p:cNvPr>
          <p:cNvSpPr/>
          <p:nvPr/>
        </p:nvSpPr>
        <p:spPr>
          <a:xfrm>
            <a:off x="451982" y="3429000"/>
            <a:ext cx="4074338" cy="2674169"/>
          </a:xfrm>
          <a:prstGeom prst="rect">
            <a:avLst/>
          </a:prstGeom>
          <a:blipFill>
            <a:blip r:embed="rId4" cstate="print"/>
            <a:stretch>
              <a:fillRect/>
            </a:stretch>
          </a:blipFill>
        </p:spPr>
        <p:txBody>
          <a:bodyPr wrap="square" lIns="0" tIns="0" rIns="0" bIns="0" rtlCol="0"/>
          <a:lstStyle/>
          <a:p>
            <a:endParaRPr sz="1634"/>
          </a:p>
        </p:txBody>
      </p:sp>
      <p:sp>
        <p:nvSpPr>
          <p:cNvPr id="15" name="object 10">
            <a:extLst>
              <a:ext uri="{FF2B5EF4-FFF2-40B4-BE49-F238E27FC236}">
                <a16:creationId xmlns:a16="http://schemas.microsoft.com/office/drawing/2014/main" id="{7310B739-8EE4-46E9-927B-01933BD28131}"/>
              </a:ext>
            </a:extLst>
          </p:cNvPr>
          <p:cNvSpPr txBox="1"/>
          <p:nvPr/>
        </p:nvSpPr>
        <p:spPr>
          <a:xfrm>
            <a:off x="495279" y="1785397"/>
            <a:ext cx="4814192" cy="1675780"/>
          </a:xfrm>
          <a:prstGeom prst="rect">
            <a:avLst/>
          </a:prstGeom>
        </p:spPr>
        <p:txBody>
          <a:bodyPr vert="horz" wrap="square" lIns="0" tIns="0" rIns="0" bIns="0" rtlCol="0">
            <a:spAutoFit/>
          </a:bodyPr>
          <a:lstStyle/>
          <a:p>
            <a:pPr marR="4611" algn="just"/>
            <a:r>
              <a:rPr sz="2178" b="1" spc="-5" dirty="0">
                <a:solidFill>
                  <a:schemeClr val="tx1">
                    <a:lumMod val="65000"/>
                  </a:schemeClr>
                </a:solidFill>
                <a:latin typeface="Arial"/>
                <a:cs typeface="Arial"/>
              </a:rPr>
              <a:t>Bombas</a:t>
            </a:r>
            <a:r>
              <a:rPr sz="2178" b="1" spc="-45" dirty="0">
                <a:solidFill>
                  <a:schemeClr val="tx1">
                    <a:lumMod val="65000"/>
                  </a:schemeClr>
                </a:solidFill>
                <a:latin typeface="Arial"/>
                <a:cs typeface="Arial"/>
              </a:rPr>
              <a:t> </a:t>
            </a:r>
            <a:r>
              <a:rPr sz="2178" b="1" spc="-5" dirty="0">
                <a:solidFill>
                  <a:schemeClr val="tx1">
                    <a:lumMod val="65000"/>
                  </a:schemeClr>
                </a:solidFill>
                <a:latin typeface="Arial"/>
                <a:cs typeface="Arial"/>
              </a:rPr>
              <a:t>estacionárias  </a:t>
            </a:r>
            <a:r>
              <a:rPr sz="2178" b="1" dirty="0">
                <a:solidFill>
                  <a:schemeClr val="tx1">
                    <a:lumMod val="65000"/>
                  </a:schemeClr>
                </a:solidFill>
                <a:latin typeface="Arial"/>
                <a:cs typeface="Arial"/>
              </a:rPr>
              <a:t>a </a:t>
            </a:r>
            <a:r>
              <a:rPr sz="2178" b="1" spc="-5" dirty="0">
                <a:solidFill>
                  <a:schemeClr val="tx1">
                    <a:lumMod val="65000"/>
                  </a:schemeClr>
                </a:solidFill>
                <a:latin typeface="Arial"/>
                <a:cs typeface="Arial"/>
              </a:rPr>
              <a:t>diesel para</a:t>
            </a:r>
            <a:r>
              <a:rPr sz="2178" b="1" spc="-36" dirty="0">
                <a:solidFill>
                  <a:schemeClr val="tx1">
                    <a:lumMod val="65000"/>
                  </a:schemeClr>
                </a:solidFill>
                <a:latin typeface="Arial"/>
                <a:cs typeface="Arial"/>
              </a:rPr>
              <a:t> </a:t>
            </a:r>
            <a:r>
              <a:rPr sz="2178" b="1" spc="-5" dirty="0">
                <a:solidFill>
                  <a:schemeClr val="tx1">
                    <a:lumMod val="65000"/>
                  </a:schemeClr>
                </a:solidFill>
                <a:latin typeface="Arial"/>
                <a:cs typeface="Arial"/>
              </a:rPr>
              <a:t>concreto</a:t>
            </a:r>
            <a:endParaRPr sz="2178" dirty="0">
              <a:solidFill>
                <a:schemeClr val="tx1">
                  <a:lumMod val="65000"/>
                </a:schemeClr>
              </a:solidFill>
              <a:latin typeface="Arial"/>
              <a:cs typeface="Arial"/>
            </a:endParaRPr>
          </a:p>
          <a:p>
            <a:pPr marR="335998" algn="just"/>
            <a:r>
              <a:rPr sz="2178" spc="-5" dirty="0">
                <a:solidFill>
                  <a:schemeClr val="tx1">
                    <a:lumMod val="65000"/>
                  </a:schemeClr>
                </a:solidFill>
                <a:latin typeface="Arial"/>
                <a:cs typeface="Arial"/>
              </a:rPr>
              <a:t>Concreto para  bombeamento  com abatimento  entre 90 </a:t>
            </a:r>
            <a:r>
              <a:rPr sz="2178" dirty="0">
                <a:solidFill>
                  <a:schemeClr val="tx1">
                    <a:lumMod val="65000"/>
                  </a:schemeClr>
                </a:solidFill>
                <a:latin typeface="Arial"/>
                <a:cs typeface="Arial"/>
              </a:rPr>
              <a:t>e</a:t>
            </a:r>
            <a:r>
              <a:rPr sz="2178" spc="-54" dirty="0">
                <a:solidFill>
                  <a:schemeClr val="tx1">
                    <a:lumMod val="65000"/>
                  </a:schemeClr>
                </a:solidFill>
                <a:latin typeface="Arial"/>
                <a:cs typeface="Arial"/>
              </a:rPr>
              <a:t> </a:t>
            </a:r>
            <a:r>
              <a:rPr sz="2178" spc="-5" dirty="0">
                <a:solidFill>
                  <a:schemeClr val="tx1">
                    <a:lumMod val="65000"/>
                  </a:schemeClr>
                </a:solidFill>
                <a:latin typeface="Arial"/>
                <a:cs typeface="Arial"/>
              </a:rPr>
              <a:t>100mm.</a:t>
            </a:r>
            <a:endParaRPr sz="2178" dirty="0">
              <a:solidFill>
                <a:schemeClr val="tx1">
                  <a:lumMod val="65000"/>
                </a:schemeClr>
              </a:solidFill>
              <a:latin typeface="Arial"/>
              <a:cs typeface="Arial"/>
            </a:endParaRPr>
          </a:p>
          <a:p>
            <a:pPr>
              <a:lnSpc>
                <a:spcPct val="100000"/>
              </a:lnSpc>
            </a:pPr>
            <a:endParaRPr sz="2178" dirty="0">
              <a:solidFill>
                <a:schemeClr val="tx1">
                  <a:lumMod val="65000"/>
                </a:schemeClr>
              </a:solidFill>
              <a:latin typeface="Times New Roman"/>
              <a:cs typeface="Times New Roman"/>
            </a:endParaRPr>
          </a:p>
        </p:txBody>
      </p:sp>
    </p:spTree>
    <p:extLst>
      <p:ext uri="{BB962C8B-B14F-4D97-AF65-F5344CB8AC3E}">
        <p14:creationId xmlns:p14="http://schemas.microsoft.com/office/powerpoint/2010/main" val="37389130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p:nvPr/>
        </p:nvSpPr>
        <p:spPr>
          <a:xfrm>
            <a:off x="4330897" y="1445568"/>
            <a:ext cx="2245275" cy="1794594"/>
          </a:xfrm>
          <a:prstGeom prst="rect">
            <a:avLst/>
          </a:prstGeom>
        </p:spPr>
        <p:txBody>
          <a:bodyPr vert="horz" wrap="square" lIns="0" tIns="0" rIns="0" bIns="0" rtlCol="0">
            <a:spAutoFit/>
          </a:bodyPr>
          <a:lstStyle/>
          <a:p>
            <a:pPr marL="11527"/>
            <a:endParaRPr sz="2541" dirty="0">
              <a:solidFill>
                <a:schemeClr val="tx1">
                  <a:lumMod val="65000"/>
                </a:schemeClr>
              </a:solidFill>
              <a:latin typeface="Arial"/>
              <a:cs typeface="Arial"/>
            </a:endParaRPr>
          </a:p>
          <a:p>
            <a:pPr>
              <a:spcBef>
                <a:spcPts val="9"/>
              </a:spcBef>
            </a:pPr>
            <a:endParaRPr sz="2587" dirty="0">
              <a:solidFill>
                <a:schemeClr val="tx1">
                  <a:lumMod val="65000"/>
                </a:schemeClr>
              </a:solidFill>
              <a:latin typeface="Times New Roman"/>
              <a:cs typeface="Times New Roman"/>
            </a:endParaRPr>
          </a:p>
          <a:p>
            <a:pPr marL="76075" marR="195375" algn="ctr">
              <a:spcBef>
                <a:spcPts val="5"/>
              </a:spcBef>
            </a:pPr>
            <a:r>
              <a:rPr sz="2178" b="1" spc="-5" dirty="0">
                <a:solidFill>
                  <a:schemeClr val="tx1">
                    <a:lumMod val="65000"/>
                  </a:schemeClr>
                </a:solidFill>
                <a:latin typeface="Arial"/>
                <a:cs typeface="Arial"/>
              </a:rPr>
              <a:t>Mastro de  distribuição</a:t>
            </a:r>
            <a:r>
              <a:rPr sz="2178" b="1" spc="-73" dirty="0">
                <a:solidFill>
                  <a:schemeClr val="tx1">
                    <a:lumMod val="65000"/>
                  </a:schemeClr>
                </a:solidFill>
                <a:latin typeface="Arial"/>
                <a:cs typeface="Arial"/>
              </a:rPr>
              <a:t> </a:t>
            </a:r>
            <a:r>
              <a:rPr sz="2178" b="1" spc="-5" dirty="0">
                <a:solidFill>
                  <a:schemeClr val="tx1">
                    <a:lumMod val="65000"/>
                  </a:schemeClr>
                </a:solidFill>
                <a:latin typeface="Arial"/>
                <a:cs typeface="Arial"/>
              </a:rPr>
              <a:t>de  concreto</a:t>
            </a:r>
            <a:endParaRPr sz="2178" dirty="0">
              <a:solidFill>
                <a:schemeClr val="tx1">
                  <a:lumMod val="65000"/>
                </a:schemeClr>
              </a:solidFill>
              <a:latin typeface="Arial"/>
              <a:cs typeface="Arial"/>
            </a:endParaRPr>
          </a:p>
        </p:txBody>
      </p:sp>
      <p:sp>
        <p:nvSpPr>
          <p:cNvPr id="9" name="object 9"/>
          <p:cNvSpPr/>
          <p:nvPr/>
        </p:nvSpPr>
        <p:spPr>
          <a:xfrm>
            <a:off x="6660082" y="961273"/>
            <a:ext cx="5183956" cy="2192254"/>
          </a:xfrm>
          <a:prstGeom prst="rect">
            <a:avLst/>
          </a:prstGeom>
          <a:blipFill>
            <a:blip r:embed="rId2" cstate="print"/>
            <a:stretch>
              <a:fillRect/>
            </a:stretch>
          </a:blipFill>
        </p:spPr>
        <p:txBody>
          <a:bodyPr wrap="square" lIns="0" tIns="0" rIns="0" bIns="0" rtlCol="0"/>
          <a:lstStyle/>
          <a:p>
            <a:endParaRPr sz="1634"/>
          </a:p>
        </p:txBody>
      </p:sp>
      <p:sp>
        <p:nvSpPr>
          <p:cNvPr id="10" name="object 10"/>
          <p:cNvSpPr/>
          <p:nvPr/>
        </p:nvSpPr>
        <p:spPr>
          <a:xfrm>
            <a:off x="4330897" y="3432099"/>
            <a:ext cx="4658369" cy="3100969"/>
          </a:xfrm>
          <a:prstGeom prst="rect">
            <a:avLst/>
          </a:prstGeom>
          <a:blipFill>
            <a:blip r:embed="rId3" cstate="print"/>
            <a:stretch>
              <a:fillRect/>
            </a:stretch>
          </a:blipFill>
        </p:spPr>
        <p:txBody>
          <a:bodyPr wrap="square" lIns="0" tIns="0" rIns="0" bIns="0" rtlCol="0"/>
          <a:lstStyle/>
          <a:p>
            <a:endParaRPr sz="1634"/>
          </a:p>
        </p:txBody>
      </p:sp>
      <p:sp>
        <p:nvSpPr>
          <p:cNvPr id="12" name="object 12"/>
          <p:cNvSpPr txBox="1"/>
          <p:nvPr/>
        </p:nvSpPr>
        <p:spPr>
          <a:xfrm>
            <a:off x="9197081" y="4183401"/>
            <a:ext cx="2646957" cy="1955151"/>
          </a:xfrm>
          <a:prstGeom prst="rect">
            <a:avLst/>
          </a:prstGeom>
        </p:spPr>
        <p:txBody>
          <a:bodyPr vert="horz" wrap="square" lIns="0" tIns="0" rIns="0" bIns="0" rtlCol="0">
            <a:spAutoFit/>
          </a:bodyPr>
          <a:lstStyle/>
          <a:p>
            <a:pPr marL="11527" marR="4611" indent="1153" algn="just"/>
            <a:r>
              <a:rPr sz="1815" spc="-5" dirty="0" err="1">
                <a:solidFill>
                  <a:schemeClr val="tx1">
                    <a:lumMod val="65000"/>
                  </a:schemeClr>
                </a:solidFill>
                <a:latin typeface="Arial"/>
                <a:cs typeface="Arial"/>
              </a:rPr>
              <a:t>Equipamento</a:t>
            </a:r>
            <a:r>
              <a:rPr sz="1815" spc="-5" dirty="0">
                <a:solidFill>
                  <a:schemeClr val="tx1">
                    <a:lumMod val="65000"/>
                  </a:schemeClr>
                </a:solidFill>
                <a:latin typeface="Arial"/>
                <a:cs typeface="Arial"/>
              </a:rPr>
              <a:t> semelhante  </a:t>
            </a:r>
            <a:r>
              <a:rPr sz="1815" dirty="0">
                <a:solidFill>
                  <a:schemeClr val="tx1">
                    <a:lumMod val="65000"/>
                  </a:schemeClr>
                </a:solidFill>
                <a:latin typeface="Arial"/>
                <a:cs typeface="Arial"/>
              </a:rPr>
              <a:t>ao </a:t>
            </a:r>
            <a:r>
              <a:rPr sz="1815" spc="-5" dirty="0">
                <a:solidFill>
                  <a:schemeClr val="tx1">
                    <a:lumMod val="65000"/>
                  </a:schemeClr>
                </a:solidFill>
                <a:latin typeface="Arial"/>
                <a:cs typeface="Arial"/>
              </a:rPr>
              <a:t>mastro </a:t>
            </a:r>
            <a:r>
              <a:rPr sz="1815" dirty="0">
                <a:solidFill>
                  <a:schemeClr val="tx1">
                    <a:lumMod val="65000"/>
                  </a:schemeClr>
                </a:solidFill>
                <a:latin typeface="Arial"/>
                <a:cs typeface="Arial"/>
              </a:rPr>
              <a:t>de uma</a:t>
            </a:r>
            <a:r>
              <a:rPr sz="1815" spc="-82" dirty="0">
                <a:solidFill>
                  <a:schemeClr val="tx1">
                    <a:lumMod val="65000"/>
                  </a:schemeClr>
                </a:solidFill>
                <a:latin typeface="Arial"/>
                <a:cs typeface="Arial"/>
              </a:rPr>
              <a:t> </a:t>
            </a:r>
            <a:r>
              <a:rPr sz="1815" spc="-5" dirty="0">
                <a:solidFill>
                  <a:schemeClr val="tx1">
                    <a:lumMod val="65000"/>
                  </a:schemeClr>
                </a:solidFill>
                <a:latin typeface="Arial"/>
                <a:cs typeface="Arial"/>
              </a:rPr>
              <a:t>bomba  </a:t>
            </a:r>
            <a:r>
              <a:rPr sz="1815" dirty="0">
                <a:solidFill>
                  <a:schemeClr val="tx1">
                    <a:lumMod val="65000"/>
                  </a:schemeClr>
                </a:solidFill>
                <a:latin typeface="Arial"/>
                <a:cs typeface="Arial"/>
              </a:rPr>
              <a:t>lança, sobe </a:t>
            </a:r>
            <a:r>
              <a:rPr sz="1815" spc="-5" dirty="0">
                <a:solidFill>
                  <a:schemeClr val="tx1">
                    <a:lumMod val="65000"/>
                  </a:schemeClr>
                </a:solidFill>
                <a:latin typeface="Arial"/>
                <a:cs typeface="Arial"/>
              </a:rPr>
              <a:t>junto com </a:t>
            </a:r>
            <a:r>
              <a:rPr sz="1815" dirty="0">
                <a:solidFill>
                  <a:schemeClr val="tx1">
                    <a:lumMod val="65000"/>
                  </a:schemeClr>
                </a:solidFill>
                <a:latin typeface="Arial"/>
                <a:cs typeface="Arial"/>
              </a:rPr>
              <a:t>a  </a:t>
            </a:r>
            <a:r>
              <a:rPr sz="1815" spc="-5" dirty="0">
                <a:solidFill>
                  <a:schemeClr val="tx1">
                    <a:lumMod val="65000"/>
                  </a:schemeClr>
                </a:solidFill>
                <a:latin typeface="Arial"/>
                <a:cs typeface="Arial"/>
              </a:rPr>
              <a:t>estrutura. Gira </a:t>
            </a:r>
            <a:r>
              <a:rPr sz="1815" spc="100" dirty="0">
                <a:solidFill>
                  <a:schemeClr val="tx1">
                    <a:lumMod val="65000"/>
                  </a:schemeClr>
                </a:solidFill>
                <a:latin typeface="Arial"/>
                <a:cs typeface="Arial"/>
              </a:rPr>
              <a:t>360°e  </a:t>
            </a:r>
            <a:r>
              <a:rPr sz="1815" spc="-5" dirty="0">
                <a:solidFill>
                  <a:schemeClr val="tx1">
                    <a:lumMod val="65000"/>
                  </a:schemeClr>
                </a:solidFill>
                <a:latin typeface="Arial"/>
                <a:cs typeface="Arial"/>
              </a:rPr>
              <a:t>permite </a:t>
            </a:r>
            <a:r>
              <a:rPr sz="1815" dirty="0">
                <a:solidFill>
                  <a:schemeClr val="tx1">
                    <a:lumMod val="65000"/>
                  </a:schemeClr>
                </a:solidFill>
                <a:latin typeface="Arial"/>
                <a:cs typeface="Arial"/>
              </a:rPr>
              <a:t>a </a:t>
            </a:r>
            <a:r>
              <a:rPr sz="1815" spc="-5" dirty="0">
                <a:solidFill>
                  <a:schemeClr val="tx1">
                    <a:lumMod val="65000"/>
                  </a:schemeClr>
                </a:solidFill>
                <a:latin typeface="Arial"/>
                <a:cs typeface="Arial"/>
              </a:rPr>
              <a:t>distribuição </a:t>
            </a:r>
            <a:r>
              <a:rPr sz="1815" dirty="0">
                <a:solidFill>
                  <a:schemeClr val="tx1">
                    <a:lumMod val="65000"/>
                  </a:schemeClr>
                </a:solidFill>
                <a:latin typeface="Arial"/>
                <a:cs typeface="Arial"/>
              </a:rPr>
              <a:t>de  </a:t>
            </a:r>
            <a:r>
              <a:rPr sz="1815" spc="-5" dirty="0">
                <a:solidFill>
                  <a:schemeClr val="tx1">
                    <a:lumMod val="65000"/>
                  </a:schemeClr>
                </a:solidFill>
                <a:latin typeface="Arial"/>
                <a:cs typeface="Arial"/>
              </a:rPr>
              <a:t>concreto </a:t>
            </a:r>
            <a:r>
              <a:rPr sz="1815" dirty="0">
                <a:solidFill>
                  <a:schemeClr val="tx1">
                    <a:lumMod val="65000"/>
                  </a:schemeClr>
                </a:solidFill>
                <a:latin typeface="Arial"/>
                <a:cs typeface="Arial"/>
              </a:rPr>
              <a:t>a </a:t>
            </a:r>
            <a:r>
              <a:rPr sz="1815" spc="-9" dirty="0">
                <a:solidFill>
                  <a:schemeClr val="tx1">
                    <a:lumMod val="65000"/>
                  </a:schemeClr>
                </a:solidFill>
                <a:latin typeface="Arial"/>
                <a:cs typeface="Arial"/>
              </a:rPr>
              <a:t>partir </a:t>
            </a:r>
            <a:r>
              <a:rPr sz="1815" dirty="0">
                <a:solidFill>
                  <a:schemeClr val="tx1">
                    <a:lumMod val="65000"/>
                  </a:schemeClr>
                </a:solidFill>
                <a:latin typeface="Arial"/>
                <a:cs typeface="Arial"/>
              </a:rPr>
              <a:t>de </a:t>
            </a:r>
            <a:r>
              <a:rPr sz="1815" spc="-5" dirty="0">
                <a:solidFill>
                  <a:schemeClr val="tx1">
                    <a:lumMod val="65000"/>
                  </a:schemeClr>
                </a:solidFill>
                <a:latin typeface="Arial"/>
                <a:cs typeface="Arial"/>
              </a:rPr>
              <a:t>um  </a:t>
            </a:r>
            <a:r>
              <a:rPr sz="1815" dirty="0">
                <a:solidFill>
                  <a:schemeClr val="tx1">
                    <a:lumMod val="65000"/>
                  </a:schemeClr>
                </a:solidFill>
                <a:latin typeface="Arial"/>
                <a:cs typeface="Arial"/>
              </a:rPr>
              <a:t>ponto </a:t>
            </a:r>
            <a:r>
              <a:rPr sz="1815" spc="-5" dirty="0">
                <a:solidFill>
                  <a:schemeClr val="tx1">
                    <a:lumMod val="65000"/>
                  </a:schemeClr>
                </a:solidFill>
                <a:latin typeface="Arial"/>
                <a:cs typeface="Arial"/>
              </a:rPr>
              <a:t>fixo </a:t>
            </a:r>
            <a:r>
              <a:rPr sz="1815" dirty="0">
                <a:solidFill>
                  <a:schemeClr val="tx1">
                    <a:lumMod val="65000"/>
                  </a:schemeClr>
                </a:solidFill>
                <a:latin typeface="Arial"/>
                <a:cs typeface="Arial"/>
              </a:rPr>
              <a:t>na</a:t>
            </a:r>
            <a:r>
              <a:rPr sz="1815" spc="-91" dirty="0">
                <a:solidFill>
                  <a:schemeClr val="tx1">
                    <a:lumMod val="65000"/>
                  </a:schemeClr>
                </a:solidFill>
                <a:latin typeface="Arial"/>
                <a:cs typeface="Arial"/>
              </a:rPr>
              <a:t> </a:t>
            </a:r>
            <a:r>
              <a:rPr sz="1815" spc="-5" dirty="0">
                <a:solidFill>
                  <a:schemeClr val="tx1">
                    <a:lumMod val="65000"/>
                  </a:schemeClr>
                </a:solidFill>
                <a:latin typeface="Arial"/>
                <a:cs typeface="Arial"/>
              </a:rPr>
              <a:t>laje.</a:t>
            </a:r>
            <a:endParaRPr sz="1815" dirty="0">
              <a:solidFill>
                <a:schemeClr val="tx1">
                  <a:lumMod val="65000"/>
                </a:schemeClr>
              </a:solidFill>
              <a:latin typeface="Arial"/>
              <a:cs typeface="Arial"/>
            </a:endParaRPr>
          </a:p>
        </p:txBody>
      </p:sp>
      <p:sp>
        <p:nvSpPr>
          <p:cNvPr id="14" name="Título 13"/>
          <p:cNvSpPr>
            <a:spLocks noGrp="1"/>
          </p:cNvSpPr>
          <p:nvPr>
            <p:ph type="title"/>
          </p:nvPr>
        </p:nvSpPr>
        <p:spPr>
          <a:xfrm>
            <a:off x="750022" y="-66576"/>
            <a:ext cx="10353762" cy="970450"/>
          </a:xfrm>
        </p:spPr>
        <p:txBody>
          <a:bodyPr/>
          <a:lstStyle/>
          <a:p>
            <a:r>
              <a:rPr lang="pt-BR" dirty="0"/>
              <a:t>Transporte</a:t>
            </a:r>
          </a:p>
        </p:txBody>
      </p:sp>
      <p:sp>
        <p:nvSpPr>
          <p:cNvPr id="13" name="Retângulo 12"/>
          <p:cNvSpPr/>
          <p:nvPr/>
        </p:nvSpPr>
        <p:spPr>
          <a:xfrm>
            <a:off x="182637" y="1095811"/>
            <a:ext cx="4148260" cy="5217326"/>
          </a:xfrm>
          <a:prstGeom prst="rect">
            <a:avLst/>
          </a:prstGeom>
        </p:spPr>
        <p:txBody>
          <a:bodyPr wrap="square">
            <a:spAutoFit/>
          </a:bodyPr>
          <a:lstStyle/>
          <a:p>
            <a:pPr algn="just">
              <a:lnSpc>
                <a:spcPct val="150000"/>
              </a:lnSpc>
            </a:pPr>
            <a:r>
              <a:rPr lang="pt-BR" sz="1600" b="1" spc="-5" dirty="0">
                <a:solidFill>
                  <a:schemeClr val="tx1">
                    <a:lumMod val="65000"/>
                  </a:schemeClr>
                </a:solidFill>
                <a:latin typeface="Arial"/>
                <a:cs typeface="Arial"/>
              </a:rPr>
              <a:t>Características:</a:t>
            </a:r>
            <a:endParaRPr lang="pt-BR" sz="1600" dirty="0">
              <a:solidFill>
                <a:schemeClr val="tx1">
                  <a:lumMod val="65000"/>
                </a:schemeClr>
              </a:solidFill>
              <a:latin typeface="Arial"/>
              <a:cs typeface="Arial"/>
            </a:endParaRPr>
          </a:p>
          <a:p>
            <a:pPr marR="406885" algn="just">
              <a:lnSpc>
                <a:spcPct val="150000"/>
              </a:lnSpc>
              <a:buChar char="•"/>
              <a:tabLst>
                <a:tab pos="616092" algn="l"/>
              </a:tabLst>
            </a:pPr>
            <a:r>
              <a:rPr lang="pt-BR" sz="1600" spc="-5" dirty="0">
                <a:solidFill>
                  <a:schemeClr val="tx1">
                    <a:lumMod val="65000"/>
                  </a:schemeClr>
                </a:solidFill>
                <a:latin typeface="Arial"/>
                <a:cs typeface="Arial"/>
              </a:rPr>
              <a:t>Boa </a:t>
            </a:r>
            <a:r>
              <a:rPr lang="pt-BR" sz="1600" dirty="0">
                <a:solidFill>
                  <a:schemeClr val="tx1">
                    <a:lumMod val="65000"/>
                  </a:schemeClr>
                </a:solidFill>
                <a:latin typeface="Arial"/>
                <a:cs typeface="Arial"/>
              </a:rPr>
              <a:t>trabalhabilidade, </a:t>
            </a:r>
            <a:r>
              <a:rPr lang="pt-BR" sz="1600" spc="-5" dirty="0">
                <a:solidFill>
                  <a:schemeClr val="tx1">
                    <a:lumMod val="65000"/>
                  </a:schemeClr>
                </a:solidFill>
                <a:latin typeface="Arial"/>
                <a:cs typeface="Arial"/>
              </a:rPr>
              <a:t>abatimento superior a  70mm </a:t>
            </a:r>
            <a:r>
              <a:rPr lang="pt-BR" sz="1600" dirty="0">
                <a:solidFill>
                  <a:schemeClr val="tx1">
                    <a:lumMod val="65000"/>
                  </a:schemeClr>
                </a:solidFill>
                <a:latin typeface="Arial"/>
                <a:cs typeface="Arial"/>
              </a:rPr>
              <a:t>(normalmente </a:t>
            </a:r>
            <a:r>
              <a:rPr lang="pt-BR" sz="1600" spc="-5" dirty="0">
                <a:solidFill>
                  <a:schemeClr val="tx1">
                    <a:lumMod val="65000"/>
                  </a:schemeClr>
                </a:solidFill>
                <a:latin typeface="Arial"/>
                <a:cs typeface="Arial"/>
              </a:rPr>
              <a:t>entre 90 e</a:t>
            </a:r>
            <a:r>
              <a:rPr lang="pt-BR" sz="1600" dirty="0">
                <a:solidFill>
                  <a:schemeClr val="tx1">
                    <a:lumMod val="65000"/>
                  </a:schemeClr>
                </a:solidFill>
                <a:latin typeface="Arial"/>
                <a:cs typeface="Arial"/>
              </a:rPr>
              <a:t> </a:t>
            </a:r>
            <a:r>
              <a:rPr lang="pt-BR" sz="1600" spc="-5" dirty="0">
                <a:solidFill>
                  <a:schemeClr val="tx1">
                    <a:lumMod val="65000"/>
                  </a:schemeClr>
                </a:solidFill>
                <a:latin typeface="Arial"/>
                <a:cs typeface="Arial"/>
              </a:rPr>
              <a:t>100mm);</a:t>
            </a:r>
            <a:endParaRPr lang="pt-BR" sz="1600" dirty="0">
              <a:solidFill>
                <a:schemeClr val="tx1">
                  <a:lumMod val="65000"/>
                </a:schemeClr>
              </a:solidFill>
              <a:latin typeface="Arial"/>
              <a:cs typeface="Arial"/>
            </a:endParaRPr>
          </a:p>
          <a:p>
            <a:pPr marR="318708" algn="just">
              <a:lnSpc>
                <a:spcPct val="150000"/>
              </a:lnSpc>
              <a:buChar char="•"/>
              <a:tabLst>
                <a:tab pos="527915" algn="l"/>
              </a:tabLst>
            </a:pPr>
            <a:r>
              <a:rPr lang="pt-BR" sz="1600" spc="-5" dirty="0">
                <a:solidFill>
                  <a:schemeClr val="tx1">
                    <a:lumMod val="65000"/>
                  </a:schemeClr>
                </a:solidFill>
                <a:latin typeface="Arial"/>
                <a:cs typeface="Arial"/>
              </a:rPr>
              <a:t>Teor de </a:t>
            </a:r>
            <a:r>
              <a:rPr lang="pt-BR" sz="1600" dirty="0">
                <a:solidFill>
                  <a:schemeClr val="tx1">
                    <a:lumMod val="65000"/>
                  </a:schemeClr>
                </a:solidFill>
                <a:latin typeface="Arial"/>
                <a:cs typeface="Arial"/>
              </a:rPr>
              <a:t>argamassa </a:t>
            </a:r>
            <a:r>
              <a:rPr lang="pt-BR" sz="1600" spc="-5" dirty="0">
                <a:solidFill>
                  <a:schemeClr val="tx1">
                    <a:lumMod val="65000"/>
                  </a:schemeClr>
                </a:solidFill>
                <a:latin typeface="Arial"/>
                <a:cs typeface="Arial"/>
              </a:rPr>
              <a:t>maior que nos concretos  convencionais produzidos com os</a:t>
            </a:r>
            <a:r>
              <a:rPr lang="pt-BR" sz="1600" spc="50" dirty="0">
                <a:solidFill>
                  <a:schemeClr val="tx1">
                    <a:lumMod val="65000"/>
                  </a:schemeClr>
                </a:solidFill>
                <a:latin typeface="Arial"/>
                <a:cs typeface="Arial"/>
              </a:rPr>
              <a:t> </a:t>
            </a:r>
            <a:r>
              <a:rPr lang="pt-BR" sz="1600" spc="-5" dirty="0">
                <a:solidFill>
                  <a:schemeClr val="tx1">
                    <a:lumMod val="65000"/>
                  </a:schemeClr>
                </a:solidFill>
                <a:latin typeface="Arial"/>
                <a:cs typeface="Arial"/>
              </a:rPr>
              <a:t>mesmos </a:t>
            </a:r>
            <a:r>
              <a:rPr lang="pt-BR" sz="1600" dirty="0">
                <a:solidFill>
                  <a:schemeClr val="tx1">
                    <a:lumMod val="65000"/>
                  </a:schemeClr>
                </a:solidFill>
                <a:latin typeface="Arial"/>
                <a:cs typeface="Arial"/>
              </a:rPr>
              <a:t>agregados, </a:t>
            </a:r>
            <a:r>
              <a:rPr lang="pt-BR" sz="1600" spc="-5" dirty="0">
                <a:solidFill>
                  <a:schemeClr val="tx1">
                    <a:lumMod val="65000"/>
                  </a:schemeClr>
                </a:solidFill>
                <a:latin typeface="Arial"/>
                <a:cs typeface="Arial"/>
              </a:rPr>
              <a:t>para lubrificar a</a:t>
            </a:r>
            <a:r>
              <a:rPr lang="pt-BR" sz="1600" spc="-14" dirty="0">
                <a:solidFill>
                  <a:schemeClr val="tx1">
                    <a:lumMod val="65000"/>
                  </a:schemeClr>
                </a:solidFill>
                <a:latin typeface="Arial"/>
                <a:cs typeface="Arial"/>
              </a:rPr>
              <a:t> </a:t>
            </a:r>
            <a:r>
              <a:rPr lang="pt-BR" sz="1600" dirty="0">
                <a:solidFill>
                  <a:schemeClr val="tx1">
                    <a:lumMod val="65000"/>
                  </a:schemeClr>
                </a:solidFill>
                <a:latin typeface="Arial"/>
                <a:cs typeface="Arial"/>
              </a:rPr>
              <a:t>tubulação;</a:t>
            </a:r>
          </a:p>
          <a:p>
            <a:pPr algn="just">
              <a:lnSpc>
                <a:spcPct val="150000"/>
              </a:lnSpc>
              <a:buChar char="•"/>
              <a:tabLst>
                <a:tab pos="213817" algn="l"/>
              </a:tabLst>
            </a:pPr>
            <a:r>
              <a:rPr lang="pt-BR" sz="1600" spc="-5" dirty="0">
                <a:solidFill>
                  <a:schemeClr val="tx1">
                    <a:lumMod val="65000"/>
                  </a:schemeClr>
                </a:solidFill>
                <a:latin typeface="Arial"/>
                <a:cs typeface="Arial"/>
              </a:rPr>
              <a:t>Recomendável </a:t>
            </a:r>
            <a:r>
              <a:rPr lang="pt-BR" sz="1600" dirty="0">
                <a:solidFill>
                  <a:schemeClr val="tx1">
                    <a:lumMod val="65000"/>
                  </a:schemeClr>
                </a:solidFill>
                <a:latin typeface="Arial"/>
                <a:cs typeface="Arial"/>
              </a:rPr>
              <a:t>britas </a:t>
            </a:r>
            <a:r>
              <a:rPr lang="pt-BR" sz="1600" spc="-5" dirty="0">
                <a:solidFill>
                  <a:schemeClr val="tx1">
                    <a:lumMod val="65000"/>
                  </a:schemeClr>
                </a:solidFill>
                <a:latin typeface="Arial"/>
                <a:cs typeface="Arial"/>
              </a:rPr>
              <a:t>de DMC no máximo</a:t>
            </a:r>
            <a:r>
              <a:rPr lang="pt-BR" sz="1600" spc="50" dirty="0">
                <a:solidFill>
                  <a:schemeClr val="tx1">
                    <a:lumMod val="65000"/>
                  </a:schemeClr>
                </a:solidFill>
                <a:latin typeface="Arial"/>
                <a:cs typeface="Arial"/>
              </a:rPr>
              <a:t> </a:t>
            </a:r>
            <a:r>
              <a:rPr lang="pt-BR" sz="1600" dirty="0">
                <a:solidFill>
                  <a:schemeClr val="tx1">
                    <a:lumMod val="65000"/>
                  </a:schemeClr>
                </a:solidFill>
                <a:latin typeface="Arial"/>
                <a:cs typeface="Arial"/>
              </a:rPr>
              <a:t>25mm;</a:t>
            </a:r>
          </a:p>
          <a:p>
            <a:pPr marL="0" marR="526186" lvl="1" algn="just">
              <a:lnSpc>
                <a:spcPct val="150000"/>
              </a:lnSpc>
              <a:buChar char="•"/>
              <a:tabLst>
                <a:tab pos="735392" algn="l"/>
              </a:tabLst>
            </a:pPr>
            <a:r>
              <a:rPr lang="pt-BR" sz="1600" spc="-5" dirty="0">
                <a:solidFill>
                  <a:schemeClr val="tx1">
                    <a:lumMod val="65000"/>
                  </a:schemeClr>
                </a:solidFill>
                <a:latin typeface="Arial"/>
                <a:cs typeface="Arial"/>
              </a:rPr>
              <a:t>Quanto maior a </a:t>
            </a:r>
            <a:r>
              <a:rPr lang="pt-BR" sz="1600" dirty="0">
                <a:solidFill>
                  <a:schemeClr val="tx1">
                    <a:lumMod val="65000"/>
                  </a:schemeClr>
                </a:solidFill>
                <a:latin typeface="Arial"/>
                <a:cs typeface="Arial"/>
              </a:rPr>
              <a:t>altura </a:t>
            </a:r>
            <a:r>
              <a:rPr lang="pt-BR" sz="1600" spc="-5" dirty="0">
                <a:solidFill>
                  <a:schemeClr val="tx1">
                    <a:lumMod val="65000"/>
                  </a:schemeClr>
                </a:solidFill>
                <a:latin typeface="Arial"/>
                <a:cs typeface="Arial"/>
              </a:rPr>
              <a:t>e a distância, serão  </a:t>
            </a:r>
            <a:r>
              <a:rPr lang="pt-BR" sz="1600" dirty="0">
                <a:solidFill>
                  <a:schemeClr val="tx1">
                    <a:lumMod val="65000"/>
                  </a:schemeClr>
                </a:solidFill>
                <a:latin typeface="Arial"/>
                <a:cs typeface="Arial"/>
              </a:rPr>
              <a:t>necessários maiores </a:t>
            </a:r>
            <a:r>
              <a:rPr lang="pt-BR" sz="1600" spc="-5" dirty="0">
                <a:solidFill>
                  <a:schemeClr val="tx1">
                    <a:lumMod val="65000"/>
                  </a:schemeClr>
                </a:solidFill>
                <a:latin typeface="Arial"/>
                <a:cs typeface="Arial"/>
              </a:rPr>
              <a:t>abatimentos, teor</a:t>
            </a:r>
            <a:r>
              <a:rPr lang="pt-BR" sz="1600" spc="-18" dirty="0">
                <a:solidFill>
                  <a:schemeClr val="tx1">
                    <a:lumMod val="65000"/>
                  </a:schemeClr>
                </a:solidFill>
                <a:latin typeface="Arial"/>
                <a:cs typeface="Arial"/>
              </a:rPr>
              <a:t> </a:t>
            </a:r>
            <a:r>
              <a:rPr lang="pt-BR" sz="1600" spc="-5" dirty="0">
                <a:solidFill>
                  <a:schemeClr val="tx1">
                    <a:lumMod val="65000"/>
                  </a:schemeClr>
                </a:solidFill>
                <a:latin typeface="Arial"/>
                <a:cs typeface="Arial"/>
              </a:rPr>
              <a:t>de </a:t>
            </a:r>
            <a:r>
              <a:rPr lang="pt-BR" sz="1600" dirty="0">
                <a:solidFill>
                  <a:schemeClr val="tx1">
                    <a:lumMod val="65000"/>
                  </a:schemeClr>
                </a:solidFill>
                <a:latin typeface="Arial"/>
                <a:cs typeface="Arial"/>
              </a:rPr>
              <a:t>argamassa </a:t>
            </a:r>
            <a:r>
              <a:rPr lang="pt-BR" sz="1600" spc="-5" dirty="0">
                <a:solidFill>
                  <a:schemeClr val="tx1">
                    <a:lumMod val="65000"/>
                  </a:schemeClr>
                </a:solidFill>
                <a:latin typeface="Arial"/>
                <a:cs typeface="Arial"/>
              </a:rPr>
              <a:t>e menor a DMC da</a:t>
            </a:r>
            <a:r>
              <a:rPr lang="pt-BR" sz="1600" spc="14" dirty="0">
                <a:solidFill>
                  <a:schemeClr val="tx1">
                    <a:lumMod val="65000"/>
                  </a:schemeClr>
                </a:solidFill>
                <a:latin typeface="Arial"/>
                <a:cs typeface="Arial"/>
              </a:rPr>
              <a:t> </a:t>
            </a:r>
            <a:r>
              <a:rPr lang="pt-BR" sz="1600" spc="-5" dirty="0">
                <a:solidFill>
                  <a:schemeClr val="tx1">
                    <a:lumMod val="65000"/>
                  </a:schemeClr>
                </a:solidFill>
                <a:latin typeface="Arial"/>
                <a:cs typeface="Arial"/>
              </a:rPr>
              <a:t>brita.</a:t>
            </a:r>
            <a:endParaRPr lang="pt-BR" sz="1600" dirty="0">
              <a:solidFill>
                <a:schemeClr val="tx1">
                  <a:lumMod val="65000"/>
                </a:schemeClr>
              </a:solidFill>
              <a:latin typeface="Arial"/>
              <a:cs typeface="Arial"/>
            </a:endParaRPr>
          </a:p>
        </p:txBody>
      </p:sp>
    </p:spTree>
    <p:extLst>
      <p:ext uri="{BB962C8B-B14F-4D97-AF65-F5344CB8AC3E}">
        <p14:creationId xmlns:p14="http://schemas.microsoft.com/office/powerpoint/2010/main" val="5208430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p:nvPr/>
        </p:nvSpPr>
        <p:spPr>
          <a:xfrm>
            <a:off x="3447545" y="3675557"/>
            <a:ext cx="3526462" cy="2645433"/>
          </a:xfrm>
          <a:prstGeom prst="rect">
            <a:avLst/>
          </a:prstGeom>
          <a:blipFill>
            <a:blip r:embed="rId2" cstate="print"/>
            <a:stretch>
              <a:fillRect/>
            </a:stretch>
          </a:blipFill>
        </p:spPr>
        <p:txBody>
          <a:bodyPr wrap="square" lIns="0" tIns="0" rIns="0" bIns="0" rtlCol="0"/>
          <a:lstStyle/>
          <a:p>
            <a:endParaRPr sz="1634"/>
          </a:p>
        </p:txBody>
      </p:sp>
      <p:sp>
        <p:nvSpPr>
          <p:cNvPr id="10" name="object 10"/>
          <p:cNvSpPr txBox="1"/>
          <p:nvPr/>
        </p:nvSpPr>
        <p:spPr>
          <a:xfrm>
            <a:off x="381719" y="784533"/>
            <a:ext cx="6718535" cy="2700163"/>
          </a:xfrm>
          <a:prstGeom prst="rect">
            <a:avLst/>
          </a:prstGeom>
        </p:spPr>
        <p:txBody>
          <a:bodyPr vert="horz" wrap="square" lIns="0" tIns="0" rIns="0" bIns="0" rtlCol="0">
            <a:spAutoFit/>
          </a:bodyPr>
          <a:lstStyle/>
          <a:p>
            <a:pPr marL="516388">
              <a:lnSpc>
                <a:spcPts val="3458"/>
              </a:lnSpc>
            </a:pPr>
            <a:endParaRPr sz="2000" dirty="0">
              <a:solidFill>
                <a:schemeClr val="tx1">
                  <a:lumMod val="65000"/>
                </a:schemeClr>
              </a:solidFill>
              <a:latin typeface="Arial"/>
              <a:cs typeface="Arial"/>
            </a:endParaRPr>
          </a:p>
          <a:p>
            <a:pPr marR="408039" algn="just">
              <a:lnSpc>
                <a:spcPct val="150000"/>
              </a:lnSpc>
            </a:pPr>
            <a:r>
              <a:rPr sz="2000" dirty="0">
                <a:solidFill>
                  <a:schemeClr val="tx1">
                    <a:lumMod val="65000"/>
                  </a:schemeClr>
                </a:solidFill>
                <a:latin typeface="Arial"/>
                <a:cs typeface="Arial"/>
              </a:rPr>
              <a:t>Deve ser</a:t>
            </a:r>
            <a:r>
              <a:rPr sz="2000" spc="-86" dirty="0">
                <a:solidFill>
                  <a:schemeClr val="tx1">
                    <a:lumMod val="65000"/>
                  </a:schemeClr>
                </a:solidFill>
                <a:latin typeface="Arial"/>
                <a:cs typeface="Arial"/>
              </a:rPr>
              <a:t> </a:t>
            </a:r>
            <a:r>
              <a:rPr sz="2000" dirty="0">
                <a:solidFill>
                  <a:schemeClr val="tx1">
                    <a:lumMod val="65000"/>
                  </a:schemeClr>
                </a:solidFill>
                <a:latin typeface="Arial"/>
                <a:cs typeface="Arial"/>
              </a:rPr>
              <a:t>cuidadoso.</a:t>
            </a:r>
          </a:p>
          <a:p>
            <a:pPr algn="just">
              <a:lnSpc>
                <a:spcPct val="150000"/>
              </a:lnSpc>
            </a:pPr>
            <a:r>
              <a:rPr sz="2000" spc="-45" dirty="0">
                <a:solidFill>
                  <a:schemeClr val="tx1">
                    <a:lumMod val="65000"/>
                  </a:schemeClr>
                </a:solidFill>
                <a:latin typeface="MS UI Gothic"/>
                <a:cs typeface="MS UI Gothic"/>
              </a:rPr>
              <a:t>➢</a:t>
            </a:r>
            <a:r>
              <a:rPr sz="2000" spc="-45" dirty="0">
                <a:solidFill>
                  <a:schemeClr val="tx1">
                    <a:lumMod val="65000"/>
                  </a:schemeClr>
                </a:solidFill>
                <a:latin typeface="Arial"/>
                <a:cs typeface="Arial"/>
              </a:rPr>
              <a:t>Previamente </a:t>
            </a:r>
            <a:r>
              <a:rPr sz="2000" dirty="0">
                <a:solidFill>
                  <a:schemeClr val="tx1">
                    <a:lumMod val="65000"/>
                  </a:schemeClr>
                </a:solidFill>
                <a:latin typeface="Arial"/>
                <a:cs typeface="Arial"/>
              </a:rPr>
              <a:t>assegurar </a:t>
            </a:r>
            <a:r>
              <a:rPr sz="2000" spc="-5" dirty="0" err="1">
                <a:solidFill>
                  <a:schemeClr val="tx1">
                    <a:lumMod val="65000"/>
                  </a:schemeClr>
                </a:solidFill>
                <a:latin typeface="Arial"/>
                <a:cs typeface="Arial"/>
              </a:rPr>
              <a:t>formas</a:t>
            </a:r>
            <a:r>
              <a:rPr sz="2000" spc="59" dirty="0">
                <a:solidFill>
                  <a:schemeClr val="tx1">
                    <a:lumMod val="65000"/>
                  </a:schemeClr>
                </a:solidFill>
                <a:latin typeface="Arial"/>
                <a:cs typeface="Arial"/>
              </a:rPr>
              <a:t> </a:t>
            </a:r>
            <a:r>
              <a:rPr sz="2000" spc="-5" dirty="0" err="1">
                <a:solidFill>
                  <a:schemeClr val="tx1">
                    <a:lumMod val="65000"/>
                  </a:schemeClr>
                </a:solidFill>
                <a:latin typeface="Arial"/>
                <a:cs typeface="Arial"/>
              </a:rPr>
              <a:t>limpas</a:t>
            </a:r>
            <a:endParaRPr sz="2000" dirty="0">
              <a:solidFill>
                <a:schemeClr val="tx1">
                  <a:lumMod val="65000"/>
                </a:schemeClr>
              </a:solidFill>
              <a:latin typeface="Arial"/>
              <a:cs typeface="Arial"/>
            </a:endParaRPr>
          </a:p>
          <a:p>
            <a:pPr algn="just">
              <a:lnSpc>
                <a:spcPct val="150000"/>
              </a:lnSpc>
              <a:buFont typeface="MS UI Gothic"/>
              <a:buChar char="➢"/>
              <a:tabLst>
                <a:tab pos="1617747" algn="l"/>
              </a:tabLst>
            </a:pPr>
            <a:r>
              <a:rPr sz="2000" dirty="0" err="1">
                <a:solidFill>
                  <a:schemeClr val="tx1">
                    <a:lumMod val="65000"/>
                  </a:schemeClr>
                </a:solidFill>
                <a:latin typeface="Arial"/>
                <a:cs typeface="Arial"/>
              </a:rPr>
              <a:t>Verificar</a:t>
            </a:r>
            <a:r>
              <a:rPr sz="2000" dirty="0">
                <a:solidFill>
                  <a:schemeClr val="tx1">
                    <a:lumMod val="65000"/>
                  </a:schemeClr>
                </a:solidFill>
                <a:latin typeface="Arial"/>
                <a:cs typeface="Arial"/>
              </a:rPr>
              <a:t> </a:t>
            </a:r>
            <a:r>
              <a:rPr sz="2000" dirty="0" err="1">
                <a:solidFill>
                  <a:schemeClr val="tx1">
                    <a:lumMod val="65000"/>
                  </a:schemeClr>
                </a:solidFill>
                <a:latin typeface="Arial"/>
                <a:cs typeface="Arial"/>
              </a:rPr>
              <a:t>os</a:t>
            </a:r>
            <a:r>
              <a:rPr sz="2000" dirty="0">
                <a:solidFill>
                  <a:schemeClr val="tx1">
                    <a:lumMod val="65000"/>
                  </a:schemeClr>
                </a:solidFill>
                <a:latin typeface="Arial"/>
                <a:cs typeface="Arial"/>
              </a:rPr>
              <a:t> “</a:t>
            </a:r>
            <a:r>
              <a:rPr sz="2000" dirty="0" err="1">
                <a:solidFill>
                  <a:schemeClr val="tx1">
                    <a:lumMod val="65000"/>
                  </a:schemeClr>
                </a:solidFill>
                <a:latin typeface="Arial"/>
                <a:cs typeface="Arial"/>
              </a:rPr>
              <a:t>pés</a:t>
            </a:r>
            <a:r>
              <a:rPr sz="2000" dirty="0">
                <a:solidFill>
                  <a:schemeClr val="tx1">
                    <a:lumMod val="65000"/>
                  </a:schemeClr>
                </a:solidFill>
                <a:latin typeface="Arial"/>
                <a:cs typeface="Arial"/>
              </a:rPr>
              <a:t>” dos</a:t>
            </a:r>
            <a:r>
              <a:rPr sz="2000" spc="-73" dirty="0">
                <a:solidFill>
                  <a:schemeClr val="tx1">
                    <a:lumMod val="65000"/>
                  </a:schemeClr>
                </a:solidFill>
                <a:latin typeface="Arial"/>
                <a:cs typeface="Arial"/>
              </a:rPr>
              <a:t> </a:t>
            </a:r>
            <a:r>
              <a:rPr sz="2000" spc="-5" dirty="0" err="1">
                <a:solidFill>
                  <a:schemeClr val="tx1">
                    <a:lumMod val="65000"/>
                  </a:schemeClr>
                </a:solidFill>
                <a:latin typeface="Arial"/>
                <a:cs typeface="Arial"/>
              </a:rPr>
              <a:t>pilares</a:t>
            </a:r>
            <a:endParaRPr lang="pt-BR" sz="2000" spc="-5" dirty="0">
              <a:solidFill>
                <a:schemeClr val="tx1">
                  <a:lumMod val="65000"/>
                </a:schemeClr>
              </a:solidFill>
              <a:latin typeface="Arial"/>
              <a:cs typeface="Arial"/>
            </a:endParaRPr>
          </a:p>
          <a:p>
            <a:pPr algn="just">
              <a:lnSpc>
                <a:spcPct val="150000"/>
              </a:lnSpc>
              <a:buFont typeface="MS UI Gothic"/>
              <a:buChar char="➢"/>
              <a:tabLst>
                <a:tab pos="1617747" algn="l"/>
              </a:tabLst>
            </a:pPr>
            <a:r>
              <a:rPr sz="2000" dirty="0" err="1">
                <a:solidFill>
                  <a:schemeClr val="tx1">
                    <a:lumMod val="65000"/>
                  </a:schemeClr>
                </a:solidFill>
                <a:latin typeface="Arial"/>
                <a:cs typeface="Arial"/>
              </a:rPr>
              <a:t>Possível</a:t>
            </a:r>
            <a:r>
              <a:rPr sz="2000" dirty="0">
                <a:solidFill>
                  <a:schemeClr val="tx1">
                    <a:lumMod val="65000"/>
                  </a:schemeClr>
                </a:solidFill>
                <a:latin typeface="Arial"/>
                <a:cs typeface="Arial"/>
              </a:rPr>
              <a:t> lama </a:t>
            </a:r>
            <a:r>
              <a:rPr sz="2000" spc="-5" dirty="0">
                <a:solidFill>
                  <a:schemeClr val="tx1">
                    <a:lumMod val="65000"/>
                  </a:schemeClr>
                </a:solidFill>
                <a:latin typeface="Arial"/>
                <a:cs typeface="Arial"/>
              </a:rPr>
              <a:t>em blocos </a:t>
            </a:r>
            <a:r>
              <a:rPr sz="2000" dirty="0">
                <a:solidFill>
                  <a:schemeClr val="tx1">
                    <a:lumMod val="65000"/>
                  </a:schemeClr>
                </a:solidFill>
                <a:latin typeface="Arial"/>
                <a:cs typeface="Arial"/>
              </a:rPr>
              <a:t>de fundações e partes  </a:t>
            </a:r>
            <a:r>
              <a:rPr sz="2000" spc="-5" dirty="0">
                <a:solidFill>
                  <a:schemeClr val="tx1">
                    <a:lumMod val="65000"/>
                  </a:schemeClr>
                </a:solidFill>
                <a:latin typeface="Arial"/>
                <a:cs typeface="Arial"/>
              </a:rPr>
              <a:t>inferiores </a:t>
            </a:r>
            <a:r>
              <a:rPr sz="2000" dirty="0">
                <a:solidFill>
                  <a:schemeClr val="tx1">
                    <a:lumMod val="65000"/>
                  </a:schemeClr>
                </a:solidFill>
                <a:latin typeface="Arial"/>
                <a:cs typeface="Arial"/>
              </a:rPr>
              <a:t>de</a:t>
            </a:r>
            <a:r>
              <a:rPr sz="2000" spc="-18" dirty="0">
                <a:solidFill>
                  <a:schemeClr val="tx1">
                    <a:lumMod val="65000"/>
                  </a:schemeClr>
                </a:solidFill>
                <a:latin typeface="Arial"/>
                <a:cs typeface="Arial"/>
              </a:rPr>
              <a:t> </a:t>
            </a:r>
            <a:r>
              <a:rPr sz="2000" spc="-5" dirty="0">
                <a:solidFill>
                  <a:schemeClr val="tx1">
                    <a:lumMod val="65000"/>
                  </a:schemeClr>
                </a:solidFill>
                <a:latin typeface="Arial"/>
                <a:cs typeface="Arial"/>
              </a:rPr>
              <a:t>cortinas</a:t>
            </a:r>
            <a:endParaRPr sz="2000" dirty="0">
              <a:solidFill>
                <a:schemeClr val="tx1">
                  <a:lumMod val="65000"/>
                </a:schemeClr>
              </a:solidFill>
              <a:latin typeface="Arial"/>
              <a:cs typeface="Arial"/>
            </a:endParaRPr>
          </a:p>
        </p:txBody>
      </p:sp>
      <p:sp>
        <p:nvSpPr>
          <p:cNvPr id="11" name="object 11"/>
          <p:cNvSpPr txBox="1"/>
          <p:nvPr/>
        </p:nvSpPr>
        <p:spPr>
          <a:xfrm>
            <a:off x="186827" y="3675557"/>
            <a:ext cx="3260719" cy="2034724"/>
          </a:xfrm>
          <a:prstGeom prst="rect">
            <a:avLst/>
          </a:prstGeom>
        </p:spPr>
        <p:txBody>
          <a:bodyPr vert="horz" wrap="square" lIns="0" tIns="0" rIns="0" bIns="0" rtlCol="0">
            <a:spAutoFit/>
          </a:bodyPr>
          <a:lstStyle/>
          <a:p>
            <a:pPr marR="4611" algn="ctr">
              <a:lnSpc>
                <a:spcPct val="150000"/>
              </a:lnSpc>
            </a:pPr>
            <a:r>
              <a:rPr sz="1500" spc="-5" dirty="0">
                <a:solidFill>
                  <a:schemeClr val="tx1">
                    <a:lumMod val="65000"/>
                  </a:schemeClr>
                </a:solidFill>
                <a:latin typeface="Arial"/>
                <a:cs typeface="Arial"/>
              </a:rPr>
              <a:t>Verificação </a:t>
            </a:r>
            <a:r>
              <a:rPr sz="1500" dirty="0">
                <a:solidFill>
                  <a:schemeClr val="tx1">
                    <a:lumMod val="65000"/>
                  </a:schemeClr>
                </a:solidFill>
                <a:latin typeface="Arial"/>
                <a:cs typeface="Arial"/>
              </a:rPr>
              <a:t>de</a:t>
            </a:r>
            <a:r>
              <a:rPr sz="1500" spc="-23" dirty="0">
                <a:solidFill>
                  <a:schemeClr val="tx1">
                    <a:lumMod val="65000"/>
                  </a:schemeClr>
                </a:solidFill>
                <a:latin typeface="Arial"/>
                <a:cs typeface="Arial"/>
              </a:rPr>
              <a:t> </a:t>
            </a:r>
            <a:r>
              <a:rPr sz="1500" dirty="0">
                <a:solidFill>
                  <a:schemeClr val="tx1">
                    <a:lumMod val="65000"/>
                  </a:schemeClr>
                </a:solidFill>
                <a:latin typeface="Arial"/>
                <a:cs typeface="Arial"/>
              </a:rPr>
              <a:t>excessos  </a:t>
            </a:r>
            <a:r>
              <a:rPr sz="1500" dirty="0" err="1">
                <a:solidFill>
                  <a:schemeClr val="tx1">
                    <a:lumMod val="65000"/>
                  </a:schemeClr>
                </a:solidFill>
                <a:latin typeface="Arial"/>
                <a:cs typeface="Arial"/>
              </a:rPr>
              <a:t>nas</a:t>
            </a:r>
            <a:r>
              <a:rPr sz="1500" dirty="0">
                <a:solidFill>
                  <a:schemeClr val="tx1">
                    <a:lumMod val="65000"/>
                  </a:schemeClr>
                </a:solidFill>
                <a:latin typeface="Arial"/>
                <a:cs typeface="Arial"/>
              </a:rPr>
              <a:t> </a:t>
            </a:r>
            <a:r>
              <a:rPr lang="pt-BR" sz="1500" dirty="0">
                <a:solidFill>
                  <a:schemeClr val="tx1">
                    <a:lumMod val="65000"/>
                  </a:schemeClr>
                </a:solidFill>
                <a:latin typeface="Arial"/>
                <a:cs typeface="Arial"/>
              </a:rPr>
              <a:t> </a:t>
            </a:r>
            <a:r>
              <a:rPr sz="1500" spc="-5" dirty="0" err="1">
                <a:solidFill>
                  <a:schemeClr val="tx1">
                    <a:lumMod val="65000"/>
                  </a:schemeClr>
                </a:solidFill>
                <a:latin typeface="Arial"/>
                <a:cs typeface="Arial"/>
              </a:rPr>
              <a:t>rmaduras</a:t>
            </a:r>
            <a:r>
              <a:rPr sz="1500" spc="-45" dirty="0">
                <a:solidFill>
                  <a:schemeClr val="tx1">
                    <a:lumMod val="65000"/>
                  </a:schemeClr>
                </a:solidFill>
                <a:latin typeface="Arial"/>
                <a:cs typeface="Arial"/>
              </a:rPr>
              <a:t> </a:t>
            </a:r>
            <a:r>
              <a:rPr sz="1500" dirty="0">
                <a:solidFill>
                  <a:schemeClr val="tx1">
                    <a:lumMod val="65000"/>
                  </a:schemeClr>
                </a:solidFill>
                <a:latin typeface="Arial"/>
                <a:cs typeface="Arial"/>
              </a:rPr>
              <a:t>que</a:t>
            </a:r>
            <a:r>
              <a:rPr lang="pt-BR" sz="1500" dirty="0">
                <a:solidFill>
                  <a:schemeClr val="tx1">
                    <a:lumMod val="65000"/>
                  </a:schemeClr>
                </a:solidFill>
                <a:latin typeface="Arial"/>
                <a:cs typeface="Arial"/>
              </a:rPr>
              <a:t> </a:t>
            </a:r>
            <a:r>
              <a:rPr sz="1500" dirty="0" err="1">
                <a:solidFill>
                  <a:schemeClr val="tx1">
                    <a:lumMod val="65000"/>
                  </a:schemeClr>
                </a:solidFill>
                <a:latin typeface="Arial"/>
                <a:cs typeface="Arial"/>
              </a:rPr>
              <a:t>possam</a:t>
            </a:r>
            <a:r>
              <a:rPr sz="1500" dirty="0">
                <a:solidFill>
                  <a:schemeClr val="tx1">
                    <a:lumMod val="65000"/>
                  </a:schemeClr>
                </a:solidFill>
                <a:latin typeface="Arial"/>
                <a:cs typeface="Arial"/>
              </a:rPr>
              <a:t> bloquear a  passagem do</a:t>
            </a:r>
            <a:r>
              <a:rPr sz="1500" spc="-82" dirty="0">
                <a:solidFill>
                  <a:schemeClr val="tx1">
                    <a:lumMod val="65000"/>
                  </a:schemeClr>
                </a:solidFill>
                <a:latin typeface="Arial"/>
                <a:cs typeface="Arial"/>
              </a:rPr>
              <a:t> </a:t>
            </a:r>
            <a:r>
              <a:rPr sz="1500" dirty="0">
                <a:solidFill>
                  <a:schemeClr val="tx1">
                    <a:lumMod val="65000"/>
                  </a:schemeClr>
                </a:solidFill>
                <a:latin typeface="Arial"/>
                <a:cs typeface="Arial"/>
              </a:rPr>
              <a:t>concreto.</a:t>
            </a:r>
          </a:p>
          <a:p>
            <a:pPr marR="220157" algn="ctr">
              <a:lnSpc>
                <a:spcPct val="150000"/>
              </a:lnSpc>
            </a:pPr>
            <a:r>
              <a:rPr sz="1500" spc="-5" dirty="0">
                <a:solidFill>
                  <a:schemeClr val="tx1">
                    <a:lumMod val="65000"/>
                  </a:schemeClr>
                </a:solidFill>
                <a:latin typeface="Arial"/>
                <a:cs typeface="Arial"/>
              </a:rPr>
              <a:t>Cuidadosa</a:t>
            </a:r>
            <a:r>
              <a:rPr sz="1500" spc="-45" dirty="0">
                <a:solidFill>
                  <a:schemeClr val="tx1">
                    <a:lumMod val="65000"/>
                  </a:schemeClr>
                </a:solidFill>
                <a:latin typeface="Arial"/>
                <a:cs typeface="Arial"/>
              </a:rPr>
              <a:t> </a:t>
            </a:r>
            <a:r>
              <a:rPr sz="1500" dirty="0">
                <a:solidFill>
                  <a:schemeClr val="tx1">
                    <a:lumMod val="65000"/>
                  </a:schemeClr>
                </a:solidFill>
                <a:latin typeface="Arial"/>
                <a:cs typeface="Arial"/>
              </a:rPr>
              <a:t>inspeção:  Lama</a:t>
            </a:r>
            <a:r>
              <a:rPr sz="1500" spc="-77" dirty="0">
                <a:solidFill>
                  <a:schemeClr val="tx1">
                    <a:lumMod val="65000"/>
                  </a:schemeClr>
                </a:solidFill>
                <a:latin typeface="Arial"/>
                <a:cs typeface="Arial"/>
              </a:rPr>
              <a:t> </a:t>
            </a:r>
            <a:r>
              <a:rPr sz="1500" dirty="0">
                <a:solidFill>
                  <a:schemeClr val="tx1">
                    <a:lumMod val="65000"/>
                  </a:schemeClr>
                </a:solidFill>
                <a:latin typeface="Arial"/>
                <a:cs typeface="Arial"/>
              </a:rPr>
              <a:t>?</a:t>
            </a:r>
          </a:p>
          <a:p>
            <a:pPr algn="ctr">
              <a:lnSpc>
                <a:spcPct val="150000"/>
              </a:lnSpc>
            </a:pPr>
            <a:r>
              <a:rPr sz="1500" dirty="0">
                <a:solidFill>
                  <a:schemeClr val="tx1">
                    <a:lumMod val="65000"/>
                  </a:schemeClr>
                </a:solidFill>
                <a:latin typeface="Arial"/>
                <a:cs typeface="Arial"/>
              </a:rPr>
              <a:t>Pontas de</a:t>
            </a:r>
            <a:r>
              <a:rPr sz="1500" spc="-82" dirty="0">
                <a:solidFill>
                  <a:schemeClr val="tx1">
                    <a:lumMod val="65000"/>
                  </a:schemeClr>
                </a:solidFill>
                <a:latin typeface="Arial"/>
                <a:cs typeface="Arial"/>
              </a:rPr>
              <a:t> </a:t>
            </a:r>
            <a:r>
              <a:rPr sz="1500" dirty="0">
                <a:solidFill>
                  <a:schemeClr val="tx1">
                    <a:lumMod val="65000"/>
                  </a:schemeClr>
                </a:solidFill>
                <a:latin typeface="Arial"/>
                <a:cs typeface="Arial"/>
              </a:rPr>
              <a:t>madeira?</a:t>
            </a:r>
          </a:p>
          <a:p>
            <a:pPr algn="ctr">
              <a:lnSpc>
                <a:spcPct val="150000"/>
              </a:lnSpc>
            </a:pPr>
            <a:r>
              <a:rPr sz="1500" dirty="0">
                <a:solidFill>
                  <a:schemeClr val="tx1">
                    <a:lumMod val="65000"/>
                  </a:schemeClr>
                </a:solidFill>
                <a:latin typeface="Arial"/>
                <a:cs typeface="Arial"/>
              </a:rPr>
              <a:t>Sabotagem</a:t>
            </a:r>
            <a:r>
              <a:rPr sz="1500" spc="-86" dirty="0">
                <a:solidFill>
                  <a:schemeClr val="tx1">
                    <a:lumMod val="65000"/>
                  </a:schemeClr>
                </a:solidFill>
                <a:latin typeface="Arial"/>
                <a:cs typeface="Arial"/>
              </a:rPr>
              <a:t> </a:t>
            </a:r>
            <a:r>
              <a:rPr sz="1500" dirty="0">
                <a:solidFill>
                  <a:schemeClr val="tx1">
                    <a:lumMod val="65000"/>
                  </a:schemeClr>
                </a:solidFill>
                <a:latin typeface="Arial"/>
                <a:cs typeface="Arial"/>
              </a:rPr>
              <a:t>?</a:t>
            </a:r>
          </a:p>
        </p:txBody>
      </p:sp>
      <p:sp>
        <p:nvSpPr>
          <p:cNvPr id="13" name="Título 12"/>
          <p:cNvSpPr>
            <a:spLocks noGrp="1"/>
          </p:cNvSpPr>
          <p:nvPr>
            <p:ph type="title"/>
          </p:nvPr>
        </p:nvSpPr>
        <p:spPr>
          <a:xfrm>
            <a:off x="941090" y="241110"/>
            <a:ext cx="10353762" cy="970450"/>
          </a:xfrm>
        </p:spPr>
        <p:txBody>
          <a:bodyPr/>
          <a:lstStyle/>
          <a:p>
            <a:r>
              <a:rPr lang="pt-BR" dirty="0"/>
              <a:t>Lançamento do Concreto</a:t>
            </a:r>
          </a:p>
        </p:txBody>
      </p:sp>
      <p:sp>
        <p:nvSpPr>
          <p:cNvPr id="6" name="object 7"/>
          <p:cNvSpPr txBox="1"/>
          <p:nvPr/>
        </p:nvSpPr>
        <p:spPr>
          <a:xfrm>
            <a:off x="7405877" y="1621805"/>
            <a:ext cx="4599296" cy="4408899"/>
          </a:xfrm>
          <a:prstGeom prst="rect">
            <a:avLst/>
          </a:prstGeom>
        </p:spPr>
        <p:txBody>
          <a:bodyPr vert="horz" wrap="square" lIns="0" tIns="0" rIns="0" bIns="0" rtlCol="0">
            <a:spAutoFit/>
          </a:bodyPr>
          <a:lstStyle/>
          <a:p>
            <a:pPr marL="11527" algn="just">
              <a:spcBef>
                <a:spcPts val="1556"/>
              </a:spcBef>
            </a:pPr>
            <a:r>
              <a:rPr sz="1600" spc="-5" dirty="0" err="1">
                <a:solidFill>
                  <a:schemeClr val="tx1">
                    <a:lumMod val="65000"/>
                  </a:schemeClr>
                </a:solidFill>
                <a:latin typeface="Arial"/>
                <a:cs typeface="Arial"/>
              </a:rPr>
              <a:t>Recomendações</a:t>
            </a:r>
            <a:r>
              <a:rPr sz="1600" spc="-5" dirty="0">
                <a:solidFill>
                  <a:schemeClr val="tx1">
                    <a:lumMod val="65000"/>
                  </a:schemeClr>
                </a:solidFill>
                <a:latin typeface="Arial"/>
                <a:cs typeface="Arial"/>
              </a:rPr>
              <a:t> para o</a:t>
            </a:r>
            <a:r>
              <a:rPr sz="1600" spc="18" dirty="0">
                <a:solidFill>
                  <a:schemeClr val="tx1">
                    <a:lumMod val="65000"/>
                  </a:schemeClr>
                </a:solidFill>
                <a:latin typeface="Arial"/>
                <a:cs typeface="Arial"/>
              </a:rPr>
              <a:t> </a:t>
            </a:r>
            <a:r>
              <a:rPr sz="1600" spc="-5" dirty="0">
                <a:solidFill>
                  <a:schemeClr val="tx1">
                    <a:lumMod val="65000"/>
                  </a:schemeClr>
                </a:solidFill>
                <a:latin typeface="Arial"/>
                <a:cs typeface="Arial"/>
              </a:rPr>
              <a:t>lançamento:</a:t>
            </a:r>
            <a:endParaRPr sz="1600" dirty="0">
              <a:solidFill>
                <a:schemeClr val="tx1">
                  <a:lumMod val="65000"/>
                </a:schemeClr>
              </a:solidFill>
              <a:latin typeface="Arial"/>
              <a:cs typeface="Arial"/>
            </a:endParaRPr>
          </a:p>
          <a:p>
            <a:pPr marL="171745" indent="-160219" algn="just">
              <a:spcBef>
                <a:spcPts val="948"/>
              </a:spcBef>
              <a:buChar char="•"/>
              <a:tabLst>
                <a:tab pos="172321" algn="l"/>
              </a:tabLst>
            </a:pPr>
            <a:r>
              <a:rPr sz="1600" spc="-5" dirty="0">
                <a:solidFill>
                  <a:schemeClr val="tx1">
                    <a:lumMod val="65000"/>
                  </a:schemeClr>
                </a:solidFill>
                <a:latin typeface="Arial"/>
                <a:cs typeface="Arial"/>
              </a:rPr>
              <a:t>Lançar concreto mais próximo da </a:t>
            </a:r>
            <a:r>
              <a:rPr sz="1600" dirty="0">
                <a:solidFill>
                  <a:schemeClr val="tx1">
                    <a:lumMod val="65000"/>
                  </a:schemeClr>
                </a:solidFill>
                <a:latin typeface="Arial"/>
                <a:cs typeface="Arial"/>
              </a:rPr>
              <a:t>sua </a:t>
            </a:r>
            <a:r>
              <a:rPr sz="1600" spc="-5" dirty="0">
                <a:solidFill>
                  <a:schemeClr val="tx1">
                    <a:lumMod val="65000"/>
                  </a:schemeClr>
                </a:solidFill>
                <a:latin typeface="Arial"/>
                <a:cs typeface="Arial"/>
              </a:rPr>
              <a:t>posição</a:t>
            </a:r>
            <a:r>
              <a:rPr sz="1600" spc="86" dirty="0">
                <a:solidFill>
                  <a:schemeClr val="tx1">
                    <a:lumMod val="65000"/>
                  </a:schemeClr>
                </a:solidFill>
                <a:latin typeface="Arial"/>
                <a:cs typeface="Arial"/>
              </a:rPr>
              <a:t> </a:t>
            </a:r>
            <a:r>
              <a:rPr sz="1600" spc="-5" dirty="0">
                <a:solidFill>
                  <a:schemeClr val="tx1">
                    <a:lumMod val="65000"/>
                  </a:schemeClr>
                </a:solidFill>
                <a:latin typeface="Arial"/>
                <a:cs typeface="Arial"/>
              </a:rPr>
              <a:t>final</a:t>
            </a:r>
            <a:endParaRPr sz="1600" dirty="0">
              <a:solidFill>
                <a:schemeClr val="tx1">
                  <a:lumMod val="65000"/>
                </a:schemeClr>
              </a:solidFill>
              <a:latin typeface="Arial"/>
              <a:cs typeface="Arial"/>
            </a:endParaRPr>
          </a:p>
          <a:p>
            <a:pPr marL="171745" indent="-160219" algn="just">
              <a:spcBef>
                <a:spcPts val="958"/>
              </a:spcBef>
              <a:buChar char="•"/>
              <a:tabLst>
                <a:tab pos="172321" algn="l"/>
              </a:tabLst>
            </a:pPr>
            <a:r>
              <a:rPr sz="1600" spc="-5" dirty="0">
                <a:solidFill>
                  <a:schemeClr val="tx1">
                    <a:lumMod val="65000"/>
                  </a:schemeClr>
                </a:solidFill>
                <a:latin typeface="Arial"/>
                <a:cs typeface="Arial"/>
              </a:rPr>
              <a:t>Não </a:t>
            </a:r>
            <a:r>
              <a:rPr sz="1600" dirty="0">
                <a:solidFill>
                  <a:schemeClr val="tx1">
                    <a:lumMod val="65000"/>
                  </a:schemeClr>
                </a:solidFill>
                <a:latin typeface="Arial"/>
                <a:cs typeface="Arial"/>
              </a:rPr>
              <a:t>acumular </a:t>
            </a:r>
            <a:r>
              <a:rPr sz="1600" spc="-5" dirty="0">
                <a:solidFill>
                  <a:schemeClr val="tx1">
                    <a:lumMod val="65000"/>
                  </a:schemeClr>
                </a:solidFill>
                <a:latin typeface="Arial"/>
                <a:cs typeface="Arial"/>
              </a:rPr>
              <a:t>concreto em </a:t>
            </a:r>
            <a:r>
              <a:rPr sz="1600" dirty="0">
                <a:solidFill>
                  <a:schemeClr val="tx1">
                    <a:lumMod val="65000"/>
                  </a:schemeClr>
                </a:solidFill>
                <a:latin typeface="Arial"/>
                <a:cs typeface="Arial"/>
              </a:rPr>
              <a:t>pontos </a:t>
            </a:r>
            <a:r>
              <a:rPr sz="1600" spc="-5" dirty="0">
                <a:solidFill>
                  <a:schemeClr val="tx1">
                    <a:lumMod val="65000"/>
                  </a:schemeClr>
                </a:solidFill>
                <a:latin typeface="Arial"/>
                <a:cs typeface="Arial"/>
              </a:rPr>
              <a:t>da</a:t>
            </a:r>
            <a:r>
              <a:rPr sz="1600" spc="-14" dirty="0">
                <a:solidFill>
                  <a:schemeClr val="tx1">
                    <a:lumMod val="65000"/>
                  </a:schemeClr>
                </a:solidFill>
                <a:latin typeface="Arial"/>
                <a:cs typeface="Arial"/>
              </a:rPr>
              <a:t> </a:t>
            </a:r>
            <a:r>
              <a:rPr sz="1600" spc="-5" dirty="0">
                <a:solidFill>
                  <a:schemeClr val="tx1">
                    <a:lumMod val="65000"/>
                  </a:schemeClr>
                </a:solidFill>
                <a:latin typeface="Arial"/>
                <a:cs typeface="Arial"/>
              </a:rPr>
              <a:t>forma</a:t>
            </a:r>
            <a:endParaRPr sz="1600" dirty="0">
              <a:solidFill>
                <a:schemeClr val="tx1">
                  <a:lumMod val="65000"/>
                </a:schemeClr>
              </a:solidFill>
              <a:latin typeface="Arial"/>
              <a:cs typeface="Arial"/>
            </a:endParaRPr>
          </a:p>
          <a:p>
            <a:pPr marL="171745" indent="-160219" algn="just">
              <a:spcBef>
                <a:spcPts val="948"/>
              </a:spcBef>
              <a:buChar char="•"/>
              <a:tabLst>
                <a:tab pos="172321" algn="l"/>
              </a:tabLst>
            </a:pPr>
            <a:r>
              <a:rPr sz="1600" spc="-5" dirty="0">
                <a:solidFill>
                  <a:schemeClr val="tx1">
                    <a:lumMod val="65000"/>
                  </a:schemeClr>
                </a:solidFill>
                <a:latin typeface="Arial"/>
                <a:cs typeface="Arial"/>
              </a:rPr>
              <a:t>Altura não deve </a:t>
            </a:r>
            <a:r>
              <a:rPr sz="1600" dirty="0">
                <a:solidFill>
                  <a:schemeClr val="tx1">
                    <a:lumMod val="65000"/>
                  </a:schemeClr>
                </a:solidFill>
                <a:latin typeface="Arial"/>
                <a:cs typeface="Arial"/>
              </a:rPr>
              <a:t>ser superior </a:t>
            </a:r>
            <a:r>
              <a:rPr sz="1600" spc="-5" dirty="0">
                <a:solidFill>
                  <a:schemeClr val="tx1">
                    <a:lumMod val="65000"/>
                  </a:schemeClr>
                </a:solidFill>
                <a:latin typeface="Arial"/>
                <a:cs typeface="Arial"/>
              </a:rPr>
              <a:t>a 2m, (NBR </a:t>
            </a:r>
            <a:r>
              <a:rPr sz="1600" dirty="0">
                <a:solidFill>
                  <a:schemeClr val="tx1">
                    <a:lumMod val="65000"/>
                  </a:schemeClr>
                </a:solidFill>
                <a:latin typeface="Arial"/>
                <a:cs typeface="Arial"/>
              </a:rPr>
              <a:t>6118)</a:t>
            </a:r>
          </a:p>
          <a:p>
            <a:pPr marL="171745" indent="-160219" algn="just">
              <a:spcBef>
                <a:spcPts val="948"/>
              </a:spcBef>
              <a:buChar char="•"/>
              <a:tabLst>
                <a:tab pos="172321" algn="l"/>
              </a:tabLst>
            </a:pPr>
            <a:r>
              <a:rPr sz="1600" spc="-5" dirty="0">
                <a:solidFill>
                  <a:schemeClr val="tx1">
                    <a:lumMod val="65000"/>
                  </a:schemeClr>
                </a:solidFill>
                <a:latin typeface="Arial"/>
                <a:cs typeface="Arial"/>
              </a:rPr>
              <a:t>Alturas &gt;2m, usar janelas laterais, trombas, </a:t>
            </a:r>
            <a:r>
              <a:rPr sz="1600" dirty="0">
                <a:solidFill>
                  <a:schemeClr val="tx1">
                    <a:lumMod val="65000"/>
                  </a:schemeClr>
                </a:solidFill>
                <a:latin typeface="Arial"/>
                <a:cs typeface="Arial"/>
              </a:rPr>
              <a:t>calhas,</a:t>
            </a:r>
            <a:r>
              <a:rPr sz="1600" spc="86" dirty="0">
                <a:solidFill>
                  <a:schemeClr val="tx1">
                    <a:lumMod val="65000"/>
                  </a:schemeClr>
                </a:solidFill>
                <a:latin typeface="Arial"/>
                <a:cs typeface="Arial"/>
              </a:rPr>
              <a:t> </a:t>
            </a:r>
            <a:r>
              <a:rPr sz="1600" spc="-5" dirty="0">
                <a:solidFill>
                  <a:schemeClr val="tx1">
                    <a:lumMod val="65000"/>
                  </a:schemeClr>
                </a:solidFill>
                <a:latin typeface="Arial"/>
                <a:cs typeface="Arial"/>
              </a:rPr>
              <a:t>funis</a:t>
            </a:r>
            <a:endParaRPr sz="1600" dirty="0">
              <a:solidFill>
                <a:schemeClr val="tx1">
                  <a:lumMod val="65000"/>
                </a:schemeClr>
              </a:solidFill>
              <a:latin typeface="Arial"/>
              <a:cs typeface="Arial"/>
            </a:endParaRPr>
          </a:p>
          <a:p>
            <a:pPr marL="171745" indent="-160219" algn="just">
              <a:spcBef>
                <a:spcPts val="958"/>
              </a:spcBef>
              <a:buChar char="•"/>
              <a:tabLst>
                <a:tab pos="172321" algn="l"/>
              </a:tabLst>
            </a:pPr>
            <a:r>
              <a:rPr sz="1600" spc="-5" dirty="0">
                <a:solidFill>
                  <a:schemeClr val="tx1">
                    <a:lumMod val="65000"/>
                  </a:schemeClr>
                </a:solidFill>
                <a:latin typeface="Arial"/>
                <a:cs typeface="Arial"/>
              </a:rPr>
              <a:t>Cuidados </a:t>
            </a:r>
            <a:r>
              <a:rPr sz="1600" dirty="0">
                <a:solidFill>
                  <a:schemeClr val="tx1">
                    <a:lumMod val="65000"/>
                  </a:schemeClr>
                </a:solidFill>
                <a:latin typeface="Arial"/>
                <a:cs typeface="Arial"/>
              </a:rPr>
              <a:t>sob </a:t>
            </a:r>
            <a:r>
              <a:rPr sz="1600" spc="-5" dirty="0">
                <a:solidFill>
                  <a:schemeClr val="tx1">
                    <a:lumMod val="65000"/>
                  </a:schemeClr>
                </a:solidFill>
                <a:latin typeface="Arial"/>
                <a:cs typeface="Arial"/>
              </a:rPr>
              <a:t>temperatura inferior a 10ºC e superior a</a:t>
            </a:r>
            <a:r>
              <a:rPr sz="1600" spc="95" dirty="0">
                <a:solidFill>
                  <a:schemeClr val="tx1">
                    <a:lumMod val="65000"/>
                  </a:schemeClr>
                </a:solidFill>
                <a:latin typeface="Arial"/>
                <a:cs typeface="Arial"/>
              </a:rPr>
              <a:t> </a:t>
            </a:r>
            <a:r>
              <a:rPr sz="1600" dirty="0">
                <a:solidFill>
                  <a:schemeClr val="tx1">
                    <a:lumMod val="65000"/>
                  </a:schemeClr>
                </a:solidFill>
                <a:latin typeface="Arial"/>
                <a:cs typeface="Arial"/>
              </a:rPr>
              <a:t>35ºC</a:t>
            </a:r>
          </a:p>
          <a:p>
            <a:pPr marL="171745" indent="-160219" algn="just">
              <a:spcBef>
                <a:spcPts val="948"/>
              </a:spcBef>
              <a:buChar char="•"/>
              <a:tabLst>
                <a:tab pos="172321" algn="l"/>
              </a:tabLst>
            </a:pPr>
            <a:r>
              <a:rPr sz="1600" dirty="0">
                <a:solidFill>
                  <a:schemeClr val="tx1">
                    <a:lumMod val="65000"/>
                  </a:schemeClr>
                </a:solidFill>
                <a:latin typeface="Arial"/>
                <a:cs typeface="Arial"/>
              </a:rPr>
              <a:t>Transporte </a:t>
            </a:r>
            <a:r>
              <a:rPr sz="1600" spc="-5" dirty="0">
                <a:solidFill>
                  <a:schemeClr val="tx1">
                    <a:lumMod val="65000"/>
                  </a:schemeClr>
                </a:solidFill>
                <a:latin typeface="Arial"/>
                <a:cs typeface="Arial"/>
              </a:rPr>
              <a:t>horizontal inferior a </a:t>
            </a:r>
            <a:r>
              <a:rPr sz="1600" dirty="0">
                <a:solidFill>
                  <a:schemeClr val="tx1">
                    <a:lumMod val="65000"/>
                  </a:schemeClr>
                </a:solidFill>
                <a:latin typeface="Arial"/>
                <a:cs typeface="Arial"/>
              </a:rPr>
              <a:t>60m </a:t>
            </a:r>
            <a:r>
              <a:rPr sz="1600" spc="-5" dirty="0">
                <a:solidFill>
                  <a:schemeClr val="tx1">
                    <a:lumMod val="65000"/>
                  </a:schemeClr>
                </a:solidFill>
                <a:latin typeface="Arial"/>
                <a:cs typeface="Arial"/>
              </a:rPr>
              <a:t>-</a:t>
            </a:r>
            <a:r>
              <a:rPr sz="1600" spc="23" dirty="0">
                <a:solidFill>
                  <a:schemeClr val="tx1">
                    <a:lumMod val="65000"/>
                  </a:schemeClr>
                </a:solidFill>
                <a:latin typeface="Arial"/>
                <a:cs typeface="Arial"/>
              </a:rPr>
              <a:t> </a:t>
            </a:r>
            <a:r>
              <a:rPr sz="1600" dirty="0">
                <a:solidFill>
                  <a:schemeClr val="tx1">
                    <a:lumMod val="65000"/>
                  </a:schemeClr>
                </a:solidFill>
                <a:latin typeface="Arial"/>
                <a:cs typeface="Arial"/>
              </a:rPr>
              <a:t>segregação</a:t>
            </a:r>
          </a:p>
          <a:p>
            <a:pPr marL="171745" indent="-160219" algn="just">
              <a:spcBef>
                <a:spcPts val="948"/>
              </a:spcBef>
              <a:buChar char="•"/>
              <a:tabLst>
                <a:tab pos="172321" algn="l"/>
              </a:tabLst>
            </a:pPr>
            <a:r>
              <a:rPr sz="1600" spc="-5" dirty="0" err="1">
                <a:solidFill>
                  <a:schemeClr val="tx1">
                    <a:lumMod val="65000"/>
                  </a:schemeClr>
                </a:solidFill>
                <a:latin typeface="Arial"/>
                <a:cs typeface="Arial"/>
              </a:rPr>
              <a:t>Abatimento</a:t>
            </a:r>
            <a:r>
              <a:rPr sz="1600" spc="-5" dirty="0">
                <a:solidFill>
                  <a:schemeClr val="tx1">
                    <a:lumMod val="65000"/>
                  </a:schemeClr>
                </a:solidFill>
                <a:latin typeface="Arial"/>
                <a:cs typeface="Arial"/>
              </a:rPr>
              <a:t> “</a:t>
            </a:r>
            <a:r>
              <a:rPr sz="1600" i="1" spc="-5" dirty="0">
                <a:solidFill>
                  <a:schemeClr val="tx1">
                    <a:lumMod val="65000"/>
                  </a:schemeClr>
                </a:solidFill>
                <a:latin typeface="Arial"/>
                <a:cs typeface="Arial"/>
              </a:rPr>
              <a:t>slump</a:t>
            </a:r>
            <a:r>
              <a:rPr sz="1600" spc="-5" dirty="0">
                <a:solidFill>
                  <a:schemeClr val="tx1">
                    <a:lumMod val="65000"/>
                  </a:schemeClr>
                </a:solidFill>
                <a:latin typeface="Arial"/>
                <a:cs typeface="Arial"/>
              </a:rPr>
              <a:t>” de acordo com a</a:t>
            </a:r>
            <a:r>
              <a:rPr sz="1600" spc="82" dirty="0">
                <a:solidFill>
                  <a:schemeClr val="tx1">
                    <a:lumMod val="65000"/>
                  </a:schemeClr>
                </a:solidFill>
                <a:latin typeface="Arial"/>
                <a:cs typeface="Arial"/>
              </a:rPr>
              <a:t> </a:t>
            </a:r>
            <a:r>
              <a:rPr sz="1600" spc="-5" dirty="0">
                <a:solidFill>
                  <a:schemeClr val="tx1">
                    <a:lumMod val="65000"/>
                  </a:schemeClr>
                </a:solidFill>
                <a:latin typeface="Arial"/>
                <a:cs typeface="Arial"/>
              </a:rPr>
              <a:t>dificuldade</a:t>
            </a:r>
            <a:endParaRPr sz="1600" dirty="0">
              <a:solidFill>
                <a:schemeClr val="tx1">
                  <a:lumMod val="65000"/>
                </a:schemeClr>
              </a:solidFill>
              <a:latin typeface="Arial"/>
              <a:cs typeface="Arial"/>
            </a:endParaRPr>
          </a:p>
          <a:p>
            <a:pPr marL="171745" indent="-160219" algn="just">
              <a:spcBef>
                <a:spcPts val="958"/>
              </a:spcBef>
              <a:buChar char="•"/>
              <a:tabLst>
                <a:tab pos="172321" algn="l"/>
              </a:tabLst>
            </a:pPr>
            <a:r>
              <a:rPr sz="1600" spc="-5" dirty="0">
                <a:solidFill>
                  <a:schemeClr val="tx1">
                    <a:lumMod val="65000"/>
                  </a:schemeClr>
                </a:solidFill>
                <a:latin typeface="Arial"/>
                <a:cs typeface="Arial"/>
              </a:rPr>
              <a:t>Molhar e </a:t>
            </a:r>
            <a:r>
              <a:rPr sz="1600" dirty="0">
                <a:solidFill>
                  <a:schemeClr val="tx1">
                    <a:lumMod val="65000"/>
                  </a:schemeClr>
                </a:solidFill>
                <a:latin typeface="Arial"/>
                <a:cs typeface="Arial"/>
              </a:rPr>
              <a:t>aplicar </a:t>
            </a:r>
            <a:r>
              <a:rPr sz="1600" spc="-5" dirty="0">
                <a:solidFill>
                  <a:schemeClr val="tx1">
                    <a:lumMod val="65000"/>
                  </a:schemeClr>
                </a:solidFill>
                <a:latin typeface="Arial"/>
                <a:cs typeface="Arial"/>
              </a:rPr>
              <a:t>“desmoldante” nas formas antes das</a:t>
            </a:r>
            <a:r>
              <a:rPr sz="1600" spc="113" dirty="0">
                <a:solidFill>
                  <a:schemeClr val="tx1">
                    <a:lumMod val="65000"/>
                  </a:schemeClr>
                </a:solidFill>
                <a:latin typeface="Arial"/>
                <a:cs typeface="Arial"/>
              </a:rPr>
              <a:t> </a:t>
            </a:r>
            <a:r>
              <a:rPr sz="1600" spc="-5" dirty="0">
                <a:solidFill>
                  <a:schemeClr val="tx1">
                    <a:lumMod val="65000"/>
                  </a:schemeClr>
                </a:solidFill>
                <a:latin typeface="Arial"/>
                <a:cs typeface="Arial"/>
              </a:rPr>
              <a:t>armaduras</a:t>
            </a:r>
            <a:endParaRPr sz="1600" dirty="0">
              <a:solidFill>
                <a:schemeClr val="tx1">
                  <a:lumMod val="65000"/>
                </a:schemeClr>
              </a:solidFill>
              <a:latin typeface="Arial"/>
              <a:cs typeface="Arial"/>
            </a:endParaRPr>
          </a:p>
        </p:txBody>
      </p:sp>
    </p:spTree>
    <p:extLst>
      <p:ext uri="{BB962C8B-B14F-4D97-AF65-F5344CB8AC3E}">
        <p14:creationId xmlns:p14="http://schemas.microsoft.com/office/powerpoint/2010/main" val="23791236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p:nvPr/>
        </p:nvSpPr>
        <p:spPr>
          <a:xfrm>
            <a:off x="7690764" y="1365078"/>
            <a:ext cx="4135026" cy="3116187"/>
          </a:xfrm>
          <a:prstGeom prst="rect">
            <a:avLst/>
          </a:prstGeom>
          <a:blipFill>
            <a:blip r:embed="rId2" cstate="print"/>
            <a:stretch>
              <a:fillRect/>
            </a:stretch>
          </a:blipFill>
        </p:spPr>
        <p:txBody>
          <a:bodyPr wrap="square" lIns="0" tIns="0" rIns="0" bIns="0" rtlCol="0"/>
          <a:lstStyle/>
          <a:p>
            <a:endParaRPr sz="1634"/>
          </a:p>
        </p:txBody>
      </p:sp>
      <p:sp>
        <p:nvSpPr>
          <p:cNvPr id="11" name="object 11"/>
          <p:cNvSpPr txBox="1"/>
          <p:nvPr/>
        </p:nvSpPr>
        <p:spPr>
          <a:xfrm>
            <a:off x="8420669" y="4696727"/>
            <a:ext cx="2675217" cy="754437"/>
          </a:xfrm>
          <a:prstGeom prst="rect">
            <a:avLst/>
          </a:prstGeom>
        </p:spPr>
        <p:txBody>
          <a:bodyPr vert="horz" wrap="square" lIns="0" tIns="0" rIns="0" bIns="0" rtlCol="0">
            <a:spAutoFit/>
          </a:bodyPr>
          <a:lstStyle/>
          <a:p>
            <a:pPr marL="11527" marR="4611" indent="-1729" algn="ctr">
              <a:lnSpc>
                <a:spcPct val="100099"/>
              </a:lnSpc>
            </a:pPr>
            <a:r>
              <a:rPr sz="1634" b="1" spc="-5" dirty="0">
                <a:solidFill>
                  <a:srgbClr val="FF3200"/>
                </a:solidFill>
                <a:latin typeface="Arial"/>
                <a:cs typeface="Arial"/>
              </a:rPr>
              <a:t>Usando </a:t>
            </a:r>
            <a:r>
              <a:rPr sz="1634" b="1" dirty="0">
                <a:solidFill>
                  <a:srgbClr val="FF3200"/>
                </a:solidFill>
                <a:latin typeface="Arial"/>
                <a:cs typeface="Arial"/>
              </a:rPr>
              <a:t>o  </a:t>
            </a:r>
            <a:r>
              <a:rPr sz="1634" b="1" spc="-5" dirty="0">
                <a:solidFill>
                  <a:srgbClr val="FF3200"/>
                </a:solidFill>
                <a:latin typeface="Arial"/>
                <a:cs typeface="Arial"/>
              </a:rPr>
              <a:t>mangote  para  colocar </a:t>
            </a:r>
            <a:r>
              <a:rPr sz="1634" b="1" dirty="0">
                <a:solidFill>
                  <a:srgbClr val="FF3200"/>
                </a:solidFill>
                <a:latin typeface="Arial"/>
                <a:cs typeface="Arial"/>
              </a:rPr>
              <a:t>o  </a:t>
            </a:r>
            <a:r>
              <a:rPr sz="1634" b="1" spc="-5" dirty="0">
                <a:solidFill>
                  <a:srgbClr val="FF3200"/>
                </a:solidFill>
                <a:latin typeface="Arial"/>
                <a:cs typeface="Arial"/>
              </a:rPr>
              <a:t>concreto</a:t>
            </a:r>
            <a:r>
              <a:rPr sz="1634" b="1" spc="-77" dirty="0">
                <a:solidFill>
                  <a:srgbClr val="FF3200"/>
                </a:solidFill>
                <a:latin typeface="Arial"/>
                <a:cs typeface="Arial"/>
              </a:rPr>
              <a:t> </a:t>
            </a:r>
            <a:r>
              <a:rPr sz="1634" b="1" dirty="0">
                <a:solidFill>
                  <a:srgbClr val="FF3200"/>
                </a:solidFill>
                <a:latin typeface="Arial"/>
                <a:cs typeface="Arial"/>
              </a:rPr>
              <a:t>no  </a:t>
            </a:r>
            <a:r>
              <a:rPr sz="1634" b="1" spc="-5" dirty="0">
                <a:solidFill>
                  <a:srgbClr val="FF3200"/>
                </a:solidFill>
                <a:latin typeface="Arial"/>
                <a:cs typeface="Arial"/>
              </a:rPr>
              <a:t>local </a:t>
            </a:r>
            <a:r>
              <a:rPr sz="1634" b="1" dirty="0">
                <a:solidFill>
                  <a:srgbClr val="FF3200"/>
                </a:solidFill>
                <a:latin typeface="Arial"/>
                <a:cs typeface="Arial"/>
              </a:rPr>
              <a:t>de  </a:t>
            </a:r>
            <a:r>
              <a:rPr sz="1634" b="1" spc="-5" dirty="0">
                <a:solidFill>
                  <a:srgbClr val="FF3200"/>
                </a:solidFill>
                <a:latin typeface="Arial"/>
                <a:cs typeface="Arial"/>
              </a:rPr>
              <a:t>aplicação</a:t>
            </a:r>
            <a:endParaRPr sz="1634" dirty="0">
              <a:latin typeface="Arial"/>
              <a:cs typeface="Arial"/>
            </a:endParaRPr>
          </a:p>
        </p:txBody>
      </p:sp>
      <p:sp>
        <p:nvSpPr>
          <p:cNvPr id="13" name="Título 12"/>
          <p:cNvSpPr txBox="1">
            <a:spLocks/>
          </p:cNvSpPr>
          <p:nvPr/>
        </p:nvSpPr>
        <p:spPr>
          <a:xfrm>
            <a:off x="941090" y="241110"/>
            <a:ext cx="10353762" cy="970450"/>
          </a:xfrm>
          <a:prstGeom prst="rect">
            <a:avLst/>
          </a:prstGeom>
        </p:spPr>
        <p:txBody>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dirty="0"/>
              <a:t>Lançamento do Concreto</a:t>
            </a:r>
          </a:p>
        </p:txBody>
      </p:sp>
      <p:sp>
        <p:nvSpPr>
          <p:cNvPr id="6" name="object 9"/>
          <p:cNvSpPr txBox="1"/>
          <p:nvPr/>
        </p:nvSpPr>
        <p:spPr>
          <a:xfrm>
            <a:off x="511834" y="1358309"/>
            <a:ext cx="6558898" cy="666849"/>
          </a:xfrm>
          <a:prstGeom prst="rect">
            <a:avLst/>
          </a:prstGeom>
        </p:spPr>
        <p:txBody>
          <a:bodyPr vert="horz" wrap="square" lIns="0" tIns="0" rIns="0" bIns="0" rtlCol="0">
            <a:spAutoFit/>
          </a:bodyPr>
          <a:lstStyle/>
          <a:p>
            <a:pPr marL="10950" marR="4611" algn="ctr">
              <a:lnSpc>
                <a:spcPts val="2605"/>
              </a:lnSpc>
            </a:pPr>
            <a:r>
              <a:rPr sz="2178" spc="-5" dirty="0" err="1">
                <a:latin typeface="Arial"/>
                <a:cs typeface="Arial"/>
              </a:rPr>
              <a:t>Formas</a:t>
            </a:r>
            <a:r>
              <a:rPr sz="2178" spc="-5" dirty="0">
                <a:latin typeface="Arial"/>
                <a:cs typeface="Arial"/>
              </a:rPr>
              <a:t> corretas </a:t>
            </a:r>
            <a:r>
              <a:rPr sz="2178" dirty="0">
                <a:latin typeface="Arial"/>
                <a:cs typeface="Arial"/>
              </a:rPr>
              <a:t>e </a:t>
            </a:r>
            <a:r>
              <a:rPr sz="2178" spc="-5" dirty="0">
                <a:latin typeface="Arial"/>
                <a:cs typeface="Arial"/>
              </a:rPr>
              <a:t>incorretas de preencher uma peça  estrutural de grande altura.</a:t>
            </a:r>
            <a:endParaRPr sz="2178" dirty="0">
              <a:latin typeface="Arial"/>
              <a:cs typeface="Arial"/>
            </a:endParaRPr>
          </a:p>
        </p:txBody>
      </p:sp>
      <p:sp>
        <p:nvSpPr>
          <p:cNvPr id="7" name="object 10"/>
          <p:cNvSpPr/>
          <p:nvPr/>
        </p:nvSpPr>
        <p:spPr>
          <a:xfrm>
            <a:off x="335605" y="2216536"/>
            <a:ext cx="6911356" cy="3426021"/>
          </a:xfrm>
          <a:prstGeom prst="rect">
            <a:avLst/>
          </a:prstGeom>
          <a:blipFill>
            <a:blip r:embed="rId3" cstate="print"/>
            <a:stretch>
              <a:fillRect/>
            </a:stretch>
          </a:blipFill>
        </p:spPr>
        <p:txBody>
          <a:bodyPr wrap="square" lIns="0" tIns="0" rIns="0" bIns="0" rtlCol="0"/>
          <a:lstStyle/>
          <a:p>
            <a:endParaRPr sz="1634"/>
          </a:p>
        </p:txBody>
      </p:sp>
    </p:spTree>
    <p:extLst>
      <p:ext uri="{BB962C8B-B14F-4D97-AF65-F5344CB8AC3E}">
        <p14:creationId xmlns:p14="http://schemas.microsoft.com/office/powerpoint/2010/main" val="4904415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p:nvPr/>
        </p:nvSpPr>
        <p:spPr>
          <a:xfrm>
            <a:off x="668624" y="5935021"/>
            <a:ext cx="4853620" cy="251479"/>
          </a:xfrm>
          <a:prstGeom prst="rect">
            <a:avLst/>
          </a:prstGeom>
        </p:spPr>
        <p:txBody>
          <a:bodyPr vert="horz" wrap="square" lIns="0" tIns="0" rIns="0" bIns="0" rtlCol="0">
            <a:spAutoFit/>
          </a:bodyPr>
          <a:lstStyle/>
          <a:p>
            <a:pPr marL="11527"/>
            <a:r>
              <a:rPr sz="1634" b="1" spc="-5" dirty="0">
                <a:solidFill>
                  <a:schemeClr val="tx1">
                    <a:lumMod val="75000"/>
                  </a:schemeClr>
                </a:solidFill>
                <a:latin typeface="Calisto MT (Corpo)"/>
                <a:cs typeface="Arial"/>
              </a:rPr>
              <a:t>Cacho </a:t>
            </a:r>
            <a:r>
              <a:rPr sz="1634" b="1" dirty="0">
                <a:solidFill>
                  <a:schemeClr val="tx1">
                    <a:lumMod val="75000"/>
                  </a:schemeClr>
                </a:solidFill>
                <a:latin typeface="Calisto MT (Corpo)"/>
                <a:cs typeface="Arial"/>
              </a:rPr>
              <a:t>de </a:t>
            </a:r>
            <a:r>
              <a:rPr sz="1634" b="1" spc="-5" dirty="0">
                <a:solidFill>
                  <a:schemeClr val="tx1">
                    <a:lumMod val="75000"/>
                  </a:schemeClr>
                </a:solidFill>
                <a:latin typeface="Calisto MT (Corpo)"/>
                <a:cs typeface="Arial"/>
              </a:rPr>
              <a:t>vibradores </a:t>
            </a:r>
            <a:r>
              <a:rPr sz="1634" b="1" dirty="0">
                <a:solidFill>
                  <a:schemeClr val="tx1">
                    <a:lumMod val="75000"/>
                  </a:schemeClr>
                </a:solidFill>
                <a:latin typeface="Calisto MT (Corpo)"/>
                <a:cs typeface="Arial"/>
              </a:rPr>
              <a:t>de </a:t>
            </a:r>
            <a:r>
              <a:rPr sz="1634" b="1" spc="-9" dirty="0">
                <a:solidFill>
                  <a:schemeClr val="tx1">
                    <a:lumMod val="75000"/>
                  </a:schemeClr>
                </a:solidFill>
                <a:latin typeface="Calisto MT (Corpo)"/>
                <a:cs typeface="Arial"/>
              </a:rPr>
              <a:t>imersão </a:t>
            </a:r>
            <a:r>
              <a:rPr sz="1634" b="1" dirty="0">
                <a:solidFill>
                  <a:schemeClr val="tx1">
                    <a:lumMod val="75000"/>
                  </a:schemeClr>
                </a:solidFill>
                <a:latin typeface="Calisto MT (Corpo)"/>
                <a:cs typeface="Arial"/>
              </a:rPr>
              <a:t>de </a:t>
            </a:r>
            <a:r>
              <a:rPr sz="1634" b="1" spc="-5" dirty="0">
                <a:solidFill>
                  <a:schemeClr val="tx1">
                    <a:lumMod val="75000"/>
                  </a:schemeClr>
                </a:solidFill>
                <a:latin typeface="Calisto MT (Corpo)"/>
                <a:cs typeface="Arial"/>
              </a:rPr>
              <a:t>grande</a:t>
            </a:r>
            <a:r>
              <a:rPr sz="1634" b="1" spc="5" dirty="0">
                <a:solidFill>
                  <a:schemeClr val="tx1">
                    <a:lumMod val="75000"/>
                  </a:schemeClr>
                </a:solidFill>
                <a:latin typeface="Calisto MT (Corpo)"/>
                <a:cs typeface="Arial"/>
              </a:rPr>
              <a:t> </a:t>
            </a:r>
            <a:r>
              <a:rPr sz="1634" b="1" spc="-5" dirty="0">
                <a:solidFill>
                  <a:schemeClr val="tx1">
                    <a:lumMod val="75000"/>
                  </a:schemeClr>
                </a:solidFill>
                <a:latin typeface="Calisto MT (Corpo)"/>
                <a:cs typeface="Arial"/>
              </a:rPr>
              <a:t>porte</a:t>
            </a:r>
            <a:endParaRPr sz="1634" dirty="0">
              <a:solidFill>
                <a:schemeClr val="tx1">
                  <a:lumMod val="75000"/>
                </a:schemeClr>
              </a:solidFill>
              <a:latin typeface="Calisto MT (Corpo)"/>
              <a:cs typeface="Arial"/>
            </a:endParaRPr>
          </a:p>
        </p:txBody>
      </p:sp>
      <p:sp>
        <p:nvSpPr>
          <p:cNvPr id="8" name="object 8"/>
          <p:cNvSpPr/>
          <p:nvPr/>
        </p:nvSpPr>
        <p:spPr>
          <a:xfrm>
            <a:off x="551525" y="2095471"/>
            <a:ext cx="5037345" cy="3684647"/>
          </a:xfrm>
          <a:prstGeom prst="rect">
            <a:avLst/>
          </a:prstGeom>
          <a:blipFill>
            <a:blip r:embed="rId2" cstate="print"/>
            <a:stretch>
              <a:fillRect/>
            </a:stretch>
          </a:blipFill>
        </p:spPr>
        <p:txBody>
          <a:bodyPr wrap="square" lIns="0" tIns="0" rIns="0" bIns="0" rtlCol="0"/>
          <a:lstStyle/>
          <a:p>
            <a:endParaRPr sz="1634"/>
          </a:p>
        </p:txBody>
      </p:sp>
      <p:sp>
        <p:nvSpPr>
          <p:cNvPr id="9" name="object 9"/>
          <p:cNvSpPr/>
          <p:nvPr/>
        </p:nvSpPr>
        <p:spPr>
          <a:xfrm>
            <a:off x="3243070" y="4302939"/>
            <a:ext cx="1419433" cy="1484555"/>
          </a:xfrm>
          <a:custGeom>
            <a:avLst/>
            <a:gdLst/>
            <a:ahLst/>
            <a:cxnLst/>
            <a:rect l="l" t="t" r="r" b="b"/>
            <a:pathLst>
              <a:path w="1564004" h="1635760">
                <a:moveTo>
                  <a:pt x="1513828" y="71616"/>
                </a:moveTo>
                <a:lnTo>
                  <a:pt x="1492733" y="51551"/>
                </a:lnTo>
                <a:lnTo>
                  <a:pt x="0" y="1615439"/>
                </a:lnTo>
                <a:lnTo>
                  <a:pt x="21335" y="1635251"/>
                </a:lnTo>
                <a:lnTo>
                  <a:pt x="1513828" y="71616"/>
                </a:lnTo>
                <a:close/>
              </a:path>
              <a:path w="1564004" h="1635760">
                <a:moveTo>
                  <a:pt x="1563623" y="0"/>
                </a:moveTo>
                <a:lnTo>
                  <a:pt x="1472183" y="32003"/>
                </a:lnTo>
                <a:lnTo>
                  <a:pt x="1492733" y="51551"/>
                </a:lnTo>
                <a:lnTo>
                  <a:pt x="1502663" y="41147"/>
                </a:lnTo>
                <a:lnTo>
                  <a:pt x="1523999" y="60959"/>
                </a:lnTo>
                <a:lnTo>
                  <a:pt x="1523999" y="81292"/>
                </a:lnTo>
                <a:lnTo>
                  <a:pt x="1534667" y="91439"/>
                </a:lnTo>
                <a:lnTo>
                  <a:pt x="1563623" y="0"/>
                </a:lnTo>
                <a:close/>
              </a:path>
              <a:path w="1564004" h="1635760">
                <a:moveTo>
                  <a:pt x="1523999" y="60959"/>
                </a:moveTo>
                <a:lnTo>
                  <a:pt x="1502663" y="41147"/>
                </a:lnTo>
                <a:lnTo>
                  <a:pt x="1492733" y="51551"/>
                </a:lnTo>
                <a:lnTo>
                  <a:pt x="1513828" y="71616"/>
                </a:lnTo>
                <a:lnTo>
                  <a:pt x="1523999" y="60959"/>
                </a:lnTo>
                <a:close/>
              </a:path>
              <a:path w="1564004" h="1635760">
                <a:moveTo>
                  <a:pt x="1523999" y="81292"/>
                </a:moveTo>
                <a:lnTo>
                  <a:pt x="1523999" y="60959"/>
                </a:lnTo>
                <a:lnTo>
                  <a:pt x="1513828" y="71616"/>
                </a:lnTo>
                <a:lnTo>
                  <a:pt x="1523999" y="81292"/>
                </a:lnTo>
                <a:close/>
              </a:path>
            </a:pathLst>
          </a:custGeom>
          <a:solidFill>
            <a:srgbClr val="FF3200"/>
          </a:solidFill>
        </p:spPr>
        <p:txBody>
          <a:bodyPr wrap="square" lIns="0" tIns="0" rIns="0" bIns="0" rtlCol="0"/>
          <a:lstStyle/>
          <a:p>
            <a:endParaRPr sz="1634"/>
          </a:p>
        </p:txBody>
      </p:sp>
      <p:sp>
        <p:nvSpPr>
          <p:cNvPr id="11" name="object 11"/>
          <p:cNvSpPr txBox="1"/>
          <p:nvPr/>
        </p:nvSpPr>
        <p:spPr>
          <a:xfrm>
            <a:off x="551525" y="1276065"/>
            <a:ext cx="6878746" cy="974626"/>
          </a:xfrm>
          <a:prstGeom prst="rect">
            <a:avLst/>
          </a:prstGeom>
        </p:spPr>
        <p:txBody>
          <a:bodyPr vert="horz" wrap="square" lIns="0" tIns="0" rIns="0" bIns="0" rtlCol="0">
            <a:spAutoFit/>
          </a:bodyPr>
          <a:lstStyle/>
          <a:p>
            <a:pPr marL="58209">
              <a:spcBef>
                <a:spcPts val="622"/>
              </a:spcBef>
            </a:pPr>
            <a:r>
              <a:rPr sz="2000" dirty="0" err="1">
                <a:solidFill>
                  <a:schemeClr val="tx1">
                    <a:lumMod val="75000"/>
                  </a:schemeClr>
                </a:solidFill>
                <a:latin typeface="Calisto MT (Corpo)"/>
                <a:cs typeface="Arial"/>
              </a:rPr>
              <a:t>Finalidade</a:t>
            </a:r>
            <a:r>
              <a:rPr sz="2000" dirty="0">
                <a:solidFill>
                  <a:schemeClr val="tx1">
                    <a:lumMod val="75000"/>
                  </a:schemeClr>
                </a:solidFill>
                <a:latin typeface="Calisto MT (Corpo)"/>
                <a:cs typeface="Arial"/>
              </a:rPr>
              <a:t>:</a:t>
            </a:r>
          </a:p>
          <a:p>
            <a:pPr marL="58209">
              <a:spcBef>
                <a:spcPts val="422"/>
              </a:spcBef>
            </a:pPr>
            <a:r>
              <a:rPr sz="2000" spc="-5" dirty="0">
                <a:solidFill>
                  <a:schemeClr val="tx1">
                    <a:lumMod val="75000"/>
                  </a:schemeClr>
                </a:solidFill>
                <a:latin typeface="Calisto MT (Corpo)"/>
                <a:cs typeface="Arial"/>
              </a:rPr>
              <a:t>Preencher </a:t>
            </a:r>
            <a:r>
              <a:rPr sz="2000" dirty="0">
                <a:solidFill>
                  <a:schemeClr val="tx1">
                    <a:lumMod val="75000"/>
                  </a:schemeClr>
                </a:solidFill>
                <a:latin typeface="Calisto MT (Corpo)"/>
                <a:cs typeface="Arial"/>
              </a:rPr>
              <a:t>as </a:t>
            </a:r>
            <a:r>
              <a:rPr sz="2000" spc="-5" dirty="0">
                <a:solidFill>
                  <a:schemeClr val="tx1">
                    <a:lumMod val="75000"/>
                  </a:schemeClr>
                </a:solidFill>
                <a:latin typeface="Calisto MT (Corpo)"/>
                <a:cs typeface="Arial"/>
              </a:rPr>
              <a:t>formas completamente, retirar </a:t>
            </a:r>
            <a:r>
              <a:rPr sz="2000" dirty="0">
                <a:solidFill>
                  <a:schemeClr val="tx1">
                    <a:lumMod val="75000"/>
                  </a:schemeClr>
                </a:solidFill>
                <a:latin typeface="Calisto MT (Corpo)"/>
                <a:cs typeface="Arial"/>
              </a:rPr>
              <a:t>o </a:t>
            </a:r>
            <a:r>
              <a:rPr sz="2000" spc="-9" dirty="0">
                <a:solidFill>
                  <a:schemeClr val="tx1">
                    <a:lumMod val="75000"/>
                  </a:schemeClr>
                </a:solidFill>
                <a:latin typeface="Calisto MT (Corpo)"/>
                <a:cs typeface="Arial"/>
              </a:rPr>
              <a:t>ar </a:t>
            </a:r>
            <a:r>
              <a:rPr sz="2000" dirty="0">
                <a:solidFill>
                  <a:schemeClr val="tx1">
                    <a:lumMod val="75000"/>
                  </a:schemeClr>
                </a:solidFill>
                <a:latin typeface="Calisto MT (Corpo)"/>
                <a:cs typeface="Arial"/>
              </a:rPr>
              <a:t>e </a:t>
            </a:r>
            <a:r>
              <a:rPr sz="2000" spc="-5" dirty="0">
                <a:solidFill>
                  <a:schemeClr val="tx1">
                    <a:lumMod val="75000"/>
                  </a:schemeClr>
                </a:solidFill>
                <a:latin typeface="Calisto MT (Corpo)"/>
                <a:cs typeface="Arial"/>
              </a:rPr>
              <a:t>eliminar</a:t>
            </a:r>
            <a:r>
              <a:rPr sz="2000" spc="-9" dirty="0">
                <a:solidFill>
                  <a:schemeClr val="tx1">
                    <a:lumMod val="75000"/>
                  </a:schemeClr>
                </a:solidFill>
                <a:latin typeface="Calisto MT (Corpo)"/>
                <a:cs typeface="Arial"/>
              </a:rPr>
              <a:t> </a:t>
            </a:r>
            <a:r>
              <a:rPr sz="2000" spc="-5" dirty="0">
                <a:solidFill>
                  <a:schemeClr val="tx1">
                    <a:lumMod val="75000"/>
                  </a:schemeClr>
                </a:solidFill>
                <a:latin typeface="Calisto MT (Corpo)"/>
                <a:cs typeface="Arial"/>
              </a:rPr>
              <a:t>vazios.</a:t>
            </a:r>
            <a:endParaRPr sz="2000" dirty="0">
              <a:solidFill>
                <a:schemeClr val="tx1">
                  <a:lumMod val="75000"/>
                </a:schemeClr>
              </a:solidFill>
              <a:latin typeface="Calisto MT (Corpo)"/>
              <a:cs typeface="Arial"/>
            </a:endParaRPr>
          </a:p>
        </p:txBody>
      </p:sp>
      <p:sp>
        <p:nvSpPr>
          <p:cNvPr id="13" name="Título 12"/>
          <p:cNvSpPr txBox="1">
            <a:spLocks/>
          </p:cNvSpPr>
          <p:nvPr/>
        </p:nvSpPr>
        <p:spPr>
          <a:xfrm>
            <a:off x="941090" y="241110"/>
            <a:ext cx="10353762" cy="970450"/>
          </a:xfrm>
          <a:prstGeom prst="rect">
            <a:avLst/>
          </a:prstGeom>
        </p:spPr>
        <p:txBody>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dirty="0">
                <a:solidFill>
                  <a:schemeClr val="tx1">
                    <a:lumMod val="75000"/>
                  </a:schemeClr>
                </a:solidFill>
              </a:rPr>
              <a:t>Adensamento do Concreto</a:t>
            </a:r>
          </a:p>
        </p:txBody>
      </p:sp>
      <p:sp>
        <p:nvSpPr>
          <p:cNvPr id="12" name="object 8">
            <a:extLst>
              <a:ext uri="{FF2B5EF4-FFF2-40B4-BE49-F238E27FC236}">
                <a16:creationId xmlns:a16="http://schemas.microsoft.com/office/drawing/2014/main" id="{16C1BCA0-A298-4386-BD82-B621F3900441}"/>
              </a:ext>
            </a:extLst>
          </p:cNvPr>
          <p:cNvSpPr/>
          <p:nvPr/>
        </p:nvSpPr>
        <p:spPr>
          <a:xfrm>
            <a:off x="6320109" y="4266829"/>
            <a:ext cx="5581756" cy="1605041"/>
          </a:xfrm>
          <a:prstGeom prst="rect">
            <a:avLst/>
          </a:prstGeom>
          <a:blipFill>
            <a:blip r:embed="rId3" cstate="print"/>
            <a:stretch>
              <a:fillRect/>
            </a:stretch>
          </a:blipFill>
        </p:spPr>
        <p:txBody>
          <a:bodyPr wrap="square" lIns="0" tIns="0" rIns="0" bIns="0" rtlCol="0"/>
          <a:lstStyle/>
          <a:p>
            <a:endParaRPr sz="1634"/>
          </a:p>
        </p:txBody>
      </p:sp>
      <p:sp>
        <p:nvSpPr>
          <p:cNvPr id="14" name="object 9">
            <a:extLst>
              <a:ext uri="{FF2B5EF4-FFF2-40B4-BE49-F238E27FC236}">
                <a16:creationId xmlns:a16="http://schemas.microsoft.com/office/drawing/2014/main" id="{1B456CF3-732C-4C34-AC6B-A3791CEC786A}"/>
              </a:ext>
            </a:extLst>
          </p:cNvPr>
          <p:cNvSpPr/>
          <p:nvPr/>
        </p:nvSpPr>
        <p:spPr>
          <a:xfrm>
            <a:off x="7838961" y="4636981"/>
            <a:ext cx="680926" cy="74879"/>
          </a:xfrm>
          <a:custGeom>
            <a:avLst/>
            <a:gdLst/>
            <a:ahLst/>
            <a:cxnLst/>
            <a:rect l="l" t="t" r="r" b="b"/>
            <a:pathLst>
              <a:path w="841375" h="96520">
                <a:moveTo>
                  <a:pt x="84332" y="39376"/>
                </a:moveTo>
                <a:lnTo>
                  <a:pt x="83819" y="10667"/>
                </a:lnTo>
                <a:lnTo>
                  <a:pt x="0" y="54863"/>
                </a:lnTo>
                <a:lnTo>
                  <a:pt x="70103" y="88664"/>
                </a:lnTo>
                <a:lnTo>
                  <a:pt x="70103" y="39623"/>
                </a:lnTo>
                <a:lnTo>
                  <a:pt x="84332" y="39376"/>
                </a:lnTo>
                <a:close/>
              </a:path>
              <a:path w="841375" h="96520">
                <a:moveTo>
                  <a:pt x="84850" y="68349"/>
                </a:moveTo>
                <a:lnTo>
                  <a:pt x="84332" y="39376"/>
                </a:lnTo>
                <a:lnTo>
                  <a:pt x="70103" y="39623"/>
                </a:lnTo>
                <a:lnTo>
                  <a:pt x="71627" y="68579"/>
                </a:lnTo>
                <a:lnTo>
                  <a:pt x="84850" y="68349"/>
                </a:lnTo>
                <a:close/>
              </a:path>
              <a:path w="841375" h="96520">
                <a:moveTo>
                  <a:pt x="85343" y="96011"/>
                </a:moveTo>
                <a:lnTo>
                  <a:pt x="84850" y="68349"/>
                </a:lnTo>
                <a:lnTo>
                  <a:pt x="71627" y="68579"/>
                </a:lnTo>
                <a:lnTo>
                  <a:pt x="70103" y="39623"/>
                </a:lnTo>
                <a:lnTo>
                  <a:pt x="70103" y="88664"/>
                </a:lnTo>
                <a:lnTo>
                  <a:pt x="85343" y="96011"/>
                </a:lnTo>
                <a:close/>
              </a:path>
              <a:path w="841375" h="96520">
                <a:moveTo>
                  <a:pt x="755391" y="56636"/>
                </a:moveTo>
                <a:lnTo>
                  <a:pt x="754874" y="27689"/>
                </a:lnTo>
                <a:lnTo>
                  <a:pt x="84332" y="39376"/>
                </a:lnTo>
                <a:lnTo>
                  <a:pt x="84850" y="68349"/>
                </a:lnTo>
                <a:lnTo>
                  <a:pt x="755391" y="56636"/>
                </a:lnTo>
                <a:close/>
              </a:path>
              <a:path w="841375" h="96520">
                <a:moveTo>
                  <a:pt x="841247" y="41147"/>
                </a:moveTo>
                <a:lnTo>
                  <a:pt x="754379" y="0"/>
                </a:lnTo>
                <a:lnTo>
                  <a:pt x="754874" y="27689"/>
                </a:lnTo>
                <a:lnTo>
                  <a:pt x="769619" y="27431"/>
                </a:lnTo>
                <a:lnTo>
                  <a:pt x="769619" y="78241"/>
                </a:lnTo>
                <a:lnTo>
                  <a:pt x="841247" y="41147"/>
                </a:lnTo>
                <a:close/>
              </a:path>
              <a:path w="841375" h="96520">
                <a:moveTo>
                  <a:pt x="769619" y="56387"/>
                </a:moveTo>
                <a:lnTo>
                  <a:pt x="769619" y="27431"/>
                </a:lnTo>
                <a:lnTo>
                  <a:pt x="754874" y="27689"/>
                </a:lnTo>
                <a:lnTo>
                  <a:pt x="755391" y="56636"/>
                </a:lnTo>
                <a:lnTo>
                  <a:pt x="769619" y="56387"/>
                </a:lnTo>
                <a:close/>
              </a:path>
              <a:path w="841375" h="96520">
                <a:moveTo>
                  <a:pt x="769619" y="78241"/>
                </a:moveTo>
                <a:lnTo>
                  <a:pt x="769619" y="56387"/>
                </a:lnTo>
                <a:lnTo>
                  <a:pt x="755391" y="56636"/>
                </a:lnTo>
                <a:lnTo>
                  <a:pt x="755903" y="85343"/>
                </a:lnTo>
                <a:lnTo>
                  <a:pt x="769619" y="78241"/>
                </a:lnTo>
                <a:close/>
              </a:path>
            </a:pathLst>
          </a:custGeom>
          <a:solidFill>
            <a:srgbClr val="FF3200"/>
          </a:solidFill>
        </p:spPr>
        <p:txBody>
          <a:bodyPr wrap="square" lIns="0" tIns="0" rIns="0" bIns="0" rtlCol="0"/>
          <a:lstStyle/>
          <a:p>
            <a:endParaRPr sz="1634"/>
          </a:p>
        </p:txBody>
      </p:sp>
      <p:sp>
        <p:nvSpPr>
          <p:cNvPr id="15" name="object 10">
            <a:extLst>
              <a:ext uri="{FF2B5EF4-FFF2-40B4-BE49-F238E27FC236}">
                <a16:creationId xmlns:a16="http://schemas.microsoft.com/office/drawing/2014/main" id="{A4470CA2-6508-4176-BB62-9A533A1A7F45}"/>
              </a:ext>
            </a:extLst>
          </p:cNvPr>
          <p:cNvSpPr txBox="1"/>
          <p:nvPr/>
        </p:nvSpPr>
        <p:spPr>
          <a:xfrm>
            <a:off x="5881388" y="1688147"/>
            <a:ext cx="6459199" cy="3023713"/>
          </a:xfrm>
          <a:prstGeom prst="rect">
            <a:avLst/>
          </a:prstGeom>
        </p:spPr>
        <p:txBody>
          <a:bodyPr vert="horz" wrap="square" lIns="0" tIns="0" rIns="0" bIns="0" rtlCol="0">
            <a:spAutoFit/>
          </a:bodyPr>
          <a:lstStyle/>
          <a:p>
            <a:pPr marL="11527"/>
            <a:endParaRPr sz="2178" dirty="0">
              <a:solidFill>
                <a:schemeClr val="tx1">
                  <a:lumMod val="75000"/>
                </a:schemeClr>
              </a:solidFill>
              <a:latin typeface="Calisto MT (Corpo)"/>
              <a:cs typeface="Arial"/>
            </a:endParaRPr>
          </a:p>
          <a:p>
            <a:pPr marL="11527">
              <a:spcBef>
                <a:spcPts val="811"/>
              </a:spcBef>
            </a:pPr>
            <a:r>
              <a:rPr sz="1997" b="1" dirty="0">
                <a:solidFill>
                  <a:schemeClr val="tx1">
                    <a:lumMod val="75000"/>
                  </a:schemeClr>
                </a:solidFill>
                <a:latin typeface="Calisto MT (Corpo)"/>
                <a:cs typeface="Arial"/>
              </a:rPr>
              <a:t>Modo </a:t>
            </a:r>
            <a:r>
              <a:rPr sz="1997" b="1" spc="-5" dirty="0">
                <a:solidFill>
                  <a:schemeClr val="tx1">
                    <a:lumMod val="75000"/>
                  </a:schemeClr>
                </a:solidFill>
                <a:latin typeface="Calisto MT (Corpo)"/>
                <a:cs typeface="Arial"/>
              </a:rPr>
              <a:t>correto </a:t>
            </a:r>
            <a:r>
              <a:rPr sz="1997" b="1" dirty="0">
                <a:solidFill>
                  <a:schemeClr val="tx1">
                    <a:lumMod val="75000"/>
                  </a:schemeClr>
                </a:solidFill>
                <a:latin typeface="Calisto MT (Corpo)"/>
                <a:cs typeface="Arial"/>
              </a:rPr>
              <a:t>de </a:t>
            </a:r>
            <a:r>
              <a:rPr sz="1997" b="1" spc="-5" dirty="0">
                <a:solidFill>
                  <a:schemeClr val="tx1">
                    <a:lumMod val="75000"/>
                  </a:schemeClr>
                </a:solidFill>
                <a:latin typeface="Calisto MT (Corpo)"/>
                <a:cs typeface="Arial"/>
              </a:rPr>
              <a:t>usar vibrador de </a:t>
            </a:r>
            <a:r>
              <a:rPr sz="1997" b="1" dirty="0">
                <a:solidFill>
                  <a:schemeClr val="tx1">
                    <a:lumMod val="75000"/>
                  </a:schemeClr>
                </a:solidFill>
                <a:latin typeface="Calisto MT (Corpo)"/>
                <a:cs typeface="Arial"/>
              </a:rPr>
              <a:t>agulha </a:t>
            </a:r>
            <a:r>
              <a:rPr sz="1997" b="1" spc="-5" dirty="0">
                <a:solidFill>
                  <a:schemeClr val="tx1">
                    <a:lumMod val="75000"/>
                  </a:schemeClr>
                </a:solidFill>
                <a:latin typeface="Calisto MT (Corpo)"/>
                <a:cs typeface="Arial"/>
              </a:rPr>
              <a:t>de</a:t>
            </a:r>
            <a:r>
              <a:rPr sz="1997" b="1" spc="68" dirty="0">
                <a:solidFill>
                  <a:schemeClr val="tx1">
                    <a:lumMod val="75000"/>
                  </a:schemeClr>
                </a:solidFill>
                <a:latin typeface="Calisto MT (Corpo)"/>
                <a:cs typeface="Arial"/>
              </a:rPr>
              <a:t> </a:t>
            </a:r>
            <a:r>
              <a:rPr sz="1997" b="1" spc="-5" dirty="0">
                <a:solidFill>
                  <a:schemeClr val="tx1">
                    <a:lumMod val="75000"/>
                  </a:schemeClr>
                </a:solidFill>
                <a:latin typeface="Calisto MT (Corpo)"/>
                <a:cs typeface="Arial"/>
              </a:rPr>
              <a:t>imersão:</a:t>
            </a:r>
            <a:endParaRPr sz="1997" dirty="0">
              <a:solidFill>
                <a:schemeClr val="tx1">
                  <a:lumMod val="75000"/>
                </a:schemeClr>
              </a:solidFill>
              <a:latin typeface="Calisto MT (Corpo)"/>
              <a:cs typeface="Arial"/>
            </a:endParaRPr>
          </a:p>
          <a:p>
            <a:pPr marL="11527">
              <a:spcBef>
                <a:spcPts val="717"/>
              </a:spcBef>
            </a:pPr>
            <a:r>
              <a:rPr sz="1997" spc="-5" dirty="0">
                <a:solidFill>
                  <a:schemeClr val="tx1">
                    <a:lumMod val="75000"/>
                  </a:schemeClr>
                </a:solidFill>
                <a:latin typeface="Calisto MT (Corpo)"/>
                <a:cs typeface="Arial"/>
              </a:rPr>
              <a:t>-Inserir e </a:t>
            </a:r>
            <a:r>
              <a:rPr sz="1997" dirty="0">
                <a:solidFill>
                  <a:schemeClr val="tx1">
                    <a:lumMod val="75000"/>
                  </a:schemeClr>
                </a:solidFill>
                <a:latin typeface="Calisto MT (Corpo)"/>
                <a:cs typeface="Arial"/>
              </a:rPr>
              <a:t>retirar </a:t>
            </a:r>
            <a:r>
              <a:rPr sz="1997" spc="-5" dirty="0">
                <a:solidFill>
                  <a:schemeClr val="tx1">
                    <a:lumMod val="75000"/>
                  </a:schemeClr>
                </a:solidFill>
                <a:latin typeface="Calisto MT (Corpo)"/>
                <a:cs typeface="Arial"/>
              </a:rPr>
              <a:t>o mais </a:t>
            </a:r>
            <a:r>
              <a:rPr sz="1997" dirty="0">
                <a:solidFill>
                  <a:schemeClr val="tx1">
                    <a:lumMod val="75000"/>
                  </a:schemeClr>
                </a:solidFill>
                <a:latin typeface="Calisto MT (Corpo)"/>
                <a:cs typeface="Arial"/>
              </a:rPr>
              <a:t>na </a:t>
            </a:r>
            <a:r>
              <a:rPr sz="1997" spc="-5" dirty="0">
                <a:solidFill>
                  <a:schemeClr val="tx1">
                    <a:lumMod val="75000"/>
                  </a:schemeClr>
                </a:solidFill>
                <a:latin typeface="Calisto MT (Corpo)"/>
                <a:cs typeface="Arial"/>
              </a:rPr>
              <a:t>vertical</a:t>
            </a:r>
            <a:r>
              <a:rPr sz="1997" spc="59" dirty="0">
                <a:solidFill>
                  <a:schemeClr val="tx1">
                    <a:lumMod val="75000"/>
                  </a:schemeClr>
                </a:solidFill>
                <a:latin typeface="Calisto MT (Corpo)"/>
                <a:cs typeface="Arial"/>
              </a:rPr>
              <a:t> </a:t>
            </a:r>
            <a:r>
              <a:rPr sz="1997" spc="-5" dirty="0">
                <a:solidFill>
                  <a:schemeClr val="tx1">
                    <a:lumMod val="75000"/>
                  </a:schemeClr>
                </a:solidFill>
                <a:latin typeface="Calisto MT (Corpo)"/>
                <a:cs typeface="Arial"/>
              </a:rPr>
              <a:t>possível</a:t>
            </a:r>
            <a:endParaRPr sz="1997" dirty="0">
              <a:solidFill>
                <a:schemeClr val="tx1">
                  <a:lumMod val="75000"/>
                </a:schemeClr>
              </a:solidFill>
              <a:latin typeface="Calisto MT (Corpo)"/>
              <a:cs typeface="Arial"/>
            </a:endParaRPr>
          </a:p>
          <a:p>
            <a:pPr marL="11527">
              <a:spcBef>
                <a:spcPts val="708"/>
              </a:spcBef>
            </a:pPr>
            <a:r>
              <a:rPr sz="1997" spc="-5" dirty="0">
                <a:solidFill>
                  <a:schemeClr val="tx1">
                    <a:lumMod val="75000"/>
                  </a:schemeClr>
                </a:solidFill>
                <a:latin typeface="Calisto MT (Corpo)"/>
                <a:cs typeface="Arial"/>
              </a:rPr>
              <a:t>-Inserções a cada +-15</a:t>
            </a:r>
            <a:r>
              <a:rPr sz="1997" dirty="0">
                <a:solidFill>
                  <a:schemeClr val="tx1">
                    <a:lumMod val="75000"/>
                  </a:schemeClr>
                </a:solidFill>
                <a:latin typeface="Calisto MT (Corpo)"/>
                <a:cs typeface="Arial"/>
              </a:rPr>
              <a:t> </a:t>
            </a:r>
            <a:r>
              <a:rPr sz="1997" spc="5" dirty="0">
                <a:solidFill>
                  <a:schemeClr val="tx1">
                    <a:lumMod val="75000"/>
                  </a:schemeClr>
                </a:solidFill>
                <a:latin typeface="Calisto MT (Corpo)"/>
                <a:cs typeface="Arial"/>
              </a:rPr>
              <a:t>cm</a:t>
            </a:r>
            <a:endParaRPr sz="1997" dirty="0">
              <a:solidFill>
                <a:schemeClr val="tx1">
                  <a:lumMod val="75000"/>
                </a:schemeClr>
              </a:solidFill>
              <a:latin typeface="Calisto MT (Corpo)"/>
              <a:cs typeface="Arial"/>
            </a:endParaRPr>
          </a:p>
          <a:p>
            <a:pPr marL="11527">
              <a:spcBef>
                <a:spcPts val="708"/>
              </a:spcBef>
            </a:pPr>
            <a:r>
              <a:rPr sz="1997" spc="-5" dirty="0">
                <a:solidFill>
                  <a:schemeClr val="tx1">
                    <a:lumMod val="75000"/>
                  </a:schemeClr>
                </a:solidFill>
                <a:latin typeface="Calisto MT (Corpo)"/>
                <a:cs typeface="Arial"/>
              </a:rPr>
              <a:t>-Não vibrar </a:t>
            </a:r>
            <a:r>
              <a:rPr sz="1997" dirty="0">
                <a:solidFill>
                  <a:schemeClr val="tx1">
                    <a:lumMod val="75000"/>
                  </a:schemeClr>
                </a:solidFill>
                <a:latin typeface="Calisto MT (Corpo)"/>
                <a:cs typeface="Arial"/>
              </a:rPr>
              <a:t>as</a:t>
            </a:r>
            <a:r>
              <a:rPr sz="1997" spc="-18" dirty="0">
                <a:solidFill>
                  <a:schemeClr val="tx1">
                    <a:lumMod val="75000"/>
                  </a:schemeClr>
                </a:solidFill>
                <a:latin typeface="Calisto MT (Corpo)"/>
                <a:cs typeface="Arial"/>
              </a:rPr>
              <a:t> </a:t>
            </a:r>
            <a:r>
              <a:rPr sz="1997" spc="-5" dirty="0">
                <a:solidFill>
                  <a:schemeClr val="tx1">
                    <a:lumMod val="75000"/>
                  </a:schemeClr>
                </a:solidFill>
                <a:latin typeface="Calisto MT (Corpo)"/>
                <a:cs typeface="Arial"/>
              </a:rPr>
              <a:t>armaduras</a:t>
            </a:r>
            <a:endParaRPr sz="1997" dirty="0">
              <a:solidFill>
                <a:schemeClr val="tx1">
                  <a:lumMod val="75000"/>
                </a:schemeClr>
              </a:solidFill>
              <a:latin typeface="Calisto MT (Corpo)"/>
              <a:cs typeface="Arial"/>
            </a:endParaRPr>
          </a:p>
          <a:p>
            <a:pPr marL="11527">
              <a:spcBef>
                <a:spcPts val="762"/>
              </a:spcBef>
            </a:pPr>
            <a:r>
              <a:rPr sz="1997" spc="-5" dirty="0">
                <a:solidFill>
                  <a:schemeClr val="tx1">
                    <a:lumMod val="75000"/>
                  </a:schemeClr>
                </a:solidFill>
                <a:latin typeface="Calisto MT (Corpo)"/>
                <a:cs typeface="Arial"/>
              </a:rPr>
              <a:t>-Não fazer o concreto “caminhar” </a:t>
            </a:r>
            <a:r>
              <a:rPr sz="1997" dirty="0">
                <a:solidFill>
                  <a:schemeClr val="tx1">
                    <a:lumMod val="75000"/>
                  </a:schemeClr>
                </a:solidFill>
                <a:latin typeface="Calisto MT (Corpo)"/>
                <a:cs typeface="Arial"/>
              </a:rPr>
              <a:t>com </a:t>
            </a:r>
            <a:r>
              <a:rPr sz="1997" spc="-5" dirty="0">
                <a:solidFill>
                  <a:schemeClr val="tx1">
                    <a:lumMod val="75000"/>
                  </a:schemeClr>
                </a:solidFill>
                <a:latin typeface="Calisto MT (Corpo)"/>
                <a:cs typeface="Arial"/>
              </a:rPr>
              <a:t>a</a:t>
            </a:r>
            <a:r>
              <a:rPr sz="1997" spc="86" dirty="0">
                <a:solidFill>
                  <a:schemeClr val="tx1">
                    <a:lumMod val="75000"/>
                  </a:schemeClr>
                </a:solidFill>
                <a:latin typeface="Calisto MT (Corpo)"/>
                <a:cs typeface="Arial"/>
              </a:rPr>
              <a:t> </a:t>
            </a:r>
            <a:r>
              <a:rPr sz="1997" spc="-5" dirty="0">
                <a:solidFill>
                  <a:schemeClr val="tx1">
                    <a:lumMod val="75000"/>
                  </a:schemeClr>
                </a:solidFill>
                <a:latin typeface="Calisto MT (Corpo)"/>
                <a:cs typeface="Arial"/>
              </a:rPr>
              <a:t>vibração.</a:t>
            </a:r>
            <a:endParaRPr sz="1997" dirty="0">
              <a:solidFill>
                <a:schemeClr val="tx1">
                  <a:lumMod val="75000"/>
                </a:schemeClr>
              </a:solidFill>
              <a:latin typeface="Calisto MT (Corpo)"/>
              <a:cs typeface="Arial"/>
            </a:endParaRPr>
          </a:p>
          <a:p>
            <a:pPr>
              <a:spcBef>
                <a:spcPts val="9"/>
              </a:spcBef>
            </a:pPr>
            <a:endParaRPr sz="2768" dirty="0">
              <a:solidFill>
                <a:schemeClr val="tx1">
                  <a:lumMod val="75000"/>
                </a:schemeClr>
              </a:solidFill>
              <a:latin typeface="Calisto MT (Corpo)"/>
              <a:cs typeface="Times New Roman"/>
            </a:endParaRPr>
          </a:p>
          <a:p>
            <a:pPr marL="2026362"/>
            <a:r>
              <a:rPr sz="1634" b="1" spc="-5" dirty="0">
                <a:solidFill>
                  <a:srgbClr val="FF0000"/>
                </a:solidFill>
                <a:latin typeface="Calisto MT (Corpo)"/>
                <a:cs typeface="Arial"/>
              </a:rPr>
              <a:t>15</a:t>
            </a:r>
            <a:r>
              <a:rPr sz="1634" b="1" spc="-95" dirty="0">
                <a:solidFill>
                  <a:srgbClr val="FF0000"/>
                </a:solidFill>
                <a:latin typeface="Calisto MT (Corpo)"/>
                <a:cs typeface="Arial"/>
              </a:rPr>
              <a:t> </a:t>
            </a:r>
            <a:r>
              <a:rPr sz="1634" b="1" spc="-5" dirty="0">
                <a:solidFill>
                  <a:srgbClr val="FF0000"/>
                </a:solidFill>
                <a:latin typeface="Calisto MT (Corpo)"/>
                <a:cs typeface="Arial"/>
              </a:rPr>
              <a:t>cm</a:t>
            </a:r>
            <a:endParaRPr sz="1634" dirty="0">
              <a:solidFill>
                <a:srgbClr val="FF0000"/>
              </a:solidFill>
              <a:latin typeface="Calisto MT (Corpo)"/>
              <a:cs typeface="Arial"/>
            </a:endParaRPr>
          </a:p>
        </p:txBody>
      </p:sp>
      <p:sp>
        <p:nvSpPr>
          <p:cNvPr id="16" name="object 11">
            <a:extLst>
              <a:ext uri="{FF2B5EF4-FFF2-40B4-BE49-F238E27FC236}">
                <a16:creationId xmlns:a16="http://schemas.microsoft.com/office/drawing/2014/main" id="{3DBF8900-24F9-43A1-B3E9-B22388CEB270}"/>
              </a:ext>
            </a:extLst>
          </p:cNvPr>
          <p:cNvSpPr txBox="1"/>
          <p:nvPr/>
        </p:nvSpPr>
        <p:spPr>
          <a:xfrm>
            <a:off x="8655420" y="5935021"/>
            <a:ext cx="911134" cy="195566"/>
          </a:xfrm>
          <a:prstGeom prst="rect">
            <a:avLst/>
          </a:prstGeom>
        </p:spPr>
        <p:txBody>
          <a:bodyPr vert="horz" wrap="square" lIns="0" tIns="0" rIns="0" bIns="0" rtlCol="0">
            <a:spAutoFit/>
          </a:bodyPr>
          <a:lstStyle/>
          <a:p>
            <a:pPr marL="11527"/>
            <a:r>
              <a:rPr sz="1271" spc="-5" dirty="0">
                <a:latin typeface="Arial"/>
                <a:cs typeface="Arial"/>
              </a:rPr>
              <a:t>(Silva, P.</a:t>
            </a:r>
            <a:r>
              <a:rPr sz="1271" spc="-50" dirty="0">
                <a:latin typeface="Arial"/>
                <a:cs typeface="Arial"/>
              </a:rPr>
              <a:t> </a:t>
            </a:r>
            <a:r>
              <a:rPr sz="1271" spc="-5" dirty="0">
                <a:latin typeface="Arial"/>
                <a:cs typeface="Arial"/>
              </a:rPr>
              <a:t>F.)</a:t>
            </a:r>
            <a:endParaRPr sz="1271" dirty="0">
              <a:latin typeface="Arial"/>
              <a:cs typeface="Arial"/>
            </a:endParaRPr>
          </a:p>
        </p:txBody>
      </p:sp>
    </p:spTree>
    <p:extLst>
      <p:ext uri="{BB962C8B-B14F-4D97-AF65-F5344CB8AC3E}">
        <p14:creationId xmlns:p14="http://schemas.microsoft.com/office/powerpoint/2010/main" val="2966828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p:nvPr/>
        </p:nvSpPr>
        <p:spPr>
          <a:xfrm>
            <a:off x="236225" y="2946000"/>
            <a:ext cx="4990318" cy="3325035"/>
          </a:xfrm>
          <a:prstGeom prst="rect">
            <a:avLst/>
          </a:prstGeom>
          <a:blipFill>
            <a:blip r:embed="rId2" cstate="print"/>
            <a:stretch>
              <a:fillRect/>
            </a:stretch>
          </a:blipFill>
        </p:spPr>
        <p:txBody>
          <a:bodyPr wrap="square" lIns="0" tIns="0" rIns="0" bIns="0" rtlCol="0"/>
          <a:lstStyle/>
          <a:p>
            <a:endParaRPr sz="1634"/>
          </a:p>
        </p:txBody>
      </p:sp>
      <p:sp>
        <p:nvSpPr>
          <p:cNvPr id="10" name="object 10"/>
          <p:cNvSpPr txBox="1"/>
          <p:nvPr/>
        </p:nvSpPr>
        <p:spPr>
          <a:xfrm>
            <a:off x="685273" y="1351246"/>
            <a:ext cx="2674044" cy="1291829"/>
          </a:xfrm>
          <a:prstGeom prst="rect">
            <a:avLst/>
          </a:prstGeom>
        </p:spPr>
        <p:txBody>
          <a:bodyPr vert="horz" wrap="square" lIns="0" tIns="0" rIns="0" bIns="0" rtlCol="0">
            <a:spAutoFit/>
          </a:bodyPr>
          <a:lstStyle/>
          <a:p>
            <a:pPr marL="11527"/>
            <a:endParaRPr sz="2178" dirty="0">
              <a:solidFill>
                <a:schemeClr val="tx1">
                  <a:lumMod val="75000"/>
                </a:schemeClr>
              </a:solidFill>
              <a:latin typeface="Arial"/>
              <a:cs typeface="Arial"/>
            </a:endParaRPr>
          </a:p>
          <a:p>
            <a:pPr>
              <a:spcBef>
                <a:spcPts val="36"/>
              </a:spcBef>
            </a:pPr>
            <a:endParaRPr sz="1861" dirty="0">
              <a:solidFill>
                <a:schemeClr val="tx1">
                  <a:lumMod val="75000"/>
                </a:schemeClr>
              </a:solidFill>
              <a:latin typeface="Times New Roman"/>
              <a:cs typeface="Times New Roman"/>
            </a:endParaRPr>
          </a:p>
          <a:p>
            <a:pPr marL="383257" marR="4611" indent="276636"/>
            <a:r>
              <a:rPr sz="2178" spc="-5" dirty="0">
                <a:solidFill>
                  <a:schemeClr val="tx1">
                    <a:lumMod val="75000"/>
                  </a:schemeClr>
                </a:solidFill>
                <a:latin typeface="Arial"/>
                <a:cs typeface="Arial"/>
              </a:rPr>
              <a:t>Vibradores de  agulha de</a:t>
            </a:r>
            <a:r>
              <a:rPr sz="2178" spc="-32" dirty="0">
                <a:solidFill>
                  <a:schemeClr val="tx1">
                    <a:lumMod val="75000"/>
                  </a:schemeClr>
                </a:solidFill>
                <a:latin typeface="Arial"/>
                <a:cs typeface="Arial"/>
              </a:rPr>
              <a:t> </a:t>
            </a:r>
            <a:r>
              <a:rPr sz="2178" spc="-5" dirty="0">
                <a:solidFill>
                  <a:schemeClr val="tx1">
                    <a:lumMod val="75000"/>
                  </a:schemeClr>
                </a:solidFill>
                <a:latin typeface="Arial"/>
                <a:cs typeface="Arial"/>
              </a:rPr>
              <a:t>imersão</a:t>
            </a:r>
            <a:endParaRPr sz="2178" dirty="0">
              <a:solidFill>
                <a:schemeClr val="tx1">
                  <a:lumMod val="75000"/>
                </a:schemeClr>
              </a:solidFill>
              <a:latin typeface="Arial"/>
              <a:cs typeface="Arial"/>
            </a:endParaRPr>
          </a:p>
        </p:txBody>
      </p:sp>
      <p:sp>
        <p:nvSpPr>
          <p:cNvPr id="11" name="object 11"/>
          <p:cNvSpPr/>
          <p:nvPr/>
        </p:nvSpPr>
        <p:spPr>
          <a:xfrm>
            <a:off x="1732756" y="5699806"/>
            <a:ext cx="177501" cy="583794"/>
          </a:xfrm>
          <a:custGeom>
            <a:avLst/>
            <a:gdLst/>
            <a:ahLst/>
            <a:cxnLst/>
            <a:rect l="l" t="t" r="r" b="b"/>
            <a:pathLst>
              <a:path w="195580" h="643254">
                <a:moveTo>
                  <a:pt x="167123" y="85849"/>
                </a:moveTo>
                <a:lnTo>
                  <a:pt x="138491" y="78561"/>
                </a:lnTo>
                <a:lnTo>
                  <a:pt x="0" y="635507"/>
                </a:lnTo>
                <a:lnTo>
                  <a:pt x="27431" y="643127"/>
                </a:lnTo>
                <a:lnTo>
                  <a:pt x="167123" y="85849"/>
                </a:lnTo>
                <a:close/>
              </a:path>
              <a:path w="195580" h="643254">
                <a:moveTo>
                  <a:pt x="195071" y="92963"/>
                </a:moveTo>
                <a:lnTo>
                  <a:pt x="173735" y="0"/>
                </a:lnTo>
                <a:lnTo>
                  <a:pt x="111251" y="71627"/>
                </a:lnTo>
                <a:lnTo>
                  <a:pt x="138491" y="78561"/>
                </a:lnTo>
                <a:lnTo>
                  <a:pt x="141731" y="65531"/>
                </a:lnTo>
                <a:lnTo>
                  <a:pt x="170687" y="71627"/>
                </a:lnTo>
                <a:lnTo>
                  <a:pt x="170687" y="86757"/>
                </a:lnTo>
                <a:lnTo>
                  <a:pt x="195071" y="92963"/>
                </a:lnTo>
                <a:close/>
              </a:path>
              <a:path w="195580" h="643254">
                <a:moveTo>
                  <a:pt x="170687" y="71627"/>
                </a:moveTo>
                <a:lnTo>
                  <a:pt x="141731" y="65531"/>
                </a:lnTo>
                <a:lnTo>
                  <a:pt x="138491" y="78561"/>
                </a:lnTo>
                <a:lnTo>
                  <a:pt x="167123" y="85849"/>
                </a:lnTo>
                <a:lnTo>
                  <a:pt x="170687" y="71627"/>
                </a:lnTo>
                <a:close/>
              </a:path>
              <a:path w="195580" h="643254">
                <a:moveTo>
                  <a:pt x="170687" y="86757"/>
                </a:moveTo>
                <a:lnTo>
                  <a:pt x="170687" y="71627"/>
                </a:lnTo>
                <a:lnTo>
                  <a:pt x="167123" y="85849"/>
                </a:lnTo>
                <a:lnTo>
                  <a:pt x="170687" y="86757"/>
                </a:lnTo>
                <a:close/>
              </a:path>
            </a:pathLst>
          </a:custGeom>
          <a:solidFill>
            <a:srgbClr val="FF3200"/>
          </a:solidFill>
        </p:spPr>
        <p:txBody>
          <a:bodyPr wrap="square" lIns="0" tIns="0" rIns="0" bIns="0" rtlCol="0"/>
          <a:lstStyle/>
          <a:p>
            <a:endParaRPr sz="1634"/>
          </a:p>
        </p:txBody>
      </p:sp>
      <p:sp>
        <p:nvSpPr>
          <p:cNvPr id="12" name="object 12"/>
          <p:cNvSpPr/>
          <p:nvPr/>
        </p:nvSpPr>
        <p:spPr>
          <a:xfrm>
            <a:off x="4285326" y="1211560"/>
            <a:ext cx="3873452" cy="2923712"/>
          </a:xfrm>
          <a:prstGeom prst="rect">
            <a:avLst/>
          </a:prstGeom>
          <a:blipFill>
            <a:blip r:embed="rId3" cstate="print"/>
            <a:stretch>
              <a:fillRect/>
            </a:stretch>
          </a:blipFill>
        </p:spPr>
        <p:txBody>
          <a:bodyPr wrap="square" lIns="0" tIns="0" rIns="0" bIns="0" rtlCol="0"/>
          <a:lstStyle/>
          <a:p>
            <a:endParaRPr sz="1634"/>
          </a:p>
        </p:txBody>
      </p:sp>
      <p:sp>
        <p:nvSpPr>
          <p:cNvPr id="14" name="object 14"/>
          <p:cNvSpPr txBox="1"/>
          <p:nvPr/>
        </p:nvSpPr>
        <p:spPr>
          <a:xfrm>
            <a:off x="970197" y="5997631"/>
            <a:ext cx="4194906" cy="549638"/>
          </a:xfrm>
          <a:prstGeom prst="rect">
            <a:avLst/>
          </a:prstGeom>
        </p:spPr>
        <p:txBody>
          <a:bodyPr vert="horz" wrap="square" lIns="0" tIns="0" rIns="0" bIns="0" rtlCol="0">
            <a:spAutoFit/>
          </a:bodyPr>
          <a:lstStyle/>
          <a:p>
            <a:pPr marR="4611" algn="r"/>
            <a:r>
              <a:rPr sz="1271" dirty="0">
                <a:solidFill>
                  <a:schemeClr val="tx1">
                    <a:lumMod val="75000"/>
                  </a:schemeClr>
                </a:solidFill>
                <a:latin typeface="Arial"/>
                <a:cs typeface="Arial"/>
              </a:rPr>
              <a:t>(</a:t>
            </a:r>
            <a:r>
              <a:rPr sz="1271" spc="-9" dirty="0">
                <a:solidFill>
                  <a:schemeClr val="tx1">
                    <a:lumMod val="75000"/>
                  </a:schemeClr>
                </a:solidFill>
                <a:latin typeface="Arial"/>
                <a:cs typeface="Arial"/>
              </a:rPr>
              <a:t>C</a:t>
            </a:r>
            <a:r>
              <a:rPr sz="1271" spc="-5" dirty="0">
                <a:solidFill>
                  <a:schemeClr val="tx1">
                    <a:lumMod val="75000"/>
                  </a:schemeClr>
                </a:solidFill>
                <a:latin typeface="Arial"/>
                <a:cs typeface="Arial"/>
              </a:rPr>
              <a:t>o</a:t>
            </a:r>
            <a:r>
              <a:rPr sz="1271" spc="-14" dirty="0">
                <a:solidFill>
                  <a:schemeClr val="tx1">
                    <a:lumMod val="75000"/>
                  </a:schemeClr>
                </a:solidFill>
                <a:latin typeface="Arial"/>
                <a:cs typeface="Arial"/>
              </a:rPr>
              <a:t>n</a:t>
            </a:r>
            <a:r>
              <a:rPr sz="1271" spc="5" dirty="0">
                <a:solidFill>
                  <a:schemeClr val="tx1">
                    <a:lumMod val="75000"/>
                  </a:schemeClr>
                </a:solidFill>
                <a:latin typeface="Arial"/>
                <a:cs typeface="Arial"/>
              </a:rPr>
              <a:t>c</a:t>
            </a:r>
            <a:r>
              <a:rPr sz="1271" dirty="0">
                <a:solidFill>
                  <a:schemeClr val="tx1">
                    <a:lumMod val="75000"/>
                  </a:schemeClr>
                </a:solidFill>
                <a:latin typeface="Arial"/>
                <a:cs typeface="Arial"/>
              </a:rPr>
              <a:t>r</a:t>
            </a:r>
            <a:r>
              <a:rPr sz="1271" spc="-14" dirty="0">
                <a:solidFill>
                  <a:schemeClr val="tx1">
                    <a:lumMod val="75000"/>
                  </a:schemeClr>
                </a:solidFill>
                <a:latin typeface="Arial"/>
                <a:cs typeface="Arial"/>
              </a:rPr>
              <a:t>e</a:t>
            </a:r>
            <a:r>
              <a:rPr sz="1271" spc="-9" dirty="0">
                <a:solidFill>
                  <a:schemeClr val="tx1">
                    <a:lumMod val="75000"/>
                  </a:schemeClr>
                </a:solidFill>
                <a:latin typeface="Arial"/>
                <a:cs typeface="Arial"/>
              </a:rPr>
              <a:t>t</a:t>
            </a:r>
            <a:r>
              <a:rPr sz="1271" spc="-5" dirty="0">
                <a:solidFill>
                  <a:schemeClr val="tx1">
                    <a:lumMod val="75000"/>
                  </a:schemeClr>
                </a:solidFill>
                <a:latin typeface="Arial"/>
                <a:cs typeface="Arial"/>
              </a:rPr>
              <a:t>e</a:t>
            </a:r>
            <a:r>
              <a:rPr sz="1271" spc="-18" dirty="0">
                <a:solidFill>
                  <a:schemeClr val="tx1">
                    <a:lumMod val="75000"/>
                  </a:schemeClr>
                </a:solidFill>
                <a:latin typeface="Arial"/>
                <a:cs typeface="Arial"/>
              </a:rPr>
              <a:t>x</a:t>
            </a:r>
            <a:r>
              <a:rPr sz="1271" dirty="0">
                <a:solidFill>
                  <a:schemeClr val="tx1">
                    <a:lumMod val="75000"/>
                  </a:schemeClr>
                </a:solidFill>
                <a:latin typeface="Arial"/>
                <a:cs typeface="Arial"/>
              </a:rPr>
              <a:t>)</a:t>
            </a:r>
            <a:endParaRPr sz="1271">
              <a:solidFill>
                <a:schemeClr val="tx1">
                  <a:lumMod val="75000"/>
                </a:schemeClr>
              </a:solidFill>
              <a:latin typeface="Arial"/>
              <a:cs typeface="Arial"/>
            </a:endParaRPr>
          </a:p>
          <a:p>
            <a:pPr marL="11527">
              <a:spcBef>
                <a:spcPts val="821"/>
              </a:spcBef>
            </a:pPr>
            <a:r>
              <a:rPr sz="1634" b="1" spc="-5" dirty="0">
                <a:solidFill>
                  <a:schemeClr val="tx1">
                    <a:lumMod val="75000"/>
                  </a:schemeClr>
                </a:solidFill>
                <a:latin typeface="Arial"/>
                <a:cs typeface="Arial"/>
              </a:rPr>
              <a:t>Inserções </a:t>
            </a:r>
            <a:r>
              <a:rPr sz="1634" b="1" dirty="0">
                <a:solidFill>
                  <a:schemeClr val="tx1">
                    <a:lumMod val="75000"/>
                  </a:schemeClr>
                </a:solidFill>
                <a:latin typeface="Arial"/>
                <a:cs typeface="Arial"/>
              </a:rPr>
              <a:t>na</a:t>
            </a:r>
            <a:r>
              <a:rPr sz="1634" b="1" spc="-91" dirty="0">
                <a:solidFill>
                  <a:schemeClr val="tx1">
                    <a:lumMod val="75000"/>
                  </a:schemeClr>
                </a:solidFill>
                <a:latin typeface="Arial"/>
                <a:cs typeface="Arial"/>
              </a:rPr>
              <a:t> </a:t>
            </a:r>
            <a:r>
              <a:rPr sz="1634" b="1" spc="-5" dirty="0">
                <a:solidFill>
                  <a:schemeClr val="tx1">
                    <a:lumMod val="75000"/>
                  </a:schemeClr>
                </a:solidFill>
                <a:latin typeface="Arial"/>
                <a:cs typeface="Arial"/>
              </a:rPr>
              <a:t>vertical</a:t>
            </a:r>
            <a:endParaRPr sz="1634">
              <a:solidFill>
                <a:schemeClr val="tx1">
                  <a:lumMod val="75000"/>
                </a:schemeClr>
              </a:solidFill>
              <a:latin typeface="Arial"/>
              <a:cs typeface="Arial"/>
            </a:endParaRPr>
          </a:p>
        </p:txBody>
      </p:sp>
      <p:sp>
        <p:nvSpPr>
          <p:cNvPr id="16" name="Título 12"/>
          <p:cNvSpPr txBox="1">
            <a:spLocks/>
          </p:cNvSpPr>
          <p:nvPr/>
        </p:nvSpPr>
        <p:spPr>
          <a:xfrm>
            <a:off x="941090" y="241110"/>
            <a:ext cx="10353762" cy="970450"/>
          </a:xfrm>
          <a:prstGeom prst="rect">
            <a:avLst/>
          </a:prstGeom>
        </p:spPr>
        <p:txBody>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dirty="0"/>
              <a:t>Adensamento do Concreto</a:t>
            </a:r>
          </a:p>
        </p:txBody>
      </p:sp>
      <p:sp>
        <p:nvSpPr>
          <p:cNvPr id="15" name="object 9">
            <a:extLst>
              <a:ext uri="{FF2B5EF4-FFF2-40B4-BE49-F238E27FC236}">
                <a16:creationId xmlns:a16="http://schemas.microsoft.com/office/drawing/2014/main" id="{0DC851A1-8E40-401B-AA87-8D6163C83BF9}"/>
              </a:ext>
            </a:extLst>
          </p:cNvPr>
          <p:cNvSpPr txBox="1"/>
          <p:nvPr/>
        </p:nvSpPr>
        <p:spPr>
          <a:xfrm>
            <a:off x="8642887" y="3078421"/>
            <a:ext cx="3232481" cy="670312"/>
          </a:xfrm>
          <a:prstGeom prst="rect">
            <a:avLst/>
          </a:prstGeom>
        </p:spPr>
        <p:txBody>
          <a:bodyPr vert="horz" wrap="square" lIns="0" tIns="0" rIns="0" bIns="0" rtlCol="0">
            <a:spAutoFit/>
          </a:bodyPr>
          <a:lstStyle/>
          <a:p>
            <a:pPr marL="1084646" marR="4611" indent="-1073695"/>
            <a:r>
              <a:rPr sz="2178" b="1" spc="-5" dirty="0">
                <a:solidFill>
                  <a:schemeClr val="tx1">
                    <a:lumMod val="75000"/>
                  </a:schemeClr>
                </a:solidFill>
                <a:latin typeface="Arial"/>
                <a:cs typeface="Arial"/>
              </a:rPr>
              <a:t>Vibradores de </a:t>
            </a:r>
            <a:r>
              <a:rPr sz="2178" b="1" spc="-9" dirty="0">
                <a:solidFill>
                  <a:schemeClr val="tx1">
                    <a:lumMod val="75000"/>
                  </a:schemeClr>
                </a:solidFill>
                <a:latin typeface="Arial"/>
                <a:cs typeface="Arial"/>
              </a:rPr>
              <a:t>agulha </a:t>
            </a:r>
            <a:r>
              <a:rPr sz="2178" b="1" spc="-5" dirty="0">
                <a:solidFill>
                  <a:schemeClr val="tx1">
                    <a:lumMod val="75000"/>
                  </a:schemeClr>
                </a:solidFill>
                <a:latin typeface="Arial"/>
                <a:cs typeface="Arial"/>
              </a:rPr>
              <a:t>de  imersão</a:t>
            </a:r>
            <a:endParaRPr sz="2178" dirty="0">
              <a:solidFill>
                <a:schemeClr val="tx1">
                  <a:lumMod val="75000"/>
                </a:schemeClr>
              </a:solidFill>
              <a:latin typeface="Arial"/>
              <a:cs typeface="Arial"/>
            </a:endParaRPr>
          </a:p>
        </p:txBody>
      </p:sp>
      <p:sp>
        <p:nvSpPr>
          <p:cNvPr id="17" name="object 10">
            <a:extLst>
              <a:ext uri="{FF2B5EF4-FFF2-40B4-BE49-F238E27FC236}">
                <a16:creationId xmlns:a16="http://schemas.microsoft.com/office/drawing/2014/main" id="{85E59D22-5EE3-4C5E-9759-F3F257D9DBA4}"/>
              </a:ext>
            </a:extLst>
          </p:cNvPr>
          <p:cNvSpPr txBox="1"/>
          <p:nvPr/>
        </p:nvSpPr>
        <p:spPr>
          <a:xfrm>
            <a:off x="5710652" y="4304696"/>
            <a:ext cx="2361111" cy="1003736"/>
          </a:xfrm>
          <a:prstGeom prst="rect">
            <a:avLst/>
          </a:prstGeom>
        </p:spPr>
        <p:txBody>
          <a:bodyPr vert="horz" wrap="square" lIns="0" tIns="0" rIns="0" bIns="0" rtlCol="0">
            <a:spAutoFit/>
          </a:bodyPr>
          <a:lstStyle/>
          <a:p>
            <a:pPr marL="304300" marR="299113" algn="ctr"/>
            <a:r>
              <a:rPr sz="2178" b="1" spc="-5" dirty="0">
                <a:solidFill>
                  <a:schemeClr val="tx1">
                    <a:lumMod val="75000"/>
                  </a:schemeClr>
                </a:solidFill>
                <a:latin typeface="Arial"/>
                <a:cs typeface="Arial"/>
              </a:rPr>
              <a:t>Vibrador</a:t>
            </a:r>
            <a:r>
              <a:rPr sz="2178" b="1" spc="-77" dirty="0">
                <a:solidFill>
                  <a:schemeClr val="tx1">
                    <a:lumMod val="75000"/>
                  </a:schemeClr>
                </a:solidFill>
                <a:latin typeface="Arial"/>
                <a:cs typeface="Arial"/>
              </a:rPr>
              <a:t> </a:t>
            </a:r>
            <a:r>
              <a:rPr sz="2178" b="1" spc="-5" dirty="0">
                <a:solidFill>
                  <a:schemeClr val="tx1">
                    <a:lumMod val="75000"/>
                  </a:schemeClr>
                </a:solidFill>
                <a:latin typeface="Arial"/>
                <a:cs typeface="Arial"/>
              </a:rPr>
              <a:t>leve  um</a:t>
            </a:r>
            <a:r>
              <a:rPr sz="2178" b="1" spc="-59" dirty="0">
                <a:solidFill>
                  <a:schemeClr val="tx1">
                    <a:lumMod val="75000"/>
                  </a:schemeClr>
                </a:solidFill>
                <a:latin typeface="Arial"/>
                <a:cs typeface="Arial"/>
              </a:rPr>
              <a:t> </a:t>
            </a:r>
            <a:r>
              <a:rPr sz="2178" b="1" spc="-5" dirty="0">
                <a:solidFill>
                  <a:schemeClr val="tx1">
                    <a:lumMod val="75000"/>
                  </a:schemeClr>
                </a:solidFill>
                <a:latin typeface="Arial"/>
                <a:cs typeface="Arial"/>
              </a:rPr>
              <a:t>operário</a:t>
            </a:r>
            <a:endParaRPr sz="2178" dirty="0">
              <a:solidFill>
                <a:schemeClr val="tx1">
                  <a:lumMod val="75000"/>
                </a:schemeClr>
              </a:solidFill>
              <a:latin typeface="Arial"/>
              <a:cs typeface="Arial"/>
            </a:endParaRPr>
          </a:p>
          <a:p>
            <a:pPr algn="ctr">
              <a:lnSpc>
                <a:spcPts val="2605"/>
              </a:lnSpc>
            </a:pPr>
            <a:r>
              <a:rPr sz="2178" b="1" spc="-5" dirty="0">
                <a:solidFill>
                  <a:schemeClr val="tx1">
                    <a:lumMod val="75000"/>
                  </a:schemeClr>
                </a:solidFill>
                <a:latin typeface="Arial"/>
                <a:cs typeface="Arial"/>
              </a:rPr>
              <a:t>transporta </a:t>
            </a:r>
            <a:r>
              <a:rPr sz="2178" b="1" dirty="0">
                <a:solidFill>
                  <a:schemeClr val="tx1">
                    <a:lumMod val="75000"/>
                  </a:schemeClr>
                </a:solidFill>
                <a:latin typeface="Arial"/>
                <a:cs typeface="Arial"/>
              </a:rPr>
              <a:t>e</a:t>
            </a:r>
            <a:r>
              <a:rPr sz="2178" b="1" spc="-45" dirty="0">
                <a:solidFill>
                  <a:schemeClr val="tx1">
                    <a:lumMod val="75000"/>
                  </a:schemeClr>
                </a:solidFill>
                <a:latin typeface="Arial"/>
                <a:cs typeface="Arial"/>
              </a:rPr>
              <a:t> </a:t>
            </a:r>
            <a:r>
              <a:rPr sz="2178" b="1" spc="-5" dirty="0">
                <a:solidFill>
                  <a:schemeClr val="tx1">
                    <a:lumMod val="75000"/>
                  </a:schemeClr>
                </a:solidFill>
                <a:latin typeface="Arial"/>
                <a:cs typeface="Arial"/>
              </a:rPr>
              <a:t>vibra</a:t>
            </a:r>
            <a:endParaRPr sz="2178" dirty="0">
              <a:solidFill>
                <a:schemeClr val="tx1">
                  <a:lumMod val="75000"/>
                </a:schemeClr>
              </a:solidFill>
              <a:latin typeface="Arial"/>
              <a:cs typeface="Arial"/>
            </a:endParaRPr>
          </a:p>
        </p:txBody>
      </p:sp>
      <p:sp>
        <p:nvSpPr>
          <p:cNvPr id="18" name="object 11">
            <a:extLst>
              <a:ext uri="{FF2B5EF4-FFF2-40B4-BE49-F238E27FC236}">
                <a16:creationId xmlns:a16="http://schemas.microsoft.com/office/drawing/2014/main" id="{A35DC0A5-CC24-49B8-88E3-263F92432014}"/>
              </a:ext>
            </a:extLst>
          </p:cNvPr>
          <p:cNvSpPr/>
          <p:nvPr/>
        </p:nvSpPr>
        <p:spPr>
          <a:xfrm>
            <a:off x="8022844" y="4864221"/>
            <a:ext cx="3166544" cy="1769539"/>
          </a:xfrm>
          <a:prstGeom prst="rect">
            <a:avLst/>
          </a:prstGeom>
          <a:blipFill>
            <a:blip r:embed="rId4" cstate="print"/>
            <a:stretch>
              <a:fillRect/>
            </a:stretch>
          </a:blipFill>
        </p:spPr>
        <p:txBody>
          <a:bodyPr wrap="square" lIns="0" tIns="0" rIns="0" bIns="0" rtlCol="0"/>
          <a:lstStyle/>
          <a:p>
            <a:endParaRPr sz="1634"/>
          </a:p>
        </p:txBody>
      </p:sp>
      <p:sp>
        <p:nvSpPr>
          <p:cNvPr id="19" name="object 12">
            <a:extLst>
              <a:ext uri="{FF2B5EF4-FFF2-40B4-BE49-F238E27FC236}">
                <a16:creationId xmlns:a16="http://schemas.microsoft.com/office/drawing/2014/main" id="{3AABF1AE-F5AC-44AF-B4CB-3A5EB7463C24}"/>
              </a:ext>
            </a:extLst>
          </p:cNvPr>
          <p:cNvSpPr/>
          <p:nvPr/>
        </p:nvSpPr>
        <p:spPr>
          <a:xfrm>
            <a:off x="9830426" y="3748733"/>
            <a:ext cx="2249305" cy="1719567"/>
          </a:xfrm>
          <a:prstGeom prst="rect">
            <a:avLst/>
          </a:prstGeom>
          <a:blipFill>
            <a:blip r:embed="rId5" cstate="print"/>
            <a:stretch>
              <a:fillRect/>
            </a:stretch>
          </a:blipFill>
        </p:spPr>
        <p:txBody>
          <a:bodyPr wrap="square" lIns="0" tIns="0" rIns="0" bIns="0" rtlCol="0"/>
          <a:lstStyle/>
          <a:p>
            <a:endParaRPr sz="1634"/>
          </a:p>
        </p:txBody>
      </p:sp>
      <p:sp>
        <p:nvSpPr>
          <p:cNvPr id="20" name="object 13">
            <a:extLst>
              <a:ext uri="{FF2B5EF4-FFF2-40B4-BE49-F238E27FC236}">
                <a16:creationId xmlns:a16="http://schemas.microsoft.com/office/drawing/2014/main" id="{56AEB2A4-F99C-4BDB-9AB2-0BCCDE2CF347}"/>
              </a:ext>
            </a:extLst>
          </p:cNvPr>
          <p:cNvSpPr/>
          <p:nvPr/>
        </p:nvSpPr>
        <p:spPr>
          <a:xfrm>
            <a:off x="5681540" y="5364308"/>
            <a:ext cx="2406291" cy="1269452"/>
          </a:xfrm>
          <a:prstGeom prst="rect">
            <a:avLst/>
          </a:prstGeom>
          <a:blipFill>
            <a:blip r:embed="rId6" cstate="print"/>
            <a:stretch>
              <a:fillRect/>
            </a:stretch>
          </a:blipFill>
        </p:spPr>
        <p:txBody>
          <a:bodyPr wrap="square" lIns="0" tIns="0" rIns="0" bIns="0" rtlCol="0"/>
          <a:lstStyle/>
          <a:p>
            <a:endParaRPr sz="1634"/>
          </a:p>
        </p:txBody>
      </p:sp>
    </p:spTree>
    <p:extLst>
      <p:ext uri="{BB962C8B-B14F-4D97-AF65-F5344CB8AC3E}">
        <p14:creationId xmlns:p14="http://schemas.microsoft.com/office/powerpoint/2010/main" val="29627779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p:nvPr/>
        </p:nvSpPr>
        <p:spPr>
          <a:xfrm>
            <a:off x="3950910" y="3564930"/>
            <a:ext cx="2167061" cy="3043381"/>
          </a:xfrm>
          <a:prstGeom prst="rect">
            <a:avLst/>
          </a:prstGeom>
          <a:blipFill>
            <a:blip r:embed="rId2" cstate="print"/>
            <a:stretch>
              <a:fillRect/>
            </a:stretch>
          </a:blipFill>
        </p:spPr>
        <p:txBody>
          <a:bodyPr wrap="square" lIns="0" tIns="0" rIns="0" bIns="0" rtlCol="0"/>
          <a:lstStyle/>
          <a:p>
            <a:endParaRPr sz="1634"/>
          </a:p>
        </p:txBody>
      </p:sp>
      <p:sp>
        <p:nvSpPr>
          <p:cNvPr id="10" name="object 10"/>
          <p:cNvSpPr/>
          <p:nvPr/>
        </p:nvSpPr>
        <p:spPr>
          <a:xfrm>
            <a:off x="103967" y="3723358"/>
            <a:ext cx="3778951" cy="2884953"/>
          </a:xfrm>
          <a:prstGeom prst="rect">
            <a:avLst/>
          </a:prstGeom>
          <a:blipFill>
            <a:blip r:embed="rId3" cstate="print"/>
            <a:stretch>
              <a:fillRect/>
            </a:stretch>
          </a:blipFill>
        </p:spPr>
        <p:txBody>
          <a:bodyPr wrap="square" lIns="0" tIns="0" rIns="0" bIns="0" rtlCol="0"/>
          <a:lstStyle/>
          <a:p>
            <a:endParaRPr sz="1634"/>
          </a:p>
        </p:txBody>
      </p:sp>
      <p:sp>
        <p:nvSpPr>
          <p:cNvPr id="13" name="Título 12"/>
          <p:cNvSpPr txBox="1">
            <a:spLocks/>
          </p:cNvSpPr>
          <p:nvPr/>
        </p:nvSpPr>
        <p:spPr>
          <a:xfrm>
            <a:off x="941090" y="241110"/>
            <a:ext cx="10353762" cy="970450"/>
          </a:xfrm>
          <a:prstGeom prst="rect">
            <a:avLst/>
          </a:prstGeom>
        </p:spPr>
        <p:txBody>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dirty="0"/>
              <a:t>Adensamento e Acabamento Superficial</a:t>
            </a:r>
          </a:p>
        </p:txBody>
      </p:sp>
      <p:sp>
        <p:nvSpPr>
          <p:cNvPr id="12" name="object 9"/>
          <p:cNvSpPr/>
          <p:nvPr/>
        </p:nvSpPr>
        <p:spPr>
          <a:xfrm>
            <a:off x="6186211" y="1835525"/>
            <a:ext cx="5776000" cy="2367185"/>
          </a:xfrm>
          <a:prstGeom prst="rect">
            <a:avLst/>
          </a:prstGeom>
          <a:blipFill>
            <a:blip r:embed="rId4" cstate="print"/>
            <a:stretch>
              <a:fillRect/>
            </a:stretch>
          </a:blipFill>
        </p:spPr>
        <p:txBody>
          <a:bodyPr wrap="square" lIns="0" tIns="0" rIns="0" bIns="0" rtlCol="0"/>
          <a:lstStyle/>
          <a:p>
            <a:endParaRPr sz="1634"/>
          </a:p>
        </p:txBody>
      </p:sp>
      <p:sp>
        <p:nvSpPr>
          <p:cNvPr id="14" name="object 10"/>
          <p:cNvSpPr txBox="1"/>
          <p:nvPr/>
        </p:nvSpPr>
        <p:spPr>
          <a:xfrm>
            <a:off x="6910496" y="3608419"/>
            <a:ext cx="1459774" cy="558614"/>
          </a:xfrm>
          <a:prstGeom prst="rect">
            <a:avLst/>
          </a:prstGeom>
        </p:spPr>
        <p:txBody>
          <a:bodyPr vert="horz" wrap="square" lIns="0" tIns="0" rIns="0" bIns="0" rtlCol="0">
            <a:spAutoFit/>
          </a:bodyPr>
          <a:lstStyle/>
          <a:p>
            <a:pPr marL="11527" marR="4611" indent="299690"/>
            <a:r>
              <a:rPr sz="1815" b="1" dirty="0">
                <a:solidFill>
                  <a:srgbClr val="FF0000"/>
                </a:solidFill>
                <a:latin typeface="Arial"/>
                <a:cs typeface="Arial"/>
              </a:rPr>
              <a:t>RÉGUA  </a:t>
            </a:r>
            <a:r>
              <a:rPr sz="1815" b="1" spc="-9" dirty="0">
                <a:solidFill>
                  <a:srgbClr val="FF0000"/>
                </a:solidFill>
                <a:latin typeface="Arial"/>
                <a:cs typeface="Arial"/>
              </a:rPr>
              <a:t>VI</a:t>
            </a:r>
            <a:r>
              <a:rPr sz="1815" b="1" dirty="0">
                <a:solidFill>
                  <a:srgbClr val="FF0000"/>
                </a:solidFill>
                <a:latin typeface="Arial"/>
                <a:cs typeface="Arial"/>
              </a:rPr>
              <a:t>BRA</a:t>
            </a:r>
            <a:r>
              <a:rPr sz="1815" b="1" spc="-5" dirty="0">
                <a:solidFill>
                  <a:srgbClr val="FF0000"/>
                </a:solidFill>
                <a:latin typeface="Arial"/>
                <a:cs typeface="Arial"/>
              </a:rPr>
              <a:t>T</a:t>
            </a:r>
            <a:r>
              <a:rPr sz="1815" b="1" dirty="0">
                <a:solidFill>
                  <a:srgbClr val="FF0000"/>
                </a:solidFill>
                <a:latin typeface="Arial"/>
                <a:cs typeface="Arial"/>
              </a:rPr>
              <a:t>ÓR</a:t>
            </a:r>
            <a:r>
              <a:rPr sz="1815" b="1" spc="-18" dirty="0">
                <a:solidFill>
                  <a:srgbClr val="FF0000"/>
                </a:solidFill>
                <a:latin typeface="Arial"/>
                <a:cs typeface="Arial"/>
              </a:rPr>
              <a:t>I</a:t>
            </a:r>
            <a:r>
              <a:rPr sz="1815" b="1" dirty="0">
                <a:solidFill>
                  <a:srgbClr val="FF0000"/>
                </a:solidFill>
                <a:latin typeface="Arial"/>
                <a:cs typeface="Arial"/>
              </a:rPr>
              <a:t>A</a:t>
            </a:r>
            <a:endParaRPr sz="1815">
              <a:latin typeface="Arial"/>
              <a:cs typeface="Arial"/>
            </a:endParaRPr>
          </a:p>
        </p:txBody>
      </p:sp>
      <p:sp>
        <p:nvSpPr>
          <p:cNvPr id="15" name="object 11"/>
          <p:cNvSpPr/>
          <p:nvPr/>
        </p:nvSpPr>
        <p:spPr>
          <a:xfrm>
            <a:off x="9225887" y="4298279"/>
            <a:ext cx="2654536" cy="1846772"/>
          </a:xfrm>
          <a:prstGeom prst="rect">
            <a:avLst/>
          </a:prstGeom>
          <a:blipFill>
            <a:blip r:embed="rId5" cstate="print"/>
            <a:stretch>
              <a:fillRect/>
            </a:stretch>
          </a:blipFill>
        </p:spPr>
        <p:txBody>
          <a:bodyPr wrap="square" lIns="0" tIns="0" rIns="0" bIns="0" rtlCol="0"/>
          <a:lstStyle/>
          <a:p>
            <a:endParaRPr sz="1634"/>
          </a:p>
        </p:txBody>
      </p:sp>
      <p:sp>
        <p:nvSpPr>
          <p:cNvPr id="16" name="object 12"/>
          <p:cNvSpPr txBox="1"/>
          <p:nvPr/>
        </p:nvSpPr>
        <p:spPr>
          <a:xfrm>
            <a:off x="9566813" y="4386795"/>
            <a:ext cx="1972684" cy="279307"/>
          </a:xfrm>
          <a:prstGeom prst="rect">
            <a:avLst/>
          </a:prstGeom>
        </p:spPr>
        <p:txBody>
          <a:bodyPr vert="horz" wrap="square" lIns="0" tIns="0" rIns="0" bIns="0" rtlCol="0">
            <a:spAutoFit/>
          </a:bodyPr>
          <a:lstStyle/>
          <a:p>
            <a:pPr marL="11527"/>
            <a:r>
              <a:rPr sz="1815" b="1" dirty="0">
                <a:solidFill>
                  <a:srgbClr val="FF0000"/>
                </a:solidFill>
                <a:latin typeface="Arial"/>
                <a:cs typeface="Arial"/>
              </a:rPr>
              <a:t>RODO DE</a:t>
            </a:r>
            <a:r>
              <a:rPr sz="1815" b="1" spc="-91" dirty="0">
                <a:solidFill>
                  <a:srgbClr val="FF0000"/>
                </a:solidFill>
                <a:latin typeface="Arial"/>
                <a:cs typeface="Arial"/>
              </a:rPr>
              <a:t> </a:t>
            </a:r>
            <a:r>
              <a:rPr sz="1815" b="1" dirty="0">
                <a:solidFill>
                  <a:srgbClr val="FF0000"/>
                </a:solidFill>
                <a:latin typeface="Arial"/>
                <a:cs typeface="Arial"/>
              </a:rPr>
              <a:t>CORTE</a:t>
            </a:r>
            <a:endParaRPr sz="1815" dirty="0">
              <a:latin typeface="Arial"/>
              <a:cs typeface="Arial"/>
            </a:endParaRPr>
          </a:p>
        </p:txBody>
      </p:sp>
      <p:sp>
        <p:nvSpPr>
          <p:cNvPr id="17" name="object 13"/>
          <p:cNvSpPr/>
          <p:nvPr/>
        </p:nvSpPr>
        <p:spPr>
          <a:xfrm>
            <a:off x="103967" y="1375336"/>
            <a:ext cx="2562114" cy="2233689"/>
          </a:xfrm>
          <a:prstGeom prst="rect">
            <a:avLst/>
          </a:prstGeom>
          <a:blipFill>
            <a:blip r:embed="rId6" cstate="print"/>
            <a:stretch>
              <a:fillRect/>
            </a:stretch>
          </a:blipFill>
        </p:spPr>
        <p:txBody>
          <a:bodyPr wrap="square" lIns="0" tIns="0" rIns="0" bIns="0" rtlCol="0"/>
          <a:lstStyle/>
          <a:p>
            <a:endParaRPr sz="1634"/>
          </a:p>
        </p:txBody>
      </p:sp>
      <p:sp>
        <p:nvSpPr>
          <p:cNvPr id="18" name="object 14"/>
          <p:cNvSpPr txBox="1"/>
          <p:nvPr/>
        </p:nvSpPr>
        <p:spPr>
          <a:xfrm>
            <a:off x="381645" y="1416564"/>
            <a:ext cx="1979461" cy="837922"/>
          </a:xfrm>
          <a:prstGeom prst="rect">
            <a:avLst/>
          </a:prstGeom>
        </p:spPr>
        <p:txBody>
          <a:bodyPr vert="horz" wrap="square" lIns="0" tIns="0" rIns="0" bIns="0" rtlCol="0">
            <a:spAutoFit/>
          </a:bodyPr>
          <a:lstStyle/>
          <a:p>
            <a:pPr marL="11527" marR="4611" indent="576" algn="ctr"/>
            <a:r>
              <a:rPr sz="1815" b="1" dirty="0">
                <a:solidFill>
                  <a:srgbClr val="FF0000"/>
                </a:solidFill>
                <a:latin typeface="Arial"/>
                <a:cs typeface="Arial"/>
              </a:rPr>
              <a:t>RODO  ASSENTADOR  DE</a:t>
            </a:r>
            <a:r>
              <a:rPr sz="1815" b="1" spc="-54" dirty="0">
                <a:solidFill>
                  <a:srgbClr val="FF0000"/>
                </a:solidFill>
                <a:latin typeface="Arial"/>
                <a:cs typeface="Arial"/>
              </a:rPr>
              <a:t> </a:t>
            </a:r>
            <a:r>
              <a:rPr sz="1815" b="1" spc="-5" dirty="0">
                <a:solidFill>
                  <a:srgbClr val="FF0000"/>
                </a:solidFill>
                <a:latin typeface="Arial"/>
                <a:cs typeface="Arial"/>
              </a:rPr>
              <a:t>AGREGADOS</a:t>
            </a:r>
            <a:endParaRPr sz="1815" dirty="0">
              <a:latin typeface="Arial"/>
              <a:cs typeface="Arial"/>
            </a:endParaRPr>
          </a:p>
        </p:txBody>
      </p:sp>
      <p:sp>
        <p:nvSpPr>
          <p:cNvPr id="19" name="object 14"/>
          <p:cNvSpPr txBox="1"/>
          <p:nvPr/>
        </p:nvSpPr>
        <p:spPr>
          <a:xfrm>
            <a:off x="1524606" y="3974670"/>
            <a:ext cx="2282951" cy="837922"/>
          </a:xfrm>
          <a:prstGeom prst="rect">
            <a:avLst/>
          </a:prstGeom>
        </p:spPr>
        <p:txBody>
          <a:bodyPr vert="horz" wrap="square" lIns="0" tIns="0" rIns="0" bIns="0" rtlCol="0">
            <a:spAutoFit/>
          </a:bodyPr>
          <a:lstStyle/>
          <a:p>
            <a:pPr marL="11527" marR="4611" indent="576" algn="ctr"/>
            <a:r>
              <a:rPr lang="pt-BR" sz="1815" b="1" dirty="0">
                <a:solidFill>
                  <a:srgbClr val="FF0000"/>
                </a:solidFill>
                <a:latin typeface="Arial"/>
                <a:cs typeface="Arial"/>
              </a:rPr>
              <a:t>ACABADORAS PARA SUPERFÍCIES DE CONCRETO</a:t>
            </a:r>
            <a:endParaRPr sz="1815" dirty="0">
              <a:latin typeface="Arial"/>
              <a:cs typeface="Arial"/>
            </a:endParaRPr>
          </a:p>
        </p:txBody>
      </p:sp>
      <p:sp>
        <p:nvSpPr>
          <p:cNvPr id="20" name="object 8"/>
          <p:cNvSpPr/>
          <p:nvPr/>
        </p:nvSpPr>
        <p:spPr>
          <a:xfrm>
            <a:off x="6186211" y="4299525"/>
            <a:ext cx="2974305" cy="2235386"/>
          </a:xfrm>
          <a:prstGeom prst="rect">
            <a:avLst/>
          </a:prstGeom>
          <a:blipFill>
            <a:blip r:embed="rId7" cstate="print"/>
            <a:stretch>
              <a:fillRect/>
            </a:stretch>
          </a:blipFill>
        </p:spPr>
        <p:txBody>
          <a:bodyPr wrap="square" lIns="0" tIns="0" rIns="0" bIns="0" rtlCol="0"/>
          <a:lstStyle/>
          <a:p>
            <a:endParaRPr sz="1634"/>
          </a:p>
        </p:txBody>
      </p:sp>
    </p:spTree>
    <p:extLst>
      <p:ext uri="{BB962C8B-B14F-4D97-AF65-F5344CB8AC3E}">
        <p14:creationId xmlns:p14="http://schemas.microsoft.com/office/powerpoint/2010/main" val="131870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957011" y="609600"/>
            <a:ext cx="6310546" cy="1296202"/>
          </a:xfrm>
        </p:spPr>
        <p:txBody>
          <a:bodyPr>
            <a:normAutofit/>
          </a:bodyPr>
          <a:lstStyle/>
          <a:p>
            <a:r>
              <a:rPr lang="pt-BR" dirty="0"/>
              <a:t>Concreto Ciclópico</a:t>
            </a:r>
          </a:p>
        </p:txBody>
      </p:sp>
      <p:pic>
        <p:nvPicPr>
          <p:cNvPr id="24580" name="Picture 4" descr="http://1.bp.blogspot.com/-cVeJ9CejKd8/T2uP2tx17GI/AAAAAAAAAl8/gz7NtWrLC94/s320/Imagem+c1.png"/>
          <p:cNvPicPr>
            <a:picLocks noChangeAspect="1" noChangeArrowheads="1"/>
          </p:cNvPicPr>
          <p:nvPr/>
        </p:nvPicPr>
        <p:blipFill>
          <a:blip r:embed="rId2" cstate="print"/>
          <a:srcRect/>
          <a:stretch>
            <a:fillRect/>
          </a:stretch>
        </p:blipFill>
        <p:spPr bwMode="auto">
          <a:xfrm>
            <a:off x="746004" y="640079"/>
            <a:ext cx="3013369" cy="2628053"/>
          </a:xfrm>
          <a:prstGeom prst="rect">
            <a:avLst/>
          </a:prstGeom>
          <a:noFill/>
        </p:spPr>
      </p:pic>
      <p:pic>
        <p:nvPicPr>
          <p:cNvPr id="24578" name="Picture 2" descr="http://www.fazfacil.com.br/wp-content/uploads/2013/05/california_bungalow_on_w_citrus_redlands_ca_32012-300x272.jpg"/>
          <p:cNvPicPr>
            <a:picLocks noChangeAspect="1" noChangeArrowheads="1"/>
          </p:cNvPicPr>
          <p:nvPr/>
        </p:nvPicPr>
        <p:blipFill>
          <a:blip r:embed="rId3" cstate="print"/>
          <a:srcRect/>
          <a:stretch>
            <a:fillRect/>
          </a:stretch>
        </p:blipFill>
        <p:spPr bwMode="auto">
          <a:xfrm>
            <a:off x="800781" y="3589865"/>
            <a:ext cx="2895928" cy="2628055"/>
          </a:xfrm>
          <a:prstGeom prst="rect">
            <a:avLst/>
          </a:prstGeom>
          <a:noFill/>
        </p:spPr>
      </p:pic>
      <p:sp>
        <p:nvSpPr>
          <p:cNvPr id="3" name="Espaço Reservado para Conteúdo 2"/>
          <p:cNvSpPr>
            <a:spLocks noGrp="1"/>
          </p:cNvSpPr>
          <p:nvPr>
            <p:ph idx="1"/>
          </p:nvPr>
        </p:nvSpPr>
        <p:spPr>
          <a:xfrm>
            <a:off x="4957011" y="1905802"/>
            <a:ext cx="6310546" cy="3885398"/>
          </a:xfrm>
        </p:spPr>
        <p:txBody>
          <a:bodyPr>
            <a:normAutofit/>
          </a:bodyPr>
          <a:lstStyle/>
          <a:p>
            <a:pPr algn="just"/>
            <a:r>
              <a:rPr lang="pt-BR" sz="2200" dirty="0"/>
              <a:t>É o produto proveniente do concreto simples ao qual se incorpora pedras de mão, dispostas regularmente em camadas convenientemente afastadas de modo a serem envolvidas pela massa.</a:t>
            </a:r>
          </a:p>
          <a:p>
            <a:pPr algn="just"/>
            <a:r>
              <a:rPr lang="pt-BR" sz="2200" dirty="0"/>
              <a:t>É utilizado em alicerces diretos contínuos (alicerces corridos), pequenas sapatas e muros de arrimo.</a:t>
            </a:r>
          </a:p>
          <a:p>
            <a:pPr algn="just"/>
            <a:r>
              <a:rPr lang="pt-BR" sz="2200" dirty="0"/>
              <a:t>Exemplo de traços - 1:4:8 (cimento, areia e brita) com 40% de pedra de mão.</a:t>
            </a:r>
          </a:p>
        </p:txBody>
      </p:sp>
    </p:spTree>
    <p:extLst>
      <p:ext uri="{BB962C8B-B14F-4D97-AF65-F5344CB8AC3E}">
        <p14:creationId xmlns:p14="http://schemas.microsoft.com/office/powerpoint/2010/main" val="20258376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546327" y="3437067"/>
            <a:ext cx="4582758" cy="3118674"/>
          </a:xfrm>
          <a:prstGeom prst="rect">
            <a:avLst/>
          </a:prstGeom>
        </p:spPr>
        <p:txBody>
          <a:bodyPr vert="horz" wrap="square" lIns="0" tIns="0" rIns="0" bIns="0" rtlCol="0">
            <a:spAutoFit/>
          </a:bodyPr>
          <a:lstStyle/>
          <a:p>
            <a:pPr>
              <a:lnSpc>
                <a:spcPct val="100000"/>
              </a:lnSpc>
            </a:pPr>
            <a:endParaRPr sz="1089">
              <a:latin typeface="Times New Roman"/>
              <a:cs typeface="Times New Roman"/>
            </a:endParaRPr>
          </a:p>
          <a:p>
            <a:pPr>
              <a:lnSpc>
                <a:spcPct val="100000"/>
              </a:lnSpc>
            </a:pPr>
            <a:endParaRPr sz="1089">
              <a:latin typeface="Times New Roman"/>
              <a:cs typeface="Times New Roman"/>
            </a:endParaRPr>
          </a:p>
          <a:p>
            <a:pPr>
              <a:lnSpc>
                <a:spcPct val="100000"/>
              </a:lnSpc>
            </a:pPr>
            <a:endParaRPr sz="1089">
              <a:latin typeface="Times New Roman"/>
              <a:cs typeface="Times New Roman"/>
            </a:endParaRPr>
          </a:p>
          <a:p>
            <a:pPr>
              <a:lnSpc>
                <a:spcPct val="100000"/>
              </a:lnSpc>
            </a:pPr>
            <a:endParaRPr sz="1089">
              <a:latin typeface="Times New Roman"/>
              <a:cs typeface="Times New Roman"/>
            </a:endParaRPr>
          </a:p>
          <a:p>
            <a:pPr>
              <a:lnSpc>
                <a:spcPct val="100000"/>
              </a:lnSpc>
            </a:pPr>
            <a:endParaRPr sz="1089">
              <a:latin typeface="Times New Roman"/>
              <a:cs typeface="Times New Roman"/>
            </a:endParaRPr>
          </a:p>
          <a:p>
            <a:pPr>
              <a:lnSpc>
                <a:spcPct val="100000"/>
              </a:lnSpc>
            </a:pPr>
            <a:endParaRPr sz="1089">
              <a:latin typeface="Times New Roman"/>
              <a:cs typeface="Times New Roman"/>
            </a:endParaRPr>
          </a:p>
          <a:p>
            <a:pPr>
              <a:lnSpc>
                <a:spcPct val="100000"/>
              </a:lnSpc>
            </a:pPr>
            <a:endParaRPr sz="1089">
              <a:latin typeface="Times New Roman"/>
              <a:cs typeface="Times New Roman"/>
            </a:endParaRPr>
          </a:p>
          <a:p>
            <a:pPr>
              <a:lnSpc>
                <a:spcPct val="100000"/>
              </a:lnSpc>
            </a:pPr>
            <a:endParaRPr sz="1089">
              <a:latin typeface="Times New Roman"/>
              <a:cs typeface="Times New Roman"/>
            </a:endParaRPr>
          </a:p>
          <a:p>
            <a:pPr>
              <a:lnSpc>
                <a:spcPct val="100000"/>
              </a:lnSpc>
            </a:pPr>
            <a:endParaRPr sz="1089">
              <a:latin typeface="Times New Roman"/>
              <a:cs typeface="Times New Roman"/>
            </a:endParaRPr>
          </a:p>
          <a:p>
            <a:pPr>
              <a:lnSpc>
                <a:spcPct val="100000"/>
              </a:lnSpc>
            </a:pPr>
            <a:endParaRPr sz="1089">
              <a:latin typeface="Times New Roman"/>
              <a:cs typeface="Times New Roman"/>
            </a:endParaRPr>
          </a:p>
          <a:p>
            <a:pPr>
              <a:lnSpc>
                <a:spcPct val="100000"/>
              </a:lnSpc>
            </a:pPr>
            <a:endParaRPr sz="1089">
              <a:latin typeface="Times New Roman"/>
              <a:cs typeface="Times New Roman"/>
            </a:endParaRPr>
          </a:p>
          <a:p>
            <a:pPr>
              <a:lnSpc>
                <a:spcPct val="100000"/>
              </a:lnSpc>
            </a:pPr>
            <a:endParaRPr sz="1089">
              <a:latin typeface="Times New Roman"/>
              <a:cs typeface="Times New Roman"/>
            </a:endParaRPr>
          </a:p>
          <a:p>
            <a:pPr>
              <a:lnSpc>
                <a:spcPct val="100000"/>
              </a:lnSpc>
            </a:pPr>
            <a:endParaRPr sz="1089">
              <a:latin typeface="Times New Roman"/>
              <a:cs typeface="Times New Roman"/>
            </a:endParaRPr>
          </a:p>
          <a:p>
            <a:pPr>
              <a:lnSpc>
                <a:spcPct val="100000"/>
              </a:lnSpc>
            </a:pPr>
            <a:endParaRPr sz="1089">
              <a:latin typeface="Times New Roman"/>
              <a:cs typeface="Times New Roman"/>
            </a:endParaRPr>
          </a:p>
          <a:p>
            <a:pPr>
              <a:lnSpc>
                <a:spcPct val="100000"/>
              </a:lnSpc>
            </a:pPr>
            <a:endParaRPr sz="1089">
              <a:latin typeface="Times New Roman"/>
              <a:cs typeface="Times New Roman"/>
            </a:endParaRPr>
          </a:p>
          <a:p>
            <a:pPr>
              <a:lnSpc>
                <a:spcPct val="100000"/>
              </a:lnSpc>
            </a:pPr>
            <a:endParaRPr sz="1089">
              <a:latin typeface="Times New Roman"/>
              <a:cs typeface="Times New Roman"/>
            </a:endParaRPr>
          </a:p>
          <a:p>
            <a:pPr>
              <a:lnSpc>
                <a:spcPct val="100000"/>
              </a:lnSpc>
            </a:pPr>
            <a:endParaRPr sz="1089">
              <a:latin typeface="Times New Roman"/>
              <a:cs typeface="Times New Roman"/>
            </a:endParaRPr>
          </a:p>
          <a:p>
            <a:pPr marR="25358" algn="r">
              <a:lnSpc>
                <a:spcPts val="1275"/>
              </a:lnSpc>
              <a:spcBef>
                <a:spcPts val="771"/>
              </a:spcBef>
            </a:pPr>
            <a:r>
              <a:rPr sz="1089" spc="5" dirty="0">
                <a:solidFill>
                  <a:srgbClr val="EAEAEA"/>
                </a:solidFill>
                <a:latin typeface="Verdana"/>
                <a:cs typeface="Verdana"/>
              </a:rPr>
              <a:t>6</a:t>
            </a:r>
            <a:r>
              <a:rPr sz="1089" dirty="0">
                <a:solidFill>
                  <a:srgbClr val="EAEAEA"/>
                </a:solidFill>
                <a:latin typeface="Verdana"/>
                <a:cs typeface="Verdana"/>
              </a:rPr>
              <a:t>0</a:t>
            </a:r>
            <a:endParaRPr sz="1089">
              <a:latin typeface="Verdana"/>
              <a:cs typeface="Verdana"/>
            </a:endParaRPr>
          </a:p>
        </p:txBody>
      </p:sp>
      <p:sp>
        <p:nvSpPr>
          <p:cNvPr id="9" name="object 9"/>
          <p:cNvSpPr txBox="1"/>
          <p:nvPr/>
        </p:nvSpPr>
        <p:spPr>
          <a:xfrm>
            <a:off x="6850143" y="2335371"/>
            <a:ext cx="2824459" cy="1005468"/>
          </a:xfrm>
          <a:prstGeom prst="rect">
            <a:avLst/>
          </a:prstGeom>
        </p:spPr>
        <p:txBody>
          <a:bodyPr vert="horz" wrap="square" lIns="0" tIns="0" rIns="0" bIns="0" rtlCol="0">
            <a:spAutoFit/>
          </a:bodyPr>
          <a:lstStyle/>
          <a:p>
            <a:pPr marL="11527" marR="4611" indent="576" algn="ctr">
              <a:lnSpc>
                <a:spcPct val="99800"/>
              </a:lnSpc>
            </a:pPr>
            <a:r>
              <a:rPr sz="2178" spc="-5" dirty="0">
                <a:latin typeface="Arial"/>
                <a:cs typeface="Arial"/>
              </a:rPr>
              <a:t>Concretagem com  pavimentadora na  rodovia </a:t>
            </a:r>
            <a:r>
              <a:rPr sz="2178" dirty="0">
                <a:latin typeface="Arial"/>
                <a:cs typeface="Arial"/>
              </a:rPr>
              <a:t>dos</a:t>
            </a:r>
            <a:r>
              <a:rPr sz="2178" spc="-36" dirty="0">
                <a:latin typeface="Arial"/>
                <a:cs typeface="Arial"/>
              </a:rPr>
              <a:t> </a:t>
            </a:r>
            <a:r>
              <a:rPr sz="2178" spc="-5" dirty="0">
                <a:latin typeface="Arial"/>
                <a:cs typeface="Arial"/>
              </a:rPr>
              <a:t>Imigrantes</a:t>
            </a:r>
            <a:endParaRPr sz="2178" dirty="0">
              <a:latin typeface="Arial"/>
              <a:cs typeface="Arial"/>
            </a:endParaRPr>
          </a:p>
        </p:txBody>
      </p:sp>
      <p:sp>
        <p:nvSpPr>
          <p:cNvPr id="10" name="object 10"/>
          <p:cNvSpPr txBox="1"/>
          <p:nvPr/>
        </p:nvSpPr>
        <p:spPr>
          <a:xfrm>
            <a:off x="2767128" y="4513132"/>
            <a:ext cx="2270056" cy="670312"/>
          </a:xfrm>
          <a:prstGeom prst="rect">
            <a:avLst/>
          </a:prstGeom>
        </p:spPr>
        <p:txBody>
          <a:bodyPr vert="horz" wrap="square" lIns="0" tIns="0" rIns="0" bIns="0" rtlCol="0">
            <a:spAutoFit/>
          </a:bodyPr>
          <a:lstStyle/>
          <a:p>
            <a:pPr marL="348677" marR="4611" indent="-337727"/>
            <a:r>
              <a:rPr sz="2178" spc="-5" dirty="0">
                <a:latin typeface="Arial"/>
                <a:cs typeface="Arial"/>
              </a:rPr>
              <a:t>Pavimentadora de  grande</a:t>
            </a:r>
            <a:r>
              <a:rPr sz="2178" spc="-68" dirty="0">
                <a:latin typeface="Arial"/>
                <a:cs typeface="Arial"/>
              </a:rPr>
              <a:t> </a:t>
            </a:r>
            <a:r>
              <a:rPr sz="2178" dirty="0">
                <a:latin typeface="Arial"/>
                <a:cs typeface="Arial"/>
              </a:rPr>
              <a:t>porte</a:t>
            </a:r>
            <a:endParaRPr sz="2178">
              <a:latin typeface="Arial"/>
              <a:cs typeface="Arial"/>
            </a:endParaRPr>
          </a:p>
        </p:txBody>
      </p:sp>
      <p:sp>
        <p:nvSpPr>
          <p:cNvPr id="11" name="object 11"/>
          <p:cNvSpPr/>
          <p:nvPr/>
        </p:nvSpPr>
        <p:spPr>
          <a:xfrm>
            <a:off x="5546327" y="3437068"/>
            <a:ext cx="4582296" cy="2946058"/>
          </a:xfrm>
          <a:prstGeom prst="rect">
            <a:avLst/>
          </a:prstGeom>
          <a:blipFill>
            <a:blip r:embed="rId2" cstate="print"/>
            <a:stretch>
              <a:fillRect/>
            </a:stretch>
          </a:blipFill>
        </p:spPr>
        <p:txBody>
          <a:bodyPr wrap="square" lIns="0" tIns="0" rIns="0" bIns="0" rtlCol="0"/>
          <a:lstStyle/>
          <a:p>
            <a:endParaRPr sz="1634"/>
          </a:p>
        </p:txBody>
      </p:sp>
      <p:sp>
        <p:nvSpPr>
          <p:cNvPr id="12" name="object 12"/>
          <p:cNvSpPr/>
          <p:nvPr/>
        </p:nvSpPr>
        <p:spPr>
          <a:xfrm>
            <a:off x="5542150" y="3432918"/>
            <a:ext cx="4590826" cy="2954703"/>
          </a:xfrm>
          <a:custGeom>
            <a:avLst/>
            <a:gdLst/>
            <a:ahLst/>
            <a:cxnLst/>
            <a:rect l="l" t="t" r="r" b="b"/>
            <a:pathLst>
              <a:path w="5058409" h="3255645">
                <a:moveTo>
                  <a:pt x="0" y="0"/>
                </a:moveTo>
                <a:lnTo>
                  <a:pt x="0" y="3255263"/>
                </a:lnTo>
                <a:lnTo>
                  <a:pt x="5058155" y="3255263"/>
                </a:lnTo>
                <a:lnTo>
                  <a:pt x="5058155" y="0"/>
                </a:lnTo>
                <a:lnTo>
                  <a:pt x="0" y="0"/>
                </a:lnTo>
                <a:close/>
              </a:path>
            </a:pathLst>
          </a:custGeom>
          <a:ln w="9524">
            <a:solidFill>
              <a:srgbClr val="000000"/>
            </a:solidFill>
          </a:ln>
        </p:spPr>
        <p:txBody>
          <a:bodyPr wrap="square" lIns="0" tIns="0" rIns="0" bIns="0" rtlCol="0"/>
          <a:lstStyle/>
          <a:p>
            <a:endParaRPr sz="1634"/>
          </a:p>
        </p:txBody>
      </p:sp>
      <p:sp>
        <p:nvSpPr>
          <p:cNvPr id="13" name="object 13"/>
          <p:cNvSpPr/>
          <p:nvPr/>
        </p:nvSpPr>
        <p:spPr>
          <a:xfrm>
            <a:off x="2165959" y="1360997"/>
            <a:ext cx="4161825" cy="3063623"/>
          </a:xfrm>
          <a:prstGeom prst="rect">
            <a:avLst/>
          </a:prstGeom>
          <a:blipFill>
            <a:blip r:embed="rId3" cstate="print"/>
            <a:stretch>
              <a:fillRect/>
            </a:stretch>
          </a:blipFill>
        </p:spPr>
        <p:txBody>
          <a:bodyPr wrap="square" lIns="0" tIns="0" rIns="0" bIns="0" rtlCol="0"/>
          <a:lstStyle/>
          <a:p>
            <a:endParaRPr sz="1634"/>
          </a:p>
        </p:txBody>
      </p:sp>
      <p:sp>
        <p:nvSpPr>
          <p:cNvPr id="14" name="object 14"/>
          <p:cNvSpPr/>
          <p:nvPr/>
        </p:nvSpPr>
        <p:spPr>
          <a:xfrm>
            <a:off x="2161798" y="1356835"/>
            <a:ext cx="4170125" cy="3072269"/>
          </a:xfrm>
          <a:custGeom>
            <a:avLst/>
            <a:gdLst/>
            <a:ahLst/>
            <a:cxnLst/>
            <a:rect l="l" t="t" r="r" b="b"/>
            <a:pathLst>
              <a:path w="4594860" h="3385185">
                <a:moveTo>
                  <a:pt x="0" y="0"/>
                </a:moveTo>
                <a:lnTo>
                  <a:pt x="0" y="3384803"/>
                </a:lnTo>
                <a:lnTo>
                  <a:pt x="4594859" y="3384803"/>
                </a:lnTo>
                <a:lnTo>
                  <a:pt x="4594859" y="0"/>
                </a:lnTo>
                <a:lnTo>
                  <a:pt x="0" y="0"/>
                </a:lnTo>
                <a:close/>
              </a:path>
            </a:pathLst>
          </a:custGeom>
          <a:ln w="9524">
            <a:solidFill>
              <a:srgbClr val="000000"/>
            </a:solidFill>
          </a:ln>
        </p:spPr>
        <p:txBody>
          <a:bodyPr wrap="square" lIns="0" tIns="0" rIns="0" bIns="0" rtlCol="0"/>
          <a:lstStyle/>
          <a:p>
            <a:endParaRPr sz="1634"/>
          </a:p>
        </p:txBody>
      </p:sp>
      <p:sp>
        <p:nvSpPr>
          <p:cNvPr id="15" name="Título 12"/>
          <p:cNvSpPr txBox="1">
            <a:spLocks/>
          </p:cNvSpPr>
          <p:nvPr/>
        </p:nvSpPr>
        <p:spPr>
          <a:xfrm>
            <a:off x="941090" y="241110"/>
            <a:ext cx="10353762" cy="970450"/>
          </a:xfrm>
          <a:prstGeom prst="rect">
            <a:avLst/>
          </a:prstGeom>
        </p:spPr>
        <p:txBody>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dirty="0"/>
              <a:t>Adensamento e Acabamento Superficial</a:t>
            </a:r>
          </a:p>
        </p:txBody>
      </p:sp>
    </p:spTree>
    <p:extLst>
      <p:ext uri="{BB962C8B-B14F-4D97-AF65-F5344CB8AC3E}">
        <p14:creationId xmlns:p14="http://schemas.microsoft.com/office/powerpoint/2010/main" val="14721647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p:nvPr/>
        </p:nvSpPr>
        <p:spPr>
          <a:xfrm>
            <a:off x="702170" y="308417"/>
            <a:ext cx="10977212" cy="1654812"/>
          </a:xfrm>
          <a:prstGeom prst="rect">
            <a:avLst/>
          </a:prstGeom>
        </p:spPr>
        <p:txBody>
          <a:bodyPr vert="horz" wrap="square" lIns="0" tIns="0" rIns="0" bIns="0" rtlCol="0">
            <a:spAutoFit/>
          </a:bodyPr>
          <a:lstStyle/>
          <a:p>
            <a:pPr marL="10950" marR="4611" indent="1153" algn="just">
              <a:lnSpc>
                <a:spcPct val="100099"/>
              </a:lnSpc>
              <a:spcBef>
                <a:spcPts val="1148"/>
              </a:spcBef>
            </a:pPr>
            <a:endParaRPr lang="pt-BR" sz="2360" dirty="0">
              <a:solidFill>
                <a:schemeClr val="tx1">
                  <a:lumMod val="75000"/>
                </a:schemeClr>
              </a:solidFill>
              <a:latin typeface="Calisto MT (Corpo)"/>
              <a:cs typeface="Arial"/>
            </a:endParaRPr>
          </a:p>
          <a:p>
            <a:pPr marL="10950" marR="4611" indent="1153" algn="just">
              <a:lnSpc>
                <a:spcPct val="100099"/>
              </a:lnSpc>
              <a:spcBef>
                <a:spcPts val="1148"/>
              </a:spcBef>
            </a:pPr>
            <a:endParaRPr lang="pt-BR" sz="2360" dirty="0">
              <a:solidFill>
                <a:schemeClr val="tx1">
                  <a:lumMod val="75000"/>
                </a:schemeClr>
              </a:solidFill>
              <a:latin typeface="Calisto MT (Corpo)"/>
              <a:cs typeface="Arial"/>
            </a:endParaRPr>
          </a:p>
          <a:p>
            <a:pPr marL="10950" marR="4611" indent="1153" algn="just">
              <a:lnSpc>
                <a:spcPct val="100099"/>
              </a:lnSpc>
              <a:spcBef>
                <a:spcPts val="1148"/>
              </a:spcBef>
            </a:pPr>
            <a:r>
              <a:rPr sz="2100" dirty="0" err="1">
                <a:solidFill>
                  <a:schemeClr val="tx1">
                    <a:lumMod val="75000"/>
                  </a:schemeClr>
                </a:solidFill>
                <a:latin typeface="Calisto MT (Corpo)"/>
                <a:cs typeface="Arial"/>
              </a:rPr>
              <a:t>Após</a:t>
            </a:r>
            <a:r>
              <a:rPr sz="2100" dirty="0">
                <a:solidFill>
                  <a:schemeClr val="tx1">
                    <a:lumMod val="75000"/>
                  </a:schemeClr>
                </a:solidFill>
                <a:latin typeface="Calisto MT (Corpo)"/>
                <a:cs typeface="Arial"/>
              </a:rPr>
              <a:t> o </a:t>
            </a:r>
            <a:r>
              <a:rPr sz="2100" spc="-5" dirty="0">
                <a:solidFill>
                  <a:schemeClr val="tx1">
                    <a:lumMod val="75000"/>
                  </a:schemeClr>
                </a:solidFill>
                <a:latin typeface="Calisto MT (Corpo)"/>
                <a:cs typeface="Arial"/>
              </a:rPr>
              <a:t>adensamento </a:t>
            </a:r>
            <a:r>
              <a:rPr sz="2100" dirty="0">
                <a:solidFill>
                  <a:schemeClr val="tx1">
                    <a:lumMod val="75000"/>
                  </a:schemeClr>
                </a:solidFill>
                <a:latin typeface="Calisto MT (Corpo)"/>
                <a:cs typeface="Arial"/>
              </a:rPr>
              <a:t>normal, constatada a ocorrência  de </a:t>
            </a:r>
            <a:r>
              <a:rPr sz="2100" spc="-5" dirty="0">
                <a:solidFill>
                  <a:schemeClr val="tx1">
                    <a:lumMod val="75000"/>
                  </a:schemeClr>
                </a:solidFill>
                <a:latin typeface="Calisto MT (Corpo)"/>
                <a:cs typeface="Arial"/>
              </a:rPr>
              <a:t>retração </a:t>
            </a:r>
            <a:r>
              <a:rPr sz="2100" dirty="0">
                <a:solidFill>
                  <a:schemeClr val="tx1">
                    <a:lumMod val="75000"/>
                  </a:schemeClr>
                </a:solidFill>
                <a:latin typeface="Calisto MT (Corpo)"/>
                <a:cs typeface="Arial"/>
              </a:rPr>
              <a:t>plástica,antes do início da pega, os </a:t>
            </a:r>
            <a:r>
              <a:rPr sz="2100" spc="-5" dirty="0">
                <a:solidFill>
                  <a:schemeClr val="tx1">
                    <a:lumMod val="75000"/>
                  </a:schemeClr>
                </a:solidFill>
                <a:latin typeface="Calisto MT (Corpo)"/>
                <a:cs typeface="Arial"/>
              </a:rPr>
              <a:t>vazios </a:t>
            </a:r>
            <a:r>
              <a:rPr sz="2100" dirty="0">
                <a:solidFill>
                  <a:schemeClr val="tx1">
                    <a:lumMod val="75000"/>
                  </a:schemeClr>
                </a:solidFill>
                <a:latin typeface="Calisto MT (Corpo)"/>
                <a:cs typeface="Arial"/>
              </a:rPr>
              <a:t>e  fissuras podem ser </a:t>
            </a:r>
            <a:r>
              <a:rPr sz="2100" spc="-5" dirty="0">
                <a:solidFill>
                  <a:schemeClr val="tx1">
                    <a:lumMod val="75000"/>
                  </a:schemeClr>
                </a:solidFill>
                <a:latin typeface="Calisto MT (Corpo)"/>
                <a:cs typeface="Arial"/>
              </a:rPr>
              <a:t>eliminados </a:t>
            </a:r>
            <a:r>
              <a:rPr sz="2100" dirty="0">
                <a:solidFill>
                  <a:schemeClr val="tx1">
                    <a:lumMod val="75000"/>
                  </a:schemeClr>
                </a:solidFill>
                <a:latin typeface="Calisto MT (Corpo)"/>
                <a:cs typeface="Arial"/>
              </a:rPr>
              <a:t>com a </a:t>
            </a:r>
            <a:r>
              <a:rPr sz="2100" spc="-5" dirty="0">
                <a:solidFill>
                  <a:schemeClr val="tx1">
                    <a:lumMod val="75000"/>
                  </a:schemeClr>
                </a:solidFill>
                <a:latin typeface="Calisto MT (Corpo)"/>
                <a:cs typeface="Arial"/>
              </a:rPr>
              <a:t>revibração do  </a:t>
            </a:r>
            <a:r>
              <a:rPr sz="2100" dirty="0">
                <a:solidFill>
                  <a:schemeClr val="tx1">
                    <a:lumMod val="75000"/>
                  </a:schemeClr>
                </a:solidFill>
                <a:latin typeface="Calisto MT (Corpo)"/>
                <a:cs typeface="Arial"/>
              </a:rPr>
              <a:t>concreto. </a:t>
            </a:r>
            <a:r>
              <a:rPr sz="2100" spc="-5" dirty="0">
                <a:solidFill>
                  <a:schemeClr val="tx1">
                    <a:lumMod val="75000"/>
                  </a:schemeClr>
                </a:solidFill>
                <a:latin typeface="Calisto MT (Corpo)"/>
                <a:cs typeface="Arial"/>
              </a:rPr>
              <a:t>(Giamusso,</a:t>
            </a:r>
            <a:r>
              <a:rPr sz="2100" spc="-59" dirty="0">
                <a:solidFill>
                  <a:schemeClr val="tx1">
                    <a:lumMod val="75000"/>
                  </a:schemeClr>
                </a:solidFill>
                <a:latin typeface="Calisto MT (Corpo)"/>
                <a:cs typeface="Arial"/>
              </a:rPr>
              <a:t> </a:t>
            </a:r>
            <a:r>
              <a:rPr sz="2100" dirty="0">
                <a:solidFill>
                  <a:schemeClr val="tx1">
                    <a:lumMod val="75000"/>
                  </a:schemeClr>
                </a:solidFill>
                <a:latin typeface="Calisto MT (Corpo)"/>
                <a:cs typeface="Arial"/>
              </a:rPr>
              <a:t>1992)</a:t>
            </a:r>
          </a:p>
        </p:txBody>
      </p:sp>
      <p:sp>
        <p:nvSpPr>
          <p:cNvPr id="9" name="object 9"/>
          <p:cNvSpPr txBox="1"/>
          <p:nvPr/>
        </p:nvSpPr>
        <p:spPr>
          <a:xfrm>
            <a:off x="8246480" y="4956159"/>
            <a:ext cx="3021077" cy="153888"/>
          </a:xfrm>
          <a:prstGeom prst="rect">
            <a:avLst/>
          </a:prstGeom>
        </p:spPr>
        <p:txBody>
          <a:bodyPr vert="horz" wrap="square" lIns="0" tIns="0" rIns="0" bIns="0" rtlCol="0">
            <a:spAutoFit/>
          </a:bodyPr>
          <a:lstStyle/>
          <a:p>
            <a:pPr marL="11527"/>
            <a:r>
              <a:rPr sz="1000" spc="-5" dirty="0">
                <a:solidFill>
                  <a:schemeClr val="tx1">
                    <a:lumMod val="75000"/>
                  </a:schemeClr>
                </a:solidFill>
                <a:latin typeface="Calisto MT (Corpo)"/>
                <a:cs typeface="Arial"/>
              </a:rPr>
              <a:t>Fissuras de retração plástica do</a:t>
            </a:r>
            <a:r>
              <a:rPr sz="1000" spc="-23" dirty="0">
                <a:solidFill>
                  <a:schemeClr val="tx1">
                    <a:lumMod val="75000"/>
                  </a:schemeClr>
                </a:solidFill>
                <a:latin typeface="Calisto MT (Corpo)"/>
                <a:cs typeface="Arial"/>
              </a:rPr>
              <a:t> </a:t>
            </a:r>
            <a:r>
              <a:rPr sz="1000" spc="-5" dirty="0">
                <a:solidFill>
                  <a:schemeClr val="tx1">
                    <a:lumMod val="75000"/>
                  </a:schemeClr>
                </a:solidFill>
                <a:latin typeface="Calisto MT (Corpo)"/>
                <a:cs typeface="Arial"/>
              </a:rPr>
              <a:t>concreto</a:t>
            </a:r>
            <a:endParaRPr sz="1000" dirty="0">
              <a:solidFill>
                <a:schemeClr val="tx1">
                  <a:lumMod val="75000"/>
                </a:schemeClr>
              </a:solidFill>
              <a:latin typeface="Calisto MT (Corpo)"/>
              <a:cs typeface="Arial"/>
            </a:endParaRPr>
          </a:p>
        </p:txBody>
      </p:sp>
      <p:sp>
        <p:nvSpPr>
          <p:cNvPr id="10" name="object 10"/>
          <p:cNvSpPr/>
          <p:nvPr/>
        </p:nvSpPr>
        <p:spPr>
          <a:xfrm>
            <a:off x="7559396" y="2406041"/>
            <a:ext cx="3708161" cy="2495158"/>
          </a:xfrm>
          <a:prstGeom prst="rect">
            <a:avLst/>
          </a:prstGeom>
          <a:blipFill>
            <a:blip r:embed="rId2" cstate="print"/>
            <a:stretch>
              <a:fillRect/>
            </a:stretch>
          </a:blipFill>
        </p:spPr>
        <p:txBody>
          <a:bodyPr wrap="square" lIns="0" tIns="0" rIns="0" bIns="0" rtlCol="0"/>
          <a:lstStyle/>
          <a:p>
            <a:endParaRPr sz="1634"/>
          </a:p>
        </p:txBody>
      </p:sp>
      <p:sp>
        <p:nvSpPr>
          <p:cNvPr id="12" name="object 12"/>
          <p:cNvSpPr/>
          <p:nvPr/>
        </p:nvSpPr>
        <p:spPr>
          <a:xfrm>
            <a:off x="7694580" y="4237270"/>
            <a:ext cx="296219" cy="153873"/>
          </a:xfrm>
          <a:custGeom>
            <a:avLst/>
            <a:gdLst/>
            <a:ahLst/>
            <a:cxnLst/>
            <a:rect l="l" t="t" r="r" b="b"/>
            <a:pathLst>
              <a:path w="326389" h="169545">
                <a:moveTo>
                  <a:pt x="230828" y="70528"/>
                </a:moveTo>
                <a:lnTo>
                  <a:pt x="214503" y="35327"/>
                </a:lnTo>
                <a:lnTo>
                  <a:pt x="0" y="134111"/>
                </a:lnTo>
                <a:lnTo>
                  <a:pt x="15239" y="169163"/>
                </a:lnTo>
                <a:lnTo>
                  <a:pt x="230828" y="70528"/>
                </a:lnTo>
                <a:close/>
              </a:path>
              <a:path w="326389" h="169545">
                <a:moveTo>
                  <a:pt x="326135" y="4571"/>
                </a:moveTo>
                <a:lnTo>
                  <a:pt x="198119" y="0"/>
                </a:lnTo>
                <a:lnTo>
                  <a:pt x="214503" y="35327"/>
                </a:lnTo>
                <a:lnTo>
                  <a:pt x="231647" y="27431"/>
                </a:lnTo>
                <a:lnTo>
                  <a:pt x="248411" y="62483"/>
                </a:lnTo>
                <a:lnTo>
                  <a:pt x="248411" y="103221"/>
                </a:lnTo>
                <a:lnTo>
                  <a:pt x="326135" y="4571"/>
                </a:lnTo>
                <a:close/>
              </a:path>
              <a:path w="326389" h="169545">
                <a:moveTo>
                  <a:pt x="248411" y="62483"/>
                </a:moveTo>
                <a:lnTo>
                  <a:pt x="231647" y="27431"/>
                </a:lnTo>
                <a:lnTo>
                  <a:pt x="214503" y="35327"/>
                </a:lnTo>
                <a:lnTo>
                  <a:pt x="230828" y="70528"/>
                </a:lnTo>
                <a:lnTo>
                  <a:pt x="248411" y="62483"/>
                </a:lnTo>
                <a:close/>
              </a:path>
              <a:path w="326389" h="169545">
                <a:moveTo>
                  <a:pt x="248411" y="103221"/>
                </a:moveTo>
                <a:lnTo>
                  <a:pt x="248411" y="62483"/>
                </a:lnTo>
                <a:lnTo>
                  <a:pt x="230828" y="70528"/>
                </a:lnTo>
                <a:lnTo>
                  <a:pt x="246887" y="105155"/>
                </a:lnTo>
                <a:lnTo>
                  <a:pt x="248411" y="103221"/>
                </a:lnTo>
                <a:close/>
              </a:path>
            </a:pathLst>
          </a:custGeom>
          <a:solidFill>
            <a:srgbClr val="FF0000"/>
          </a:solidFill>
        </p:spPr>
        <p:txBody>
          <a:bodyPr wrap="square" lIns="0" tIns="0" rIns="0" bIns="0" rtlCol="0"/>
          <a:lstStyle/>
          <a:p>
            <a:endParaRPr sz="1634"/>
          </a:p>
        </p:txBody>
      </p:sp>
      <p:sp>
        <p:nvSpPr>
          <p:cNvPr id="13" name="object 13"/>
          <p:cNvSpPr/>
          <p:nvPr/>
        </p:nvSpPr>
        <p:spPr>
          <a:xfrm>
            <a:off x="8755437" y="4027034"/>
            <a:ext cx="297372" cy="152144"/>
          </a:xfrm>
          <a:custGeom>
            <a:avLst/>
            <a:gdLst/>
            <a:ahLst/>
            <a:cxnLst/>
            <a:rect l="l" t="t" r="r" b="b"/>
            <a:pathLst>
              <a:path w="327660" h="167639">
                <a:moveTo>
                  <a:pt x="231222" y="70287"/>
                </a:moveTo>
                <a:lnTo>
                  <a:pt x="215583" y="35478"/>
                </a:lnTo>
                <a:lnTo>
                  <a:pt x="0" y="134111"/>
                </a:lnTo>
                <a:lnTo>
                  <a:pt x="16763" y="167639"/>
                </a:lnTo>
                <a:lnTo>
                  <a:pt x="231222" y="70287"/>
                </a:lnTo>
                <a:close/>
              </a:path>
              <a:path w="327660" h="167639">
                <a:moveTo>
                  <a:pt x="327659" y="4571"/>
                </a:moveTo>
                <a:lnTo>
                  <a:pt x="199643" y="0"/>
                </a:lnTo>
                <a:lnTo>
                  <a:pt x="215583" y="35478"/>
                </a:lnTo>
                <a:lnTo>
                  <a:pt x="233171" y="27431"/>
                </a:lnTo>
                <a:lnTo>
                  <a:pt x="248411" y="62483"/>
                </a:lnTo>
                <a:lnTo>
                  <a:pt x="248411" y="103258"/>
                </a:lnTo>
                <a:lnTo>
                  <a:pt x="327659" y="4571"/>
                </a:lnTo>
                <a:close/>
              </a:path>
              <a:path w="327660" h="167639">
                <a:moveTo>
                  <a:pt x="248411" y="62483"/>
                </a:moveTo>
                <a:lnTo>
                  <a:pt x="233171" y="27431"/>
                </a:lnTo>
                <a:lnTo>
                  <a:pt x="215583" y="35478"/>
                </a:lnTo>
                <a:lnTo>
                  <a:pt x="231222" y="70287"/>
                </a:lnTo>
                <a:lnTo>
                  <a:pt x="248411" y="62483"/>
                </a:lnTo>
                <a:close/>
              </a:path>
              <a:path w="327660" h="167639">
                <a:moveTo>
                  <a:pt x="248411" y="103258"/>
                </a:moveTo>
                <a:lnTo>
                  <a:pt x="248411" y="62483"/>
                </a:lnTo>
                <a:lnTo>
                  <a:pt x="231222" y="70287"/>
                </a:lnTo>
                <a:lnTo>
                  <a:pt x="246887" y="105155"/>
                </a:lnTo>
                <a:lnTo>
                  <a:pt x="248411" y="103258"/>
                </a:lnTo>
                <a:close/>
              </a:path>
            </a:pathLst>
          </a:custGeom>
          <a:solidFill>
            <a:srgbClr val="FF0000"/>
          </a:solidFill>
        </p:spPr>
        <p:txBody>
          <a:bodyPr wrap="square" lIns="0" tIns="0" rIns="0" bIns="0" rtlCol="0"/>
          <a:lstStyle/>
          <a:p>
            <a:endParaRPr sz="1634"/>
          </a:p>
        </p:txBody>
      </p:sp>
      <p:sp>
        <p:nvSpPr>
          <p:cNvPr id="14" name="object 14"/>
          <p:cNvSpPr/>
          <p:nvPr/>
        </p:nvSpPr>
        <p:spPr>
          <a:xfrm>
            <a:off x="10020998" y="3941280"/>
            <a:ext cx="296219" cy="152144"/>
          </a:xfrm>
          <a:custGeom>
            <a:avLst/>
            <a:gdLst/>
            <a:ahLst/>
            <a:cxnLst/>
            <a:rect l="l" t="t" r="r" b="b"/>
            <a:pathLst>
              <a:path w="326389" h="167639">
                <a:moveTo>
                  <a:pt x="231054" y="68901"/>
                </a:moveTo>
                <a:lnTo>
                  <a:pt x="214958" y="33593"/>
                </a:lnTo>
                <a:lnTo>
                  <a:pt x="0" y="132587"/>
                </a:lnTo>
                <a:lnTo>
                  <a:pt x="15239" y="167639"/>
                </a:lnTo>
                <a:lnTo>
                  <a:pt x="231054" y="68901"/>
                </a:lnTo>
                <a:close/>
              </a:path>
              <a:path w="326389" h="167639">
                <a:moveTo>
                  <a:pt x="326135" y="4571"/>
                </a:moveTo>
                <a:lnTo>
                  <a:pt x="199643" y="0"/>
                </a:lnTo>
                <a:lnTo>
                  <a:pt x="214958" y="33593"/>
                </a:lnTo>
                <a:lnTo>
                  <a:pt x="231647" y="25907"/>
                </a:lnTo>
                <a:lnTo>
                  <a:pt x="248411" y="60959"/>
                </a:lnTo>
                <a:lnTo>
                  <a:pt x="248411" y="101726"/>
                </a:lnTo>
                <a:lnTo>
                  <a:pt x="326135" y="4571"/>
                </a:lnTo>
                <a:close/>
              </a:path>
              <a:path w="326389" h="167639">
                <a:moveTo>
                  <a:pt x="248411" y="60959"/>
                </a:moveTo>
                <a:lnTo>
                  <a:pt x="231647" y="25907"/>
                </a:lnTo>
                <a:lnTo>
                  <a:pt x="214958" y="33593"/>
                </a:lnTo>
                <a:lnTo>
                  <a:pt x="231054" y="68901"/>
                </a:lnTo>
                <a:lnTo>
                  <a:pt x="248411" y="60959"/>
                </a:lnTo>
                <a:close/>
              </a:path>
              <a:path w="326389" h="167639">
                <a:moveTo>
                  <a:pt x="248411" y="101726"/>
                </a:moveTo>
                <a:lnTo>
                  <a:pt x="248411" y="60959"/>
                </a:lnTo>
                <a:lnTo>
                  <a:pt x="231054" y="68901"/>
                </a:lnTo>
                <a:lnTo>
                  <a:pt x="246887" y="103631"/>
                </a:lnTo>
                <a:lnTo>
                  <a:pt x="248411" y="101726"/>
                </a:lnTo>
                <a:close/>
              </a:path>
            </a:pathLst>
          </a:custGeom>
          <a:solidFill>
            <a:srgbClr val="FF0000"/>
          </a:solidFill>
        </p:spPr>
        <p:txBody>
          <a:bodyPr wrap="square" lIns="0" tIns="0" rIns="0" bIns="0" rtlCol="0"/>
          <a:lstStyle/>
          <a:p>
            <a:endParaRPr sz="1634"/>
          </a:p>
        </p:txBody>
      </p:sp>
      <p:sp>
        <p:nvSpPr>
          <p:cNvPr id="15" name="Título 14"/>
          <p:cNvSpPr>
            <a:spLocks noGrp="1"/>
          </p:cNvSpPr>
          <p:nvPr>
            <p:ph type="title"/>
          </p:nvPr>
        </p:nvSpPr>
        <p:spPr>
          <a:xfrm>
            <a:off x="913795" y="227456"/>
            <a:ext cx="10353762" cy="970450"/>
          </a:xfrm>
        </p:spPr>
        <p:txBody>
          <a:bodyPr/>
          <a:lstStyle/>
          <a:p>
            <a:r>
              <a:rPr lang="pt-BR" dirty="0"/>
              <a:t>Lançamento: </a:t>
            </a:r>
            <a:r>
              <a:rPr lang="pt-BR" dirty="0" err="1"/>
              <a:t>Revibração</a:t>
            </a:r>
            <a:endParaRPr lang="pt-BR" dirty="0"/>
          </a:p>
        </p:txBody>
      </p:sp>
      <p:sp>
        <p:nvSpPr>
          <p:cNvPr id="17" name="object 7"/>
          <p:cNvSpPr txBox="1"/>
          <p:nvPr/>
        </p:nvSpPr>
        <p:spPr>
          <a:xfrm>
            <a:off x="745704" y="2400509"/>
            <a:ext cx="6310189" cy="2708434"/>
          </a:xfrm>
          <a:prstGeom prst="rect">
            <a:avLst/>
          </a:prstGeom>
        </p:spPr>
        <p:txBody>
          <a:bodyPr vert="horz" wrap="square" lIns="0" tIns="0" rIns="0" bIns="0" rtlCol="0">
            <a:spAutoFit/>
          </a:bodyPr>
          <a:lstStyle/>
          <a:p>
            <a:pPr marR="4611" algn="just"/>
            <a:r>
              <a:rPr sz="2100" spc="-5" dirty="0">
                <a:solidFill>
                  <a:schemeClr val="tx1">
                    <a:lumMod val="75000"/>
                  </a:schemeClr>
                </a:solidFill>
                <a:latin typeface="Calisto MT (Corpo)"/>
                <a:cs typeface="Arial"/>
              </a:rPr>
              <a:t>A revibração é a repetição da vibração por um  período </a:t>
            </a:r>
            <a:r>
              <a:rPr sz="2100" spc="5" dirty="0">
                <a:solidFill>
                  <a:schemeClr val="tx1">
                    <a:lumMod val="75000"/>
                  </a:schemeClr>
                </a:solidFill>
                <a:latin typeface="Calisto MT (Corpo)"/>
                <a:cs typeface="Arial"/>
              </a:rPr>
              <a:t>de </a:t>
            </a:r>
            <a:r>
              <a:rPr sz="2100" spc="-5" dirty="0">
                <a:solidFill>
                  <a:schemeClr val="tx1">
                    <a:lumMod val="75000"/>
                  </a:schemeClr>
                </a:solidFill>
                <a:latin typeface="Calisto MT (Corpo)"/>
                <a:cs typeface="Arial"/>
              </a:rPr>
              <a:t>15 segundos, algumas </a:t>
            </a:r>
            <a:r>
              <a:rPr sz="2100" dirty="0">
                <a:solidFill>
                  <a:schemeClr val="tx1">
                    <a:lumMod val="75000"/>
                  </a:schemeClr>
                </a:solidFill>
                <a:latin typeface="Calisto MT (Corpo)"/>
                <a:cs typeface="Arial"/>
              </a:rPr>
              <a:t>horas </a:t>
            </a:r>
            <a:r>
              <a:rPr sz="2100" spc="-5" dirty="0">
                <a:solidFill>
                  <a:schemeClr val="tx1">
                    <a:lumMod val="75000"/>
                  </a:schemeClr>
                </a:solidFill>
                <a:latin typeface="Calisto MT (Corpo)"/>
                <a:cs typeface="Arial"/>
              </a:rPr>
              <a:t>após o  termino </a:t>
            </a:r>
            <a:r>
              <a:rPr sz="2100" spc="5" dirty="0">
                <a:solidFill>
                  <a:schemeClr val="tx1">
                    <a:lumMod val="75000"/>
                  </a:schemeClr>
                </a:solidFill>
                <a:latin typeface="Calisto MT (Corpo)"/>
                <a:cs typeface="Arial"/>
              </a:rPr>
              <a:t>do </a:t>
            </a:r>
            <a:r>
              <a:rPr sz="2100" spc="-5" dirty="0">
                <a:solidFill>
                  <a:schemeClr val="tx1">
                    <a:lumMod val="75000"/>
                  </a:schemeClr>
                </a:solidFill>
                <a:latin typeface="Calisto MT (Corpo)"/>
                <a:cs typeface="Arial"/>
              </a:rPr>
              <a:t>adensamento, </a:t>
            </a:r>
            <a:r>
              <a:rPr sz="2100" dirty="0">
                <a:solidFill>
                  <a:schemeClr val="tx1">
                    <a:lumMod val="75000"/>
                  </a:schemeClr>
                </a:solidFill>
                <a:latin typeface="Calisto MT (Corpo)"/>
                <a:cs typeface="Arial"/>
              </a:rPr>
              <a:t>com </a:t>
            </a:r>
            <a:r>
              <a:rPr sz="2100" spc="-5" dirty="0">
                <a:solidFill>
                  <a:schemeClr val="tx1">
                    <a:lumMod val="75000"/>
                  </a:schemeClr>
                </a:solidFill>
                <a:latin typeface="Calisto MT (Corpo)"/>
                <a:cs typeface="Arial"/>
              </a:rPr>
              <a:t>o </a:t>
            </a:r>
            <a:r>
              <a:rPr sz="2100" dirty="0">
                <a:solidFill>
                  <a:schemeClr val="tx1">
                    <a:lumMod val="75000"/>
                  </a:schemeClr>
                </a:solidFill>
                <a:latin typeface="Calisto MT (Corpo)"/>
                <a:cs typeface="Arial"/>
              </a:rPr>
              <a:t>objetivo </a:t>
            </a:r>
            <a:r>
              <a:rPr sz="2100" spc="-5" dirty="0">
                <a:solidFill>
                  <a:schemeClr val="tx1">
                    <a:lumMod val="75000"/>
                  </a:schemeClr>
                </a:solidFill>
                <a:latin typeface="Calisto MT (Corpo)"/>
                <a:cs typeface="Arial"/>
              </a:rPr>
              <a:t>de  aumentar a compacidade, a impermeabilidade e a  resistência do</a:t>
            </a:r>
            <a:r>
              <a:rPr sz="2100" spc="-32" dirty="0">
                <a:solidFill>
                  <a:schemeClr val="tx1">
                    <a:lumMod val="75000"/>
                  </a:schemeClr>
                </a:solidFill>
                <a:latin typeface="Calisto MT (Corpo)"/>
                <a:cs typeface="Arial"/>
              </a:rPr>
              <a:t> </a:t>
            </a:r>
            <a:r>
              <a:rPr sz="2100" dirty="0">
                <a:solidFill>
                  <a:schemeClr val="tx1">
                    <a:lumMod val="75000"/>
                  </a:schemeClr>
                </a:solidFill>
                <a:latin typeface="Calisto MT (Corpo)"/>
                <a:cs typeface="Arial"/>
              </a:rPr>
              <a:t>concreto.</a:t>
            </a:r>
          </a:p>
          <a:p>
            <a:pPr marR="95670" algn="just"/>
            <a:r>
              <a:rPr sz="2100" spc="-5" dirty="0">
                <a:solidFill>
                  <a:schemeClr val="tx1">
                    <a:lumMod val="75000"/>
                  </a:schemeClr>
                </a:solidFill>
                <a:latin typeface="Calisto MT (Corpo)"/>
                <a:cs typeface="Arial"/>
              </a:rPr>
              <a:t>Foram </a:t>
            </a:r>
            <a:r>
              <a:rPr sz="2100" dirty="0">
                <a:solidFill>
                  <a:schemeClr val="tx1">
                    <a:lumMod val="75000"/>
                  </a:schemeClr>
                </a:solidFill>
                <a:latin typeface="Calisto MT (Corpo)"/>
                <a:cs typeface="Arial"/>
              </a:rPr>
              <a:t>registrados incrementos </a:t>
            </a:r>
            <a:r>
              <a:rPr sz="2100" spc="-5" dirty="0">
                <a:solidFill>
                  <a:schemeClr val="tx1">
                    <a:lumMod val="75000"/>
                  </a:schemeClr>
                </a:solidFill>
                <a:latin typeface="Calisto MT (Corpo)"/>
                <a:cs typeface="Arial"/>
              </a:rPr>
              <a:t>de resistência da  </a:t>
            </a:r>
            <a:r>
              <a:rPr sz="2100" dirty="0">
                <a:solidFill>
                  <a:schemeClr val="tx1">
                    <a:lumMod val="75000"/>
                  </a:schemeClr>
                </a:solidFill>
                <a:latin typeface="Calisto MT (Corpo)"/>
                <a:cs typeface="Arial"/>
              </a:rPr>
              <a:t>ordem </a:t>
            </a:r>
            <a:r>
              <a:rPr sz="2100" spc="-5" dirty="0">
                <a:solidFill>
                  <a:schemeClr val="tx1">
                    <a:lumMod val="75000"/>
                  </a:schemeClr>
                </a:solidFill>
                <a:latin typeface="Calisto MT (Corpo)"/>
                <a:cs typeface="Arial"/>
              </a:rPr>
              <a:t>de 21% a 24% aos 7 e 28 dias em  concretos revibrados após 1 a 4 horas do  </a:t>
            </a:r>
            <a:r>
              <a:rPr sz="2100" dirty="0">
                <a:solidFill>
                  <a:schemeClr val="tx1">
                    <a:lumMod val="75000"/>
                  </a:schemeClr>
                </a:solidFill>
                <a:latin typeface="Calisto MT (Corpo)"/>
                <a:cs typeface="Arial"/>
              </a:rPr>
              <a:t>lançamento.</a:t>
            </a:r>
          </a:p>
          <a:p>
            <a:pPr marR="203442" algn="just"/>
            <a:r>
              <a:rPr sz="800" spc="-5" dirty="0">
                <a:solidFill>
                  <a:schemeClr val="tx1">
                    <a:lumMod val="75000"/>
                  </a:schemeClr>
                </a:solidFill>
                <a:latin typeface="Calisto MT (Corpo)"/>
                <a:cs typeface="Arial"/>
              </a:rPr>
              <a:t>(Azevedo,</a:t>
            </a:r>
            <a:r>
              <a:rPr sz="800" spc="-64" dirty="0">
                <a:solidFill>
                  <a:schemeClr val="tx1">
                    <a:lumMod val="75000"/>
                  </a:schemeClr>
                </a:solidFill>
                <a:latin typeface="Calisto MT (Corpo)"/>
                <a:cs typeface="Arial"/>
              </a:rPr>
              <a:t> </a:t>
            </a:r>
            <a:r>
              <a:rPr sz="800" spc="-5" dirty="0">
                <a:solidFill>
                  <a:schemeClr val="tx1">
                    <a:lumMod val="75000"/>
                  </a:schemeClr>
                </a:solidFill>
                <a:latin typeface="Calisto MT (Corpo)"/>
                <a:cs typeface="Arial"/>
              </a:rPr>
              <a:t>1981)</a:t>
            </a:r>
            <a:endParaRPr sz="800" dirty="0">
              <a:solidFill>
                <a:schemeClr val="tx1">
                  <a:lumMod val="75000"/>
                </a:schemeClr>
              </a:solidFill>
              <a:latin typeface="Calisto MT (Corpo)"/>
              <a:cs typeface="Arial"/>
            </a:endParaRPr>
          </a:p>
        </p:txBody>
      </p:sp>
      <p:sp>
        <p:nvSpPr>
          <p:cNvPr id="2" name="Retângulo 1">
            <a:extLst>
              <a:ext uri="{FF2B5EF4-FFF2-40B4-BE49-F238E27FC236}">
                <a16:creationId xmlns:a16="http://schemas.microsoft.com/office/drawing/2014/main" id="{BD2009C9-5E2F-4778-BB99-8B072D8681BB}"/>
              </a:ext>
            </a:extLst>
          </p:cNvPr>
          <p:cNvSpPr/>
          <p:nvPr/>
        </p:nvSpPr>
        <p:spPr>
          <a:xfrm>
            <a:off x="603038" y="5256729"/>
            <a:ext cx="11323667" cy="1200329"/>
          </a:xfrm>
          <a:prstGeom prst="rect">
            <a:avLst/>
          </a:prstGeom>
        </p:spPr>
        <p:txBody>
          <a:bodyPr wrap="square">
            <a:spAutoFit/>
          </a:bodyPr>
          <a:lstStyle/>
          <a:p>
            <a:pPr algn="just"/>
            <a:r>
              <a:rPr lang="pt-BR" dirty="0">
                <a:solidFill>
                  <a:schemeClr val="tx1">
                    <a:lumMod val="75000"/>
                  </a:schemeClr>
                </a:solidFill>
                <a:latin typeface="Calisto MT (Corpo)"/>
              </a:rPr>
              <a:t>A retração plástica ocorre quando há uma evaporação de água relativamente rápida. Por densidade, pedra e areia tendem a descer na pasta de cimento e uma parte da água que não está sendo usada na reação de hidratação do cimento </a:t>
            </a:r>
            <a:r>
              <a:rPr lang="pt-BR" b="1" dirty="0">
                <a:solidFill>
                  <a:schemeClr val="tx1">
                    <a:lumMod val="75000"/>
                  </a:schemeClr>
                </a:solidFill>
                <a:latin typeface="Calisto MT (Corpo)"/>
              </a:rPr>
              <a:t>aflora</a:t>
            </a:r>
            <a:r>
              <a:rPr lang="pt-BR" dirty="0">
                <a:solidFill>
                  <a:schemeClr val="tx1">
                    <a:lumMod val="75000"/>
                  </a:schemeClr>
                </a:solidFill>
                <a:latin typeface="Calisto MT (Corpo)"/>
              </a:rPr>
              <a:t> na superfície e </a:t>
            </a:r>
            <a:r>
              <a:rPr lang="pt-BR" b="1" dirty="0">
                <a:solidFill>
                  <a:schemeClr val="tx1">
                    <a:lumMod val="75000"/>
                  </a:schemeClr>
                </a:solidFill>
                <a:latin typeface="Calisto MT (Corpo)"/>
              </a:rPr>
              <a:t>evapora</a:t>
            </a:r>
            <a:r>
              <a:rPr lang="pt-BR" dirty="0">
                <a:solidFill>
                  <a:schemeClr val="tx1">
                    <a:lumMod val="75000"/>
                  </a:schemeClr>
                </a:solidFill>
                <a:latin typeface="Calisto MT (Corpo)"/>
              </a:rPr>
              <a:t> fazendo com que o concreto se </a:t>
            </a:r>
            <a:r>
              <a:rPr lang="pt-BR" b="1" dirty="0">
                <a:solidFill>
                  <a:schemeClr val="tx1">
                    <a:lumMod val="75000"/>
                  </a:schemeClr>
                </a:solidFill>
                <a:latin typeface="Calisto MT (Corpo)"/>
              </a:rPr>
              <a:t>retraia</a:t>
            </a:r>
            <a:r>
              <a:rPr lang="pt-BR" dirty="0">
                <a:solidFill>
                  <a:schemeClr val="tx1">
                    <a:lumMod val="75000"/>
                  </a:schemeClr>
                </a:solidFill>
                <a:latin typeface="Calisto MT (Corpo)"/>
              </a:rPr>
              <a:t>. Isso gera tensões internas que fazem surgir </a:t>
            </a:r>
            <a:r>
              <a:rPr lang="pt-BR" b="1" dirty="0">
                <a:solidFill>
                  <a:schemeClr val="tx1">
                    <a:lumMod val="75000"/>
                  </a:schemeClr>
                </a:solidFill>
                <a:latin typeface="Calisto MT (Corpo)"/>
              </a:rPr>
              <a:t>fissuras</a:t>
            </a:r>
            <a:r>
              <a:rPr lang="pt-BR" dirty="0">
                <a:solidFill>
                  <a:schemeClr val="tx1">
                    <a:lumMod val="75000"/>
                  </a:schemeClr>
                </a:solidFill>
                <a:latin typeface="Calisto MT (Corpo)"/>
              </a:rPr>
              <a:t> na superfície. Essa água sobe por um processo de </a:t>
            </a:r>
            <a:r>
              <a:rPr lang="pt-BR" b="1" dirty="0">
                <a:solidFill>
                  <a:schemeClr val="tx1">
                    <a:lumMod val="75000"/>
                  </a:schemeClr>
                </a:solidFill>
                <a:latin typeface="Calisto MT (Corpo)"/>
              </a:rPr>
              <a:t>Exsudação</a:t>
            </a:r>
            <a:r>
              <a:rPr lang="pt-BR" dirty="0">
                <a:solidFill>
                  <a:schemeClr val="tx1">
                    <a:lumMod val="75000"/>
                  </a:schemeClr>
                </a:solidFill>
                <a:latin typeface="Calisto MT (Corpo)"/>
              </a:rPr>
              <a:t>.</a:t>
            </a:r>
          </a:p>
        </p:txBody>
      </p:sp>
    </p:spTree>
    <p:extLst>
      <p:ext uri="{BB962C8B-B14F-4D97-AF65-F5344CB8AC3E}">
        <p14:creationId xmlns:p14="http://schemas.microsoft.com/office/powerpoint/2010/main" val="17836656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extLst/>
          </a:blip>
          <a:stretch/>
        </a:blipFill>
        <a:effectLst/>
      </p:bgPr>
    </p:bg>
    <p:spTree>
      <p:nvGrpSpPr>
        <p:cNvPr id="1" name=""/>
        <p:cNvGrpSpPr/>
        <p:nvPr/>
      </p:nvGrpSpPr>
      <p:grpSpPr>
        <a:xfrm>
          <a:off x="0" y="0"/>
          <a:ext cx="0" cy="0"/>
          <a:chOff x="0" y="0"/>
          <a:chExt cx="0" cy="0"/>
        </a:xfrm>
      </p:grpSpPr>
      <p:pic>
        <p:nvPicPr>
          <p:cNvPr id="4" name="Picture 2" descr="Resultado de imagem para concreto aparente"/>
          <p:cNvPicPr>
            <a:picLocks noChangeAspect="1" noChangeArrowheads="1"/>
          </p:cNvPicPr>
          <p:nvPr/>
        </p:nvPicPr>
        <p:blipFill rotWithShape="1">
          <a:blip r:embed="rId3">
            <a:extLst>
              <a:ext uri="{28A0092B-C50C-407E-A947-70E740481C1C}">
                <a14:useLocalDpi xmlns:a14="http://schemas.microsoft.com/office/drawing/2010/main" val="0"/>
              </a:ext>
            </a:extLst>
          </a:blip>
          <a:srcRect l="6230" r="33872" b="-2"/>
          <a:stretch/>
        </p:blipFill>
        <p:spPr bwMode="auto">
          <a:xfrm>
            <a:off x="-4" y="10"/>
            <a:ext cx="6108192" cy="685799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Resultado de imagem para prÃ© moldados de concreto"/>
          <p:cNvPicPr>
            <a:picLocks noChangeAspect="1" noChangeArrowheads="1"/>
          </p:cNvPicPr>
          <p:nvPr/>
        </p:nvPicPr>
        <p:blipFill rotWithShape="1">
          <a:blip r:embed="rId4">
            <a:duotone>
              <a:prstClr val="black"/>
              <a:schemeClr val="tx2">
                <a:tint val="45000"/>
                <a:satMod val="400000"/>
              </a:schemeClr>
            </a:duotone>
            <a:extLst>
              <a:ext uri="{28A0092B-C50C-407E-A947-70E740481C1C}">
                <a14:useLocalDpi xmlns:a14="http://schemas.microsoft.com/office/drawing/2010/main" val="0"/>
              </a:ext>
            </a:extLst>
          </a:blip>
          <a:srcRect l="16277" r="25540" b="2"/>
          <a:stretch/>
        </p:blipFill>
        <p:spPr bwMode="auto">
          <a:xfrm>
            <a:off x="6108196" y="10"/>
            <a:ext cx="6092029" cy="6857990"/>
          </a:xfrm>
          <a:prstGeom prst="rect">
            <a:avLst/>
          </a:prstGeom>
          <a:noFill/>
          <a:extLst>
            <a:ext uri="{909E8E84-426E-40DD-AFC4-6F175D3DCCD1}">
              <a14:hiddenFill xmlns:a14="http://schemas.microsoft.com/office/drawing/2010/main">
                <a:solidFill>
                  <a:srgbClr val="FFFFFF"/>
                </a:solidFill>
              </a14:hiddenFill>
            </a:ext>
          </a:extLst>
        </p:spPr>
      </p:pic>
      <p:sp useBgFill="1">
        <p:nvSpPr>
          <p:cNvPr id="80" name="Freeform 5">
            <a:extLst>
              <a:ext uri="{FF2B5EF4-FFF2-40B4-BE49-F238E27FC236}">
                <a16:creationId xmlns:a16="http://schemas.microsoft.com/office/drawing/2014/main" id="{D3D9C4D3-38FB-4E79-873C-8A10DB2AF5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271651" y="1762886"/>
            <a:ext cx="7656919" cy="3332229"/>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Título 1">
            <a:extLst>
              <a:ext uri="{FF2B5EF4-FFF2-40B4-BE49-F238E27FC236}">
                <a16:creationId xmlns:a16="http://schemas.microsoft.com/office/drawing/2014/main" id="{A405EF77-39C3-4C4F-B5F6-572DE25B977E}"/>
              </a:ext>
            </a:extLst>
          </p:cNvPr>
          <p:cNvSpPr>
            <a:spLocks noGrp="1"/>
          </p:cNvSpPr>
          <p:nvPr>
            <p:ph type="title"/>
          </p:nvPr>
        </p:nvSpPr>
        <p:spPr>
          <a:xfrm>
            <a:off x="2480733" y="2074339"/>
            <a:ext cx="7219954" cy="1828801"/>
          </a:xfrm>
        </p:spPr>
        <p:txBody>
          <a:bodyPr vert="horz" lIns="91440" tIns="45720" rIns="91440" bIns="45720" rtlCol="0" anchor="b">
            <a:normAutofit/>
          </a:bodyPr>
          <a:lstStyle/>
          <a:p>
            <a:r>
              <a:rPr lang="en-US" sz="4800"/>
              <a:t>Propriedades do Concreto Endurecido</a:t>
            </a:r>
            <a:endParaRPr lang="en-US" sz="4800" dirty="0"/>
          </a:p>
        </p:txBody>
      </p:sp>
      <p:sp>
        <p:nvSpPr>
          <p:cNvPr id="3" name="Espaço Reservado para Texto 2">
            <a:extLst>
              <a:ext uri="{FF2B5EF4-FFF2-40B4-BE49-F238E27FC236}">
                <a16:creationId xmlns:a16="http://schemas.microsoft.com/office/drawing/2014/main" id="{0C792177-DF91-4E67-B920-C85259CE4FE0}"/>
              </a:ext>
            </a:extLst>
          </p:cNvPr>
          <p:cNvSpPr>
            <a:spLocks noGrp="1"/>
          </p:cNvSpPr>
          <p:nvPr>
            <p:ph type="body" idx="1"/>
          </p:nvPr>
        </p:nvSpPr>
        <p:spPr>
          <a:xfrm>
            <a:off x="2480733" y="3903138"/>
            <a:ext cx="7219954" cy="1049867"/>
          </a:xfrm>
        </p:spPr>
        <p:txBody>
          <a:bodyPr vert="horz" lIns="91440" tIns="45720" rIns="91440" bIns="45720" rtlCol="0" anchor="t">
            <a:normAutofit/>
          </a:bodyPr>
          <a:lstStyle/>
          <a:p>
            <a:endParaRPr lang="en-US"/>
          </a:p>
        </p:txBody>
      </p:sp>
    </p:spTree>
    <p:extLst>
      <p:ext uri="{BB962C8B-B14F-4D97-AF65-F5344CB8AC3E}">
        <p14:creationId xmlns:p14="http://schemas.microsoft.com/office/powerpoint/2010/main" val="23484146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p:txBody>
          <a:bodyPr>
            <a:normAutofit fontScale="90000"/>
          </a:bodyPr>
          <a:lstStyle/>
          <a:p>
            <a:r>
              <a:rPr lang="pt-BR" dirty="0"/>
              <a:t>Propriedades do Concreto Endurecido: Resistência a Compressão</a:t>
            </a:r>
          </a:p>
        </p:txBody>
      </p:sp>
      <p:sp>
        <p:nvSpPr>
          <p:cNvPr id="5" name="object 8"/>
          <p:cNvSpPr/>
          <p:nvPr/>
        </p:nvSpPr>
        <p:spPr>
          <a:xfrm>
            <a:off x="9162179" y="2230860"/>
            <a:ext cx="2105378" cy="3483924"/>
          </a:xfrm>
          <a:prstGeom prst="rect">
            <a:avLst/>
          </a:prstGeom>
          <a:blipFill>
            <a:blip r:embed="rId2" cstate="print"/>
            <a:stretch>
              <a:fillRect/>
            </a:stretch>
          </a:blipFill>
        </p:spPr>
        <p:txBody>
          <a:bodyPr wrap="square" lIns="0" tIns="0" rIns="0" bIns="0" rtlCol="0"/>
          <a:lstStyle/>
          <a:p>
            <a:endParaRPr sz="1634"/>
          </a:p>
        </p:txBody>
      </p:sp>
      <p:sp>
        <p:nvSpPr>
          <p:cNvPr id="2" name="Retângulo 1"/>
          <p:cNvSpPr/>
          <p:nvPr/>
        </p:nvSpPr>
        <p:spPr>
          <a:xfrm>
            <a:off x="953589" y="2005377"/>
            <a:ext cx="7711440" cy="3970382"/>
          </a:xfrm>
          <a:prstGeom prst="rect">
            <a:avLst/>
          </a:prstGeom>
        </p:spPr>
        <p:txBody>
          <a:bodyPr wrap="square">
            <a:spAutoFit/>
          </a:bodyPr>
          <a:lstStyle/>
          <a:p>
            <a:pPr algn="just">
              <a:lnSpc>
                <a:spcPct val="150000"/>
              </a:lnSpc>
            </a:pPr>
            <a:r>
              <a:rPr lang="pt-BR" sz="1700" spc="-5" dirty="0">
                <a:solidFill>
                  <a:schemeClr val="tx1">
                    <a:lumMod val="65000"/>
                  </a:schemeClr>
                </a:solidFill>
                <a:latin typeface="Calisto MT (Corpo)"/>
                <a:cs typeface="Arial"/>
              </a:rPr>
              <a:t>É a propriedade mais</a:t>
            </a:r>
            <a:r>
              <a:rPr lang="pt-BR" sz="1700" spc="41" dirty="0">
                <a:solidFill>
                  <a:schemeClr val="tx1">
                    <a:lumMod val="65000"/>
                  </a:schemeClr>
                </a:solidFill>
                <a:latin typeface="Calisto MT (Corpo)"/>
                <a:cs typeface="Arial"/>
              </a:rPr>
              <a:t> </a:t>
            </a:r>
            <a:r>
              <a:rPr lang="pt-BR" sz="1700" spc="-5" dirty="0">
                <a:solidFill>
                  <a:schemeClr val="tx1">
                    <a:lumMod val="65000"/>
                  </a:schemeClr>
                </a:solidFill>
                <a:latin typeface="Calisto MT (Corpo)"/>
                <a:cs typeface="Arial"/>
              </a:rPr>
              <a:t>controlada:</a:t>
            </a:r>
            <a:endParaRPr lang="pt-BR" sz="1700" dirty="0">
              <a:solidFill>
                <a:schemeClr val="tx1">
                  <a:lumMod val="65000"/>
                </a:schemeClr>
              </a:solidFill>
              <a:latin typeface="Calisto MT (Corpo)"/>
              <a:cs typeface="Arial"/>
            </a:endParaRPr>
          </a:p>
          <a:p>
            <a:pPr marR="156184" algn="just">
              <a:lnSpc>
                <a:spcPct val="150000"/>
              </a:lnSpc>
              <a:buFont typeface="Wingdings"/>
              <a:buChar char=""/>
              <a:tabLst>
                <a:tab pos="519270" algn="l"/>
              </a:tabLst>
            </a:pPr>
            <a:r>
              <a:rPr lang="pt-BR" sz="1700" spc="-9" dirty="0">
                <a:solidFill>
                  <a:schemeClr val="tx1">
                    <a:lumMod val="65000"/>
                  </a:schemeClr>
                </a:solidFill>
                <a:latin typeface="Calisto MT (Corpo)"/>
                <a:cs typeface="Arial"/>
              </a:rPr>
              <a:t>Em </a:t>
            </a:r>
            <a:r>
              <a:rPr lang="pt-BR" sz="1700" dirty="0">
                <a:solidFill>
                  <a:schemeClr val="tx1">
                    <a:lumMod val="65000"/>
                  </a:schemeClr>
                </a:solidFill>
                <a:latin typeface="Calisto MT (Corpo)"/>
                <a:cs typeface="Arial"/>
              </a:rPr>
              <a:t>geral, </a:t>
            </a:r>
            <a:r>
              <a:rPr lang="pt-BR" sz="1700" spc="-5" dirty="0">
                <a:solidFill>
                  <a:schemeClr val="tx1">
                    <a:lumMod val="65000"/>
                  </a:schemeClr>
                </a:solidFill>
                <a:latin typeface="Calisto MT (Corpo)"/>
                <a:cs typeface="Arial"/>
              </a:rPr>
              <a:t>relacionada às demais </a:t>
            </a:r>
            <a:r>
              <a:rPr lang="pt-BR" sz="1700" dirty="0">
                <a:solidFill>
                  <a:schemeClr val="tx1">
                    <a:lumMod val="65000"/>
                  </a:schemeClr>
                </a:solidFill>
                <a:latin typeface="Calisto MT (Corpo)"/>
                <a:cs typeface="Arial"/>
              </a:rPr>
              <a:t>propriedades  </a:t>
            </a:r>
            <a:r>
              <a:rPr lang="pt-BR" sz="1700" spc="-5" dirty="0">
                <a:solidFill>
                  <a:schemeClr val="tx1">
                    <a:lumMod val="65000"/>
                  </a:schemeClr>
                </a:solidFill>
                <a:latin typeface="Calisto MT (Corpo)"/>
                <a:cs typeface="Arial"/>
              </a:rPr>
              <a:t>Os </a:t>
            </a:r>
            <a:r>
              <a:rPr lang="pt-BR" sz="1700" dirty="0">
                <a:solidFill>
                  <a:schemeClr val="tx1">
                    <a:lumMod val="65000"/>
                  </a:schemeClr>
                </a:solidFill>
                <a:latin typeface="Calisto MT (Corpo)"/>
                <a:cs typeface="Arial"/>
              </a:rPr>
              <a:t>corpos-de-prova, </a:t>
            </a:r>
            <a:r>
              <a:rPr lang="pt-BR" sz="1700" spc="-5" dirty="0">
                <a:solidFill>
                  <a:schemeClr val="tx1">
                    <a:lumMod val="65000"/>
                  </a:schemeClr>
                </a:solidFill>
                <a:latin typeface="Calisto MT (Corpo)"/>
                <a:cs typeface="Arial"/>
              </a:rPr>
              <a:t>moldados de</a:t>
            </a:r>
            <a:r>
              <a:rPr lang="pt-BR" sz="1700" spc="9" dirty="0">
                <a:solidFill>
                  <a:schemeClr val="tx1">
                    <a:lumMod val="65000"/>
                  </a:schemeClr>
                </a:solidFill>
                <a:latin typeface="Calisto MT (Corpo)"/>
                <a:cs typeface="Arial"/>
              </a:rPr>
              <a:t> </a:t>
            </a:r>
            <a:r>
              <a:rPr lang="pt-BR" sz="1700" spc="-5" dirty="0">
                <a:solidFill>
                  <a:schemeClr val="tx1">
                    <a:lumMod val="65000"/>
                  </a:schemeClr>
                </a:solidFill>
                <a:latin typeface="Calisto MT (Corpo)"/>
                <a:cs typeface="Arial"/>
              </a:rPr>
              <a:t>diferentes </a:t>
            </a:r>
            <a:r>
              <a:rPr lang="pt-BR" sz="1700" dirty="0">
                <a:solidFill>
                  <a:schemeClr val="tx1">
                    <a:lumMod val="65000"/>
                  </a:schemeClr>
                </a:solidFill>
                <a:latin typeface="Calisto MT (Corpo)"/>
                <a:cs typeface="Arial"/>
              </a:rPr>
              <a:t>betonadas, </a:t>
            </a:r>
            <a:r>
              <a:rPr lang="pt-BR" sz="1700" spc="-5" dirty="0">
                <a:solidFill>
                  <a:schemeClr val="tx1">
                    <a:lumMod val="65000"/>
                  </a:schemeClr>
                </a:solidFill>
                <a:latin typeface="Calisto MT (Corpo)"/>
                <a:cs typeface="Arial"/>
              </a:rPr>
              <a:t>de um mesmo </a:t>
            </a:r>
            <a:r>
              <a:rPr lang="pt-BR" sz="1700" dirty="0">
                <a:solidFill>
                  <a:schemeClr val="tx1">
                    <a:lumMod val="65000"/>
                  </a:schemeClr>
                </a:solidFill>
                <a:latin typeface="Calisto MT (Corpo)"/>
                <a:cs typeface="Arial"/>
              </a:rPr>
              <a:t>concreto</a:t>
            </a:r>
            <a:r>
              <a:rPr lang="pt-BR" sz="1700" spc="-41" dirty="0">
                <a:solidFill>
                  <a:schemeClr val="tx1">
                    <a:lumMod val="65000"/>
                  </a:schemeClr>
                </a:solidFill>
                <a:latin typeface="Calisto MT (Corpo)"/>
                <a:cs typeface="Arial"/>
              </a:rPr>
              <a:t> </a:t>
            </a:r>
            <a:r>
              <a:rPr lang="pt-BR" sz="1700" dirty="0">
                <a:solidFill>
                  <a:schemeClr val="tx1">
                    <a:lumMod val="65000"/>
                  </a:schemeClr>
                </a:solidFill>
                <a:latin typeface="Calisto MT (Corpo)"/>
                <a:cs typeface="Arial"/>
              </a:rPr>
              <a:t>(homogêneo), </a:t>
            </a:r>
            <a:r>
              <a:rPr lang="pt-BR" sz="1700" spc="-5" dirty="0">
                <a:solidFill>
                  <a:schemeClr val="tx1">
                    <a:lumMod val="65000"/>
                  </a:schemeClr>
                </a:solidFill>
                <a:latin typeface="Calisto MT (Corpo)"/>
                <a:cs typeface="Arial"/>
              </a:rPr>
              <a:t>têm resultados com </a:t>
            </a:r>
            <a:r>
              <a:rPr lang="pt-BR" sz="1700" dirty="0">
                <a:solidFill>
                  <a:schemeClr val="tx1">
                    <a:lumMod val="65000"/>
                  </a:schemeClr>
                </a:solidFill>
                <a:latin typeface="Calisto MT (Corpo)"/>
                <a:cs typeface="Arial"/>
              </a:rPr>
              <a:t>distribuição </a:t>
            </a:r>
            <a:r>
              <a:rPr lang="pt-BR" sz="1700" spc="-5" dirty="0">
                <a:solidFill>
                  <a:schemeClr val="tx1">
                    <a:lumMod val="65000"/>
                  </a:schemeClr>
                </a:solidFill>
                <a:latin typeface="Calisto MT (Corpo)"/>
                <a:cs typeface="Arial"/>
              </a:rPr>
              <a:t>normal,  representada</a:t>
            </a:r>
            <a:r>
              <a:rPr lang="pt-BR" sz="1700" spc="-23" dirty="0">
                <a:solidFill>
                  <a:schemeClr val="tx1">
                    <a:lumMod val="65000"/>
                  </a:schemeClr>
                </a:solidFill>
                <a:latin typeface="Calisto MT (Corpo)"/>
                <a:cs typeface="Arial"/>
              </a:rPr>
              <a:t> </a:t>
            </a:r>
            <a:r>
              <a:rPr lang="pt-BR" sz="1700" spc="-5" dirty="0">
                <a:solidFill>
                  <a:schemeClr val="tx1">
                    <a:lumMod val="65000"/>
                  </a:schemeClr>
                </a:solidFill>
                <a:latin typeface="Calisto MT (Corpo)"/>
                <a:cs typeface="Arial"/>
              </a:rPr>
              <a:t>por: Média e </a:t>
            </a:r>
            <a:r>
              <a:rPr lang="pt-BR" sz="1700" dirty="0">
                <a:solidFill>
                  <a:schemeClr val="tx1">
                    <a:lumMod val="65000"/>
                  </a:schemeClr>
                </a:solidFill>
                <a:latin typeface="Calisto MT (Corpo)"/>
                <a:cs typeface="Arial"/>
              </a:rPr>
              <a:t>desvio</a:t>
            </a:r>
            <a:r>
              <a:rPr lang="pt-BR" sz="1700" spc="-36" dirty="0">
                <a:solidFill>
                  <a:schemeClr val="tx1">
                    <a:lumMod val="65000"/>
                  </a:schemeClr>
                </a:solidFill>
                <a:latin typeface="Calisto MT (Corpo)"/>
                <a:cs typeface="Arial"/>
              </a:rPr>
              <a:t> </a:t>
            </a:r>
            <a:r>
              <a:rPr lang="pt-BR" sz="1700" spc="-5" dirty="0">
                <a:solidFill>
                  <a:schemeClr val="tx1">
                    <a:lumMod val="65000"/>
                  </a:schemeClr>
                </a:solidFill>
                <a:latin typeface="Calisto MT (Corpo)"/>
                <a:cs typeface="Arial"/>
              </a:rPr>
              <a:t>padrão</a:t>
            </a:r>
          </a:p>
          <a:p>
            <a:pPr marR="156184" algn="just">
              <a:lnSpc>
                <a:spcPct val="150000"/>
              </a:lnSpc>
              <a:buFont typeface="Wingdings"/>
              <a:buChar char=""/>
              <a:tabLst>
                <a:tab pos="519270" algn="l"/>
              </a:tabLst>
            </a:pPr>
            <a:r>
              <a:rPr lang="pt-BR" sz="1700" dirty="0">
                <a:solidFill>
                  <a:schemeClr val="tx1">
                    <a:lumMod val="65000"/>
                  </a:schemeClr>
                </a:solidFill>
              </a:rPr>
              <a:t>A resistência à compressão simples, denominada </a:t>
            </a:r>
            <a:r>
              <a:rPr lang="pt-BR" sz="1700" dirty="0" err="1">
                <a:solidFill>
                  <a:schemeClr val="tx1">
                    <a:lumMod val="65000"/>
                  </a:schemeClr>
                </a:solidFill>
              </a:rPr>
              <a:t>fck</a:t>
            </a:r>
            <a:r>
              <a:rPr lang="pt-BR" sz="1700" dirty="0">
                <a:solidFill>
                  <a:schemeClr val="tx1">
                    <a:lumMod val="65000"/>
                  </a:schemeClr>
                </a:solidFill>
              </a:rPr>
              <a:t>, é a característica mecânica mais importante. Para estimá-la em um lote de concreto, são moldados e preparados corpos-de-prova para ensaio segundo a NBR 5738 – Moldagem e cura de corpos-de-prova cilíndricos ou prismáticos de concreto, os quais são ensaiados segundo a NBR 5739 – Concreto – Ensaio de compressão de corpos-de-prova cilíndricos.</a:t>
            </a:r>
          </a:p>
        </p:txBody>
      </p:sp>
      <p:sp>
        <p:nvSpPr>
          <p:cNvPr id="3" name="Retângulo 2">
            <a:extLst>
              <a:ext uri="{FF2B5EF4-FFF2-40B4-BE49-F238E27FC236}">
                <a16:creationId xmlns:a16="http://schemas.microsoft.com/office/drawing/2014/main" id="{AF90685C-7FE4-446D-8D99-85819B6C4D0E}"/>
              </a:ext>
            </a:extLst>
          </p:cNvPr>
          <p:cNvSpPr/>
          <p:nvPr/>
        </p:nvSpPr>
        <p:spPr>
          <a:xfrm>
            <a:off x="6616950" y="6024273"/>
            <a:ext cx="5402441" cy="369332"/>
          </a:xfrm>
          <a:prstGeom prst="rect">
            <a:avLst/>
          </a:prstGeom>
        </p:spPr>
        <p:txBody>
          <a:bodyPr wrap="none">
            <a:spAutoFit/>
          </a:bodyPr>
          <a:lstStyle/>
          <a:p>
            <a:r>
              <a:rPr lang="pt-BR" dirty="0"/>
              <a:t>https://www.youtube.com/watch?v=kmEvqxEcEMc</a:t>
            </a:r>
          </a:p>
        </p:txBody>
      </p:sp>
      <p:sp>
        <p:nvSpPr>
          <p:cNvPr id="4" name="Retângulo 3">
            <a:extLst>
              <a:ext uri="{FF2B5EF4-FFF2-40B4-BE49-F238E27FC236}">
                <a16:creationId xmlns:a16="http://schemas.microsoft.com/office/drawing/2014/main" id="{835FD28F-107A-44E8-90D7-5CFC5D6346F0}"/>
              </a:ext>
            </a:extLst>
          </p:cNvPr>
          <p:cNvSpPr/>
          <p:nvPr/>
        </p:nvSpPr>
        <p:spPr>
          <a:xfrm>
            <a:off x="6562319" y="6333762"/>
            <a:ext cx="5511702" cy="369332"/>
          </a:xfrm>
          <a:prstGeom prst="rect">
            <a:avLst/>
          </a:prstGeom>
        </p:spPr>
        <p:txBody>
          <a:bodyPr wrap="none">
            <a:spAutoFit/>
          </a:bodyPr>
          <a:lstStyle/>
          <a:p>
            <a:r>
              <a:rPr lang="pt-BR" dirty="0"/>
              <a:t>https://www.youtube.com/watch?v=MskaUMHgY1o</a:t>
            </a:r>
          </a:p>
        </p:txBody>
      </p:sp>
    </p:spTree>
    <p:extLst>
      <p:ext uri="{BB962C8B-B14F-4D97-AF65-F5344CB8AC3E}">
        <p14:creationId xmlns:p14="http://schemas.microsoft.com/office/powerpoint/2010/main" val="13071792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p:nvPr/>
        </p:nvSpPr>
        <p:spPr>
          <a:xfrm>
            <a:off x="632655" y="2557495"/>
            <a:ext cx="6245742" cy="2868124"/>
          </a:xfrm>
          <a:prstGeom prst="rect">
            <a:avLst/>
          </a:prstGeom>
          <a:blipFill>
            <a:blip r:embed="rId2" cstate="print"/>
            <a:stretch>
              <a:fillRect/>
            </a:stretch>
          </a:blipFill>
        </p:spPr>
        <p:txBody>
          <a:bodyPr wrap="square" lIns="0" tIns="0" rIns="0" bIns="0" rtlCol="0"/>
          <a:lstStyle/>
          <a:p>
            <a:endParaRPr sz="1634"/>
          </a:p>
        </p:txBody>
      </p:sp>
      <p:sp>
        <p:nvSpPr>
          <p:cNvPr id="9" name="object 9"/>
          <p:cNvSpPr txBox="1"/>
          <p:nvPr/>
        </p:nvSpPr>
        <p:spPr>
          <a:xfrm>
            <a:off x="659951" y="5615563"/>
            <a:ext cx="7095437" cy="666849"/>
          </a:xfrm>
          <a:prstGeom prst="rect">
            <a:avLst/>
          </a:prstGeom>
        </p:spPr>
        <p:txBody>
          <a:bodyPr vert="horz" wrap="square" lIns="0" tIns="0" rIns="0" bIns="0" rtlCol="0">
            <a:spAutoFit/>
          </a:bodyPr>
          <a:lstStyle/>
          <a:p>
            <a:pPr marL="11527">
              <a:lnSpc>
                <a:spcPts val="2609"/>
              </a:lnSpc>
            </a:pPr>
            <a:r>
              <a:rPr sz="2178" b="1" spc="-5" dirty="0">
                <a:solidFill>
                  <a:srgbClr val="FF3200"/>
                </a:solidFill>
                <a:latin typeface="Arial"/>
                <a:cs typeface="Arial"/>
              </a:rPr>
              <a:t>f</a:t>
            </a:r>
            <a:r>
              <a:rPr sz="2178" b="1" spc="-6" baseline="-20833" dirty="0">
                <a:solidFill>
                  <a:srgbClr val="FF3200"/>
                </a:solidFill>
                <a:latin typeface="Arial"/>
                <a:cs typeface="Arial"/>
              </a:rPr>
              <a:t>ck  </a:t>
            </a:r>
            <a:r>
              <a:rPr sz="2178" dirty="0">
                <a:latin typeface="Arial"/>
                <a:cs typeface="Arial"/>
              </a:rPr>
              <a:t>= </a:t>
            </a:r>
            <a:r>
              <a:rPr sz="2178" spc="-5" dirty="0">
                <a:latin typeface="Arial"/>
                <a:cs typeface="Arial"/>
              </a:rPr>
              <a:t>95% corpos-de-prova romperão com valor </a:t>
            </a:r>
            <a:r>
              <a:rPr sz="2178" dirty="0">
                <a:latin typeface="Arial"/>
                <a:cs typeface="Arial"/>
              </a:rPr>
              <a:t>≥</a:t>
            </a:r>
            <a:r>
              <a:rPr sz="2178" spc="-136" dirty="0">
                <a:latin typeface="Arial"/>
                <a:cs typeface="Arial"/>
              </a:rPr>
              <a:t> </a:t>
            </a:r>
            <a:r>
              <a:rPr sz="2178" spc="-5" dirty="0">
                <a:latin typeface="Arial"/>
                <a:cs typeface="Arial"/>
              </a:rPr>
              <a:t>definido</a:t>
            </a:r>
            <a:endParaRPr sz="2178" dirty="0">
              <a:latin typeface="Arial"/>
              <a:cs typeface="Arial"/>
            </a:endParaRPr>
          </a:p>
          <a:p>
            <a:pPr marL="11527">
              <a:lnSpc>
                <a:spcPts val="2609"/>
              </a:lnSpc>
            </a:pPr>
            <a:r>
              <a:rPr sz="2178" b="1" spc="-5" dirty="0">
                <a:solidFill>
                  <a:srgbClr val="FF3200"/>
                </a:solidFill>
                <a:latin typeface="Arial"/>
                <a:cs typeface="Arial"/>
              </a:rPr>
              <a:t>f</a:t>
            </a:r>
            <a:r>
              <a:rPr sz="2178" b="1" spc="-6" baseline="-20833" dirty="0">
                <a:solidFill>
                  <a:srgbClr val="FF3200"/>
                </a:solidFill>
                <a:latin typeface="Arial"/>
                <a:cs typeface="Arial"/>
              </a:rPr>
              <a:t>cm  </a:t>
            </a:r>
            <a:r>
              <a:rPr sz="2178" dirty="0">
                <a:latin typeface="Arial"/>
                <a:cs typeface="Arial"/>
              </a:rPr>
              <a:t>= </a:t>
            </a:r>
            <a:r>
              <a:rPr sz="2178" spc="-5" dirty="0">
                <a:latin typeface="Arial"/>
                <a:cs typeface="Arial"/>
              </a:rPr>
              <a:t>média de resistência dos</a:t>
            </a:r>
            <a:r>
              <a:rPr sz="2178" spc="-163" dirty="0">
                <a:latin typeface="Arial"/>
                <a:cs typeface="Arial"/>
              </a:rPr>
              <a:t> </a:t>
            </a:r>
            <a:r>
              <a:rPr sz="2178" spc="-5" dirty="0">
                <a:latin typeface="Arial"/>
                <a:cs typeface="Arial"/>
              </a:rPr>
              <a:t>corpos-de-prova</a:t>
            </a:r>
            <a:endParaRPr sz="2178" dirty="0">
              <a:latin typeface="Arial"/>
              <a:cs typeface="Arial"/>
            </a:endParaRPr>
          </a:p>
        </p:txBody>
      </p:sp>
      <p:sp>
        <p:nvSpPr>
          <p:cNvPr id="11" name="Título 7"/>
          <p:cNvSpPr txBox="1">
            <a:spLocks/>
          </p:cNvSpPr>
          <p:nvPr/>
        </p:nvSpPr>
        <p:spPr>
          <a:xfrm>
            <a:off x="913795" y="609600"/>
            <a:ext cx="10353762" cy="970450"/>
          </a:xfrm>
          <a:prstGeom prst="rect">
            <a:avLst/>
          </a:prstGeom>
        </p:spPr>
        <p:txBody>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dirty="0"/>
              <a:t>Propriedades do Concreto Endurecido: Resistência a Compressão</a:t>
            </a:r>
          </a:p>
        </p:txBody>
      </p:sp>
      <p:sp>
        <p:nvSpPr>
          <p:cNvPr id="6" name="object 10"/>
          <p:cNvSpPr/>
          <p:nvPr/>
        </p:nvSpPr>
        <p:spPr>
          <a:xfrm>
            <a:off x="7289535" y="2592938"/>
            <a:ext cx="4734440" cy="2847856"/>
          </a:xfrm>
          <a:prstGeom prst="rect">
            <a:avLst/>
          </a:prstGeom>
          <a:blipFill>
            <a:blip r:embed="rId3" cstate="print"/>
            <a:stretch>
              <a:fillRect/>
            </a:stretch>
          </a:blipFill>
        </p:spPr>
        <p:txBody>
          <a:bodyPr wrap="square" lIns="0" tIns="0" rIns="0" bIns="0" rtlCol="0"/>
          <a:lstStyle/>
          <a:p>
            <a:endParaRPr sz="1634"/>
          </a:p>
        </p:txBody>
      </p:sp>
      <p:sp>
        <p:nvSpPr>
          <p:cNvPr id="12" name="object 12"/>
          <p:cNvSpPr txBox="1"/>
          <p:nvPr/>
        </p:nvSpPr>
        <p:spPr>
          <a:xfrm>
            <a:off x="8929943" y="5092252"/>
            <a:ext cx="612033" cy="251479"/>
          </a:xfrm>
          <a:prstGeom prst="rect">
            <a:avLst/>
          </a:prstGeom>
        </p:spPr>
        <p:txBody>
          <a:bodyPr vert="horz" wrap="square" lIns="0" tIns="0" rIns="0" bIns="0" rtlCol="0">
            <a:spAutoFit/>
          </a:bodyPr>
          <a:lstStyle/>
          <a:p>
            <a:pPr marL="11527"/>
            <a:r>
              <a:rPr sz="1634" b="1" spc="-5" dirty="0">
                <a:solidFill>
                  <a:srgbClr val="323299"/>
                </a:solidFill>
                <a:latin typeface="Arial"/>
                <a:cs typeface="Arial"/>
              </a:rPr>
              <a:t>M</a:t>
            </a:r>
            <a:r>
              <a:rPr sz="1634" b="1" spc="-9" dirty="0">
                <a:solidFill>
                  <a:srgbClr val="323299"/>
                </a:solidFill>
                <a:latin typeface="Arial"/>
                <a:cs typeface="Arial"/>
              </a:rPr>
              <a:t>é</a:t>
            </a:r>
            <a:r>
              <a:rPr sz="1634" b="1" dirty="0">
                <a:solidFill>
                  <a:srgbClr val="323299"/>
                </a:solidFill>
                <a:latin typeface="Arial"/>
                <a:cs typeface="Arial"/>
              </a:rPr>
              <a:t>dia</a:t>
            </a:r>
            <a:endParaRPr sz="1634">
              <a:latin typeface="Arial"/>
              <a:cs typeface="Arial"/>
            </a:endParaRPr>
          </a:p>
        </p:txBody>
      </p:sp>
      <p:sp>
        <p:nvSpPr>
          <p:cNvPr id="13" name="object 13"/>
          <p:cNvSpPr/>
          <p:nvPr/>
        </p:nvSpPr>
        <p:spPr>
          <a:xfrm>
            <a:off x="9775482" y="3092247"/>
            <a:ext cx="578608" cy="365376"/>
          </a:xfrm>
          <a:custGeom>
            <a:avLst/>
            <a:gdLst/>
            <a:ahLst/>
            <a:cxnLst/>
            <a:rect l="l" t="t" r="r" b="b"/>
            <a:pathLst>
              <a:path w="637540" h="402589">
                <a:moveTo>
                  <a:pt x="131632" y="288136"/>
                </a:moveTo>
                <a:lnTo>
                  <a:pt x="102107" y="239267"/>
                </a:lnTo>
                <a:lnTo>
                  <a:pt x="0" y="402335"/>
                </a:lnTo>
                <a:lnTo>
                  <a:pt x="106679" y="392948"/>
                </a:lnTo>
                <a:lnTo>
                  <a:pt x="106679" y="303275"/>
                </a:lnTo>
                <a:lnTo>
                  <a:pt x="131632" y="288136"/>
                </a:lnTo>
                <a:close/>
              </a:path>
              <a:path w="637540" h="402589">
                <a:moveTo>
                  <a:pt x="161369" y="337355"/>
                </a:moveTo>
                <a:lnTo>
                  <a:pt x="131632" y="288136"/>
                </a:lnTo>
                <a:lnTo>
                  <a:pt x="106679" y="303275"/>
                </a:lnTo>
                <a:lnTo>
                  <a:pt x="137159" y="352043"/>
                </a:lnTo>
                <a:lnTo>
                  <a:pt x="161369" y="337355"/>
                </a:lnTo>
                <a:close/>
              </a:path>
              <a:path w="637540" h="402589">
                <a:moveTo>
                  <a:pt x="190499" y="385571"/>
                </a:moveTo>
                <a:lnTo>
                  <a:pt x="161369" y="337355"/>
                </a:lnTo>
                <a:lnTo>
                  <a:pt x="137159" y="352043"/>
                </a:lnTo>
                <a:lnTo>
                  <a:pt x="106679" y="303275"/>
                </a:lnTo>
                <a:lnTo>
                  <a:pt x="106679" y="392948"/>
                </a:lnTo>
                <a:lnTo>
                  <a:pt x="190499" y="385571"/>
                </a:lnTo>
                <a:close/>
              </a:path>
              <a:path w="637540" h="402589">
                <a:moveTo>
                  <a:pt x="637031" y="48767"/>
                </a:moveTo>
                <a:lnTo>
                  <a:pt x="606551" y="0"/>
                </a:lnTo>
                <a:lnTo>
                  <a:pt x="131632" y="288136"/>
                </a:lnTo>
                <a:lnTo>
                  <a:pt x="161369" y="337355"/>
                </a:lnTo>
                <a:lnTo>
                  <a:pt x="637031" y="48767"/>
                </a:lnTo>
                <a:close/>
              </a:path>
            </a:pathLst>
          </a:custGeom>
          <a:solidFill>
            <a:srgbClr val="323298"/>
          </a:solidFill>
        </p:spPr>
        <p:txBody>
          <a:bodyPr wrap="square" lIns="0" tIns="0" rIns="0" bIns="0" rtlCol="0"/>
          <a:lstStyle/>
          <a:p>
            <a:endParaRPr sz="1634"/>
          </a:p>
        </p:txBody>
      </p:sp>
      <p:sp>
        <p:nvSpPr>
          <p:cNvPr id="14" name="object 14"/>
          <p:cNvSpPr/>
          <p:nvPr/>
        </p:nvSpPr>
        <p:spPr>
          <a:xfrm>
            <a:off x="9469811" y="4917972"/>
            <a:ext cx="269710" cy="220148"/>
          </a:xfrm>
          <a:custGeom>
            <a:avLst/>
            <a:gdLst/>
            <a:ahLst/>
            <a:cxnLst/>
            <a:rect l="l" t="t" r="r" b="b"/>
            <a:pathLst>
              <a:path w="297179" h="242570">
                <a:moveTo>
                  <a:pt x="180121" y="128897"/>
                </a:moveTo>
                <a:lnTo>
                  <a:pt x="144924" y="83498"/>
                </a:lnTo>
                <a:lnTo>
                  <a:pt x="0" y="198119"/>
                </a:lnTo>
                <a:lnTo>
                  <a:pt x="35051" y="242315"/>
                </a:lnTo>
                <a:lnTo>
                  <a:pt x="180121" y="128897"/>
                </a:lnTo>
                <a:close/>
              </a:path>
              <a:path w="297179" h="242570">
                <a:moveTo>
                  <a:pt x="297179" y="0"/>
                </a:moveTo>
                <a:lnTo>
                  <a:pt x="109727" y="38099"/>
                </a:lnTo>
                <a:lnTo>
                  <a:pt x="144924" y="83498"/>
                </a:lnTo>
                <a:lnTo>
                  <a:pt x="167639" y="65531"/>
                </a:lnTo>
                <a:lnTo>
                  <a:pt x="202691" y="111251"/>
                </a:lnTo>
                <a:lnTo>
                  <a:pt x="202691" y="158010"/>
                </a:lnTo>
                <a:lnTo>
                  <a:pt x="214883" y="173735"/>
                </a:lnTo>
                <a:lnTo>
                  <a:pt x="297179" y="0"/>
                </a:lnTo>
                <a:close/>
              </a:path>
              <a:path w="297179" h="242570">
                <a:moveTo>
                  <a:pt x="202691" y="111251"/>
                </a:moveTo>
                <a:lnTo>
                  <a:pt x="167639" y="65531"/>
                </a:lnTo>
                <a:lnTo>
                  <a:pt x="144924" y="83498"/>
                </a:lnTo>
                <a:lnTo>
                  <a:pt x="180121" y="128897"/>
                </a:lnTo>
                <a:lnTo>
                  <a:pt x="202691" y="111251"/>
                </a:lnTo>
                <a:close/>
              </a:path>
              <a:path w="297179" h="242570">
                <a:moveTo>
                  <a:pt x="202691" y="158010"/>
                </a:moveTo>
                <a:lnTo>
                  <a:pt x="202691" y="111251"/>
                </a:lnTo>
                <a:lnTo>
                  <a:pt x="180121" y="128897"/>
                </a:lnTo>
                <a:lnTo>
                  <a:pt x="202691" y="158010"/>
                </a:lnTo>
                <a:close/>
              </a:path>
            </a:pathLst>
          </a:custGeom>
          <a:solidFill>
            <a:srgbClr val="323298"/>
          </a:solidFill>
        </p:spPr>
        <p:txBody>
          <a:bodyPr wrap="square" lIns="0" tIns="0" rIns="0" bIns="0" rtlCol="0"/>
          <a:lstStyle/>
          <a:p>
            <a:endParaRPr sz="1634"/>
          </a:p>
        </p:txBody>
      </p:sp>
      <p:sp>
        <p:nvSpPr>
          <p:cNvPr id="15" name="object 15"/>
          <p:cNvSpPr/>
          <p:nvPr/>
        </p:nvSpPr>
        <p:spPr>
          <a:xfrm>
            <a:off x="8540351" y="4852965"/>
            <a:ext cx="395920" cy="304288"/>
          </a:xfrm>
          <a:custGeom>
            <a:avLst/>
            <a:gdLst/>
            <a:ahLst/>
            <a:cxnLst/>
            <a:rect l="l" t="t" r="r" b="b"/>
            <a:pathLst>
              <a:path w="436245" h="335279">
                <a:moveTo>
                  <a:pt x="217931" y="0"/>
                </a:moveTo>
                <a:lnTo>
                  <a:pt x="167951" y="4407"/>
                </a:lnTo>
                <a:lnTo>
                  <a:pt x="122075" y="16972"/>
                </a:lnTo>
                <a:lnTo>
                  <a:pt x="81611" y="36709"/>
                </a:lnTo>
                <a:lnTo>
                  <a:pt x="47866" y="62630"/>
                </a:lnTo>
                <a:lnTo>
                  <a:pt x="22144" y="93750"/>
                </a:lnTo>
                <a:lnTo>
                  <a:pt x="5753" y="129082"/>
                </a:lnTo>
                <a:lnTo>
                  <a:pt x="0" y="167639"/>
                </a:lnTo>
                <a:lnTo>
                  <a:pt x="5753" y="206197"/>
                </a:lnTo>
                <a:lnTo>
                  <a:pt x="22144" y="241529"/>
                </a:lnTo>
                <a:lnTo>
                  <a:pt x="47866" y="272649"/>
                </a:lnTo>
                <a:lnTo>
                  <a:pt x="81611" y="298570"/>
                </a:lnTo>
                <a:lnTo>
                  <a:pt x="122075" y="318307"/>
                </a:lnTo>
                <a:lnTo>
                  <a:pt x="167951" y="330872"/>
                </a:lnTo>
                <a:lnTo>
                  <a:pt x="217931" y="335279"/>
                </a:lnTo>
                <a:lnTo>
                  <a:pt x="267912" y="330872"/>
                </a:lnTo>
                <a:lnTo>
                  <a:pt x="313788" y="318307"/>
                </a:lnTo>
                <a:lnTo>
                  <a:pt x="354252" y="298570"/>
                </a:lnTo>
                <a:lnTo>
                  <a:pt x="387997" y="272649"/>
                </a:lnTo>
                <a:lnTo>
                  <a:pt x="413719" y="241529"/>
                </a:lnTo>
                <a:lnTo>
                  <a:pt x="430110" y="206197"/>
                </a:lnTo>
                <a:lnTo>
                  <a:pt x="435863" y="167639"/>
                </a:lnTo>
                <a:lnTo>
                  <a:pt x="430110" y="129082"/>
                </a:lnTo>
                <a:lnTo>
                  <a:pt x="413719" y="93750"/>
                </a:lnTo>
                <a:lnTo>
                  <a:pt x="387997" y="62630"/>
                </a:lnTo>
                <a:lnTo>
                  <a:pt x="354252" y="36709"/>
                </a:lnTo>
                <a:lnTo>
                  <a:pt x="313788" y="16972"/>
                </a:lnTo>
                <a:lnTo>
                  <a:pt x="267912" y="4407"/>
                </a:lnTo>
                <a:lnTo>
                  <a:pt x="217931" y="0"/>
                </a:lnTo>
                <a:close/>
              </a:path>
            </a:pathLst>
          </a:custGeom>
          <a:ln w="28574">
            <a:solidFill>
              <a:srgbClr val="FF3200"/>
            </a:solidFill>
          </a:ln>
        </p:spPr>
        <p:txBody>
          <a:bodyPr wrap="square" lIns="0" tIns="0" rIns="0" bIns="0" rtlCol="0"/>
          <a:lstStyle/>
          <a:p>
            <a:endParaRPr sz="1634"/>
          </a:p>
        </p:txBody>
      </p:sp>
    </p:spTree>
    <p:extLst>
      <p:ext uri="{BB962C8B-B14F-4D97-AF65-F5344CB8AC3E}">
        <p14:creationId xmlns:p14="http://schemas.microsoft.com/office/powerpoint/2010/main" val="10450852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2"/>
          <p:cNvSpPr txBox="1">
            <a:spLocks/>
          </p:cNvSpPr>
          <p:nvPr/>
        </p:nvSpPr>
        <p:spPr>
          <a:xfrm>
            <a:off x="928698" y="295639"/>
            <a:ext cx="10353762" cy="970450"/>
          </a:xfrm>
          <a:prstGeom prst="rect">
            <a:avLst/>
          </a:prstGeom>
        </p:spPr>
        <p:txBody>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dirty="0"/>
              <a:t>Propriedades do Concreto Endurecido: Relação Água/Cimento</a:t>
            </a:r>
          </a:p>
        </p:txBody>
      </p:sp>
      <p:sp>
        <p:nvSpPr>
          <p:cNvPr id="4" name="object 12"/>
          <p:cNvSpPr/>
          <p:nvPr/>
        </p:nvSpPr>
        <p:spPr>
          <a:xfrm>
            <a:off x="5636525" y="1831789"/>
            <a:ext cx="6276800" cy="4550268"/>
          </a:xfrm>
          <a:prstGeom prst="rect">
            <a:avLst/>
          </a:prstGeom>
          <a:blipFill>
            <a:blip r:embed="rId2" cstate="print"/>
            <a:stretch>
              <a:fillRect/>
            </a:stretch>
          </a:blipFill>
        </p:spPr>
        <p:txBody>
          <a:bodyPr wrap="square" lIns="0" tIns="0" rIns="0" bIns="0" rtlCol="0"/>
          <a:lstStyle/>
          <a:p>
            <a:endParaRPr sz="1634"/>
          </a:p>
        </p:txBody>
      </p:sp>
      <p:sp>
        <p:nvSpPr>
          <p:cNvPr id="10" name="Retângulo 9"/>
          <p:cNvSpPr/>
          <p:nvPr/>
        </p:nvSpPr>
        <p:spPr>
          <a:xfrm>
            <a:off x="450376" y="2291565"/>
            <a:ext cx="4954137" cy="3139321"/>
          </a:xfrm>
          <a:prstGeom prst="rect">
            <a:avLst/>
          </a:prstGeom>
        </p:spPr>
        <p:txBody>
          <a:bodyPr wrap="square">
            <a:spAutoFit/>
          </a:bodyPr>
          <a:lstStyle/>
          <a:p>
            <a:pPr algn="just"/>
            <a:r>
              <a:rPr lang="pt-BR" sz="2200" dirty="0">
                <a:solidFill>
                  <a:schemeClr val="tx1">
                    <a:lumMod val="65000"/>
                  </a:schemeClr>
                </a:solidFill>
              </a:rPr>
              <a:t>“Dentro do campo dos concretos plásticos, a resistência aos  esforços mecânicos, variam na  relação inversa da relação  água/cimento”</a:t>
            </a:r>
          </a:p>
          <a:p>
            <a:pPr algn="just"/>
            <a:r>
              <a:rPr lang="pt-BR" sz="2200" dirty="0">
                <a:solidFill>
                  <a:schemeClr val="tx1">
                    <a:lumMod val="65000"/>
                  </a:schemeClr>
                </a:solidFill>
              </a:rPr>
              <a:t>Na prática, é definida por:</a:t>
            </a:r>
          </a:p>
          <a:p>
            <a:pPr marL="457200" indent="-457200" algn="just">
              <a:buFont typeface="Arial" panose="020B0604020202020204" pitchFamily="34" charset="0"/>
              <a:buChar char="•"/>
            </a:pPr>
            <a:r>
              <a:rPr lang="pt-BR" sz="2200" dirty="0">
                <a:solidFill>
                  <a:schemeClr val="tx1">
                    <a:lumMod val="65000"/>
                  </a:schemeClr>
                </a:solidFill>
              </a:rPr>
              <a:t>Trabalhabilidade do concreto fresco</a:t>
            </a:r>
          </a:p>
          <a:p>
            <a:pPr marL="457200" indent="-457200" algn="just">
              <a:buFont typeface="Arial" panose="020B0604020202020204" pitchFamily="34" charset="0"/>
              <a:buChar char="•"/>
            </a:pPr>
            <a:r>
              <a:rPr lang="pt-BR" sz="2200" dirty="0">
                <a:solidFill>
                  <a:schemeClr val="tx1">
                    <a:lumMod val="65000"/>
                  </a:schemeClr>
                </a:solidFill>
              </a:rPr>
              <a:t>Natureza e proporção constituintes</a:t>
            </a:r>
          </a:p>
          <a:p>
            <a:pPr marL="457200" indent="-457200" algn="just">
              <a:buFont typeface="Arial" panose="020B0604020202020204" pitchFamily="34" charset="0"/>
              <a:buChar char="•"/>
            </a:pPr>
            <a:r>
              <a:rPr lang="pt-BR" sz="2200" dirty="0">
                <a:solidFill>
                  <a:schemeClr val="tx1">
                    <a:lumMod val="65000"/>
                  </a:schemeClr>
                </a:solidFill>
              </a:rPr>
              <a:t>Tipo de cimento, agregados</a:t>
            </a:r>
          </a:p>
          <a:p>
            <a:pPr marL="457200" indent="-457200" algn="just">
              <a:buFont typeface="Arial" panose="020B0604020202020204" pitchFamily="34" charset="0"/>
              <a:buChar char="•"/>
            </a:pPr>
            <a:r>
              <a:rPr lang="pt-BR" sz="2200" dirty="0">
                <a:solidFill>
                  <a:schemeClr val="tx1">
                    <a:lumMod val="65000"/>
                  </a:schemeClr>
                </a:solidFill>
              </a:rPr>
              <a:t>Aditivos e adições</a:t>
            </a:r>
          </a:p>
        </p:txBody>
      </p:sp>
    </p:spTree>
    <p:extLst>
      <p:ext uri="{BB962C8B-B14F-4D97-AF65-F5344CB8AC3E}">
        <p14:creationId xmlns:p14="http://schemas.microsoft.com/office/powerpoint/2010/main" val="25111287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p:nvPr/>
        </p:nvSpPr>
        <p:spPr>
          <a:xfrm>
            <a:off x="928698" y="4051551"/>
            <a:ext cx="3675745" cy="2492298"/>
          </a:xfrm>
          <a:prstGeom prst="rect">
            <a:avLst/>
          </a:prstGeom>
          <a:blipFill>
            <a:blip r:embed="rId2" cstate="print"/>
            <a:stretch>
              <a:fillRect/>
            </a:stretch>
          </a:blipFill>
        </p:spPr>
        <p:txBody>
          <a:bodyPr wrap="square" lIns="0" tIns="0" rIns="0" bIns="0" rtlCol="0"/>
          <a:lstStyle/>
          <a:p>
            <a:endParaRPr sz="1634"/>
          </a:p>
        </p:txBody>
      </p:sp>
      <p:sp>
        <p:nvSpPr>
          <p:cNvPr id="11" name="Título 12"/>
          <p:cNvSpPr txBox="1">
            <a:spLocks/>
          </p:cNvSpPr>
          <p:nvPr/>
        </p:nvSpPr>
        <p:spPr>
          <a:xfrm>
            <a:off x="928698" y="295639"/>
            <a:ext cx="10353762" cy="970450"/>
          </a:xfrm>
          <a:prstGeom prst="rect">
            <a:avLst/>
          </a:prstGeom>
        </p:spPr>
        <p:txBody>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dirty="0"/>
              <a:t>Propriedades do Concreto Endurecido: Grau de Hidratação</a:t>
            </a:r>
          </a:p>
        </p:txBody>
      </p:sp>
      <p:sp>
        <p:nvSpPr>
          <p:cNvPr id="12" name="object 7"/>
          <p:cNvSpPr txBox="1"/>
          <p:nvPr/>
        </p:nvSpPr>
        <p:spPr>
          <a:xfrm>
            <a:off x="5748881" y="2000601"/>
            <a:ext cx="6541034" cy="575670"/>
          </a:xfrm>
          <a:prstGeom prst="rect">
            <a:avLst/>
          </a:prstGeom>
        </p:spPr>
        <p:txBody>
          <a:bodyPr vert="horz" wrap="square" lIns="0" tIns="0" rIns="0" bIns="0" rtlCol="0">
            <a:spAutoFit/>
          </a:bodyPr>
          <a:lstStyle/>
          <a:p>
            <a:pPr algn="ctr">
              <a:spcBef>
                <a:spcPts val="1193"/>
              </a:spcBef>
            </a:pPr>
            <a:r>
              <a:rPr sz="2541" dirty="0" err="1">
                <a:solidFill>
                  <a:schemeClr val="tx1">
                    <a:lumMod val="65000"/>
                  </a:schemeClr>
                </a:solidFill>
                <a:latin typeface="+mj-lt"/>
                <a:cs typeface="Arial"/>
              </a:rPr>
              <a:t>Correlações</a:t>
            </a:r>
            <a:r>
              <a:rPr sz="2541" dirty="0">
                <a:solidFill>
                  <a:schemeClr val="tx1">
                    <a:lumMod val="65000"/>
                  </a:schemeClr>
                </a:solidFill>
                <a:latin typeface="+mj-lt"/>
                <a:cs typeface="Arial"/>
              </a:rPr>
              <a:t> </a:t>
            </a:r>
            <a:r>
              <a:rPr sz="2541" spc="-5" dirty="0">
                <a:solidFill>
                  <a:schemeClr val="tx1">
                    <a:lumMod val="65000"/>
                  </a:schemeClr>
                </a:solidFill>
                <a:latin typeface="+mj-lt"/>
                <a:cs typeface="Arial"/>
              </a:rPr>
              <a:t>das resistências </a:t>
            </a:r>
            <a:r>
              <a:rPr sz="2541" dirty="0">
                <a:solidFill>
                  <a:schemeClr val="tx1">
                    <a:lumMod val="65000"/>
                  </a:schemeClr>
                </a:solidFill>
                <a:latin typeface="+mj-lt"/>
                <a:cs typeface="Arial"/>
              </a:rPr>
              <a:t>com </a:t>
            </a:r>
            <a:r>
              <a:rPr sz="2541" spc="-5" dirty="0">
                <a:solidFill>
                  <a:schemeClr val="tx1">
                    <a:lumMod val="65000"/>
                  </a:schemeClr>
                </a:solidFill>
                <a:latin typeface="+mj-lt"/>
                <a:cs typeface="Arial"/>
              </a:rPr>
              <a:t>as </a:t>
            </a:r>
            <a:r>
              <a:rPr sz="2541" spc="-5" dirty="0" err="1">
                <a:solidFill>
                  <a:schemeClr val="tx1">
                    <a:lumMod val="65000"/>
                  </a:schemeClr>
                </a:solidFill>
                <a:latin typeface="+mj-lt"/>
                <a:cs typeface="Arial"/>
              </a:rPr>
              <a:t>idades</a:t>
            </a:r>
            <a:r>
              <a:rPr sz="2541" spc="-5" dirty="0">
                <a:solidFill>
                  <a:schemeClr val="tx1">
                    <a:lumMod val="65000"/>
                  </a:schemeClr>
                </a:solidFill>
                <a:latin typeface="+mj-lt"/>
                <a:cs typeface="Arial"/>
              </a:rPr>
              <a:t> </a:t>
            </a:r>
            <a:r>
              <a:rPr lang="pt-BR" sz="2541" spc="-5" dirty="0">
                <a:solidFill>
                  <a:schemeClr val="tx1">
                    <a:lumMod val="65000"/>
                  </a:schemeClr>
                </a:solidFill>
                <a:latin typeface="+mj-lt"/>
                <a:cs typeface="Arial"/>
              </a:rPr>
              <a:t>       </a:t>
            </a:r>
            <a:r>
              <a:rPr sz="2541" spc="-5" dirty="0">
                <a:solidFill>
                  <a:schemeClr val="tx1">
                    <a:lumMod val="65000"/>
                  </a:schemeClr>
                </a:solidFill>
                <a:latin typeface="+mj-lt"/>
                <a:cs typeface="Arial"/>
              </a:rPr>
              <a:t> </a:t>
            </a:r>
            <a:r>
              <a:rPr sz="1200" spc="-5" dirty="0">
                <a:solidFill>
                  <a:schemeClr val="tx1">
                    <a:lumMod val="65000"/>
                  </a:schemeClr>
                </a:solidFill>
                <a:latin typeface="+mj-lt"/>
                <a:cs typeface="Arial"/>
              </a:rPr>
              <a:t>(E. Petrucci,</a:t>
            </a:r>
            <a:r>
              <a:rPr sz="1200" spc="-41" dirty="0">
                <a:solidFill>
                  <a:schemeClr val="tx1">
                    <a:lumMod val="65000"/>
                  </a:schemeClr>
                </a:solidFill>
                <a:latin typeface="+mj-lt"/>
                <a:cs typeface="Arial"/>
              </a:rPr>
              <a:t> </a:t>
            </a:r>
            <a:r>
              <a:rPr sz="1200" spc="-5" dirty="0">
                <a:solidFill>
                  <a:schemeClr val="tx1">
                    <a:lumMod val="65000"/>
                  </a:schemeClr>
                </a:solidFill>
                <a:latin typeface="+mj-lt"/>
                <a:cs typeface="Arial"/>
              </a:rPr>
              <a:t>1971)</a:t>
            </a:r>
            <a:endParaRPr sz="1200" dirty="0">
              <a:solidFill>
                <a:schemeClr val="tx1">
                  <a:lumMod val="65000"/>
                </a:schemeClr>
              </a:solidFill>
              <a:latin typeface="+mj-lt"/>
              <a:cs typeface="Arial"/>
            </a:endParaRPr>
          </a:p>
        </p:txBody>
      </p:sp>
      <p:graphicFrame>
        <p:nvGraphicFramePr>
          <p:cNvPr id="13" name="object 8"/>
          <p:cNvGraphicFramePr>
            <a:graphicFrameLocks noGrp="1"/>
          </p:cNvGraphicFramePr>
          <p:nvPr>
            <p:extLst>
              <p:ext uri="{D42A27DB-BD31-4B8C-83A1-F6EECF244321}">
                <p14:modId xmlns:p14="http://schemas.microsoft.com/office/powerpoint/2010/main" val="486905762"/>
              </p:ext>
            </p:extLst>
          </p:nvPr>
        </p:nvGraphicFramePr>
        <p:xfrm>
          <a:off x="5730377" y="2754654"/>
          <a:ext cx="6379735" cy="3321223"/>
        </p:xfrm>
        <a:graphic>
          <a:graphicData uri="http://schemas.openxmlformats.org/drawingml/2006/table">
            <a:tbl>
              <a:tblPr firstRow="1" bandRow="1">
                <a:tableStyleId>{3C2FFA5D-87B4-456A-9821-1D502468CF0F}</a:tableStyleId>
              </a:tblPr>
              <a:tblGrid>
                <a:gridCol w="6379735">
                  <a:extLst>
                    <a:ext uri="{9D8B030D-6E8A-4147-A177-3AD203B41FA5}">
                      <a16:colId xmlns:a16="http://schemas.microsoft.com/office/drawing/2014/main" val="20000"/>
                    </a:ext>
                  </a:extLst>
                </a:gridCol>
              </a:tblGrid>
              <a:tr h="663637">
                <a:tc>
                  <a:txBody>
                    <a:bodyPr/>
                    <a:lstStyle/>
                    <a:p>
                      <a:pPr algn="ctr">
                        <a:lnSpc>
                          <a:spcPct val="100000"/>
                        </a:lnSpc>
                        <a:spcBef>
                          <a:spcPts val="1180"/>
                        </a:spcBef>
                        <a:tabLst>
                          <a:tab pos="353060" algn="l"/>
                        </a:tabLst>
                      </a:pPr>
                      <a:r>
                        <a:rPr sz="2700" spc="-5" dirty="0"/>
                        <a:t>f</a:t>
                      </a:r>
                      <a:r>
                        <a:rPr sz="2900" spc="-7" baseline="-23391" dirty="0"/>
                        <a:t>c	28 </a:t>
                      </a:r>
                      <a:r>
                        <a:rPr sz="2900" baseline="-23391" dirty="0"/>
                        <a:t>dias </a:t>
                      </a:r>
                      <a:r>
                        <a:rPr sz="2700" spc="-5" dirty="0"/>
                        <a:t>= 1,25 a 1,50 x f</a:t>
                      </a:r>
                      <a:r>
                        <a:rPr sz="2900" spc="-7" baseline="-23391" dirty="0"/>
                        <a:t>c 7</a:t>
                      </a:r>
                      <a:r>
                        <a:rPr sz="2900" spc="382" baseline="-23391" dirty="0"/>
                        <a:t> </a:t>
                      </a:r>
                      <a:r>
                        <a:rPr sz="2900" spc="-7" baseline="-23391" dirty="0"/>
                        <a:t>dias</a:t>
                      </a:r>
                      <a:endParaRPr sz="2900" baseline="-23391" dirty="0">
                        <a:latin typeface="Arial"/>
                        <a:cs typeface="Arial"/>
                      </a:endParaRPr>
                    </a:p>
                  </a:txBody>
                  <a:tcPr marL="0" marR="0" marT="0" marB="0" anchor="ctr"/>
                </a:tc>
                <a:extLst>
                  <a:ext uri="{0D108BD9-81ED-4DB2-BD59-A6C34878D82A}">
                    <a16:rowId xmlns:a16="http://schemas.microsoft.com/office/drawing/2014/main" val="10000"/>
                  </a:ext>
                </a:extLst>
              </a:tr>
              <a:tr h="665156">
                <a:tc>
                  <a:txBody>
                    <a:bodyPr/>
                    <a:lstStyle/>
                    <a:p>
                      <a:pPr algn="ctr">
                        <a:lnSpc>
                          <a:spcPct val="100000"/>
                        </a:lnSpc>
                        <a:spcBef>
                          <a:spcPts val="1195"/>
                        </a:spcBef>
                        <a:tabLst>
                          <a:tab pos="420370" algn="l"/>
                          <a:tab pos="1261745" algn="l"/>
                        </a:tabLst>
                      </a:pPr>
                      <a:r>
                        <a:rPr sz="2700" spc="-5" dirty="0"/>
                        <a:t>f</a:t>
                      </a:r>
                      <a:r>
                        <a:rPr sz="2900" spc="-7" baseline="-23391" dirty="0"/>
                        <a:t>c	7</a:t>
                      </a:r>
                      <a:r>
                        <a:rPr sz="2900" baseline="-23391" dirty="0"/>
                        <a:t> </a:t>
                      </a:r>
                      <a:r>
                        <a:rPr sz="2900" spc="-7" baseline="-23391" dirty="0"/>
                        <a:t>dias	</a:t>
                      </a:r>
                      <a:r>
                        <a:rPr sz="2700" spc="-5" dirty="0"/>
                        <a:t>= 1,35 a 1,65 x f</a:t>
                      </a:r>
                      <a:r>
                        <a:rPr sz="2900" spc="-7" baseline="-23391" dirty="0"/>
                        <a:t>c 3</a:t>
                      </a:r>
                      <a:r>
                        <a:rPr sz="2900" baseline="-23391" dirty="0"/>
                        <a:t> </a:t>
                      </a:r>
                      <a:r>
                        <a:rPr sz="2900" spc="-7" baseline="-23391" dirty="0"/>
                        <a:t>dias</a:t>
                      </a:r>
                      <a:endParaRPr sz="2900" baseline="-23391" dirty="0">
                        <a:latin typeface="Arial"/>
                        <a:cs typeface="Arial"/>
                      </a:endParaRPr>
                    </a:p>
                  </a:txBody>
                  <a:tcPr marL="0" marR="0" marT="0" marB="0" anchor="ctr"/>
                </a:tc>
                <a:extLst>
                  <a:ext uri="{0D108BD9-81ED-4DB2-BD59-A6C34878D82A}">
                    <a16:rowId xmlns:a16="http://schemas.microsoft.com/office/drawing/2014/main" val="10001"/>
                  </a:ext>
                </a:extLst>
              </a:tr>
              <a:tr h="663637">
                <a:tc>
                  <a:txBody>
                    <a:bodyPr/>
                    <a:lstStyle/>
                    <a:p>
                      <a:pPr algn="ctr">
                        <a:lnSpc>
                          <a:spcPct val="100000"/>
                        </a:lnSpc>
                        <a:spcBef>
                          <a:spcPts val="1180"/>
                        </a:spcBef>
                        <a:tabLst>
                          <a:tab pos="353060" algn="l"/>
                          <a:tab pos="1332865" algn="l"/>
                        </a:tabLst>
                      </a:pPr>
                      <a:r>
                        <a:rPr sz="2700" spc="-5" dirty="0"/>
                        <a:t>f</a:t>
                      </a:r>
                      <a:r>
                        <a:rPr sz="2900" spc="-7" baseline="-23391" dirty="0"/>
                        <a:t>c	28</a:t>
                      </a:r>
                      <a:r>
                        <a:rPr sz="2900" baseline="-23391" dirty="0"/>
                        <a:t> dias	</a:t>
                      </a:r>
                      <a:r>
                        <a:rPr sz="2700" spc="-5" dirty="0"/>
                        <a:t>= 1,70 a 2,50 x f</a:t>
                      </a:r>
                      <a:r>
                        <a:rPr sz="2900" spc="-7" baseline="-23391" dirty="0"/>
                        <a:t>c 3</a:t>
                      </a:r>
                      <a:r>
                        <a:rPr sz="2900" spc="-15" baseline="-23391" dirty="0"/>
                        <a:t> </a:t>
                      </a:r>
                      <a:r>
                        <a:rPr sz="2900" spc="-7" baseline="-23391" dirty="0"/>
                        <a:t>dias</a:t>
                      </a:r>
                      <a:endParaRPr sz="2900" baseline="-23391" dirty="0">
                        <a:latin typeface="Arial"/>
                        <a:cs typeface="Arial"/>
                      </a:endParaRPr>
                    </a:p>
                  </a:txBody>
                  <a:tcPr marL="0" marR="0" marT="0" marB="0" anchor="ctr"/>
                </a:tc>
                <a:extLst>
                  <a:ext uri="{0D108BD9-81ED-4DB2-BD59-A6C34878D82A}">
                    <a16:rowId xmlns:a16="http://schemas.microsoft.com/office/drawing/2014/main" val="10002"/>
                  </a:ext>
                </a:extLst>
              </a:tr>
              <a:tr h="665156">
                <a:tc>
                  <a:txBody>
                    <a:bodyPr/>
                    <a:lstStyle/>
                    <a:p>
                      <a:pPr algn="ctr">
                        <a:lnSpc>
                          <a:spcPts val="3360"/>
                        </a:lnSpc>
                        <a:spcBef>
                          <a:spcPts val="1995"/>
                        </a:spcBef>
                        <a:tabLst>
                          <a:tab pos="353060" algn="l"/>
                          <a:tab pos="1330325" algn="l"/>
                        </a:tabLst>
                      </a:pPr>
                      <a:r>
                        <a:rPr sz="4200" spc="-7" baseline="15873" dirty="0"/>
                        <a:t>f</a:t>
                      </a:r>
                      <a:r>
                        <a:rPr sz="1900" spc="-5" dirty="0"/>
                        <a:t>c	90</a:t>
                      </a:r>
                      <a:r>
                        <a:rPr sz="1900" dirty="0"/>
                        <a:t> dias	</a:t>
                      </a:r>
                      <a:r>
                        <a:rPr sz="4200" spc="-7" baseline="15873" dirty="0"/>
                        <a:t>= 1,05 a 1,20 x f</a:t>
                      </a:r>
                      <a:r>
                        <a:rPr sz="1900" spc="-5" dirty="0"/>
                        <a:t>c 28 dias</a:t>
                      </a:r>
                      <a:endParaRPr sz="1900" dirty="0">
                        <a:latin typeface="Arial"/>
                        <a:cs typeface="Arial"/>
                      </a:endParaRPr>
                    </a:p>
                  </a:txBody>
                  <a:tcPr marL="0" marR="0" marT="0" marB="0" anchor="ctr"/>
                </a:tc>
                <a:extLst>
                  <a:ext uri="{0D108BD9-81ED-4DB2-BD59-A6C34878D82A}">
                    <a16:rowId xmlns:a16="http://schemas.microsoft.com/office/drawing/2014/main" val="10003"/>
                  </a:ext>
                </a:extLst>
              </a:tr>
              <a:tr h="663637">
                <a:tc>
                  <a:txBody>
                    <a:bodyPr/>
                    <a:lstStyle/>
                    <a:p>
                      <a:pPr algn="ctr">
                        <a:lnSpc>
                          <a:spcPts val="3360"/>
                        </a:lnSpc>
                        <a:spcBef>
                          <a:spcPts val="1985"/>
                        </a:spcBef>
                      </a:pPr>
                      <a:r>
                        <a:rPr sz="4200" spc="-7" baseline="15873" dirty="0"/>
                        <a:t>f</a:t>
                      </a:r>
                      <a:r>
                        <a:rPr sz="1900" spc="-5" dirty="0"/>
                        <a:t>c 365 </a:t>
                      </a:r>
                      <a:r>
                        <a:rPr sz="1900" dirty="0"/>
                        <a:t>dias </a:t>
                      </a:r>
                      <a:r>
                        <a:rPr sz="4200" spc="-7" baseline="15873" dirty="0"/>
                        <a:t>= 1,10 a 1,35 x f</a:t>
                      </a:r>
                      <a:r>
                        <a:rPr sz="1900" spc="-5" dirty="0"/>
                        <a:t>c 28</a:t>
                      </a:r>
                      <a:r>
                        <a:rPr sz="1900" spc="285" dirty="0"/>
                        <a:t> </a:t>
                      </a:r>
                      <a:r>
                        <a:rPr sz="1900" spc="-5" dirty="0"/>
                        <a:t>dias</a:t>
                      </a:r>
                      <a:endParaRPr sz="1900" dirty="0">
                        <a:latin typeface="Arial"/>
                        <a:cs typeface="Arial"/>
                      </a:endParaRPr>
                    </a:p>
                  </a:txBody>
                  <a:tcPr marL="0" marR="0" marT="0" marB="0" anchor="ctr"/>
                </a:tc>
                <a:extLst>
                  <a:ext uri="{0D108BD9-81ED-4DB2-BD59-A6C34878D82A}">
                    <a16:rowId xmlns:a16="http://schemas.microsoft.com/office/drawing/2014/main" val="10004"/>
                  </a:ext>
                </a:extLst>
              </a:tr>
            </a:tbl>
          </a:graphicData>
        </a:graphic>
      </p:graphicFrame>
      <p:sp>
        <p:nvSpPr>
          <p:cNvPr id="2" name="Retângulo 1"/>
          <p:cNvSpPr/>
          <p:nvPr/>
        </p:nvSpPr>
        <p:spPr>
          <a:xfrm>
            <a:off x="318449" y="2000601"/>
            <a:ext cx="6096000" cy="1926168"/>
          </a:xfrm>
          <a:prstGeom prst="rect">
            <a:avLst/>
          </a:prstGeom>
        </p:spPr>
        <p:txBody>
          <a:bodyPr>
            <a:spAutoFit/>
          </a:bodyPr>
          <a:lstStyle/>
          <a:p>
            <a:pPr marL="282400" indent="-270873">
              <a:spcBef>
                <a:spcPts val="849"/>
              </a:spcBef>
              <a:buChar char="•"/>
              <a:tabLst>
                <a:tab pos="282400" algn="l"/>
                <a:tab pos="282976" algn="l"/>
              </a:tabLst>
            </a:pPr>
            <a:r>
              <a:rPr lang="pt-BR" dirty="0">
                <a:solidFill>
                  <a:schemeClr val="tx1">
                    <a:lumMod val="65000"/>
                  </a:schemeClr>
                </a:solidFill>
                <a:latin typeface="+mj-lt"/>
                <a:cs typeface="Arial"/>
              </a:rPr>
              <a:t>Inicia no contato com a</a:t>
            </a:r>
            <a:r>
              <a:rPr lang="pt-BR" spc="-54" dirty="0">
                <a:solidFill>
                  <a:schemeClr val="tx1">
                    <a:lumMod val="65000"/>
                  </a:schemeClr>
                </a:solidFill>
                <a:latin typeface="+mj-lt"/>
                <a:cs typeface="Arial"/>
              </a:rPr>
              <a:t> </a:t>
            </a:r>
            <a:r>
              <a:rPr lang="pt-BR" dirty="0">
                <a:solidFill>
                  <a:schemeClr val="tx1">
                    <a:lumMod val="65000"/>
                  </a:schemeClr>
                </a:solidFill>
                <a:latin typeface="+mj-lt"/>
                <a:cs typeface="Arial"/>
              </a:rPr>
              <a:t>água</a:t>
            </a:r>
          </a:p>
          <a:p>
            <a:pPr marL="282400" indent="-270873">
              <a:spcBef>
                <a:spcPts val="857"/>
              </a:spcBef>
              <a:buChar char="•"/>
              <a:tabLst>
                <a:tab pos="282400" algn="l"/>
                <a:tab pos="282976" algn="l"/>
              </a:tabLst>
            </a:pPr>
            <a:r>
              <a:rPr lang="pt-BR" dirty="0">
                <a:solidFill>
                  <a:schemeClr val="tx1">
                    <a:lumMod val="65000"/>
                  </a:schemeClr>
                </a:solidFill>
                <a:latin typeface="+mj-lt"/>
                <a:cs typeface="Arial"/>
              </a:rPr>
              <a:t>Início da pega </a:t>
            </a:r>
            <a:r>
              <a:rPr lang="pt-BR" spc="-5" dirty="0">
                <a:solidFill>
                  <a:schemeClr val="tx1">
                    <a:lumMod val="65000"/>
                  </a:schemeClr>
                </a:solidFill>
                <a:latin typeface="+mj-lt"/>
                <a:cs typeface="Arial"/>
              </a:rPr>
              <a:t>(2 </a:t>
            </a:r>
            <a:r>
              <a:rPr lang="pt-BR" dirty="0">
                <a:solidFill>
                  <a:schemeClr val="tx1">
                    <a:lumMod val="65000"/>
                  </a:schemeClr>
                </a:solidFill>
                <a:latin typeface="+mj-lt"/>
                <a:cs typeface="Arial"/>
              </a:rPr>
              <a:t>a 3 horas) – inicia</a:t>
            </a:r>
            <a:r>
              <a:rPr lang="pt-BR" spc="-5" dirty="0">
                <a:solidFill>
                  <a:schemeClr val="tx1">
                    <a:lumMod val="65000"/>
                  </a:schemeClr>
                </a:solidFill>
                <a:latin typeface="+mj-lt"/>
                <a:cs typeface="Arial"/>
              </a:rPr>
              <a:t> solidificação</a:t>
            </a:r>
            <a:endParaRPr lang="pt-BR" dirty="0">
              <a:solidFill>
                <a:schemeClr val="tx1">
                  <a:lumMod val="65000"/>
                </a:schemeClr>
              </a:solidFill>
              <a:latin typeface="+mj-lt"/>
              <a:cs typeface="Arial"/>
            </a:endParaRPr>
          </a:p>
          <a:p>
            <a:pPr marL="282400" indent="-270873">
              <a:spcBef>
                <a:spcPts val="857"/>
              </a:spcBef>
              <a:buChar char="•"/>
              <a:tabLst>
                <a:tab pos="282400" algn="l"/>
                <a:tab pos="282976" algn="l"/>
              </a:tabLst>
            </a:pPr>
            <a:r>
              <a:rPr lang="pt-BR" dirty="0">
                <a:solidFill>
                  <a:schemeClr val="tx1">
                    <a:lumMod val="65000"/>
                  </a:schemeClr>
                </a:solidFill>
                <a:latin typeface="+mj-lt"/>
                <a:cs typeface="Arial"/>
              </a:rPr>
              <a:t>Final da pega </a:t>
            </a:r>
            <a:r>
              <a:rPr lang="pt-BR" spc="-5" dirty="0">
                <a:solidFill>
                  <a:schemeClr val="tx1">
                    <a:lumMod val="65000"/>
                  </a:schemeClr>
                </a:solidFill>
                <a:latin typeface="+mj-lt"/>
                <a:cs typeface="Arial"/>
              </a:rPr>
              <a:t>(8 </a:t>
            </a:r>
            <a:r>
              <a:rPr lang="pt-BR" dirty="0">
                <a:solidFill>
                  <a:schemeClr val="tx1">
                    <a:lumMod val="65000"/>
                  </a:schemeClr>
                </a:solidFill>
                <a:latin typeface="+mj-lt"/>
                <a:cs typeface="Arial"/>
              </a:rPr>
              <a:t>a 12 horas) - estado</a:t>
            </a:r>
            <a:r>
              <a:rPr lang="pt-BR" spc="-36" dirty="0">
                <a:solidFill>
                  <a:schemeClr val="tx1">
                    <a:lumMod val="65000"/>
                  </a:schemeClr>
                </a:solidFill>
                <a:latin typeface="+mj-lt"/>
                <a:cs typeface="Arial"/>
              </a:rPr>
              <a:t> </a:t>
            </a:r>
            <a:r>
              <a:rPr lang="pt-BR" spc="-5" dirty="0">
                <a:solidFill>
                  <a:schemeClr val="tx1">
                    <a:lumMod val="65000"/>
                  </a:schemeClr>
                </a:solidFill>
                <a:latin typeface="+mj-lt"/>
                <a:cs typeface="Arial"/>
              </a:rPr>
              <a:t>sólido</a:t>
            </a:r>
            <a:endParaRPr lang="pt-BR" dirty="0">
              <a:solidFill>
                <a:schemeClr val="tx1">
                  <a:lumMod val="65000"/>
                </a:schemeClr>
              </a:solidFill>
              <a:latin typeface="+mj-lt"/>
              <a:cs typeface="Arial"/>
            </a:endParaRPr>
          </a:p>
          <a:p>
            <a:pPr marL="282400" indent="-270873">
              <a:spcBef>
                <a:spcPts val="849"/>
              </a:spcBef>
              <a:buChar char="•"/>
              <a:tabLst>
                <a:tab pos="282400" algn="l"/>
                <a:tab pos="282976" algn="l"/>
              </a:tabLst>
            </a:pPr>
            <a:r>
              <a:rPr lang="pt-BR" dirty="0">
                <a:solidFill>
                  <a:schemeClr val="tx1">
                    <a:lumMod val="65000"/>
                  </a:schemeClr>
                </a:solidFill>
                <a:latin typeface="+mj-lt"/>
                <a:cs typeface="Arial"/>
              </a:rPr>
              <a:t>28 dias (70 a 80% da resistência</a:t>
            </a:r>
            <a:r>
              <a:rPr lang="pt-BR" spc="-41" dirty="0">
                <a:solidFill>
                  <a:schemeClr val="tx1">
                    <a:lumMod val="65000"/>
                  </a:schemeClr>
                </a:solidFill>
                <a:latin typeface="+mj-lt"/>
                <a:cs typeface="Arial"/>
              </a:rPr>
              <a:t> </a:t>
            </a:r>
            <a:r>
              <a:rPr lang="pt-BR" spc="-5" dirty="0">
                <a:solidFill>
                  <a:schemeClr val="tx1">
                    <a:lumMod val="65000"/>
                  </a:schemeClr>
                </a:solidFill>
                <a:latin typeface="+mj-lt"/>
                <a:cs typeface="Arial"/>
              </a:rPr>
              <a:t>final)</a:t>
            </a:r>
            <a:endParaRPr lang="pt-BR" dirty="0">
              <a:solidFill>
                <a:schemeClr val="tx1">
                  <a:lumMod val="65000"/>
                </a:schemeClr>
              </a:solidFill>
              <a:latin typeface="+mj-lt"/>
              <a:cs typeface="Arial"/>
            </a:endParaRPr>
          </a:p>
          <a:p>
            <a:pPr marL="282400" indent="-270873">
              <a:spcBef>
                <a:spcPts val="857"/>
              </a:spcBef>
              <a:buChar char="•"/>
              <a:tabLst>
                <a:tab pos="282400" algn="l"/>
                <a:tab pos="282976" algn="l"/>
              </a:tabLst>
            </a:pPr>
            <a:r>
              <a:rPr lang="pt-BR" dirty="0">
                <a:solidFill>
                  <a:schemeClr val="tx1">
                    <a:lumMod val="65000"/>
                  </a:schemeClr>
                </a:solidFill>
                <a:latin typeface="+mj-lt"/>
                <a:cs typeface="Arial"/>
              </a:rPr>
              <a:t>Prossegue endurecendo por muitos </a:t>
            </a:r>
            <a:r>
              <a:rPr lang="pt-BR" spc="-5" dirty="0">
                <a:solidFill>
                  <a:schemeClr val="tx1">
                    <a:lumMod val="65000"/>
                  </a:schemeClr>
                </a:solidFill>
                <a:latin typeface="+mj-lt"/>
                <a:cs typeface="Arial"/>
              </a:rPr>
              <a:t>meses </a:t>
            </a:r>
            <a:r>
              <a:rPr lang="pt-BR" dirty="0">
                <a:solidFill>
                  <a:schemeClr val="tx1">
                    <a:lumMod val="65000"/>
                  </a:schemeClr>
                </a:solidFill>
                <a:latin typeface="+mj-lt"/>
                <a:cs typeface="Arial"/>
              </a:rPr>
              <a:t>– 1</a:t>
            </a:r>
            <a:r>
              <a:rPr lang="pt-BR" spc="-32" dirty="0">
                <a:solidFill>
                  <a:schemeClr val="tx1">
                    <a:lumMod val="65000"/>
                  </a:schemeClr>
                </a:solidFill>
                <a:latin typeface="+mj-lt"/>
                <a:cs typeface="Arial"/>
              </a:rPr>
              <a:t> </a:t>
            </a:r>
            <a:r>
              <a:rPr lang="pt-BR" dirty="0">
                <a:solidFill>
                  <a:schemeClr val="tx1">
                    <a:lumMod val="65000"/>
                  </a:schemeClr>
                </a:solidFill>
                <a:latin typeface="+mj-lt"/>
                <a:cs typeface="Arial"/>
              </a:rPr>
              <a:t>ano</a:t>
            </a:r>
          </a:p>
        </p:txBody>
      </p:sp>
      <p:sp>
        <p:nvSpPr>
          <p:cNvPr id="3" name="Retângulo 2"/>
          <p:cNvSpPr/>
          <p:nvPr/>
        </p:nvSpPr>
        <p:spPr>
          <a:xfrm>
            <a:off x="5693865" y="6184690"/>
            <a:ext cx="6498135" cy="409856"/>
          </a:xfrm>
          <a:prstGeom prst="rect">
            <a:avLst/>
          </a:prstGeom>
        </p:spPr>
        <p:txBody>
          <a:bodyPr wrap="square">
            <a:spAutoFit/>
          </a:bodyPr>
          <a:lstStyle/>
          <a:p>
            <a:pPr marR="4611" algn="just">
              <a:lnSpc>
                <a:spcPct val="170000"/>
              </a:lnSpc>
              <a:spcBef>
                <a:spcPts val="0"/>
              </a:spcBef>
              <a:spcAft>
                <a:spcPts val="0"/>
              </a:spcAft>
            </a:pPr>
            <a:r>
              <a:rPr lang="pt-BR" sz="1400" spc="-5" dirty="0">
                <a:solidFill>
                  <a:schemeClr val="tx1">
                    <a:lumMod val="65000"/>
                  </a:schemeClr>
                </a:solidFill>
                <a:latin typeface="+mj-lt"/>
                <a:cs typeface="Arial"/>
              </a:rPr>
              <a:t>Perda de </a:t>
            </a:r>
            <a:r>
              <a:rPr lang="pt-BR" sz="1400" dirty="0">
                <a:solidFill>
                  <a:schemeClr val="tx1">
                    <a:lumMod val="65000"/>
                  </a:schemeClr>
                </a:solidFill>
                <a:latin typeface="+mj-lt"/>
                <a:cs typeface="Arial"/>
              </a:rPr>
              <a:t>resistência </a:t>
            </a:r>
            <a:r>
              <a:rPr lang="pt-BR" sz="1400" spc="-5" dirty="0">
                <a:solidFill>
                  <a:schemeClr val="tx1">
                    <a:lumMod val="65000"/>
                  </a:schemeClr>
                </a:solidFill>
                <a:latin typeface="+mj-lt"/>
                <a:cs typeface="Arial"/>
              </a:rPr>
              <a:t>por falta </a:t>
            </a:r>
            <a:r>
              <a:rPr lang="pt-BR" sz="1400" spc="-9" dirty="0">
                <a:solidFill>
                  <a:schemeClr val="tx1">
                    <a:lumMod val="65000"/>
                  </a:schemeClr>
                </a:solidFill>
                <a:latin typeface="+mj-lt"/>
                <a:cs typeface="Arial"/>
              </a:rPr>
              <a:t>de </a:t>
            </a:r>
            <a:r>
              <a:rPr lang="pt-BR" sz="1400" spc="-5" dirty="0">
                <a:solidFill>
                  <a:schemeClr val="tx1">
                    <a:lumMod val="65000"/>
                  </a:schemeClr>
                </a:solidFill>
                <a:latin typeface="+mj-lt"/>
                <a:cs typeface="Arial"/>
              </a:rPr>
              <a:t>cura úmida.  (Ideal = U.R.&gt;95%, temp. 20 a</a:t>
            </a:r>
            <a:r>
              <a:rPr lang="pt-BR" sz="1400" spc="23" dirty="0">
                <a:solidFill>
                  <a:schemeClr val="tx1">
                    <a:lumMod val="65000"/>
                  </a:schemeClr>
                </a:solidFill>
                <a:latin typeface="+mj-lt"/>
                <a:cs typeface="Arial"/>
              </a:rPr>
              <a:t> </a:t>
            </a:r>
            <a:r>
              <a:rPr lang="pt-BR" sz="1400" spc="-5" dirty="0">
                <a:solidFill>
                  <a:schemeClr val="tx1">
                    <a:lumMod val="65000"/>
                  </a:schemeClr>
                </a:solidFill>
                <a:latin typeface="+mj-lt"/>
                <a:cs typeface="Arial"/>
              </a:rPr>
              <a:t>25</a:t>
            </a:r>
            <a:r>
              <a:rPr lang="pt-BR" sz="1400" spc="-6" baseline="23391" dirty="0">
                <a:solidFill>
                  <a:schemeClr val="tx1">
                    <a:lumMod val="65000"/>
                  </a:schemeClr>
                </a:solidFill>
                <a:latin typeface="+mj-lt"/>
                <a:cs typeface="Arial"/>
              </a:rPr>
              <a:t>o</a:t>
            </a:r>
            <a:r>
              <a:rPr lang="pt-BR" sz="1400" spc="-5" dirty="0">
                <a:solidFill>
                  <a:schemeClr val="tx1">
                    <a:lumMod val="65000"/>
                  </a:schemeClr>
                </a:solidFill>
                <a:latin typeface="+mj-lt"/>
                <a:cs typeface="Arial"/>
              </a:rPr>
              <a:t>C)</a:t>
            </a:r>
            <a:endParaRPr lang="pt-BR" sz="1400" dirty="0">
              <a:solidFill>
                <a:schemeClr val="tx1">
                  <a:lumMod val="65000"/>
                </a:schemeClr>
              </a:solidFill>
              <a:latin typeface="+mj-lt"/>
              <a:cs typeface="Arial"/>
            </a:endParaRPr>
          </a:p>
        </p:txBody>
      </p:sp>
    </p:spTree>
    <p:extLst>
      <p:ext uri="{BB962C8B-B14F-4D97-AF65-F5344CB8AC3E}">
        <p14:creationId xmlns:p14="http://schemas.microsoft.com/office/powerpoint/2010/main" val="17833573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p:nvPr/>
        </p:nvSpPr>
        <p:spPr>
          <a:xfrm>
            <a:off x="2098606" y="1661966"/>
            <a:ext cx="8013946" cy="4984494"/>
          </a:xfrm>
          <a:prstGeom prst="rect">
            <a:avLst/>
          </a:prstGeom>
          <a:blipFill>
            <a:blip r:embed="rId2" cstate="print"/>
            <a:stretch>
              <a:fillRect/>
            </a:stretch>
          </a:blipFill>
        </p:spPr>
        <p:txBody>
          <a:bodyPr wrap="square" lIns="0" tIns="0" rIns="0" bIns="0" rtlCol="0"/>
          <a:lstStyle/>
          <a:p>
            <a:endParaRPr sz="1634"/>
          </a:p>
        </p:txBody>
      </p:sp>
      <p:sp>
        <p:nvSpPr>
          <p:cNvPr id="9" name="object 9"/>
          <p:cNvSpPr txBox="1"/>
          <p:nvPr/>
        </p:nvSpPr>
        <p:spPr>
          <a:xfrm>
            <a:off x="8923254" y="5154013"/>
            <a:ext cx="153888" cy="492739"/>
          </a:xfrm>
          <a:prstGeom prst="rect">
            <a:avLst/>
          </a:prstGeom>
        </p:spPr>
        <p:txBody>
          <a:bodyPr vert="vert270" wrap="square" lIns="0" tIns="0" rIns="0" bIns="0" rtlCol="0">
            <a:spAutoFit/>
          </a:bodyPr>
          <a:lstStyle/>
          <a:p>
            <a:pPr marL="11527">
              <a:lnSpc>
                <a:spcPts val="1193"/>
              </a:lnSpc>
            </a:pPr>
            <a:r>
              <a:rPr sz="1089" spc="-5" dirty="0">
                <a:latin typeface="Arial"/>
                <a:cs typeface="Arial"/>
              </a:rPr>
              <a:t>(</a:t>
            </a:r>
            <a:r>
              <a:rPr sz="1089" dirty="0">
                <a:latin typeface="Arial"/>
                <a:cs typeface="Arial"/>
              </a:rPr>
              <a:t>AB</a:t>
            </a:r>
            <a:r>
              <a:rPr sz="1089" spc="-5" dirty="0">
                <a:latin typeface="Arial"/>
                <a:cs typeface="Arial"/>
              </a:rPr>
              <a:t>C</a:t>
            </a:r>
            <a:r>
              <a:rPr sz="1089" dirty="0">
                <a:latin typeface="Arial"/>
                <a:cs typeface="Arial"/>
              </a:rPr>
              <a:t>P)</a:t>
            </a:r>
            <a:endParaRPr sz="1089">
              <a:latin typeface="Arial"/>
              <a:cs typeface="Arial"/>
            </a:endParaRPr>
          </a:p>
        </p:txBody>
      </p:sp>
      <p:sp>
        <p:nvSpPr>
          <p:cNvPr id="10" name="Título 12"/>
          <p:cNvSpPr txBox="1">
            <a:spLocks/>
          </p:cNvSpPr>
          <p:nvPr/>
        </p:nvSpPr>
        <p:spPr>
          <a:xfrm>
            <a:off x="928698" y="295639"/>
            <a:ext cx="10353762" cy="970450"/>
          </a:xfrm>
          <a:prstGeom prst="rect">
            <a:avLst/>
          </a:prstGeom>
        </p:spPr>
        <p:txBody>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dirty="0"/>
              <a:t>Propriedades do Concreto Endurecido: Tipos de Cimento</a:t>
            </a:r>
          </a:p>
        </p:txBody>
      </p:sp>
    </p:spTree>
    <p:extLst>
      <p:ext uri="{BB962C8B-B14F-4D97-AF65-F5344CB8AC3E}">
        <p14:creationId xmlns:p14="http://schemas.microsoft.com/office/powerpoint/2010/main" val="12363579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txBox="1"/>
          <p:nvPr/>
        </p:nvSpPr>
        <p:spPr>
          <a:xfrm>
            <a:off x="192784" y="5992168"/>
            <a:ext cx="5925543" cy="279307"/>
          </a:xfrm>
          <a:prstGeom prst="rect">
            <a:avLst/>
          </a:prstGeom>
        </p:spPr>
        <p:txBody>
          <a:bodyPr vert="horz" wrap="square" lIns="0" tIns="0" rIns="0" bIns="0" rtlCol="0">
            <a:spAutoFit/>
          </a:bodyPr>
          <a:lstStyle/>
          <a:p>
            <a:pPr marL="11527"/>
            <a:r>
              <a:rPr sz="1815" spc="-5" dirty="0">
                <a:latin typeface="Arial"/>
                <a:cs typeface="Arial"/>
              </a:rPr>
              <a:t>Efeitos </a:t>
            </a:r>
            <a:r>
              <a:rPr sz="1815" dirty="0">
                <a:latin typeface="Arial"/>
                <a:cs typeface="Arial"/>
              </a:rPr>
              <a:t>do </a:t>
            </a:r>
            <a:r>
              <a:rPr sz="1815" spc="-9" dirty="0">
                <a:latin typeface="Arial"/>
                <a:cs typeface="Arial"/>
              </a:rPr>
              <a:t>ar </a:t>
            </a:r>
            <a:r>
              <a:rPr sz="1815" spc="-5" dirty="0">
                <a:latin typeface="Arial"/>
                <a:cs typeface="Arial"/>
              </a:rPr>
              <a:t>incorporado sobre </a:t>
            </a:r>
            <a:r>
              <a:rPr sz="1815" dirty="0">
                <a:latin typeface="Arial"/>
                <a:cs typeface="Arial"/>
              </a:rPr>
              <a:t>a </a:t>
            </a:r>
            <a:r>
              <a:rPr sz="1815" spc="-5" dirty="0">
                <a:latin typeface="Arial"/>
                <a:cs typeface="Arial"/>
              </a:rPr>
              <a:t>resistência do</a:t>
            </a:r>
            <a:r>
              <a:rPr sz="1815" spc="14" dirty="0">
                <a:latin typeface="Arial"/>
                <a:cs typeface="Arial"/>
              </a:rPr>
              <a:t> </a:t>
            </a:r>
            <a:r>
              <a:rPr sz="1815" spc="-5" dirty="0">
                <a:latin typeface="Arial"/>
                <a:cs typeface="Arial"/>
              </a:rPr>
              <a:t>concreto.</a:t>
            </a:r>
            <a:endParaRPr sz="1815">
              <a:latin typeface="Arial"/>
              <a:cs typeface="Arial"/>
            </a:endParaRPr>
          </a:p>
        </p:txBody>
      </p:sp>
      <p:sp>
        <p:nvSpPr>
          <p:cNvPr id="12" name="object 12"/>
          <p:cNvSpPr/>
          <p:nvPr/>
        </p:nvSpPr>
        <p:spPr>
          <a:xfrm>
            <a:off x="463881" y="2069156"/>
            <a:ext cx="5087137" cy="3834025"/>
          </a:xfrm>
          <a:prstGeom prst="rect">
            <a:avLst/>
          </a:prstGeom>
          <a:blipFill>
            <a:blip r:embed="rId2" cstate="print"/>
            <a:stretch>
              <a:fillRect/>
            </a:stretch>
          </a:blipFill>
        </p:spPr>
        <p:txBody>
          <a:bodyPr wrap="square" lIns="0" tIns="0" rIns="0" bIns="0" rtlCol="0"/>
          <a:lstStyle/>
          <a:p>
            <a:endParaRPr sz="1634"/>
          </a:p>
        </p:txBody>
      </p:sp>
      <p:sp>
        <p:nvSpPr>
          <p:cNvPr id="13" name="Título 12"/>
          <p:cNvSpPr txBox="1">
            <a:spLocks/>
          </p:cNvSpPr>
          <p:nvPr/>
        </p:nvSpPr>
        <p:spPr>
          <a:xfrm>
            <a:off x="928698" y="295639"/>
            <a:ext cx="10353762" cy="970450"/>
          </a:xfrm>
          <a:prstGeom prst="rect">
            <a:avLst/>
          </a:prstGeom>
        </p:spPr>
        <p:txBody>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dirty="0"/>
              <a:t>Propriedades do Concreto Endurecido: Efeitos do Ar Incorporado</a:t>
            </a:r>
          </a:p>
        </p:txBody>
      </p:sp>
      <p:sp>
        <p:nvSpPr>
          <p:cNvPr id="14" name="object 7"/>
          <p:cNvSpPr txBox="1"/>
          <p:nvPr/>
        </p:nvSpPr>
        <p:spPr>
          <a:xfrm>
            <a:off x="6262732" y="2098961"/>
            <a:ext cx="6700669" cy="682238"/>
          </a:xfrm>
          <a:prstGeom prst="rect">
            <a:avLst/>
          </a:prstGeom>
        </p:spPr>
        <p:txBody>
          <a:bodyPr vert="horz" wrap="square" lIns="0" tIns="0" rIns="0" bIns="0" rtlCol="0">
            <a:spAutoFit/>
          </a:bodyPr>
          <a:lstStyle/>
          <a:p>
            <a:pPr marL="11527">
              <a:spcBef>
                <a:spcPts val="1180"/>
              </a:spcBef>
            </a:pPr>
            <a:r>
              <a:rPr spc="-5" dirty="0" err="1">
                <a:solidFill>
                  <a:schemeClr val="tx1">
                    <a:lumMod val="65000"/>
                  </a:schemeClr>
                </a:solidFill>
                <a:latin typeface="+mj-lt"/>
                <a:cs typeface="Arial"/>
              </a:rPr>
              <a:t>Vazios</a:t>
            </a:r>
            <a:r>
              <a:rPr spc="-5" dirty="0">
                <a:solidFill>
                  <a:schemeClr val="tx1">
                    <a:lumMod val="65000"/>
                  </a:schemeClr>
                </a:solidFill>
                <a:latin typeface="+mj-lt"/>
                <a:cs typeface="Arial"/>
              </a:rPr>
              <a:t> com ar são incorporados ao concreto devido</a:t>
            </a:r>
            <a:r>
              <a:rPr spc="64" dirty="0">
                <a:solidFill>
                  <a:schemeClr val="tx1">
                    <a:lumMod val="65000"/>
                  </a:schemeClr>
                </a:solidFill>
                <a:latin typeface="+mj-lt"/>
                <a:cs typeface="Arial"/>
              </a:rPr>
              <a:t> </a:t>
            </a:r>
            <a:r>
              <a:rPr spc="-5" dirty="0">
                <a:solidFill>
                  <a:schemeClr val="tx1">
                    <a:lumMod val="65000"/>
                  </a:schemeClr>
                </a:solidFill>
                <a:latin typeface="+mj-lt"/>
                <a:cs typeface="Arial"/>
              </a:rPr>
              <a:t>a:</a:t>
            </a:r>
            <a:endParaRPr dirty="0">
              <a:solidFill>
                <a:schemeClr val="tx1">
                  <a:lumMod val="65000"/>
                </a:schemeClr>
              </a:solidFill>
              <a:latin typeface="+mj-lt"/>
              <a:cs typeface="Arial"/>
            </a:endParaRPr>
          </a:p>
          <a:p>
            <a:pPr marL="539441" indent="-250125">
              <a:spcBef>
                <a:spcPts val="1035"/>
              </a:spcBef>
              <a:buChar char="•"/>
              <a:tabLst>
                <a:tab pos="539441" algn="l"/>
                <a:tab pos="540017" algn="l"/>
              </a:tabLst>
            </a:pPr>
            <a:r>
              <a:rPr spc="-5" dirty="0">
                <a:solidFill>
                  <a:schemeClr val="tx1">
                    <a:lumMod val="65000"/>
                  </a:schemeClr>
                </a:solidFill>
                <a:latin typeface="+mj-lt"/>
                <a:cs typeface="Arial"/>
              </a:rPr>
              <a:t>Adensamento</a:t>
            </a:r>
            <a:r>
              <a:rPr spc="-32" dirty="0">
                <a:solidFill>
                  <a:schemeClr val="tx1">
                    <a:lumMod val="65000"/>
                  </a:schemeClr>
                </a:solidFill>
                <a:latin typeface="+mj-lt"/>
                <a:cs typeface="Arial"/>
              </a:rPr>
              <a:t> </a:t>
            </a:r>
            <a:r>
              <a:rPr spc="-5" dirty="0">
                <a:solidFill>
                  <a:schemeClr val="tx1">
                    <a:lumMod val="65000"/>
                  </a:schemeClr>
                </a:solidFill>
                <a:latin typeface="+mj-lt"/>
                <a:cs typeface="Arial"/>
              </a:rPr>
              <a:t>inadequado</a:t>
            </a:r>
            <a:endParaRPr dirty="0">
              <a:solidFill>
                <a:schemeClr val="tx1">
                  <a:lumMod val="65000"/>
                </a:schemeClr>
              </a:solidFill>
              <a:latin typeface="+mj-lt"/>
              <a:cs typeface="Arial"/>
            </a:endParaRPr>
          </a:p>
        </p:txBody>
      </p:sp>
      <p:sp>
        <p:nvSpPr>
          <p:cNvPr id="15" name="object 8"/>
          <p:cNvSpPr txBox="1"/>
          <p:nvPr/>
        </p:nvSpPr>
        <p:spPr>
          <a:xfrm>
            <a:off x="6262731" y="2847027"/>
            <a:ext cx="4334338" cy="3008516"/>
          </a:xfrm>
          <a:prstGeom prst="rect">
            <a:avLst/>
          </a:prstGeom>
        </p:spPr>
        <p:txBody>
          <a:bodyPr vert="horz" wrap="square" lIns="0" tIns="0" rIns="0" bIns="0" rtlCol="0">
            <a:spAutoFit/>
          </a:bodyPr>
          <a:lstStyle/>
          <a:p>
            <a:pPr marL="670843"/>
            <a:r>
              <a:rPr spc="-5" dirty="0">
                <a:solidFill>
                  <a:schemeClr val="tx1">
                    <a:lumMod val="65000"/>
                  </a:schemeClr>
                </a:solidFill>
                <a:latin typeface="+mj-lt"/>
                <a:cs typeface="Arial"/>
              </a:rPr>
              <a:t>(Ar</a:t>
            </a:r>
            <a:r>
              <a:rPr spc="-50" dirty="0">
                <a:solidFill>
                  <a:schemeClr val="tx1">
                    <a:lumMod val="65000"/>
                  </a:schemeClr>
                </a:solidFill>
                <a:latin typeface="+mj-lt"/>
                <a:cs typeface="Arial"/>
              </a:rPr>
              <a:t> </a:t>
            </a:r>
            <a:r>
              <a:rPr spc="-5" dirty="0">
                <a:solidFill>
                  <a:schemeClr val="tx1">
                    <a:lumMod val="65000"/>
                  </a:schemeClr>
                </a:solidFill>
                <a:latin typeface="+mj-lt"/>
                <a:cs typeface="Arial"/>
              </a:rPr>
              <a:t>aprisionado)</a:t>
            </a:r>
            <a:endParaRPr dirty="0">
              <a:solidFill>
                <a:schemeClr val="tx1">
                  <a:lumMod val="65000"/>
                </a:schemeClr>
              </a:solidFill>
              <a:latin typeface="+mj-lt"/>
              <a:cs typeface="Arial"/>
            </a:endParaRPr>
          </a:p>
          <a:p>
            <a:pPr marL="539441" indent="-250125">
              <a:spcBef>
                <a:spcPts val="1116"/>
              </a:spcBef>
              <a:buChar char="•"/>
              <a:tabLst>
                <a:tab pos="539441" algn="l"/>
                <a:tab pos="540017" algn="l"/>
              </a:tabLst>
            </a:pPr>
            <a:r>
              <a:rPr spc="-5" dirty="0">
                <a:solidFill>
                  <a:schemeClr val="tx1">
                    <a:lumMod val="65000"/>
                  </a:schemeClr>
                </a:solidFill>
                <a:latin typeface="+mj-lt"/>
                <a:cs typeface="Arial"/>
              </a:rPr>
              <a:t>Aditivos </a:t>
            </a:r>
            <a:r>
              <a:rPr dirty="0">
                <a:solidFill>
                  <a:schemeClr val="tx1">
                    <a:lumMod val="65000"/>
                  </a:schemeClr>
                </a:solidFill>
                <a:latin typeface="+mj-lt"/>
                <a:cs typeface="Arial"/>
              </a:rPr>
              <a:t>incorporadores </a:t>
            </a:r>
            <a:r>
              <a:rPr spc="-5" dirty="0">
                <a:solidFill>
                  <a:schemeClr val="tx1">
                    <a:lumMod val="65000"/>
                  </a:schemeClr>
                </a:solidFill>
                <a:latin typeface="+mj-lt"/>
                <a:cs typeface="Arial"/>
              </a:rPr>
              <a:t>de ar</a:t>
            </a:r>
            <a:r>
              <a:rPr spc="-50" dirty="0">
                <a:solidFill>
                  <a:schemeClr val="tx1">
                    <a:lumMod val="65000"/>
                  </a:schemeClr>
                </a:solidFill>
                <a:latin typeface="+mj-lt"/>
                <a:cs typeface="Arial"/>
              </a:rPr>
              <a:t> </a:t>
            </a:r>
            <a:r>
              <a:rPr spc="-9" dirty="0">
                <a:solidFill>
                  <a:schemeClr val="tx1">
                    <a:lumMod val="65000"/>
                  </a:schemeClr>
                </a:solidFill>
                <a:latin typeface="+mj-lt"/>
                <a:cs typeface="Arial"/>
              </a:rPr>
              <a:t>(IAR)</a:t>
            </a:r>
            <a:endParaRPr dirty="0">
              <a:solidFill>
                <a:schemeClr val="tx1">
                  <a:lumMod val="65000"/>
                </a:schemeClr>
              </a:solidFill>
              <a:latin typeface="+mj-lt"/>
              <a:cs typeface="Arial"/>
            </a:endParaRPr>
          </a:p>
          <a:p>
            <a:pPr marL="669691">
              <a:spcBef>
                <a:spcPts val="59"/>
              </a:spcBef>
            </a:pPr>
            <a:r>
              <a:rPr spc="-5" dirty="0">
                <a:solidFill>
                  <a:schemeClr val="tx1">
                    <a:lumMod val="65000"/>
                  </a:schemeClr>
                </a:solidFill>
                <a:latin typeface="+mj-lt"/>
                <a:cs typeface="Arial"/>
              </a:rPr>
              <a:t>(Ar</a:t>
            </a:r>
            <a:r>
              <a:rPr spc="-73" dirty="0">
                <a:solidFill>
                  <a:schemeClr val="tx1">
                    <a:lumMod val="65000"/>
                  </a:schemeClr>
                </a:solidFill>
                <a:latin typeface="+mj-lt"/>
                <a:cs typeface="Arial"/>
              </a:rPr>
              <a:t> </a:t>
            </a:r>
            <a:r>
              <a:rPr spc="-5" dirty="0">
                <a:solidFill>
                  <a:schemeClr val="tx1">
                    <a:lumMod val="65000"/>
                  </a:schemeClr>
                </a:solidFill>
                <a:latin typeface="+mj-lt"/>
                <a:cs typeface="Arial"/>
              </a:rPr>
              <a:t>incorporado)</a:t>
            </a:r>
            <a:endParaRPr dirty="0">
              <a:solidFill>
                <a:schemeClr val="tx1">
                  <a:lumMod val="65000"/>
                </a:schemeClr>
              </a:solidFill>
              <a:latin typeface="+mj-lt"/>
              <a:cs typeface="Arial"/>
            </a:endParaRPr>
          </a:p>
          <a:p>
            <a:pPr marL="11527">
              <a:spcBef>
                <a:spcPts val="1085"/>
              </a:spcBef>
            </a:pPr>
            <a:r>
              <a:rPr spc="-5" dirty="0">
                <a:solidFill>
                  <a:schemeClr val="tx1">
                    <a:lumMod val="65000"/>
                  </a:schemeClr>
                </a:solidFill>
                <a:latin typeface="+mj-lt"/>
                <a:cs typeface="Arial"/>
              </a:rPr>
              <a:t>Efeitos:</a:t>
            </a:r>
            <a:endParaRPr dirty="0">
              <a:solidFill>
                <a:schemeClr val="tx1">
                  <a:lumMod val="65000"/>
                </a:schemeClr>
              </a:solidFill>
              <a:latin typeface="+mj-lt"/>
              <a:cs typeface="Arial"/>
            </a:endParaRPr>
          </a:p>
          <a:p>
            <a:pPr marL="463366" indent="-174050">
              <a:spcBef>
                <a:spcPts val="1044"/>
              </a:spcBef>
              <a:buChar char="•"/>
              <a:tabLst>
                <a:tab pos="463942" algn="l"/>
              </a:tabLst>
            </a:pPr>
            <a:r>
              <a:rPr spc="-5" dirty="0">
                <a:solidFill>
                  <a:schemeClr val="tx1">
                    <a:lumMod val="65000"/>
                  </a:schemeClr>
                </a:solidFill>
                <a:latin typeface="+mj-lt"/>
                <a:cs typeface="Arial"/>
              </a:rPr>
              <a:t>Aumentam</a:t>
            </a:r>
            <a:r>
              <a:rPr spc="-45" dirty="0">
                <a:solidFill>
                  <a:schemeClr val="tx1">
                    <a:lumMod val="65000"/>
                  </a:schemeClr>
                </a:solidFill>
                <a:latin typeface="+mj-lt"/>
                <a:cs typeface="Arial"/>
              </a:rPr>
              <a:t> </a:t>
            </a:r>
            <a:r>
              <a:rPr spc="-5" dirty="0">
                <a:solidFill>
                  <a:schemeClr val="tx1">
                    <a:lumMod val="65000"/>
                  </a:schemeClr>
                </a:solidFill>
                <a:latin typeface="+mj-lt"/>
                <a:cs typeface="Arial"/>
              </a:rPr>
              <a:t>porosidade</a:t>
            </a:r>
            <a:endParaRPr dirty="0">
              <a:solidFill>
                <a:schemeClr val="tx1">
                  <a:lumMod val="65000"/>
                </a:schemeClr>
              </a:solidFill>
              <a:latin typeface="+mj-lt"/>
              <a:cs typeface="Arial"/>
            </a:endParaRPr>
          </a:p>
          <a:p>
            <a:pPr marL="463366" indent="-174050">
              <a:spcBef>
                <a:spcPts val="1035"/>
              </a:spcBef>
              <a:buChar char="•"/>
              <a:tabLst>
                <a:tab pos="463942" algn="l"/>
              </a:tabLst>
            </a:pPr>
            <a:r>
              <a:rPr spc="-5" dirty="0">
                <a:solidFill>
                  <a:schemeClr val="tx1">
                    <a:lumMod val="65000"/>
                  </a:schemeClr>
                </a:solidFill>
                <a:latin typeface="+mj-lt"/>
                <a:cs typeface="Arial"/>
              </a:rPr>
              <a:t>Reduzem</a:t>
            </a:r>
            <a:r>
              <a:rPr spc="-41" dirty="0">
                <a:solidFill>
                  <a:schemeClr val="tx1">
                    <a:lumMod val="65000"/>
                  </a:schemeClr>
                </a:solidFill>
                <a:latin typeface="+mj-lt"/>
                <a:cs typeface="Arial"/>
              </a:rPr>
              <a:t> </a:t>
            </a:r>
            <a:r>
              <a:rPr spc="-5" dirty="0">
                <a:solidFill>
                  <a:schemeClr val="tx1">
                    <a:lumMod val="65000"/>
                  </a:schemeClr>
                </a:solidFill>
                <a:latin typeface="+mj-lt"/>
                <a:cs typeface="Arial"/>
              </a:rPr>
              <a:t>resistência</a:t>
            </a:r>
            <a:endParaRPr dirty="0">
              <a:solidFill>
                <a:schemeClr val="tx1">
                  <a:lumMod val="65000"/>
                </a:schemeClr>
              </a:solidFill>
              <a:latin typeface="+mj-lt"/>
              <a:cs typeface="Arial"/>
            </a:endParaRPr>
          </a:p>
          <a:p>
            <a:pPr marL="463366" indent="-174050">
              <a:lnSpc>
                <a:spcPts val="2550"/>
              </a:lnSpc>
              <a:spcBef>
                <a:spcPts val="1044"/>
              </a:spcBef>
              <a:buChar char="•"/>
              <a:tabLst>
                <a:tab pos="463942" algn="l"/>
              </a:tabLst>
            </a:pPr>
            <a:r>
              <a:rPr spc="-5" dirty="0" err="1">
                <a:solidFill>
                  <a:schemeClr val="tx1">
                    <a:lumMod val="65000"/>
                  </a:schemeClr>
                </a:solidFill>
                <a:latin typeface="+mj-lt"/>
                <a:cs typeface="Arial"/>
              </a:rPr>
              <a:t>Melhoram</a:t>
            </a:r>
            <a:r>
              <a:rPr spc="-73" dirty="0">
                <a:solidFill>
                  <a:schemeClr val="tx1">
                    <a:lumMod val="65000"/>
                  </a:schemeClr>
                </a:solidFill>
                <a:latin typeface="+mj-lt"/>
                <a:cs typeface="Arial"/>
              </a:rPr>
              <a:t> </a:t>
            </a:r>
            <a:r>
              <a:rPr dirty="0" err="1">
                <a:solidFill>
                  <a:schemeClr val="tx1">
                    <a:lumMod val="65000"/>
                  </a:schemeClr>
                </a:solidFill>
                <a:latin typeface="+mj-lt"/>
                <a:cs typeface="Arial"/>
              </a:rPr>
              <a:t>trabalhabilidade</a:t>
            </a:r>
            <a:r>
              <a:rPr lang="pt-BR" dirty="0">
                <a:solidFill>
                  <a:schemeClr val="tx1">
                    <a:lumMod val="65000"/>
                  </a:schemeClr>
                </a:solidFill>
                <a:latin typeface="+mj-lt"/>
                <a:cs typeface="Arial"/>
              </a:rPr>
              <a:t> </a:t>
            </a:r>
            <a:r>
              <a:rPr spc="-5" dirty="0" err="1">
                <a:solidFill>
                  <a:schemeClr val="tx1">
                    <a:lumMod val="65000"/>
                  </a:schemeClr>
                </a:solidFill>
                <a:latin typeface="+mj-lt"/>
                <a:cs typeface="Arial"/>
              </a:rPr>
              <a:t>sem</a:t>
            </a:r>
            <a:r>
              <a:rPr spc="-5" dirty="0">
                <a:solidFill>
                  <a:schemeClr val="tx1">
                    <a:lumMod val="65000"/>
                  </a:schemeClr>
                </a:solidFill>
                <a:latin typeface="+mj-lt"/>
                <a:cs typeface="Arial"/>
              </a:rPr>
              <a:t> aumentar </a:t>
            </a:r>
            <a:r>
              <a:rPr dirty="0">
                <a:solidFill>
                  <a:schemeClr val="tx1">
                    <a:lumMod val="65000"/>
                  </a:schemeClr>
                </a:solidFill>
                <a:latin typeface="+mj-lt"/>
                <a:cs typeface="Arial"/>
              </a:rPr>
              <a:t>o </a:t>
            </a:r>
            <a:r>
              <a:rPr spc="-5" dirty="0">
                <a:solidFill>
                  <a:schemeClr val="tx1">
                    <a:lumMod val="65000"/>
                  </a:schemeClr>
                </a:solidFill>
                <a:latin typeface="+mj-lt"/>
                <a:cs typeface="Arial"/>
              </a:rPr>
              <a:t>consumo de</a:t>
            </a:r>
            <a:r>
              <a:rPr spc="-32" dirty="0">
                <a:solidFill>
                  <a:schemeClr val="tx1">
                    <a:lumMod val="65000"/>
                  </a:schemeClr>
                </a:solidFill>
                <a:latin typeface="+mj-lt"/>
                <a:cs typeface="Arial"/>
              </a:rPr>
              <a:t> </a:t>
            </a:r>
            <a:r>
              <a:rPr spc="-5" dirty="0">
                <a:solidFill>
                  <a:schemeClr val="tx1">
                    <a:lumMod val="65000"/>
                  </a:schemeClr>
                </a:solidFill>
                <a:latin typeface="+mj-lt"/>
                <a:cs typeface="Arial"/>
              </a:rPr>
              <a:t>água.</a:t>
            </a:r>
            <a:endParaRPr dirty="0">
              <a:solidFill>
                <a:schemeClr val="tx1">
                  <a:lumMod val="65000"/>
                </a:schemeClr>
              </a:solidFill>
              <a:latin typeface="+mj-lt"/>
              <a:cs typeface="Arial"/>
            </a:endParaRPr>
          </a:p>
        </p:txBody>
      </p:sp>
      <p:sp>
        <p:nvSpPr>
          <p:cNvPr id="16" name="object 9"/>
          <p:cNvSpPr/>
          <p:nvPr/>
        </p:nvSpPr>
        <p:spPr>
          <a:xfrm>
            <a:off x="9958948" y="4005943"/>
            <a:ext cx="2145968" cy="2782467"/>
          </a:xfrm>
          <a:prstGeom prst="rect">
            <a:avLst/>
          </a:prstGeom>
          <a:blipFill>
            <a:blip r:embed="rId3" cstate="print"/>
            <a:stretch>
              <a:fillRect/>
            </a:stretch>
          </a:blipFill>
        </p:spPr>
        <p:txBody>
          <a:bodyPr wrap="square" lIns="0" tIns="0" rIns="0" bIns="0" rtlCol="0"/>
          <a:lstStyle/>
          <a:p>
            <a:endParaRPr sz="1634"/>
          </a:p>
        </p:txBody>
      </p:sp>
      <p:sp>
        <p:nvSpPr>
          <p:cNvPr id="17" name="object 11"/>
          <p:cNvSpPr txBox="1"/>
          <p:nvPr/>
        </p:nvSpPr>
        <p:spPr>
          <a:xfrm>
            <a:off x="11721934" y="6929928"/>
            <a:ext cx="1949055" cy="251479"/>
          </a:xfrm>
          <a:prstGeom prst="rect">
            <a:avLst/>
          </a:prstGeom>
        </p:spPr>
        <p:txBody>
          <a:bodyPr vert="horz" wrap="square" lIns="0" tIns="0" rIns="0" bIns="0" rtlCol="0">
            <a:spAutoFit/>
          </a:bodyPr>
          <a:lstStyle/>
          <a:p>
            <a:pPr marL="11527"/>
            <a:r>
              <a:rPr sz="1634" b="1" spc="-5" dirty="0">
                <a:latin typeface="Arial"/>
                <a:cs typeface="Arial"/>
              </a:rPr>
              <a:t>Medição </a:t>
            </a:r>
            <a:r>
              <a:rPr sz="1634" b="1" dirty="0">
                <a:latin typeface="Arial"/>
                <a:cs typeface="Arial"/>
              </a:rPr>
              <a:t>da % de</a:t>
            </a:r>
            <a:r>
              <a:rPr sz="1634" b="1" spc="-91" dirty="0">
                <a:latin typeface="Arial"/>
                <a:cs typeface="Arial"/>
              </a:rPr>
              <a:t> </a:t>
            </a:r>
            <a:r>
              <a:rPr sz="1634" b="1" spc="-5" dirty="0">
                <a:latin typeface="Arial"/>
                <a:cs typeface="Arial"/>
              </a:rPr>
              <a:t>ar</a:t>
            </a:r>
            <a:endParaRPr sz="1634">
              <a:latin typeface="Arial"/>
              <a:cs typeface="Arial"/>
            </a:endParaRPr>
          </a:p>
        </p:txBody>
      </p:sp>
    </p:spTree>
    <p:extLst>
      <p:ext uri="{BB962C8B-B14F-4D97-AF65-F5344CB8AC3E}">
        <p14:creationId xmlns:p14="http://schemas.microsoft.com/office/powerpoint/2010/main" val="15759596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p:nvPr/>
        </p:nvSpPr>
        <p:spPr>
          <a:xfrm>
            <a:off x="171757" y="1739707"/>
            <a:ext cx="4877915" cy="1046440"/>
          </a:xfrm>
          <a:prstGeom prst="rect">
            <a:avLst/>
          </a:prstGeom>
        </p:spPr>
        <p:txBody>
          <a:bodyPr vert="horz" wrap="square" lIns="0" tIns="0" rIns="0" bIns="0" rtlCol="0">
            <a:spAutoFit/>
          </a:bodyPr>
          <a:lstStyle/>
          <a:p>
            <a:pPr marL="11527" marR="4611" algn="just">
              <a:lnSpc>
                <a:spcPct val="99800"/>
              </a:lnSpc>
              <a:spcBef>
                <a:spcPts val="1352"/>
              </a:spcBef>
            </a:pPr>
            <a:r>
              <a:rPr sz="1700" b="1" spc="-5" dirty="0" err="1">
                <a:solidFill>
                  <a:schemeClr val="tx1">
                    <a:lumMod val="65000"/>
                  </a:schemeClr>
                </a:solidFill>
                <a:latin typeface="Arial"/>
                <a:cs typeface="Arial"/>
              </a:rPr>
              <a:t>Controle</a:t>
            </a:r>
            <a:r>
              <a:rPr sz="1700" b="1" spc="-5" dirty="0">
                <a:solidFill>
                  <a:schemeClr val="tx1">
                    <a:lumMod val="65000"/>
                  </a:schemeClr>
                </a:solidFill>
                <a:latin typeface="Arial"/>
                <a:cs typeface="Arial"/>
              </a:rPr>
              <a:t> parcial </a:t>
            </a:r>
            <a:r>
              <a:rPr sz="1700" b="1" dirty="0">
                <a:solidFill>
                  <a:schemeClr val="tx1">
                    <a:lumMod val="65000"/>
                  </a:schemeClr>
                </a:solidFill>
                <a:latin typeface="Arial"/>
                <a:cs typeface="Arial"/>
              </a:rPr>
              <a:t>- </a:t>
            </a:r>
            <a:r>
              <a:rPr sz="1700" spc="-5" dirty="0">
                <a:solidFill>
                  <a:schemeClr val="tx1">
                    <a:lumMod val="65000"/>
                  </a:schemeClr>
                </a:solidFill>
                <a:latin typeface="Arial"/>
                <a:cs typeface="Arial"/>
              </a:rPr>
              <a:t>procedimento feito sem </a:t>
            </a:r>
            <a:r>
              <a:rPr sz="1700" dirty="0">
                <a:solidFill>
                  <a:schemeClr val="tx1">
                    <a:lumMod val="65000"/>
                  </a:schemeClr>
                </a:solidFill>
                <a:latin typeface="Arial"/>
                <a:cs typeface="Arial"/>
              </a:rPr>
              <a:t>o </a:t>
            </a:r>
            <a:r>
              <a:rPr sz="1700" spc="-5" dirty="0">
                <a:solidFill>
                  <a:schemeClr val="tx1">
                    <a:lumMod val="65000"/>
                  </a:schemeClr>
                </a:solidFill>
                <a:latin typeface="Arial"/>
                <a:cs typeface="Arial"/>
              </a:rPr>
              <a:t>completo  </a:t>
            </a:r>
            <a:r>
              <a:rPr sz="1700" dirty="0">
                <a:solidFill>
                  <a:schemeClr val="tx1">
                    <a:lumMod val="65000"/>
                  </a:schemeClr>
                </a:solidFill>
                <a:latin typeface="Arial"/>
                <a:cs typeface="Arial"/>
              </a:rPr>
              <a:t>mapeamento </a:t>
            </a:r>
            <a:r>
              <a:rPr sz="1700" spc="-5" dirty="0">
                <a:solidFill>
                  <a:schemeClr val="tx1">
                    <a:lumMod val="65000"/>
                  </a:schemeClr>
                </a:solidFill>
                <a:latin typeface="Arial"/>
                <a:cs typeface="Arial"/>
              </a:rPr>
              <a:t>do lançamento do concreto ou em que são  ensaiados exemplares de apenas algumas</a:t>
            </a:r>
            <a:r>
              <a:rPr sz="1700" spc="73" dirty="0">
                <a:solidFill>
                  <a:schemeClr val="tx1">
                    <a:lumMod val="65000"/>
                  </a:schemeClr>
                </a:solidFill>
                <a:latin typeface="Arial"/>
                <a:cs typeface="Arial"/>
              </a:rPr>
              <a:t> </a:t>
            </a:r>
            <a:r>
              <a:rPr sz="1700" spc="-5" dirty="0">
                <a:solidFill>
                  <a:schemeClr val="tx1">
                    <a:lumMod val="65000"/>
                  </a:schemeClr>
                </a:solidFill>
                <a:latin typeface="Arial"/>
                <a:cs typeface="Arial"/>
              </a:rPr>
              <a:t>betonadas.</a:t>
            </a:r>
            <a:endParaRPr sz="1700" dirty="0">
              <a:solidFill>
                <a:schemeClr val="tx1">
                  <a:lumMod val="65000"/>
                </a:schemeClr>
              </a:solidFill>
              <a:latin typeface="Arial"/>
              <a:cs typeface="Arial"/>
            </a:endParaRPr>
          </a:p>
        </p:txBody>
      </p:sp>
      <p:sp>
        <p:nvSpPr>
          <p:cNvPr id="8" name="object 8"/>
          <p:cNvSpPr/>
          <p:nvPr/>
        </p:nvSpPr>
        <p:spPr>
          <a:xfrm>
            <a:off x="171757" y="3023105"/>
            <a:ext cx="5221301" cy="2343015"/>
          </a:xfrm>
          <a:prstGeom prst="rect">
            <a:avLst/>
          </a:prstGeom>
          <a:blipFill>
            <a:blip r:embed="rId2" cstate="print"/>
            <a:stretch>
              <a:fillRect/>
            </a:stretch>
          </a:blipFill>
        </p:spPr>
        <p:txBody>
          <a:bodyPr wrap="square" lIns="0" tIns="0" rIns="0" bIns="0" rtlCol="0"/>
          <a:lstStyle/>
          <a:p>
            <a:endParaRPr sz="1634"/>
          </a:p>
        </p:txBody>
      </p:sp>
      <p:sp>
        <p:nvSpPr>
          <p:cNvPr id="9" name="object 9"/>
          <p:cNvSpPr txBox="1"/>
          <p:nvPr/>
        </p:nvSpPr>
        <p:spPr>
          <a:xfrm>
            <a:off x="2456639" y="5601167"/>
            <a:ext cx="6681075" cy="279307"/>
          </a:xfrm>
          <a:prstGeom prst="rect">
            <a:avLst/>
          </a:prstGeom>
        </p:spPr>
        <p:txBody>
          <a:bodyPr vert="horz" wrap="square" lIns="0" tIns="0" rIns="0" bIns="0" rtlCol="0">
            <a:spAutoFit/>
          </a:bodyPr>
          <a:lstStyle/>
          <a:p>
            <a:pPr marL="11527"/>
            <a:r>
              <a:rPr sz="1815" dirty="0">
                <a:solidFill>
                  <a:schemeClr val="tx1">
                    <a:lumMod val="65000"/>
                  </a:schemeClr>
                </a:solidFill>
                <a:latin typeface="Arial"/>
                <a:cs typeface="Arial"/>
              </a:rPr>
              <a:t>NBR </a:t>
            </a:r>
            <a:r>
              <a:rPr sz="1815" spc="-5" dirty="0">
                <a:solidFill>
                  <a:schemeClr val="tx1">
                    <a:lumMod val="65000"/>
                  </a:schemeClr>
                </a:solidFill>
                <a:latin typeface="Arial"/>
                <a:cs typeface="Arial"/>
              </a:rPr>
              <a:t>12.655/06 admite </a:t>
            </a:r>
            <a:r>
              <a:rPr sz="1815" dirty="0">
                <a:solidFill>
                  <a:schemeClr val="tx1">
                    <a:lumMod val="65000"/>
                  </a:schemeClr>
                </a:solidFill>
                <a:latin typeface="Arial"/>
                <a:cs typeface="Arial"/>
              </a:rPr>
              <a:t>o </a:t>
            </a:r>
            <a:r>
              <a:rPr sz="1815" spc="-5" dirty="0">
                <a:solidFill>
                  <a:schemeClr val="tx1">
                    <a:lumMod val="65000"/>
                  </a:schemeClr>
                </a:solidFill>
                <a:latin typeface="Arial"/>
                <a:cs typeface="Arial"/>
              </a:rPr>
              <a:t>chamado "controle parcial" </a:t>
            </a:r>
            <a:r>
              <a:rPr sz="1815" dirty="0">
                <a:solidFill>
                  <a:schemeClr val="tx1">
                    <a:lumMod val="65000"/>
                  </a:schemeClr>
                </a:solidFill>
                <a:latin typeface="Arial"/>
                <a:cs typeface="Arial"/>
              </a:rPr>
              <a:t>do</a:t>
            </a:r>
            <a:r>
              <a:rPr sz="1815" spc="5" dirty="0">
                <a:solidFill>
                  <a:schemeClr val="tx1">
                    <a:lumMod val="65000"/>
                  </a:schemeClr>
                </a:solidFill>
                <a:latin typeface="Arial"/>
                <a:cs typeface="Arial"/>
              </a:rPr>
              <a:t> </a:t>
            </a:r>
            <a:r>
              <a:rPr sz="1815" spc="-5" dirty="0">
                <a:solidFill>
                  <a:schemeClr val="tx1">
                    <a:lumMod val="65000"/>
                  </a:schemeClr>
                </a:solidFill>
                <a:latin typeface="Arial"/>
                <a:cs typeface="Arial"/>
              </a:rPr>
              <a:t>concreto.</a:t>
            </a:r>
            <a:endParaRPr sz="1815" dirty="0">
              <a:solidFill>
                <a:schemeClr val="tx1">
                  <a:lumMod val="65000"/>
                </a:schemeClr>
              </a:solidFill>
              <a:latin typeface="Arial"/>
              <a:cs typeface="Arial"/>
            </a:endParaRPr>
          </a:p>
        </p:txBody>
      </p:sp>
      <p:sp>
        <p:nvSpPr>
          <p:cNvPr id="11" name="Título 12"/>
          <p:cNvSpPr txBox="1">
            <a:spLocks/>
          </p:cNvSpPr>
          <p:nvPr/>
        </p:nvSpPr>
        <p:spPr>
          <a:xfrm>
            <a:off x="928698" y="295639"/>
            <a:ext cx="10353762" cy="970450"/>
          </a:xfrm>
          <a:prstGeom prst="rect">
            <a:avLst/>
          </a:prstGeom>
        </p:spPr>
        <p:txBody>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dirty="0"/>
              <a:t>Propriedades do Concreto Endurecido: Controle In Loco</a:t>
            </a:r>
          </a:p>
        </p:txBody>
      </p:sp>
      <p:sp>
        <p:nvSpPr>
          <p:cNvPr id="12" name="object 7"/>
          <p:cNvSpPr txBox="1"/>
          <p:nvPr/>
        </p:nvSpPr>
        <p:spPr>
          <a:xfrm>
            <a:off x="5263616" y="1745648"/>
            <a:ext cx="6596288" cy="1046440"/>
          </a:xfrm>
          <a:prstGeom prst="rect">
            <a:avLst/>
          </a:prstGeom>
        </p:spPr>
        <p:txBody>
          <a:bodyPr vert="horz" wrap="square" lIns="0" tIns="0" rIns="0" bIns="0" rtlCol="0">
            <a:spAutoFit/>
          </a:bodyPr>
          <a:lstStyle/>
          <a:p>
            <a:pPr marL="10950" marR="4611" indent="-1729" algn="just">
              <a:lnSpc>
                <a:spcPct val="99800"/>
              </a:lnSpc>
              <a:spcBef>
                <a:spcPts val="1570"/>
              </a:spcBef>
            </a:pPr>
            <a:r>
              <a:rPr sz="1700" b="1" spc="-5" dirty="0" err="1">
                <a:solidFill>
                  <a:schemeClr val="tx1">
                    <a:lumMod val="65000"/>
                  </a:schemeClr>
                </a:solidFill>
                <a:latin typeface="Arial"/>
                <a:cs typeface="Arial"/>
              </a:rPr>
              <a:t>Controle</a:t>
            </a:r>
            <a:r>
              <a:rPr sz="1700" b="1" spc="-5" dirty="0">
                <a:solidFill>
                  <a:schemeClr val="tx1">
                    <a:lumMod val="65000"/>
                  </a:schemeClr>
                </a:solidFill>
                <a:latin typeface="Arial"/>
                <a:cs typeface="Arial"/>
              </a:rPr>
              <a:t> total </a:t>
            </a:r>
            <a:r>
              <a:rPr sz="1700" b="1" dirty="0">
                <a:solidFill>
                  <a:schemeClr val="tx1">
                    <a:lumMod val="65000"/>
                  </a:schemeClr>
                </a:solidFill>
                <a:latin typeface="Arial"/>
                <a:cs typeface="Arial"/>
              </a:rPr>
              <a:t>- </a:t>
            </a:r>
            <a:r>
              <a:rPr sz="1700" spc="-5" dirty="0">
                <a:solidFill>
                  <a:schemeClr val="tx1">
                    <a:lumMod val="65000"/>
                  </a:schemeClr>
                </a:solidFill>
                <a:latin typeface="Arial"/>
                <a:cs typeface="Arial"/>
              </a:rPr>
              <a:t>Faz-se </a:t>
            </a:r>
            <a:r>
              <a:rPr sz="1700" dirty="0">
                <a:solidFill>
                  <a:schemeClr val="tx1">
                    <a:lumMod val="65000"/>
                  </a:schemeClr>
                </a:solidFill>
                <a:latin typeface="Arial"/>
                <a:cs typeface="Arial"/>
              </a:rPr>
              <a:t>o </a:t>
            </a:r>
            <a:r>
              <a:rPr sz="1700" spc="-5" dirty="0">
                <a:solidFill>
                  <a:schemeClr val="tx1">
                    <a:lumMod val="65000"/>
                  </a:schemeClr>
                </a:solidFill>
                <a:latin typeface="Arial"/>
                <a:cs typeface="Arial"/>
              </a:rPr>
              <a:t>ensaio de dois corpos de prova  de cada betonada empregada </a:t>
            </a:r>
            <a:r>
              <a:rPr sz="1700" dirty="0">
                <a:solidFill>
                  <a:schemeClr val="tx1">
                    <a:lumMod val="65000"/>
                  </a:schemeClr>
                </a:solidFill>
                <a:latin typeface="Arial"/>
                <a:cs typeface="Arial"/>
              </a:rPr>
              <a:t>na </a:t>
            </a:r>
            <a:r>
              <a:rPr sz="1700" spc="-5" dirty="0">
                <a:solidFill>
                  <a:schemeClr val="tx1">
                    <a:lumMod val="65000"/>
                  </a:schemeClr>
                </a:solidFill>
                <a:latin typeface="Arial"/>
                <a:cs typeface="Arial"/>
              </a:rPr>
              <a:t>estrutura. </a:t>
            </a:r>
            <a:r>
              <a:rPr sz="1700" dirty="0">
                <a:solidFill>
                  <a:schemeClr val="tx1">
                    <a:lumMod val="65000"/>
                  </a:schemeClr>
                </a:solidFill>
                <a:latin typeface="Arial"/>
                <a:cs typeface="Arial"/>
              </a:rPr>
              <a:t>O </a:t>
            </a:r>
            <a:r>
              <a:rPr sz="1700" spc="-5" dirty="0">
                <a:solidFill>
                  <a:schemeClr val="tx1">
                    <a:lumMod val="65000"/>
                  </a:schemeClr>
                </a:solidFill>
                <a:latin typeface="Arial"/>
                <a:cs typeface="Arial"/>
              </a:rPr>
              <a:t>ideal </a:t>
            </a:r>
            <a:r>
              <a:rPr sz="1700" dirty="0">
                <a:solidFill>
                  <a:schemeClr val="tx1">
                    <a:lumMod val="65000"/>
                  </a:schemeClr>
                </a:solidFill>
                <a:latin typeface="Arial"/>
                <a:cs typeface="Arial"/>
              </a:rPr>
              <a:t>é  </a:t>
            </a:r>
            <a:r>
              <a:rPr sz="1700" spc="-5" dirty="0">
                <a:solidFill>
                  <a:schemeClr val="tx1">
                    <a:lumMod val="65000"/>
                  </a:schemeClr>
                </a:solidFill>
                <a:latin typeface="Arial"/>
                <a:cs typeface="Arial"/>
              </a:rPr>
              <a:t>realizar </a:t>
            </a:r>
            <a:r>
              <a:rPr sz="1700" dirty="0">
                <a:solidFill>
                  <a:schemeClr val="tx1">
                    <a:lumMod val="65000"/>
                  </a:schemeClr>
                </a:solidFill>
                <a:latin typeface="Arial"/>
                <a:cs typeface="Arial"/>
              </a:rPr>
              <a:t>o mapeamento </a:t>
            </a:r>
            <a:r>
              <a:rPr sz="1700" spc="-5" dirty="0">
                <a:solidFill>
                  <a:schemeClr val="tx1">
                    <a:lumMod val="65000"/>
                  </a:schemeClr>
                </a:solidFill>
                <a:latin typeface="Arial"/>
                <a:cs typeface="Arial"/>
              </a:rPr>
              <a:t>do lançamento do concreto ao </a:t>
            </a:r>
            <a:r>
              <a:rPr sz="1700" dirty="0">
                <a:solidFill>
                  <a:schemeClr val="tx1">
                    <a:lumMod val="65000"/>
                  </a:schemeClr>
                </a:solidFill>
                <a:latin typeface="Arial"/>
                <a:cs typeface="Arial"/>
              </a:rPr>
              <a:t>longo  </a:t>
            </a:r>
            <a:r>
              <a:rPr sz="1700" spc="-5" dirty="0">
                <a:solidFill>
                  <a:schemeClr val="tx1">
                    <a:lumMod val="65000"/>
                  </a:schemeClr>
                </a:solidFill>
                <a:latin typeface="Arial"/>
                <a:cs typeface="Arial"/>
              </a:rPr>
              <a:t>da estrutura, de modo que seja rastreável </a:t>
            </a:r>
            <a:r>
              <a:rPr sz="1700" dirty="0">
                <a:solidFill>
                  <a:schemeClr val="tx1">
                    <a:lumMod val="65000"/>
                  </a:schemeClr>
                </a:solidFill>
                <a:latin typeface="Arial"/>
                <a:cs typeface="Arial"/>
              </a:rPr>
              <a:t>a </a:t>
            </a:r>
            <a:r>
              <a:rPr sz="1700" spc="-5" dirty="0">
                <a:solidFill>
                  <a:schemeClr val="tx1">
                    <a:lumMod val="65000"/>
                  </a:schemeClr>
                </a:solidFill>
                <a:latin typeface="Arial"/>
                <a:cs typeface="Arial"/>
              </a:rPr>
              <a:t>região </a:t>
            </a:r>
            <a:r>
              <a:rPr sz="1700" dirty="0">
                <a:solidFill>
                  <a:schemeClr val="tx1">
                    <a:lumMod val="65000"/>
                  </a:schemeClr>
                </a:solidFill>
                <a:latin typeface="Arial"/>
                <a:cs typeface="Arial"/>
              </a:rPr>
              <a:t>onde  </a:t>
            </a:r>
            <a:r>
              <a:rPr sz="1700" spc="-5" dirty="0">
                <a:solidFill>
                  <a:schemeClr val="tx1">
                    <a:lumMod val="65000"/>
                  </a:schemeClr>
                </a:solidFill>
                <a:latin typeface="Arial"/>
                <a:cs typeface="Arial"/>
              </a:rPr>
              <a:t>cada </a:t>
            </a:r>
            <a:r>
              <a:rPr sz="1700" dirty="0">
                <a:solidFill>
                  <a:schemeClr val="tx1">
                    <a:lumMod val="65000"/>
                  </a:schemeClr>
                </a:solidFill>
                <a:latin typeface="Arial"/>
                <a:cs typeface="Arial"/>
              </a:rPr>
              <a:t>lote </a:t>
            </a:r>
            <a:r>
              <a:rPr sz="1700" spc="-5" dirty="0">
                <a:solidFill>
                  <a:schemeClr val="tx1">
                    <a:lumMod val="65000"/>
                  </a:schemeClr>
                </a:solidFill>
                <a:latin typeface="Arial"/>
                <a:cs typeface="Arial"/>
              </a:rPr>
              <a:t>de concreto foi</a:t>
            </a:r>
            <a:r>
              <a:rPr sz="1700" spc="-14" dirty="0">
                <a:solidFill>
                  <a:schemeClr val="tx1">
                    <a:lumMod val="65000"/>
                  </a:schemeClr>
                </a:solidFill>
                <a:latin typeface="Arial"/>
                <a:cs typeface="Arial"/>
              </a:rPr>
              <a:t> </a:t>
            </a:r>
            <a:r>
              <a:rPr sz="1700" spc="-5" dirty="0">
                <a:solidFill>
                  <a:schemeClr val="tx1">
                    <a:lumMod val="65000"/>
                  </a:schemeClr>
                </a:solidFill>
                <a:latin typeface="Arial"/>
                <a:cs typeface="Arial"/>
              </a:rPr>
              <a:t>empregado.</a:t>
            </a:r>
            <a:endParaRPr sz="1700" dirty="0">
              <a:solidFill>
                <a:schemeClr val="tx1">
                  <a:lumMod val="65000"/>
                </a:schemeClr>
              </a:solidFill>
              <a:latin typeface="Arial"/>
              <a:cs typeface="Arial"/>
            </a:endParaRPr>
          </a:p>
        </p:txBody>
      </p:sp>
      <p:sp>
        <p:nvSpPr>
          <p:cNvPr id="13" name="object 8"/>
          <p:cNvSpPr/>
          <p:nvPr/>
        </p:nvSpPr>
        <p:spPr>
          <a:xfrm>
            <a:off x="6264322" y="2936275"/>
            <a:ext cx="5172503" cy="2516677"/>
          </a:xfrm>
          <a:prstGeom prst="rect">
            <a:avLst/>
          </a:prstGeom>
          <a:blipFill>
            <a:blip r:embed="rId3" cstate="print"/>
            <a:stretch>
              <a:fillRect/>
            </a:stretch>
          </a:blipFill>
        </p:spPr>
        <p:txBody>
          <a:bodyPr wrap="square" lIns="0" tIns="0" rIns="0" bIns="0" rtlCol="0"/>
          <a:lstStyle/>
          <a:p>
            <a:endParaRPr sz="1634"/>
          </a:p>
        </p:txBody>
      </p:sp>
      <p:sp>
        <p:nvSpPr>
          <p:cNvPr id="2" name="Retângulo 1"/>
          <p:cNvSpPr/>
          <p:nvPr/>
        </p:nvSpPr>
        <p:spPr>
          <a:xfrm>
            <a:off x="2456639" y="5789137"/>
            <a:ext cx="6455392" cy="1015663"/>
          </a:xfrm>
          <a:prstGeom prst="rect">
            <a:avLst/>
          </a:prstGeom>
        </p:spPr>
        <p:txBody>
          <a:bodyPr wrap="square">
            <a:spAutoFit/>
          </a:bodyPr>
          <a:lstStyle/>
          <a:p>
            <a:pPr algn="just"/>
            <a:r>
              <a:rPr lang="pt-BR" sz="1200" dirty="0">
                <a:solidFill>
                  <a:schemeClr val="tx1">
                    <a:lumMod val="65000"/>
                  </a:schemeClr>
                </a:solidFill>
              </a:rPr>
              <a:t>Consideram-se dois tipos de controle de resistência: o controle estatístico do concreto por amostragem parcial e o controle do concreto por amostragem total. Para o controle por amostragem parcial é prevista uma forma de cálculo do valor estimado da resistência característica, </a:t>
            </a:r>
            <a:r>
              <a:rPr lang="pt-BR" sz="1200" dirty="0" err="1">
                <a:solidFill>
                  <a:schemeClr val="tx1">
                    <a:lumMod val="65000"/>
                  </a:schemeClr>
                </a:solidFill>
              </a:rPr>
              <a:t>fck,est</a:t>
            </a:r>
            <a:r>
              <a:rPr lang="pt-BR" sz="1200" dirty="0">
                <a:solidFill>
                  <a:schemeClr val="tx1">
                    <a:lumMod val="65000"/>
                  </a:schemeClr>
                </a:solidFill>
              </a:rPr>
              <a:t>, do lote de concreto em estudo. Para o controle por amostragem total a 100 % das betonadas, a análise da conformidade deve ser realizada em cada betonada.</a:t>
            </a:r>
          </a:p>
        </p:txBody>
      </p:sp>
    </p:spTree>
    <p:extLst>
      <p:ext uri="{BB962C8B-B14F-4D97-AF65-F5344CB8AC3E}">
        <p14:creationId xmlns:p14="http://schemas.microsoft.com/office/powerpoint/2010/main" val="2379734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Concreto Protendido</a:t>
            </a:r>
          </a:p>
        </p:txBody>
      </p:sp>
      <p:pic>
        <p:nvPicPr>
          <p:cNvPr id="69636" name="Picture 4" descr="http://msalx.casa.abril.com.br/2013/11/29/1629/07-20070724-oscariluminado-12.jpeg?1385749989"/>
          <p:cNvPicPr>
            <a:picLocks noChangeAspect="1" noChangeArrowheads="1"/>
          </p:cNvPicPr>
          <p:nvPr/>
        </p:nvPicPr>
        <p:blipFill>
          <a:blip r:embed="rId2" cstate="print"/>
          <a:srcRect/>
          <a:stretch>
            <a:fillRect/>
          </a:stretch>
        </p:blipFill>
        <p:spPr bwMode="auto">
          <a:xfrm>
            <a:off x="2429508" y="3724868"/>
            <a:ext cx="3312328" cy="2753965"/>
          </a:xfrm>
          <a:prstGeom prst="rect">
            <a:avLst/>
          </a:prstGeom>
          <a:noFill/>
        </p:spPr>
      </p:pic>
      <p:sp>
        <p:nvSpPr>
          <p:cNvPr id="3" name="Retângulo 2">
            <a:extLst>
              <a:ext uri="{FF2B5EF4-FFF2-40B4-BE49-F238E27FC236}">
                <a16:creationId xmlns:a16="http://schemas.microsoft.com/office/drawing/2014/main" id="{3305CAFF-D43F-4758-8350-BE75FCE1E044}"/>
              </a:ext>
            </a:extLst>
          </p:cNvPr>
          <p:cNvSpPr/>
          <p:nvPr/>
        </p:nvSpPr>
        <p:spPr>
          <a:xfrm>
            <a:off x="480932" y="1580050"/>
            <a:ext cx="7610585" cy="2031325"/>
          </a:xfrm>
          <a:prstGeom prst="rect">
            <a:avLst/>
          </a:prstGeom>
        </p:spPr>
        <p:txBody>
          <a:bodyPr wrap="square">
            <a:spAutoFit/>
          </a:bodyPr>
          <a:lstStyle/>
          <a:p>
            <a:pPr algn="just"/>
            <a:r>
              <a:rPr lang="pt-BR" dirty="0">
                <a:solidFill>
                  <a:schemeClr val="tx1">
                    <a:lumMod val="65000"/>
                  </a:schemeClr>
                </a:solidFill>
              </a:rPr>
              <a:t>No </a:t>
            </a:r>
            <a:r>
              <a:rPr lang="pt-BR" b="1" dirty="0">
                <a:solidFill>
                  <a:schemeClr val="tx1">
                    <a:lumMod val="65000"/>
                  </a:schemeClr>
                </a:solidFill>
              </a:rPr>
              <a:t>concreto armado</a:t>
            </a:r>
            <a:r>
              <a:rPr lang="pt-BR" dirty="0">
                <a:solidFill>
                  <a:schemeClr val="tx1">
                    <a:lumMod val="65000"/>
                  </a:schemeClr>
                </a:solidFill>
              </a:rPr>
              <a:t>, a armadura não tem tensões iniciais. Por isso, é denominada </a:t>
            </a:r>
            <a:r>
              <a:rPr lang="pt-BR" b="1" dirty="0">
                <a:solidFill>
                  <a:schemeClr val="tx1">
                    <a:lumMod val="65000"/>
                  </a:schemeClr>
                </a:solidFill>
              </a:rPr>
              <a:t>armadura passiva</a:t>
            </a:r>
            <a:r>
              <a:rPr lang="pt-BR" dirty="0">
                <a:solidFill>
                  <a:schemeClr val="tx1">
                    <a:lumMod val="65000"/>
                  </a:schemeClr>
                </a:solidFill>
              </a:rPr>
              <a:t>. No </a:t>
            </a:r>
            <a:r>
              <a:rPr lang="pt-BR" b="1" dirty="0">
                <a:solidFill>
                  <a:schemeClr val="tx1">
                    <a:lumMod val="65000"/>
                  </a:schemeClr>
                </a:solidFill>
              </a:rPr>
              <a:t>concreto protendido</a:t>
            </a:r>
            <a:r>
              <a:rPr lang="pt-BR" dirty="0">
                <a:solidFill>
                  <a:schemeClr val="tx1">
                    <a:lumMod val="65000"/>
                  </a:schemeClr>
                </a:solidFill>
              </a:rPr>
              <a:t>, pelo menos uma parte da armadura tem tensões previamente aplicadas, denominada </a:t>
            </a:r>
            <a:r>
              <a:rPr lang="pt-BR" b="1" dirty="0">
                <a:solidFill>
                  <a:schemeClr val="tx1">
                    <a:lumMod val="65000"/>
                  </a:schemeClr>
                </a:solidFill>
              </a:rPr>
              <a:t>armadura de </a:t>
            </a:r>
            <a:r>
              <a:rPr lang="pt-BR" b="1" dirty="0" err="1">
                <a:solidFill>
                  <a:schemeClr val="tx1">
                    <a:lumMod val="65000"/>
                  </a:schemeClr>
                </a:solidFill>
              </a:rPr>
              <a:t>protensão</a:t>
            </a:r>
            <a:r>
              <a:rPr lang="pt-BR" b="1" dirty="0">
                <a:solidFill>
                  <a:schemeClr val="tx1">
                    <a:lumMod val="65000"/>
                  </a:schemeClr>
                </a:solidFill>
              </a:rPr>
              <a:t> </a:t>
            </a:r>
            <a:r>
              <a:rPr lang="pt-BR" dirty="0">
                <a:solidFill>
                  <a:schemeClr val="tx1">
                    <a:lumMod val="65000"/>
                  </a:schemeClr>
                </a:solidFill>
              </a:rPr>
              <a:t>ou </a:t>
            </a:r>
            <a:r>
              <a:rPr lang="pt-BR" b="1" dirty="0">
                <a:solidFill>
                  <a:schemeClr val="tx1">
                    <a:lumMod val="65000"/>
                  </a:schemeClr>
                </a:solidFill>
              </a:rPr>
              <a:t>armadura ativa</a:t>
            </a:r>
            <a:r>
              <a:rPr lang="pt-BR" dirty="0">
                <a:solidFill>
                  <a:schemeClr val="tx1">
                    <a:lumMod val="65000"/>
                  </a:schemeClr>
                </a:solidFill>
              </a:rPr>
              <a:t>.</a:t>
            </a:r>
          </a:p>
          <a:p>
            <a:pPr algn="just"/>
            <a:r>
              <a:rPr lang="pt-BR" dirty="0">
                <a:solidFill>
                  <a:schemeClr val="tx1">
                    <a:lumMod val="65000"/>
                  </a:schemeClr>
                </a:solidFill>
              </a:rPr>
              <a:t>Dessa forma a </a:t>
            </a:r>
            <a:r>
              <a:rPr lang="pt-BR" dirty="0" err="1">
                <a:solidFill>
                  <a:schemeClr val="tx1">
                    <a:lumMod val="65000"/>
                  </a:schemeClr>
                </a:solidFill>
              </a:rPr>
              <a:t>protensão</a:t>
            </a:r>
            <a:r>
              <a:rPr lang="pt-BR" dirty="0">
                <a:solidFill>
                  <a:schemeClr val="tx1">
                    <a:lumMod val="65000"/>
                  </a:schemeClr>
                </a:solidFill>
              </a:rPr>
              <a:t> pode ser definida como o artifício de introduzir, numa estrutura, um estado prévio de tensões, de modo a melhorar sua resistência ou seu comportamento, sobre ação de diversas solicitações. </a:t>
            </a:r>
          </a:p>
        </p:txBody>
      </p:sp>
      <p:pic>
        <p:nvPicPr>
          <p:cNvPr id="14" name="Picture 8" descr="http://www.premoldadoslajiosa.com.br/contentFiles/processo_fab-foto01.jpg">
            <a:extLst>
              <a:ext uri="{FF2B5EF4-FFF2-40B4-BE49-F238E27FC236}">
                <a16:creationId xmlns:a16="http://schemas.microsoft.com/office/drawing/2014/main" id="{14176588-0CC9-4D1D-A406-5153A17038E4}"/>
              </a:ext>
            </a:extLst>
          </p:cNvPr>
          <p:cNvPicPr>
            <a:picLocks noChangeAspect="1" noChangeArrowheads="1"/>
          </p:cNvPicPr>
          <p:nvPr/>
        </p:nvPicPr>
        <p:blipFill>
          <a:blip r:embed="rId3" cstate="print"/>
          <a:srcRect/>
          <a:stretch>
            <a:fillRect/>
          </a:stretch>
        </p:blipFill>
        <p:spPr bwMode="auto">
          <a:xfrm>
            <a:off x="8265986" y="2925179"/>
            <a:ext cx="3734129" cy="2376264"/>
          </a:xfrm>
          <a:prstGeom prst="rect">
            <a:avLst/>
          </a:prstGeom>
          <a:noFill/>
        </p:spPr>
      </p:pic>
      <p:pic>
        <p:nvPicPr>
          <p:cNvPr id="15" name="Picture 6" descr="http://www.ycon.com.br/imagens/cms/26042011125111601347.jpg">
            <a:extLst>
              <a:ext uri="{FF2B5EF4-FFF2-40B4-BE49-F238E27FC236}">
                <a16:creationId xmlns:a16="http://schemas.microsoft.com/office/drawing/2014/main" id="{23B263F6-E4B5-4C80-9B75-E0D4E90CE339}"/>
              </a:ext>
            </a:extLst>
          </p:cNvPr>
          <p:cNvPicPr>
            <a:picLocks noChangeAspect="1" noChangeArrowheads="1"/>
          </p:cNvPicPr>
          <p:nvPr/>
        </p:nvPicPr>
        <p:blipFill>
          <a:blip r:embed="rId4" cstate="print"/>
          <a:srcRect/>
          <a:stretch>
            <a:fillRect/>
          </a:stretch>
        </p:blipFill>
        <p:spPr bwMode="auto">
          <a:xfrm>
            <a:off x="9161698" y="1189919"/>
            <a:ext cx="1931390" cy="1463791"/>
          </a:xfrm>
          <a:prstGeom prst="rect">
            <a:avLst/>
          </a:prstGeom>
          <a:noFill/>
        </p:spPr>
      </p:pic>
      <p:pic>
        <p:nvPicPr>
          <p:cNvPr id="16" name="Picture 2" descr="http://miliauskasarquitetura.files.wordpress.com/2011/07/cabos-de-ac3a7o.jpg">
            <a:extLst>
              <a:ext uri="{FF2B5EF4-FFF2-40B4-BE49-F238E27FC236}">
                <a16:creationId xmlns:a16="http://schemas.microsoft.com/office/drawing/2014/main" id="{4E5BB740-0A8A-42B0-9711-19421941859B}"/>
              </a:ext>
            </a:extLst>
          </p:cNvPr>
          <p:cNvPicPr>
            <a:picLocks noChangeAspect="1" noChangeArrowheads="1"/>
          </p:cNvPicPr>
          <p:nvPr/>
        </p:nvPicPr>
        <p:blipFill>
          <a:blip r:embed="rId5" cstate="print"/>
          <a:srcRect/>
          <a:stretch>
            <a:fillRect/>
          </a:stretch>
        </p:blipFill>
        <p:spPr bwMode="auto">
          <a:xfrm>
            <a:off x="8265986" y="5572912"/>
            <a:ext cx="3722814" cy="1084222"/>
          </a:xfrm>
          <a:prstGeom prst="rect">
            <a:avLst/>
          </a:prstGeom>
          <a:noFill/>
          <a:effectLst>
            <a:outerShdw blurRad="25400" dir="17880000">
              <a:srgbClr val="000000">
                <a:alpha val="46000"/>
              </a:srgbClr>
            </a:outerShdw>
          </a:effectLst>
        </p:spPr>
      </p:pic>
      <p:sp>
        <p:nvSpPr>
          <p:cNvPr id="4" name="Retângulo 3">
            <a:extLst>
              <a:ext uri="{FF2B5EF4-FFF2-40B4-BE49-F238E27FC236}">
                <a16:creationId xmlns:a16="http://schemas.microsoft.com/office/drawing/2014/main" id="{154EF063-90EE-42FA-A767-CA27A06906CC}"/>
              </a:ext>
            </a:extLst>
          </p:cNvPr>
          <p:cNvSpPr/>
          <p:nvPr/>
        </p:nvSpPr>
        <p:spPr>
          <a:xfrm>
            <a:off x="1467679" y="6488668"/>
            <a:ext cx="5235985" cy="369332"/>
          </a:xfrm>
          <a:prstGeom prst="rect">
            <a:avLst/>
          </a:prstGeom>
        </p:spPr>
        <p:txBody>
          <a:bodyPr wrap="none">
            <a:spAutoFit/>
          </a:bodyPr>
          <a:lstStyle/>
          <a:p>
            <a:r>
              <a:rPr lang="pt-BR" dirty="0"/>
              <a:t>https://www.youtube.com/watch?v=2AihfVX13B4</a:t>
            </a:r>
          </a:p>
        </p:txBody>
      </p:sp>
    </p:spTree>
    <p:extLst>
      <p:ext uri="{BB962C8B-B14F-4D97-AF65-F5344CB8AC3E}">
        <p14:creationId xmlns:p14="http://schemas.microsoft.com/office/powerpoint/2010/main" val="7954786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p:nvPr/>
        </p:nvSpPr>
        <p:spPr>
          <a:xfrm>
            <a:off x="154457" y="2233694"/>
            <a:ext cx="4331567" cy="3212349"/>
          </a:xfrm>
          <a:prstGeom prst="rect">
            <a:avLst/>
          </a:prstGeom>
          <a:blipFill>
            <a:blip r:embed="rId2" cstate="print"/>
            <a:stretch>
              <a:fillRect/>
            </a:stretch>
          </a:blipFill>
        </p:spPr>
        <p:txBody>
          <a:bodyPr wrap="square" lIns="0" tIns="0" rIns="0" bIns="0" rtlCol="0"/>
          <a:lstStyle/>
          <a:p>
            <a:endParaRPr sz="1634"/>
          </a:p>
        </p:txBody>
      </p:sp>
      <p:sp>
        <p:nvSpPr>
          <p:cNvPr id="9" name="object 9"/>
          <p:cNvSpPr/>
          <p:nvPr/>
        </p:nvSpPr>
        <p:spPr>
          <a:xfrm>
            <a:off x="154457" y="5725350"/>
            <a:ext cx="1408483" cy="935339"/>
          </a:xfrm>
          <a:custGeom>
            <a:avLst/>
            <a:gdLst/>
            <a:ahLst/>
            <a:cxnLst/>
            <a:rect l="l" t="t" r="r" b="b"/>
            <a:pathLst>
              <a:path w="1551940" h="1030604">
                <a:moveTo>
                  <a:pt x="0" y="0"/>
                </a:moveTo>
                <a:lnTo>
                  <a:pt x="0" y="1030223"/>
                </a:lnTo>
                <a:lnTo>
                  <a:pt x="1551431" y="1030223"/>
                </a:lnTo>
                <a:lnTo>
                  <a:pt x="1551431" y="0"/>
                </a:lnTo>
                <a:lnTo>
                  <a:pt x="0" y="0"/>
                </a:ln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lstStyle/>
          <a:p>
            <a:endParaRPr sz="1634" b="1">
              <a:ln w="18000">
                <a:solidFill>
                  <a:schemeClr val="bg2"/>
                </a:solidFill>
                <a:prstDash val="solid"/>
                <a:miter lim="800000"/>
              </a:ln>
              <a:solidFill>
                <a:schemeClr val="bg1"/>
              </a:solidFill>
              <a:effectLst>
                <a:outerShdw blurRad="25500" dist="23000" dir="7020000" algn="tl">
                  <a:srgbClr val="000000">
                    <a:alpha val="50000"/>
                  </a:srgbClr>
                </a:outerShdw>
              </a:effectLst>
            </a:endParaRPr>
          </a:p>
        </p:txBody>
      </p:sp>
      <p:sp>
        <p:nvSpPr>
          <p:cNvPr id="10" name="object 10"/>
          <p:cNvSpPr txBox="1"/>
          <p:nvPr/>
        </p:nvSpPr>
        <p:spPr>
          <a:xfrm>
            <a:off x="241157" y="6063298"/>
            <a:ext cx="352121" cy="282129"/>
          </a:xfrm>
          <a:prstGeom prst="rect">
            <a:avLst/>
          </a:prstGeom>
        </p:spPr>
        <p:txBody>
          <a:bodyPr vert="horz" wrap="square" lIns="0" tIns="0" rIns="0" bIns="0" rtlCol="0">
            <a:spAutoFit/>
          </a:bodyPr>
          <a:lstStyle/>
          <a:p>
            <a:pPr>
              <a:lnSpc>
                <a:spcPts val="2160"/>
              </a:lnSpc>
            </a:pPr>
            <a:r>
              <a:rPr sz="1815" dirty="0">
                <a:latin typeface="Arial"/>
                <a:cs typeface="Arial"/>
              </a:rPr>
              <a:t>E</a:t>
            </a:r>
            <a:r>
              <a:rPr sz="1815" spc="-95" dirty="0">
                <a:latin typeface="Arial"/>
                <a:cs typeface="Arial"/>
              </a:rPr>
              <a:t> </a:t>
            </a:r>
            <a:r>
              <a:rPr sz="1815" dirty="0">
                <a:latin typeface="Arial"/>
                <a:cs typeface="Arial"/>
              </a:rPr>
              <a:t>=</a:t>
            </a:r>
            <a:endParaRPr sz="1815">
              <a:latin typeface="Arial"/>
              <a:cs typeface="Arial"/>
            </a:endParaRPr>
          </a:p>
        </p:txBody>
      </p:sp>
      <p:sp>
        <p:nvSpPr>
          <p:cNvPr id="11" name="object 11"/>
          <p:cNvSpPr/>
          <p:nvPr/>
        </p:nvSpPr>
        <p:spPr>
          <a:xfrm>
            <a:off x="761201" y="6201145"/>
            <a:ext cx="539419" cy="0"/>
          </a:xfrm>
          <a:custGeom>
            <a:avLst/>
            <a:gdLst/>
            <a:ahLst/>
            <a:cxnLst/>
            <a:rect l="l" t="t" r="r" b="b"/>
            <a:pathLst>
              <a:path w="594359">
                <a:moveTo>
                  <a:pt x="0" y="0"/>
                </a:moveTo>
                <a:lnTo>
                  <a:pt x="594359" y="0"/>
                </a:lnTo>
              </a:path>
            </a:pathLst>
          </a:custGeom>
          <a:ln w="9524">
            <a:solidFill>
              <a:srgbClr val="000000"/>
            </a:solidFill>
          </a:ln>
        </p:spPr>
        <p:txBody>
          <a:bodyPr wrap="square" lIns="0" tIns="0" rIns="0" bIns="0" rtlCol="0"/>
          <a:lstStyle/>
          <a:p>
            <a:endParaRPr sz="1634"/>
          </a:p>
        </p:txBody>
      </p:sp>
      <p:sp>
        <p:nvSpPr>
          <p:cNvPr id="12" name="object 12"/>
          <p:cNvSpPr txBox="1"/>
          <p:nvPr/>
        </p:nvSpPr>
        <p:spPr>
          <a:xfrm>
            <a:off x="954850" y="5806958"/>
            <a:ext cx="171162" cy="783997"/>
          </a:xfrm>
          <a:prstGeom prst="rect">
            <a:avLst/>
          </a:prstGeom>
        </p:spPr>
        <p:txBody>
          <a:bodyPr vert="horz" wrap="square" lIns="0" tIns="0" rIns="0" bIns="0" rtlCol="0">
            <a:spAutoFit/>
          </a:bodyPr>
          <a:lstStyle/>
          <a:p>
            <a:pPr marL="5187" indent="-5763"/>
            <a:r>
              <a:rPr sz="2178" dirty="0">
                <a:latin typeface="Arial"/>
                <a:cs typeface="Arial"/>
              </a:rPr>
              <a:t>σ</a:t>
            </a:r>
          </a:p>
          <a:p>
            <a:pPr marL="5187">
              <a:lnSpc>
                <a:spcPts val="3021"/>
              </a:lnSpc>
              <a:spcBef>
                <a:spcPts val="517"/>
              </a:spcBef>
            </a:pPr>
            <a:r>
              <a:rPr sz="2541" spc="-5" dirty="0">
                <a:latin typeface="Arial"/>
                <a:cs typeface="Arial"/>
              </a:rPr>
              <a:t>ε</a:t>
            </a:r>
            <a:endParaRPr sz="2541" dirty="0">
              <a:latin typeface="Arial"/>
              <a:cs typeface="Arial"/>
            </a:endParaRPr>
          </a:p>
        </p:txBody>
      </p:sp>
      <p:sp>
        <p:nvSpPr>
          <p:cNvPr id="13" name="object 13"/>
          <p:cNvSpPr txBox="1"/>
          <p:nvPr/>
        </p:nvSpPr>
        <p:spPr>
          <a:xfrm>
            <a:off x="1685197" y="5932522"/>
            <a:ext cx="3845090" cy="646331"/>
          </a:xfrm>
          <a:prstGeom prst="rect">
            <a:avLst/>
          </a:prstGeom>
        </p:spPr>
        <p:txBody>
          <a:bodyPr vert="horz" wrap="square" lIns="0" tIns="0" rIns="0" bIns="0" rtlCol="0">
            <a:spAutoFit/>
          </a:bodyPr>
          <a:lstStyle/>
          <a:p>
            <a:pPr marL="11527"/>
            <a:r>
              <a:rPr sz="1400" b="1" spc="-5" dirty="0">
                <a:latin typeface="Arial"/>
                <a:cs typeface="Arial"/>
              </a:rPr>
              <a:t>E</a:t>
            </a:r>
            <a:r>
              <a:rPr sz="1400" b="1" spc="-6" baseline="-23148" dirty="0">
                <a:latin typeface="Arial"/>
                <a:cs typeface="Arial"/>
              </a:rPr>
              <a:t>ci  </a:t>
            </a:r>
            <a:r>
              <a:rPr sz="1400" dirty="0">
                <a:latin typeface="Arial"/>
                <a:cs typeface="Arial"/>
              </a:rPr>
              <a:t>- </a:t>
            </a:r>
            <a:r>
              <a:rPr sz="1400" spc="-9" dirty="0">
                <a:latin typeface="Arial"/>
                <a:cs typeface="Arial"/>
              </a:rPr>
              <a:t>Avaliação </a:t>
            </a:r>
            <a:r>
              <a:rPr sz="1400" spc="-5" dirty="0">
                <a:latin typeface="Arial"/>
                <a:cs typeface="Arial"/>
              </a:rPr>
              <a:t>de perdas de</a:t>
            </a:r>
            <a:r>
              <a:rPr sz="1400" spc="-168" dirty="0">
                <a:latin typeface="Arial"/>
                <a:cs typeface="Arial"/>
              </a:rPr>
              <a:t> </a:t>
            </a:r>
            <a:r>
              <a:rPr sz="1400" spc="-5" dirty="0">
                <a:latin typeface="Arial"/>
                <a:cs typeface="Arial"/>
              </a:rPr>
              <a:t>protensão</a:t>
            </a:r>
            <a:endParaRPr sz="1400" dirty="0">
              <a:latin typeface="Arial"/>
              <a:cs typeface="Arial"/>
            </a:endParaRPr>
          </a:p>
          <a:p>
            <a:pPr marL="11527"/>
            <a:r>
              <a:rPr sz="1400" b="1" spc="-5" dirty="0">
                <a:latin typeface="Arial"/>
                <a:cs typeface="Arial"/>
              </a:rPr>
              <a:t>E</a:t>
            </a:r>
            <a:r>
              <a:rPr sz="1400" b="1" spc="-6" baseline="-23148" dirty="0">
                <a:latin typeface="Arial"/>
                <a:cs typeface="Arial"/>
              </a:rPr>
              <a:t>ci  </a:t>
            </a:r>
            <a:r>
              <a:rPr sz="1400" dirty="0">
                <a:latin typeface="Arial"/>
                <a:cs typeface="Arial"/>
              </a:rPr>
              <a:t>- </a:t>
            </a:r>
            <a:r>
              <a:rPr sz="1400" spc="-9" dirty="0">
                <a:latin typeface="Arial"/>
                <a:cs typeface="Arial"/>
              </a:rPr>
              <a:t>Análises </a:t>
            </a:r>
            <a:r>
              <a:rPr sz="1400" spc="-5" dirty="0">
                <a:latin typeface="Arial"/>
                <a:cs typeface="Arial"/>
              </a:rPr>
              <a:t>globais de</a:t>
            </a:r>
            <a:r>
              <a:rPr sz="1400" spc="-159" dirty="0">
                <a:latin typeface="Arial"/>
                <a:cs typeface="Arial"/>
              </a:rPr>
              <a:t> </a:t>
            </a:r>
            <a:r>
              <a:rPr sz="1400" spc="-5" dirty="0">
                <a:latin typeface="Arial"/>
                <a:cs typeface="Arial"/>
              </a:rPr>
              <a:t>estruturas</a:t>
            </a:r>
            <a:endParaRPr sz="1400" dirty="0">
              <a:latin typeface="Arial"/>
              <a:cs typeface="Arial"/>
            </a:endParaRPr>
          </a:p>
          <a:p>
            <a:pPr marL="11527"/>
            <a:r>
              <a:rPr sz="1400" b="1" spc="-5" dirty="0">
                <a:latin typeface="Arial"/>
                <a:cs typeface="Arial"/>
              </a:rPr>
              <a:t>E</a:t>
            </a:r>
            <a:r>
              <a:rPr sz="1400" b="1" spc="-6" baseline="-23148" dirty="0">
                <a:latin typeface="Arial"/>
                <a:cs typeface="Arial"/>
              </a:rPr>
              <a:t>cs </a:t>
            </a:r>
            <a:r>
              <a:rPr sz="1400" dirty="0">
                <a:latin typeface="Arial"/>
                <a:cs typeface="Arial"/>
              </a:rPr>
              <a:t>- </a:t>
            </a:r>
            <a:r>
              <a:rPr sz="1400" spc="-9" dirty="0">
                <a:latin typeface="Arial"/>
                <a:cs typeface="Arial"/>
              </a:rPr>
              <a:t>Avaliação </a:t>
            </a:r>
            <a:r>
              <a:rPr sz="1400" spc="-5" dirty="0">
                <a:latin typeface="Arial"/>
                <a:cs typeface="Arial"/>
              </a:rPr>
              <a:t>de um elemento</a:t>
            </a:r>
            <a:r>
              <a:rPr sz="1400" dirty="0">
                <a:latin typeface="Arial"/>
                <a:cs typeface="Arial"/>
              </a:rPr>
              <a:t> </a:t>
            </a:r>
            <a:r>
              <a:rPr sz="1400" spc="-5" dirty="0">
                <a:latin typeface="Arial"/>
                <a:cs typeface="Arial"/>
              </a:rPr>
              <a:t>estrutural</a:t>
            </a:r>
            <a:endParaRPr sz="1400" dirty="0">
              <a:latin typeface="Arial"/>
              <a:cs typeface="Arial"/>
            </a:endParaRPr>
          </a:p>
        </p:txBody>
      </p:sp>
      <p:sp>
        <p:nvSpPr>
          <p:cNvPr id="14" name="Título 12"/>
          <p:cNvSpPr txBox="1">
            <a:spLocks/>
          </p:cNvSpPr>
          <p:nvPr/>
        </p:nvSpPr>
        <p:spPr>
          <a:xfrm>
            <a:off x="928698" y="295639"/>
            <a:ext cx="10353762" cy="970450"/>
          </a:xfrm>
          <a:prstGeom prst="rect">
            <a:avLst/>
          </a:prstGeom>
        </p:spPr>
        <p:txBody>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dirty="0"/>
              <a:t>Propriedades do Concreto Endurecido: Módulo de Elasticidade</a:t>
            </a:r>
          </a:p>
        </p:txBody>
      </p:sp>
      <p:sp>
        <p:nvSpPr>
          <p:cNvPr id="19" name="object 9"/>
          <p:cNvSpPr txBox="1"/>
          <p:nvPr/>
        </p:nvSpPr>
        <p:spPr>
          <a:xfrm>
            <a:off x="4636099" y="1898867"/>
            <a:ext cx="7555901" cy="1237390"/>
          </a:xfrm>
          <a:prstGeom prst="rect">
            <a:avLst/>
          </a:prstGeom>
        </p:spPr>
        <p:txBody>
          <a:bodyPr vert="horz" wrap="square" lIns="0" tIns="0" rIns="0" bIns="0" rtlCol="0">
            <a:spAutoFit/>
          </a:bodyPr>
          <a:lstStyle/>
          <a:p>
            <a:pPr marL="903679" marR="399970" indent="-359627"/>
            <a:r>
              <a:rPr sz="1997" spc="-9" dirty="0">
                <a:latin typeface="Arial"/>
                <a:cs typeface="Arial"/>
              </a:rPr>
              <a:t>NBR </a:t>
            </a:r>
            <a:r>
              <a:rPr sz="1997" spc="-5" dirty="0">
                <a:latin typeface="Arial"/>
                <a:cs typeface="Arial"/>
              </a:rPr>
              <a:t>6118/2014 permite estimar o Módulo de Elasticidade,  quando este não é determinado</a:t>
            </a:r>
            <a:r>
              <a:rPr sz="1997" spc="73" dirty="0">
                <a:latin typeface="Arial"/>
                <a:cs typeface="Arial"/>
              </a:rPr>
              <a:t> </a:t>
            </a:r>
            <a:r>
              <a:rPr sz="1997" spc="-5" dirty="0">
                <a:latin typeface="Arial"/>
                <a:cs typeface="Arial"/>
              </a:rPr>
              <a:t>experimentalmente.</a:t>
            </a:r>
            <a:endParaRPr sz="1997" dirty="0">
              <a:latin typeface="Arial"/>
              <a:cs typeface="Arial"/>
            </a:endParaRPr>
          </a:p>
          <a:p>
            <a:pPr marL="2010225" marR="4611" indent="-1999275">
              <a:spcBef>
                <a:spcPts val="508"/>
              </a:spcBef>
            </a:pPr>
            <a:r>
              <a:rPr sz="1815" dirty="0">
                <a:latin typeface="Arial"/>
                <a:cs typeface="Arial"/>
              </a:rPr>
              <a:t>Módulo de </a:t>
            </a:r>
            <a:r>
              <a:rPr sz="1815" spc="-5" dirty="0">
                <a:latin typeface="Arial"/>
                <a:cs typeface="Arial"/>
              </a:rPr>
              <a:t>Elasticidade Inicial </a:t>
            </a:r>
            <a:r>
              <a:rPr sz="1815" b="1" spc="-5" dirty="0">
                <a:latin typeface="Arial"/>
                <a:cs typeface="Arial"/>
              </a:rPr>
              <a:t>E</a:t>
            </a:r>
            <a:r>
              <a:rPr sz="1770" b="1" spc="-6" baseline="-21367" dirty="0">
                <a:latin typeface="Arial"/>
                <a:cs typeface="Arial"/>
              </a:rPr>
              <a:t>ci </a:t>
            </a:r>
            <a:r>
              <a:rPr sz="1815" dirty="0">
                <a:latin typeface="Arial"/>
                <a:cs typeface="Arial"/>
              </a:rPr>
              <a:t>para </a:t>
            </a:r>
            <a:r>
              <a:rPr sz="1815" spc="-5" dirty="0">
                <a:latin typeface="Arial"/>
                <a:cs typeface="Arial"/>
              </a:rPr>
              <a:t>ser utilizada nas análises globais </a:t>
            </a:r>
            <a:r>
              <a:rPr sz="1815" dirty="0">
                <a:latin typeface="Arial"/>
                <a:cs typeface="Arial"/>
              </a:rPr>
              <a:t>e  avaliação </a:t>
            </a:r>
            <a:r>
              <a:rPr sz="1815" spc="-5" dirty="0">
                <a:latin typeface="Arial"/>
                <a:cs typeface="Arial"/>
              </a:rPr>
              <a:t>de perdas </a:t>
            </a:r>
            <a:r>
              <a:rPr sz="1815" dirty="0">
                <a:latin typeface="Arial"/>
                <a:cs typeface="Arial"/>
              </a:rPr>
              <a:t>de</a:t>
            </a:r>
            <a:r>
              <a:rPr sz="1815" spc="-64" dirty="0">
                <a:latin typeface="Arial"/>
                <a:cs typeface="Arial"/>
              </a:rPr>
              <a:t> </a:t>
            </a:r>
            <a:r>
              <a:rPr sz="1815" spc="-5" dirty="0">
                <a:latin typeface="Arial"/>
                <a:cs typeface="Arial"/>
              </a:rPr>
              <a:t>protensão:</a:t>
            </a:r>
            <a:endParaRPr sz="1815" dirty="0">
              <a:latin typeface="Arial"/>
              <a:cs typeface="Arial"/>
            </a:endParaRPr>
          </a:p>
        </p:txBody>
      </p:sp>
      <p:sp>
        <p:nvSpPr>
          <p:cNvPr id="20" name="object 10"/>
          <p:cNvSpPr txBox="1"/>
          <p:nvPr/>
        </p:nvSpPr>
        <p:spPr>
          <a:xfrm>
            <a:off x="4911353" y="5166736"/>
            <a:ext cx="7198594" cy="558614"/>
          </a:xfrm>
          <a:prstGeom prst="rect">
            <a:avLst/>
          </a:prstGeom>
        </p:spPr>
        <p:txBody>
          <a:bodyPr vert="horz" wrap="square" lIns="0" tIns="0" rIns="0" bIns="0" rtlCol="0">
            <a:spAutoFit/>
          </a:bodyPr>
          <a:lstStyle/>
          <a:p>
            <a:pPr marL="48411" marR="4611" indent="-37461"/>
            <a:r>
              <a:rPr sz="1815" dirty="0">
                <a:latin typeface="Arial"/>
                <a:cs typeface="Arial"/>
              </a:rPr>
              <a:t>Módulo de </a:t>
            </a:r>
            <a:r>
              <a:rPr sz="1815" spc="-5" dirty="0">
                <a:latin typeface="Arial"/>
                <a:cs typeface="Arial"/>
              </a:rPr>
              <a:t>Elasticidade Secante </a:t>
            </a:r>
            <a:r>
              <a:rPr sz="1815" b="1" spc="-9" dirty="0">
                <a:latin typeface="Arial"/>
                <a:cs typeface="Arial"/>
              </a:rPr>
              <a:t>E</a:t>
            </a:r>
            <a:r>
              <a:rPr sz="1770" b="1" spc="-14" baseline="-21367" dirty="0">
                <a:latin typeface="Arial"/>
                <a:cs typeface="Arial"/>
              </a:rPr>
              <a:t>cs </a:t>
            </a:r>
            <a:r>
              <a:rPr sz="1815" spc="-5" dirty="0">
                <a:latin typeface="Arial"/>
                <a:cs typeface="Arial"/>
              </a:rPr>
              <a:t>para ser utilizada </a:t>
            </a:r>
            <a:r>
              <a:rPr sz="1815" dirty="0">
                <a:latin typeface="Arial"/>
                <a:cs typeface="Arial"/>
              </a:rPr>
              <a:t>na </a:t>
            </a:r>
            <a:r>
              <a:rPr sz="1815" spc="-5" dirty="0">
                <a:latin typeface="Arial"/>
                <a:cs typeface="Arial"/>
              </a:rPr>
              <a:t>avaliação </a:t>
            </a:r>
            <a:r>
              <a:rPr sz="1815" dirty="0">
                <a:latin typeface="Arial"/>
                <a:cs typeface="Arial"/>
              </a:rPr>
              <a:t>do  </a:t>
            </a:r>
            <a:r>
              <a:rPr sz="1815" spc="-5" dirty="0">
                <a:latin typeface="Arial"/>
                <a:cs typeface="Arial"/>
              </a:rPr>
              <a:t>comportamento </a:t>
            </a:r>
            <a:r>
              <a:rPr sz="1815" dirty="0">
                <a:latin typeface="Arial"/>
                <a:cs typeface="Arial"/>
              </a:rPr>
              <a:t>de um </a:t>
            </a:r>
            <a:r>
              <a:rPr sz="1815" spc="-5" dirty="0">
                <a:latin typeface="Arial"/>
                <a:cs typeface="Arial"/>
              </a:rPr>
              <a:t>elemento estrutural </a:t>
            </a:r>
            <a:r>
              <a:rPr sz="1815" dirty="0">
                <a:latin typeface="Arial"/>
                <a:cs typeface="Arial"/>
              </a:rPr>
              <a:t>ou </a:t>
            </a:r>
            <a:r>
              <a:rPr sz="1815" spc="-5" dirty="0">
                <a:latin typeface="Arial"/>
                <a:cs typeface="Arial"/>
              </a:rPr>
              <a:t>uma seção</a:t>
            </a:r>
            <a:r>
              <a:rPr sz="1815" spc="-36" dirty="0">
                <a:latin typeface="Arial"/>
                <a:cs typeface="Arial"/>
              </a:rPr>
              <a:t> </a:t>
            </a:r>
            <a:r>
              <a:rPr sz="1815" spc="-5" dirty="0">
                <a:latin typeface="Arial"/>
                <a:cs typeface="Arial"/>
              </a:rPr>
              <a:t>transversal:</a:t>
            </a:r>
            <a:endParaRPr sz="1815">
              <a:latin typeface="Arial"/>
              <a:cs typeface="Arial"/>
            </a:endParaRPr>
          </a:p>
        </p:txBody>
      </p:sp>
      <p:graphicFrame>
        <p:nvGraphicFramePr>
          <p:cNvPr id="21" name="object 11"/>
          <p:cNvGraphicFramePr>
            <a:graphicFrameLocks noGrp="1"/>
          </p:cNvGraphicFramePr>
          <p:nvPr>
            <p:extLst>
              <p:ext uri="{D42A27DB-BD31-4B8C-83A1-F6EECF244321}">
                <p14:modId xmlns:p14="http://schemas.microsoft.com/office/powerpoint/2010/main" val="955293256"/>
              </p:ext>
            </p:extLst>
          </p:nvPr>
        </p:nvGraphicFramePr>
        <p:xfrm>
          <a:off x="4578234" y="3235195"/>
          <a:ext cx="7470260" cy="1824342"/>
        </p:xfrm>
        <a:graphic>
          <a:graphicData uri="http://schemas.openxmlformats.org/drawingml/2006/table">
            <a:tbl>
              <a:tblPr firstRow="1" bandRow="1">
                <a:tableStyleId>{2D5ABB26-0587-4C30-8999-92F81FD0307C}</a:tableStyleId>
              </a:tblPr>
              <a:tblGrid>
                <a:gridCol w="3864451">
                  <a:extLst>
                    <a:ext uri="{9D8B030D-6E8A-4147-A177-3AD203B41FA5}">
                      <a16:colId xmlns:a16="http://schemas.microsoft.com/office/drawing/2014/main" val="20000"/>
                    </a:ext>
                  </a:extLst>
                </a:gridCol>
                <a:gridCol w="3605809">
                  <a:extLst>
                    <a:ext uri="{9D8B030D-6E8A-4147-A177-3AD203B41FA5}">
                      <a16:colId xmlns:a16="http://schemas.microsoft.com/office/drawing/2014/main" val="20001"/>
                    </a:ext>
                  </a:extLst>
                </a:gridCol>
              </a:tblGrid>
              <a:tr h="359612">
                <a:tc>
                  <a:txBody>
                    <a:bodyPr/>
                    <a:lstStyle/>
                    <a:p>
                      <a:pPr algn="ctr">
                        <a:lnSpc>
                          <a:spcPct val="100000"/>
                        </a:lnSpc>
                        <a:spcBef>
                          <a:spcPts val="240"/>
                        </a:spcBef>
                      </a:pPr>
                      <a:r>
                        <a:rPr sz="1800" spc="-5" dirty="0">
                          <a:latin typeface="Arial"/>
                          <a:cs typeface="Arial"/>
                        </a:rPr>
                        <a:t>E</a:t>
                      </a:r>
                      <a:r>
                        <a:rPr sz="1800" spc="-7" baseline="-21367" dirty="0">
                          <a:latin typeface="Arial"/>
                          <a:cs typeface="Arial"/>
                        </a:rPr>
                        <a:t>ci </a:t>
                      </a:r>
                      <a:r>
                        <a:rPr sz="1800" dirty="0">
                          <a:latin typeface="Arial"/>
                          <a:cs typeface="Arial"/>
                        </a:rPr>
                        <a:t>= </a:t>
                      </a:r>
                      <a:r>
                        <a:rPr sz="1800" spc="-5" dirty="0">
                          <a:latin typeface="Arial"/>
                          <a:cs typeface="Arial"/>
                        </a:rPr>
                        <a:t>5.600 </a:t>
                      </a:r>
                      <a:r>
                        <a:rPr sz="1800" dirty="0">
                          <a:latin typeface="Times New Roman"/>
                          <a:cs typeface="Times New Roman"/>
                        </a:rPr>
                        <a:t>√</a:t>
                      </a:r>
                      <a:r>
                        <a:rPr sz="1800" spc="-40" dirty="0">
                          <a:latin typeface="Times New Roman"/>
                          <a:cs typeface="Times New Roman"/>
                        </a:rPr>
                        <a:t> </a:t>
                      </a:r>
                      <a:r>
                        <a:rPr sz="1800" i="1" spc="-10" dirty="0">
                          <a:latin typeface="Arial"/>
                          <a:cs typeface="Arial"/>
                        </a:rPr>
                        <a:t>f</a:t>
                      </a:r>
                      <a:r>
                        <a:rPr sz="1800" spc="-15" baseline="-21367" dirty="0">
                          <a:latin typeface="Arial"/>
                          <a:cs typeface="Arial"/>
                        </a:rPr>
                        <a:t>ck</a:t>
                      </a:r>
                      <a:endParaRPr sz="1800" baseline="-21367">
                        <a:latin typeface="Arial"/>
                        <a:cs typeface="Arial"/>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L="85090">
                        <a:lnSpc>
                          <a:spcPct val="100000"/>
                        </a:lnSpc>
                        <a:spcBef>
                          <a:spcPts val="254"/>
                        </a:spcBef>
                      </a:pPr>
                      <a:r>
                        <a:rPr sz="1800" dirty="0">
                          <a:latin typeface="Arial"/>
                          <a:cs typeface="Arial"/>
                        </a:rPr>
                        <a:t>Para </a:t>
                      </a:r>
                      <a:r>
                        <a:rPr sz="1800" i="1" spc="-10" dirty="0">
                          <a:latin typeface="Arial"/>
                          <a:cs typeface="Arial"/>
                        </a:rPr>
                        <a:t>f</a:t>
                      </a:r>
                      <a:r>
                        <a:rPr sz="1800" spc="-15" baseline="-21367" dirty="0">
                          <a:latin typeface="Arial"/>
                          <a:cs typeface="Arial"/>
                        </a:rPr>
                        <a:t>ck  </a:t>
                      </a:r>
                      <a:r>
                        <a:rPr sz="1800" spc="-5" dirty="0">
                          <a:latin typeface="Arial"/>
                          <a:cs typeface="Arial"/>
                        </a:rPr>
                        <a:t>de </a:t>
                      </a:r>
                      <a:r>
                        <a:rPr sz="1800" dirty="0">
                          <a:latin typeface="Arial"/>
                          <a:cs typeface="Arial"/>
                        </a:rPr>
                        <a:t>20 a 50</a:t>
                      </a:r>
                      <a:r>
                        <a:rPr sz="1800" spc="-260" dirty="0">
                          <a:latin typeface="Arial"/>
                          <a:cs typeface="Arial"/>
                        </a:rPr>
                        <a:t> </a:t>
                      </a:r>
                      <a:r>
                        <a:rPr sz="1800" spc="-5" dirty="0">
                          <a:latin typeface="Arial"/>
                          <a:cs typeface="Arial"/>
                        </a:rPr>
                        <a:t>MPa</a:t>
                      </a:r>
                      <a:endParaRPr sz="1800">
                        <a:latin typeface="Arial"/>
                        <a:cs typeface="Arial"/>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extLst>
                  <a:ext uri="{0D108BD9-81ED-4DB2-BD59-A6C34878D82A}">
                    <a16:rowId xmlns:a16="http://schemas.microsoft.com/office/drawing/2014/main" val="10000"/>
                  </a:ext>
                </a:extLst>
              </a:tr>
              <a:tr h="1464730">
                <a:tc>
                  <a:txBody>
                    <a:bodyPr/>
                    <a:lstStyle/>
                    <a:p>
                      <a:pPr>
                        <a:lnSpc>
                          <a:spcPct val="100000"/>
                        </a:lnSpc>
                      </a:pPr>
                      <a:endParaRPr sz="2200">
                        <a:latin typeface="Times New Roman"/>
                        <a:cs typeface="Times New Roman"/>
                      </a:endParaRPr>
                    </a:p>
                    <a:p>
                      <a:pPr>
                        <a:lnSpc>
                          <a:spcPct val="100000"/>
                        </a:lnSpc>
                        <a:spcBef>
                          <a:spcPts val="50"/>
                        </a:spcBef>
                      </a:pPr>
                      <a:endParaRPr sz="1800">
                        <a:latin typeface="Times New Roman"/>
                        <a:cs typeface="Times New Roman"/>
                      </a:endParaRPr>
                    </a:p>
                    <a:p>
                      <a:pPr marL="1270" algn="ctr">
                        <a:lnSpc>
                          <a:spcPct val="100000"/>
                        </a:lnSpc>
                      </a:pPr>
                      <a:r>
                        <a:rPr sz="1800" spc="-5" dirty="0">
                          <a:latin typeface="Arial"/>
                          <a:cs typeface="Arial"/>
                        </a:rPr>
                        <a:t>E</a:t>
                      </a:r>
                      <a:r>
                        <a:rPr sz="1800" spc="-7" baseline="-21367" dirty="0">
                          <a:latin typeface="Arial"/>
                          <a:cs typeface="Arial"/>
                        </a:rPr>
                        <a:t>ci  </a:t>
                      </a:r>
                      <a:r>
                        <a:rPr sz="1800" dirty="0">
                          <a:latin typeface="Arial"/>
                          <a:cs typeface="Arial"/>
                        </a:rPr>
                        <a:t>= </a:t>
                      </a:r>
                      <a:r>
                        <a:rPr sz="1800" spc="-5" dirty="0">
                          <a:latin typeface="Arial"/>
                          <a:cs typeface="Arial"/>
                        </a:rPr>
                        <a:t>21,5. 10</a:t>
                      </a:r>
                      <a:r>
                        <a:rPr sz="1800" spc="-7" baseline="25641" dirty="0">
                          <a:latin typeface="Arial"/>
                          <a:cs typeface="Arial"/>
                        </a:rPr>
                        <a:t>3</a:t>
                      </a:r>
                      <a:r>
                        <a:rPr sz="1800" spc="-5" dirty="0">
                          <a:latin typeface="Arial"/>
                          <a:cs typeface="Arial"/>
                        </a:rPr>
                        <a:t>. α</a:t>
                      </a:r>
                      <a:r>
                        <a:rPr sz="1800" i="1" spc="-7" baseline="-21367" dirty="0">
                          <a:latin typeface="Arial"/>
                          <a:cs typeface="Arial"/>
                        </a:rPr>
                        <a:t>E</a:t>
                      </a:r>
                      <a:r>
                        <a:rPr sz="1800" spc="-5" dirty="0">
                          <a:latin typeface="Arial"/>
                          <a:cs typeface="Arial"/>
                        </a:rPr>
                        <a:t>.</a:t>
                      </a:r>
                      <a:r>
                        <a:rPr sz="1800" spc="-195" dirty="0">
                          <a:latin typeface="Arial"/>
                          <a:cs typeface="Arial"/>
                        </a:rPr>
                        <a:t> </a:t>
                      </a:r>
                      <a:r>
                        <a:rPr sz="1800" spc="-10" dirty="0">
                          <a:latin typeface="Arial"/>
                          <a:cs typeface="Arial"/>
                        </a:rPr>
                        <a:t>(</a:t>
                      </a:r>
                      <a:r>
                        <a:rPr sz="1800" i="1" spc="-10" dirty="0">
                          <a:latin typeface="Arial"/>
                          <a:cs typeface="Arial"/>
                        </a:rPr>
                        <a:t>f</a:t>
                      </a:r>
                      <a:r>
                        <a:rPr sz="1800" spc="-15" baseline="-21367" dirty="0">
                          <a:latin typeface="Arial"/>
                          <a:cs typeface="Arial"/>
                        </a:rPr>
                        <a:t>ck</a:t>
                      </a:r>
                      <a:r>
                        <a:rPr sz="1800" spc="-10" dirty="0">
                          <a:latin typeface="Arial"/>
                          <a:cs typeface="Arial"/>
                        </a:rPr>
                        <a:t>/10+1,25)</a:t>
                      </a:r>
                      <a:r>
                        <a:rPr sz="1800" spc="-15" baseline="25641" dirty="0">
                          <a:latin typeface="Arial"/>
                          <a:cs typeface="Arial"/>
                        </a:rPr>
                        <a:t>1/3</a:t>
                      </a:r>
                      <a:endParaRPr sz="1800" baseline="25641">
                        <a:latin typeface="Arial"/>
                        <a:cs typeface="Arial"/>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L="85090">
                        <a:lnSpc>
                          <a:spcPct val="100000"/>
                        </a:lnSpc>
                        <a:spcBef>
                          <a:spcPts val="254"/>
                        </a:spcBef>
                      </a:pPr>
                      <a:r>
                        <a:rPr sz="1800" dirty="0">
                          <a:latin typeface="Arial"/>
                          <a:cs typeface="Arial"/>
                        </a:rPr>
                        <a:t>Para </a:t>
                      </a:r>
                      <a:r>
                        <a:rPr sz="1800" i="1" spc="-10" dirty="0">
                          <a:latin typeface="Arial"/>
                          <a:cs typeface="Arial"/>
                        </a:rPr>
                        <a:t>f</a:t>
                      </a:r>
                      <a:r>
                        <a:rPr sz="1800" spc="-15" baseline="-21367" dirty="0">
                          <a:latin typeface="Arial"/>
                          <a:cs typeface="Arial"/>
                        </a:rPr>
                        <a:t>ck  </a:t>
                      </a:r>
                      <a:r>
                        <a:rPr sz="1800" spc="-5" dirty="0">
                          <a:latin typeface="Arial"/>
                          <a:cs typeface="Arial"/>
                        </a:rPr>
                        <a:t>de </a:t>
                      </a:r>
                      <a:r>
                        <a:rPr sz="1800" dirty="0">
                          <a:latin typeface="Arial"/>
                          <a:cs typeface="Arial"/>
                        </a:rPr>
                        <a:t>55 a 90</a:t>
                      </a:r>
                      <a:r>
                        <a:rPr sz="1800" spc="-260" dirty="0">
                          <a:latin typeface="Arial"/>
                          <a:cs typeface="Arial"/>
                        </a:rPr>
                        <a:t> </a:t>
                      </a:r>
                      <a:r>
                        <a:rPr sz="1800" spc="-5" dirty="0">
                          <a:latin typeface="Arial"/>
                          <a:cs typeface="Arial"/>
                        </a:rPr>
                        <a:t>MPa</a:t>
                      </a:r>
                      <a:endParaRPr sz="1800">
                        <a:latin typeface="Arial"/>
                        <a:cs typeface="Arial"/>
                      </a:endParaRPr>
                    </a:p>
                    <a:p>
                      <a:pPr marL="85090" marR="272415">
                        <a:lnSpc>
                          <a:spcPct val="100000"/>
                        </a:lnSpc>
                      </a:pPr>
                      <a:r>
                        <a:rPr sz="1800" dirty="0">
                          <a:latin typeface="Arial"/>
                          <a:cs typeface="Arial"/>
                        </a:rPr>
                        <a:t>α</a:t>
                      </a:r>
                      <a:r>
                        <a:rPr sz="1800" i="1" baseline="-21367" dirty="0">
                          <a:latin typeface="Arial"/>
                          <a:cs typeface="Arial"/>
                        </a:rPr>
                        <a:t>E </a:t>
                      </a:r>
                      <a:r>
                        <a:rPr sz="1800" dirty="0">
                          <a:latin typeface="Arial"/>
                          <a:cs typeface="Arial"/>
                        </a:rPr>
                        <a:t>= </a:t>
                      </a:r>
                      <a:r>
                        <a:rPr sz="1800" spc="-5" dirty="0">
                          <a:latin typeface="Arial"/>
                          <a:cs typeface="Arial"/>
                        </a:rPr>
                        <a:t>1,2 para basalto </a:t>
                      </a:r>
                      <a:r>
                        <a:rPr sz="1800" dirty="0">
                          <a:latin typeface="Arial"/>
                          <a:cs typeface="Arial"/>
                        </a:rPr>
                        <a:t>e </a:t>
                      </a:r>
                      <a:r>
                        <a:rPr sz="1800" spc="-5" dirty="0">
                          <a:latin typeface="Arial"/>
                          <a:cs typeface="Arial"/>
                        </a:rPr>
                        <a:t>diabásio  </a:t>
                      </a:r>
                      <a:r>
                        <a:rPr sz="1800" dirty="0">
                          <a:latin typeface="Arial"/>
                          <a:cs typeface="Arial"/>
                        </a:rPr>
                        <a:t>α</a:t>
                      </a:r>
                      <a:r>
                        <a:rPr sz="1800" i="1" baseline="-21367" dirty="0">
                          <a:latin typeface="Arial"/>
                          <a:cs typeface="Arial"/>
                        </a:rPr>
                        <a:t>E </a:t>
                      </a:r>
                      <a:r>
                        <a:rPr sz="1800" dirty="0">
                          <a:latin typeface="Arial"/>
                          <a:cs typeface="Arial"/>
                        </a:rPr>
                        <a:t>= </a:t>
                      </a:r>
                      <a:r>
                        <a:rPr sz="1800" spc="-5" dirty="0">
                          <a:latin typeface="Arial"/>
                          <a:cs typeface="Arial"/>
                        </a:rPr>
                        <a:t>1,0 para granito </a:t>
                      </a:r>
                      <a:r>
                        <a:rPr sz="1800" dirty="0">
                          <a:latin typeface="Arial"/>
                          <a:cs typeface="Arial"/>
                        </a:rPr>
                        <a:t>e </a:t>
                      </a:r>
                      <a:r>
                        <a:rPr sz="1800" spc="-5" dirty="0">
                          <a:latin typeface="Arial"/>
                          <a:cs typeface="Arial"/>
                        </a:rPr>
                        <a:t>gnaisse  </a:t>
                      </a:r>
                      <a:r>
                        <a:rPr sz="1800" dirty="0">
                          <a:latin typeface="Arial"/>
                          <a:cs typeface="Arial"/>
                        </a:rPr>
                        <a:t>α</a:t>
                      </a:r>
                      <a:r>
                        <a:rPr sz="1800" i="1" baseline="-21367" dirty="0">
                          <a:latin typeface="Arial"/>
                          <a:cs typeface="Arial"/>
                        </a:rPr>
                        <a:t>E </a:t>
                      </a:r>
                      <a:r>
                        <a:rPr sz="1800" dirty="0">
                          <a:latin typeface="Arial"/>
                          <a:cs typeface="Arial"/>
                        </a:rPr>
                        <a:t>= </a:t>
                      </a:r>
                      <a:r>
                        <a:rPr sz="1800" spc="-5" dirty="0">
                          <a:latin typeface="Arial"/>
                          <a:cs typeface="Arial"/>
                        </a:rPr>
                        <a:t>0,9 para</a:t>
                      </a:r>
                      <a:r>
                        <a:rPr sz="1800" spc="80" dirty="0">
                          <a:latin typeface="Arial"/>
                          <a:cs typeface="Arial"/>
                        </a:rPr>
                        <a:t> </a:t>
                      </a:r>
                      <a:r>
                        <a:rPr sz="1800" dirty="0">
                          <a:latin typeface="Arial"/>
                          <a:cs typeface="Arial"/>
                        </a:rPr>
                        <a:t>calcário</a:t>
                      </a:r>
                      <a:endParaRPr sz="1800">
                        <a:latin typeface="Arial"/>
                        <a:cs typeface="Arial"/>
                      </a:endParaRPr>
                    </a:p>
                    <a:p>
                      <a:pPr marL="85090">
                        <a:lnSpc>
                          <a:spcPct val="100000"/>
                        </a:lnSpc>
                      </a:pPr>
                      <a:r>
                        <a:rPr sz="1800" dirty="0">
                          <a:latin typeface="Arial"/>
                          <a:cs typeface="Arial"/>
                        </a:rPr>
                        <a:t>α</a:t>
                      </a:r>
                      <a:r>
                        <a:rPr sz="1800" i="1" baseline="-21367" dirty="0">
                          <a:latin typeface="Arial"/>
                          <a:cs typeface="Arial"/>
                        </a:rPr>
                        <a:t>E </a:t>
                      </a:r>
                      <a:r>
                        <a:rPr sz="1800" dirty="0">
                          <a:latin typeface="Arial"/>
                          <a:cs typeface="Arial"/>
                        </a:rPr>
                        <a:t>= </a:t>
                      </a:r>
                      <a:r>
                        <a:rPr sz="1800" spc="-5" dirty="0">
                          <a:latin typeface="Arial"/>
                          <a:cs typeface="Arial"/>
                        </a:rPr>
                        <a:t>0,7 para</a:t>
                      </a:r>
                      <a:r>
                        <a:rPr sz="1800" spc="-100" dirty="0">
                          <a:latin typeface="Arial"/>
                          <a:cs typeface="Arial"/>
                        </a:rPr>
                        <a:t> </a:t>
                      </a:r>
                      <a:r>
                        <a:rPr sz="1800" spc="-5" dirty="0">
                          <a:latin typeface="Arial"/>
                          <a:cs typeface="Arial"/>
                        </a:rPr>
                        <a:t>arenito</a:t>
                      </a:r>
                      <a:endParaRPr sz="1800">
                        <a:latin typeface="Arial"/>
                        <a:cs typeface="Arial"/>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extLst>
                  <a:ext uri="{0D108BD9-81ED-4DB2-BD59-A6C34878D82A}">
                    <a16:rowId xmlns:a16="http://schemas.microsoft.com/office/drawing/2014/main" val="10001"/>
                  </a:ext>
                </a:extLst>
              </a:tr>
            </a:tbl>
          </a:graphicData>
        </a:graphic>
      </p:graphicFrame>
      <p:sp>
        <p:nvSpPr>
          <p:cNvPr id="22" name="object 12"/>
          <p:cNvSpPr txBox="1"/>
          <p:nvPr/>
        </p:nvSpPr>
        <p:spPr>
          <a:xfrm>
            <a:off x="6798378" y="5932522"/>
            <a:ext cx="3318349" cy="678061"/>
          </a:xfrm>
          <a:prstGeom prst="rect">
            <a:avLst/>
          </a:prstGeom>
          <a:ln w="12699">
            <a:solidFill>
              <a:srgbClr val="000000"/>
            </a:solidFill>
          </a:ln>
        </p:spPr>
        <p:txBody>
          <a:bodyPr vert="horz" wrap="square" lIns="0" tIns="29391" rIns="0" bIns="0" rtlCol="0">
            <a:spAutoFit/>
          </a:bodyPr>
          <a:lstStyle/>
          <a:p>
            <a:pPr algn="ctr">
              <a:spcBef>
                <a:spcPts val="231"/>
              </a:spcBef>
            </a:pPr>
            <a:r>
              <a:rPr sz="1815" spc="-5" dirty="0">
                <a:latin typeface="Arial"/>
                <a:cs typeface="Arial"/>
              </a:rPr>
              <a:t>E</a:t>
            </a:r>
            <a:r>
              <a:rPr sz="1770" spc="-6" baseline="-25641" dirty="0">
                <a:latin typeface="Arial"/>
                <a:cs typeface="Arial"/>
              </a:rPr>
              <a:t>cs </a:t>
            </a:r>
            <a:r>
              <a:rPr sz="1815" dirty="0">
                <a:latin typeface="Arial"/>
                <a:cs typeface="Arial"/>
              </a:rPr>
              <a:t>= α</a:t>
            </a:r>
            <a:r>
              <a:rPr sz="1770" i="1" baseline="-25641" dirty="0">
                <a:latin typeface="Arial"/>
                <a:cs typeface="Arial"/>
              </a:rPr>
              <a:t>i </a:t>
            </a:r>
            <a:r>
              <a:rPr sz="1815" dirty="0">
                <a:latin typeface="Arial"/>
                <a:cs typeface="Arial"/>
              </a:rPr>
              <a:t>.</a:t>
            </a:r>
            <a:r>
              <a:rPr sz="1815" spc="73" dirty="0">
                <a:latin typeface="Arial"/>
                <a:cs typeface="Arial"/>
              </a:rPr>
              <a:t> </a:t>
            </a:r>
            <a:r>
              <a:rPr sz="1815" spc="-5" dirty="0">
                <a:latin typeface="Arial"/>
                <a:cs typeface="Arial"/>
              </a:rPr>
              <a:t>E</a:t>
            </a:r>
            <a:r>
              <a:rPr sz="1770" spc="-6" baseline="-25641" dirty="0">
                <a:latin typeface="Arial"/>
                <a:cs typeface="Arial"/>
              </a:rPr>
              <a:t>ci</a:t>
            </a:r>
            <a:endParaRPr sz="1770" baseline="-25641">
              <a:latin typeface="Arial"/>
              <a:cs typeface="Arial"/>
            </a:endParaRPr>
          </a:p>
          <a:p>
            <a:pPr marL="1153" algn="ctr">
              <a:spcBef>
                <a:spcPts val="653"/>
              </a:spcBef>
            </a:pPr>
            <a:r>
              <a:rPr sz="1815" dirty="0">
                <a:latin typeface="Arial"/>
                <a:cs typeface="Arial"/>
              </a:rPr>
              <a:t>α</a:t>
            </a:r>
            <a:r>
              <a:rPr sz="1770" i="1" baseline="-25641" dirty="0">
                <a:latin typeface="Arial"/>
                <a:cs typeface="Arial"/>
              </a:rPr>
              <a:t>i </a:t>
            </a:r>
            <a:r>
              <a:rPr sz="1815" dirty="0">
                <a:latin typeface="Arial"/>
                <a:cs typeface="Arial"/>
              </a:rPr>
              <a:t>= </a:t>
            </a:r>
            <a:r>
              <a:rPr sz="1815" spc="-5" dirty="0">
                <a:latin typeface="Arial"/>
                <a:cs typeface="Arial"/>
              </a:rPr>
              <a:t>0,8 </a:t>
            </a:r>
            <a:r>
              <a:rPr sz="1815" dirty="0">
                <a:latin typeface="Arial"/>
                <a:cs typeface="Arial"/>
              </a:rPr>
              <a:t>+ </a:t>
            </a:r>
            <a:r>
              <a:rPr sz="1815" spc="-5" dirty="0">
                <a:latin typeface="Arial"/>
                <a:cs typeface="Arial"/>
              </a:rPr>
              <a:t>0,2 .</a:t>
            </a:r>
            <a:r>
              <a:rPr sz="1815" i="1" spc="-5" dirty="0">
                <a:latin typeface="Arial"/>
                <a:cs typeface="Arial"/>
              </a:rPr>
              <a:t>f</a:t>
            </a:r>
            <a:r>
              <a:rPr sz="1770" spc="-6" baseline="-21367" dirty="0">
                <a:latin typeface="Arial"/>
                <a:cs typeface="Arial"/>
              </a:rPr>
              <a:t>ck</a:t>
            </a:r>
            <a:r>
              <a:rPr sz="1815" spc="-5" dirty="0">
                <a:latin typeface="Arial"/>
                <a:cs typeface="Arial"/>
              </a:rPr>
              <a:t>/80 </a:t>
            </a:r>
            <a:r>
              <a:rPr sz="1815" dirty="0">
                <a:latin typeface="Times New Roman"/>
                <a:cs typeface="Times New Roman"/>
              </a:rPr>
              <a:t>≤</a:t>
            </a:r>
            <a:r>
              <a:rPr sz="1815" spc="-64" dirty="0">
                <a:latin typeface="Times New Roman"/>
                <a:cs typeface="Times New Roman"/>
              </a:rPr>
              <a:t> </a:t>
            </a:r>
            <a:r>
              <a:rPr sz="1815" spc="-5" dirty="0">
                <a:latin typeface="Arial"/>
                <a:cs typeface="Arial"/>
              </a:rPr>
              <a:t>1,0</a:t>
            </a:r>
            <a:endParaRPr sz="1815">
              <a:latin typeface="Arial"/>
              <a:cs typeface="Arial"/>
            </a:endParaRPr>
          </a:p>
        </p:txBody>
      </p:sp>
    </p:spTree>
    <p:extLst>
      <p:ext uri="{BB962C8B-B14F-4D97-AF65-F5344CB8AC3E}">
        <p14:creationId xmlns:p14="http://schemas.microsoft.com/office/powerpoint/2010/main" val="1695807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p:nvPr/>
        </p:nvSpPr>
        <p:spPr>
          <a:xfrm>
            <a:off x="5984841" y="1811105"/>
            <a:ext cx="881840" cy="2370865"/>
          </a:xfrm>
          <a:prstGeom prst="rect">
            <a:avLst/>
          </a:prstGeom>
          <a:blipFill>
            <a:blip r:embed="rId2" cstate="print"/>
            <a:stretch>
              <a:fillRect/>
            </a:stretch>
          </a:blipFill>
        </p:spPr>
        <p:txBody>
          <a:bodyPr wrap="square" lIns="0" tIns="0" rIns="0" bIns="0" rtlCol="0"/>
          <a:lstStyle/>
          <a:p>
            <a:endParaRPr sz="1634"/>
          </a:p>
        </p:txBody>
      </p:sp>
      <p:sp>
        <p:nvSpPr>
          <p:cNvPr id="9" name="Título 12"/>
          <p:cNvSpPr txBox="1">
            <a:spLocks/>
          </p:cNvSpPr>
          <p:nvPr/>
        </p:nvSpPr>
        <p:spPr>
          <a:xfrm>
            <a:off x="928698" y="295639"/>
            <a:ext cx="10353762" cy="970450"/>
          </a:xfrm>
          <a:prstGeom prst="rect">
            <a:avLst/>
          </a:prstGeom>
        </p:spPr>
        <p:txBody>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dirty="0"/>
              <a:t>Propriedades do Concreto Endurecido: Resistência a Tração</a:t>
            </a:r>
          </a:p>
        </p:txBody>
      </p:sp>
      <p:sp>
        <p:nvSpPr>
          <p:cNvPr id="10" name="object 7"/>
          <p:cNvSpPr txBox="1"/>
          <p:nvPr/>
        </p:nvSpPr>
        <p:spPr>
          <a:xfrm>
            <a:off x="8421483" y="3540938"/>
            <a:ext cx="1717958" cy="391004"/>
          </a:xfrm>
          <a:prstGeom prst="rect">
            <a:avLst/>
          </a:prstGeom>
        </p:spPr>
        <p:txBody>
          <a:bodyPr vert="horz" wrap="square" lIns="0" tIns="0" rIns="0" bIns="0" rtlCol="0">
            <a:spAutoFit/>
          </a:bodyPr>
          <a:lstStyle/>
          <a:p>
            <a:pPr>
              <a:lnSpc>
                <a:spcPct val="100000"/>
              </a:lnSpc>
            </a:pPr>
            <a:r>
              <a:rPr sz="2541" i="1" spc="-5" dirty="0">
                <a:solidFill>
                  <a:schemeClr val="tx1">
                    <a:lumMod val="65000"/>
                  </a:schemeClr>
                </a:solidFill>
                <a:latin typeface="Arial"/>
                <a:cs typeface="Arial"/>
              </a:rPr>
              <a:t>f</a:t>
            </a:r>
            <a:r>
              <a:rPr sz="2587" spc="-6" baseline="-20467" dirty="0">
                <a:solidFill>
                  <a:schemeClr val="tx1">
                    <a:lumMod val="65000"/>
                  </a:schemeClr>
                </a:solidFill>
                <a:latin typeface="Arial"/>
                <a:cs typeface="Arial"/>
              </a:rPr>
              <a:t>ct,m </a:t>
            </a:r>
            <a:r>
              <a:rPr sz="2541" spc="-5" dirty="0">
                <a:solidFill>
                  <a:schemeClr val="tx1">
                    <a:lumMod val="65000"/>
                  </a:schemeClr>
                </a:solidFill>
                <a:latin typeface="Arial"/>
                <a:cs typeface="Arial"/>
              </a:rPr>
              <a:t>= 0,3</a:t>
            </a:r>
            <a:r>
              <a:rPr sz="2541" spc="172" dirty="0">
                <a:solidFill>
                  <a:schemeClr val="tx1">
                    <a:lumMod val="65000"/>
                  </a:schemeClr>
                </a:solidFill>
                <a:latin typeface="Arial"/>
                <a:cs typeface="Arial"/>
              </a:rPr>
              <a:t> </a:t>
            </a:r>
            <a:r>
              <a:rPr sz="2541" i="1" spc="-5" dirty="0">
                <a:solidFill>
                  <a:schemeClr val="tx1">
                    <a:lumMod val="65000"/>
                  </a:schemeClr>
                </a:solidFill>
                <a:latin typeface="Arial"/>
                <a:cs typeface="Arial"/>
              </a:rPr>
              <a:t>f</a:t>
            </a:r>
            <a:r>
              <a:rPr sz="2587" spc="-6" baseline="-20467" dirty="0">
                <a:solidFill>
                  <a:schemeClr val="tx1">
                    <a:lumMod val="65000"/>
                  </a:schemeClr>
                </a:solidFill>
                <a:latin typeface="Arial"/>
                <a:cs typeface="Arial"/>
              </a:rPr>
              <a:t>ck</a:t>
            </a:r>
            <a:endParaRPr sz="2587" baseline="-20467" dirty="0">
              <a:solidFill>
                <a:schemeClr val="tx1">
                  <a:lumMod val="65000"/>
                </a:schemeClr>
              </a:solidFill>
              <a:latin typeface="Arial"/>
              <a:cs typeface="Arial"/>
            </a:endParaRPr>
          </a:p>
        </p:txBody>
      </p:sp>
      <p:sp>
        <p:nvSpPr>
          <p:cNvPr id="11" name="object 8"/>
          <p:cNvSpPr txBox="1"/>
          <p:nvPr/>
        </p:nvSpPr>
        <p:spPr>
          <a:xfrm>
            <a:off x="10139327" y="3552003"/>
            <a:ext cx="304288" cy="256480"/>
          </a:xfrm>
          <a:prstGeom prst="rect">
            <a:avLst/>
          </a:prstGeom>
        </p:spPr>
        <p:txBody>
          <a:bodyPr vert="horz" wrap="square" lIns="0" tIns="0" rIns="0" bIns="0" rtlCol="0">
            <a:spAutoFit/>
          </a:bodyPr>
          <a:lstStyle/>
          <a:p>
            <a:pPr>
              <a:lnSpc>
                <a:spcPts val="2047"/>
              </a:lnSpc>
            </a:pPr>
            <a:r>
              <a:rPr sz="1724" spc="-5" dirty="0">
                <a:solidFill>
                  <a:schemeClr val="tx1">
                    <a:lumMod val="65000"/>
                  </a:schemeClr>
                </a:solidFill>
                <a:latin typeface="Arial"/>
                <a:cs typeface="Arial"/>
              </a:rPr>
              <a:t>2/3</a:t>
            </a:r>
            <a:endParaRPr sz="1724" dirty="0">
              <a:solidFill>
                <a:schemeClr val="tx1">
                  <a:lumMod val="65000"/>
                </a:schemeClr>
              </a:solidFill>
              <a:latin typeface="Arial"/>
              <a:cs typeface="Arial"/>
            </a:endParaRPr>
          </a:p>
        </p:txBody>
      </p:sp>
      <p:sp>
        <p:nvSpPr>
          <p:cNvPr id="12" name="object 9"/>
          <p:cNvSpPr txBox="1"/>
          <p:nvPr/>
        </p:nvSpPr>
        <p:spPr>
          <a:xfrm>
            <a:off x="8219546" y="4045780"/>
            <a:ext cx="2424505" cy="391004"/>
          </a:xfrm>
          <a:prstGeom prst="rect">
            <a:avLst/>
          </a:prstGeom>
        </p:spPr>
        <p:txBody>
          <a:bodyPr vert="horz" wrap="square" lIns="0" tIns="0" rIns="0" bIns="0" rtlCol="0">
            <a:spAutoFit/>
          </a:bodyPr>
          <a:lstStyle/>
          <a:p>
            <a:pPr>
              <a:lnSpc>
                <a:spcPct val="100000"/>
              </a:lnSpc>
            </a:pPr>
            <a:r>
              <a:rPr sz="2541" spc="-5" dirty="0">
                <a:solidFill>
                  <a:schemeClr val="tx1">
                    <a:lumMod val="65000"/>
                  </a:schemeClr>
                </a:solidFill>
                <a:latin typeface="Arial"/>
                <a:cs typeface="Arial"/>
              </a:rPr>
              <a:t>para </a:t>
            </a:r>
            <a:r>
              <a:rPr sz="2541" i="1" spc="-5" dirty="0">
                <a:solidFill>
                  <a:schemeClr val="tx1">
                    <a:lumMod val="65000"/>
                  </a:schemeClr>
                </a:solidFill>
                <a:latin typeface="Arial"/>
                <a:cs typeface="Arial"/>
              </a:rPr>
              <a:t>f</a:t>
            </a:r>
            <a:r>
              <a:rPr sz="2587" spc="-6" baseline="-20467" dirty="0">
                <a:solidFill>
                  <a:schemeClr val="tx1">
                    <a:lumMod val="65000"/>
                  </a:schemeClr>
                </a:solidFill>
                <a:latin typeface="Arial"/>
                <a:cs typeface="Arial"/>
              </a:rPr>
              <a:t>ck</a:t>
            </a:r>
            <a:r>
              <a:rPr sz="2541" spc="-5" dirty="0">
                <a:solidFill>
                  <a:schemeClr val="tx1">
                    <a:lumMod val="65000"/>
                  </a:schemeClr>
                </a:solidFill>
                <a:latin typeface="Times New Roman"/>
                <a:cs typeface="Times New Roman"/>
              </a:rPr>
              <a:t>≤ </a:t>
            </a:r>
            <a:r>
              <a:rPr sz="2541" spc="-5" dirty="0">
                <a:solidFill>
                  <a:schemeClr val="tx1">
                    <a:lumMod val="65000"/>
                  </a:schemeClr>
                </a:solidFill>
                <a:latin typeface="Arial"/>
                <a:cs typeface="Arial"/>
              </a:rPr>
              <a:t>50</a:t>
            </a:r>
            <a:r>
              <a:rPr sz="2541" spc="32" dirty="0">
                <a:solidFill>
                  <a:schemeClr val="tx1">
                    <a:lumMod val="65000"/>
                  </a:schemeClr>
                </a:solidFill>
                <a:latin typeface="Arial"/>
                <a:cs typeface="Arial"/>
              </a:rPr>
              <a:t> </a:t>
            </a:r>
            <a:r>
              <a:rPr sz="2541" spc="-9" dirty="0">
                <a:solidFill>
                  <a:schemeClr val="tx1">
                    <a:lumMod val="65000"/>
                  </a:schemeClr>
                </a:solidFill>
                <a:latin typeface="Arial"/>
                <a:cs typeface="Arial"/>
              </a:rPr>
              <a:t>MPa</a:t>
            </a:r>
            <a:endParaRPr sz="2541" dirty="0">
              <a:solidFill>
                <a:schemeClr val="tx1">
                  <a:lumMod val="65000"/>
                </a:schemeClr>
              </a:solidFill>
              <a:latin typeface="Arial"/>
              <a:cs typeface="Arial"/>
            </a:endParaRPr>
          </a:p>
        </p:txBody>
      </p:sp>
      <p:sp>
        <p:nvSpPr>
          <p:cNvPr id="13" name="object 10"/>
          <p:cNvSpPr/>
          <p:nvPr/>
        </p:nvSpPr>
        <p:spPr>
          <a:xfrm>
            <a:off x="7937380" y="3508202"/>
            <a:ext cx="2990434" cy="0"/>
          </a:xfrm>
          <a:custGeom>
            <a:avLst/>
            <a:gdLst/>
            <a:ahLst/>
            <a:cxnLst/>
            <a:rect l="l" t="t" r="r" b="b"/>
            <a:pathLst>
              <a:path w="3295015">
                <a:moveTo>
                  <a:pt x="0" y="0"/>
                </a:moveTo>
                <a:lnTo>
                  <a:pt x="3294887" y="0"/>
                </a:lnTo>
              </a:path>
            </a:pathLst>
          </a:custGeom>
          <a:ln w="12699">
            <a:solidFill>
              <a:srgbClr val="000000"/>
            </a:solidFill>
          </a:ln>
        </p:spPr>
        <p:txBody>
          <a:bodyPr wrap="square" lIns="0" tIns="0" rIns="0" bIns="0" rtlCol="0"/>
          <a:lstStyle/>
          <a:p>
            <a:endParaRPr sz="1634"/>
          </a:p>
        </p:txBody>
      </p:sp>
      <p:sp>
        <p:nvSpPr>
          <p:cNvPr id="14" name="object 11"/>
          <p:cNvSpPr/>
          <p:nvPr/>
        </p:nvSpPr>
        <p:spPr>
          <a:xfrm>
            <a:off x="7937380" y="4481922"/>
            <a:ext cx="2990434" cy="0"/>
          </a:xfrm>
          <a:custGeom>
            <a:avLst/>
            <a:gdLst/>
            <a:ahLst/>
            <a:cxnLst/>
            <a:rect l="l" t="t" r="r" b="b"/>
            <a:pathLst>
              <a:path w="3295015">
                <a:moveTo>
                  <a:pt x="0" y="0"/>
                </a:moveTo>
                <a:lnTo>
                  <a:pt x="3294887" y="0"/>
                </a:lnTo>
              </a:path>
            </a:pathLst>
          </a:custGeom>
          <a:ln w="12699">
            <a:solidFill>
              <a:srgbClr val="000000"/>
            </a:solidFill>
          </a:ln>
        </p:spPr>
        <p:txBody>
          <a:bodyPr wrap="square" lIns="0" tIns="0" rIns="0" bIns="0" rtlCol="0"/>
          <a:lstStyle/>
          <a:p>
            <a:endParaRPr sz="1634"/>
          </a:p>
        </p:txBody>
      </p:sp>
      <p:sp>
        <p:nvSpPr>
          <p:cNvPr id="15" name="object 12"/>
          <p:cNvSpPr/>
          <p:nvPr/>
        </p:nvSpPr>
        <p:spPr>
          <a:xfrm>
            <a:off x="7937379" y="3508202"/>
            <a:ext cx="0" cy="973951"/>
          </a:xfrm>
          <a:custGeom>
            <a:avLst/>
            <a:gdLst/>
            <a:ahLst/>
            <a:cxnLst/>
            <a:rect l="l" t="t" r="r" b="b"/>
            <a:pathLst>
              <a:path h="1073150">
                <a:moveTo>
                  <a:pt x="0" y="0"/>
                </a:moveTo>
                <a:lnTo>
                  <a:pt x="0" y="1072895"/>
                </a:lnTo>
              </a:path>
            </a:pathLst>
          </a:custGeom>
          <a:ln w="12699">
            <a:solidFill>
              <a:srgbClr val="000000"/>
            </a:solidFill>
          </a:ln>
        </p:spPr>
        <p:txBody>
          <a:bodyPr wrap="square" lIns="0" tIns="0" rIns="0" bIns="0" rtlCol="0"/>
          <a:lstStyle/>
          <a:p>
            <a:endParaRPr sz="1634"/>
          </a:p>
        </p:txBody>
      </p:sp>
      <p:sp>
        <p:nvSpPr>
          <p:cNvPr id="16" name="object 13"/>
          <p:cNvSpPr/>
          <p:nvPr/>
        </p:nvSpPr>
        <p:spPr>
          <a:xfrm>
            <a:off x="10927698" y="3508202"/>
            <a:ext cx="0" cy="973951"/>
          </a:xfrm>
          <a:custGeom>
            <a:avLst/>
            <a:gdLst/>
            <a:ahLst/>
            <a:cxnLst/>
            <a:rect l="l" t="t" r="r" b="b"/>
            <a:pathLst>
              <a:path h="1073150">
                <a:moveTo>
                  <a:pt x="0" y="0"/>
                </a:moveTo>
                <a:lnTo>
                  <a:pt x="0" y="1072895"/>
                </a:lnTo>
              </a:path>
            </a:pathLst>
          </a:custGeom>
          <a:ln w="12699">
            <a:solidFill>
              <a:srgbClr val="000000"/>
            </a:solidFill>
          </a:ln>
        </p:spPr>
        <p:txBody>
          <a:bodyPr wrap="square" lIns="0" tIns="0" rIns="0" bIns="0" rtlCol="0"/>
          <a:lstStyle/>
          <a:p>
            <a:endParaRPr sz="1634"/>
          </a:p>
        </p:txBody>
      </p:sp>
      <p:sp>
        <p:nvSpPr>
          <p:cNvPr id="17" name="object 14"/>
          <p:cNvSpPr txBox="1"/>
          <p:nvPr/>
        </p:nvSpPr>
        <p:spPr>
          <a:xfrm>
            <a:off x="7292845" y="5022725"/>
            <a:ext cx="4332066" cy="924775"/>
          </a:xfrm>
          <a:prstGeom prst="rect">
            <a:avLst/>
          </a:prstGeom>
          <a:ln w="12699">
            <a:solidFill>
              <a:srgbClr val="000000"/>
            </a:solidFill>
          </a:ln>
        </p:spPr>
        <p:txBody>
          <a:bodyPr vert="horz" wrap="square" lIns="0" tIns="27085" rIns="0" bIns="0" rtlCol="0">
            <a:spAutoFit/>
          </a:bodyPr>
          <a:lstStyle/>
          <a:p>
            <a:pPr marL="576" algn="ctr">
              <a:spcBef>
                <a:spcPts val="212"/>
              </a:spcBef>
            </a:pPr>
            <a:r>
              <a:rPr sz="2541" i="1" spc="-5" dirty="0">
                <a:solidFill>
                  <a:schemeClr val="tx1">
                    <a:lumMod val="65000"/>
                  </a:schemeClr>
                </a:solidFill>
                <a:latin typeface="Arial"/>
                <a:cs typeface="Arial"/>
              </a:rPr>
              <a:t>f</a:t>
            </a:r>
            <a:r>
              <a:rPr sz="2587" spc="-6" baseline="-20467" dirty="0">
                <a:solidFill>
                  <a:schemeClr val="tx1">
                    <a:lumMod val="65000"/>
                  </a:schemeClr>
                </a:solidFill>
                <a:latin typeface="Arial"/>
                <a:cs typeface="Arial"/>
              </a:rPr>
              <a:t>ct,m </a:t>
            </a:r>
            <a:r>
              <a:rPr sz="2541" spc="-5" dirty="0">
                <a:solidFill>
                  <a:schemeClr val="tx1">
                    <a:lumMod val="65000"/>
                  </a:schemeClr>
                </a:solidFill>
                <a:latin typeface="Arial"/>
                <a:cs typeface="Arial"/>
              </a:rPr>
              <a:t>= 2,12 ln(1+0,11</a:t>
            </a:r>
            <a:r>
              <a:rPr sz="2541" spc="222" dirty="0">
                <a:solidFill>
                  <a:schemeClr val="tx1">
                    <a:lumMod val="65000"/>
                  </a:schemeClr>
                </a:solidFill>
                <a:latin typeface="Arial"/>
                <a:cs typeface="Arial"/>
              </a:rPr>
              <a:t> </a:t>
            </a:r>
            <a:r>
              <a:rPr sz="2541" i="1" spc="-5" dirty="0">
                <a:solidFill>
                  <a:schemeClr val="tx1">
                    <a:lumMod val="65000"/>
                  </a:schemeClr>
                </a:solidFill>
                <a:latin typeface="Arial"/>
                <a:cs typeface="Arial"/>
              </a:rPr>
              <a:t>f</a:t>
            </a:r>
            <a:r>
              <a:rPr sz="2587" spc="-6" baseline="-20467" dirty="0">
                <a:solidFill>
                  <a:schemeClr val="tx1">
                    <a:lumMod val="65000"/>
                  </a:schemeClr>
                </a:solidFill>
                <a:latin typeface="Arial"/>
                <a:cs typeface="Arial"/>
              </a:rPr>
              <a:t>ck</a:t>
            </a:r>
            <a:r>
              <a:rPr sz="2541" spc="-5" dirty="0">
                <a:solidFill>
                  <a:schemeClr val="tx1">
                    <a:lumMod val="65000"/>
                  </a:schemeClr>
                </a:solidFill>
                <a:latin typeface="Arial"/>
                <a:cs typeface="Arial"/>
              </a:rPr>
              <a:t>)</a:t>
            </a:r>
            <a:endParaRPr sz="2541" dirty="0">
              <a:solidFill>
                <a:schemeClr val="tx1">
                  <a:lumMod val="65000"/>
                </a:schemeClr>
              </a:solidFill>
              <a:latin typeface="Arial"/>
              <a:cs typeface="Arial"/>
            </a:endParaRPr>
          </a:p>
          <a:p>
            <a:pPr marL="576" algn="ctr">
              <a:spcBef>
                <a:spcPts val="925"/>
              </a:spcBef>
            </a:pPr>
            <a:r>
              <a:rPr sz="2541" spc="-5" dirty="0">
                <a:solidFill>
                  <a:schemeClr val="tx1">
                    <a:lumMod val="65000"/>
                  </a:schemeClr>
                </a:solidFill>
                <a:latin typeface="Arial"/>
                <a:cs typeface="Arial"/>
              </a:rPr>
              <a:t>para </a:t>
            </a:r>
            <a:r>
              <a:rPr sz="2541" i="1" spc="-5" dirty="0">
                <a:solidFill>
                  <a:schemeClr val="tx1">
                    <a:lumMod val="65000"/>
                  </a:schemeClr>
                </a:solidFill>
                <a:latin typeface="Arial"/>
                <a:cs typeface="Arial"/>
              </a:rPr>
              <a:t>f</a:t>
            </a:r>
            <a:r>
              <a:rPr sz="2587" spc="-6" baseline="-20467" dirty="0">
                <a:solidFill>
                  <a:schemeClr val="tx1">
                    <a:lumMod val="65000"/>
                  </a:schemeClr>
                </a:solidFill>
                <a:latin typeface="Arial"/>
                <a:cs typeface="Arial"/>
              </a:rPr>
              <a:t>ck</a:t>
            </a:r>
            <a:r>
              <a:rPr sz="2541" spc="-5" dirty="0">
                <a:solidFill>
                  <a:schemeClr val="tx1">
                    <a:lumMod val="65000"/>
                  </a:schemeClr>
                </a:solidFill>
                <a:latin typeface="Arial"/>
                <a:cs typeface="Arial"/>
              </a:rPr>
              <a:t>&gt;50 até 90</a:t>
            </a:r>
            <a:r>
              <a:rPr sz="2541" spc="-18" dirty="0">
                <a:solidFill>
                  <a:schemeClr val="tx1">
                    <a:lumMod val="65000"/>
                  </a:schemeClr>
                </a:solidFill>
                <a:latin typeface="Arial"/>
                <a:cs typeface="Arial"/>
              </a:rPr>
              <a:t> </a:t>
            </a:r>
            <a:r>
              <a:rPr sz="2541" spc="-9" dirty="0">
                <a:solidFill>
                  <a:schemeClr val="tx1">
                    <a:lumMod val="65000"/>
                  </a:schemeClr>
                </a:solidFill>
                <a:latin typeface="Arial"/>
                <a:cs typeface="Arial"/>
              </a:rPr>
              <a:t>MPa</a:t>
            </a:r>
            <a:endParaRPr sz="2541" dirty="0">
              <a:solidFill>
                <a:schemeClr val="tx1">
                  <a:lumMod val="65000"/>
                </a:schemeClr>
              </a:solidFill>
              <a:latin typeface="Arial"/>
              <a:cs typeface="Arial"/>
            </a:endParaRPr>
          </a:p>
        </p:txBody>
      </p:sp>
      <p:sp>
        <p:nvSpPr>
          <p:cNvPr id="18" name="object 15"/>
          <p:cNvSpPr txBox="1"/>
          <p:nvPr/>
        </p:nvSpPr>
        <p:spPr>
          <a:xfrm>
            <a:off x="7091499" y="1906032"/>
            <a:ext cx="4770085" cy="1231106"/>
          </a:xfrm>
          <a:prstGeom prst="rect">
            <a:avLst/>
          </a:prstGeom>
        </p:spPr>
        <p:txBody>
          <a:bodyPr vert="horz" wrap="square" lIns="0" tIns="0" rIns="0" bIns="0" rtlCol="0">
            <a:spAutoFit/>
          </a:bodyPr>
          <a:lstStyle/>
          <a:p>
            <a:pPr marL="11527" marR="4611" algn="just">
              <a:lnSpc>
                <a:spcPct val="100200"/>
              </a:lnSpc>
              <a:spcBef>
                <a:spcPts val="1643"/>
              </a:spcBef>
            </a:pPr>
            <a:r>
              <a:rPr sz="2000" dirty="0">
                <a:solidFill>
                  <a:schemeClr val="tx1">
                    <a:lumMod val="65000"/>
                  </a:schemeClr>
                </a:solidFill>
                <a:latin typeface="Arial"/>
                <a:cs typeface="Arial"/>
              </a:rPr>
              <a:t>NBR 6118/2014 permite que na ausência de</a:t>
            </a:r>
            <a:r>
              <a:rPr sz="2000" spc="-54" dirty="0">
                <a:solidFill>
                  <a:schemeClr val="tx1">
                    <a:lumMod val="65000"/>
                  </a:schemeClr>
                </a:solidFill>
                <a:latin typeface="Arial"/>
                <a:cs typeface="Arial"/>
              </a:rPr>
              <a:t> </a:t>
            </a:r>
            <a:r>
              <a:rPr sz="2000" dirty="0">
                <a:solidFill>
                  <a:schemeClr val="tx1">
                    <a:lumMod val="65000"/>
                  </a:schemeClr>
                </a:solidFill>
                <a:latin typeface="Arial"/>
                <a:cs typeface="Arial"/>
              </a:rPr>
              <a:t>ensaios  específicos, os </a:t>
            </a:r>
            <a:r>
              <a:rPr sz="2000" spc="-5" dirty="0">
                <a:solidFill>
                  <a:schemeClr val="tx1">
                    <a:lumMod val="65000"/>
                  </a:schemeClr>
                </a:solidFill>
                <a:latin typeface="Arial"/>
                <a:cs typeface="Arial"/>
              </a:rPr>
              <a:t>valores </a:t>
            </a:r>
            <a:r>
              <a:rPr sz="2000" dirty="0">
                <a:solidFill>
                  <a:schemeClr val="tx1">
                    <a:lumMod val="65000"/>
                  </a:schemeClr>
                </a:solidFill>
                <a:latin typeface="Arial"/>
                <a:cs typeface="Arial"/>
              </a:rPr>
              <a:t>de resistência </a:t>
            </a:r>
            <a:r>
              <a:rPr sz="2000" spc="-5" dirty="0">
                <a:solidFill>
                  <a:schemeClr val="tx1">
                    <a:lumMod val="65000"/>
                  </a:schemeClr>
                </a:solidFill>
                <a:latin typeface="Arial"/>
                <a:cs typeface="Arial"/>
              </a:rPr>
              <a:t>média </a:t>
            </a:r>
            <a:r>
              <a:rPr sz="2000" dirty="0">
                <a:solidFill>
                  <a:schemeClr val="tx1">
                    <a:lumMod val="65000"/>
                  </a:schemeClr>
                </a:solidFill>
                <a:latin typeface="Arial"/>
                <a:cs typeface="Arial"/>
              </a:rPr>
              <a:t>à tração  sejam </a:t>
            </a:r>
            <a:r>
              <a:rPr sz="2000" spc="-5" dirty="0">
                <a:solidFill>
                  <a:schemeClr val="tx1">
                    <a:lumMod val="65000"/>
                  </a:schemeClr>
                </a:solidFill>
                <a:latin typeface="Arial"/>
                <a:cs typeface="Arial"/>
              </a:rPr>
              <a:t>estimados </a:t>
            </a:r>
            <a:r>
              <a:rPr sz="2000" dirty="0">
                <a:solidFill>
                  <a:schemeClr val="tx1">
                    <a:lumMod val="65000"/>
                  </a:schemeClr>
                </a:solidFill>
                <a:latin typeface="Arial"/>
                <a:cs typeface="Arial"/>
              </a:rPr>
              <a:t>a </a:t>
            </a:r>
            <a:r>
              <a:rPr sz="2000" spc="-5" dirty="0">
                <a:solidFill>
                  <a:schemeClr val="tx1">
                    <a:lumMod val="65000"/>
                  </a:schemeClr>
                </a:solidFill>
                <a:latin typeface="Arial"/>
                <a:cs typeface="Arial"/>
              </a:rPr>
              <a:t>partir </a:t>
            </a:r>
            <a:r>
              <a:rPr sz="2000" dirty="0">
                <a:solidFill>
                  <a:schemeClr val="tx1">
                    <a:lumMod val="65000"/>
                  </a:schemeClr>
                </a:solidFill>
                <a:latin typeface="Arial"/>
                <a:cs typeface="Arial"/>
              </a:rPr>
              <a:t>do</a:t>
            </a:r>
            <a:r>
              <a:rPr sz="2000" spc="-9" dirty="0">
                <a:solidFill>
                  <a:schemeClr val="tx1">
                    <a:lumMod val="65000"/>
                  </a:schemeClr>
                </a:solidFill>
                <a:latin typeface="Arial"/>
                <a:cs typeface="Arial"/>
              </a:rPr>
              <a:t> </a:t>
            </a:r>
            <a:r>
              <a:rPr sz="2000" i="1" spc="-5" dirty="0">
                <a:solidFill>
                  <a:schemeClr val="tx1">
                    <a:lumMod val="65000"/>
                  </a:schemeClr>
                </a:solidFill>
                <a:latin typeface="Arial"/>
                <a:cs typeface="Arial"/>
              </a:rPr>
              <a:t>f</a:t>
            </a:r>
            <a:r>
              <a:rPr sz="2000" spc="-6" baseline="-22875" dirty="0">
                <a:solidFill>
                  <a:schemeClr val="tx1">
                    <a:lumMod val="65000"/>
                  </a:schemeClr>
                </a:solidFill>
                <a:latin typeface="Arial"/>
                <a:cs typeface="Arial"/>
              </a:rPr>
              <a:t>ck</a:t>
            </a:r>
            <a:r>
              <a:rPr sz="2000" spc="-5" dirty="0">
                <a:solidFill>
                  <a:schemeClr val="tx1">
                    <a:lumMod val="65000"/>
                  </a:schemeClr>
                </a:solidFill>
                <a:latin typeface="Arial"/>
                <a:cs typeface="Arial"/>
              </a:rPr>
              <a:t>.</a:t>
            </a:r>
            <a:endParaRPr sz="2000" dirty="0">
              <a:solidFill>
                <a:schemeClr val="tx1">
                  <a:lumMod val="65000"/>
                </a:schemeClr>
              </a:solidFill>
              <a:latin typeface="Arial"/>
              <a:cs typeface="Arial"/>
            </a:endParaRPr>
          </a:p>
        </p:txBody>
      </p:sp>
      <p:sp>
        <p:nvSpPr>
          <p:cNvPr id="3" name="Retângulo 2"/>
          <p:cNvSpPr/>
          <p:nvPr/>
        </p:nvSpPr>
        <p:spPr>
          <a:xfrm>
            <a:off x="435429" y="2180439"/>
            <a:ext cx="6129142" cy="2015936"/>
          </a:xfrm>
          <a:prstGeom prst="rect">
            <a:avLst/>
          </a:prstGeom>
        </p:spPr>
        <p:txBody>
          <a:bodyPr wrap="square">
            <a:spAutoFit/>
          </a:bodyPr>
          <a:lstStyle/>
          <a:p>
            <a:pPr marL="285750" indent="-285750">
              <a:buFont typeface="Arial" panose="020B0604020202020204" pitchFamily="34" charset="0"/>
              <a:buChar char="•"/>
            </a:pPr>
            <a:r>
              <a:rPr lang="pt-BR" sz="2500" dirty="0">
                <a:solidFill>
                  <a:schemeClr val="tx1">
                    <a:lumMod val="65000"/>
                  </a:schemeClr>
                </a:solidFill>
              </a:rPr>
              <a:t>Critério utilizado em algumas obras  especiais:</a:t>
            </a:r>
          </a:p>
          <a:p>
            <a:pPr marL="285750" indent="-285750">
              <a:buFont typeface="Arial" panose="020B0604020202020204" pitchFamily="34" charset="0"/>
              <a:buChar char="•"/>
            </a:pPr>
            <a:r>
              <a:rPr lang="pt-BR" sz="2500" dirty="0">
                <a:solidFill>
                  <a:schemeClr val="tx1">
                    <a:lumMod val="65000"/>
                  </a:schemeClr>
                </a:solidFill>
              </a:rPr>
              <a:t>Pisos industriais</a:t>
            </a:r>
          </a:p>
          <a:p>
            <a:pPr marL="285750" indent="-285750">
              <a:buFont typeface="Arial" panose="020B0604020202020204" pitchFamily="34" charset="0"/>
              <a:buChar char="•"/>
            </a:pPr>
            <a:r>
              <a:rPr lang="pt-BR" sz="2500" dirty="0">
                <a:solidFill>
                  <a:schemeClr val="tx1">
                    <a:lumMod val="65000"/>
                  </a:schemeClr>
                </a:solidFill>
              </a:rPr>
              <a:t>Pavimentos de aeroportos</a:t>
            </a:r>
          </a:p>
          <a:p>
            <a:pPr marL="285750" indent="-285750">
              <a:buFont typeface="Arial" panose="020B0604020202020204" pitchFamily="34" charset="0"/>
              <a:buChar char="•"/>
            </a:pPr>
            <a:r>
              <a:rPr lang="pt-BR" sz="2500" dirty="0">
                <a:solidFill>
                  <a:schemeClr val="tx1">
                    <a:lumMod val="65000"/>
                  </a:schemeClr>
                </a:solidFill>
              </a:rPr>
              <a:t>Pavimentos de Rodovias</a:t>
            </a:r>
          </a:p>
        </p:txBody>
      </p:sp>
      <p:sp>
        <p:nvSpPr>
          <p:cNvPr id="4" name="Retângulo 3"/>
          <p:cNvSpPr/>
          <p:nvPr/>
        </p:nvSpPr>
        <p:spPr>
          <a:xfrm>
            <a:off x="90240" y="4481922"/>
            <a:ext cx="6651754" cy="677108"/>
          </a:xfrm>
          <a:prstGeom prst="rect">
            <a:avLst/>
          </a:prstGeom>
        </p:spPr>
        <p:txBody>
          <a:bodyPr wrap="square">
            <a:spAutoFit/>
          </a:bodyPr>
          <a:lstStyle/>
          <a:p>
            <a:pPr marL="213241">
              <a:spcBef>
                <a:spcPts val="295"/>
              </a:spcBef>
            </a:pPr>
            <a:r>
              <a:rPr lang="pt-BR" b="1" spc="-5" dirty="0">
                <a:solidFill>
                  <a:schemeClr val="tx1">
                    <a:lumMod val="65000"/>
                  </a:schemeClr>
                </a:solidFill>
                <a:latin typeface="+mj-lt"/>
                <a:cs typeface="Arial"/>
              </a:rPr>
              <a:t>Resistência </a:t>
            </a:r>
            <a:r>
              <a:rPr lang="pt-BR" b="1" dirty="0">
                <a:solidFill>
                  <a:schemeClr val="tx1">
                    <a:lumMod val="65000"/>
                  </a:schemeClr>
                </a:solidFill>
                <a:latin typeface="+mj-lt"/>
                <a:cs typeface="Arial"/>
              </a:rPr>
              <a:t>à </a:t>
            </a:r>
            <a:r>
              <a:rPr lang="pt-BR" b="1" spc="-5" dirty="0">
                <a:solidFill>
                  <a:schemeClr val="tx1">
                    <a:lumMod val="65000"/>
                  </a:schemeClr>
                </a:solidFill>
                <a:latin typeface="+mj-lt"/>
                <a:cs typeface="Arial"/>
              </a:rPr>
              <a:t>tração por </a:t>
            </a:r>
            <a:r>
              <a:rPr lang="pt-BR" sz="2000" b="1" spc="-5" dirty="0">
                <a:solidFill>
                  <a:schemeClr val="tx1">
                    <a:lumMod val="65000"/>
                  </a:schemeClr>
                </a:solidFill>
                <a:latin typeface="+mj-lt"/>
                <a:cs typeface="Arial"/>
              </a:rPr>
              <a:t>compressão diametral -</a:t>
            </a:r>
            <a:r>
              <a:rPr lang="pt-BR" sz="2000" b="1" spc="41" dirty="0">
                <a:solidFill>
                  <a:schemeClr val="tx1">
                    <a:lumMod val="65000"/>
                  </a:schemeClr>
                </a:solidFill>
                <a:latin typeface="+mj-lt"/>
                <a:cs typeface="Arial"/>
              </a:rPr>
              <a:t> </a:t>
            </a:r>
            <a:r>
              <a:rPr lang="pt-BR" sz="2000" b="1" spc="-5" dirty="0" err="1">
                <a:solidFill>
                  <a:schemeClr val="tx1">
                    <a:lumMod val="65000"/>
                  </a:schemeClr>
                </a:solidFill>
                <a:latin typeface="+mj-lt"/>
                <a:cs typeface="Arial"/>
              </a:rPr>
              <a:t>f</a:t>
            </a:r>
            <a:r>
              <a:rPr lang="pt-BR" sz="2000" b="1" spc="-6" baseline="-20467" dirty="0" err="1">
                <a:solidFill>
                  <a:schemeClr val="tx1">
                    <a:lumMod val="65000"/>
                  </a:schemeClr>
                </a:solidFill>
                <a:latin typeface="+mj-lt"/>
                <a:cs typeface="Arial"/>
              </a:rPr>
              <a:t>tD</a:t>
            </a:r>
            <a:endParaRPr lang="pt-BR" sz="2000" baseline="-20467" dirty="0">
              <a:solidFill>
                <a:schemeClr val="tx1">
                  <a:lumMod val="65000"/>
                </a:schemeClr>
              </a:solidFill>
              <a:latin typeface="+mj-lt"/>
              <a:cs typeface="Arial"/>
            </a:endParaRPr>
          </a:p>
          <a:p>
            <a:pPr algn="ctr">
              <a:spcBef>
                <a:spcPts val="5"/>
              </a:spcBef>
            </a:pPr>
            <a:r>
              <a:rPr lang="pt-BR" spc="-5" dirty="0">
                <a:solidFill>
                  <a:schemeClr val="tx1">
                    <a:lumMod val="65000"/>
                  </a:schemeClr>
                </a:solidFill>
                <a:latin typeface="+mj-lt"/>
                <a:cs typeface="Arial"/>
              </a:rPr>
              <a:t>Ensaio de reconhecimento internacional como “</a:t>
            </a:r>
            <a:r>
              <a:rPr lang="pt-BR" i="1" spc="-5" dirty="0">
                <a:solidFill>
                  <a:schemeClr val="tx1">
                    <a:lumMod val="65000"/>
                  </a:schemeClr>
                </a:solidFill>
                <a:latin typeface="+mj-lt"/>
                <a:cs typeface="Arial"/>
              </a:rPr>
              <a:t>Método</a:t>
            </a:r>
            <a:r>
              <a:rPr lang="pt-BR" i="1" spc="-45" dirty="0">
                <a:solidFill>
                  <a:schemeClr val="tx1">
                    <a:lumMod val="65000"/>
                  </a:schemeClr>
                </a:solidFill>
                <a:latin typeface="+mj-lt"/>
                <a:cs typeface="Arial"/>
              </a:rPr>
              <a:t> </a:t>
            </a:r>
            <a:r>
              <a:rPr lang="pt-BR" i="1" spc="-5" dirty="0">
                <a:solidFill>
                  <a:schemeClr val="tx1">
                    <a:lumMod val="65000"/>
                  </a:schemeClr>
                </a:solidFill>
                <a:latin typeface="+mj-lt"/>
                <a:cs typeface="Arial"/>
              </a:rPr>
              <a:t>Brasileiro</a:t>
            </a:r>
            <a:r>
              <a:rPr lang="pt-BR" spc="-5" dirty="0">
                <a:solidFill>
                  <a:schemeClr val="tx1">
                    <a:lumMod val="65000"/>
                  </a:schemeClr>
                </a:solidFill>
                <a:latin typeface="+mj-lt"/>
                <a:cs typeface="Arial"/>
              </a:rPr>
              <a:t>”</a:t>
            </a:r>
            <a:endParaRPr lang="pt-BR" dirty="0">
              <a:solidFill>
                <a:schemeClr val="tx1">
                  <a:lumMod val="65000"/>
                </a:schemeClr>
              </a:solidFill>
              <a:latin typeface="+mj-lt"/>
              <a:cs typeface="Arial"/>
            </a:endParaRPr>
          </a:p>
        </p:txBody>
      </p:sp>
      <p:sp>
        <p:nvSpPr>
          <p:cNvPr id="19" name="object 11"/>
          <p:cNvSpPr/>
          <p:nvPr/>
        </p:nvSpPr>
        <p:spPr>
          <a:xfrm>
            <a:off x="242369" y="5243483"/>
            <a:ext cx="3142275" cy="1530925"/>
          </a:xfrm>
          <a:prstGeom prst="rect">
            <a:avLst/>
          </a:prstGeom>
          <a:blipFill>
            <a:blip r:embed="rId3" cstate="print"/>
            <a:stretch>
              <a:fillRect/>
            </a:stretch>
          </a:blipFill>
        </p:spPr>
        <p:txBody>
          <a:bodyPr wrap="square" lIns="0" tIns="0" rIns="0" bIns="0" rtlCol="0"/>
          <a:lstStyle/>
          <a:p>
            <a:endParaRPr sz="1634"/>
          </a:p>
        </p:txBody>
      </p:sp>
      <p:sp>
        <p:nvSpPr>
          <p:cNvPr id="20" name="object 8"/>
          <p:cNvSpPr/>
          <p:nvPr/>
        </p:nvSpPr>
        <p:spPr>
          <a:xfrm>
            <a:off x="3461384" y="5377342"/>
            <a:ext cx="1705867" cy="1342474"/>
          </a:xfrm>
          <a:prstGeom prst="rect">
            <a:avLst/>
          </a:prstGeom>
          <a:blipFill>
            <a:blip r:embed="rId4" cstate="print"/>
            <a:stretch>
              <a:fillRect/>
            </a:stretch>
          </a:blipFill>
        </p:spPr>
        <p:txBody>
          <a:bodyPr wrap="square" lIns="0" tIns="0" rIns="0" bIns="0" rtlCol="0"/>
          <a:lstStyle/>
          <a:p>
            <a:endParaRPr sz="1634"/>
          </a:p>
        </p:txBody>
      </p:sp>
      <p:sp>
        <p:nvSpPr>
          <p:cNvPr id="21" name="object 9"/>
          <p:cNvSpPr/>
          <p:nvPr/>
        </p:nvSpPr>
        <p:spPr>
          <a:xfrm>
            <a:off x="5235492" y="5356597"/>
            <a:ext cx="1856007" cy="1342474"/>
          </a:xfrm>
          <a:prstGeom prst="rect">
            <a:avLst/>
          </a:prstGeom>
          <a:blipFill>
            <a:blip r:embed="rId5" cstate="print"/>
            <a:stretch>
              <a:fillRect/>
            </a:stretch>
          </a:blipFill>
        </p:spPr>
        <p:txBody>
          <a:bodyPr wrap="square" lIns="0" tIns="0" rIns="0" bIns="0" rtlCol="0"/>
          <a:lstStyle/>
          <a:p>
            <a:endParaRPr sz="1634"/>
          </a:p>
        </p:txBody>
      </p:sp>
    </p:spTree>
    <p:extLst>
      <p:ext uri="{BB962C8B-B14F-4D97-AF65-F5344CB8AC3E}">
        <p14:creationId xmlns:p14="http://schemas.microsoft.com/office/powerpoint/2010/main" val="11296891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9119" y="76281"/>
            <a:ext cx="10353762" cy="970450"/>
          </a:xfrm>
        </p:spPr>
        <p:txBody>
          <a:bodyPr>
            <a:normAutofit/>
          </a:bodyPr>
          <a:lstStyle/>
          <a:p>
            <a:r>
              <a:rPr lang="pt-BR" dirty="0"/>
              <a:t>Cura do concreto</a:t>
            </a:r>
          </a:p>
        </p:txBody>
      </p:sp>
      <p:pic>
        <p:nvPicPr>
          <p:cNvPr id="72706" name="Picture 2" descr="http://www.comunidadedaconstrucao.com.br/upload/imagens/PR_concret06a%20-%20Cura%20por%20molhagem.jpg"/>
          <p:cNvPicPr>
            <a:picLocks noGrp="1" noChangeAspect="1" noChangeArrowheads="1"/>
          </p:cNvPicPr>
          <p:nvPr>
            <p:ph idx="1"/>
          </p:nvPr>
        </p:nvPicPr>
        <p:blipFill>
          <a:blip r:embed="rId2" cstate="print"/>
          <a:stretch>
            <a:fillRect/>
          </a:stretch>
        </p:blipFill>
        <p:spPr bwMode="auto">
          <a:xfrm>
            <a:off x="449940" y="1438535"/>
            <a:ext cx="5146217" cy="5107407"/>
          </a:xfrm>
          <a:prstGeom prst="rect">
            <a:avLst/>
          </a:prstGeom>
          <a:noFill/>
        </p:spPr>
      </p:pic>
      <p:sp>
        <p:nvSpPr>
          <p:cNvPr id="5" name="Retângulo 4">
            <a:extLst>
              <a:ext uri="{FF2B5EF4-FFF2-40B4-BE49-F238E27FC236}">
                <a16:creationId xmlns:a16="http://schemas.microsoft.com/office/drawing/2014/main" id="{18BF2AFE-625B-4E66-8D8A-88D6B4B566C8}"/>
              </a:ext>
            </a:extLst>
          </p:cNvPr>
          <p:cNvSpPr/>
          <p:nvPr/>
        </p:nvSpPr>
        <p:spPr>
          <a:xfrm>
            <a:off x="5791200" y="1790018"/>
            <a:ext cx="5675086" cy="2585323"/>
          </a:xfrm>
          <a:prstGeom prst="rect">
            <a:avLst/>
          </a:prstGeom>
        </p:spPr>
        <p:txBody>
          <a:bodyPr wrap="square">
            <a:spAutoFit/>
          </a:bodyPr>
          <a:lstStyle/>
          <a:p>
            <a:pPr algn="just"/>
            <a:r>
              <a:rPr lang="pt-BR" dirty="0">
                <a:solidFill>
                  <a:schemeClr val="tx1">
                    <a:lumMod val="65000"/>
                  </a:schemeClr>
                </a:solidFill>
              </a:rPr>
              <a:t>Métodos de cura do concreto </a:t>
            </a:r>
            <a:br>
              <a:rPr lang="pt-BR" dirty="0">
                <a:solidFill>
                  <a:schemeClr val="tx1">
                    <a:lumMod val="65000"/>
                  </a:schemeClr>
                </a:solidFill>
              </a:rPr>
            </a:br>
            <a:r>
              <a:rPr lang="pt-BR" dirty="0">
                <a:solidFill>
                  <a:schemeClr val="tx1">
                    <a:lumMod val="65000"/>
                  </a:schemeClr>
                </a:solidFill>
              </a:rPr>
              <a:t>Há várias maneiras de realizar a cura de elementos estruturais em concreto. A escolha do processo mais adequado para cada situação dependerá do tipo de material disponível na obra, do tamanho e do formato da estrutura, das condições climáticas, além de aspectos econômicos e estéticos. Dentre os diversos métodos, destacam-se aqueles que são de fácil aplicação em canteiro de obras:</a:t>
            </a:r>
          </a:p>
        </p:txBody>
      </p:sp>
      <p:sp>
        <p:nvSpPr>
          <p:cNvPr id="6" name="Retângulo 5">
            <a:extLst>
              <a:ext uri="{FF2B5EF4-FFF2-40B4-BE49-F238E27FC236}">
                <a16:creationId xmlns:a16="http://schemas.microsoft.com/office/drawing/2014/main" id="{47DDFE80-DD56-4620-86DF-98A0C9F5217B}"/>
              </a:ext>
            </a:extLst>
          </p:cNvPr>
          <p:cNvSpPr/>
          <p:nvPr/>
        </p:nvSpPr>
        <p:spPr>
          <a:xfrm>
            <a:off x="5791199" y="4298128"/>
            <a:ext cx="5675086" cy="1754326"/>
          </a:xfrm>
          <a:prstGeom prst="rect">
            <a:avLst/>
          </a:prstGeom>
        </p:spPr>
        <p:txBody>
          <a:bodyPr wrap="square">
            <a:spAutoFit/>
          </a:bodyPr>
          <a:lstStyle/>
          <a:p>
            <a:r>
              <a:rPr lang="pt-BR" dirty="0">
                <a:solidFill>
                  <a:schemeClr val="tx1">
                    <a:lumMod val="65000"/>
                  </a:schemeClr>
                </a:solidFill>
              </a:rPr>
              <a:t>- Molhagem constante;</a:t>
            </a:r>
            <a:br>
              <a:rPr lang="pt-BR" dirty="0">
                <a:solidFill>
                  <a:schemeClr val="tx1">
                    <a:lumMod val="65000"/>
                  </a:schemeClr>
                </a:solidFill>
              </a:rPr>
            </a:br>
            <a:r>
              <a:rPr lang="pt-BR" dirty="0">
                <a:solidFill>
                  <a:schemeClr val="tx1">
                    <a:lumMod val="65000"/>
                  </a:schemeClr>
                </a:solidFill>
              </a:rPr>
              <a:t>- Aspersão  / Irrigação;</a:t>
            </a:r>
            <a:br>
              <a:rPr lang="pt-BR" dirty="0">
                <a:solidFill>
                  <a:schemeClr val="tx1">
                    <a:lumMod val="65000"/>
                  </a:schemeClr>
                </a:solidFill>
              </a:rPr>
            </a:br>
            <a:r>
              <a:rPr lang="pt-BR" dirty="0">
                <a:solidFill>
                  <a:schemeClr val="tx1">
                    <a:lumMod val="65000"/>
                  </a:schemeClr>
                </a:solidFill>
              </a:rPr>
              <a:t>- Alagamento;</a:t>
            </a:r>
            <a:br>
              <a:rPr lang="pt-BR" dirty="0">
                <a:solidFill>
                  <a:schemeClr val="tx1">
                    <a:lumMod val="65000"/>
                  </a:schemeClr>
                </a:solidFill>
              </a:rPr>
            </a:br>
            <a:r>
              <a:rPr lang="pt-BR" dirty="0">
                <a:solidFill>
                  <a:schemeClr val="tx1">
                    <a:lumMod val="65000"/>
                  </a:schemeClr>
                </a:solidFill>
              </a:rPr>
              <a:t>- Cobertura com tecidos/mantas úmidos(as);</a:t>
            </a:r>
            <a:br>
              <a:rPr lang="pt-BR" dirty="0">
                <a:solidFill>
                  <a:schemeClr val="tx1">
                    <a:lumMod val="65000"/>
                  </a:schemeClr>
                </a:solidFill>
              </a:rPr>
            </a:br>
            <a:r>
              <a:rPr lang="pt-BR" dirty="0">
                <a:solidFill>
                  <a:schemeClr val="tx1">
                    <a:lumMod val="65000"/>
                  </a:schemeClr>
                </a:solidFill>
              </a:rPr>
              <a:t>- Cura química (compostos formadores de membranas de cura).</a:t>
            </a:r>
          </a:p>
        </p:txBody>
      </p:sp>
    </p:spTree>
    <p:extLst>
      <p:ext uri="{BB962C8B-B14F-4D97-AF65-F5344CB8AC3E}">
        <p14:creationId xmlns:p14="http://schemas.microsoft.com/office/powerpoint/2010/main" val="3108428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extLst/>
          </a:blip>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5146160" y="609599"/>
            <a:ext cx="5978072" cy="1104901"/>
          </a:xfrm>
        </p:spPr>
        <p:txBody>
          <a:bodyPr>
            <a:normAutofit/>
          </a:bodyPr>
          <a:lstStyle/>
          <a:p>
            <a:r>
              <a:rPr lang="pt-BR" dirty="0"/>
              <a:t>Molhagem Constante</a:t>
            </a:r>
          </a:p>
        </p:txBody>
      </p:sp>
      <p:pic>
        <p:nvPicPr>
          <p:cNvPr id="73" name="Picture 72">
            <a:extLst>
              <a:ext uri="{FF2B5EF4-FFF2-40B4-BE49-F238E27FC236}">
                <a16:creationId xmlns:a16="http://schemas.microsoft.com/office/drawing/2014/main" id="{B32FA570-DECF-4191-A477-7F58679A3FF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10649" y="1"/>
            <a:ext cx="4690532" cy="6858000"/>
          </a:xfrm>
          <a:prstGeom prst="rect">
            <a:avLst/>
          </a:prstGeom>
        </p:spPr>
      </p:pic>
      <p:pic>
        <p:nvPicPr>
          <p:cNvPr id="2050" name="Picture 2" descr="Imagem relacionada">
            <a:extLst>
              <a:ext uri="{FF2B5EF4-FFF2-40B4-BE49-F238E27FC236}">
                <a16:creationId xmlns:a16="http://schemas.microsoft.com/office/drawing/2014/main" id="{06F4D529-1B91-4DEC-99F7-1A18B0FBDFD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839" r="23613" b="2"/>
          <a:stretch/>
        </p:blipFill>
        <p:spPr bwMode="auto">
          <a:xfrm>
            <a:off x="-10649" y="10"/>
            <a:ext cx="4571649" cy="420623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sultado de imagem para aspersÃ£o para cura">
            <a:extLst>
              <a:ext uri="{FF2B5EF4-FFF2-40B4-BE49-F238E27FC236}">
                <a16:creationId xmlns:a16="http://schemas.microsoft.com/office/drawing/2014/main" id="{904B49EE-744D-44BA-812F-466DB8FF114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1" b="26054"/>
          <a:stretch/>
        </p:blipFill>
        <p:spPr bwMode="auto">
          <a:xfrm>
            <a:off x="-10649" y="4322618"/>
            <a:ext cx="4571649" cy="2535382"/>
          </a:xfrm>
          <a:prstGeom prst="rect">
            <a:avLst/>
          </a:prstGeom>
          <a:noFill/>
          <a:extLst>
            <a:ext uri="{909E8E84-426E-40DD-AFC4-6F175D3DCCD1}">
              <a14:hiddenFill xmlns:a14="http://schemas.microsoft.com/office/drawing/2010/main">
                <a:solidFill>
                  <a:srgbClr val="FFFFFF"/>
                </a:solidFill>
              </a14:hiddenFill>
            </a:ext>
          </a:extLst>
        </p:spPr>
      </p:pic>
      <p:sp>
        <p:nvSpPr>
          <p:cNvPr id="2056" name="Espaço Reservado para Conteúdo 2"/>
          <p:cNvSpPr>
            <a:spLocks noGrp="1"/>
          </p:cNvSpPr>
          <p:nvPr>
            <p:ph idx="1"/>
          </p:nvPr>
        </p:nvSpPr>
        <p:spPr>
          <a:xfrm>
            <a:off x="5146159" y="1828801"/>
            <a:ext cx="6784583" cy="4419600"/>
          </a:xfrm>
        </p:spPr>
        <p:txBody>
          <a:bodyPr anchor="t">
            <a:normAutofit/>
          </a:bodyPr>
          <a:lstStyle/>
          <a:p>
            <a:pPr algn="just" fontAlgn="base">
              <a:lnSpc>
                <a:spcPct val="90000"/>
              </a:lnSpc>
            </a:pPr>
            <a:r>
              <a:rPr lang="pt-BR" sz="1800" dirty="0">
                <a:effectLst/>
              </a:rPr>
              <a:t>O processo mais comumente empregado na cura do concreto de estruturas é o de molhagem constante, que consiste em molhar repetida e constantemente as peças em concreto, fazendo-se uso de uma mangueira, durante o período designado. O método de molhagem constante é possível de ser aplicado na maioria dos casos, desde que não apresente dificuldades e riscos à mão de obra, como é o caso da molhagem de vigas isoladas estreitas em alturas elevadas.</a:t>
            </a:r>
          </a:p>
          <a:p>
            <a:pPr algn="just" fontAlgn="base">
              <a:lnSpc>
                <a:spcPct val="90000"/>
              </a:lnSpc>
            </a:pPr>
            <a:r>
              <a:rPr lang="pt-BR" sz="1800" dirty="0">
                <a:effectLst/>
              </a:rPr>
              <a:t>Para a aplicação desse método, é necessário apenas que haja disponibilidade de pontos de água no local em que se está executando a estrutura, mangueira com tamanho suficiente que possibilite o lançamento de água sobre toda a superfície do concreto submetida ao processo de cura e pessoal disponível em período integral para que o processo de cura se dê de forma ininterrupta.</a:t>
            </a:r>
            <a:endParaRPr lang="pt-BR" sz="1800" dirty="0"/>
          </a:p>
        </p:txBody>
      </p:sp>
    </p:spTree>
    <p:extLst>
      <p:ext uri="{BB962C8B-B14F-4D97-AF65-F5344CB8AC3E}">
        <p14:creationId xmlns:p14="http://schemas.microsoft.com/office/powerpoint/2010/main" val="35511595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extLst/>
          </a:blip>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5421931" y="507999"/>
            <a:ext cx="5978072" cy="1104901"/>
          </a:xfrm>
        </p:spPr>
        <p:txBody>
          <a:bodyPr>
            <a:normAutofit/>
          </a:bodyPr>
          <a:lstStyle/>
          <a:p>
            <a:r>
              <a:rPr lang="pt-BR" dirty="0"/>
              <a:t>Aspersão</a:t>
            </a:r>
          </a:p>
        </p:txBody>
      </p:sp>
      <p:pic>
        <p:nvPicPr>
          <p:cNvPr id="256" name="Picture 255">
            <a:extLst>
              <a:ext uri="{FF2B5EF4-FFF2-40B4-BE49-F238E27FC236}">
                <a16:creationId xmlns:a16="http://schemas.microsoft.com/office/drawing/2014/main" id="{B32FA570-DECF-4191-A477-7F58679A3FF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10649" y="1"/>
            <a:ext cx="4690532" cy="6858000"/>
          </a:xfrm>
          <a:prstGeom prst="rect">
            <a:avLst/>
          </a:prstGeom>
        </p:spPr>
      </p:pic>
      <p:pic>
        <p:nvPicPr>
          <p:cNvPr id="2050" name="Picture 2" descr="Fotos: acervo do autor"/>
          <p:cNvPicPr>
            <a:picLocks noChangeAspect="1" noChangeArrowheads="1"/>
          </p:cNvPicPr>
          <p:nvPr/>
        </p:nvPicPr>
        <p:blipFill rotWithShape="1">
          <a:blip r:embed="rId4">
            <a:extLst>
              <a:ext uri="{28A0092B-C50C-407E-A947-70E740481C1C}">
                <a14:useLocalDpi xmlns:a14="http://schemas.microsoft.com/office/drawing/2010/main" val="0"/>
              </a:ext>
            </a:extLst>
          </a:blip>
          <a:srcRect l="16008" r="29648" b="-1"/>
          <a:stretch/>
        </p:blipFill>
        <p:spPr bwMode="auto">
          <a:xfrm>
            <a:off x="-10649" y="10"/>
            <a:ext cx="4571649" cy="420623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esultado de imagem para aspersÃ£o para cura">
            <a:extLst>
              <a:ext uri="{FF2B5EF4-FFF2-40B4-BE49-F238E27FC236}">
                <a16:creationId xmlns:a16="http://schemas.microsoft.com/office/drawing/2014/main" id="{342A06CB-FF56-4746-B041-5B30524CF525}"/>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1" b="1406"/>
          <a:stretch/>
        </p:blipFill>
        <p:spPr bwMode="auto">
          <a:xfrm>
            <a:off x="-10649" y="4322618"/>
            <a:ext cx="4571649" cy="253538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052" name="Espaço Reservado para Conteúdo 2">
            <a:extLst>
              <a:ext uri="{FF2B5EF4-FFF2-40B4-BE49-F238E27FC236}">
                <a16:creationId xmlns:a16="http://schemas.microsoft.com/office/drawing/2014/main" id="{A5E9492F-C71D-4823-A81B-EC45186F8539}"/>
              </a:ext>
            </a:extLst>
          </p:cNvPr>
          <p:cNvGraphicFramePr>
            <a:graphicFrameLocks noGrp="1"/>
          </p:cNvGraphicFramePr>
          <p:nvPr>
            <p:ph idx="1"/>
            <p:extLst>
              <p:ext uri="{D42A27DB-BD31-4B8C-83A1-F6EECF244321}">
                <p14:modId xmlns:p14="http://schemas.microsoft.com/office/powerpoint/2010/main" val="3508674966"/>
              </p:ext>
            </p:extLst>
          </p:nvPr>
        </p:nvGraphicFramePr>
        <p:xfrm>
          <a:off x="5146160" y="1828801"/>
          <a:ext cx="6643260" cy="429622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4651581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extLst/>
          </a:blip>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13795" y="609600"/>
            <a:ext cx="10353762" cy="970450"/>
          </a:xfrm>
        </p:spPr>
        <p:txBody>
          <a:bodyPr>
            <a:normAutofit/>
          </a:bodyPr>
          <a:lstStyle/>
          <a:p>
            <a:r>
              <a:rPr lang="pt-BR" dirty="0"/>
              <a:t>Alagamento</a:t>
            </a:r>
          </a:p>
        </p:txBody>
      </p:sp>
      <p:graphicFrame>
        <p:nvGraphicFramePr>
          <p:cNvPr id="5" name="Espaço Reservado para Conteúdo 2">
            <a:extLst>
              <a:ext uri="{FF2B5EF4-FFF2-40B4-BE49-F238E27FC236}">
                <a16:creationId xmlns:a16="http://schemas.microsoft.com/office/drawing/2014/main" id="{3E8962B8-FA3A-42B3-8C79-EDDCB0B468DD}"/>
              </a:ext>
            </a:extLst>
          </p:cNvPr>
          <p:cNvGraphicFramePr>
            <a:graphicFrameLocks noGrp="1"/>
          </p:cNvGraphicFramePr>
          <p:nvPr>
            <p:ph idx="1"/>
            <p:extLst>
              <p:ext uri="{D42A27DB-BD31-4B8C-83A1-F6EECF244321}">
                <p14:modId xmlns:p14="http://schemas.microsoft.com/office/powerpoint/2010/main" val="2535445901"/>
              </p:ext>
            </p:extLst>
          </p:nvPr>
        </p:nvGraphicFramePr>
        <p:xfrm>
          <a:off x="914400" y="1731963"/>
          <a:ext cx="10353675" cy="40592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753120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extLst/>
          </a:blip>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5146160" y="609599"/>
            <a:ext cx="5978072" cy="1104901"/>
          </a:xfrm>
        </p:spPr>
        <p:txBody>
          <a:bodyPr>
            <a:normAutofit/>
          </a:bodyPr>
          <a:lstStyle/>
          <a:p>
            <a:r>
              <a:rPr lang="pt-BR" dirty="0"/>
              <a:t>Cura Química</a:t>
            </a:r>
          </a:p>
        </p:txBody>
      </p:sp>
      <p:pic>
        <p:nvPicPr>
          <p:cNvPr id="137" name="Picture 136">
            <a:extLst>
              <a:ext uri="{FF2B5EF4-FFF2-40B4-BE49-F238E27FC236}">
                <a16:creationId xmlns:a16="http://schemas.microsoft.com/office/drawing/2014/main" id="{B32FA570-DECF-4191-A477-7F58679A3FF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10649" y="1"/>
            <a:ext cx="4690532" cy="6858000"/>
          </a:xfrm>
          <a:prstGeom prst="rect">
            <a:avLst/>
          </a:prstGeom>
        </p:spPr>
      </p:pic>
      <p:pic>
        <p:nvPicPr>
          <p:cNvPr id="3074" name="Picture 2" descr="Fotos: acervo do autor"/>
          <p:cNvPicPr>
            <a:picLocks noChangeAspect="1" noChangeArrowheads="1"/>
          </p:cNvPicPr>
          <p:nvPr/>
        </p:nvPicPr>
        <p:blipFill rotWithShape="1">
          <a:blip r:embed="rId4">
            <a:extLst>
              <a:ext uri="{28A0092B-C50C-407E-A947-70E740481C1C}">
                <a14:useLocalDpi xmlns:a14="http://schemas.microsoft.com/office/drawing/2010/main" val="0"/>
              </a:ext>
            </a:extLst>
          </a:blip>
          <a:srcRect t="7053" r="3" b="14514"/>
          <a:stretch/>
        </p:blipFill>
        <p:spPr bwMode="auto">
          <a:xfrm>
            <a:off x="-10649" y="10"/>
            <a:ext cx="4571649" cy="420623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Resultado de imagem para cura quimica">
            <a:extLst>
              <a:ext uri="{FF2B5EF4-FFF2-40B4-BE49-F238E27FC236}">
                <a16:creationId xmlns:a16="http://schemas.microsoft.com/office/drawing/2014/main" id="{095D8C15-CF2F-42BF-B45E-DC78A7DE797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1" b="23504"/>
          <a:stretch/>
        </p:blipFill>
        <p:spPr bwMode="auto">
          <a:xfrm>
            <a:off x="-10649" y="4322618"/>
            <a:ext cx="4571649" cy="253538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076" name="Espaço Reservado para Conteúdo 2">
            <a:extLst>
              <a:ext uri="{FF2B5EF4-FFF2-40B4-BE49-F238E27FC236}">
                <a16:creationId xmlns:a16="http://schemas.microsoft.com/office/drawing/2014/main" id="{62DB4CE1-E6F3-4D9B-8A75-3BA33F28DA22}"/>
              </a:ext>
            </a:extLst>
          </p:cNvPr>
          <p:cNvGraphicFramePr>
            <a:graphicFrameLocks noGrp="1"/>
          </p:cNvGraphicFramePr>
          <p:nvPr>
            <p:ph idx="1"/>
            <p:extLst>
              <p:ext uri="{D42A27DB-BD31-4B8C-83A1-F6EECF244321}">
                <p14:modId xmlns:p14="http://schemas.microsoft.com/office/powerpoint/2010/main" val="1109307529"/>
              </p:ext>
            </p:extLst>
          </p:nvPr>
        </p:nvGraphicFramePr>
        <p:xfrm>
          <a:off x="4789715" y="1714500"/>
          <a:ext cx="7184572" cy="503464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42187300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p:nvPr/>
        </p:nvSpPr>
        <p:spPr>
          <a:xfrm>
            <a:off x="2685569" y="5939609"/>
            <a:ext cx="4875519" cy="558614"/>
          </a:xfrm>
          <a:prstGeom prst="rect">
            <a:avLst/>
          </a:prstGeom>
        </p:spPr>
        <p:txBody>
          <a:bodyPr vert="horz" wrap="square" lIns="0" tIns="0" rIns="0" bIns="0" rtlCol="0">
            <a:spAutoFit/>
          </a:bodyPr>
          <a:lstStyle/>
          <a:p>
            <a:pPr marL="971109" marR="4611" indent="-960159"/>
            <a:r>
              <a:rPr sz="1815" spc="-5" dirty="0">
                <a:solidFill>
                  <a:schemeClr val="tx1">
                    <a:lumMod val="65000"/>
                  </a:schemeClr>
                </a:solidFill>
                <a:latin typeface="+mj-lt"/>
                <a:cs typeface="Arial"/>
              </a:rPr>
              <a:t>Cobertores elétricos para aquecimento, </a:t>
            </a:r>
            <a:r>
              <a:rPr sz="1815" dirty="0">
                <a:solidFill>
                  <a:schemeClr val="tx1">
                    <a:lumMod val="65000"/>
                  </a:schemeClr>
                </a:solidFill>
                <a:latin typeface="+mj-lt"/>
                <a:cs typeface="Arial"/>
              </a:rPr>
              <a:t>uso em  </a:t>
            </a:r>
            <a:r>
              <a:rPr sz="1815" spc="-5" dirty="0">
                <a:solidFill>
                  <a:schemeClr val="tx1">
                    <a:lumMod val="65000"/>
                  </a:schemeClr>
                </a:solidFill>
                <a:latin typeface="+mj-lt"/>
                <a:cs typeface="Arial"/>
              </a:rPr>
              <a:t>concretagens com </a:t>
            </a:r>
            <a:r>
              <a:rPr sz="1815" dirty="0">
                <a:solidFill>
                  <a:schemeClr val="tx1">
                    <a:lumMod val="65000"/>
                  </a:schemeClr>
                </a:solidFill>
                <a:latin typeface="+mj-lt"/>
                <a:cs typeface="Arial"/>
              </a:rPr>
              <a:t>clima</a:t>
            </a:r>
            <a:r>
              <a:rPr sz="1815" spc="-73" dirty="0">
                <a:solidFill>
                  <a:schemeClr val="tx1">
                    <a:lumMod val="65000"/>
                  </a:schemeClr>
                </a:solidFill>
                <a:latin typeface="+mj-lt"/>
                <a:cs typeface="Arial"/>
              </a:rPr>
              <a:t> </a:t>
            </a:r>
            <a:r>
              <a:rPr sz="1815" spc="-5" dirty="0">
                <a:solidFill>
                  <a:schemeClr val="tx1">
                    <a:lumMod val="65000"/>
                  </a:schemeClr>
                </a:solidFill>
                <a:latin typeface="+mj-lt"/>
                <a:cs typeface="Arial"/>
              </a:rPr>
              <a:t>frio.</a:t>
            </a:r>
            <a:endParaRPr sz="1815" dirty="0">
              <a:solidFill>
                <a:schemeClr val="tx1">
                  <a:lumMod val="65000"/>
                </a:schemeClr>
              </a:solidFill>
              <a:latin typeface="+mj-lt"/>
              <a:cs typeface="Arial"/>
            </a:endParaRPr>
          </a:p>
        </p:txBody>
      </p:sp>
      <p:sp>
        <p:nvSpPr>
          <p:cNvPr id="11" name="object 11"/>
          <p:cNvSpPr/>
          <p:nvPr/>
        </p:nvSpPr>
        <p:spPr>
          <a:xfrm>
            <a:off x="2287685" y="3048409"/>
            <a:ext cx="3753803" cy="2816045"/>
          </a:xfrm>
          <a:prstGeom prst="rect">
            <a:avLst/>
          </a:prstGeom>
          <a:blipFill>
            <a:blip r:embed="rId2" cstate="print"/>
            <a:stretch>
              <a:fillRect/>
            </a:stretch>
          </a:blipFill>
        </p:spPr>
        <p:txBody>
          <a:bodyPr wrap="square" lIns="0" tIns="0" rIns="0" bIns="0" rtlCol="0"/>
          <a:lstStyle/>
          <a:p>
            <a:endParaRPr sz="1634"/>
          </a:p>
        </p:txBody>
      </p:sp>
      <p:sp>
        <p:nvSpPr>
          <p:cNvPr id="12" name="object 12"/>
          <p:cNvSpPr/>
          <p:nvPr/>
        </p:nvSpPr>
        <p:spPr>
          <a:xfrm>
            <a:off x="6175650" y="3016598"/>
            <a:ext cx="2192254" cy="2829876"/>
          </a:xfrm>
          <a:prstGeom prst="rect">
            <a:avLst/>
          </a:prstGeom>
          <a:blipFill>
            <a:blip r:embed="rId3" cstate="print"/>
            <a:stretch>
              <a:fillRect/>
            </a:stretch>
          </a:blipFill>
        </p:spPr>
        <p:txBody>
          <a:bodyPr wrap="square" lIns="0" tIns="0" rIns="0" bIns="0" rtlCol="0"/>
          <a:lstStyle/>
          <a:p>
            <a:endParaRPr sz="1634"/>
          </a:p>
        </p:txBody>
      </p:sp>
      <p:sp>
        <p:nvSpPr>
          <p:cNvPr id="13" name="object 13"/>
          <p:cNvSpPr/>
          <p:nvPr/>
        </p:nvSpPr>
        <p:spPr>
          <a:xfrm>
            <a:off x="8603035" y="4045644"/>
            <a:ext cx="1337483" cy="2192254"/>
          </a:xfrm>
          <a:prstGeom prst="rect">
            <a:avLst/>
          </a:prstGeom>
          <a:blipFill>
            <a:blip r:embed="rId4" cstate="print"/>
            <a:stretch>
              <a:fillRect/>
            </a:stretch>
          </a:blipFill>
        </p:spPr>
        <p:txBody>
          <a:bodyPr wrap="square" lIns="0" tIns="0" rIns="0" bIns="0" rtlCol="0"/>
          <a:lstStyle/>
          <a:p>
            <a:endParaRPr sz="1634"/>
          </a:p>
        </p:txBody>
      </p:sp>
      <p:sp>
        <p:nvSpPr>
          <p:cNvPr id="14" name="object 14"/>
          <p:cNvSpPr txBox="1"/>
          <p:nvPr/>
        </p:nvSpPr>
        <p:spPr>
          <a:xfrm>
            <a:off x="8500236" y="3012912"/>
            <a:ext cx="1663785" cy="837922"/>
          </a:xfrm>
          <a:prstGeom prst="rect">
            <a:avLst/>
          </a:prstGeom>
        </p:spPr>
        <p:txBody>
          <a:bodyPr vert="horz" wrap="square" lIns="0" tIns="0" rIns="0" bIns="0" rtlCol="0">
            <a:spAutoFit/>
          </a:bodyPr>
          <a:lstStyle/>
          <a:p>
            <a:pPr marL="10950" marR="4611" indent="-1153" algn="ctr"/>
            <a:r>
              <a:rPr sz="1815" spc="-5" dirty="0">
                <a:solidFill>
                  <a:schemeClr val="tx1">
                    <a:lumMod val="65000"/>
                  </a:schemeClr>
                </a:solidFill>
                <a:latin typeface="+mj-lt"/>
                <a:cs typeface="Arial"/>
              </a:rPr>
              <a:t>Cobertor </a:t>
            </a:r>
            <a:r>
              <a:rPr sz="1815" dirty="0">
                <a:solidFill>
                  <a:schemeClr val="tx1">
                    <a:lumMod val="65000"/>
                  </a:schemeClr>
                </a:solidFill>
                <a:latin typeface="+mj-lt"/>
                <a:cs typeface="Arial"/>
              </a:rPr>
              <a:t>p/  </a:t>
            </a:r>
            <a:r>
              <a:rPr sz="1815" spc="-5" dirty="0">
                <a:solidFill>
                  <a:schemeClr val="tx1">
                    <a:lumMod val="65000"/>
                  </a:schemeClr>
                </a:solidFill>
                <a:latin typeface="+mj-lt"/>
                <a:cs typeface="Arial"/>
              </a:rPr>
              <a:t>aquecimento</a:t>
            </a:r>
            <a:r>
              <a:rPr sz="1815" spc="-68" dirty="0">
                <a:solidFill>
                  <a:schemeClr val="tx1">
                    <a:lumMod val="65000"/>
                  </a:schemeClr>
                </a:solidFill>
                <a:latin typeface="+mj-lt"/>
                <a:cs typeface="Arial"/>
              </a:rPr>
              <a:t> </a:t>
            </a:r>
            <a:r>
              <a:rPr sz="1815" dirty="0">
                <a:solidFill>
                  <a:schemeClr val="tx1">
                    <a:lumMod val="65000"/>
                  </a:schemeClr>
                </a:solidFill>
                <a:latin typeface="+mj-lt"/>
                <a:cs typeface="Arial"/>
              </a:rPr>
              <a:t>de  </a:t>
            </a:r>
            <a:r>
              <a:rPr sz="1815" spc="-5" dirty="0">
                <a:solidFill>
                  <a:schemeClr val="tx1">
                    <a:lumMod val="65000"/>
                  </a:schemeClr>
                </a:solidFill>
                <a:latin typeface="+mj-lt"/>
                <a:cs typeface="Arial"/>
              </a:rPr>
              <a:t>tambor </a:t>
            </a:r>
            <a:r>
              <a:rPr sz="1815" dirty="0">
                <a:solidFill>
                  <a:schemeClr val="tx1">
                    <a:lumMod val="65000"/>
                  </a:schemeClr>
                </a:solidFill>
                <a:latin typeface="+mj-lt"/>
                <a:cs typeface="Arial"/>
              </a:rPr>
              <a:t>de</a:t>
            </a:r>
            <a:r>
              <a:rPr sz="1815" spc="-82" dirty="0">
                <a:solidFill>
                  <a:schemeClr val="tx1">
                    <a:lumMod val="65000"/>
                  </a:schemeClr>
                </a:solidFill>
                <a:latin typeface="+mj-lt"/>
                <a:cs typeface="Arial"/>
              </a:rPr>
              <a:t> </a:t>
            </a:r>
            <a:r>
              <a:rPr sz="1815" spc="-5" dirty="0">
                <a:solidFill>
                  <a:schemeClr val="tx1">
                    <a:lumMod val="65000"/>
                  </a:schemeClr>
                </a:solidFill>
                <a:latin typeface="+mj-lt"/>
                <a:cs typeface="Arial"/>
              </a:rPr>
              <a:t>água</a:t>
            </a:r>
            <a:endParaRPr sz="1815" dirty="0">
              <a:solidFill>
                <a:schemeClr val="tx1">
                  <a:lumMod val="65000"/>
                </a:schemeClr>
              </a:solidFill>
              <a:latin typeface="+mj-lt"/>
              <a:cs typeface="Arial"/>
            </a:endParaRPr>
          </a:p>
        </p:txBody>
      </p:sp>
      <p:sp>
        <p:nvSpPr>
          <p:cNvPr id="15" name="object 15"/>
          <p:cNvSpPr txBox="1"/>
          <p:nvPr/>
        </p:nvSpPr>
        <p:spPr>
          <a:xfrm>
            <a:off x="684493" y="1375268"/>
            <a:ext cx="10842171" cy="1107996"/>
          </a:xfrm>
          <a:prstGeom prst="rect">
            <a:avLst/>
          </a:prstGeom>
        </p:spPr>
        <p:txBody>
          <a:bodyPr vert="horz" wrap="square" lIns="0" tIns="0" rIns="0" bIns="0" rtlCol="0">
            <a:spAutoFit/>
          </a:bodyPr>
          <a:lstStyle/>
          <a:p>
            <a:pPr marL="11527" marR="4611" indent="-1729" algn="just"/>
            <a:r>
              <a:rPr sz="2400" spc="-5" dirty="0">
                <a:solidFill>
                  <a:schemeClr val="tx1">
                    <a:lumMod val="65000"/>
                  </a:schemeClr>
                </a:solidFill>
                <a:latin typeface="+mj-lt"/>
                <a:cs typeface="Arial"/>
              </a:rPr>
              <a:t>Em climas muito frios, para manter a temperatura e umidade  corretas(abaixo de 4ºC não ocorre a hidratação do cimento) </a:t>
            </a:r>
            <a:r>
              <a:rPr sz="2400" spc="-5" dirty="0" err="1">
                <a:solidFill>
                  <a:schemeClr val="tx1">
                    <a:lumMod val="65000"/>
                  </a:schemeClr>
                </a:solidFill>
                <a:latin typeface="+mj-lt"/>
                <a:cs typeface="Arial"/>
              </a:rPr>
              <a:t>utiliza</a:t>
            </a:r>
            <a:r>
              <a:rPr sz="2400" spc="-5" dirty="0">
                <a:solidFill>
                  <a:schemeClr val="tx1">
                    <a:lumMod val="65000"/>
                  </a:schemeClr>
                </a:solidFill>
                <a:latin typeface="+mj-lt"/>
                <a:cs typeface="Arial"/>
              </a:rPr>
              <a:t>-</a:t>
            </a:r>
            <a:r>
              <a:rPr sz="2400" dirty="0">
                <a:solidFill>
                  <a:schemeClr val="tx1">
                    <a:lumMod val="65000"/>
                  </a:schemeClr>
                </a:solidFill>
                <a:latin typeface="+mj-lt"/>
                <a:cs typeface="Arial"/>
              </a:rPr>
              <a:t>se </a:t>
            </a:r>
            <a:r>
              <a:rPr sz="2400" spc="-5" dirty="0">
                <a:solidFill>
                  <a:schemeClr val="tx1">
                    <a:lumMod val="65000"/>
                  </a:schemeClr>
                </a:solidFill>
                <a:latin typeface="+mj-lt"/>
                <a:cs typeface="Arial"/>
              </a:rPr>
              <a:t>técnicas para aumentar a </a:t>
            </a:r>
            <a:r>
              <a:rPr sz="2400" dirty="0">
                <a:solidFill>
                  <a:schemeClr val="tx1">
                    <a:lumMod val="65000"/>
                  </a:schemeClr>
                </a:solidFill>
                <a:latin typeface="+mj-lt"/>
                <a:cs typeface="Arial"/>
              </a:rPr>
              <a:t>temperatura </a:t>
            </a:r>
            <a:r>
              <a:rPr sz="2400" spc="-5" dirty="0">
                <a:solidFill>
                  <a:schemeClr val="tx1">
                    <a:lumMod val="65000"/>
                  </a:schemeClr>
                </a:solidFill>
                <a:latin typeface="+mj-lt"/>
                <a:cs typeface="Arial"/>
              </a:rPr>
              <a:t>mantendo a</a:t>
            </a:r>
            <a:r>
              <a:rPr sz="2400" spc="68" dirty="0">
                <a:solidFill>
                  <a:schemeClr val="tx1">
                    <a:lumMod val="65000"/>
                  </a:schemeClr>
                </a:solidFill>
                <a:latin typeface="+mj-lt"/>
                <a:cs typeface="Arial"/>
              </a:rPr>
              <a:t> </a:t>
            </a:r>
            <a:r>
              <a:rPr sz="2400" spc="-5" dirty="0" err="1">
                <a:solidFill>
                  <a:schemeClr val="tx1">
                    <a:lumMod val="65000"/>
                  </a:schemeClr>
                </a:solidFill>
                <a:latin typeface="+mj-lt"/>
                <a:cs typeface="Arial"/>
              </a:rPr>
              <a:t>umidade</a:t>
            </a:r>
            <a:r>
              <a:rPr lang="pt-BR" sz="2400" spc="-5" dirty="0">
                <a:solidFill>
                  <a:schemeClr val="tx1">
                    <a:lumMod val="65000"/>
                  </a:schemeClr>
                </a:solidFill>
                <a:latin typeface="+mj-lt"/>
                <a:cs typeface="Arial"/>
              </a:rPr>
              <a:t>.</a:t>
            </a:r>
            <a:endParaRPr sz="2400" dirty="0">
              <a:solidFill>
                <a:schemeClr val="tx1">
                  <a:lumMod val="65000"/>
                </a:schemeClr>
              </a:solidFill>
              <a:latin typeface="+mj-lt"/>
              <a:cs typeface="Arial"/>
            </a:endParaRPr>
          </a:p>
        </p:txBody>
      </p:sp>
      <p:sp>
        <p:nvSpPr>
          <p:cNvPr id="18" name="Título 12"/>
          <p:cNvSpPr txBox="1">
            <a:spLocks/>
          </p:cNvSpPr>
          <p:nvPr/>
        </p:nvSpPr>
        <p:spPr>
          <a:xfrm>
            <a:off x="928698" y="295639"/>
            <a:ext cx="10353762" cy="970450"/>
          </a:xfrm>
          <a:prstGeom prst="rect">
            <a:avLst/>
          </a:prstGeom>
        </p:spPr>
        <p:txBody>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a:t>Propriedades do Concreto Endurecido</a:t>
            </a:r>
            <a:endParaRPr lang="pt-BR" dirty="0"/>
          </a:p>
        </p:txBody>
      </p:sp>
    </p:spTree>
    <p:extLst>
      <p:ext uri="{BB962C8B-B14F-4D97-AF65-F5344CB8AC3E}">
        <p14:creationId xmlns:p14="http://schemas.microsoft.com/office/powerpoint/2010/main" val="23852392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txBox="1"/>
          <p:nvPr/>
        </p:nvSpPr>
        <p:spPr>
          <a:xfrm>
            <a:off x="319720" y="2053404"/>
            <a:ext cx="5947442" cy="279307"/>
          </a:xfrm>
          <a:prstGeom prst="rect">
            <a:avLst/>
          </a:prstGeom>
        </p:spPr>
        <p:txBody>
          <a:bodyPr vert="horz" wrap="square" lIns="0" tIns="0" rIns="0" bIns="0" rtlCol="0">
            <a:spAutoFit/>
          </a:bodyPr>
          <a:lstStyle/>
          <a:p>
            <a:pPr marL="11527"/>
            <a:r>
              <a:rPr lang="pt-BR" sz="1815" b="1" spc="-5" dirty="0">
                <a:solidFill>
                  <a:schemeClr val="tx1">
                    <a:lumMod val="75000"/>
                  </a:schemeClr>
                </a:solidFill>
                <a:latin typeface="Arial"/>
                <a:cs typeface="Arial"/>
              </a:rPr>
              <a:t>Efeitos da Feitos da Cura na Resistência do Concreto</a:t>
            </a:r>
            <a:endParaRPr sz="1815" dirty="0">
              <a:solidFill>
                <a:schemeClr val="tx1">
                  <a:lumMod val="75000"/>
                </a:schemeClr>
              </a:solidFill>
              <a:latin typeface="Arial"/>
              <a:cs typeface="Arial"/>
            </a:endParaRPr>
          </a:p>
        </p:txBody>
      </p:sp>
      <p:sp>
        <p:nvSpPr>
          <p:cNvPr id="11" name="object 11"/>
          <p:cNvSpPr/>
          <p:nvPr/>
        </p:nvSpPr>
        <p:spPr>
          <a:xfrm>
            <a:off x="342324" y="2529850"/>
            <a:ext cx="5373066" cy="3380079"/>
          </a:xfrm>
          <a:prstGeom prst="rect">
            <a:avLst/>
          </a:prstGeom>
          <a:blipFill>
            <a:blip r:embed="rId2" cstate="print"/>
            <a:stretch>
              <a:fillRect/>
            </a:stretch>
          </a:blipFill>
        </p:spPr>
        <p:txBody>
          <a:bodyPr wrap="square" lIns="0" tIns="0" rIns="0" bIns="0" rtlCol="0"/>
          <a:lstStyle/>
          <a:p>
            <a:endParaRPr sz="1634"/>
          </a:p>
        </p:txBody>
      </p:sp>
      <p:sp>
        <p:nvSpPr>
          <p:cNvPr id="12" name="Título 12"/>
          <p:cNvSpPr txBox="1">
            <a:spLocks/>
          </p:cNvSpPr>
          <p:nvPr/>
        </p:nvSpPr>
        <p:spPr>
          <a:xfrm>
            <a:off x="928698" y="295639"/>
            <a:ext cx="10353762" cy="970450"/>
          </a:xfrm>
          <a:prstGeom prst="rect">
            <a:avLst/>
          </a:prstGeom>
        </p:spPr>
        <p:txBody>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a:t>Propriedades do Concreto Endurecido</a:t>
            </a:r>
            <a:endParaRPr lang="pt-BR" dirty="0"/>
          </a:p>
        </p:txBody>
      </p:sp>
      <p:sp>
        <p:nvSpPr>
          <p:cNvPr id="9" name="object 10">
            <a:extLst>
              <a:ext uri="{FF2B5EF4-FFF2-40B4-BE49-F238E27FC236}">
                <a16:creationId xmlns:a16="http://schemas.microsoft.com/office/drawing/2014/main" id="{CA9F172A-8D55-46E6-B154-BA053113082A}"/>
              </a:ext>
            </a:extLst>
          </p:cNvPr>
          <p:cNvSpPr txBox="1"/>
          <p:nvPr/>
        </p:nvSpPr>
        <p:spPr>
          <a:xfrm>
            <a:off x="7161258" y="5145234"/>
            <a:ext cx="4688418" cy="195566"/>
          </a:xfrm>
          <a:prstGeom prst="rect">
            <a:avLst/>
          </a:prstGeom>
        </p:spPr>
        <p:txBody>
          <a:bodyPr vert="horz" wrap="square" lIns="0" tIns="0" rIns="0" bIns="0" rtlCol="0">
            <a:spAutoFit/>
          </a:bodyPr>
          <a:lstStyle/>
          <a:p>
            <a:pPr marL="11527"/>
            <a:r>
              <a:rPr sz="1271" spc="-5" dirty="0">
                <a:latin typeface="Arial"/>
                <a:cs typeface="Arial"/>
              </a:rPr>
              <a:t>Concreto: ensino, Pesquisa </a:t>
            </a:r>
            <a:r>
              <a:rPr sz="1271" dirty="0">
                <a:latin typeface="Arial"/>
                <a:cs typeface="Arial"/>
              </a:rPr>
              <a:t>e </a:t>
            </a:r>
            <a:r>
              <a:rPr sz="1271" spc="-5" dirty="0">
                <a:latin typeface="Arial"/>
                <a:cs typeface="Arial"/>
              </a:rPr>
              <a:t>Realizações, IBRACON</a:t>
            </a:r>
            <a:r>
              <a:rPr sz="1271" spc="-23" dirty="0">
                <a:latin typeface="Arial"/>
                <a:cs typeface="Arial"/>
              </a:rPr>
              <a:t> </a:t>
            </a:r>
            <a:r>
              <a:rPr sz="1271" spc="-9" dirty="0">
                <a:latin typeface="Arial"/>
                <a:cs typeface="Arial"/>
              </a:rPr>
              <a:t>2005</a:t>
            </a:r>
            <a:endParaRPr sz="1271" dirty="0">
              <a:latin typeface="Arial"/>
              <a:cs typeface="Arial"/>
            </a:endParaRPr>
          </a:p>
        </p:txBody>
      </p:sp>
      <p:graphicFrame>
        <p:nvGraphicFramePr>
          <p:cNvPr id="13" name="object 11">
            <a:extLst>
              <a:ext uri="{FF2B5EF4-FFF2-40B4-BE49-F238E27FC236}">
                <a16:creationId xmlns:a16="http://schemas.microsoft.com/office/drawing/2014/main" id="{AA5CAD81-77CB-44B3-9BE8-42F8B5347D07}"/>
              </a:ext>
            </a:extLst>
          </p:cNvPr>
          <p:cNvGraphicFramePr>
            <a:graphicFrameLocks noGrp="1"/>
          </p:cNvGraphicFramePr>
          <p:nvPr>
            <p:extLst>
              <p:ext uri="{D42A27DB-BD31-4B8C-83A1-F6EECF244321}">
                <p14:modId xmlns:p14="http://schemas.microsoft.com/office/powerpoint/2010/main" val="1873048530"/>
              </p:ext>
            </p:extLst>
          </p:nvPr>
        </p:nvGraphicFramePr>
        <p:xfrm>
          <a:off x="6205403" y="2978972"/>
          <a:ext cx="5905226" cy="2109427"/>
        </p:xfrm>
        <a:graphic>
          <a:graphicData uri="http://schemas.openxmlformats.org/drawingml/2006/table">
            <a:tbl>
              <a:tblPr firstRow="1" bandRow="1">
                <a:tableStyleId>{284E427A-3D55-4303-BF80-6455036E1DE7}</a:tableStyleId>
              </a:tblPr>
              <a:tblGrid>
                <a:gridCol w="1400051">
                  <a:extLst>
                    <a:ext uri="{9D8B030D-6E8A-4147-A177-3AD203B41FA5}">
                      <a16:colId xmlns:a16="http://schemas.microsoft.com/office/drawing/2014/main" val="20000"/>
                    </a:ext>
                  </a:extLst>
                </a:gridCol>
                <a:gridCol w="1229762">
                  <a:extLst>
                    <a:ext uri="{9D8B030D-6E8A-4147-A177-3AD203B41FA5}">
                      <a16:colId xmlns:a16="http://schemas.microsoft.com/office/drawing/2014/main" val="20001"/>
                    </a:ext>
                  </a:extLst>
                </a:gridCol>
                <a:gridCol w="1105816">
                  <a:extLst>
                    <a:ext uri="{9D8B030D-6E8A-4147-A177-3AD203B41FA5}">
                      <a16:colId xmlns:a16="http://schemas.microsoft.com/office/drawing/2014/main" val="20002"/>
                    </a:ext>
                  </a:extLst>
                </a:gridCol>
                <a:gridCol w="1107971">
                  <a:extLst>
                    <a:ext uri="{9D8B030D-6E8A-4147-A177-3AD203B41FA5}">
                      <a16:colId xmlns:a16="http://schemas.microsoft.com/office/drawing/2014/main" val="20003"/>
                    </a:ext>
                  </a:extLst>
                </a:gridCol>
                <a:gridCol w="1061626">
                  <a:extLst>
                    <a:ext uri="{9D8B030D-6E8A-4147-A177-3AD203B41FA5}">
                      <a16:colId xmlns:a16="http://schemas.microsoft.com/office/drawing/2014/main" val="20004"/>
                    </a:ext>
                  </a:extLst>
                </a:gridCol>
              </a:tblGrid>
              <a:tr h="467076">
                <a:tc rowSpan="2">
                  <a:txBody>
                    <a:bodyPr/>
                    <a:lstStyle/>
                    <a:p>
                      <a:pPr marL="539115" marR="530225" indent="19685">
                        <a:lnSpc>
                          <a:spcPct val="100000"/>
                        </a:lnSpc>
                        <a:spcBef>
                          <a:spcPts val="265"/>
                        </a:spcBef>
                      </a:pPr>
                      <a:r>
                        <a:rPr sz="1300" spc="-5" dirty="0"/>
                        <a:t>Tipo </a:t>
                      </a:r>
                      <a:r>
                        <a:rPr sz="1300" dirty="0"/>
                        <a:t>de  </a:t>
                      </a:r>
                      <a:r>
                        <a:rPr sz="1300" spc="5" dirty="0"/>
                        <a:t>c</a:t>
                      </a:r>
                      <a:r>
                        <a:rPr sz="1300" spc="-5" dirty="0"/>
                        <a:t>im</a:t>
                      </a:r>
                      <a:r>
                        <a:rPr sz="1300" dirty="0"/>
                        <a:t>en</a:t>
                      </a:r>
                      <a:r>
                        <a:rPr sz="1300" spc="-20" dirty="0"/>
                        <a:t>t</a:t>
                      </a:r>
                      <a:r>
                        <a:rPr sz="1300" dirty="0"/>
                        <a:t>o</a:t>
                      </a:r>
                      <a:endParaRPr sz="1300" dirty="0">
                        <a:latin typeface="Arial"/>
                        <a:cs typeface="Arial"/>
                      </a:endParaRPr>
                    </a:p>
                  </a:txBody>
                  <a:tcPr marL="0" marR="0" marT="0" marB="0"/>
                </a:tc>
                <a:tc gridSpan="4">
                  <a:txBody>
                    <a:bodyPr/>
                    <a:lstStyle/>
                    <a:p>
                      <a:pPr marL="2204720" marR="661670" indent="-1537970">
                        <a:lnSpc>
                          <a:spcPct val="100000"/>
                        </a:lnSpc>
                        <a:spcBef>
                          <a:spcPts val="265"/>
                        </a:spcBef>
                      </a:pPr>
                      <a:r>
                        <a:rPr sz="1300" spc="-5" dirty="0"/>
                        <a:t>Período mínimo de cura (dias) para relações  água/cimento</a:t>
                      </a:r>
                      <a:r>
                        <a:rPr sz="1300" spc="-70" dirty="0"/>
                        <a:t> </a:t>
                      </a:r>
                      <a:r>
                        <a:rPr sz="1300" dirty="0"/>
                        <a:t>de:</a:t>
                      </a:r>
                      <a:endParaRPr sz="1300" dirty="0">
                        <a:latin typeface="Arial"/>
                        <a:cs typeface="Arial"/>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11872">
                <a:tc vMerge="1">
                  <a:txBody>
                    <a:bodyPr/>
                    <a:lstStyle/>
                    <a:p>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FFFF00"/>
                    </a:solidFill>
                  </a:tcPr>
                </a:tc>
                <a:tc>
                  <a:txBody>
                    <a:bodyPr/>
                    <a:lstStyle/>
                    <a:p>
                      <a:pPr algn="ctr">
                        <a:lnSpc>
                          <a:spcPct val="100000"/>
                        </a:lnSpc>
                        <a:spcBef>
                          <a:spcPts val="254"/>
                        </a:spcBef>
                      </a:pPr>
                      <a:r>
                        <a:rPr sz="1300" spc="-5" dirty="0"/>
                        <a:t>0,35</a:t>
                      </a:r>
                      <a:endParaRPr sz="1300">
                        <a:latin typeface="Arial"/>
                        <a:cs typeface="Arial"/>
                      </a:endParaRPr>
                    </a:p>
                  </a:txBody>
                  <a:tcPr marL="0" marR="0" marT="0" marB="0"/>
                </a:tc>
                <a:tc>
                  <a:txBody>
                    <a:bodyPr/>
                    <a:lstStyle/>
                    <a:p>
                      <a:pPr marL="1270" algn="ctr">
                        <a:lnSpc>
                          <a:spcPct val="100000"/>
                        </a:lnSpc>
                        <a:spcBef>
                          <a:spcPts val="254"/>
                        </a:spcBef>
                      </a:pPr>
                      <a:r>
                        <a:rPr sz="1300" spc="-5" dirty="0"/>
                        <a:t>0,55</a:t>
                      </a:r>
                      <a:endParaRPr sz="1300">
                        <a:latin typeface="Arial"/>
                        <a:cs typeface="Arial"/>
                      </a:endParaRPr>
                    </a:p>
                  </a:txBody>
                  <a:tcPr marL="0" marR="0" marT="0" marB="0"/>
                </a:tc>
                <a:tc>
                  <a:txBody>
                    <a:bodyPr/>
                    <a:lstStyle/>
                    <a:p>
                      <a:pPr marL="1270" algn="ctr">
                        <a:lnSpc>
                          <a:spcPct val="100000"/>
                        </a:lnSpc>
                        <a:spcBef>
                          <a:spcPts val="254"/>
                        </a:spcBef>
                      </a:pPr>
                      <a:r>
                        <a:rPr sz="1300" spc="-5" dirty="0"/>
                        <a:t>0,65</a:t>
                      </a:r>
                      <a:endParaRPr sz="1300">
                        <a:latin typeface="Arial"/>
                        <a:cs typeface="Arial"/>
                      </a:endParaRPr>
                    </a:p>
                  </a:txBody>
                  <a:tcPr marL="0" marR="0" marT="0" marB="0"/>
                </a:tc>
                <a:tc>
                  <a:txBody>
                    <a:bodyPr/>
                    <a:lstStyle/>
                    <a:p>
                      <a:pPr algn="ctr">
                        <a:lnSpc>
                          <a:spcPct val="100000"/>
                        </a:lnSpc>
                        <a:spcBef>
                          <a:spcPts val="254"/>
                        </a:spcBef>
                      </a:pPr>
                      <a:r>
                        <a:rPr sz="1300" spc="-5" dirty="0"/>
                        <a:t>0,70</a:t>
                      </a:r>
                      <a:endParaRPr sz="1300" dirty="0">
                        <a:latin typeface="Arial"/>
                        <a:cs typeface="Arial"/>
                      </a:endParaRPr>
                    </a:p>
                  </a:txBody>
                  <a:tcPr marL="0" marR="0" marT="0" marB="0"/>
                </a:tc>
                <a:extLst>
                  <a:ext uri="{0D108BD9-81ED-4DB2-BD59-A6C34878D82A}">
                    <a16:rowId xmlns:a16="http://schemas.microsoft.com/office/drawing/2014/main" val="10001"/>
                  </a:ext>
                </a:extLst>
              </a:tr>
              <a:tr h="263999">
                <a:tc>
                  <a:txBody>
                    <a:bodyPr/>
                    <a:lstStyle/>
                    <a:p>
                      <a:pPr algn="ctr">
                        <a:lnSpc>
                          <a:spcPct val="100000"/>
                        </a:lnSpc>
                        <a:spcBef>
                          <a:spcPts val="254"/>
                        </a:spcBef>
                      </a:pPr>
                      <a:r>
                        <a:rPr sz="1300" dirty="0"/>
                        <a:t>CP I e CP</a:t>
                      </a:r>
                      <a:r>
                        <a:rPr sz="1300" spc="-100" dirty="0"/>
                        <a:t> </a:t>
                      </a:r>
                      <a:r>
                        <a:rPr sz="1300" spc="-10" dirty="0"/>
                        <a:t>II-32</a:t>
                      </a:r>
                      <a:endParaRPr sz="1300">
                        <a:latin typeface="Arial"/>
                        <a:cs typeface="Arial"/>
                      </a:endParaRPr>
                    </a:p>
                  </a:txBody>
                  <a:tcPr marL="0" marR="0" marT="0" marB="0"/>
                </a:tc>
                <a:tc>
                  <a:txBody>
                    <a:bodyPr/>
                    <a:lstStyle/>
                    <a:p>
                      <a:pPr algn="ctr">
                        <a:lnSpc>
                          <a:spcPct val="100000"/>
                        </a:lnSpc>
                        <a:spcBef>
                          <a:spcPts val="254"/>
                        </a:spcBef>
                      </a:pPr>
                      <a:r>
                        <a:rPr sz="1300" dirty="0"/>
                        <a:t>2</a:t>
                      </a:r>
                      <a:endParaRPr sz="1300">
                        <a:latin typeface="Arial"/>
                        <a:cs typeface="Arial"/>
                      </a:endParaRPr>
                    </a:p>
                  </a:txBody>
                  <a:tcPr marL="0" marR="0" marT="0" marB="0"/>
                </a:tc>
                <a:tc>
                  <a:txBody>
                    <a:bodyPr/>
                    <a:lstStyle/>
                    <a:p>
                      <a:pPr marL="1270" algn="ctr">
                        <a:lnSpc>
                          <a:spcPct val="100000"/>
                        </a:lnSpc>
                        <a:spcBef>
                          <a:spcPts val="254"/>
                        </a:spcBef>
                      </a:pPr>
                      <a:r>
                        <a:rPr sz="1300" dirty="0"/>
                        <a:t>3</a:t>
                      </a:r>
                      <a:endParaRPr sz="1300">
                        <a:latin typeface="Arial"/>
                        <a:cs typeface="Arial"/>
                      </a:endParaRPr>
                    </a:p>
                  </a:txBody>
                  <a:tcPr marL="0" marR="0" marT="0" marB="0"/>
                </a:tc>
                <a:tc>
                  <a:txBody>
                    <a:bodyPr/>
                    <a:lstStyle/>
                    <a:p>
                      <a:pPr marL="1270" algn="ctr">
                        <a:lnSpc>
                          <a:spcPct val="100000"/>
                        </a:lnSpc>
                        <a:spcBef>
                          <a:spcPts val="254"/>
                        </a:spcBef>
                      </a:pPr>
                      <a:r>
                        <a:rPr sz="1300" dirty="0"/>
                        <a:t>7</a:t>
                      </a:r>
                      <a:endParaRPr sz="1300">
                        <a:latin typeface="Arial"/>
                        <a:cs typeface="Arial"/>
                      </a:endParaRPr>
                    </a:p>
                  </a:txBody>
                  <a:tcPr marL="0" marR="0" marT="0" marB="0"/>
                </a:tc>
                <a:tc>
                  <a:txBody>
                    <a:bodyPr/>
                    <a:lstStyle/>
                    <a:p>
                      <a:pPr marL="1270" algn="ctr">
                        <a:lnSpc>
                          <a:spcPct val="100000"/>
                        </a:lnSpc>
                        <a:spcBef>
                          <a:spcPts val="254"/>
                        </a:spcBef>
                      </a:pPr>
                      <a:r>
                        <a:rPr sz="1300" dirty="0"/>
                        <a:t>10</a:t>
                      </a:r>
                      <a:endParaRPr sz="1300">
                        <a:latin typeface="Arial"/>
                        <a:cs typeface="Arial"/>
                      </a:endParaRPr>
                    </a:p>
                  </a:txBody>
                  <a:tcPr marL="0" marR="0" marT="0" marB="0"/>
                </a:tc>
                <a:extLst>
                  <a:ext uri="{0D108BD9-81ED-4DB2-BD59-A6C34878D82A}">
                    <a16:rowId xmlns:a16="http://schemas.microsoft.com/office/drawing/2014/main" val="10002"/>
                  </a:ext>
                </a:extLst>
              </a:tr>
              <a:tr h="262983">
                <a:tc>
                  <a:txBody>
                    <a:bodyPr/>
                    <a:lstStyle/>
                    <a:p>
                      <a:pPr marL="635" algn="ctr">
                        <a:lnSpc>
                          <a:spcPct val="100000"/>
                        </a:lnSpc>
                        <a:spcBef>
                          <a:spcPts val="254"/>
                        </a:spcBef>
                      </a:pPr>
                      <a:r>
                        <a:rPr sz="1300" dirty="0"/>
                        <a:t>CP </a:t>
                      </a:r>
                      <a:r>
                        <a:rPr sz="1300" spc="-5" dirty="0"/>
                        <a:t>IV </a:t>
                      </a:r>
                      <a:r>
                        <a:rPr sz="1300" dirty="0"/>
                        <a:t>32</a:t>
                      </a:r>
                      <a:r>
                        <a:rPr sz="1300" spc="-80" dirty="0"/>
                        <a:t> </a:t>
                      </a:r>
                      <a:r>
                        <a:rPr sz="1300" spc="-10" dirty="0"/>
                        <a:t>(POZ)</a:t>
                      </a:r>
                      <a:endParaRPr sz="1300">
                        <a:latin typeface="Arial"/>
                        <a:cs typeface="Arial"/>
                      </a:endParaRPr>
                    </a:p>
                  </a:txBody>
                  <a:tcPr marL="0" marR="0" marT="0" marB="0"/>
                </a:tc>
                <a:tc>
                  <a:txBody>
                    <a:bodyPr/>
                    <a:lstStyle/>
                    <a:p>
                      <a:pPr algn="ctr">
                        <a:lnSpc>
                          <a:spcPct val="100000"/>
                        </a:lnSpc>
                        <a:spcBef>
                          <a:spcPts val="254"/>
                        </a:spcBef>
                      </a:pPr>
                      <a:r>
                        <a:rPr sz="1300" dirty="0"/>
                        <a:t>2</a:t>
                      </a:r>
                      <a:endParaRPr sz="1300">
                        <a:latin typeface="Arial"/>
                        <a:cs typeface="Arial"/>
                      </a:endParaRPr>
                    </a:p>
                  </a:txBody>
                  <a:tcPr marL="0" marR="0" marT="0" marB="0"/>
                </a:tc>
                <a:tc>
                  <a:txBody>
                    <a:bodyPr/>
                    <a:lstStyle/>
                    <a:p>
                      <a:pPr marL="1270" algn="ctr">
                        <a:lnSpc>
                          <a:spcPct val="100000"/>
                        </a:lnSpc>
                        <a:spcBef>
                          <a:spcPts val="254"/>
                        </a:spcBef>
                      </a:pPr>
                      <a:r>
                        <a:rPr sz="1300" dirty="0"/>
                        <a:t>3</a:t>
                      </a:r>
                      <a:endParaRPr sz="1300">
                        <a:latin typeface="Arial"/>
                        <a:cs typeface="Arial"/>
                      </a:endParaRPr>
                    </a:p>
                  </a:txBody>
                  <a:tcPr marL="0" marR="0" marT="0" marB="0"/>
                </a:tc>
                <a:tc>
                  <a:txBody>
                    <a:bodyPr/>
                    <a:lstStyle/>
                    <a:p>
                      <a:pPr marL="1270" algn="ctr">
                        <a:lnSpc>
                          <a:spcPct val="100000"/>
                        </a:lnSpc>
                        <a:spcBef>
                          <a:spcPts val="254"/>
                        </a:spcBef>
                      </a:pPr>
                      <a:r>
                        <a:rPr sz="1300" dirty="0"/>
                        <a:t>7</a:t>
                      </a:r>
                      <a:endParaRPr sz="1300">
                        <a:latin typeface="Arial"/>
                        <a:cs typeface="Arial"/>
                      </a:endParaRPr>
                    </a:p>
                  </a:txBody>
                  <a:tcPr marL="0" marR="0" marT="0" marB="0"/>
                </a:tc>
                <a:tc>
                  <a:txBody>
                    <a:bodyPr/>
                    <a:lstStyle/>
                    <a:p>
                      <a:pPr marL="1270" algn="ctr">
                        <a:lnSpc>
                          <a:spcPct val="100000"/>
                        </a:lnSpc>
                        <a:spcBef>
                          <a:spcPts val="254"/>
                        </a:spcBef>
                      </a:pPr>
                      <a:r>
                        <a:rPr sz="1300" dirty="0"/>
                        <a:t>10</a:t>
                      </a:r>
                      <a:endParaRPr sz="1300">
                        <a:latin typeface="Arial"/>
                        <a:cs typeface="Arial"/>
                      </a:endParaRPr>
                    </a:p>
                  </a:txBody>
                  <a:tcPr marL="0" marR="0" marT="0" marB="0"/>
                </a:tc>
                <a:extLst>
                  <a:ext uri="{0D108BD9-81ED-4DB2-BD59-A6C34878D82A}">
                    <a16:rowId xmlns:a16="http://schemas.microsoft.com/office/drawing/2014/main" val="10003"/>
                  </a:ext>
                </a:extLst>
              </a:tr>
              <a:tr h="262983">
                <a:tc>
                  <a:txBody>
                    <a:bodyPr/>
                    <a:lstStyle/>
                    <a:p>
                      <a:pPr marL="635" algn="ctr">
                        <a:lnSpc>
                          <a:spcPct val="100000"/>
                        </a:lnSpc>
                        <a:spcBef>
                          <a:spcPts val="254"/>
                        </a:spcBef>
                      </a:pPr>
                      <a:r>
                        <a:rPr sz="1300" dirty="0"/>
                        <a:t>CP </a:t>
                      </a:r>
                      <a:r>
                        <a:rPr sz="1300" spc="-5" dirty="0"/>
                        <a:t>III</a:t>
                      </a:r>
                      <a:r>
                        <a:rPr sz="1300" spc="-110" dirty="0"/>
                        <a:t> </a:t>
                      </a:r>
                      <a:r>
                        <a:rPr sz="1300" spc="-5" dirty="0"/>
                        <a:t>(AF)</a:t>
                      </a:r>
                      <a:endParaRPr sz="1300">
                        <a:latin typeface="Arial"/>
                        <a:cs typeface="Arial"/>
                      </a:endParaRPr>
                    </a:p>
                  </a:txBody>
                  <a:tcPr marL="0" marR="0" marT="0" marB="0"/>
                </a:tc>
                <a:tc>
                  <a:txBody>
                    <a:bodyPr/>
                    <a:lstStyle/>
                    <a:p>
                      <a:pPr algn="ctr">
                        <a:lnSpc>
                          <a:spcPct val="100000"/>
                        </a:lnSpc>
                        <a:spcBef>
                          <a:spcPts val="254"/>
                        </a:spcBef>
                      </a:pPr>
                      <a:r>
                        <a:rPr sz="1300" dirty="0"/>
                        <a:t>2</a:t>
                      </a:r>
                      <a:endParaRPr sz="1300">
                        <a:latin typeface="Arial"/>
                        <a:cs typeface="Arial"/>
                      </a:endParaRPr>
                    </a:p>
                  </a:txBody>
                  <a:tcPr marL="0" marR="0" marT="0" marB="0"/>
                </a:tc>
                <a:tc>
                  <a:txBody>
                    <a:bodyPr/>
                    <a:lstStyle/>
                    <a:p>
                      <a:pPr marL="1270" algn="ctr">
                        <a:lnSpc>
                          <a:spcPct val="100000"/>
                        </a:lnSpc>
                        <a:spcBef>
                          <a:spcPts val="254"/>
                        </a:spcBef>
                      </a:pPr>
                      <a:r>
                        <a:rPr sz="1300" dirty="0"/>
                        <a:t>5</a:t>
                      </a:r>
                      <a:endParaRPr sz="1300">
                        <a:latin typeface="Arial"/>
                        <a:cs typeface="Arial"/>
                      </a:endParaRPr>
                    </a:p>
                  </a:txBody>
                  <a:tcPr marL="0" marR="0" marT="0" marB="0"/>
                </a:tc>
                <a:tc>
                  <a:txBody>
                    <a:bodyPr/>
                    <a:lstStyle/>
                    <a:p>
                      <a:pPr marL="1270" algn="ctr">
                        <a:lnSpc>
                          <a:spcPct val="100000"/>
                        </a:lnSpc>
                        <a:spcBef>
                          <a:spcPts val="254"/>
                        </a:spcBef>
                      </a:pPr>
                      <a:r>
                        <a:rPr sz="1300" dirty="0"/>
                        <a:t>7</a:t>
                      </a:r>
                      <a:endParaRPr sz="1300" dirty="0">
                        <a:latin typeface="Arial"/>
                        <a:cs typeface="Arial"/>
                      </a:endParaRPr>
                    </a:p>
                  </a:txBody>
                  <a:tcPr marL="0" marR="0" marT="0" marB="0"/>
                </a:tc>
                <a:tc>
                  <a:txBody>
                    <a:bodyPr/>
                    <a:lstStyle/>
                    <a:p>
                      <a:pPr marL="1270" algn="ctr">
                        <a:lnSpc>
                          <a:spcPct val="100000"/>
                        </a:lnSpc>
                        <a:spcBef>
                          <a:spcPts val="254"/>
                        </a:spcBef>
                      </a:pPr>
                      <a:r>
                        <a:rPr sz="1300" dirty="0"/>
                        <a:t>10</a:t>
                      </a:r>
                      <a:endParaRPr sz="1300">
                        <a:latin typeface="Arial"/>
                        <a:cs typeface="Arial"/>
                      </a:endParaRPr>
                    </a:p>
                  </a:txBody>
                  <a:tcPr marL="0" marR="0" marT="0" marB="0"/>
                </a:tc>
                <a:extLst>
                  <a:ext uri="{0D108BD9-81ED-4DB2-BD59-A6C34878D82A}">
                    <a16:rowId xmlns:a16="http://schemas.microsoft.com/office/drawing/2014/main" val="10004"/>
                  </a:ext>
                </a:extLst>
              </a:tr>
              <a:tr h="263999">
                <a:tc>
                  <a:txBody>
                    <a:bodyPr/>
                    <a:lstStyle/>
                    <a:p>
                      <a:pPr marL="1270" algn="ctr">
                        <a:lnSpc>
                          <a:spcPct val="100000"/>
                        </a:lnSpc>
                        <a:spcBef>
                          <a:spcPts val="265"/>
                        </a:spcBef>
                      </a:pPr>
                      <a:r>
                        <a:rPr sz="1300" dirty="0"/>
                        <a:t>CP I e CP </a:t>
                      </a:r>
                      <a:r>
                        <a:rPr sz="1300" spc="-5" dirty="0"/>
                        <a:t>II</a:t>
                      </a:r>
                      <a:r>
                        <a:rPr sz="1300" spc="-125" dirty="0"/>
                        <a:t> </a:t>
                      </a:r>
                      <a:r>
                        <a:rPr sz="1300" spc="-5" dirty="0"/>
                        <a:t>40</a:t>
                      </a:r>
                      <a:endParaRPr sz="1300">
                        <a:latin typeface="Arial"/>
                        <a:cs typeface="Arial"/>
                      </a:endParaRPr>
                    </a:p>
                  </a:txBody>
                  <a:tcPr marL="0" marR="0" marT="0" marB="0"/>
                </a:tc>
                <a:tc>
                  <a:txBody>
                    <a:bodyPr/>
                    <a:lstStyle/>
                    <a:p>
                      <a:pPr algn="ctr">
                        <a:lnSpc>
                          <a:spcPct val="100000"/>
                        </a:lnSpc>
                        <a:spcBef>
                          <a:spcPts val="265"/>
                        </a:spcBef>
                      </a:pPr>
                      <a:r>
                        <a:rPr sz="1300" dirty="0"/>
                        <a:t>2</a:t>
                      </a:r>
                      <a:endParaRPr sz="1300">
                        <a:latin typeface="Arial"/>
                        <a:cs typeface="Arial"/>
                      </a:endParaRPr>
                    </a:p>
                  </a:txBody>
                  <a:tcPr marL="0" marR="0" marT="0" marB="0"/>
                </a:tc>
                <a:tc>
                  <a:txBody>
                    <a:bodyPr/>
                    <a:lstStyle/>
                    <a:p>
                      <a:pPr marL="1270" algn="ctr">
                        <a:lnSpc>
                          <a:spcPct val="100000"/>
                        </a:lnSpc>
                        <a:spcBef>
                          <a:spcPts val="265"/>
                        </a:spcBef>
                      </a:pPr>
                      <a:r>
                        <a:rPr sz="1300" dirty="0"/>
                        <a:t>3</a:t>
                      </a:r>
                      <a:endParaRPr sz="1300">
                        <a:latin typeface="Arial"/>
                        <a:cs typeface="Arial"/>
                      </a:endParaRPr>
                    </a:p>
                  </a:txBody>
                  <a:tcPr marL="0" marR="0" marT="0" marB="0"/>
                </a:tc>
                <a:tc>
                  <a:txBody>
                    <a:bodyPr/>
                    <a:lstStyle/>
                    <a:p>
                      <a:pPr marL="1270" algn="ctr">
                        <a:lnSpc>
                          <a:spcPct val="100000"/>
                        </a:lnSpc>
                        <a:spcBef>
                          <a:spcPts val="265"/>
                        </a:spcBef>
                      </a:pPr>
                      <a:r>
                        <a:rPr sz="1300" dirty="0"/>
                        <a:t>5</a:t>
                      </a:r>
                      <a:endParaRPr sz="1300">
                        <a:latin typeface="Arial"/>
                        <a:cs typeface="Arial"/>
                      </a:endParaRPr>
                    </a:p>
                  </a:txBody>
                  <a:tcPr marL="0" marR="0" marT="0" marB="0"/>
                </a:tc>
                <a:tc>
                  <a:txBody>
                    <a:bodyPr/>
                    <a:lstStyle/>
                    <a:p>
                      <a:pPr algn="ctr">
                        <a:lnSpc>
                          <a:spcPct val="100000"/>
                        </a:lnSpc>
                        <a:spcBef>
                          <a:spcPts val="265"/>
                        </a:spcBef>
                      </a:pPr>
                      <a:r>
                        <a:rPr sz="1300" dirty="0"/>
                        <a:t>5</a:t>
                      </a:r>
                      <a:endParaRPr sz="1300">
                        <a:latin typeface="Arial"/>
                        <a:cs typeface="Arial"/>
                      </a:endParaRPr>
                    </a:p>
                  </a:txBody>
                  <a:tcPr marL="0" marR="0" marT="0" marB="0"/>
                </a:tc>
                <a:extLst>
                  <a:ext uri="{0D108BD9-81ED-4DB2-BD59-A6C34878D82A}">
                    <a16:rowId xmlns:a16="http://schemas.microsoft.com/office/drawing/2014/main" val="10005"/>
                  </a:ext>
                </a:extLst>
              </a:tr>
              <a:tr h="262983">
                <a:tc>
                  <a:txBody>
                    <a:bodyPr/>
                    <a:lstStyle/>
                    <a:p>
                      <a:pPr marL="635" algn="ctr">
                        <a:lnSpc>
                          <a:spcPct val="100000"/>
                        </a:lnSpc>
                        <a:spcBef>
                          <a:spcPts val="254"/>
                        </a:spcBef>
                      </a:pPr>
                      <a:r>
                        <a:rPr sz="1300" dirty="0"/>
                        <a:t>CP V</a:t>
                      </a:r>
                      <a:r>
                        <a:rPr sz="1300" spc="-100" dirty="0"/>
                        <a:t> </a:t>
                      </a:r>
                      <a:r>
                        <a:rPr sz="1300" spc="-5" dirty="0"/>
                        <a:t>ARI</a:t>
                      </a:r>
                      <a:endParaRPr sz="1300">
                        <a:latin typeface="Arial"/>
                        <a:cs typeface="Arial"/>
                      </a:endParaRPr>
                    </a:p>
                  </a:txBody>
                  <a:tcPr marL="0" marR="0" marT="0" marB="0"/>
                </a:tc>
                <a:tc>
                  <a:txBody>
                    <a:bodyPr/>
                    <a:lstStyle/>
                    <a:p>
                      <a:pPr algn="ctr">
                        <a:lnSpc>
                          <a:spcPct val="100000"/>
                        </a:lnSpc>
                        <a:spcBef>
                          <a:spcPts val="254"/>
                        </a:spcBef>
                      </a:pPr>
                      <a:r>
                        <a:rPr sz="1300" dirty="0"/>
                        <a:t>2</a:t>
                      </a:r>
                      <a:endParaRPr sz="1300">
                        <a:latin typeface="Arial"/>
                        <a:cs typeface="Arial"/>
                      </a:endParaRPr>
                    </a:p>
                  </a:txBody>
                  <a:tcPr marL="0" marR="0" marT="0" marB="0"/>
                </a:tc>
                <a:tc>
                  <a:txBody>
                    <a:bodyPr/>
                    <a:lstStyle/>
                    <a:p>
                      <a:pPr marL="1270" algn="ctr">
                        <a:lnSpc>
                          <a:spcPct val="100000"/>
                        </a:lnSpc>
                        <a:spcBef>
                          <a:spcPts val="254"/>
                        </a:spcBef>
                      </a:pPr>
                      <a:r>
                        <a:rPr sz="1300" dirty="0"/>
                        <a:t>3</a:t>
                      </a:r>
                      <a:endParaRPr sz="1300" dirty="0">
                        <a:latin typeface="Arial"/>
                        <a:cs typeface="Arial"/>
                      </a:endParaRPr>
                    </a:p>
                  </a:txBody>
                  <a:tcPr marL="0" marR="0" marT="0" marB="0"/>
                </a:tc>
                <a:tc>
                  <a:txBody>
                    <a:bodyPr/>
                    <a:lstStyle/>
                    <a:p>
                      <a:pPr marL="1270" algn="ctr">
                        <a:lnSpc>
                          <a:spcPct val="100000"/>
                        </a:lnSpc>
                        <a:spcBef>
                          <a:spcPts val="254"/>
                        </a:spcBef>
                      </a:pPr>
                      <a:r>
                        <a:rPr sz="1300" dirty="0"/>
                        <a:t>5</a:t>
                      </a:r>
                      <a:endParaRPr sz="1300">
                        <a:latin typeface="Arial"/>
                        <a:cs typeface="Arial"/>
                      </a:endParaRPr>
                    </a:p>
                  </a:txBody>
                  <a:tcPr marL="0" marR="0" marT="0" marB="0"/>
                </a:tc>
                <a:tc>
                  <a:txBody>
                    <a:bodyPr/>
                    <a:lstStyle/>
                    <a:p>
                      <a:pPr algn="ctr">
                        <a:lnSpc>
                          <a:spcPct val="100000"/>
                        </a:lnSpc>
                        <a:spcBef>
                          <a:spcPts val="254"/>
                        </a:spcBef>
                      </a:pPr>
                      <a:r>
                        <a:rPr sz="1300" dirty="0"/>
                        <a:t>5</a:t>
                      </a:r>
                      <a:endParaRPr sz="1300" dirty="0">
                        <a:latin typeface="Arial"/>
                        <a:cs typeface="Arial"/>
                      </a:endParaRPr>
                    </a:p>
                  </a:txBody>
                  <a:tcPr marL="0" marR="0" marT="0" marB="0"/>
                </a:tc>
                <a:extLst>
                  <a:ext uri="{0D108BD9-81ED-4DB2-BD59-A6C34878D82A}">
                    <a16:rowId xmlns:a16="http://schemas.microsoft.com/office/drawing/2014/main" val="10006"/>
                  </a:ext>
                </a:extLst>
              </a:tr>
            </a:tbl>
          </a:graphicData>
        </a:graphic>
      </p:graphicFrame>
      <p:sp>
        <p:nvSpPr>
          <p:cNvPr id="14" name="object 12">
            <a:extLst>
              <a:ext uri="{FF2B5EF4-FFF2-40B4-BE49-F238E27FC236}">
                <a16:creationId xmlns:a16="http://schemas.microsoft.com/office/drawing/2014/main" id="{90EC3CDB-D8FA-4BB7-9E86-7CC29CF333A4}"/>
              </a:ext>
            </a:extLst>
          </p:cNvPr>
          <p:cNvSpPr txBox="1"/>
          <p:nvPr/>
        </p:nvSpPr>
        <p:spPr>
          <a:xfrm>
            <a:off x="6818934" y="2056757"/>
            <a:ext cx="5373066" cy="614655"/>
          </a:xfrm>
          <a:prstGeom prst="rect">
            <a:avLst/>
          </a:prstGeom>
        </p:spPr>
        <p:txBody>
          <a:bodyPr vert="horz" wrap="square" lIns="0" tIns="0" rIns="0" bIns="0" rtlCol="0">
            <a:spAutoFit/>
          </a:bodyPr>
          <a:lstStyle/>
          <a:p>
            <a:pPr marL="11527"/>
            <a:r>
              <a:rPr sz="1997" b="1" spc="-5" dirty="0">
                <a:solidFill>
                  <a:schemeClr val="tx1">
                    <a:lumMod val="75000"/>
                  </a:schemeClr>
                </a:solidFill>
                <a:latin typeface="Arial"/>
                <a:cs typeface="Arial"/>
              </a:rPr>
              <a:t>Período </a:t>
            </a:r>
            <a:r>
              <a:rPr sz="1997" b="1" dirty="0">
                <a:solidFill>
                  <a:schemeClr val="tx1">
                    <a:lumMod val="75000"/>
                  </a:schemeClr>
                </a:solidFill>
                <a:latin typeface="Arial"/>
                <a:cs typeface="Arial"/>
              </a:rPr>
              <a:t>mínimo </a:t>
            </a:r>
            <a:r>
              <a:rPr sz="1997" b="1" spc="-5" dirty="0">
                <a:solidFill>
                  <a:schemeClr val="tx1">
                    <a:lumMod val="75000"/>
                  </a:schemeClr>
                </a:solidFill>
                <a:latin typeface="Arial"/>
                <a:cs typeface="Arial"/>
              </a:rPr>
              <a:t>de </a:t>
            </a:r>
            <a:r>
              <a:rPr sz="1997" b="1" dirty="0">
                <a:solidFill>
                  <a:schemeClr val="tx1">
                    <a:lumMod val="75000"/>
                  </a:schemeClr>
                </a:solidFill>
                <a:latin typeface="Arial"/>
                <a:cs typeface="Arial"/>
              </a:rPr>
              <a:t>cura </a:t>
            </a:r>
            <a:r>
              <a:rPr sz="1997" b="1" spc="-5" dirty="0">
                <a:solidFill>
                  <a:schemeClr val="tx1">
                    <a:lumMod val="75000"/>
                  </a:schemeClr>
                </a:solidFill>
                <a:latin typeface="Arial"/>
                <a:cs typeface="Arial"/>
              </a:rPr>
              <a:t>para </a:t>
            </a:r>
            <a:r>
              <a:rPr sz="1997" b="1" dirty="0">
                <a:solidFill>
                  <a:schemeClr val="tx1">
                    <a:lumMod val="75000"/>
                  </a:schemeClr>
                </a:solidFill>
                <a:latin typeface="Arial"/>
                <a:cs typeface="Arial"/>
              </a:rPr>
              <a:t>concretos </a:t>
            </a:r>
            <a:r>
              <a:rPr sz="1997" b="1" spc="-5" dirty="0">
                <a:solidFill>
                  <a:schemeClr val="tx1">
                    <a:lumMod val="75000"/>
                  </a:schemeClr>
                </a:solidFill>
                <a:latin typeface="Arial"/>
                <a:cs typeface="Arial"/>
              </a:rPr>
              <a:t>de </a:t>
            </a:r>
            <a:r>
              <a:rPr sz="1997" b="1" dirty="0">
                <a:solidFill>
                  <a:schemeClr val="tx1">
                    <a:lumMod val="75000"/>
                  </a:schemeClr>
                </a:solidFill>
                <a:latin typeface="Arial"/>
                <a:cs typeface="Arial"/>
              </a:rPr>
              <a:t>cimento</a:t>
            </a:r>
            <a:r>
              <a:rPr sz="1997" b="1" spc="-18" dirty="0">
                <a:solidFill>
                  <a:schemeClr val="tx1">
                    <a:lumMod val="75000"/>
                  </a:schemeClr>
                </a:solidFill>
                <a:latin typeface="Arial"/>
                <a:cs typeface="Arial"/>
              </a:rPr>
              <a:t> </a:t>
            </a:r>
            <a:r>
              <a:rPr sz="1997" b="1" dirty="0">
                <a:solidFill>
                  <a:schemeClr val="tx1">
                    <a:lumMod val="75000"/>
                  </a:schemeClr>
                </a:solidFill>
                <a:latin typeface="Arial"/>
                <a:cs typeface="Arial"/>
              </a:rPr>
              <a:t>Portland</a:t>
            </a:r>
            <a:endParaRPr sz="1997" dirty="0">
              <a:solidFill>
                <a:schemeClr val="tx1">
                  <a:lumMod val="75000"/>
                </a:schemeClr>
              </a:solidFill>
              <a:latin typeface="Arial"/>
              <a:cs typeface="Arial"/>
            </a:endParaRPr>
          </a:p>
        </p:txBody>
      </p:sp>
    </p:spTree>
    <p:extLst>
      <p:ext uri="{BB962C8B-B14F-4D97-AF65-F5344CB8AC3E}">
        <p14:creationId xmlns:p14="http://schemas.microsoft.com/office/powerpoint/2010/main" val="3184171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47534" y="544520"/>
            <a:ext cx="10353762" cy="888577"/>
          </a:xfrm>
          <a:prstGeom prst="rect">
            <a:avLst/>
          </a:prstGeom>
        </p:spPr>
        <p:txBody>
          <a:bodyPr vert="horz" wrap="square" lIns="0" tIns="270383" rIns="0" bIns="0" rtlCol="0" anchor="ctr">
            <a:spAutoFit/>
          </a:bodyPr>
          <a:lstStyle/>
          <a:p>
            <a:pPr marL="175260"/>
            <a:r>
              <a:rPr dirty="0">
                <a:effectLst/>
                <a:latin typeface="Calisto MT (Corpo)"/>
                <a:cs typeface="Century Schoolbook"/>
              </a:rPr>
              <a:t>P</a:t>
            </a:r>
            <a:r>
              <a:rPr lang="pt-BR" dirty="0" err="1">
                <a:effectLst/>
                <a:latin typeface="Calisto MT (Corpo)"/>
                <a:cs typeface="Century Schoolbook"/>
              </a:rPr>
              <a:t>ropriedades</a:t>
            </a:r>
            <a:r>
              <a:rPr lang="pt-BR" dirty="0">
                <a:effectLst/>
                <a:latin typeface="Calisto MT (Corpo)"/>
                <a:cs typeface="Century Schoolbook"/>
              </a:rPr>
              <a:t> do Concreto</a:t>
            </a:r>
            <a:endParaRPr dirty="0">
              <a:effectLst/>
              <a:latin typeface="Calisto MT (Corpo)"/>
              <a:cs typeface="Century Schoolbook"/>
            </a:endParaRPr>
          </a:p>
        </p:txBody>
      </p:sp>
      <p:sp>
        <p:nvSpPr>
          <p:cNvPr id="3" name="object 3"/>
          <p:cNvSpPr txBox="1"/>
          <p:nvPr/>
        </p:nvSpPr>
        <p:spPr>
          <a:xfrm>
            <a:off x="1146629" y="2097568"/>
            <a:ext cx="10160000" cy="3296672"/>
          </a:xfrm>
          <a:prstGeom prst="rect">
            <a:avLst/>
          </a:prstGeom>
        </p:spPr>
        <p:txBody>
          <a:bodyPr vert="horz" wrap="square" lIns="0" tIns="0" rIns="0" bIns="0" rtlCol="0">
            <a:spAutoFit/>
          </a:bodyPr>
          <a:lstStyle/>
          <a:p>
            <a:pPr marL="12700" marR="25400" indent="309245">
              <a:lnSpc>
                <a:spcPct val="120000"/>
              </a:lnSpc>
            </a:pPr>
            <a:r>
              <a:rPr sz="2400" spc="-5" dirty="0">
                <a:solidFill>
                  <a:schemeClr val="tx1">
                    <a:lumMod val="75000"/>
                  </a:schemeClr>
                </a:solidFill>
                <a:effectLst>
                  <a:outerShdw blurRad="38100" dist="38100" dir="2700000" algn="tl">
                    <a:srgbClr val="000000">
                      <a:alpha val="43137"/>
                    </a:srgbClr>
                  </a:outerShdw>
                </a:effectLst>
                <a:latin typeface="Calisto MT (Corpo)"/>
                <a:cs typeface="Century Schoolbook"/>
              </a:rPr>
              <a:t>O concreto </a:t>
            </a:r>
            <a:r>
              <a:rPr sz="2400" spc="-10" dirty="0">
                <a:solidFill>
                  <a:schemeClr val="tx1">
                    <a:lumMod val="75000"/>
                  </a:schemeClr>
                </a:solidFill>
                <a:effectLst>
                  <a:outerShdw blurRad="38100" dist="38100" dir="2700000" algn="tl">
                    <a:srgbClr val="000000">
                      <a:alpha val="43137"/>
                    </a:srgbClr>
                  </a:outerShdw>
                </a:effectLst>
                <a:latin typeface="Calisto MT (Corpo)"/>
                <a:cs typeface="Century Schoolbook"/>
              </a:rPr>
              <a:t>deve </a:t>
            </a:r>
            <a:r>
              <a:rPr sz="2400" spc="-5" dirty="0">
                <a:solidFill>
                  <a:schemeClr val="tx1">
                    <a:lumMod val="75000"/>
                  </a:schemeClr>
                </a:solidFill>
                <a:effectLst>
                  <a:outerShdw blurRad="38100" dist="38100" dir="2700000" algn="tl">
                    <a:srgbClr val="000000">
                      <a:alpha val="43137"/>
                    </a:srgbClr>
                  </a:outerShdw>
                </a:effectLst>
                <a:latin typeface="Calisto MT (Corpo)"/>
                <a:cs typeface="Century Schoolbook"/>
              </a:rPr>
              <a:t>ser analisado nestas </a:t>
            </a:r>
            <a:r>
              <a:rPr sz="2400" spc="-10" dirty="0">
                <a:solidFill>
                  <a:schemeClr val="tx1">
                    <a:lumMod val="75000"/>
                  </a:schemeClr>
                </a:solidFill>
                <a:effectLst>
                  <a:outerShdw blurRad="38100" dist="38100" dir="2700000" algn="tl">
                    <a:srgbClr val="000000">
                      <a:alpha val="43137"/>
                    </a:srgbClr>
                  </a:outerShdw>
                </a:effectLst>
                <a:latin typeface="Calisto MT (Corpo)"/>
                <a:cs typeface="Century Schoolbook"/>
              </a:rPr>
              <a:t>duas </a:t>
            </a:r>
            <a:r>
              <a:rPr sz="2400" dirty="0">
                <a:solidFill>
                  <a:schemeClr val="tx1">
                    <a:lumMod val="75000"/>
                  </a:schemeClr>
                </a:solidFill>
                <a:effectLst>
                  <a:outerShdw blurRad="38100" dist="38100" dir="2700000" algn="tl">
                    <a:srgbClr val="000000">
                      <a:alpha val="43137"/>
                    </a:srgbClr>
                  </a:outerShdw>
                </a:effectLst>
                <a:latin typeface="Calisto MT (Corpo)"/>
                <a:cs typeface="Century Schoolbook"/>
              </a:rPr>
              <a:t>condições: </a:t>
            </a:r>
            <a:r>
              <a:rPr sz="2400" spc="-5" dirty="0">
                <a:solidFill>
                  <a:schemeClr val="tx1">
                    <a:lumMod val="75000"/>
                  </a:schemeClr>
                </a:solidFill>
                <a:effectLst>
                  <a:outerShdw blurRad="38100" dist="38100" dir="2700000" algn="tl">
                    <a:srgbClr val="000000">
                      <a:alpha val="43137"/>
                    </a:srgbClr>
                  </a:outerShdw>
                </a:effectLst>
                <a:latin typeface="Calisto MT (Corpo)"/>
                <a:cs typeface="Century Schoolbook"/>
              </a:rPr>
              <a:t>fresco e  endurecido.</a:t>
            </a:r>
            <a:endParaRPr sz="2400" dirty="0">
              <a:solidFill>
                <a:schemeClr val="tx1">
                  <a:lumMod val="75000"/>
                </a:schemeClr>
              </a:solidFill>
              <a:effectLst>
                <a:outerShdw blurRad="38100" dist="38100" dir="2700000" algn="tl">
                  <a:srgbClr val="000000">
                    <a:alpha val="43137"/>
                  </a:srgbClr>
                </a:outerShdw>
              </a:effectLst>
              <a:latin typeface="Calisto MT (Corpo)"/>
              <a:cs typeface="Century Schoolbook"/>
            </a:endParaRPr>
          </a:p>
          <a:p>
            <a:pPr>
              <a:spcBef>
                <a:spcPts val="30"/>
              </a:spcBef>
            </a:pPr>
            <a:endParaRPr sz="2400" dirty="0">
              <a:solidFill>
                <a:schemeClr val="tx1">
                  <a:lumMod val="75000"/>
                </a:schemeClr>
              </a:solidFill>
              <a:effectLst>
                <a:outerShdw blurRad="38100" dist="38100" dir="2700000" algn="tl">
                  <a:srgbClr val="000000">
                    <a:alpha val="43137"/>
                  </a:srgbClr>
                </a:outerShdw>
              </a:effectLst>
              <a:latin typeface="Calisto MT (Corpo)"/>
              <a:cs typeface="Times New Roman"/>
            </a:endParaRPr>
          </a:p>
          <a:p>
            <a:pPr marL="285115" marR="5715" indent="-272415" algn="just">
              <a:lnSpc>
                <a:spcPct val="100299"/>
              </a:lnSpc>
              <a:buChar char="•"/>
              <a:tabLst>
                <a:tab pos="285750" algn="l"/>
              </a:tabLst>
            </a:pPr>
            <a:r>
              <a:rPr sz="2400" spc="-5" dirty="0">
                <a:solidFill>
                  <a:schemeClr val="tx1">
                    <a:lumMod val="75000"/>
                  </a:schemeClr>
                </a:solidFill>
                <a:effectLst>
                  <a:outerShdw blurRad="38100" dist="38100" dir="2700000" algn="tl">
                    <a:srgbClr val="000000">
                      <a:alpha val="43137"/>
                    </a:srgbClr>
                  </a:outerShdw>
                </a:effectLst>
                <a:latin typeface="Calisto MT (Corpo)"/>
                <a:cs typeface="Century Schoolbook"/>
              </a:rPr>
              <a:t>O </a:t>
            </a:r>
            <a:r>
              <a:rPr sz="2400" b="1" spc="-5" dirty="0">
                <a:solidFill>
                  <a:schemeClr val="tx1">
                    <a:lumMod val="75000"/>
                  </a:schemeClr>
                </a:solidFill>
                <a:effectLst>
                  <a:outerShdw blurRad="38100" dist="38100" dir="2700000" algn="tl">
                    <a:srgbClr val="000000">
                      <a:alpha val="43137"/>
                    </a:srgbClr>
                  </a:outerShdw>
                </a:effectLst>
                <a:latin typeface="Calisto MT (Corpo)"/>
                <a:cs typeface="Century Schoolbook"/>
              </a:rPr>
              <a:t>concreto fresco </a:t>
            </a:r>
            <a:r>
              <a:rPr sz="2400" spc="-5" dirty="0">
                <a:solidFill>
                  <a:schemeClr val="tx1">
                    <a:lumMod val="75000"/>
                  </a:schemeClr>
                </a:solidFill>
                <a:effectLst>
                  <a:outerShdw blurRad="38100" dist="38100" dir="2700000" algn="tl">
                    <a:srgbClr val="000000">
                      <a:alpha val="43137"/>
                    </a:srgbClr>
                  </a:outerShdw>
                </a:effectLst>
                <a:latin typeface="Calisto MT (Corpo)"/>
                <a:cs typeface="Century Schoolbook"/>
              </a:rPr>
              <a:t>é assim considerado </a:t>
            </a:r>
            <a:r>
              <a:rPr sz="2400" spc="-10" dirty="0">
                <a:solidFill>
                  <a:schemeClr val="tx1">
                    <a:lumMod val="75000"/>
                  </a:schemeClr>
                </a:solidFill>
                <a:effectLst>
                  <a:outerShdw blurRad="38100" dist="38100" dir="2700000" algn="tl">
                    <a:srgbClr val="000000">
                      <a:alpha val="43137"/>
                    </a:srgbClr>
                  </a:outerShdw>
                </a:effectLst>
                <a:latin typeface="Calisto MT (Corpo)"/>
                <a:cs typeface="Century Schoolbook"/>
              </a:rPr>
              <a:t>até </a:t>
            </a:r>
            <a:r>
              <a:rPr sz="2400" spc="-5" dirty="0">
                <a:solidFill>
                  <a:schemeClr val="tx1">
                    <a:lumMod val="75000"/>
                  </a:schemeClr>
                </a:solidFill>
                <a:effectLst>
                  <a:outerShdw blurRad="38100" dist="38100" dir="2700000" algn="tl">
                    <a:srgbClr val="000000">
                      <a:alpha val="43137"/>
                    </a:srgbClr>
                  </a:outerShdw>
                </a:effectLst>
                <a:latin typeface="Calisto MT (Corpo)"/>
                <a:cs typeface="Century Schoolbook"/>
              </a:rPr>
              <a:t>o momento </a:t>
            </a:r>
            <a:r>
              <a:rPr sz="2400" dirty="0">
                <a:solidFill>
                  <a:schemeClr val="tx1">
                    <a:lumMod val="75000"/>
                  </a:schemeClr>
                </a:solidFill>
                <a:effectLst>
                  <a:outerShdw blurRad="38100" dist="38100" dir="2700000" algn="tl">
                    <a:srgbClr val="000000">
                      <a:alpha val="43137"/>
                    </a:srgbClr>
                  </a:outerShdw>
                </a:effectLst>
                <a:latin typeface="Calisto MT (Corpo)"/>
                <a:cs typeface="Century Schoolbook"/>
              </a:rPr>
              <a:t>em  </a:t>
            </a:r>
            <a:r>
              <a:rPr sz="2400" spc="-5" dirty="0">
                <a:solidFill>
                  <a:schemeClr val="tx1">
                    <a:lumMod val="75000"/>
                  </a:schemeClr>
                </a:solidFill>
                <a:effectLst>
                  <a:outerShdw blurRad="38100" dist="38100" dir="2700000" algn="tl">
                    <a:srgbClr val="000000">
                      <a:alpha val="43137"/>
                    </a:srgbClr>
                  </a:outerShdw>
                </a:effectLst>
                <a:latin typeface="Calisto MT (Corpo)"/>
                <a:cs typeface="Century Schoolbook"/>
              </a:rPr>
              <a:t>que </a:t>
            </a:r>
            <a:r>
              <a:rPr sz="2400" spc="-10" dirty="0">
                <a:solidFill>
                  <a:schemeClr val="tx1">
                    <a:lumMod val="75000"/>
                  </a:schemeClr>
                </a:solidFill>
                <a:effectLst>
                  <a:outerShdw blurRad="38100" dist="38100" dir="2700000" algn="tl">
                    <a:srgbClr val="000000">
                      <a:alpha val="43137"/>
                    </a:srgbClr>
                  </a:outerShdw>
                </a:effectLst>
                <a:latin typeface="Calisto MT (Corpo)"/>
                <a:cs typeface="Century Schoolbook"/>
              </a:rPr>
              <a:t>tem </a:t>
            </a:r>
            <a:r>
              <a:rPr sz="2400" spc="-5" dirty="0">
                <a:solidFill>
                  <a:schemeClr val="tx1">
                    <a:lumMod val="75000"/>
                  </a:schemeClr>
                </a:solidFill>
                <a:effectLst>
                  <a:outerShdw blurRad="38100" dist="38100" dir="2700000" algn="tl">
                    <a:srgbClr val="000000">
                      <a:alpha val="43137"/>
                    </a:srgbClr>
                  </a:outerShdw>
                </a:effectLst>
                <a:latin typeface="Calisto MT (Corpo)"/>
                <a:cs typeface="Century Schoolbook"/>
              </a:rPr>
              <a:t>início a pega do aglomerante→período inicial </a:t>
            </a:r>
            <a:r>
              <a:rPr sz="2400" spc="-10" dirty="0">
                <a:solidFill>
                  <a:schemeClr val="tx1">
                    <a:lumMod val="75000"/>
                  </a:schemeClr>
                </a:solidFill>
                <a:effectLst>
                  <a:outerShdw blurRad="38100" dist="38100" dir="2700000" algn="tl">
                    <a:srgbClr val="000000">
                      <a:alpha val="43137"/>
                    </a:srgbClr>
                  </a:outerShdw>
                </a:effectLst>
                <a:latin typeface="Calisto MT (Corpo)"/>
                <a:cs typeface="Century Schoolbook"/>
              </a:rPr>
              <a:t>de  </a:t>
            </a:r>
            <a:r>
              <a:rPr sz="2400" spc="-5" dirty="0">
                <a:solidFill>
                  <a:schemeClr val="tx1">
                    <a:lumMod val="75000"/>
                  </a:schemeClr>
                </a:solidFill>
                <a:effectLst>
                  <a:outerShdw blurRad="38100" dist="38100" dir="2700000" algn="tl">
                    <a:srgbClr val="000000">
                      <a:alpha val="43137"/>
                    </a:srgbClr>
                  </a:outerShdw>
                </a:effectLst>
                <a:latin typeface="Calisto MT (Corpo)"/>
                <a:cs typeface="Century Schoolbook"/>
              </a:rPr>
              <a:t>solidificação da pasta </a:t>
            </a:r>
            <a:r>
              <a:rPr sz="2400" spc="-5" dirty="0">
                <a:solidFill>
                  <a:schemeClr val="tx1">
                    <a:lumMod val="75000"/>
                  </a:schemeClr>
                </a:solidFill>
                <a:effectLst>
                  <a:outerShdw blurRad="38100" dist="38100" dir="2700000" algn="tl">
                    <a:srgbClr val="000000">
                      <a:alpha val="43137"/>
                    </a:srgbClr>
                  </a:outerShdw>
                </a:effectLst>
                <a:latin typeface="Calisto MT (Corpo)"/>
                <a:cs typeface="Century"/>
              </a:rPr>
              <a:t>(↑viscosidade↑ da T</a:t>
            </a:r>
            <a:r>
              <a:rPr sz="2400" spc="-20" dirty="0">
                <a:solidFill>
                  <a:schemeClr val="tx1">
                    <a:lumMod val="75000"/>
                  </a:schemeClr>
                </a:solidFill>
                <a:effectLst>
                  <a:outerShdw blurRad="38100" dist="38100" dir="2700000" algn="tl">
                    <a:srgbClr val="000000">
                      <a:alpha val="43137"/>
                    </a:srgbClr>
                  </a:outerShdw>
                </a:effectLst>
                <a:latin typeface="Calisto MT (Corpo)"/>
                <a:cs typeface="Century"/>
              </a:rPr>
              <a:t> </a:t>
            </a:r>
            <a:r>
              <a:rPr sz="2400" spc="-5" dirty="0">
                <a:solidFill>
                  <a:schemeClr val="tx1">
                    <a:lumMod val="75000"/>
                  </a:schemeClr>
                </a:solidFill>
                <a:effectLst>
                  <a:outerShdw blurRad="38100" dist="38100" dir="2700000" algn="tl">
                    <a:srgbClr val="000000">
                      <a:alpha val="43137"/>
                    </a:srgbClr>
                  </a:outerShdw>
                </a:effectLst>
                <a:latin typeface="Calisto MT (Corpo)"/>
                <a:cs typeface="Century"/>
              </a:rPr>
              <a:t>pasta).</a:t>
            </a:r>
            <a:endParaRPr sz="2400" dirty="0">
              <a:solidFill>
                <a:schemeClr val="tx1">
                  <a:lumMod val="75000"/>
                </a:schemeClr>
              </a:solidFill>
              <a:effectLst>
                <a:outerShdw blurRad="38100" dist="38100" dir="2700000" algn="tl">
                  <a:srgbClr val="000000">
                    <a:alpha val="43137"/>
                  </a:srgbClr>
                </a:outerShdw>
              </a:effectLst>
              <a:latin typeface="Calisto MT (Corpo)"/>
              <a:cs typeface="Century"/>
            </a:endParaRPr>
          </a:p>
          <a:p>
            <a:pPr marL="285115" marR="5080" indent="-272415" algn="just">
              <a:lnSpc>
                <a:spcPct val="103200"/>
              </a:lnSpc>
              <a:spcBef>
                <a:spcPts val="1964"/>
              </a:spcBef>
              <a:buChar char="•"/>
              <a:tabLst>
                <a:tab pos="285750" algn="l"/>
              </a:tabLst>
            </a:pPr>
            <a:r>
              <a:rPr sz="2400" spc="-5" dirty="0">
                <a:solidFill>
                  <a:schemeClr val="tx1">
                    <a:lumMod val="75000"/>
                  </a:schemeClr>
                </a:solidFill>
                <a:effectLst>
                  <a:outerShdw blurRad="38100" dist="38100" dir="2700000" algn="tl">
                    <a:srgbClr val="000000">
                      <a:alpha val="43137"/>
                    </a:srgbClr>
                  </a:outerShdw>
                </a:effectLst>
                <a:latin typeface="Calisto MT (Corpo)"/>
                <a:cs typeface="Century Schoolbook"/>
              </a:rPr>
              <a:t>O </a:t>
            </a:r>
            <a:r>
              <a:rPr sz="2400" b="1" spc="-5" dirty="0">
                <a:solidFill>
                  <a:schemeClr val="tx1">
                    <a:lumMod val="75000"/>
                  </a:schemeClr>
                </a:solidFill>
                <a:effectLst>
                  <a:outerShdw blurRad="38100" dist="38100" dir="2700000" algn="tl">
                    <a:srgbClr val="000000">
                      <a:alpha val="43137"/>
                    </a:srgbClr>
                  </a:outerShdw>
                </a:effectLst>
                <a:latin typeface="Calisto MT (Corpo)"/>
                <a:cs typeface="Century Schoolbook"/>
              </a:rPr>
              <a:t>concreto endurecido </a:t>
            </a:r>
            <a:r>
              <a:rPr sz="2400" spc="-5" dirty="0">
                <a:solidFill>
                  <a:schemeClr val="tx1">
                    <a:lumMod val="75000"/>
                  </a:schemeClr>
                </a:solidFill>
                <a:effectLst>
                  <a:outerShdw blurRad="38100" dist="38100" dir="2700000" algn="tl">
                    <a:srgbClr val="000000">
                      <a:alpha val="43137"/>
                    </a:srgbClr>
                  </a:outerShdw>
                </a:effectLst>
                <a:latin typeface="Calisto MT (Corpo)"/>
                <a:cs typeface="Century Schoolbook"/>
              </a:rPr>
              <a:t>é o </a:t>
            </a:r>
            <a:r>
              <a:rPr sz="2400" spc="-10" dirty="0">
                <a:solidFill>
                  <a:schemeClr val="tx1">
                    <a:lumMod val="75000"/>
                  </a:schemeClr>
                </a:solidFill>
                <a:effectLst>
                  <a:outerShdw blurRad="38100" dist="38100" dir="2700000" algn="tl">
                    <a:srgbClr val="000000">
                      <a:alpha val="43137"/>
                    </a:srgbClr>
                  </a:outerShdw>
                </a:effectLst>
                <a:latin typeface="Calisto MT (Corpo)"/>
                <a:cs typeface="Century Schoolbook"/>
              </a:rPr>
              <a:t>material </a:t>
            </a:r>
            <a:r>
              <a:rPr sz="2400" spc="-5" dirty="0">
                <a:solidFill>
                  <a:schemeClr val="tx1">
                    <a:lumMod val="75000"/>
                  </a:schemeClr>
                </a:solidFill>
                <a:effectLst>
                  <a:outerShdw blurRad="38100" dist="38100" dir="2700000" algn="tl">
                    <a:srgbClr val="000000">
                      <a:alpha val="43137"/>
                    </a:srgbClr>
                  </a:outerShdw>
                </a:effectLst>
                <a:latin typeface="Calisto MT (Corpo)"/>
                <a:cs typeface="Century Schoolbook"/>
              </a:rPr>
              <a:t>que se obtém </a:t>
            </a:r>
            <a:r>
              <a:rPr sz="2400" spc="-10" dirty="0">
                <a:solidFill>
                  <a:schemeClr val="tx1">
                    <a:lumMod val="75000"/>
                  </a:schemeClr>
                </a:solidFill>
                <a:effectLst>
                  <a:outerShdw blurRad="38100" dist="38100" dir="2700000" algn="tl">
                    <a:srgbClr val="000000">
                      <a:alpha val="43137"/>
                    </a:srgbClr>
                  </a:outerShdw>
                </a:effectLst>
                <a:latin typeface="Calisto MT (Corpo)"/>
                <a:cs typeface="Century Schoolbook"/>
              </a:rPr>
              <a:t>pela  mistura dos </a:t>
            </a:r>
            <a:r>
              <a:rPr sz="2400" spc="-5" dirty="0">
                <a:solidFill>
                  <a:schemeClr val="tx1">
                    <a:lumMod val="75000"/>
                  </a:schemeClr>
                </a:solidFill>
                <a:effectLst>
                  <a:outerShdw blurRad="38100" dist="38100" dir="2700000" algn="tl">
                    <a:srgbClr val="000000">
                      <a:alpha val="43137"/>
                    </a:srgbClr>
                  </a:outerShdw>
                </a:effectLst>
                <a:latin typeface="Calisto MT (Corpo)"/>
                <a:cs typeface="Century Schoolbook"/>
              </a:rPr>
              <a:t>componentes, após o fim da pega do </a:t>
            </a:r>
            <a:r>
              <a:rPr sz="2400" dirty="0" err="1">
                <a:solidFill>
                  <a:schemeClr val="tx1">
                    <a:lumMod val="75000"/>
                  </a:schemeClr>
                </a:solidFill>
                <a:effectLst>
                  <a:outerShdw blurRad="38100" dist="38100" dir="2700000" algn="tl">
                    <a:srgbClr val="000000">
                      <a:alpha val="43137"/>
                    </a:srgbClr>
                  </a:outerShdw>
                </a:effectLst>
                <a:latin typeface="Calisto MT (Corpo)"/>
                <a:cs typeface="Century Schoolbook"/>
              </a:rPr>
              <a:t>aglome</a:t>
            </a:r>
            <a:r>
              <a:rPr sz="2400" spc="-5" dirty="0" err="1">
                <a:solidFill>
                  <a:schemeClr val="tx1">
                    <a:lumMod val="75000"/>
                  </a:schemeClr>
                </a:solidFill>
                <a:effectLst>
                  <a:outerShdw blurRad="38100" dist="38100" dir="2700000" algn="tl">
                    <a:srgbClr val="000000">
                      <a:alpha val="43137"/>
                    </a:srgbClr>
                  </a:outerShdw>
                </a:effectLst>
                <a:latin typeface="Calisto MT (Corpo)"/>
                <a:cs typeface="Century Schoolbook"/>
              </a:rPr>
              <a:t>rante</a:t>
            </a:r>
            <a:r>
              <a:rPr sz="2400" spc="-5" dirty="0">
                <a:solidFill>
                  <a:schemeClr val="tx1">
                    <a:lumMod val="75000"/>
                  </a:schemeClr>
                </a:solidFill>
                <a:effectLst>
                  <a:outerShdw blurRad="38100" dist="38100" dir="2700000" algn="tl">
                    <a:srgbClr val="000000">
                      <a:alpha val="43137"/>
                    </a:srgbClr>
                  </a:outerShdw>
                </a:effectLst>
                <a:latin typeface="Calisto MT (Corpo)"/>
                <a:cs typeface="Century Schoolbook"/>
              </a:rPr>
              <a:t> → </a:t>
            </a:r>
            <a:r>
              <a:rPr sz="2400" spc="-10" dirty="0">
                <a:solidFill>
                  <a:schemeClr val="tx1">
                    <a:lumMod val="75000"/>
                  </a:schemeClr>
                </a:solidFill>
                <a:effectLst>
                  <a:outerShdw blurRad="38100" dist="38100" dir="2700000" algn="tl">
                    <a:srgbClr val="000000">
                      <a:alpha val="43137"/>
                    </a:srgbClr>
                  </a:outerShdw>
                </a:effectLst>
                <a:latin typeface="Calisto MT (Corpo)"/>
                <a:cs typeface="Century Schoolbook"/>
              </a:rPr>
              <a:t>pasta </a:t>
            </a:r>
            <a:r>
              <a:rPr sz="2400" spc="-5" dirty="0">
                <a:solidFill>
                  <a:schemeClr val="tx1">
                    <a:lumMod val="75000"/>
                  </a:schemeClr>
                </a:solidFill>
                <a:effectLst>
                  <a:outerShdw blurRad="38100" dist="38100" dir="2700000" algn="tl">
                    <a:srgbClr val="000000">
                      <a:alpha val="43137"/>
                    </a:srgbClr>
                  </a:outerShdw>
                </a:effectLst>
                <a:latin typeface="Calisto MT (Corpo)"/>
                <a:cs typeface="Century Schoolbook"/>
              </a:rPr>
              <a:t>se solidifica completamente</a:t>
            </a:r>
            <a:r>
              <a:rPr sz="2400" spc="30" dirty="0">
                <a:solidFill>
                  <a:schemeClr val="tx1">
                    <a:lumMod val="75000"/>
                  </a:schemeClr>
                </a:solidFill>
                <a:effectLst>
                  <a:outerShdw blurRad="38100" dist="38100" dir="2700000" algn="tl">
                    <a:srgbClr val="000000">
                      <a:alpha val="43137"/>
                    </a:srgbClr>
                  </a:outerShdw>
                </a:effectLst>
                <a:latin typeface="Calisto MT (Corpo)"/>
                <a:cs typeface="Century Schoolbook"/>
              </a:rPr>
              <a:t> </a:t>
            </a:r>
            <a:r>
              <a:rPr sz="2400" spc="-5" dirty="0">
                <a:solidFill>
                  <a:schemeClr val="tx1">
                    <a:lumMod val="75000"/>
                  </a:schemeClr>
                </a:solidFill>
                <a:effectLst>
                  <a:outerShdw blurRad="38100" dist="38100" dir="2700000" algn="tl">
                    <a:srgbClr val="000000">
                      <a:alpha val="43137"/>
                    </a:srgbClr>
                  </a:outerShdw>
                </a:effectLst>
                <a:latin typeface="Calisto MT (Corpo)"/>
                <a:cs typeface="Century Schoolbook"/>
              </a:rPr>
              <a:t>(resistência-anos).</a:t>
            </a:r>
            <a:endParaRPr sz="2400" dirty="0">
              <a:solidFill>
                <a:schemeClr val="tx1">
                  <a:lumMod val="75000"/>
                </a:schemeClr>
              </a:solidFill>
              <a:effectLst>
                <a:outerShdw blurRad="38100" dist="38100" dir="2700000" algn="tl">
                  <a:srgbClr val="000000">
                    <a:alpha val="43137"/>
                  </a:srgbClr>
                </a:outerShdw>
              </a:effectLst>
              <a:latin typeface="Calisto MT (Corpo)"/>
              <a:cs typeface="Century Schoolbook"/>
            </a:endParaRPr>
          </a:p>
        </p:txBody>
      </p:sp>
      <p:sp>
        <p:nvSpPr>
          <p:cNvPr id="4" name="Retângulo 3"/>
          <p:cNvSpPr/>
          <p:nvPr/>
        </p:nvSpPr>
        <p:spPr>
          <a:xfrm>
            <a:off x="3363585" y="6351948"/>
            <a:ext cx="5464829" cy="369332"/>
          </a:xfrm>
          <a:prstGeom prst="rect">
            <a:avLst/>
          </a:prstGeom>
        </p:spPr>
        <p:txBody>
          <a:bodyPr wrap="none">
            <a:spAutoFit/>
          </a:bodyPr>
          <a:lstStyle/>
          <a:p>
            <a:r>
              <a:rPr lang="pt-BR" dirty="0">
                <a:solidFill>
                  <a:schemeClr val="tx1">
                    <a:lumMod val="65000"/>
                  </a:schemeClr>
                </a:solidFill>
              </a:rPr>
              <a:t>https://www.youtube.com/watch?v=BgMAOBCjpzw</a:t>
            </a:r>
          </a:p>
        </p:txBody>
      </p:sp>
    </p:spTree>
    <p:extLst>
      <p:ext uri="{BB962C8B-B14F-4D97-AF65-F5344CB8AC3E}">
        <p14:creationId xmlns:p14="http://schemas.microsoft.com/office/powerpoint/2010/main" val="3047458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70693" y="4406537"/>
            <a:ext cx="9440034" cy="1088336"/>
          </a:xfrm>
        </p:spPr>
        <p:txBody>
          <a:bodyPr vert="horz" lIns="91440" tIns="45720" rIns="91440" bIns="45720" rtlCol="0" anchor="b">
            <a:normAutofit/>
          </a:bodyPr>
          <a:lstStyle/>
          <a:p>
            <a:r>
              <a:rPr lang="en-US" sz="4400" dirty="0" err="1"/>
              <a:t>Propriedades</a:t>
            </a:r>
            <a:r>
              <a:rPr lang="en-US" sz="4400" dirty="0"/>
              <a:t> do </a:t>
            </a:r>
            <a:r>
              <a:rPr lang="en-US" sz="4400" dirty="0" err="1"/>
              <a:t>Concreto</a:t>
            </a:r>
            <a:r>
              <a:rPr lang="en-US" sz="4400" dirty="0"/>
              <a:t> Fresco</a:t>
            </a:r>
          </a:p>
        </p:txBody>
      </p:sp>
      <p:sp>
        <p:nvSpPr>
          <p:cNvPr id="3" name="Espaço Reservado para Texto 2"/>
          <p:cNvSpPr>
            <a:spLocks noGrp="1"/>
          </p:cNvSpPr>
          <p:nvPr>
            <p:ph type="body" idx="1"/>
          </p:nvPr>
        </p:nvSpPr>
        <p:spPr>
          <a:xfrm>
            <a:off x="1370693" y="5494872"/>
            <a:ext cx="9440034" cy="621614"/>
          </a:xfrm>
        </p:spPr>
        <p:txBody>
          <a:bodyPr vert="horz" lIns="91440" tIns="45720" rIns="91440" bIns="45720" rtlCol="0" anchor="t">
            <a:normAutofit/>
          </a:bodyPr>
          <a:lstStyle/>
          <a:p>
            <a:endParaRPr lang="en-US"/>
          </a:p>
        </p:txBody>
      </p:sp>
      <p:pic>
        <p:nvPicPr>
          <p:cNvPr id="139" name="Picture 138">
            <a:extLst>
              <a:ext uri="{FF2B5EF4-FFF2-40B4-BE49-F238E27FC236}">
                <a16:creationId xmlns:a16="http://schemas.microsoft.com/office/drawing/2014/main" id="{7252A72D-04FE-44B1-A498-AA16BEAC56E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798" t="2669" r="616"/>
          <a:stretch/>
        </p:blipFill>
        <p:spPr>
          <a:xfrm>
            <a:off x="-1" y="0"/>
            <a:ext cx="12192001" cy="4322278"/>
          </a:xfrm>
          <a:prstGeom prst="rect">
            <a:avLst/>
          </a:prstGeom>
        </p:spPr>
      </p:pic>
      <p:pic>
        <p:nvPicPr>
          <p:cNvPr id="1030" name="Picture 6" descr="Resultado de imagem para concreto endurecido">
            <a:extLst>
              <a:ext uri="{FF2B5EF4-FFF2-40B4-BE49-F238E27FC236}">
                <a16:creationId xmlns:a16="http://schemas.microsoft.com/office/drawing/2014/main" id="{4747FEB3-A7DE-4D8C-8DEF-AA249DC3C82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9652"/>
          <a:stretch/>
        </p:blipFill>
        <p:spPr bwMode="auto">
          <a:xfrm>
            <a:off x="-5" y="-5"/>
            <a:ext cx="7534656" cy="422068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esultado de imagem para concreto endurecido">
            <a:extLst>
              <a:ext uri="{FF2B5EF4-FFF2-40B4-BE49-F238E27FC236}">
                <a16:creationId xmlns:a16="http://schemas.microsoft.com/office/drawing/2014/main" id="{9AE9F072-9F23-4A55-A484-063A6A6D54E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447" r="3" b="4"/>
          <a:stretch/>
        </p:blipFill>
        <p:spPr bwMode="auto">
          <a:xfrm>
            <a:off x="7534659" y="4"/>
            <a:ext cx="4657345" cy="4220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6758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Estudo de Dosagem e Coleta de Testemunho</a:t>
            </a:r>
          </a:p>
        </p:txBody>
      </p:sp>
      <p:sp>
        <p:nvSpPr>
          <p:cNvPr id="3" name="Espaço Reservado para Conteúdo 2"/>
          <p:cNvSpPr>
            <a:spLocks noGrp="1"/>
          </p:cNvSpPr>
          <p:nvPr>
            <p:ph idx="1"/>
          </p:nvPr>
        </p:nvSpPr>
        <p:spPr>
          <a:xfrm>
            <a:off x="1509485" y="1732449"/>
            <a:ext cx="9758071" cy="4750238"/>
          </a:xfrm>
        </p:spPr>
        <p:txBody>
          <a:bodyPr>
            <a:normAutofit fontScale="92500" lnSpcReduction="20000"/>
          </a:bodyPr>
          <a:lstStyle/>
          <a:p>
            <a:pPr algn="just"/>
            <a:r>
              <a:rPr lang="pt-BR" b="1" dirty="0"/>
              <a:t>Dosagem racional e experimental</a:t>
            </a:r>
          </a:p>
          <a:p>
            <a:pPr algn="just"/>
            <a:r>
              <a:rPr lang="pt-BR" dirty="0"/>
              <a:t>A composição de cada concreto de classe C20 ou superior, a ser utilizado na obra, deve ser definida, em dosagem racional e experimental, com a devida antecedência em relação ao início da concretagem da obra. O estudo de dosagem deve ser realizado com os mesmos materiais e condições semelhantes àquelas da obra, tendo em vista as prescrições do projeto e as condições de execução. O cálculo da dosagem do concreto deve ser refeito cada vez que for prevista uma mudança de marca, tipo ou classe do cimento, na procedência e qualidade dos agregados e demais materiais. </a:t>
            </a:r>
          </a:p>
          <a:p>
            <a:pPr algn="just"/>
            <a:r>
              <a:rPr lang="pt-BR" b="1" dirty="0"/>
              <a:t>Dosagem empírica </a:t>
            </a:r>
          </a:p>
          <a:p>
            <a:pPr algn="just"/>
            <a:r>
              <a:rPr lang="pt-BR" dirty="0"/>
              <a:t>O traço de concreto pode ser estabelecido empiricamente para o concreto das classes C10 e C15, com consumo mínimo de 300 kg de cimento por metro cúbico.</a:t>
            </a:r>
          </a:p>
          <a:p>
            <a:pPr algn="just"/>
            <a:r>
              <a:rPr lang="pt-BR" b="1" dirty="0"/>
              <a:t>Testemunho</a:t>
            </a:r>
          </a:p>
          <a:p>
            <a:pPr algn="just"/>
            <a:r>
              <a:rPr lang="pt-BR" dirty="0"/>
              <a:t>As amostras devem ser coletadas aleatoriamente durante a operação de concretagem, conforme a ABNT NBR NM 33. Cada exemplar deve ser constituído por dois corpos de prova da mesma amassada, conforme a ABNT NBR 5738, para cada idade de rompimento, moldados no mesmo ato. Toma-se como resistência do exemplar o maior dos dois valores obtidos no ensaio de resistência à compressão.</a:t>
            </a:r>
          </a:p>
        </p:txBody>
      </p:sp>
    </p:spTree>
    <p:extLst>
      <p:ext uri="{BB962C8B-B14F-4D97-AF65-F5344CB8AC3E}">
        <p14:creationId xmlns:p14="http://schemas.microsoft.com/office/powerpoint/2010/main" val="3748977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txBox="1"/>
          <p:nvPr/>
        </p:nvSpPr>
        <p:spPr>
          <a:xfrm>
            <a:off x="393848" y="1460689"/>
            <a:ext cx="8006812" cy="4772845"/>
          </a:xfrm>
          <a:prstGeom prst="rect">
            <a:avLst/>
          </a:prstGeom>
        </p:spPr>
        <p:txBody>
          <a:bodyPr vert="horz" wrap="square" lIns="0" tIns="0" rIns="0" bIns="0" rtlCol="0">
            <a:spAutoFit/>
          </a:bodyPr>
          <a:lstStyle/>
          <a:p>
            <a:pPr marR="4611" algn="just">
              <a:lnSpc>
                <a:spcPct val="150000"/>
              </a:lnSpc>
            </a:pPr>
            <a:r>
              <a:rPr sz="1900" dirty="0">
                <a:solidFill>
                  <a:schemeClr val="tx1">
                    <a:lumMod val="65000"/>
                  </a:schemeClr>
                </a:solidFill>
                <a:latin typeface="Calisto MT (Corpo)"/>
                <a:cs typeface="Arial"/>
              </a:rPr>
              <a:t>A </a:t>
            </a:r>
            <a:r>
              <a:rPr sz="1900" spc="-5" dirty="0">
                <a:solidFill>
                  <a:schemeClr val="tx1">
                    <a:lumMod val="65000"/>
                  </a:schemeClr>
                </a:solidFill>
                <a:latin typeface="Calisto MT (Corpo)"/>
                <a:cs typeface="Arial"/>
              </a:rPr>
              <a:t>água utilizada na mistura do concreto, deve ser isenta de  teores prejudiciais de substâncias estranhas, tais como óleo,  ácidos, sais, matéria orgânica </a:t>
            </a:r>
            <a:r>
              <a:rPr sz="1900" dirty="0">
                <a:solidFill>
                  <a:schemeClr val="tx1">
                    <a:lumMod val="65000"/>
                  </a:schemeClr>
                </a:solidFill>
                <a:latin typeface="Calisto MT (Corpo)"/>
                <a:cs typeface="Arial"/>
              </a:rPr>
              <a:t>e </a:t>
            </a:r>
            <a:r>
              <a:rPr sz="1900" spc="-5" dirty="0">
                <a:solidFill>
                  <a:schemeClr val="tx1">
                    <a:lumMod val="65000"/>
                  </a:schemeClr>
                </a:solidFill>
                <a:latin typeface="Calisto MT (Corpo)"/>
                <a:cs typeface="Arial"/>
              </a:rPr>
              <a:t>outras que possam interferir  nas reações da hidratação do cimento, prejudicar </a:t>
            </a:r>
            <a:r>
              <a:rPr sz="1900" dirty="0">
                <a:solidFill>
                  <a:schemeClr val="tx1">
                    <a:lumMod val="65000"/>
                  </a:schemeClr>
                </a:solidFill>
                <a:latin typeface="Calisto MT (Corpo)"/>
                <a:cs typeface="Arial"/>
              </a:rPr>
              <a:t>a  durabilidade e </a:t>
            </a:r>
            <a:r>
              <a:rPr sz="1900" spc="-5" dirty="0">
                <a:solidFill>
                  <a:schemeClr val="tx1">
                    <a:lumMod val="65000"/>
                  </a:schemeClr>
                </a:solidFill>
                <a:latin typeface="Calisto MT (Corpo)"/>
                <a:cs typeface="Arial"/>
              </a:rPr>
              <a:t>afetar </a:t>
            </a:r>
            <a:r>
              <a:rPr sz="1900" dirty="0">
                <a:solidFill>
                  <a:schemeClr val="tx1">
                    <a:lumMod val="65000"/>
                  </a:schemeClr>
                </a:solidFill>
                <a:latin typeface="Calisto MT (Corpo)"/>
                <a:cs typeface="Arial"/>
              </a:rPr>
              <a:t>a </a:t>
            </a:r>
            <a:r>
              <a:rPr sz="1900" spc="-5" dirty="0">
                <a:solidFill>
                  <a:schemeClr val="tx1">
                    <a:lumMod val="65000"/>
                  </a:schemeClr>
                </a:solidFill>
                <a:latin typeface="Calisto MT (Corpo)"/>
                <a:cs typeface="Arial"/>
              </a:rPr>
              <a:t>coloração final do</a:t>
            </a:r>
            <a:r>
              <a:rPr sz="1900" spc="-9" dirty="0">
                <a:solidFill>
                  <a:schemeClr val="tx1">
                    <a:lumMod val="65000"/>
                  </a:schemeClr>
                </a:solidFill>
                <a:latin typeface="Calisto MT (Corpo)"/>
                <a:cs typeface="Arial"/>
              </a:rPr>
              <a:t> </a:t>
            </a:r>
            <a:r>
              <a:rPr sz="1900" spc="-5" dirty="0">
                <a:solidFill>
                  <a:schemeClr val="tx1">
                    <a:lumMod val="65000"/>
                  </a:schemeClr>
                </a:solidFill>
                <a:latin typeface="Calisto MT (Corpo)"/>
                <a:cs typeface="Arial"/>
              </a:rPr>
              <a:t>concreto.</a:t>
            </a:r>
            <a:endParaRPr sz="1900" dirty="0">
              <a:solidFill>
                <a:schemeClr val="tx1">
                  <a:lumMod val="65000"/>
                </a:schemeClr>
              </a:solidFill>
              <a:latin typeface="Calisto MT (Corpo)"/>
              <a:cs typeface="Arial"/>
            </a:endParaRPr>
          </a:p>
          <a:p>
            <a:pPr marR="3864266" algn="just">
              <a:lnSpc>
                <a:spcPct val="150000"/>
              </a:lnSpc>
              <a:buFont typeface="Arial" panose="020B0604020202020204" pitchFamily="34" charset="0"/>
              <a:buChar char="•"/>
              <a:tabLst>
                <a:tab pos="575750" algn="l"/>
              </a:tabLst>
            </a:pPr>
            <a:r>
              <a:rPr sz="1900" b="1" dirty="0" err="1">
                <a:solidFill>
                  <a:schemeClr val="tx1">
                    <a:lumMod val="65000"/>
                  </a:schemeClr>
                </a:solidFill>
                <a:latin typeface="Calisto MT (Corpo)"/>
                <a:cs typeface="Arial"/>
              </a:rPr>
              <a:t>Água</a:t>
            </a:r>
            <a:r>
              <a:rPr sz="1900" b="1" dirty="0">
                <a:solidFill>
                  <a:schemeClr val="tx1">
                    <a:lumMod val="65000"/>
                  </a:schemeClr>
                </a:solidFill>
                <a:latin typeface="Calisto MT (Corpo)"/>
                <a:cs typeface="Arial"/>
              </a:rPr>
              <a:t> do </a:t>
            </a:r>
            <a:r>
              <a:rPr sz="1900" b="1" spc="-5" dirty="0">
                <a:solidFill>
                  <a:schemeClr val="tx1">
                    <a:lumMod val="65000"/>
                  </a:schemeClr>
                </a:solidFill>
                <a:latin typeface="Calisto MT (Corpo)"/>
                <a:cs typeface="Arial"/>
              </a:rPr>
              <a:t>mar </a:t>
            </a:r>
            <a:r>
              <a:rPr sz="1900" b="1" dirty="0">
                <a:solidFill>
                  <a:schemeClr val="tx1">
                    <a:lumMod val="65000"/>
                  </a:schemeClr>
                </a:solidFill>
                <a:latin typeface="Calisto MT (Corpo)"/>
                <a:cs typeface="Arial"/>
              </a:rPr>
              <a:t>contém </a:t>
            </a:r>
            <a:r>
              <a:rPr sz="1900" b="1" spc="-5" dirty="0">
                <a:solidFill>
                  <a:schemeClr val="tx1">
                    <a:lumMod val="65000"/>
                  </a:schemeClr>
                </a:solidFill>
                <a:latin typeface="Calisto MT (Corpo)"/>
                <a:cs typeface="Arial"/>
              </a:rPr>
              <a:t>sais  como: sulfato </a:t>
            </a:r>
            <a:r>
              <a:rPr sz="1900" b="1" dirty="0">
                <a:solidFill>
                  <a:schemeClr val="tx1">
                    <a:lumMod val="65000"/>
                  </a:schemeClr>
                </a:solidFill>
                <a:latin typeface="Calisto MT (Corpo)"/>
                <a:cs typeface="Arial"/>
              </a:rPr>
              <a:t>de </a:t>
            </a:r>
            <a:r>
              <a:rPr sz="1900" b="1" spc="-5" dirty="0">
                <a:solidFill>
                  <a:schemeClr val="tx1">
                    <a:lumMod val="65000"/>
                  </a:schemeClr>
                </a:solidFill>
                <a:latin typeface="Calisto MT (Corpo)"/>
                <a:cs typeface="Arial"/>
              </a:rPr>
              <a:t>cálcio,</a:t>
            </a:r>
            <a:r>
              <a:rPr sz="1900" b="1" spc="-54" dirty="0">
                <a:solidFill>
                  <a:schemeClr val="tx1">
                    <a:lumMod val="65000"/>
                  </a:schemeClr>
                </a:solidFill>
                <a:latin typeface="Calisto MT (Corpo)"/>
                <a:cs typeface="Arial"/>
              </a:rPr>
              <a:t> </a:t>
            </a:r>
            <a:r>
              <a:rPr sz="1900" b="1" spc="-5" dirty="0" err="1">
                <a:solidFill>
                  <a:schemeClr val="tx1">
                    <a:lumMod val="65000"/>
                  </a:schemeClr>
                </a:solidFill>
                <a:latin typeface="Calisto MT (Corpo)"/>
                <a:cs typeface="Arial"/>
              </a:rPr>
              <a:t>sulfato</a:t>
            </a:r>
            <a:r>
              <a:rPr sz="1900" b="1" spc="-5" dirty="0">
                <a:solidFill>
                  <a:schemeClr val="tx1">
                    <a:lumMod val="65000"/>
                  </a:schemeClr>
                </a:solidFill>
                <a:latin typeface="Calisto MT (Corpo)"/>
                <a:cs typeface="Arial"/>
              </a:rPr>
              <a:t>  </a:t>
            </a:r>
            <a:r>
              <a:rPr sz="1900" b="1" dirty="0">
                <a:solidFill>
                  <a:schemeClr val="tx1">
                    <a:lumMod val="65000"/>
                  </a:schemeClr>
                </a:solidFill>
                <a:latin typeface="Calisto MT (Corpo)"/>
                <a:cs typeface="Arial"/>
              </a:rPr>
              <a:t>de</a:t>
            </a:r>
            <a:r>
              <a:rPr lang="pt-BR" sz="1900" b="1" dirty="0">
                <a:solidFill>
                  <a:schemeClr val="tx1">
                    <a:lumMod val="65000"/>
                  </a:schemeClr>
                </a:solidFill>
                <a:latin typeface="Calisto MT (Corpo)"/>
                <a:cs typeface="Arial"/>
              </a:rPr>
              <a:t> </a:t>
            </a:r>
            <a:r>
              <a:rPr sz="1900" b="1" spc="-5" dirty="0" err="1">
                <a:solidFill>
                  <a:schemeClr val="tx1">
                    <a:lumMod val="65000"/>
                  </a:schemeClr>
                </a:solidFill>
                <a:latin typeface="Calisto MT (Corpo)"/>
                <a:cs typeface="Arial"/>
              </a:rPr>
              <a:t>magnésio</a:t>
            </a:r>
            <a:r>
              <a:rPr sz="1900" b="1" spc="-5" dirty="0">
                <a:solidFill>
                  <a:schemeClr val="tx1">
                    <a:lumMod val="65000"/>
                  </a:schemeClr>
                </a:solidFill>
                <a:latin typeface="Calisto MT (Corpo)"/>
                <a:cs typeface="Arial"/>
              </a:rPr>
              <a:t> </a:t>
            </a:r>
            <a:r>
              <a:rPr sz="1900" b="1" dirty="0">
                <a:solidFill>
                  <a:schemeClr val="tx1">
                    <a:lumMod val="65000"/>
                  </a:schemeClr>
                </a:solidFill>
                <a:latin typeface="Calisto MT (Corpo)"/>
                <a:cs typeface="Arial"/>
              </a:rPr>
              <a:t>e</a:t>
            </a:r>
            <a:r>
              <a:rPr lang="pt-BR" sz="1900" b="1" dirty="0">
                <a:solidFill>
                  <a:schemeClr val="tx1">
                    <a:lumMod val="65000"/>
                  </a:schemeClr>
                </a:solidFill>
                <a:latin typeface="Calisto MT (Corpo)"/>
                <a:cs typeface="Arial"/>
              </a:rPr>
              <a:t> </a:t>
            </a:r>
            <a:r>
              <a:rPr sz="1900" b="1" spc="-5" dirty="0" err="1">
                <a:solidFill>
                  <a:schemeClr val="tx1">
                    <a:lumMod val="65000"/>
                  </a:schemeClr>
                </a:solidFill>
                <a:latin typeface="Calisto MT (Corpo)"/>
                <a:cs typeface="Arial"/>
              </a:rPr>
              <a:t>cloreto</a:t>
            </a:r>
            <a:r>
              <a:rPr sz="1900" b="1" spc="-41" dirty="0">
                <a:solidFill>
                  <a:schemeClr val="tx1">
                    <a:lumMod val="65000"/>
                  </a:schemeClr>
                </a:solidFill>
                <a:latin typeface="Calisto MT (Corpo)"/>
                <a:cs typeface="Arial"/>
              </a:rPr>
              <a:t> </a:t>
            </a:r>
            <a:r>
              <a:rPr sz="1900" b="1" dirty="0">
                <a:solidFill>
                  <a:schemeClr val="tx1">
                    <a:lumMod val="65000"/>
                  </a:schemeClr>
                </a:solidFill>
                <a:latin typeface="Calisto MT (Corpo)"/>
                <a:cs typeface="Arial"/>
              </a:rPr>
              <a:t>de  </a:t>
            </a:r>
            <a:r>
              <a:rPr sz="1900" b="1" spc="-5" dirty="0">
                <a:solidFill>
                  <a:schemeClr val="tx1">
                    <a:lumMod val="65000"/>
                  </a:schemeClr>
                </a:solidFill>
                <a:latin typeface="Calisto MT (Corpo)"/>
                <a:cs typeface="Arial"/>
              </a:rPr>
              <a:t>sódio.</a:t>
            </a:r>
            <a:endParaRPr sz="1900" dirty="0">
              <a:solidFill>
                <a:schemeClr val="tx1">
                  <a:lumMod val="65000"/>
                </a:schemeClr>
              </a:solidFill>
              <a:latin typeface="Calisto MT (Corpo)"/>
              <a:cs typeface="Arial"/>
            </a:endParaRPr>
          </a:p>
          <a:p>
            <a:pPr marR="3900574" algn="just">
              <a:lnSpc>
                <a:spcPct val="150000"/>
              </a:lnSpc>
              <a:buFont typeface="Arial" panose="020B0604020202020204" pitchFamily="34" charset="0"/>
              <a:buChar char="•"/>
            </a:pPr>
            <a:r>
              <a:rPr sz="1900" b="1" dirty="0" err="1">
                <a:solidFill>
                  <a:schemeClr val="tx1">
                    <a:lumMod val="65000"/>
                  </a:schemeClr>
                </a:solidFill>
                <a:latin typeface="Calisto MT (Corpo)"/>
                <a:cs typeface="Arial"/>
              </a:rPr>
              <a:t>Água</a:t>
            </a:r>
            <a:r>
              <a:rPr sz="1900" b="1" dirty="0">
                <a:solidFill>
                  <a:schemeClr val="tx1">
                    <a:lumMod val="65000"/>
                  </a:schemeClr>
                </a:solidFill>
                <a:latin typeface="Calisto MT (Corpo)"/>
                <a:cs typeface="Arial"/>
              </a:rPr>
              <a:t> de </a:t>
            </a:r>
            <a:r>
              <a:rPr sz="1900" b="1" spc="-5" dirty="0">
                <a:solidFill>
                  <a:schemeClr val="tx1">
                    <a:lumMod val="65000"/>
                  </a:schemeClr>
                </a:solidFill>
                <a:latin typeface="Calisto MT (Corpo)"/>
                <a:cs typeface="Arial"/>
              </a:rPr>
              <a:t>rios </a:t>
            </a:r>
            <a:r>
              <a:rPr sz="1900" b="1" dirty="0">
                <a:solidFill>
                  <a:schemeClr val="tx1">
                    <a:lumMod val="65000"/>
                  </a:schemeClr>
                </a:solidFill>
                <a:latin typeface="Calisto MT (Corpo)"/>
                <a:cs typeface="Arial"/>
              </a:rPr>
              <a:t>e </a:t>
            </a:r>
            <a:r>
              <a:rPr sz="1900" b="1" spc="-5" dirty="0">
                <a:solidFill>
                  <a:schemeClr val="tx1">
                    <a:lumMod val="65000"/>
                  </a:schemeClr>
                </a:solidFill>
                <a:latin typeface="Calisto MT (Corpo)"/>
                <a:cs typeface="Arial"/>
              </a:rPr>
              <a:t>represas</a:t>
            </a:r>
            <a:r>
              <a:rPr sz="1900" b="1" spc="-86" dirty="0">
                <a:solidFill>
                  <a:schemeClr val="tx1">
                    <a:lumMod val="65000"/>
                  </a:schemeClr>
                </a:solidFill>
                <a:latin typeface="Calisto MT (Corpo)"/>
                <a:cs typeface="Arial"/>
              </a:rPr>
              <a:t> </a:t>
            </a:r>
            <a:r>
              <a:rPr sz="1900" b="1" dirty="0">
                <a:solidFill>
                  <a:schemeClr val="tx1">
                    <a:lumMod val="65000"/>
                  </a:schemeClr>
                </a:solidFill>
                <a:latin typeface="Calisto MT (Corpo)"/>
                <a:cs typeface="Arial"/>
              </a:rPr>
              <a:t>urbanas  podem </a:t>
            </a:r>
            <a:r>
              <a:rPr sz="1900" b="1" spc="-5" dirty="0">
                <a:solidFill>
                  <a:schemeClr val="tx1">
                    <a:lumMod val="65000"/>
                  </a:schemeClr>
                </a:solidFill>
                <a:latin typeface="Calisto MT (Corpo)"/>
                <a:cs typeface="Arial"/>
              </a:rPr>
              <a:t>estar contaminadas por  resíduos industriais </a:t>
            </a:r>
            <a:r>
              <a:rPr sz="1900" b="1" dirty="0">
                <a:solidFill>
                  <a:schemeClr val="tx1">
                    <a:lumMod val="65000"/>
                  </a:schemeClr>
                </a:solidFill>
                <a:latin typeface="Calisto MT (Corpo)"/>
                <a:cs typeface="Arial"/>
              </a:rPr>
              <a:t>e </a:t>
            </a:r>
            <a:r>
              <a:rPr sz="1900" b="1" spc="-5" dirty="0">
                <a:solidFill>
                  <a:schemeClr val="tx1">
                    <a:lumMod val="65000"/>
                  </a:schemeClr>
                </a:solidFill>
                <a:latin typeface="Calisto MT (Corpo)"/>
                <a:cs typeface="Arial"/>
              </a:rPr>
              <a:t>água  servida</a:t>
            </a:r>
            <a:r>
              <a:rPr sz="1900" b="1" spc="-50" dirty="0">
                <a:solidFill>
                  <a:schemeClr val="tx1">
                    <a:lumMod val="65000"/>
                  </a:schemeClr>
                </a:solidFill>
                <a:latin typeface="Calisto MT (Corpo)"/>
                <a:cs typeface="Arial"/>
              </a:rPr>
              <a:t> </a:t>
            </a:r>
            <a:r>
              <a:rPr sz="1900" b="1" spc="-5" dirty="0">
                <a:solidFill>
                  <a:schemeClr val="tx1">
                    <a:lumMod val="65000"/>
                  </a:schemeClr>
                </a:solidFill>
                <a:latin typeface="Calisto MT (Corpo)"/>
                <a:cs typeface="Arial"/>
              </a:rPr>
              <a:t>residencial.</a:t>
            </a:r>
            <a:endParaRPr sz="1900" dirty="0">
              <a:solidFill>
                <a:schemeClr val="tx1">
                  <a:lumMod val="65000"/>
                </a:schemeClr>
              </a:solidFill>
              <a:latin typeface="Calisto MT (Corpo)"/>
              <a:cs typeface="Arial"/>
            </a:endParaRPr>
          </a:p>
        </p:txBody>
      </p:sp>
      <p:sp>
        <p:nvSpPr>
          <p:cNvPr id="12" name="Título 11"/>
          <p:cNvSpPr>
            <a:spLocks noGrp="1"/>
          </p:cNvSpPr>
          <p:nvPr>
            <p:ph type="title"/>
          </p:nvPr>
        </p:nvSpPr>
        <p:spPr/>
        <p:txBody>
          <a:bodyPr>
            <a:normAutofit fontScale="90000"/>
          </a:bodyPr>
          <a:lstStyle/>
          <a:p>
            <a:r>
              <a:rPr lang="pt-BR" b="1" spc="-5" dirty="0">
                <a:latin typeface="Arial"/>
                <a:cs typeface="Arial"/>
              </a:rPr>
              <a:t>Água de Amassamento</a:t>
            </a:r>
            <a:br>
              <a:rPr lang="pt-BR" dirty="0">
                <a:latin typeface="Arial"/>
                <a:cs typeface="Arial"/>
              </a:rPr>
            </a:br>
            <a:endParaRPr lang="pt-BR" dirty="0"/>
          </a:p>
        </p:txBody>
      </p:sp>
      <p:pic>
        <p:nvPicPr>
          <p:cNvPr id="1026" name="Picture 2" descr="Imagem relacionada">
            <a:extLst>
              <a:ext uri="{FF2B5EF4-FFF2-40B4-BE49-F238E27FC236}">
                <a16:creationId xmlns:a16="http://schemas.microsoft.com/office/drawing/2014/main" id="{511CC0B2-0732-436E-A048-7DC4A3A99D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8400" y="1679495"/>
            <a:ext cx="3277101" cy="4653484"/>
          </a:xfrm>
          <a:prstGeom prst="rect">
            <a:avLst/>
          </a:prstGeom>
          <a:noFill/>
          <a:extLst>
            <a:ext uri="{909E8E84-426E-40DD-AFC4-6F175D3DCCD1}">
              <a14:hiddenFill xmlns:a14="http://schemas.microsoft.com/office/drawing/2010/main">
                <a:solidFill>
                  <a:srgbClr val="FFFFFF"/>
                </a:solidFill>
              </a14:hiddenFill>
            </a:ext>
          </a:extLst>
        </p:spPr>
      </p:pic>
      <p:sp>
        <p:nvSpPr>
          <p:cNvPr id="6" name="object 8">
            <a:extLst>
              <a:ext uri="{FF2B5EF4-FFF2-40B4-BE49-F238E27FC236}">
                <a16:creationId xmlns:a16="http://schemas.microsoft.com/office/drawing/2014/main" id="{CB664B7C-A115-4E35-8DDB-5903482A3D11}"/>
              </a:ext>
            </a:extLst>
          </p:cNvPr>
          <p:cNvSpPr/>
          <p:nvPr/>
        </p:nvSpPr>
        <p:spPr>
          <a:xfrm>
            <a:off x="4897203" y="3368940"/>
            <a:ext cx="3503457" cy="2964039"/>
          </a:xfrm>
          <a:prstGeom prst="rect">
            <a:avLst/>
          </a:prstGeom>
          <a:blipFill>
            <a:blip r:embed="rId3" cstate="print"/>
            <a:stretch>
              <a:fillRect/>
            </a:stretch>
          </a:blipFill>
        </p:spPr>
        <p:txBody>
          <a:bodyPr wrap="square" lIns="0" tIns="0" rIns="0" bIns="0" rtlCol="0"/>
          <a:lstStyle/>
          <a:p>
            <a:endParaRPr sz="1634"/>
          </a:p>
        </p:txBody>
      </p:sp>
    </p:spTree>
    <p:extLst>
      <p:ext uri="{BB962C8B-B14F-4D97-AF65-F5344CB8AC3E}">
        <p14:creationId xmlns:p14="http://schemas.microsoft.com/office/powerpoint/2010/main" val="863951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6879083" y="2459882"/>
            <a:ext cx="2410789" cy="1936376"/>
          </a:xfrm>
          <a:prstGeom prst="rect">
            <a:avLst/>
          </a:prstGeom>
          <a:blipFill>
            <a:blip r:embed="rId2" cstate="print"/>
            <a:stretch>
              <a:fillRect/>
            </a:stretch>
          </a:blipFill>
        </p:spPr>
        <p:txBody>
          <a:bodyPr wrap="square" lIns="0" tIns="0" rIns="0" bIns="0" rtlCol="0"/>
          <a:lstStyle/>
          <a:p>
            <a:endParaRPr sz="1634"/>
          </a:p>
        </p:txBody>
      </p:sp>
      <p:sp>
        <p:nvSpPr>
          <p:cNvPr id="6" name="object 6"/>
          <p:cNvSpPr/>
          <p:nvPr/>
        </p:nvSpPr>
        <p:spPr>
          <a:xfrm>
            <a:off x="6870756" y="2451584"/>
            <a:ext cx="2427386" cy="1953089"/>
          </a:xfrm>
          <a:custGeom>
            <a:avLst/>
            <a:gdLst/>
            <a:ahLst/>
            <a:cxnLst/>
            <a:rect l="l" t="t" r="r" b="b"/>
            <a:pathLst>
              <a:path w="2674620" h="2152015">
                <a:moveTo>
                  <a:pt x="0" y="0"/>
                </a:moveTo>
                <a:lnTo>
                  <a:pt x="0" y="2151887"/>
                </a:lnTo>
                <a:lnTo>
                  <a:pt x="2674619" y="2151887"/>
                </a:lnTo>
                <a:lnTo>
                  <a:pt x="2674619" y="0"/>
                </a:lnTo>
                <a:lnTo>
                  <a:pt x="0" y="0"/>
                </a:lnTo>
                <a:close/>
              </a:path>
            </a:pathLst>
          </a:custGeom>
          <a:ln w="19049">
            <a:solidFill>
              <a:srgbClr val="000000"/>
            </a:solidFill>
          </a:ln>
        </p:spPr>
        <p:txBody>
          <a:bodyPr wrap="square" lIns="0" tIns="0" rIns="0" bIns="0" rtlCol="0"/>
          <a:lstStyle/>
          <a:p>
            <a:endParaRPr sz="1634"/>
          </a:p>
        </p:txBody>
      </p:sp>
      <p:sp>
        <p:nvSpPr>
          <p:cNvPr id="8" name="object 8"/>
          <p:cNvSpPr/>
          <p:nvPr/>
        </p:nvSpPr>
        <p:spPr>
          <a:xfrm>
            <a:off x="9029844" y="661818"/>
            <a:ext cx="2427386" cy="1879668"/>
          </a:xfrm>
          <a:prstGeom prst="rect">
            <a:avLst/>
          </a:prstGeom>
          <a:blipFill>
            <a:blip r:embed="rId3" cstate="print"/>
            <a:stretch>
              <a:fillRect/>
            </a:stretch>
          </a:blipFill>
        </p:spPr>
        <p:txBody>
          <a:bodyPr wrap="square" lIns="0" tIns="0" rIns="0" bIns="0" rtlCol="0"/>
          <a:lstStyle/>
          <a:p>
            <a:endParaRPr sz="1634"/>
          </a:p>
        </p:txBody>
      </p:sp>
      <p:sp>
        <p:nvSpPr>
          <p:cNvPr id="9" name="object 9"/>
          <p:cNvSpPr/>
          <p:nvPr/>
        </p:nvSpPr>
        <p:spPr>
          <a:xfrm>
            <a:off x="9021518" y="653509"/>
            <a:ext cx="2444099" cy="1896612"/>
          </a:xfrm>
          <a:custGeom>
            <a:avLst/>
            <a:gdLst/>
            <a:ahLst/>
            <a:cxnLst/>
            <a:rect l="l" t="t" r="r" b="b"/>
            <a:pathLst>
              <a:path w="2693034" h="2089785">
                <a:moveTo>
                  <a:pt x="0" y="0"/>
                </a:moveTo>
                <a:lnTo>
                  <a:pt x="0" y="2089403"/>
                </a:lnTo>
                <a:lnTo>
                  <a:pt x="2692907" y="2089403"/>
                </a:lnTo>
                <a:lnTo>
                  <a:pt x="2692907" y="0"/>
                </a:lnTo>
                <a:lnTo>
                  <a:pt x="0" y="0"/>
                </a:lnTo>
                <a:close/>
              </a:path>
            </a:pathLst>
          </a:custGeom>
          <a:ln w="19049">
            <a:solidFill>
              <a:srgbClr val="000000"/>
            </a:solidFill>
          </a:ln>
        </p:spPr>
        <p:txBody>
          <a:bodyPr wrap="square" lIns="0" tIns="0" rIns="0" bIns="0" rtlCol="0"/>
          <a:lstStyle/>
          <a:p>
            <a:endParaRPr sz="1634"/>
          </a:p>
        </p:txBody>
      </p:sp>
      <p:sp>
        <p:nvSpPr>
          <p:cNvPr id="10" name="object 10"/>
          <p:cNvSpPr/>
          <p:nvPr/>
        </p:nvSpPr>
        <p:spPr>
          <a:xfrm>
            <a:off x="9104533" y="2472331"/>
            <a:ext cx="2366529" cy="1923927"/>
          </a:xfrm>
          <a:prstGeom prst="rect">
            <a:avLst/>
          </a:prstGeom>
          <a:blipFill>
            <a:blip r:embed="rId4" cstate="print"/>
            <a:stretch>
              <a:fillRect/>
            </a:stretch>
          </a:blipFill>
        </p:spPr>
        <p:txBody>
          <a:bodyPr wrap="square" lIns="0" tIns="0" rIns="0" bIns="0" rtlCol="0"/>
          <a:lstStyle/>
          <a:p>
            <a:endParaRPr sz="1634"/>
          </a:p>
        </p:txBody>
      </p:sp>
      <p:sp>
        <p:nvSpPr>
          <p:cNvPr id="11" name="object 11"/>
          <p:cNvSpPr/>
          <p:nvPr/>
        </p:nvSpPr>
        <p:spPr>
          <a:xfrm>
            <a:off x="9096206" y="2464031"/>
            <a:ext cx="2383587" cy="1940987"/>
          </a:xfrm>
          <a:custGeom>
            <a:avLst/>
            <a:gdLst/>
            <a:ahLst/>
            <a:cxnLst/>
            <a:rect l="l" t="t" r="r" b="b"/>
            <a:pathLst>
              <a:path w="2626359" h="2138679">
                <a:moveTo>
                  <a:pt x="0" y="0"/>
                </a:moveTo>
                <a:lnTo>
                  <a:pt x="0" y="2138171"/>
                </a:lnTo>
                <a:lnTo>
                  <a:pt x="2625851" y="2138171"/>
                </a:lnTo>
                <a:lnTo>
                  <a:pt x="2625851" y="0"/>
                </a:lnTo>
                <a:lnTo>
                  <a:pt x="0" y="0"/>
                </a:lnTo>
                <a:close/>
              </a:path>
            </a:pathLst>
          </a:custGeom>
          <a:ln w="19049">
            <a:solidFill>
              <a:srgbClr val="000000"/>
            </a:solidFill>
          </a:ln>
        </p:spPr>
        <p:txBody>
          <a:bodyPr wrap="square" lIns="0" tIns="0" rIns="0" bIns="0" rtlCol="0"/>
          <a:lstStyle/>
          <a:p>
            <a:endParaRPr sz="1634"/>
          </a:p>
        </p:txBody>
      </p:sp>
      <p:sp>
        <p:nvSpPr>
          <p:cNvPr id="12" name="object 12"/>
          <p:cNvSpPr txBox="1"/>
          <p:nvPr/>
        </p:nvSpPr>
        <p:spPr>
          <a:xfrm>
            <a:off x="9317063" y="715289"/>
            <a:ext cx="1551983" cy="384721"/>
          </a:xfrm>
          <a:prstGeom prst="rect">
            <a:avLst/>
          </a:prstGeom>
        </p:spPr>
        <p:txBody>
          <a:bodyPr vert="horz" wrap="square" lIns="0" tIns="0" rIns="0" bIns="0" rtlCol="0">
            <a:spAutoFit/>
          </a:bodyPr>
          <a:lstStyle/>
          <a:p>
            <a:pPr marL="333693" marR="4611" indent="-322743">
              <a:lnSpc>
                <a:spcPts val="1516"/>
              </a:lnSpc>
            </a:pPr>
            <a:r>
              <a:rPr sz="1271" b="1" spc="-5" dirty="0">
                <a:solidFill>
                  <a:srgbClr val="FFFFFF"/>
                </a:solidFill>
                <a:latin typeface="Arial"/>
                <a:cs typeface="Arial"/>
              </a:rPr>
              <a:t>Medição </a:t>
            </a:r>
            <a:r>
              <a:rPr sz="1271" b="1" dirty="0">
                <a:solidFill>
                  <a:srgbClr val="FFFFFF"/>
                </a:solidFill>
                <a:latin typeface="Arial"/>
                <a:cs typeface="Arial"/>
              </a:rPr>
              <a:t>em</a:t>
            </a:r>
            <a:r>
              <a:rPr sz="1271" b="1" spc="-73" dirty="0">
                <a:solidFill>
                  <a:srgbClr val="FFFFFF"/>
                </a:solidFill>
                <a:latin typeface="Arial"/>
                <a:cs typeface="Arial"/>
              </a:rPr>
              <a:t> </a:t>
            </a:r>
            <a:r>
              <a:rPr sz="1271" b="1" spc="-9" dirty="0">
                <a:solidFill>
                  <a:srgbClr val="FFFFFF"/>
                </a:solidFill>
                <a:latin typeface="Arial"/>
                <a:cs typeface="Arial"/>
              </a:rPr>
              <a:t>volume  </a:t>
            </a:r>
            <a:r>
              <a:rPr sz="1271" b="1" spc="-5" dirty="0">
                <a:solidFill>
                  <a:srgbClr val="FFFFFF"/>
                </a:solidFill>
                <a:latin typeface="Arial"/>
                <a:cs typeface="Arial"/>
              </a:rPr>
              <a:t>no</a:t>
            </a:r>
            <a:r>
              <a:rPr sz="1271" b="1" spc="-82" dirty="0">
                <a:solidFill>
                  <a:srgbClr val="FFFFFF"/>
                </a:solidFill>
                <a:latin typeface="Arial"/>
                <a:cs typeface="Arial"/>
              </a:rPr>
              <a:t> </a:t>
            </a:r>
            <a:r>
              <a:rPr sz="1271" b="1" spc="-5" dirty="0">
                <a:solidFill>
                  <a:srgbClr val="FFFFFF"/>
                </a:solidFill>
                <a:latin typeface="Arial"/>
                <a:cs typeface="Arial"/>
              </a:rPr>
              <a:t>carrinho</a:t>
            </a:r>
            <a:endParaRPr sz="1271">
              <a:latin typeface="Arial"/>
              <a:cs typeface="Arial"/>
            </a:endParaRPr>
          </a:p>
        </p:txBody>
      </p:sp>
      <p:sp>
        <p:nvSpPr>
          <p:cNvPr id="13" name="object 13"/>
          <p:cNvSpPr/>
          <p:nvPr/>
        </p:nvSpPr>
        <p:spPr>
          <a:xfrm>
            <a:off x="6879083" y="661819"/>
            <a:ext cx="2213001" cy="1798064"/>
          </a:xfrm>
          <a:prstGeom prst="rect">
            <a:avLst/>
          </a:prstGeom>
          <a:blipFill>
            <a:blip r:embed="rId5" cstate="print"/>
            <a:stretch>
              <a:fillRect/>
            </a:stretch>
          </a:blipFill>
        </p:spPr>
        <p:txBody>
          <a:bodyPr wrap="square" lIns="0" tIns="0" rIns="0" bIns="0" rtlCol="0"/>
          <a:lstStyle/>
          <a:p>
            <a:endParaRPr sz="1634"/>
          </a:p>
        </p:txBody>
      </p:sp>
      <p:sp>
        <p:nvSpPr>
          <p:cNvPr id="14" name="object 14"/>
          <p:cNvSpPr/>
          <p:nvPr/>
        </p:nvSpPr>
        <p:spPr>
          <a:xfrm>
            <a:off x="6870757" y="653509"/>
            <a:ext cx="2229714" cy="1814776"/>
          </a:xfrm>
          <a:custGeom>
            <a:avLst/>
            <a:gdLst/>
            <a:ahLst/>
            <a:cxnLst/>
            <a:rect l="l" t="t" r="r" b="b"/>
            <a:pathLst>
              <a:path w="2456815" h="1999614">
                <a:moveTo>
                  <a:pt x="0" y="0"/>
                </a:moveTo>
                <a:lnTo>
                  <a:pt x="0" y="1999487"/>
                </a:lnTo>
                <a:lnTo>
                  <a:pt x="2456687" y="1999487"/>
                </a:lnTo>
                <a:lnTo>
                  <a:pt x="2456687" y="0"/>
                </a:lnTo>
                <a:lnTo>
                  <a:pt x="0" y="0"/>
                </a:lnTo>
                <a:close/>
              </a:path>
            </a:pathLst>
          </a:custGeom>
          <a:ln w="19049">
            <a:solidFill>
              <a:srgbClr val="000000"/>
            </a:solidFill>
          </a:ln>
        </p:spPr>
        <p:txBody>
          <a:bodyPr wrap="square" lIns="0" tIns="0" rIns="0" bIns="0" rtlCol="0"/>
          <a:lstStyle/>
          <a:p>
            <a:endParaRPr sz="1634"/>
          </a:p>
        </p:txBody>
      </p:sp>
      <p:sp>
        <p:nvSpPr>
          <p:cNvPr id="15" name="object 15"/>
          <p:cNvSpPr txBox="1"/>
          <p:nvPr/>
        </p:nvSpPr>
        <p:spPr>
          <a:xfrm>
            <a:off x="6928402" y="4170802"/>
            <a:ext cx="1161826" cy="167610"/>
          </a:xfrm>
          <a:prstGeom prst="rect">
            <a:avLst/>
          </a:prstGeom>
        </p:spPr>
        <p:txBody>
          <a:bodyPr vert="horz" wrap="square" lIns="0" tIns="0" rIns="0" bIns="0" rtlCol="0">
            <a:spAutoFit/>
          </a:bodyPr>
          <a:lstStyle/>
          <a:p>
            <a:pPr marL="11527"/>
            <a:r>
              <a:rPr sz="1089" spc="-5" dirty="0">
                <a:latin typeface="Arial"/>
                <a:cs typeface="Arial"/>
              </a:rPr>
              <a:t>(Idércio, ITAMBÉ</a:t>
            </a:r>
            <a:r>
              <a:rPr sz="1089" spc="-41" dirty="0">
                <a:latin typeface="Arial"/>
                <a:cs typeface="Arial"/>
              </a:rPr>
              <a:t> </a:t>
            </a:r>
            <a:r>
              <a:rPr sz="1089" dirty="0">
                <a:latin typeface="Arial"/>
                <a:cs typeface="Arial"/>
              </a:rPr>
              <a:t>)</a:t>
            </a:r>
            <a:endParaRPr sz="1089">
              <a:latin typeface="Arial"/>
              <a:cs typeface="Arial"/>
            </a:endParaRPr>
          </a:p>
        </p:txBody>
      </p:sp>
      <p:sp>
        <p:nvSpPr>
          <p:cNvPr id="16" name="object 16"/>
          <p:cNvSpPr txBox="1"/>
          <p:nvPr/>
        </p:nvSpPr>
        <p:spPr>
          <a:xfrm>
            <a:off x="1374507" y="1560897"/>
            <a:ext cx="4555841" cy="3256148"/>
          </a:xfrm>
          <a:prstGeom prst="rect">
            <a:avLst/>
          </a:prstGeom>
        </p:spPr>
        <p:txBody>
          <a:bodyPr vert="horz" wrap="square" lIns="0" tIns="0" rIns="0" bIns="0" rtlCol="0">
            <a:spAutoFit/>
          </a:bodyPr>
          <a:lstStyle/>
          <a:p>
            <a:pPr marL="11527" marR="316979">
              <a:lnSpc>
                <a:spcPct val="140600"/>
              </a:lnSpc>
              <a:spcBef>
                <a:spcPts val="803"/>
              </a:spcBef>
            </a:pPr>
            <a:r>
              <a:rPr sz="1634" b="1" spc="-5" dirty="0">
                <a:solidFill>
                  <a:schemeClr val="tx1">
                    <a:lumMod val="65000"/>
                  </a:schemeClr>
                </a:solidFill>
                <a:latin typeface="Arial"/>
                <a:cs typeface="Arial"/>
              </a:rPr>
              <a:t>PRODUZIDO </a:t>
            </a:r>
            <a:r>
              <a:rPr sz="1634" b="1" spc="5" dirty="0">
                <a:solidFill>
                  <a:schemeClr val="tx1">
                    <a:lumMod val="65000"/>
                  </a:schemeClr>
                </a:solidFill>
                <a:latin typeface="Arial"/>
                <a:cs typeface="Arial"/>
              </a:rPr>
              <a:t>NA OBRA </a:t>
            </a:r>
            <a:r>
              <a:rPr sz="1634" b="1" spc="-5" dirty="0">
                <a:solidFill>
                  <a:schemeClr val="tx1">
                    <a:lumMod val="65000"/>
                  </a:schemeClr>
                </a:solidFill>
                <a:latin typeface="Arial"/>
                <a:cs typeface="Arial"/>
              </a:rPr>
              <a:t>EM  </a:t>
            </a:r>
            <a:r>
              <a:rPr sz="1634" b="1" dirty="0">
                <a:solidFill>
                  <a:schemeClr val="tx1">
                    <a:lumMod val="65000"/>
                  </a:schemeClr>
                </a:solidFill>
                <a:latin typeface="Arial"/>
                <a:cs typeface="Arial"/>
              </a:rPr>
              <a:t>BETONEIRA</a:t>
            </a:r>
            <a:r>
              <a:rPr lang="pt-BR" sz="1634" b="1" dirty="0">
                <a:solidFill>
                  <a:schemeClr val="tx1">
                    <a:lumMod val="65000"/>
                  </a:schemeClr>
                </a:solidFill>
                <a:latin typeface="Arial"/>
                <a:cs typeface="Arial"/>
              </a:rPr>
              <a:t>:</a:t>
            </a:r>
            <a:r>
              <a:rPr sz="1634" b="1" spc="-95" dirty="0">
                <a:solidFill>
                  <a:schemeClr val="tx1">
                    <a:lumMod val="65000"/>
                  </a:schemeClr>
                </a:solidFill>
                <a:latin typeface="Arial"/>
                <a:cs typeface="Arial"/>
              </a:rPr>
              <a:t> </a:t>
            </a:r>
            <a:endParaRPr lang="pt-BR" sz="1634" dirty="0">
              <a:solidFill>
                <a:schemeClr val="tx1">
                  <a:lumMod val="65000"/>
                </a:schemeClr>
              </a:solidFill>
              <a:latin typeface="Arial"/>
              <a:cs typeface="Arial"/>
            </a:endParaRPr>
          </a:p>
          <a:p>
            <a:pPr marL="138318" indent="-126792" algn="just">
              <a:spcBef>
                <a:spcPts val="803"/>
              </a:spcBef>
              <a:buClr>
                <a:srgbClr val="000000"/>
              </a:buClr>
              <a:buChar char="-"/>
              <a:tabLst>
                <a:tab pos="138895" algn="l"/>
              </a:tabLst>
            </a:pPr>
            <a:r>
              <a:rPr lang="pt-BR" sz="1634" b="1" spc="-5" dirty="0">
                <a:solidFill>
                  <a:schemeClr val="tx1">
                    <a:lumMod val="65000"/>
                  </a:schemeClr>
                </a:solidFill>
                <a:latin typeface="Arial"/>
                <a:cs typeface="Arial"/>
              </a:rPr>
              <a:t>Maior desperdício </a:t>
            </a:r>
            <a:r>
              <a:rPr lang="pt-BR" sz="1634" b="1" dirty="0">
                <a:solidFill>
                  <a:schemeClr val="tx1">
                    <a:lumMod val="65000"/>
                  </a:schemeClr>
                </a:solidFill>
                <a:latin typeface="Arial"/>
                <a:cs typeface="Arial"/>
              </a:rPr>
              <a:t>de</a:t>
            </a:r>
            <a:r>
              <a:rPr lang="pt-BR" sz="1634" b="1" spc="-59" dirty="0">
                <a:solidFill>
                  <a:schemeClr val="tx1">
                    <a:lumMod val="65000"/>
                  </a:schemeClr>
                </a:solidFill>
                <a:latin typeface="Arial"/>
                <a:cs typeface="Arial"/>
              </a:rPr>
              <a:t> </a:t>
            </a:r>
            <a:r>
              <a:rPr lang="pt-BR" sz="1634" b="1" spc="-5" dirty="0">
                <a:solidFill>
                  <a:schemeClr val="tx1">
                    <a:lumMod val="65000"/>
                  </a:schemeClr>
                </a:solidFill>
                <a:latin typeface="Arial"/>
                <a:cs typeface="Arial"/>
              </a:rPr>
              <a:t>materiais;</a:t>
            </a:r>
            <a:endParaRPr lang="pt-BR" sz="1634" dirty="0">
              <a:solidFill>
                <a:schemeClr val="tx1">
                  <a:lumMod val="65000"/>
                </a:schemeClr>
              </a:solidFill>
              <a:latin typeface="Arial"/>
              <a:cs typeface="Arial"/>
            </a:endParaRPr>
          </a:p>
          <a:p>
            <a:pPr marL="138318" indent="-126792" algn="just">
              <a:spcBef>
                <a:spcPts val="794"/>
              </a:spcBef>
              <a:buChar char="-"/>
              <a:tabLst>
                <a:tab pos="138895" algn="l"/>
              </a:tabLst>
            </a:pPr>
            <a:r>
              <a:rPr sz="1634" b="1" spc="-5" dirty="0" err="1">
                <a:solidFill>
                  <a:schemeClr val="tx1">
                    <a:lumMod val="65000"/>
                  </a:schemeClr>
                </a:solidFill>
                <a:latin typeface="Arial"/>
                <a:cs typeface="Arial"/>
              </a:rPr>
              <a:t>Maior</a:t>
            </a:r>
            <a:r>
              <a:rPr sz="1634" b="1" spc="-5" dirty="0">
                <a:solidFill>
                  <a:schemeClr val="tx1">
                    <a:lumMod val="65000"/>
                  </a:schemeClr>
                </a:solidFill>
                <a:latin typeface="Arial"/>
                <a:cs typeface="Arial"/>
              </a:rPr>
              <a:t> </a:t>
            </a:r>
            <a:r>
              <a:rPr sz="1634" b="1" spc="-9" dirty="0">
                <a:solidFill>
                  <a:schemeClr val="tx1">
                    <a:lumMod val="65000"/>
                  </a:schemeClr>
                </a:solidFill>
                <a:latin typeface="Arial"/>
                <a:cs typeface="Arial"/>
              </a:rPr>
              <a:t>desvio </a:t>
            </a:r>
            <a:r>
              <a:rPr sz="1634" b="1" spc="-5" dirty="0">
                <a:solidFill>
                  <a:schemeClr val="tx1">
                    <a:lumMod val="65000"/>
                  </a:schemeClr>
                </a:solidFill>
                <a:latin typeface="Arial"/>
                <a:cs typeface="Arial"/>
              </a:rPr>
              <a:t>padrão</a:t>
            </a:r>
            <a:r>
              <a:rPr sz="1634" b="1" spc="-9" dirty="0">
                <a:solidFill>
                  <a:schemeClr val="tx1">
                    <a:lumMod val="65000"/>
                  </a:schemeClr>
                </a:solidFill>
                <a:latin typeface="Arial"/>
                <a:cs typeface="Arial"/>
              </a:rPr>
              <a:t> </a:t>
            </a:r>
            <a:r>
              <a:rPr sz="1634" b="1" spc="-5" dirty="0">
                <a:solidFill>
                  <a:schemeClr val="tx1">
                    <a:lumMod val="65000"/>
                  </a:schemeClr>
                </a:solidFill>
                <a:latin typeface="Arial"/>
                <a:cs typeface="Arial"/>
              </a:rPr>
              <a:t>(Sd);</a:t>
            </a:r>
            <a:endParaRPr sz="1634" dirty="0">
              <a:solidFill>
                <a:schemeClr val="tx1">
                  <a:lumMod val="65000"/>
                </a:schemeClr>
              </a:solidFill>
              <a:latin typeface="Arial"/>
              <a:cs typeface="Arial"/>
            </a:endParaRPr>
          </a:p>
          <a:p>
            <a:pPr marL="138318" indent="-126792" algn="just">
              <a:spcBef>
                <a:spcPts val="794"/>
              </a:spcBef>
              <a:buChar char="-"/>
              <a:tabLst>
                <a:tab pos="138895" algn="l"/>
              </a:tabLst>
            </a:pPr>
            <a:r>
              <a:rPr sz="1634" b="1" spc="-5" dirty="0">
                <a:solidFill>
                  <a:schemeClr val="tx1">
                    <a:lumMod val="65000"/>
                  </a:schemeClr>
                </a:solidFill>
                <a:latin typeface="Arial"/>
                <a:cs typeface="Arial"/>
              </a:rPr>
              <a:t>Menor</a:t>
            </a:r>
            <a:r>
              <a:rPr sz="1634" b="1" spc="-82" dirty="0">
                <a:solidFill>
                  <a:schemeClr val="tx1">
                    <a:lumMod val="65000"/>
                  </a:schemeClr>
                </a:solidFill>
                <a:latin typeface="Arial"/>
                <a:cs typeface="Arial"/>
              </a:rPr>
              <a:t> </a:t>
            </a:r>
            <a:r>
              <a:rPr sz="1634" b="1" spc="-5" dirty="0">
                <a:solidFill>
                  <a:schemeClr val="tx1">
                    <a:lumMod val="65000"/>
                  </a:schemeClr>
                </a:solidFill>
                <a:latin typeface="Arial"/>
                <a:cs typeface="Arial"/>
              </a:rPr>
              <a:t>economia;</a:t>
            </a:r>
            <a:endParaRPr sz="1634" dirty="0">
              <a:solidFill>
                <a:schemeClr val="tx1">
                  <a:lumMod val="65000"/>
                </a:schemeClr>
              </a:solidFill>
              <a:latin typeface="Arial"/>
              <a:cs typeface="Arial"/>
            </a:endParaRPr>
          </a:p>
          <a:p>
            <a:pPr marL="138318" indent="-126792" algn="just">
              <a:spcBef>
                <a:spcPts val="794"/>
              </a:spcBef>
              <a:buChar char="-"/>
              <a:tabLst>
                <a:tab pos="138895" algn="l"/>
              </a:tabLst>
            </a:pPr>
            <a:r>
              <a:rPr sz="1634" b="1" spc="-5" dirty="0">
                <a:solidFill>
                  <a:schemeClr val="tx1">
                    <a:lumMod val="65000"/>
                  </a:schemeClr>
                </a:solidFill>
                <a:latin typeface="Arial"/>
                <a:cs typeface="Arial"/>
              </a:rPr>
              <a:t>Menor</a:t>
            </a:r>
            <a:r>
              <a:rPr sz="1634" b="1" spc="-68" dirty="0">
                <a:solidFill>
                  <a:schemeClr val="tx1">
                    <a:lumMod val="65000"/>
                  </a:schemeClr>
                </a:solidFill>
                <a:latin typeface="Arial"/>
                <a:cs typeface="Arial"/>
              </a:rPr>
              <a:t> </a:t>
            </a:r>
            <a:r>
              <a:rPr sz="1634" b="1" spc="-5" dirty="0">
                <a:solidFill>
                  <a:schemeClr val="tx1">
                    <a:lumMod val="65000"/>
                  </a:schemeClr>
                </a:solidFill>
                <a:latin typeface="Arial"/>
                <a:cs typeface="Arial"/>
              </a:rPr>
              <a:t>produtividade;</a:t>
            </a:r>
            <a:endParaRPr sz="1634" dirty="0">
              <a:solidFill>
                <a:schemeClr val="tx1">
                  <a:lumMod val="65000"/>
                </a:schemeClr>
              </a:solidFill>
              <a:latin typeface="Arial"/>
              <a:cs typeface="Arial"/>
            </a:endParaRPr>
          </a:p>
          <a:p>
            <a:pPr marL="138318" indent="-126792" algn="just">
              <a:spcBef>
                <a:spcPts val="794"/>
              </a:spcBef>
              <a:buChar char="-"/>
              <a:tabLst>
                <a:tab pos="138895" algn="l"/>
              </a:tabLst>
            </a:pPr>
            <a:r>
              <a:rPr sz="1634" b="1" spc="-5" dirty="0">
                <a:solidFill>
                  <a:schemeClr val="tx1">
                    <a:lumMod val="65000"/>
                  </a:schemeClr>
                </a:solidFill>
                <a:latin typeface="Arial"/>
                <a:cs typeface="Arial"/>
              </a:rPr>
              <a:t>Menor</a:t>
            </a:r>
            <a:r>
              <a:rPr sz="1634" b="1" spc="-82" dirty="0">
                <a:solidFill>
                  <a:schemeClr val="tx1">
                    <a:lumMod val="65000"/>
                  </a:schemeClr>
                </a:solidFill>
                <a:latin typeface="Arial"/>
                <a:cs typeface="Arial"/>
              </a:rPr>
              <a:t> </a:t>
            </a:r>
            <a:r>
              <a:rPr sz="1634" b="1" spc="-5" dirty="0">
                <a:solidFill>
                  <a:schemeClr val="tx1">
                    <a:lumMod val="65000"/>
                  </a:schemeClr>
                </a:solidFill>
                <a:latin typeface="Arial"/>
                <a:cs typeface="Arial"/>
              </a:rPr>
              <a:t>qualidade.</a:t>
            </a:r>
            <a:endParaRPr sz="1634" dirty="0">
              <a:solidFill>
                <a:schemeClr val="tx1">
                  <a:lumMod val="65000"/>
                </a:schemeClr>
              </a:solidFill>
              <a:latin typeface="Arial"/>
              <a:cs typeface="Arial"/>
            </a:endParaRPr>
          </a:p>
          <a:p>
            <a:pPr>
              <a:spcBef>
                <a:spcPts val="9"/>
              </a:spcBef>
            </a:pPr>
            <a:endParaRPr sz="1906" dirty="0">
              <a:solidFill>
                <a:schemeClr val="tx1">
                  <a:lumMod val="65000"/>
                </a:schemeClr>
              </a:solidFill>
              <a:latin typeface="Times New Roman"/>
              <a:cs typeface="Times New Roman"/>
            </a:endParaRPr>
          </a:p>
          <a:p>
            <a:pPr marL="44377" marR="267415" algn="just"/>
            <a:r>
              <a:rPr sz="1815" dirty="0">
                <a:solidFill>
                  <a:schemeClr val="tx1">
                    <a:lumMod val="65000"/>
                  </a:schemeClr>
                </a:solidFill>
                <a:latin typeface="Arial"/>
                <a:cs typeface="Arial"/>
              </a:rPr>
              <a:t>Tempo </a:t>
            </a:r>
            <a:r>
              <a:rPr sz="1815" spc="-5" dirty="0">
                <a:solidFill>
                  <a:schemeClr val="tx1">
                    <a:lumMod val="65000"/>
                  </a:schemeClr>
                </a:solidFill>
                <a:latin typeface="Arial"/>
                <a:cs typeface="Arial"/>
              </a:rPr>
              <a:t>mínimo </a:t>
            </a:r>
            <a:r>
              <a:rPr sz="1815" dirty="0">
                <a:solidFill>
                  <a:schemeClr val="tx1">
                    <a:lumMod val="65000"/>
                  </a:schemeClr>
                </a:solidFill>
                <a:latin typeface="Arial"/>
                <a:cs typeface="Arial"/>
              </a:rPr>
              <a:t>de </a:t>
            </a:r>
            <a:r>
              <a:rPr sz="1815" spc="-5" dirty="0">
                <a:solidFill>
                  <a:schemeClr val="tx1">
                    <a:lumMod val="65000"/>
                  </a:schemeClr>
                </a:solidFill>
                <a:latin typeface="Arial"/>
                <a:cs typeface="Arial"/>
              </a:rPr>
              <a:t>mistura  para </a:t>
            </a:r>
            <a:r>
              <a:rPr sz="1815" dirty="0">
                <a:solidFill>
                  <a:schemeClr val="tx1">
                    <a:lumMod val="65000"/>
                  </a:schemeClr>
                </a:solidFill>
                <a:latin typeface="Arial"/>
                <a:cs typeface="Arial"/>
              </a:rPr>
              <a:t>o </a:t>
            </a:r>
            <a:r>
              <a:rPr sz="1815" spc="-5" dirty="0">
                <a:solidFill>
                  <a:schemeClr val="tx1">
                    <a:lumMod val="65000"/>
                  </a:schemeClr>
                </a:solidFill>
                <a:latin typeface="Arial"/>
                <a:cs typeface="Arial"/>
              </a:rPr>
              <a:t>concreto dosado em  betoneira  estacionária  </a:t>
            </a:r>
            <a:r>
              <a:rPr sz="1815" dirty="0">
                <a:solidFill>
                  <a:schemeClr val="tx1">
                    <a:lumMod val="65000"/>
                  </a:schemeClr>
                </a:solidFill>
                <a:latin typeface="Arial"/>
                <a:cs typeface="Arial"/>
              </a:rPr>
              <a:t>é</a:t>
            </a:r>
            <a:r>
              <a:rPr sz="1815" spc="231" dirty="0">
                <a:solidFill>
                  <a:schemeClr val="tx1">
                    <a:lumMod val="65000"/>
                  </a:schemeClr>
                </a:solidFill>
                <a:latin typeface="Arial"/>
                <a:cs typeface="Arial"/>
              </a:rPr>
              <a:t> </a:t>
            </a:r>
            <a:r>
              <a:rPr sz="1815" dirty="0">
                <a:solidFill>
                  <a:schemeClr val="tx1">
                    <a:lumMod val="65000"/>
                  </a:schemeClr>
                </a:solidFill>
                <a:latin typeface="Arial"/>
                <a:cs typeface="Arial"/>
              </a:rPr>
              <a:t>de</a:t>
            </a:r>
            <a:r>
              <a:rPr lang="pt-BR" sz="1815" dirty="0">
                <a:solidFill>
                  <a:schemeClr val="tx1">
                    <a:lumMod val="65000"/>
                  </a:schemeClr>
                </a:solidFill>
                <a:latin typeface="Arial"/>
                <a:cs typeface="Arial"/>
              </a:rPr>
              <a:t> 60 segundos</a:t>
            </a:r>
            <a:endParaRPr sz="1815" dirty="0">
              <a:solidFill>
                <a:schemeClr val="tx1">
                  <a:lumMod val="65000"/>
                </a:schemeClr>
              </a:solidFill>
              <a:latin typeface="Arial"/>
              <a:cs typeface="Arial"/>
            </a:endParaRPr>
          </a:p>
        </p:txBody>
      </p:sp>
      <p:sp>
        <p:nvSpPr>
          <p:cNvPr id="18" name="object 18"/>
          <p:cNvSpPr txBox="1"/>
          <p:nvPr/>
        </p:nvSpPr>
        <p:spPr>
          <a:xfrm>
            <a:off x="5473071" y="5313773"/>
            <a:ext cx="2149608" cy="837922"/>
          </a:xfrm>
          <a:prstGeom prst="rect">
            <a:avLst/>
          </a:prstGeom>
        </p:spPr>
        <p:txBody>
          <a:bodyPr vert="horz" wrap="square" lIns="0" tIns="0" rIns="0" bIns="0" rtlCol="0">
            <a:spAutoFit/>
          </a:bodyPr>
          <a:lstStyle/>
          <a:p>
            <a:pPr marL="11527"/>
            <a:r>
              <a:rPr sz="1815" spc="-5" dirty="0">
                <a:solidFill>
                  <a:schemeClr val="tx1">
                    <a:lumMod val="65000"/>
                  </a:schemeClr>
                </a:solidFill>
                <a:latin typeface="Arial"/>
                <a:cs typeface="Arial"/>
              </a:rPr>
              <a:t>Medição em</a:t>
            </a:r>
            <a:r>
              <a:rPr sz="1815" spc="-50" dirty="0">
                <a:solidFill>
                  <a:schemeClr val="tx1">
                    <a:lumMod val="65000"/>
                  </a:schemeClr>
                </a:solidFill>
                <a:latin typeface="Arial"/>
                <a:cs typeface="Arial"/>
              </a:rPr>
              <a:t> </a:t>
            </a:r>
            <a:r>
              <a:rPr sz="1815" spc="-5" dirty="0">
                <a:solidFill>
                  <a:schemeClr val="tx1">
                    <a:lumMod val="65000"/>
                  </a:schemeClr>
                </a:solidFill>
                <a:latin typeface="Arial"/>
                <a:cs typeface="Arial"/>
              </a:rPr>
              <a:t>volume:</a:t>
            </a:r>
            <a:endParaRPr sz="1815" dirty="0">
              <a:solidFill>
                <a:schemeClr val="tx1">
                  <a:lumMod val="65000"/>
                </a:schemeClr>
              </a:solidFill>
              <a:latin typeface="Arial"/>
              <a:cs typeface="Arial"/>
            </a:endParaRPr>
          </a:p>
          <a:p>
            <a:pPr marL="11527"/>
            <a:r>
              <a:rPr sz="1815" spc="-5" dirty="0">
                <a:solidFill>
                  <a:schemeClr val="tx1">
                    <a:lumMod val="65000"/>
                  </a:schemeClr>
                </a:solidFill>
                <a:latin typeface="Arial"/>
                <a:cs typeface="Arial"/>
              </a:rPr>
              <a:t>-Caixa </a:t>
            </a:r>
            <a:r>
              <a:rPr sz="1815" dirty="0">
                <a:solidFill>
                  <a:schemeClr val="tx1">
                    <a:lumMod val="65000"/>
                  </a:schemeClr>
                </a:solidFill>
                <a:latin typeface="Arial"/>
                <a:cs typeface="Arial"/>
              </a:rPr>
              <a:t>ou</a:t>
            </a:r>
            <a:r>
              <a:rPr sz="1815" spc="-45" dirty="0">
                <a:solidFill>
                  <a:schemeClr val="tx1">
                    <a:lumMod val="65000"/>
                  </a:schemeClr>
                </a:solidFill>
                <a:latin typeface="Arial"/>
                <a:cs typeface="Arial"/>
              </a:rPr>
              <a:t> </a:t>
            </a:r>
            <a:r>
              <a:rPr sz="1815" spc="-5" dirty="0">
                <a:solidFill>
                  <a:schemeClr val="tx1">
                    <a:lumMod val="65000"/>
                  </a:schemeClr>
                </a:solidFill>
                <a:latin typeface="Arial"/>
                <a:cs typeface="Arial"/>
              </a:rPr>
              <a:t>padiola;</a:t>
            </a:r>
            <a:endParaRPr sz="1815" dirty="0">
              <a:solidFill>
                <a:schemeClr val="tx1">
                  <a:lumMod val="65000"/>
                </a:schemeClr>
              </a:solidFill>
              <a:latin typeface="Arial"/>
              <a:cs typeface="Arial"/>
            </a:endParaRPr>
          </a:p>
          <a:p>
            <a:pPr marL="11527"/>
            <a:r>
              <a:rPr sz="1815" spc="-5" dirty="0">
                <a:solidFill>
                  <a:schemeClr val="tx1">
                    <a:lumMod val="65000"/>
                  </a:schemeClr>
                </a:solidFill>
                <a:latin typeface="Arial"/>
                <a:cs typeface="Arial"/>
              </a:rPr>
              <a:t>-Carrinho</a:t>
            </a:r>
            <a:r>
              <a:rPr sz="1815" spc="-64" dirty="0">
                <a:solidFill>
                  <a:schemeClr val="tx1">
                    <a:lumMod val="65000"/>
                  </a:schemeClr>
                </a:solidFill>
                <a:latin typeface="Arial"/>
                <a:cs typeface="Arial"/>
              </a:rPr>
              <a:t> </a:t>
            </a:r>
            <a:r>
              <a:rPr sz="1815" spc="-5" dirty="0">
                <a:solidFill>
                  <a:schemeClr val="tx1">
                    <a:lumMod val="65000"/>
                  </a:schemeClr>
                </a:solidFill>
                <a:latin typeface="Arial"/>
                <a:cs typeface="Arial"/>
              </a:rPr>
              <a:t>etc.</a:t>
            </a:r>
            <a:endParaRPr sz="1815" dirty="0">
              <a:solidFill>
                <a:schemeClr val="tx1">
                  <a:lumMod val="65000"/>
                </a:schemeClr>
              </a:solidFill>
              <a:latin typeface="Arial"/>
              <a:cs typeface="Arial"/>
            </a:endParaRPr>
          </a:p>
        </p:txBody>
      </p:sp>
      <p:sp>
        <p:nvSpPr>
          <p:cNvPr id="19" name="object 19"/>
          <p:cNvSpPr/>
          <p:nvPr/>
        </p:nvSpPr>
        <p:spPr>
          <a:xfrm>
            <a:off x="8017396" y="5007118"/>
            <a:ext cx="2544952" cy="1276625"/>
          </a:xfrm>
          <a:prstGeom prst="rect">
            <a:avLst/>
          </a:prstGeom>
          <a:blipFill>
            <a:blip r:embed="rId6" cstate="print"/>
            <a:stretch>
              <a:fillRect/>
            </a:stretch>
          </a:blipFill>
        </p:spPr>
        <p:txBody>
          <a:bodyPr wrap="square" lIns="0" tIns="0" rIns="0" bIns="0" rtlCol="0"/>
          <a:lstStyle/>
          <a:p>
            <a:endParaRPr sz="1634"/>
          </a:p>
        </p:txBody>
      </p:sp>
      <p:sp>
        <p:nvSpPr>
          <p:cNvPr id="17" name="Título 13"/>
          <p:cNvSpPr txBox="1">
            <a:spLocks/>
          </p:cNvSpPr>
          <p:nvPr/>
        </p:nvSpPr>
        <p:spPr>
          <a:xfrm>
            <a:off x="0" y="458123"/>
            <a:ext cx="11860696" cy="970450"/>
          </a:xfrm>
          <a:prstGeom prst="rect">
            <a:avLst/>
          </a:prstGeom>
        </p:spPr>
        <p:txBody>
          <a:bodyPr>
            <a:no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31668" algn="l">
              <a:spcBef>
                <a:spcPts val="799"/>
              </a:spcBef>
            </a:pPr>
            <a:r>
              <a:rPr lang="pt-BR" sz="3500" b="1" spc="-5" dirty="0">
                <a:latin typeface="Arial"/>
                <a:cs typeface="Arial"/>
              </a:rPr>
              <a:t>Produção do Concreto</a:t>
            </a:r>
            <a:endParaRPr lang="pt-BR" sz="3500" dirty="0"/>
          </a:p>
        </p:txBody>
      </p:sp>
    </p:spTree>
    <p:extLst>
      <p:ext uri="{BB962C8B-B14F-4D97-AF65-F5344CB8AC3E}">
        <p14:creationId xmlns:p14="http://schemas.microsoft.com/office/powerpoint/2010/main" val="11072346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rdósia">
  <a:themeElements>
    <a:clrScheme name="Ardósia">
      <a:dk1>
        <a:sysClr val="windowText" lastClr="000000"/>
      </a:dk1>
      <a:lt1>
        <a:sysClr val="window" lastClr="FFFFFF"/>
      </a:lt1>
      <a:dk2>
        <a:srgbClr val="212123"/>
      </a:dk2>
      <a:lt2>
        <a:srgbClr val="DADADA"/>
      </a:lt2>
      <a:accent1>
        <a:srgbClr val="826F61"/>
      </a:accent1>
      <a:accent2>
        <a:srgbClr val="A19C7F"/>
      </a:accent2>
      <a:accent3>
        <a:srgbClr val="9AA489"/>
      </a:accent3>
      <a:accent4>
        <a:srgbClr val="7C938B"/>
      </a:accent4>
      <a:accent5>
        <a:srgbClr val="7C7D92"/>
      </a:accent5>
      <a:accent6>
        <a:srgbClr val="897376"/>
      </a:accent6>
      <a:hlink>
        <a:srgbClr val="D29B73"/>
      </a:hlink>
      <a:folHlink>
        <a:srgbClr val="F4C5A4"/>
      </a:folHlink>
    </a:clrScheme>
    <a:fontScheme name="Ardósia">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rdósia">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FF747C5C-A8E8-4833-9E55-3D08FE4E487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TotalTime>
  <Words>3829</Words>
  <Application>Microsoft Office PowerPoint</Application>
  <PresentationFormat>Widescreen</PresentationFormat>
  <Paragraphs>439</Paragraphs>
  <Slides>48</Slides>
  <Notes>1</Notes>
  <HiddenSlides>0</HiddenSlides>
  <MMClips>0</MMClips>
  <ScaleCrop>false</ScaleCrop>
  <HeadingPairs>
    <vt:vector size="6" baseType="variant">
      <vt:variant>
        <vt:lpstr>Fontes usadas</vt:lpstr>
      </vt:variant>
      <vt:variant>
        <vt:i4>13</vt:i4>
      </vt:variant>
      <vt:variant>
        <vt:lpstr>Tema</vt:lpstr>
      </vt:variant>
      <vt:variant>
        <vt:i4>1</vt:i4>
      </vt:variant>
      <vt:variant>
        <vt:lpstr>Títulos de slides</vt:lpstr>
      </vt:variant>
      <vt:variant>
        <vt:i4>48</vt:i4>
      </vt:variant>
    </vt:vector>
  </HeadingPairs>
  <TitlesOfParts>
    <vt:vector size="62" baseType="lpstr">
      <vt:lpstr>MS UI Gothic</vt:lpstr>
      <vt:lpstr>Arial</vt:lpstr>
      <vt:lpstr>Calibri</vt:lpstr>
      <vt:lpstr>Calisto MT</vt:lpstr>
      <vt:lpstr>Calisto MT (Corpo)</vt:lpstr>
      <vt:lpstr>Calisto MT (Títulos)</vt:lpstr>
      <vt:lpstr>Century</vt:lpstr>
      <vt:lpstr>Century Schoolbook</vt:lpstr>
      <vt:lpstr>Times New Roman</vt:lpstr>
      <vt:lpstr>Trebuchet MS</vt:lpstr>
      <vt:lpstr>Verdana</vt:lpstr>
      <vt:lpstr>Wingdings</vt:lpstr>
      <vt:lpstr>Wingdings 2</vt:lpstr>
      <vt:lpstr>Ardósia</vt:lpstr>
      <vt:lpstr>Concreto</vt:lpstr>
      <vt:lpstr>Concreto Armado</vt:lpstr>
      <vt:lpstr>Concreto Ciclópico</vt:lpstr>
      <vt:lpstr>Concreto Protendido</vt:lpstr>
      <vt:lpstr>Propriedades do Concreto</vt:lpstr>
      <vt:lpstr>Propriedades do Concreto Fresco</vt:lpstr>
      <vt:lpstr>Estudo de Dosagem e Coleta de Testemunho</vt:lpstr>
      <vt:lpstr>Água de Amassamento </vt:lpstr>
      <vt:lpstr>Apresentação do PowerPoint</vt:lpstr>
      <vt:lpstr>Fatores que afetam a trabalhabilidade</vt:lpstr>
      <vt:lpstr>Ensaio de Abatimento: Slump Test</vt:lpstr>
      <vt:lpstr>Apresentação do PowerPoint</vt:lpstr>
      <vt:lpstr>Apresentação do PowerPoint</vt:lpstr>
      <vt:lpstr>Caminhões Betoneira: Slump Test</vt:lpstr>
      <vt:lpstr>Ensaio de Espalhamento do Cone de Abrams</vt:lpstr>
      <vt:lpstr>Ensaio de Abatimento na Mesa de Graff: NM 68/1998 </vt:lpstr>
      <vt:lpstr>Apresentação do PowerPoint</vt:lpstr>
      <vt:lpstr>Apresentação do PowerPoint</vt:lpstr>
      <vt:lpstr>Apresentação do PowerPoint</vt:lpstr>
      <vt:lpstr>Apresentação do PowerPoint</vt:lpstr>
      <vt:lpstr>Transporte</vt:lpstr>
      <vt:lpstr>Transporte</vt:lpstr>
      <vt:lpstr>Transporte</vt:lpstr>
      <vt:lpstr>Transporte</vt:lpstr>
      <vt:lpstr>Lançamento do Concreto</vt:lpstr>
      <vt:lpstr>Apresentação do PowerPoint</vt:lpstr>
      <vt:lpstr>Apresentação do PowerPoint</vt:lpstr>
      <vt:lpstr>Apresentação do PowerPoint</vt:lpstr>
      <vt:lpstr>Apresentação do PowerPoint</vt:lpstr>
      <vt:lpstr>Apresentação do PowerPoint</vt:lpstr>
      <vt:lpstr>Lançamento: Revibração</vt:lpstr>
      <vt:lpstr>Propriedades do Concreto Endurecido</vt:lpstr>
      <vt:lpstr>Propriedades do Concreto Endurecido: Resistência a Compressão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Cura do concreto</vt:lpstr>
      <vt:lpstr>Molhagem Constante</vt:lpstr>
      <vt:lpstr>Aspersão</vt:lpstr>
      <vt:lpstr>Alagamento</vt:lpstr>
      <vt:lpstr>Cura Química</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Concreto</dc:title>
  <dc:creator>Talles Mello</dc:creator>
  <cp:lastModifiedBy>Talles Mello</cp:lastModifiedBy>
  <cp:revision>25</cp:revision>
  <dcterms:created xsi:type="dcterms:W3CDTF">2018-10-03T13:57:31Z</dcterms:created>
  <dcterms:modified xsi:type="dcterms:W3CDTF">2018-10-05T22:10:29Z</dcterms:modified>
</cp:coreProperties>
</file>