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1"/>
  </p:notesMasterIdLst>
  <p:sldIdLst>
    <p:sldId id="256" r:id="rId2"/>
    <p:sldId id="377" r:id="rId3"/>
    <p:sldId id="378" r:id="rId4"/>
    <p:sldId id="380" r:id="rId5"/>
    <p:sldId id="381" r:id="rId6"/>
    <p:sldId id="382" r:id="rId7"/>
    <p:sldId id="383" r:id="rId8"/>
    <p:sldId id="384" r:id="rId9"/>
    <p:sldId id="385" r:id="rId10"/>
    <p:sldId id="386" r:id="rId11"/>
    <p:sldId id="358" r:id="rId12"/>
    <p:sldId id="360" r:id="rId13"/>
    <p:sldId id="361" r:id="rId14"/>
    <p:sldId id="363" r:id="rId15"/>
    <p:sldId id="365" r:id="rId16"/>
    <p:sldId id="370" r:id="rId17"/>
    <p:sldId id="269" r:id="rId18"/>
    <p:sldId id="270"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4" autoAdjust="0"/>
    <p:restoredTop sz="94660"/>
  </p:normalViewPr>
  <p:slideViewPr>
    <p:cSldViewPr>
      <p:cViewPr varScale="1">
        <p:scale>
          <a:sx n="68" d="100"/>
          <a:sy n="68"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A18E0-DAC1-4B3C-B357-1B28257BD3E9}"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en-US"/>
        </a:p>
      </dgm:t>
    </dgm:pt>
    <dgm:pt modelId="{8F13D7E8-EE2C-4210-B400-B116ADEB55DE}">
      <dgm:prSet/>
      <dgm:spPr/>
      <dgm:t>
        <a:bodyPr/>
        <a:lstStyle/>
        <a:p>
          <a:r>
            <a:rPr lang="pt-BR" b="1"/>
            <a:t>Alta Resistência às Tensões</a:t>
          </a:r>
          <a:r>
            <a:rPr lang="pt-BR"/>
            <a:t>: O aço é mais resistente às tensões de tração, compressão e flexão. </a:t>
          </a:r>
          <a:endParaRPr lang="en-US"/>
        </a:p>
      </dgm:t>
    </dgm:pt>
    <dgm:pt modelId="{3FC63D0D-50A6-460D-B0E5-8163F54C35F0}" type="parTrans" cxnId="{E89143BA-0314-4752-AE96-A6D538E22452}">
      <dgm:prSet/>
      <dgm:spPr/>
      <dgm:t>
        <a:bodyPr/>
        <a:lstStyle/>
        <a:p>
          <a:endParaRPr lang="en-US"/>
        </a:p>
      </dgm:t>
    </dgm:pt>
    <dgm:pt modelId="{23454BAF-6DD9-416C-9105-93678A6C47DA}" type="sibTrans" cxnId="{E89143BA-0314-4752-AE96-A6D538E22452}">
      <dgm:prSet/>
      <dgm:spPr/>
      <dgm:t>
        <a:bodyPr/>
        <a:lstStyle/>
        <a:p>
          <a:endParaRPr lang="en-US"/>
        </a:p>
      </dgm:t>
    </dgm:pt>
    <dgm:pt modelId="{CEE3CB8C-A3E2-4415-9304-4BEB473A8E75}">
      <dgm:prSet/>
      <dgm:spPr/>
      <dgm:t>
        <a:bodyPr/>
        <a:lstStyle/>
        <a:p>
          <a:r>
            <a:rPr lang="pt-BR" b="1"/>
            <a:t>Alívio das Fundações</a:t>
          </a:r>
          <a:r>
            <a:rPr lang="pt-BR"/>
            <a:t>: Sendo o aço um material de grande resistência, consegue- se projetos estruturais mais leves, devido aos ganhos na esbeltez, com efetiva redução de cargas.</a:t>
          </a:r>
          <a:endParaRPr lang="en-US"/>
        </a:p>
      </dgm:t>
    </dgm:pt>
    <dgm:pt modelId="{64E52E23-8588-4EA7-9852-D08C0C26AEE5}" type="parTrans" cxnId="{8CE0138F-55BD-4201-B742-5A6C2BEA68B2}">
      <dgm:prSet/>
      <dgm:spPr/>
      <dgm:t>
        <a:bodyPr/>
        <a:lstStyle/>
        <a:p>
          <a:endParaRPr lang="en-US"/>
        </a:p>
      </dgm:t>
    </dgm:pt>
    <dgm:pt modelId="{1772A29D-F5B5-4004-9980-BC274A6C13DD}" type="sibTrans" cxnId="{8CE0138F-55BD-4201-B742-5A6C2BEA68B2}">
      <dgm:prSet/>
      <dgm:spPr/>
      <dgm:t>
        <a:bodyPr/>
        <a:lstStyle/>
        <a:p>
          <a:endParaRPr lang="en-US"/>
        </a:p>
      </dgm:t>
    </dgm:pt>
    <dgm:pt modelId="{DF38707D-872D-4819-BEEF-1FEDA126B5D0}">
      <dgm:prSet/>
      <dgm:spPr/>
      <dgm:t>
        <a:bodyPr/>
        <a:lstStyle/>
        <a:p>
          <a:r>
            <a:rPr lang="pt-BR" b="1" dirty="0"/>
            <a:t>Sustentabilidade</a:t>
          </a:r>
          <a:r>
            <a:rPr lang="pt-BR" dirty="0"/>
            <a:t>: As estruturas de aço podem ser desmontadas e reaproveitadas. E mesmo que não possam ser reaproveitas, o aço é 100% reciclável, podendo ser fundido e remoldado indefinidamente, sem perdas significativas.</a:t>
          </a:r>
          <a:endParaRPr lang="en-US" dirty="0"/>
        </a:p>
      </dgm:t>
    </dgm:pt>
    <dgm:pt modelId="{11C49B6D-A9A0-4CDC-8346-C6B45D72ED13}" type="parTrans" cxnId="{52CE5C34-B845-4E23-8F7B-348319CE0219}">
      <dgm:prSet/>
      <dgm:spPr/>
      <dgm:t>
        <a:bodyPr/>
        <a:lstStyle/>
        <a:p>
          <a:endParaRPr lang="en-US"/>
        </a:p>
      </dgm:t>
    </dgm:pt>
    <dgm:pt modelId="{40DC3B43-FA5E-4FDF-9449-7FC988392799}" type="sibTrans" cxnId="{52CE5C34-B845-4E23-8F7B-348319CE0219}">
      <dgm:prSet/>
      <dgm:spPr/>
      <dgm:t>
        <a:bodyPr/>
        <a:lstStyle/>
        <a:p>
          <a:endParaRPr lang="en-US"/>
        </a:p>
      </dgm:t>
    </dgm:pt>
    <dgm:pt modelId="{61A5E020-45E4-427F-A7C1-AAB7B53F05CF}">
      <dgm:prSet/>
      <dgm:spPr/>
      <dgm:t>
        <a:bodyPr/>
        <a:lstStyle/>
        <a:p>
          <a:r>
            <a:rPr lang="pt-BR" b="1"/>
            <a:t>Antecipação do ganho</a:t>
          </a:r>
          <a:r>
            <a:rPr lang="pt-BR"/>
            <a:t>: Em função da maior velocidade de execução da obra, haverá maior rapidez no retorno do capital investido.</a:t>
          </a:r>
          <a:endParaRPr lang="en-US"/>
        </a:p>
      </dgm:t>
    </dgm:pt>
    <dgm:pt modelId="{F7CB853C-7B19-4061-90BE-BBB7806F5DE6}" type="parTrans" cxnId="{B00818B6-B786-493F-8520-1D0183168636}">
      <dgm:prSet/>
      <dgm:spPr/>
      <dgm:t>
        <a:bodyPr/>
        <a:lstStyle/>
        <a:p>
          <a:endParaRPr lang="en-US"/>
        </a:p>
      </dgm:t>
    </dgm:pt>
    <dgm:pt modelId="{F70B4695-B544-4E16-9C93-9A82EDD78CA8}" type="sibTrans" cxnId="{B00818B6-B786-493F-8520-1D0183168636}">
      <dgm:prSet/>
      <dgm:spPr/>
      <dgm:t>
        <a:bodyPr/>
        <a:lstStyle/>
        <a:p>
          <a:endParaRPr lang="en-US"/>
        </a:p>
      </dgm:t>
    </dgm:pt>
    <dgm:pt modelId="{B58BA500-717F-466A-B06B-ABAB6E81033A}">
      <dgm:prSet/>
      <dgm:spPr/>
      <dgm:t>
        <a:bodyPr/>
        <a:lstStyle/>
        <a:p>
          <a:r>
            <a:rPr lang="pt-BR" b="1" dirty="0"/>
            <a:t>Garantia de qualidade</a:t>
          </a:r>
          <a:r>
            <a:rPr lang="pt-BR" dirty="0"/>
            <a:t>: A fabricação de uma estrutura metálica ocorre dentro de uma indústria e conta com mão-de-obra qualificada, o que dá ao cliente a garantia de uma obra com qualidade superior devido ao rígido controle de qualidade existente durante todo o processo industrial..</a:t>
          </a:r>
          <a:endParaRPr lang="en-US" dirty="0"/>
        </a:p>
      </dgm:t>
    </dgm:pt>
    <dgm:pt modelId="{23571E8F-5C27-4DEE-85FA-F48D7F75BC70}" type="parTrans" cxnId="{08129657-C8C5-4DDC-9B0C-FEF480C753C6}">
      <dgm:prSet/>
      <dgm:spPr/>
      <dgm:t>
        <a:bodyPr/>
        <a:lstStyle/>
        <a:p>
          <a:endParaRPr lang="en-US"/>
        </a:p>
      </dgm:t>
    </dgm:pt>
    <dgm:pt modelId="{E528FE1E-55EE-4446-8302-D9BBA8321A05}" type="sibTrans" cxnId="{08129657-C8C5-4DDC-9B0C-FEF480C753C6}">
      <dgm:prSet/>
      <dgm:spPr/>
      <dgm:t>
        <a:bodyPr/>
        <a:lstStyle/>
        <a:p>
          <a:endParaRPr lang="en-US"/>
        </a:p>
      </dgm:t>
    </dgm:pt>
    <dgm:pt modelId="{C5B507C9-0D7A-463A-8C6E-986ACA9B9BB5}" type="pres">
      <dgm:prSet presAssocID="{B64A18E0-DAC1-4B3C-B357-1B28257BD3E9}" presName="Name0" presStyleCnt="0">
        <dgm:presLayoutVars>
          <dgm:dir/>
          <dgm:resizeHandles val="exact"/>
        </dgm:presLayoutVars>
      </dgm:prSet>
      <dgm:spPr/>
    </dgm:pt>
    <dgm:pt modelId="{D120751B-0658-4F8A-B278-ED689FF40CBA}" type="pres">
      <dgm:prSet presAssocID="{8F13D7E8-EE2C-4210-B400-B116ADEB55DE}" presName="node" presStyleLbl="node1" presStyleIdx="0" presStyleCnt="5">
        <dgm:presLayoutVars>
          <dgm:bulletEnabled val="1"/>
        </dgm:presLayoutVars>
      </dgm:prSet>
      <dgm:spPr/>
    </dgm:pt>
    <dgm:pt modelId="{B8B3F25A-2852-4BF3-88F1-67B1433298E9}" type="pres">
      <dgm:prSet presAssocID="{23454BAF-6DD9-416C-9105-93678A6C47DA}" presName="sibTrans" presStyleLbl="sibTrans1D1" presStyleIdx="0" presStyleCnt="4"/>
      <dgm:spPr/>
    </dgm:pt>
    <dgm:pt modelId="{7D54EEC7-C2B5-491B-A2AB-723058EFA6C5}" type="pres">
      <dgm:prSet presAssocID="{23454BAF-6DD9-416C-9105-93678A6C47DA}" presName="connectorText" presStyleLbl="sibTrans1D1" presStyleIdx="0" presStyleCnt="4"/>
      <dgm:spPr/>
    </dgm:pt>
    <dgm:pt modelId="{DDB36B35-0E5B-4BD0-AF87-2AD3D753AFB0}" type="pres">
      <dgm:prSet presAssocID="{CEE3CB8C-A3E2-4415-9304-4BEB473A8E75}" presName="node" presStyleLbl="node1" presStyleIdx="1" presStyleCnt="5">
        <dgm:presLayoutVars>
          <dgm:bulletEnabled val="1"/>
        </dgm:presLayoutVars>
      </dgm:prSet>
      <dgm:spPr/>
    </dgm:pt>
    <dgm:pt modelId="{285A4063-72F5-4BA0-9AAC-15A83BF87711}" type="pres">
      <dgm:prSet presAssocID="{1772A29D-F5B5-4004-9980-BC274A6C13DD}" presName="sibTrans" presStyleLbl="sibTrans1D1" presStyleIdx="1" presStyleCnt="4"/>
      <dgm:spPr/>
    </dgm:pt>
    <dgm:pt modelId="{87F9108C-0C0A-44DF-8BC6-3ACC69C3A8A8}" type="pres">
      <dgm:prSet presAssocID="{1772A29D-F5B5-4004-9980-BC274A6C13DD}" presName="connectorText" presStyleLbl="sibTrans1D1" presStyleIdx="1" presStyleCnt="4"/>
      <dgm:spPr/>
    </dgm:pt>
    <dgm:pt modelId="{98DA4A88-8589-42B6-97D9-617A534DE568}" type="pres">
      <dgm:prSet presAssocID="{DF38707D-872D-4819-BEEF-1FEDA126B5D0}" presName="node" presStyleLbl="node1" presStyleIdx="2" presStyleCnt="5">
        <dgm:presLayoutVars>
          <dgm:bulletEnabled val="1"/>
        </dgm:presLayoutVars>
      </dgm:prSet>
      <dgm:spPr/>
    </dgm:pt>
    <dgm:pt modelId="{3E7A147F-5D47-4D78-AC0F-73C825377AC8}" type="pres">
      <dgm:prSet presAssocID="{40DC3B43-FA5E-4FDF-9449-7FC988392799}" presName="sibTrans" presStyleLbl="sibTrans1D1" presStyleIdx="2" presStyleCnt="4"/>
      <dgm:spPr/>
    </dgm:pt>
    <dgm:pt modelId="{2AD2C2E9-20EB-4D02-BA0D-F4332D282524}" type="pres">
      <dgm:prSet presAssocID="{40DC3B43-FA5E-4FDF-9449-7FC988392799}" presName="connectorText" presStyleLbl="sibTrans1D1" presStyleIdx="2" presStyleCnt="4"/>
      <dgm:spPr/>
    </dgm:pt>
    <dgm:pt modelId="{85C67DFF-60F6-4440-9800-196053CA99BB}" type="pres">
      <dgm:prSet presAssocID="{61A5E020-45E4-427F-A7C1-AAB7B53F05CF}" presName="node" presStyleLbl="node1" presStyleIdx="3" presStyleCnt="5">
        <dgm:presLayoutVars>
          <dgm:bulletEnabled val="1"/>
        </dgm:presLayoutVars>
      </dgm:prSet>
      <dgm:spPr/>
    </dgm:pt>
    <dgm:pt modelId="{494BBEA0-AB4C-4B91-AD08-11438811A961}" type="pres">
      <dgm:prSet presAssocID="{F70B4695-B544-4E16-9C93-9A82EDD78CA8}" presName="sibTrans" presStyleLbl="sibTrans1D1" presStyleIdx="3" presStyleCnt="4"/>
      <dgm:spPr/>
    </dgm:pt>
    <dgm:pt modelId="{68F6F347-D079-4E56-B7B9-C5B73FD7125D}" type="pres">
      <dgm:prSet presAssocID="{F70B4695-B544-4E16-9C93-9A82EDD78CA8}" presName="connectorText" presStyleLbl="sibTrans1D1" presStyleIdx="3" presStyleCnt="4"/>
      <dgm:spPr/>
    </dgm:pt>
    <dgm:pt modelId="{DDCC4ED7-1698-4D37-B710-9657179F8646}" type="pres">
      <dgm:prSet presAssocID="{B58BA500-717F-466A-B06B-ABAB6E81033A}" presName="node" presStyleLbl="node1" presStyleIdx="4" presStyleCnt="5">
        <dgm:presLayoutVars>
          <dgm:bulletEnabled val="1"/>
        </dgm:presLayoutVars>
      </dgm:prSet>
      <dgm:spPr/>
    </dgm:pt>
  </dgm:ptLst>
  <dgm:cxnLst>
    <dgm:cxn modelId="{4BE18428-F66A-4583-AE54-FF460B2CADC2}" type="presOf" srcId="{F70B4695-B544-4E16-9C93-9A82EDD78CA8}" destId="{68F6F347-D079-4E56-B7B9-C5B73FD7125D}" srcOrd="1" destOrd="0" presId="urn:microsoft.com/office/officeart/2016/7/layout/RepeatingBendingProcessNew"/>
    <dgm:cxn modelId="{F103E42E-276C-4A19-8141-65DAA5866E64}" type="presOf" srcId="{1772A29D-F5B5-4004-9980-BC274A6C13DD}" destId="{87F9108C-0C0A-44DF-8BC6-3ACC69C3A8A8}" srcOrd="1" destOrd="0" presId="urn:microsoft.com/office/officeart/2016/7/layout/RepeatingBendingProcessNew"/>
    <dgm:cxn modelId="{52CE5C34-B845-4E23-8F7B-348319CE0219}" srcId="{B64A18E0-DAC1-4B3C-B357-1B28257BD3E9}" destId="{DF38707D-872D-4819-BEEF-1FEDA126B5D0}" srcOrd="2" destOrd="0" parTransId="{11C49B6D-A9A0-4CDC-8346-C6B45D72ED13}" sibTransId="{40DC3B43-FA5E-4FDF-9449-7FC988392799}"/>
    <dgm:cxn modelId="{2E41573A-AFD0-4035-9AC0-44E56A70A9DB}" type="presOf" srcId="{23454BAF-6DD9-416C-9105-93678A6C47DA}" destId="{B8B3F25A-2852-4BF3-88F1-67B1433298E9}" srcOrd="0" destOrd="0" presId="urn:microsoft.com/office/officeart/2016/7/layout/RepeatingBendingProcessNew"/>
    <dgm:cxn modelId="{36666966-E87A-441C-8AFB-A762F1EEA4A9}" type="presOf" srcId="{DF38707D-872D-4819-BEEF-1FEDA126B5D0}" destId="{98DA4A88-8589-42B6-97D9-617A534DE568}" srcOrd="0" destOrd="0" presId="urn:microsoft.com/office/officeart/2016/7/layout/RepeatingBendingProcessNew"/>
    <dgm:cxn modelId="{A2CEC076-7FC1-43B5-A726-F8F3A71C8F2F}" type="presOf" srcId="{23454BAF-6DD9-416C-9105-93678A6C47DA}" destId="{7D54EEC7-C2B5-491B-A2AB-723058EFA6C5}" srcOrd="1" destOrd="0" presId="urn:microsoft.com/office/officeart/2016/7/layout/RepeatingBendingProcessNew"/>
    <dgm:cxn modelId="{B45E1477-7FEA-4822-9EE3-DC8ACDEFB1E4}" type="presOf" srcId="{B64A18E0-DAC1-4B3C-B357-1B28257BD3E9}" destId="{C5B507C9-0D7A-463A-8C6E-986ACA9B9BB5}" srcOrd="0" destOrd="0" presId="urn:microsoft.com/office/officeart/2016/7/layout/RepeatingBendingProcessNew"/>
    <dgm:cxn modelId="{08129657-C8C5-4DDC-9B0C-FEF480C753C6}" srcId="{B64A18E0-DAC1-4B3C-B357-1B28257BD3E9}" destId="{B58BA500-717F-466A-B06B-ABAB6E81033A}" srcOrd="4" destOrd="0" parTransId="{23571E8F-5C27-4DEE-85FA-F48D7F75BC70}" sibTransId="{E528FE1E-55EE-4446-8302-D9BBA8321A05}"/>
    <dgm:cxn modelId="{3A8CBF84-6D1B-46EA-92A1-344ABD829399}" type="presOf" srcId="{1772A29D-F5B5-4004-9980-BC274A6C13DD}" destId="{285A4063-72F5-4BA0-9AAC-15A83BF87711}" srcOrd="0" destOrd="0" presId="urn:microsoft.com/office/officeart/2016/7/layout/RepeatingBendingProcessNew"/>
    <dgm:cxn modelId="{8CE0138F-55BD-4201-B742-5A6C2BEA68B2}" srcId="{B64A18E0-DAC1-4B3C-B357-1B28257BD3E9}" destId="{CEE3CB8C-A3E2-4415-9304-4BEB473A8E75}" srcOrd="1" destOrd="0" parTransId="{64E52E23-8588-4EA7-9852-D08C0C26AEE5}" sibTransId="{1772A29D-F5B5-4004-9980-BC274A6C13DD}"/>
    <dgm:cxn modelId="{7D1F6695-297D-4EC5-8D7C-29C19CBA59DF}" type="presOf" srcId="{61A5E020-45E4-427F-A7C1-AAB7B53F05CF}" destId="{85C67DFF-60F6-4440-9800-196053CA99BB}" srcOrd="0" destOrd="0" presId="urn:microsoft.com/office/officeart/2016/7/layout/RepeatingBendingProcessNew"/>
    <dgm:cxn modelId="{E7919FAE-2D9E-47E1-BE70-FE6ACACA3205}" type="presOf" srcId="{B58BA500-717F-466A-B06B-ABAB6E81033A}" destId="{DDCC4ED7-1698-4D37-B710-9657179F8646}" srcOrd="0" destOrd="0" presId="urn:microsoft.com/office/officeart/2016/7/layout/RepeatingBendingProcessNew"/>
    <dgm:cxn modelId="{8D111FB3-D7BC-4BE9-9DFF-C2E55B965127}" type="presOf" srcId="{CEE3CB8C-A3E2-4415-9304-4BEB473A8E75}" destId="{DDB36B35-0E5B-4BD0-AF87-2AD3D753AFB0}" srcOrd="0" destOrd="0" presId="urn:microsoft.com/office/officeart/2016/7/layout/RepeatingBendingProcessNew"/>
    <dgm:cxn modelId="{B00818B6-B786-493F-8520-1D0183168636}" srcId="{B64A18E0-DAC1-4B3C-B357-1B28257BD3E9}" destId="{61A5E020-45E4-427F-A7C1-AAB7B53F05CF}" srcOrd="3" destOrd="0" parTransId="{F7CB853C-7B19-4061-90BE-BBB7806F5DE6}" sibTransId="{F70B4695-B544-4E16-9C93-9A82EDD78CA8}"/>
    <dgm:cxn modelId="{E89143BA-0314-4752-AE96-A6D538E22452}" srcId="{B64A18E0-DAC1-4B3C-B357-1B28257BD3E9}" destId="{8F13D7E8-EE2C-4210-B400-B116ADEB55DE}" srcOrd="0" destOrd="0" parTransId="{3FC63D0D-50A6-460D-B0E5-8163F54C35F0}" sibTransId="{23454BAF-6DD9-416C-9105-93678A6C47DA}"/>
    <dgm:cxn modelId="{D5D63DBB-2DB3-430A-BCD3-C1396F1B2D63}" type="presOf" srcId="{40DC3B43-FA5E-4FDF-9449-7FC988392799}" destId="{2AD2C2E9-20EB-4D02-BA0D-F4332D282524}" srcOrd="1" destOrd="0" presId="urn:microsoft.com/office/officeart/2016/7/layout/RepeatingBendingProcessNew"/>
    <dgm:cxn modelId="{9B7A8CD6-7FF8-40C9-870B-7EE092684BF1}" type="presOf" srcId="{F70B4695-B544-4E16-9C93-9A82EDD78CA8}" destId="{494BBEA0-AB4C-4B91-AD08-11438811A961}" srcOrd="0" destOrd="0" presId="urn:microsoft.com/office/officeart/2016/7/layout/RepeatingBendingProcessNew"/>
    <dgm:cxn modelId="{855C80D9-AAC0-49FD-8D21-5C941C9616D8}" type="presOf" srcId="{40DC3B43-FA5E-4FDF-9449-7FC988392799}" destId="{3E7A147F-5D47-4D78-AC0F-73C825377AC8}" srcOrd="0" destOrd="0" presId="urn:microsoft.com/office/officeart/2016/7/layout/RepeatingBendingProcessNew"/>
    <dgm:cxn modelId="{EF3FEEFB-4118-4869-AAC2-95D6F760C1CA}" type="presOf" srcId="{8F13D7E8-EE2C-4210-B400-B116ADEB55DE}" destId="{D120751B-0658-4F8A-B278-ED689FF40CBA}" srcOrd="0" destOrd="0" presId="urn:microsoft.com/office/officeart/2016/7/layout/RepeatingBendingProcessNew"/>
    <dgm:cxn modelId="{054BD59A-1B99-4238-9427-48D2F2C4A8BA}" type="presParOf" srcId="{C5B507C9-0D7A-463A-8C6E-986ACA9B9BB5}" destId="{D120751B-0658-4F8A-B278-ED689FF40CBA}" srcOrd="0" destOrd="0" presId="urn:microsoft.com/office/officeart/2016/7/layout/RepeatingBendingProcessNew"/>
    <dgm:cxn modelId="{A1DA08FD-955D-4A12-A09F-6934E86C7E40}" type="presParOf" srcId="{C5B507C9-0D7A-463A-8C6E-986ACA9B9BB5}" destId="{B8B3F25A-2852-4BF3-88F1-67B1433298E9}" srcOrd="1" destOrd="0" presId="urn:microsoft.com/office/officeart/2016/7/layout/RepeatingBendingProcessNew"/>
    <dgm:cxn modelId="{45AA59D9-42BE-4C4E-93ED-693029AB21F4}" type="presParOf" srcId="{B8B3F25A-2852-4BF3-88F1-67B1433298E9}" destId="{7D54EEC7-C2B5-491B-A2AB-723058EFA6C5}" srcOrd="0" destOrd="0" presId="urn:microsoft.com/office/officeart/2016/7/layout/RepeatingBendingProcessNew"/>
    <dgm:cxn modelId="{1BD95D63-5760-40A3-A1DA-321E6480B4F6}" type="presParOf" srcId="{C5B507C9-0D7A-463A-8C6E-986ACA9B9BB5}" destId="{DDB36B35-0E5B-4BD0-AF87-2AD3D753AFB0}" srcOrd="2" destOrd="0" presId="urn:microsoft.com/office/officeart/2016/7/layout/RepeatingBendingProcessNew"/>
    <dgm:cxn modelId="{C1581107-25C5-483D-8F19-01A8E798C82D}" type="presParOf" srcId="{C5B507C9-0D7A-463A-8C6E-986ACA9B9BB5}" destId="{285A4063-72F5-4BA0-9AAC-15A83BF87711}" srcOrd="3" destOrd="0" presId="urn:microsoft.com/office/officeart/2016/7/layout/RepeatingBendingProcessNew"/>
    <dgm:cxn modelId="{2D0CF788-3500-4C21-BE23-43534605D732}" type="presParOf" srcId="{285A4063-72F5-4BA0-9AAC-15A83BF87711}" destId="{87F9108C-0C0A-44DF-8BC6-3ACC69C3A8A8}" srcOrd="0" destOrd="0" presId="urn:microsoft.com/office/officeart/2016/7/layout/RepeatingBendingProcessNew"/>
    <dgm:cxn modelId="{CC7AD0B2-8702-4B9A-8403-E9F38512497F}" type="presParOf" srcId="{C5B507C9-0D7A-463A-8C6E-986ACA9B9BB5}" destId="{98DA4A88-8589-42B6-97D9-617A534DE568}" srcOrd="4" destOrd="0" presId="urn:microsoft.com/office/officeart/2016/7/layout/RepeatingBendingProcessNew"/>
    <dgm:cxn modelId="{15EC94E9-4FA5-42C5-B4FC-3290FD6E39B4}" type="presParOf" srcId="{C5B507C9-0D7A-463A-8C6E-986ACA9B9BB5}" destId="{3E7A147F-5D47-4D78-AC0F-73C825377AC8}" srcOrd="5" destOrd="0" presId="urn:microsoft.com/office/officeart/2016/7/layout/RepeatingBendingProcessNew"/>
    <dgm:cxn modelId="{A3CC45A9-FFFB-4271-A768-E4DA57B23406}" type="presParOf" srcId="{3E7A147F-5D47-4D78-AC0F-73C825377AC8}" destId="{2AD2C2E9-20EB-4D02-BA0D-F4332D282524}" srcOrd="0" destOrd="0" presId="urn:microsoft.com/office/officeart/2016/7/layout/RepeatingBendingProcessNew"/>
    <dgm:cxn modelId="{77901A18-6845-4C4C-B662-CB1700C91450}" type="presParOf" srcId="{C5B507C9-0D7A-463A-8C6E-986ACA9B9BB5}" destId="{85C67DFF-60F6-4440-9800-196053CA99BB}" srcOrd="6" destOrd="0" presId="urn:microsoft.com/office/officeart/2016/7/layout/RepeatingBendingProcessNew"/>
    <dgm:cxn modelId="{C2C1FC8E-D19C-4459-8189-2150ECDB53CF}" type="presParOf" srcId="{C5B507C9-0D7A-463A-8C6E-986ACA9B9BB5}" destId="{494BBEA0-AB4C-4B91-AD08-11438811A961}" srcOrd="7" destOrd="0" presId="urn:microsoft.com/office/officeart/2016/7/layout/RepeatingBendingProcessNew"/>
    <dgm:cxn modelId="{E7A86893-3576-41C9-99EB-2FCB02D49E16}" type="presParOf" srcId="{494BBEA0-AB4C-4B91-AD08-11438811A961}" destId="{68F6F347-D079-4E56-B7B9-C5B73FD7125D}" srcOrd="0" destOrd="0" presId="urn:microsoft.com/office/officeart/2016/7/layout/RepeatingBendingProcessNew"/>
    <dgm:cxn modelId="{9E1F385F-8B35-4F06-9C52-A310CFA7B200}" type="presParOf" srcId="{C5B507C9-0D7A-463A-8C6E-986ACA9B9BB5}" destId="{DDCC4ED7-1698-4D37-B710-9657179F8646}" srcOrd="8" destOrd="0" presId="urn:microsoft.com/office/officeart/2016/7/layout/RepeatingBendingProcessNew"/>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44F5F-FB7E-4069-AB3C-EC4E9EFE611C}" type="doc">
      <dgm:prSet loTypeId="urn:microsoft.com/office/officeart/2005/8/layout/process2" loCatId="process" qsTypeId="urn:microsoft.com/office/officeart/2005/8/quickstyle/simple4" qsCatId="simple" csTypeId="urn:microsoft.com/office/officeart/2005/8/colors/colorful2" csCatId="colorful"/>
      <dgm:spPr/>
      <dgm:t>
        <a:bodyPr/>
        <a:lstStyle/>
        <a:p>
          <a:endParaRPr lang="en-US"/>
        </a:p>
      </dgm:t>
    </dgm:pt>
    <dgm:pt modelId="{BE32A0A2-FB9C-4B5F-AD82-98D973285600}">
      <dgm:prSet/>
      <dgm:spPr/>
      <dgm:t>
        <a:bodyPr/>
        <a:lstStyle/>
        <a:p>
          <a:r>
            <a:rPr lang="en-US"/>
            <a:t>Barras de treliças, principalmente em tesouras  de telhado</a:t>
          </a:r>
        </a:p>
      </dgm:t>
    </dgm:pt>
    <dgm:pt modelId="{3A90E892-F243-4FF9-A7F9-8FF0200A93EB}" type="parTrans" cxnId="{2AF45E5D-57A3-45F5-85A7-E7FC8829C3EC}">
      <dgm:prSet/>
      <dgm:spPr/>
      <dgm:t>
        <a:bodyPr/>
        <a:lstStyle/>
        <a:p>
          <a:endParaRPr lang="en-US"/>
        </a:p>
      </dgm:t>
    </dgm:pt>
    <dgm:pt modelId="{CDDF9C55-D223-4EB1-8B62-6C0570BB2AD1}" type="sibTrans" cxnId="{2AF45E5D-57A3-45F5-85A7-E7FC8829C3EC}">
      <dgm:prSet/>
      <dgm:spPr/>
      <dgm:t>
        <a:bodyPr/>
        <a:lstStyle/>
        <a:p>
          <a:endParaRPr lang="en-US"/>
        </a:p>
      </dgm:t>
    </dgm:pt>
    <dgm:pt modelId="{58B47C8A-A9DC-4565-8697-28EB225CFAF0}">
      <dgm:prSet/>
      <dgm:spPr/>
      <dgm:t>
        <a:bodyPr/>
        <a:lstStyle/>
        <a:p>
          <a:r>
            <a:rPr lang="en-US" dirty="0"/>
            <a:t>– É </a:t>
          </a:r>
          <a:r>
            <a:rPr lang="en-US" dirty="0" err="1"/>
            <a:t>recomendável</a:t>
          </a:r>
          <a:r>
            <a:rPr lang="en-US" dirty="0"/>
            <a:t> que as </a:t>
          </a:r>
          <a:r>
            <a:rPr lang="en-US" dirty="0" err="1"/>
            <a:t>barras</a:t>
          </a:r>
          <a:r>
            <a:rPr lang="en-US" dirty="0"/>
            <a:t> das </a:t>
          </a:r>
          <a:r>
            <a:rPr lang="en-US" dirty="0" err="1"/>
            <a:t>treliças</a:t>
          </a:r>
          <a:r>
            <a:rPr lang="en-US" dirty="0"/>
            <a:t> </a:t>
          </a:r>
          <a:r>
            <a:rPr lang="en-US" dirty="0" err="1"/>
            <a:t>sejam</a:t>
          </a:r>
          <a:r>
            <a:rPr lang="en-US" dirty="0"/>
            <a:t>  </a:t>
          </a:r>
          <a:r>
            <a:rPr lang="en-US" dirty="0" err="1"/>
            <a:t>formadas</a:t>
          </a:r>
          <a:r>
            <a:rPr lang="en-US" dirty="0"/>
            <a:t> por </a:t>
          </a:r>
          <a:r>
            <a:rPr lang="en-US" dirty="0" err="1"/>
            <a:t>cantoneiras</a:t>
          </a:r>
          <a:r>
            <a:rPr lang="en-US" dirty="0"/>
            <a:t> </a:t>
          </a:r>
          <a:r>
            <a:rPr lang="en-US" dirty="0" err="1"/>
            <a:t>duplas</a:t>
          </a:r>
          <a:r>
            <a:rPr lang="en-US" dirty="0"/>
            <a:t>, para que o  </a:t>
          </a:r>
          <a:r>
            <a:rPr lang="en-US" dirty="0" err="1"/>
            <a:t>centro</a:t>
          </a:r>
          <a:r>
            <a:rPr lang="en-US" dirty="0"/>
            <a:t> de </a:t>
          </a:r>
          <a:r>
            <a:rPr lang="en-US" dirty="0" err="1"/>
            <a:t>gravidade</a:t>
          </a:r>
          <a:r>
            <a:rPr lang="en-US" dirty="0"/>
            <a:t> da </a:t>
          </a:r>
          <a:r>
            <a:rPr lang="en-US" dirty="0" err="1"/>
            <a:t>força</a:t>
          </a:r>
          <a:r>
            <a:rPr lang="en-US" dirty="0"/>
            <a:t> </a:t>
          </a:r>
          <a:r>
            <a:rPr lang="en-US" dirty="0" err="1"/>
            <a:t>passe</a:t>
          </a:r>
          <a:r>
            <a:rPr lang="en-US" dirty="0"/>
            <a:t> </a:t>
          </a:r>
          <a:r>
            <a:rPr lang="en-US" dirty="0" err="1"/>
            <a:t>pelo</a:t>
          </a:r>
          <a:r>
            <a:rPr lang="en-US" dirty="0"/>
            <a:t> </a:t>
          </a:r>
          <a:r>
            <a:rPr lang="en-US" dirty="0" err="1"/>
            <a:t>c.g.</a:t>
          </a:r>
          <a:r>
            <a:rPr lang="en-US" dirty="0"/>
            <a:t> da  </a:t>
          </a:r>
          <a:r>
            <a:rPr lang="en-US" dirty="0" err="1"/>
            <a:t>seção</a:t>
          </a:r>
          <a:r>
            <a:rPr lang="en-US" dirty="0"/>
            <a:t>, </a:t>
          </a:r>
          <a:r>
            <a:rPr lang="en-US" dirty="0" err="1"/>
            <a:t>evitando</a:t>
          </a:r>
          <a:r>
            <a:rPr lang="en-US" dirty="0"/>
            <a:t>-se </a:t>
          </a:r>
          <a:r>
            <a:rPr lang="en-US" dirty="0" err="1"/>
            <a:t>assim</a:t>
          </a:r>
          <a:r>
            <a:rPr lang="en-US" dirty="0"/>
            <a:t> </a:t>
          </a:r>
          <a:r>
            <a:rPr lang="en-US" dirty="0" err="1"/>
            <a:t>excentricidades</a:t>
          </a:r>
          <a:r>
            <a:rPr lang="en-US" dirty="0"/>
            <a:t> que  </a:t>
          </a:r>
          <a:r>
            <a:rPr lang="en-US" dirty="0" err="1"/>
            <a:t>resultem</a:t>
          </a:r>
          <a:r>
            <a:rPr lang="en-US" dirty="0"/>
            <a:t> </a:t>
          </a:r>
          <a:r>
            <a:rPr lang="en-US" dirty="0" err="1"/>
            <a:t>em</a:t>
          </a:r>
          <a:r>
            <a:rPr lang="en-US" dirty="0"/>
            <a:t> </a:t>
          </a:r>
          <a:r>
            <a:rPr lang="en-US" dirty="0" err="1"/>
            <a:t>esforços</a:t>
          </a:r>
          <a:r>
            <a:rPr lang="en-US" dirty="0"/>
            <a:t> </a:t>
          </a:r>
          <a:r>
            <a:rPr lang="en-US" dirty="0" err="1"/>
            <a:t>indesejáveis</a:t>
          </a:r>
          <a:r>
            <a:rPr lang="en-US" dirty="0"/>
            <a:t>.</a:t>
          </a:r>
        </a:p>
      </dgm:t>
    </dgm:pt>
    <dgm:pt modelId="{F4C747B8-E583-4E34-9463-5C92E69E9DE2}" type="parTrans" cxnId="{56800EE6-4961-4343-9EA4-E5A5DA4E2E00}">
      <dgm:prSet/>
      <dgm:spPr/>
      <dgm:t>
        <a:bodyPr/>
        <a:lstStyle/>
        <a:p>
          <a:endParaRPr lang="en-US"/>
        </a:p>
      </dgm:t>
    </dgm:pt>
    <dgm:pt modelId="{D77FCF8B-2C44-4CC9-803B-CAA23E7D9585}" type="sibTrans" cxnId="{56800EE6-4961-4343-9EA4-E5A5DA4E2E00}">
      <dgm:prSet/>
      <dgm:spPr/>
      <dgm:t>
        <a:bodyPr/>
        <a:lstStyle/>
        <a:p>
          <a:endParaRPr lang="en-US"/>
        </a:p>
      </dgm:t>
    </dgm:pt>
    <dgm:pt modelId="{E77F3B6E-FA8B-42DE-BFA3-344DE5DABE41}" type="pres">
      <dgm:prSet presAssocID="{51644F5F-FB7E-4069-AB3C-EC4E9EFE611C}" presName="linearFlow" presStyleCnt="0">
        <dgm:presLayoutVars>
          <dgm:resizeHandles val="exact"/>
        </dgm:presLayoutVars>
      </dgm:prSet>
      <dgm:spPr/>
    </dgm:pt>
    <dgm:pt modelId="{1A4653A3-B072-445F-8681-2396C338A95D}" type="pres">
      <dgm:prSet presAssocID="{BE32A0A2-FB9C-4B5F-AD82-98D973285600}" presName="node" presStyleLbl="node1" presStyleIdx="0" presStyleCnt="1" custLinFactNeighborY="456">
        <dgm:presLayoutVars>
          <dgm:bulletEnabled val="1"/>
        </dgm:presLayoutVars>
      </dgm:prSet>
      <dgm:spPr/>
    </dgm:pt>
  </dgm:ptLst>
  <dgm:cxnLst>
    <dgm:cxn modelId="{8685C500-B132-4746-B281-937812B01C9A}" type="presOf" srcId="{BE32A0A2-FB9C-4B5F-AD82-98D973285600}" destId="{1A4653A3-B072-445F-8681-2396C338A95D}" srcOrd="0" destOrd="0" presId="urn:microsoft.com/office/officeart/2005/8/layout/process2"/>
    <dgm:cxn modelId="{2AF45E5D-57A3-45F5-85A7-E7FC8829C3EC}" srcId="{51644F5F-FB7E-4069-AB3C-EC4E9EFE611C}" destId="{BE32A0A2-FB9C-4B5F-AD82-98D973285600}" srcOrd="0" destOrd="0" parTransId="{3A90E892-F243-4FF9-A7F9-8FF0200A93EB}" sibTransId="{CDDF9C55-D223-4EB1-8B62-6C0570BB2AD1}"/>
    <dgm:cxn modelId="{E4EA6E88-AC68-4990-986D-35789ABFD821}" type="presOf" srcId="{58B47C8A-A9DC-4565-8697-28EB225CFAF0}" destId="{1A4653A3-B072-445F-8681-2396C338A95D}" srcOrd="0" destOrd="1" presId="urn:microsoft.com/office/officeart/2005/8/layout/process2"/>
    <dgm:cxn modelId="{4C6601BC-5702-4D97-97E6-9810D734BA5F}" type="presOf" srcId="{51644F5F-FB7E-4069-AB3C-EC4E9EFE611C}" destId="{E77F3B6E-FA8B-42DE-BFA3-344DE5DABE41}" srcOrd="0" destOrd="0" presId="urn:microsoft.com/office/officeart/2005/8/layout/process2"/>
    <dgm:cxn modelId="{56800EE6-4961-4343-9EA4-E5A5DA4E2E00}" srcId="{BE32A0A2-FB9C-4B5F-AD82-98D973285600}" destId="{58B47C8A-A9DC-4565-8697-28EB225CFAF0}" srcOrd="0" destOrd="0" parTransId="{F4C747B8-E583-4E34-9463-5C92E69E9DE2}" sibTransId="{D77FCF8B-2C44-4CC9-803B-CAA23E7D9585}"/>
    <dgm:cxn modelId="{96F9D9A3-B657-4586-95A5-13A03A5D4613}" type="presParOf" srcId="{E77F3B6E-FA8B-42DE-BFA3-344DE5DABE41}" destId="{1A4653A3-B072-445F-8681-2396C338A95D}"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CDB897-3095-4E66-9DBC-FF9E6ED4E3CD}" type="doc">
      <dgm:prSet loTypeId="urn:microsoft.com/office/officeart/2005/8/layout/matrix2" loCatId="matrix" qsTypeId="urn:microsoft.com/office/officeart/2005/8/quickstyle/simple5" qsCatId="simple" csTypeId="urn:microsoft.com/office/officeart/2005/8/colors/colorful2" csCatId="colorful"/>
      <dgm:spPr/>
      <dgm:t>
        <a:bodyPr/>
        <a:lstStyle/>
        <a:p>
          <a:endParaRPr lang="en-US"/>
        </a:p>
      </dgm:t>
    </dgm:pt>
    <dgm:pt modelId="{08294AD6-5046-4AB2-B1EB-0767C7D96AC5}">
      <dgm:prSet/>
      <dgm:spPr/>
      <dgm:t>
        <a:bodyPr/>
        <a:lstStyle/>
        <a:p>
          <a:r>
            <a:rPr lang="en-US"/>
            <a:t>Barras de Treliças de grande porte;</a:t>
          </a:r>
        </a:p>
      </dgm:t>
    </dgm:pt>
    <dgm:pt modelId="{8B3FAD29-9E69-4EA7-AC91-D04BDBBB3BC5}" type="parTrans" cxnId="{CA53D49A-497E-4527-81A0-172A8E0684DE}">
      <dgm:prSet/>
      <dgm:spPr/>
      <dgm:t>
        <a:bodyPr/>
        <a:lstStyle/>
        <a:p>
          <a:endParaRPr lang="en-US"/>
        </a:p>
      </dgm:t>
    </dgm:pt>
    <dgm:pt modelId="{421DE0C1-9798-432D-951F-E5F70660B0C5}" type="sibTrans" cxnId="{CA53D49A-497E-4527-81A0-172A8E0684DE}">
      <dgm:prSet/>
      <dgm:spPr/>
      <dgm:t>
        <a:bodyPr/>
        <a:lstStyle/>
        <a:p>
          <a:endParaRPr lang="en-US"/>
        </a:p>
      </dgm:t>
    </dgm:pt>
    <dgm:pt modelId="{0B84CBD2-455E-4523-A479-20F5F5BCA6D3}">
      <dgm:prSet/>
      <dgm:spPr/>
      <dgm:t>
        <a:bodyPr/>
        <a:lstStyle/>
        <a:p>
          <a:r>
            <a:rPr lang="en-US"/>
            <a:t>Composição de pilares através da soldagem dos  perfis entre si ou com chapas ou cantoneiras;</a:t>
          </a:r>
        </a:p>
      </dgm:t>
    </dgm:pt>
    <dgm:pt modelId="{E2B516C7-95EB-491C-9845-CD49E8A12FC7}" type="parTrans" cxnId="{16BBA5B6-8F10-4130-8B16-83BCE96F67B2}">
      <dgm:prSet/>
      <dgm:spPr/>
      <dgm:t>
        <a:bodyPr/>
        <a:lstStyle/>
        <a:p>
          <a:endParaRPr lang="en-US"/>
        </a:p>
      </dgm:t>
    </dgm:pt>
    <dgm:pt modelId="{2987AC56-72E7-4486-9181-9E8953C95BB1}" type="sibTrans" cxnId="{16BBA5B6-8F10-4130-8B16-83BCE96F67B2}">
      <dgm:prSet/>
      <dgm:spPr/>
      <dgm:t>
        <a:bodyPr/>
        <a:lstStyle/>
        <a:p>
          <a:endParaRPr lang="en-US"/>
        </a:p>
      </dgm:t>
    </dgm:pt>
    <dgm:pt modelId="{E258A1E6-DC6F-45C4-8697-7B846ABA1B1D}">
      <dgm:prSet/>
      <dgm:spPr/>
      <dgm:t>
        <a:bodyPr/>
        <a:lstStyle/>
        <a:p>
          <a:r>
            <a:rPr lang="en-US"/>
            <a:t>Terças para apoio de telhas de cobertura;</a:t>
          </a:r>
        </a:p>
      </dgm:t>
    </dgm:pt>
    <dgm:pt modelId="{57BC3439-F7D7-4859-AA6C-64018526898B}" type="parTrans" cxnId="{735E1324-0255-4BAC-840A-FD63FC09F413}">
      <dgm:prSet/>
      <dgm:spPr/>
      <dgm:t>
        <a:bodyPr/>
        <a:lstStyle/>
        <a:p>
          <a:endParaRPr lang="en-US"/>
        </a:p>
      </dgm:t>
    </dgm:pt>
    <dgm:pt modelId="{FD68683D-226D-4221-B90F-980A483BFA2F}" type="sibTrans" cxnId="{735E1324-0255-4BAC-840A-FD63FC09F413}">
      <dgm:prSet/>
      <dgm:spPr/>
      <dgm:t>
        <a:bodyPr/>
        <a:lstStyle/>
        <a:p>
          <a:endParaRPr lang="en-US"/>
        </a:p>
      </dgm:t>
    </dgm:pt>
    <dgm:pt modelId="{85546A15-E7E9-4971-8FBA-A131F940EF88}">
      <dgm:prSet/>
      <dgm:spPr/>
      <dgm:t>
        <a:bodyPr/>
        <a:lstStyle/>
        <a:p>
          <a:r>
            <a:rPr lang="en-US"/>
            <a:t>Vigas para pequenas cargas e vãos.</a:t>
          </a:r>
        </a:p>
      </dgm:t>
    </dgm:pt>
    <dgm:pt modelId="{B2C71DC7-5607-4CB9-BFA2-38179128E56B}" type="parTrans" cxnId="{42AD2F06-B254-4FCD-B87A-1623B1CEFCA0}">
      <dgm:prSet/>
      <dgm:spPr/>
      <dgm:t>
        <a:bodyPr/>
        <a:lstStyle/>
        <a:p>
          <a:endParaRPr lang="en-US"/>
        </a:p>
      </dgm:t>
    </dgm:pt>
    <dgm:pt modelId="{D32FF44A-04C8-4F47-BD2C-9BA1E8E5AA80}" type="sibTrans" cxnId="{42AD2F06-B254-4FCD-B87A-1623B1CEFCA0}">
      <dgm:prSet/>
      <dgm:spPr/>
      <dgm:t>
        <a:bodyPr/>
        <a:lstStyle/>
        <a:p>
          <a:endParaRPr lang="en-US"/>
        </a:p>
      </dgm:t>
    </dgm:pt>
    <dgm:pt modelId="{B19CB69F-74A6-400E-881E-1B1FF2D090C3}" type="pres">
      <dgm:prSet presAssocID="{D1CDB897-3095-4E66-9DBC-FF9E6ED4E3CD}" presName="matrix" presStyleCnt="0">
        <dgm:presLayoutVars>
          <dgm:chMax val="1"/>
          <dgm:dir/>
          <dgm:resizeHandles val="exact"/>
        </dgm:presLayoutVars>
      </dgm:prSet>
      <dgm:spPr/>
    </dgm:pt>
    <dgm:pt modelId="{FA8556FD-8763-4581-BF72-17B701F9DE30}" type="pres">
      <dgm:prSet presAssocID="{D1CDB897-3095-4E66-9DBC-FF9E6ED4E3CD}" presName="axisShape" presStyleLbl="bgShp" presStyleIdx="0" presStyleCnt="1"/>
      <dgm:spPr/>
    </dgm:pt>
    <dgm:pt modelId="{5D95BB0B-C23F-49DB-821A-91430A496A72}" type="pres">
      <dgm:prSet presAssocID="{D1CDB897-3095-4E66-9DBC-FF9E6ED4E3CD}" presName="rect1" presStyleLbl="node1" presStyleIdx="0" presStyleCnt="4">
        <dgm:presLayoutVars>
          <dgm:chMax val="0"/>
          <dgm:chPref val="0"/>
          <dgm:bulletEnabled val="1"/>
        </dgm:presLayoutVars>
      </dgm:prSet>
      <dgm:spPr/>
    </dgm:pt>
    <dgm:pt modelId="{7BAD463D-8D20-47C9-BC8D-22E6AFBF458D}" type="pres">
      <dgm:prSet presAssocID="{D1CDB897-3095-4E66-9DBC-FF9E6ED4E3CD}" presName="rect2" presStyleLbl="node1" presStyleIdx="1" presStyleCnt="4">
        <dgm:presLayoutVars>
          <dgm:chMax val="0"/>
          <dgm:chPref val="0"/>
          <dgm:bulletEnabled val="1"/>
        </dgm:presLayoutVars>
      </dgm:prSet>
      <dgm:spPr/>
    </dgm:pt>
    <dgm:pt modelId="{0B3B79AF-287D-411F-BE1A-A515BED8463B}" type="pres">
      <dgm:prSet presAssocID="{D1CDB897-3095-4E66-9DBC-FF9E6ED4E3CD}" presName="rect3" presStyleLbl="node1" presStyleIdx="2" presStyleCnt="4">
        <dgm:presLayoutVars>
          <dgm:chMax val="0"/>
          <dgm:chPref val="0"/>
          <dgm:bulletEnabled val="1"/>
        </dgm:presLayoutVars>
      </dgm:prSet>
      <dgm:spPr/>
    </dgm:pt>
    <dgm:pt modelId="{F464CA06-BFA8-4AFC-8CA4-44C8BD15E39F}" type="pres">
      <dgm:prSet presAssocID="{D1CDB897-3095-4E66-9DBC-FF9E6ED4E3CD}" presName="rect4" presStyleLbl="node1" presStyleIdx="3" presStyleCnt="4">
        <dgm:presLayoutVars>
          <dgm:chMax val="0"/>
          <dgm:chPref val="0"/>
          <dgm:bulletEnabled val="1"/>
        </dgm:presLayoutVars>
      </dgm:prSet>
      <dgm:spPr/>
    </dgm:pt>
  </dgm:ptLst>
  <dgm:cxnLst>
    <dgm:cxn modelId="{42AD2F06-B254-4FCD-B87A-1623B1CEFCA0}" srcId="{D1CDB897-3095-4E66-9DBC-FF9E6ED4E3CD}" destId="{85546A15-E7E9-4971-8FBA-A131F940EF88}" srcOrd="3" destOrd="0" parTransId="{B2C71DC7-5607-4CB9-BFA2-38179128E56B}" sibTransId="{D32FF44A-04C8-4F47-BD2C-9BA1E8E5AA80}"/>
    <dgm:cxn modelId="{735E1324-0255-4BAC-840A-FD63FC09F413}" srcId="{D1CDB897-3095-4E66-9DBC-FF9E6ED4E3CD}" destId="{E258A1E6-DC6F-45C4-8697-7B846ABA1B1D}" srcOrd="2" destOrd="0" parTransId="{57BC3439-F7D7-4859-AA6C-64018526898B}" sibTransId="{FD68683D-226D-4221-B90F-980A483BFA2F}"/>
    <dgm:cxn modelId="{3C965224-CF65-40C3-84F1-A4998FED4725}" type="presOf" srcId="{08294AD6-5046-4AB2-B1EB-0767C7D96AC5}" destId="{5D95BB0B-C23F-49DB-821A-91430A496A72}" srcOrd="0" destOrd="0" presId="urn:microsoft.com/office/officeart/2005/8/layout/matrix2"/>
    <dgm:cxn modelId="{8047A654-1ECB-4372-B7F0-B0B25132E588}" type="presOf" srcId="{0B84CBD2-455E-4523-A479-20F5F5BCA6D3}" destId="{7BAD463D-8D20-47C9-BC8D-22E6AFBF458D}" srcOrd="0" destOrd="0" presId="urn:microsoft.com/office/officeart/2005/8/layout/matrix2"/>
    <dgm:cxn modelId="{1558467B-4884-4204-942F-334F48B995B1}" type="presOf" srcId="{85546A15-E7E9-4971-8FBA-A131F940EF88}" destId="{F464CA06-BFA8-4AFC-8CA4-44C8BD15E39F}" srcOrd="0" destOrd="0" presId="urn:microsoft.com/office/officeart/2005/8/layout/matrix2"/>
    <dgm:cxn modelId="{CA53D49A-497E-4527-81A0-172A8E0684DE}" srcId="{D1CDB897-3095-4E66-9DBC-FF9E6ED4E3CD}" destId="{08294AD6-5046-4AB2-B1EB-0767C7D96AC5}" srcOrd="0" destOrd="0" parTransId="{8B3FAD29-9E69-4EA7-AC91-D04BDBBB3BC5}" sibTransId="{421DE0C1-9798-432D-951F-E5F70660B0C5}"/>
    <dgm:cxn modelId="{9DDCACAC-4241-417C-97D9-AEBE3626E40A}" type="presOf" srcId="{E258A1E6-DC6F-45C4-8697-7B846ABA1B1D}" destId="{0B3B79AF-287D-411F-BE1A-A515BED8463B}" srcOrd="0" destOrd="0" presId="urn:microsoft.com/office/officeart/2005/8/layout/matrix2"/>
    <dgm:cxn modelId="{16BBA5B6-8F10-4130-8B16-83BCE96F67B2}" srcId="{D1CDB897-3095-4E66-9DBC-FF9E6ED4E3CD}" destId="{0B84CBD2-455E-4523-A479-20F5F5BCA6D3}" srcOrd="1" destOrd="0" parTransId="{E2B516C7-95EB-491C-9845-CD49E8A12FC7}" sibTransId="{2987AC56-72E7-4486-9181-9E8953C95BB1}"/>
    <dgm:cxn modelId="{E77A71C2-337E-42E6-A7E7-9DA545F60C4D}" type="presOf" srcId="{D1CDB897-3095-4E66-9DBC-FF9E6ED4E3CD}" destId="{B19CB69F-74A6-400E-881E-1B1FF2D090C3}" srcOrd="0" destOrd="0" presId="urn:microsoft.com/office/officeart/2005/8/layout/matrix2"/>
    <dgm:cxn modelId="{CE8C3189-2BA0-4B9D-A697-DFF70133D1D5}" type="presParOf" srcId="{B19CB69F-74A6-400E-881E-1B1FF2D090C3}" destId="{FA8556FD-8763-4581-BF72-17B701F9DE30}" srcOrd="0" destOrd="0" presId="urn:microsoft.com/office/officeart/2005/8/layout/matrix2"/>
    <dgm:cxn modelId="{8A9CB511-9F18-4914-A3E0-B4D77E190893}" type="presParOf" srcId="{B19CB69F-74A6-400E-881E-1B1FF2D090C3}" destId="{5D95BB0B-C23F-49DB-821A-91430A496A72}" srcOrd="1" destOrd="0" presId="urn:microsoft.com/office/officeart/2005/8/layout/matrix2"/>
    <dgm:cxn modelId="{116ED651-F9C9-4797-A566-03703636C02B}" type="presParOf" srcId="{B19CB69F-74A6-400E-881E-1B1FF2D090C3}" destId="{7BAD463D-8D20-47C9-BC8D-22E6AFBF458D}" srcOrd="2" destOrd="0" presId="urn:microsoft.com/office/officeart/2005/8/layout/matrix2"/>
    <dgm:cxn modelId="{B3C09D7A-F559-4B8E-8315-29BB5B5A944D}" type="presParOf" srcId="{B19CB69F-74A6-400E-881E-1B1FF2D090C3}" destId="{0B3B79AF-287D-411F-BE1A-A515BED8463B}" srcOrd="3" destOrd="0" presId="urn:microsoft.com/office/officeart/2005/8/layout/matrix2"/>
    <dgm:cxn modelId="{8C2B7009-38B1-4353-9CBB-3903CA8476C0}" type="presParOf" srcId="{B19CB69F-74A6-400E-881E-1B1FF2D090C3}" destId="{F464CA06-BFA8-4AFC-8CA4-44C8BD15E39F}"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3F25A-2852-4BF3-88F1-67B1433298E9}">
      <dsp:nvSpPr>
        <dsp:cNvPr id="0" name=""/>
        <dsp:cNvSpPr/>
      </dsp:nvSpPr>
      <dsp:spPr>
        <a:xfrm>
          <a:off x="2624835" y="863476"/>
          <a:ext cx="570909" cy="91440"/>
        </a:xfrm>
        <a:custGeom>
          <a:avLst/>
          <a:gdLst/>
          <a:ahLst/>
          <a:cxnLst/>
          <a:rect l="0" t="0" r="0" b="0"/>
          <a:pathLst>
            <a:path>
              <a:moveTo>
                <a:pt x="0" y="45720"/>
              </a:moveTo>
              <a:lnTo>
                <a:pt x="570909"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5252" y="906185"/>
        <a:ext cx="30075" cy="6020"/>
      </dsp:txXfrm>
    </dsp:sp>
    <dsp:sp modelId="{D120751B-0658-4F8A-B278-ED689FF40CBA}">
      <dsp:nvSpPr>
        <dsp:cNvPr id="0" name=""/>
        <dsp:cNvSpPr/>
      </dsp:nvSpPr>
      <dsp:spPr>
        <a:xfrm>
          <a:off x="11376" y="124618"/>
          <a:ext cx="2615258" cy="1569154"/>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150" tIns="134516" rIns="128150" bIns="134516" numCol="1" spcCol="1270" anchor="ctr" anchorCtr="0">
          <a:noAutofit/>
        </a:bodyPr>
        <a:lstStyle/>
        <a:p>
          <a:pPr marL="0" lvl="0" indent="0" algn="ctr" defTabSz="533400">
            <a:lnSpc>
              <a:spcPct val="90000"/>
            </a:lnSpc>
            <a:spcBef>
              <a:spcPct val="0"/>
            </a:spcBef>
            <a:spcAft>
              <a:spcPct val="35000"/>
            </a:spcAft>
            <a:buNone/>
          </a:pPr>
          <a:r>
            <a:rPr lang="pt-BR" sz="1200" b="1" kern="1200"/>
            <a:t>Alta Resistência às Tensões</a:t>
          </a:r>
          <a:r>
            <a:rPr lang="pt-BR" sz="1200" kern="1200"/>
            <a:t>: O aço é mais resistente às tensões de tração, compressão e flexão. </a:t>
          </a:r>
          <a:endParaRPr lang="en-US" sz="1200" kern="1200"/>
        </a:p>
      </dsp:txBody>
      <dsp:txXfrm>
        <a:off x="11376" y="124618"/>
        <a:ext cx="2615258" cy="1569154"/>
      </dsp:txXfrm>
    </dsp:sp>
    <dsp:sp modelId="{285A4063-72F5-4BA0-9AAC-15A83BF87711}">
      <dsp:nvSpPr>
        <dsp:cNvPr id="0" name=""/>
        <dsp:cNvSpPr/>
      </dsp:nvSpPr>
      <dsp:spPr>
        <a:xfrm>
          <a:off x="5841602" y="863476"/>
          <a:ext cx="570909" cy="91440"/>
        </a:xfrm>
        <a:custGeom>
          <a:avLst/>
          <a:gdLst/>
          <a:ahLst/>
          <a:cxnLst/>
          <a:rect l="0" t="0" r="0" b="0"/>
          <a:pathLst>
            <a:path>
              <a:moveTo>
                <a:pt x="0" y="45720"/>
              </a:moveTo>
              <a:lnTo>
                <a:pt x="570909" y="45720"/>
              </a:lnTo>
            </a:path>
          </a:pathLst>
        </a:custGeom>
        <a:noFill/>
        <a:ln w="9525" cap="flat" cmpd="sng" algn="ctr">
          <a:solidFill>
            <a:schemeClr val="accent5">
              <a:hueOff val="-5354661"/>
              <a:satOff val="957"/>
              <a:lumOff val="-20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12019" y="906185"/>
        <a:ext cx="30075" cy="6020"/>
      </dsp:txXfrm>
    </dsp:sp>
    <dsp:sp modelId="{DDB36B35-0E5B-4BD0-AF87-2AD3D753AFB0}">
      <dsp:nvSpPr>
        <dsp:cNvPr id="0" name=""/>
        <dsp:cNvSpPr/>
      </dsp:nvSpPr>
      <dsp:spPr>
        <a:xfrm>
          <a:off x="3228144" y="124618"/>
          <a:ext cx="2615258" cy="1569154"/>
        </a:xfrm>
        <a:prstGeom prst="rect">
          <a:avLst/>
        </a:prstGeom>
        <a:gradFill rotWithShape="0">
          <a:gsLst>
            <a:gs pos="0">
              <a:schemeClr val="accent5">
                <a:hueOff val="-4015996"/>
                <a:satOff val="717"/>
                <a:lumOff val="-1569"/>
                <a:alphaOff val="0"/>
                <a:tint val="94000"/>
                <a:satMod val="103000"/>
                <a:lumMod val="102000"/>
              </a:schemeClr>
            </a:gs>
            <a:gs pos="50000">
              <a:schemeClr val="accent5">
                <a:hueOff val="-4015996"/>
                <a:satOff val="717"/>
                <a:lumOff val="-1569"/>
                <a:alphaOff val="0"/>
                <a:shade val="100000"/>
                <a:satMod val="110000"/>
                <a:lumMod val="100000"/>
              </a:schemeClr>
            </a:gs>
            <a:gs pos="100000">
              <a:schemeClr val="accent5">
                <a:hueOff val="-4015996"/>
                <a:satOff val="717"/>
                <a:lumOff val="-1569"/>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150" tIns="134516" rIns="128150" bIns="134516" numCol="1" spcCol="1270" anchor="ctr" anchorCtr="0">
          <a:noAutofit/>
        </a:bodyPr>
        <a:lstStyle/>
        <a:p>
          <a:pPr marL="0" lvl="0" indent="0" algn="ctr" defTabSz="533400">
            <a:lnSpc>
              <a:spcPct val="90000"/>
            </a:lnSpc>
            <a:spcBef>
              <a:spcPct val="0"/>
            </a:spcBef>
            <a:spcAft>
              <a:spcPct val="35000"/>
            </a:spcAft>
            <a:buNone/>
          </a:pPr>
          <a:r>
            <a:rPr lang="pt-BR" sz="1200" b="1" kern="1200"/>
            <a:t>Alívio das Fundações</a:t>
          </a:r>
          <a:r>
            <a:rPr lang="pt-BR" sz="1200" kern="1200"/>
            <a:t>: Sendo o aço um material de grande resistência, consegue- se projetos estruturais mais leves, devido aos ganhos na esbeltez, com efetiva redução de cargas.</a:t>
          </a:r>
          <a:endParaRPr lang="en-US" sz="1200" kern="1200"/>
        </a:p>
      </dsp:txBody>
      <dsp:txXfrm>
        <a:off x="3228144" y="124618"/>
        <a:ext cx="2615258" cy="1569154"/>
      </dsp:txXfrm>
    </dsp:sp>
    <dsp:sp modelId="{3E7A147F-5D47-4D78-AC0F-73C825377AC8}">
      <dsp:nvSpPr>
        <dsp:cNvPr id="0" name=""/>
        <dsp:cNvSpPr/>
      </dsp:nvSpPr>
      <dsp:spPr>
        <a:xfrm>
          <a:off x="1319006" y="1691973"/>
          <a:ext cx="6433534" cy="570909"/>
        </a:xfrm>
        <a:custGeom>
          <a:avLst/>
          <a:gdLst/>
          <a:ahLst/>
          <a:cxnLst/>
          <a:rect l="0" t="0" r="0" b="0"/>
          <a:pathLst>
            <a:path>
              <a:moveTo>
                <a:pt x="6433534" y="0"/>
              </a:moveTo>
              <a:lnTo>
                <a:pt x="6433534" y="302554"/>
              </a:lnTo>
              <a:lnTo>
                <a:pt x="0" y="302554"/>
              </a:lnTo>
              <a:lnTo>
                <a:pt x="0" y="570909"/>
              </a:lnTo>
            </a:path>
          </a:pathLst>
        </a:custGeom>
        <a:noFill/>
        <a:ln w="9525" cap="flat" cmpd="sng" algn="ctr">
          <a:solidFill>
            <a:schemeClr val="accent5">
              <a:hueOff val="-10709323"/>
              <a:satOff val="1913"/>
              <a:lumOff val="-41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4233" y="1974418"/>
        <a:ext cx="323079" cy="6020"/>
      </dsp:txXfrm>
    </dsp:sp>
    <dsp:sp modelId="{98DA4A88-8589-42B6-97D9-617A534DE568}">
      <dsp:nvSpPr>
        <dsp:cNvPr id="0" name=""/>
        <dsp:cNvSpPr/>
      </dsp:nvSpPr>
      <dsp:spPr>
        <a:xfrm>
          <a:off x="6444911" y="124618"/>
          <a:ext cx="2615258" cy="1569154"/>
        </a:xfrm>
        <a:prstGeom prst="rect">
          <a:avLst/>
        </a:prstGeom>
        <a:gradFill rotWithShape="0">
          <a:gsLst>
            <a:gs pos="0">
              <a:schemeClr val="accent5">
                <a:hueOff val="-8031992"/>
                <a:satOff val="1435"/>
                <a:lumOff val="-3137"/>
                <a:alphaOff val="0"/>
                <a:tint val="94000"/>
                <a:satMod val="103000"/>
                <a:lumMod val="102000"/>
              </a:schemeClr>
            </a:gs>
            <a:gs pos="50000">
              <a:schemeClr val="accent5">
                <a:hueOff val="-8031992"/>
                <a:satOff val="1435"/>
                <a:lumOff val="-3137"/>
                <a:alphaOff val="0"/>
                <a:shade val="100000"/>
                <a:satMod val="110000"/>
                <a:lumMod val="100000"/>
              </a:schemeClr>
            </a:gs>
            <a:gs pos="100000">
              <a:schemeClr val="accent5">
                <a:hueOff val="-8031992"/>
                <a:satOff val="1435"/>
                <a:lumOff val="-3137"/>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150" tIns="134516" rIns="128150" bIns="134516" numCol="1" spcCol="1270" anchor="ctr" anchorCtr="0">
          <a:noAutofit/>
        </a:bodyPr>
        <a:lstStyle/>
        <a:p>
          <a:pPr marL="0" lvl="0" indent="0" algn="ctr" defTabSz="533400">
            <a:lnSpc>
              <a:spcPct val="90000"/>
            </a:lnSpc>
            <a:spcBef>
              <a:spcPct val="0"/>
            </a:spcBef>
            <a:spcAft>
              <a:spcPct val="35000"/>
            </a:spcAft>
            <a:buNone/>
          </a:pPr>
          <a:r>
            <a:rPr lang="pt-BR" sz="1200" b="1" kern="1200" dirty="0"/>
            <a:t>Sustentabilidade</a:t>
          </a:r>
          <a:r>
            <a:rPr lang="pt-BR" sz="1200" kern="1200" dirty="0"/>
            <a:t>: As estruturas de aço podem ser desmontadas e reaproveitadas. E mesmo que não possam ser reaproveitas, o aço é 100% reciclável, podendo ser fundido e remoldado indefinidamente, sem perdas significativas.</a:t>
          </a:r>
          <a:endParaRPr lang="en-US" sz="1200" kern="1200" dirty="0"/>
        </a:p>
      </dsp:txBody>
      <dsp:txXfrm>
        <a:off x="6444911" y="124618"/>
        <a:ext cx="2615258" cy="1569154"/>
      </dsp:txXfrm>
    </dsp:sp>
    <dsp:sp modelId="{494BBEA0-AB4C-4B91-AD08-11438811A961}">
      <dsp:nvSpPr>
        <dsp:cNvPr id="0" name=""/>
        <dsp:cNvSpPr/>
      </dsp:nvSpPr>
      <dsp:spPr>
        <a:xfrm>
          <a:off x="2624835" y="3034140"/>
          <a:ext cx="570909" cy="91440"/>
        </a:xfrm>
        <a:custGeom>
          <a:avLst/>
          <a:gdLst/>
          <a:ahLst/>
          <a:cxnLst/>
          <a:rect l="0" t="0" r="0" b="0"/>
          <a:pathLst>
            <a:path>
              <a:moveTo>
                <a:pt x="0" y="45720"/>
              </a:moveTo>
              <a:lnTo>
                <a:pt x="570909" y="45720"/>
              </a:lnTo>
            </a:path>
          </a:pathLst>
        </a:custGeom>
        <a:noFill/>
        <a:ln w="9525" cap="flat" cmpd="sng" algn="ctr">
          <a:solidFill>
            <a:schemeClr val="accent5">
              <a:hueOff val="-16063984"/>
              <a:satOff val="2870"/>
              <a:lumOff val="-62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5252" y="3076850"/>
        <a:ext cx="30075" cy="6020"/>
      </dsp:txXfrm>
    </dsp:sp>
    <dsp:sp modelId="{85C67DFF-60F6-4440-9800-196053CA99BB}">
      <dsp:nvSpPr>
        <dsp:cNvPr id="0" name=""/>
        <dsp:cNvSpPr/>
      </dsp:nvSpPr>
      <dsp:spPr>
        <a:xfrm>
          <a:off x="11376" y="2295283"/>
          <a:ext cx="2615258" cy="1569154"/>
        </a:xfrm>
        <a:prstGeom prst="rect">
          <a:avLst/>
        </a:prstGeom>
        <a:gradFill rotWithShape="0">
          <a:gsLst>
            <a:gs pos="0">
              <a:schemeClr val="accent5">
                <a:hueOff val="-12047988"/>
                <a:satOff val="2152"/>
                <a:lumOff val="-4706"/>
                <a:alphaOff val="0"/>
                <a:tint val="94000"/>
                <a:satMod val="103000"/>
                <a:lumMod val="102000"/>
              </a:schemeClr>
            </a:gs>
            <a:gs pos="50000">
              <a:schemeClr val="accent5">
                <a:hueOff val="-12047988"/>
                <a:satOff val="2152"/>
                <a:lumOff val="-4706"/>
                <a:alphaOff val="0"/>
                <a:shade val="100000"/>
                <a:satMod val="110000"/>
                <a:lumMod val="100000"/>
              </a:schemeClr>
            </a:gs>
            <a:gs pos="100000">
              <a:schemeClr val="accent5">
                <a:hueOff val="-12047988"/>
                <a:satOff val="2152"/>
                <a:lumOff val="-470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150" tIns="134516" rIns="128150" bIns="134516" numCol="1" spcCol="1270" anchor="ctr" anchorCtr="0">
          <a:noAutofit/>
        </a:bodyPr>
        <a:lstStyle/>
        <a:p>
          <a:pPr marL="0" lvl="0" indent="0" algn="ctr" defTabSz="533400">
            <a:lnSpc>
              <a:spcPct val="90000"/>
            </a:lnSpc>
            <a:spcBef>
              <a:spcPct val="0"/>
            </a:spcBef>
            <a:spcAft>
              <a:spcPct val="35000"/>
            </a:spcAft>
            <a:buNone/>
          </a:pPr>
          <a:r>
            <a:rPr lang="pt-BR" sz="1200" b="1" kern="1200"/>
            <a:t>Antecipação do ganho</a:t>
          </a:r>
          <a:r>
            <a:rPr lang="pt-BR" sz="1200" kern="1200"/>
            <a:t>: Em função da maior velocidade de execução da obra, haverá maior rapidez no retorno do capital investido.</a:t>
          </a:r>
          <a:endParaRPr lang="en-US" sz="1200" kern="1200"/>
        </a:p>
      </dsp:txBody>
      <dsp:txXfrm>
        <a:off x="11376" y="2295283"/>
        <a:ext cx="2615258" cy="1569154"/>
      </dsp:txXfrm>
    </dsp:sp>
    <dsp:sp modelId="{DDCC4ED7-1698-4D37-B710-9657179F8646}">
      <dsp:nvSpPr>
        <dsp:cNvPr id="0" name=""/>
        <dsp:cNvSpPr/>
      </dsp:nvSpPr>
      <dsp:spPr>
        <a:xfrm>
          <a:off x="3228144" y="2295283"/>
          <a:ext cx="2615258" cy="1569154"/>
        </a:xfrm>
        <a:prstGeom prst="rect">
          <a:avLst/>
        </a:prstGeom>
        <a:gradFill rotWithShape="0">
          <a:gsLst>
            <a:gs pos="0">
              <a:schemeClr val="accent5">
                <a:hueOff val="-16063984"/>
                <a:satOff val="2870"/>
                <a:lumOff val="-6275"/>
                <a:alphaOff val="0"/>
                <a:tint val="94000"/>
                <a:satMod val="103000"/>
                <a:lumMod val="102000"/>
              </a:schemeClr>
            </a:gs>
            <a:gs pos="50000">
              <a:schemeClr val="accent5">
                <a:hueOff val="-16063984"/>
                <a:satOff val="2870"/>
                <a:lumOff val="-6275"/>
                <a:alphaOff val="0"/>
                <a:shade val="100000"/>
                <a:satMod val="110000"/>
                <a:lumMod val="100000"/>
              </a:schemeClr>
            </a:gs>
            <a:gs pos="100000">
              <a:schemeClr val="accent5">
                <a:hueOff val="-16063984"/>
                <a:satOff val="2870"/>
                <a:lumOff val="-6275"/>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150" tIns="134516" rIns="128150" bIns="134516" numCol="1" spcCol="1270" anchor="ctr" anchorCtr="0">
          <a:noAutofit/>
        </a:bodyPr>
        <a:lstStyle/>
        <a:p>
          <a:pPr marL="0" lvl="0" indent="0" algn="ctr" defTabSz="533400">
            <a:lnSpc>
              <a:spcPct val="90000"/>
            </a:lnSpc>
            <a:spcBef>
              <a:spcPct val="0"/>
            </a:spcBef>
            <a:spcAft>
              <a:spcPct val="35000"/>
            </a:spcAft>
            <a:buNone/>
          </a:pPr>
          <a:r>
            <a:rPr lang="pt-BR" sz="1200" b="1" kern="1200" dirty="0"/>
            <a:t>Garantia de qualidade</a:t>
          </a:r>
          <a:r>
            <a:rPr lang="pt-BR" sz="1200" kern="1200" dirty="0"/>
            <a:t>: A fabricação de uma estrutura metálica ocorre dentro de uma indústria e conta com mão-de-obra qualificada, o que dá ao cliente a garantia de uma obra com qualidade superior devido ao rígido controle de qualidade existente durante todo o processo industrial..</a:t>
          </a:r>
          <a:endParaRPr lang="en-US" sz="1200" kern="1200" dirty="0"/>
        </a:p>
      </dsp:txBody>
      <dsp:txXfrm>
        <a:off x="3228144" y="2295283"/>
        <a:ext cx="2615258" cy="1569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653A3-B072-445F-8681-2396C338A95D}">
      <dsp:nvSpPr>
        <dsp:cNvPr id="0" name=""/>
        <dsp:cNvSpPr/>
      </dsp:nvSpPr>
      <dsp:spPr>
        <a:xfrm>
          <a:off x="0" y="4712"/>
          <a:ext cx="4061760" cy="4820516"/>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Barras de treliças, principalmente em tesouras  de telhado</a:t>
          </a:r>
        </a:p>
        <a:p>
          <a:pPr marL="228600" lvl="1" indent="-228600" algn="l" defTabSz="1022350">
            <a:lnSpc>
              <a:spcPct val="90000"/>
            </a:lnSpc>
            <a:spcBef>
              <a:spcPct val="0"/>
            </a:spcBef>
            <a:spcAft>
              <a:spcPct val="15000"/>
            </a:spcAft>
            <a:buChar char="•"/>
          </a:pPr>
          <a:r>
            <a:rPr lang="en-US" sz="2300" kern="1200" dirty="0"/>
            <a:t>– É </a:t>
          </a:r>
          <a:r>
            <a:rPr lang="en-US" sz="2300" kern="1200" dirty="0" err="1"/>
            <a:t>recomendável</a:t>
          </a:r>
          <a:r>
            <a:rPr lang="en-US" sz="2300" kern="1200" dirty="0"/>
            <a:t> que as </a:t>
          </a:r>
          <a:r>
            <a:rPr lang="en-US" sz="2300" kern="1200" dirty="0" err="1"/>
            <a:t>barras</a:t>
          </a:r>
          <a:r>
            <a:rPr lang="en-US" sz="2300" kern="1200" dirty="0"/>
            <a:t> das </a:t>
          </a:r>
          <a:r>
            <a:rPr lang="en-US" sz="2300" kern="1200" dirty="0" err="1"/>
            <a:t>treliças</a:t>
          </a:r>
          <a:r>
            <a:rPr lang="en-US" sz="2300" kern="1200" dirty="0"/>
            <a:t> </a:t>
          </a:r>
          <a:r>
            <a:rPr lang="en-US" sz="2300" kern="1200" dirty="0" err="1"/>
            <a:t>sejam</a:t>
          </a:r>
          <a:r>
            <a:rPr lang="en-US" sz="2300" kern="1200" dirty="0"/>
            <a:t>  </a:t>
          </a:r>
          <a:r>
            <a:rPr lang="en-US" sz="2300" kern="1200" dirty="0" err="1"/>
            <a:t>formadas</a:t>
          </a:r>
          <a:r>
            <a:rPr lang="en-US" sz="2300" kern="1200" dirty="0"/>
            <a:t> por </a:t>
          </a:r>
          <a:r>
            <a:rPr lang="en-US" sz="2300" kern="1200" dirty="0" err="1"/>
            <a:t>cantoneiras</a:t>
          </a:r>
          <a:r>
            <a:rPr lang="en-US" sz="2300" kern="1200" dirty="0"/>
            <a:t> </a:t>
          </a:r>
          <a:r>
            <a:rPr lang="en-US" sz="2300" kern="1200" dirty="0" err="1"/>
            <a:t>duplas</a:t>
          </a:r>
          <a:r>
            <a:rPr lang="en-US" sz="2300" kern="1200" dirty="0"/>
            <a:t>, para que o  </a:t>
          </a:r>
          <a:r>
            <a:rPr lang="en-US" sz="2300" kern="1200" dirty="0" err="1"/>
            <a:t>centro</a:t>
          </a:r>
          <a:r>
            <a:rPr lang="en-US" sz="2300" kern="1200" dirty="0"/>
            <a:t> de </a:t>
          </a:r>
          <a:r>
            <a:rPr lang="en-US" sz="2300" kern="1200" dirty="0" err="1"/>
            <a:t>gravidade</a:t>
          </a:r>
          <a:r>
            <a:rPr lang="en-US" sz="2300" kern="1200" dirty="0"/>
            <a:t> da </a:t>
          </a:r>
          <a:r>
            <a:rPr lang="en-US" sz="2300" kern="1200" dirty="0" err="1"/>
            <a:t>força</a:t>
          </a:r>
          <a:r>
            <a:rPr lang="en-US" sz="2300" kern="1200" dirty="0"/>
            <a:t> </a:t>
          </a:r>
          <a:r>
            <a:rPr lang="en-US" sz="2300" kern="1200" dirty="0" err="1"/>
            <a:t>passe</a:t>
          </a:r>
          <a:r>
            <a:rPr lang="en-US" sz="2300" kern="1200" dirty="0"/>
            <a:t> </a:t>
          </a:r>
          <a:r>
            <a:rPr lang="en-US" sz="2300" kern="1200" dirty="0" err="1"/>
            <a:t>pelo</a:t>
          </a:r>
          <a:r>
            <a:rPr lang="en-US" sz="2300" kern="1200" dirty="0"/>
            <a:t> </a:t>
          </a:r>
          <a:r>
            <a:rPr lang="en-US" sz="2300" kern="1200" dirty="0" err="1"/>
            <a:t>c.g.</a:t>
          </a:r>
          <a:r>
            <a:rPr lang="en-US" sz="2300" kern="1200" dirty="0"/>
            <a:t> da  </a:t>
          </a:r>
          <a:r>
            <a:rPr lang="en-US" sz="2300" kern="1200" dirty="0" err="1"/>
            <a:t>seção</a:t>
          </a:r>
          <a:r>
            <a:rPr lang="en-US" sz="2300" kern="1200" dirty="0"/>
            <a:t>, </a:t>
          </a:r>
          <a:r>
            <a:rPr lang="en-US" sz="2300" kern="1200" dirty="0" err="1"/>
            <a:t>evitando</a:t>
          </a:r>
          <a:r>
            <a:rPr lang="en-US" sz="2300" kern="1200" dirty="0"/>
            <a:t>-se </a:t>
          </a:r>
          <a:r>
            <a:rPr lang="en-US" sz="2300" kern="1200" dirty="0" err="1"/>
            <a:t>assim</a:t>
          </a:r>
          <a:r>
            <a:rPr lang="en-US" sz="2300" kern="1200" dirty="0"/>
            <a:t> </a:t>
          </a:r>
          <a:r>
            <a:rPr lang="en-US" sz="2300" kern="1200" dirty="0" err="1"/>
            <a:t>excentricidades</a:t>
          </a:r>
          <a:r>
            <a:rPr lang="en-US" sz="2300" kern="1200" dirty="0"/>
            <a:t> que  </a:t>
          </a:r>
          <a:r>
            <a:rPr lang="en-US" sz="2300" kern="1200" dirty="0" err="1"/>
            <a:t>resultem</a:t>
          </a:r>
          <a:r>
            <a:rPr lang="en-US" sz="2300" kern="1200" dirty="0"/>
            <a:t> </a:t>
          </a:r>
          <a:r>
            <a:rPr lang="en-US" sz="2300" kern="1200" dirty="0" err="1"/>
            <a:t>em</a:t>
          </a:r>
          <a:r>
            <a:rPr lang="en-US" sz="2300" kern="1200" dirty="0"/>
            <a:t> </a:t>
          </a:r>
          <a:r>
            <a:rPr lang="en-US" sz="2300" kern="1200" dirty="0" err="1"/>
            <a:t>esforços</a:t>
          </a:r>
          <a:r>
            <a:rPr lang="en-US" sz="2300" kern="1200" dirty="0"/>
            <a:t> </a:t>
          </a:r>
          <a:r>
            <a:rPr lang="en-US" sz="2300" kern="1200" dirty="0" err="1"/>
            <a:t>indesejáveis</a:t>
          </a:r>
          <a:r>
            <a:rPr lang="en-US" sz="2300" kern="1200" dirty="0"/>
            <a:t>.</a:t>
          </a:r>
        </a:p>
      </dsp:txBody>
      <dsp:txXfrm>
        <a:off x="118965" y="123677"/>
        <a:ext cx="3823830" cy="458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556FD-8763-4581-BF72-17B701F9DE30}">
      <dsp:nvSpPr>
        <dsp:cNvPr id="0" name=""/>
        <dsp:cNvSpPr/>
      </dsp:nvSpPr>
      <dsp:spPr>
        <a:xfrm>
          <a:off x="0" y="459304"/>
          <a:ext cx="4466744" cy="4466744"/>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95BB0B-C23F-49DB-821A-91430A496A72}">
      <dsp:nvSpPr>
        <dsp:cNvPr id="0" name=""/>
        <dsp:cNvSpPr/>
      </dsp:nvSpPr>
      <dsp:spPr>
        <a:xfrm>
          <a:off x="290338" y="749643"/>
          <a:ext cx="1786697" cy="1786697"/>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Barras de Treliças de grande porte;</a:t>
          </a:r>
        </a:p>
      </dsp:txBody>
      <dsp:txXfrm>
        <a:off x="377557" y="836862"/>
        <a:ext cx="1612259" cy="1612259"/>
      </dsp:txXfrm>
    </dsp:sp>
    <dsp:sp modelId="{7BAD463D-8D20-47C9-BC8D-22E6AFBF458D}">
      <dsp:nvSpPr>
        <dsp:cNvPr id="0" name=""/>
        <dsp:cNvSpPr/>
      </dsp:nvSpPr>
      <dsp:spPr>
        <a:xfrm>
          <a:off x="2389708" y="749643"/>
          <a:ext cx="1786697" cy="1786697"/>
        </a:xfrm>
        <a:prstGeom prst="roundRect">
          <a:avLst/>
        </a:prstGeom>
        <a:gradFill rotWithShape="0">
          <a:gsLst>
            <a:gs pos="0">
              <a:schemeClr val="accent2">
                <a:hueOff val="1847440"/>
                <a:satOff val="-318"/>
                <a:lumOff val="-3268"/>
                <a:alphaOff val="0"/>
                <a:tint val="94000"/>
                <a:satMod val="103000"/>
                <a:lumMod val="102000"/>
              </a:schemeClr>
            </a:gs>
            <a:gs pos="50000">
              <a:schemeClr val="accent2">
                <a:hueOff val="1847440"/>
                <a:satOff val="-318"/>
                <a:lumOff val="-3268"/>
                <a:alphaOff val="0"/>
                <a:shade val="100000"/>
                <a:satMod val="110000"/>
                <a:lumMod val="100000"/>
              </a:schemeClr>
            </a:gs>
            <a:gs pos="100000">
              <a:schemeClr val="accent2">
                <a:hueOff val="1847440"/>
                <a:satOff val="-318"/>
                <a:lumOff val="-326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Composição de pilares através da soldagem dos  perfis entre si ou com chapas ou cantoneiras;</a:t>
          </a:r>
        </a:p>
      </dsp:txBody>
      <dsp:txXfrm>
        <a:off x="2476927" y="836862"/>
        <a:ext cx="1612259" cy="1612259"/>
      </dsp:txXfrm>
    </dsp:sp>
    <dsp:sp modelId="{0B3B79AF-287D-411F-BE1A-A515BED8463B}">
      <dsp:nvSpPr>
        <dsp:cNvPr id="0" name=""/>
        <dsp:cNvSpPr/>
      </dsp:nvSpPr>
      <dsp:spPr>
        <a:xfrm>
          <a:off x="290338" y="2849013"/>
          <a:ext cx="1786697" cy="1786697"/>
        </a:xfrm>
        <a:prstGeom prst="roundRect">
          <a:avLst/>
        </a:prstGeom>
        <a:gradFill rotWithShape="0">
          <a:gsLst>
            <a:gs pos="0">
              <a:schemeClr val="accent2">
                <a:hueOff val="3694879"/>
                <a:satOff val="-635"/>
                <a:lumOff val="-6536"/>
                <a:alphaOff val="0"/>
                <a:tint val="94000"/>
                <a:satMod val="103000"/>
                <a:lumMod val="102000"/>
              </a:schemeClr>
            </a:gs>
            <a:gs pos="50000">
              <a:schemeClr val="accent2">
                <a:hueOff val="3694879"/>
                <a:satOff val="-635"/>
                <a:lumOff val="-6536"/>
                <a:alphaOff val="0"/>
                <a:shade val="100000"/>
                <a:satMod val="110000"/>
                <a:lumMod val="100000"/>
              </a:schemeClr>
            </a:gs>
            <a:gs pos="100000">
              <a:schemeClr val="accent2">
                <a:hueOff val="3694879"/>
                <a:satOff val="-635"/>
                <a:lumOff val="-653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Terças para apoio de telhas de cobertura;</a:t>
          </a:r>
        </a:p>
      </dsp:txBody>
      <dsp:txXfrm>
        <a:off x="377557" y="2936232"/>
        <a:ext cx="1612259" cy="1612259"/>
      </dsp:txXfrm>
    </dsp:sp>
    <dsp:sp modelId="{F464CA06-BFA8-4AFC-8CA4-44C8BD15E39F}">
      <dsp:nvSpPr>
        <dsp:cNvPr id="0" name=""/>
        <dsp:cNvSpPr/>
      </dsp:nvSpPr>
      <dsp:spPr>
        <a:xfrm>
          <a:off x="2389708" y="2849013"/>
          <a:ext cx="1786697" cy="1786697"/>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Vigas para pequenas cargas e vãos.</a:t>
          </a:r>
        </a:p>
      </dsp:txBody>
      <dsp:txXfrm>
        <a:off x="2476927" y="2936232"/>
        <a:ext cx="1612259" cy="161225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1E044-2AD6-4564-A121-C9F97EFEB06B}" type="datetimeFigureOut">
              <a:rPr lang="pt-BR" smtClean="0"/>
              <a:t>04/03/2022</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7D304-C1E7-44FF-8F25-0E6456672E40}" type="slidenum">
              <a:rPr lang="pt-BR" smtClean="0"/>
              <a:t>‹nº›</a:t>
            </a:fld>
            <a:endParaRPr lang="pt-BR"/>
          </a:p>
        </p:txBody>
      </p:sp>
    </p:spTree>
    <p:extLst>
      <p:ext uri="{BB962C8B-B14F-4D97-AF65-F5344CB8AC3E}">
        <p14:creationId xmlns:p14="http://schemas.microsoft.com/office/powerpoint/2010/main" val="212688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937D304-C1E7-44FF-8F25-0E6456672E40}" type="slidenum">
              <a:rPr lang="pt-BR" smtClean="0"/>
              <a:t>3</a:t>
            </a:fld>
            <a:endParaRPr lang="pt-BR"/>
          </a:p>
        </p:txBody>
      </p:sp>
    </p:spTree>
    <p:extLst>
      <p:ext uri="{BB962C8B-B14F-4D97-AF65-F5344CB8AC3E}">
        <p14:creationId xmlns:p14="http://schemas.microsoft.com/office/powerpoint/2010/main" val="388840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937D304-C1E7-44FF-8F25-0E6456672E40}" type="slidenum">
              <a:rPr lang="pt-BR" smtClean="0"/>
              <a:t>4</a:t>
            </a:fld>
            <a:endParaRPr lang="pt-BR"/>
          </a:p>
        </p:txBody>
      </p:sp>
    </p:spTree>
    <p:extLst>
      <p:ext uri="{BB962C8B-B14F-4D97-AF65-F5344CB8AC3E}">
        <p14:creationId xmlns:p14="http://schemas.microsoft.com/office/powerpoint/2010/main" val="2618614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pt-BR"/>
              <a:t>Clique para editar o título Mestre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2E700DB3-DBF0-4086-B675-117E7A9610B8}" type="datetimeFigureOut">
              <a:rPr lang="pt-BR" smtClean="0"/>
              <a:t>04/03/2022</a:t>
            </a:fld>
            <a:endParaRPr lang="pt-BR"/>
          </a:p>
        </p:txBody>
      </p:sp>
      <p:sp>
        <p:nvSpPr>
          <p:cNvPr id="5" name="Footer Placeholder 4"/>
          <p:cNvSpPr>
            <a:spLocks noGrp="1"/>
          </p:cNvSpPr>
          <p:nvPr>
            <p:ph type="ftr" sz="quarter" idx="11"/>
          </p:nvPr>
        </p:nvSpPr>
        <p:spPr>
          <a:xfrm>
            <a:off x="533401" y="5936189"/>
            <a:ext cx="4021666" cy="365125"/>
          </a:xfrm>
        </p:spPr>
        <p:txBody>
          <a:bodyPr/>
          <a:lstStyle/>
          <a:p>
            <a:endParaRPr lang="pt-BR"/>
          </a:p>
        </p:txBody>
      </p:sp>
      <p:sp>
        <p:nvSpPr>
          <p:cNvPr id="6" name="Slide Number Placeholder 5"/>
          <p:cNvSpPr>
            <a:spLocks noGrp="1"/>
          </p:cNvSpPr>
          <p:nvPr>
            <p:ph type="sldNum" sz="quarter" idx="12"/>
          </p:nvPr>
        </p:nvSpPr>
        <p:spPr>
          <a:xfrm>
            <a:off x="7010399" y="2750337"/>
            <a:ext cx="1370293" cy="1356442"/>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84947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04/03/2022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856438" y="4711310"/>
            <a:ext cx="1149836" cy="1090789"/>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6930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04/03/2022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856438" y="4711616"/>
            <a:ext cx="1149836" cy="1090789"/>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74763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04/03/2022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856438" y="4709926"/>
            <a:ext cx="1149836" cy="1090789"/>
          </a:xfrm>
        </p:spPr>
        <p:txBody>
          <a:bodyPr/>
          <a:lstStyle/>
          <a:p>
            <a:fld id="{2119D8CF-8DEC-4D9F-84EE-ADF04DFF3391}" type="slidenum">
              <a:rPr lang="pt-BR" smtClean="0"/>
              <a:t>‹nº›</a:t>
            </a:fld>
            <a:endParaRPr lang="pt-B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2064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04/03/2022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856438" y="4709926"/>
            <a:ext cx="1149836" cy="1090789"/>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2611261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2E700DB3-DBF0-4086-B675-117E7A9610B8}" type="datetimeFigureOut">
              <a:rPr lang="pt-BR" smtClean="0"/>
              <a:t>04/03/2022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778952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2E700DB3-DBF0-4086-B675-117E7A9610B8}" type="datetimeFigureOut">
              <a:rPr lang="pt-BR" smtClean="0"/>
              <a:t>04/03/2022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136323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04/03/2022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176773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2E700DB3-DBF0-4086-B675-117E7A9610B8}" type="datetimeFigureOut">
              <a:rPr lang="pt-BR" smtClean="0"/>
              <a:t>04/03/2022</a:t>
            </a:fld>
            <a:endParaRPr lang="pt-BR"/>
          </a:p>
        </p:txBody>
      </p:sp>
      <p:sp>
        <p:nvSpPr>
          <p:cNvPr id="5" name="Footer Placeholder 4"/>
          <p:cNvSpPr>
            <a:spLocks noGrp="1"/>
          </p:cNvSpPr>
          <p:nvPr>
            <p:ph type="ftr" sz="quarter" idx="11"/>
          </p:nvPr>
        </p:nvSpPr>
        <p:spPr>
          <a:xfrm>
            <a:off x="510241" y="5936189"/>
            <a:ext cx="4518959" cy="365125"/>
          </a:xfrm>
        </p:spPr>
        <p:txBody>
          <a:bodyPr/>
          <a:lstStyle/>
          <a:p>
            <a:endParaRPr lang="pt-B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2119D8CF-8DEC-4D9F-84EE-ADF04DFF3391}" type="slidenum">
              <a:rPr lang="pt-BR" smtClean="0"/>
              <a:t>‹nº›</a:t>
            </a:fld>
            <a:endParaRPr lang="pt-BR"/>
          </a:p>
        </p:txBody>
      </p:sp>
    </p:spTree>
    <p:extLst>
      <p:ext uri="{BB962C8B-B14F-4D97-AF65-F5344CB8AC3E}">
        <p14:creationId xmlns:p14="http://schemas.microsoft.com/office/powerpoint/2010/main" val="230339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04/03/2022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47294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5365810" y="5936188"/>
            <a:ext cx="2057400" cy="365125"/>
          </a:xfrm>
        </p:spPr>
        <p:txBody>
          <a:bodyPr/>
          <a:lstStyle/>
          <a:p>
            <a:fld id="{2E700DB3-DBF0-4086-B675-117E7A9610B8}" type="datetimeFigureOut">
              <a:rPr lang="pt-BR" smtClean="0"/>
              <a:t>04/03/2022</a:t>
            </a:fld>
            <a:endParaRPr lang="pt-BR"/>
          </a:p>
        </p:txBody>
      </p:sp>
      <p:sp>
        <p:nvSpPr>
          <p:cNvPr id="5" name="Footer Placeholder 4"/>
          <p:cNvSpPr>
            <a:spLocks noGrp="1"/>
          </p:cNvSpPr>
          <p:nvPr>
            <p:ph type="ftr" sz="quarter" idx="11"/>
          </p:nvPr>
        </p:nvSpPr>
        <p:spPr>
          <a:xfrm>
            <a:off x="533400" y="5936189"/>
            <a:ext cx="4834673" cy="365125"/>
          </a:xfrm>
        </p:spPr>
        <p:txBody>
          <a:bodyPr/>
          <a:lstStyle/>
          <a:p>
            <a:endParaRPr lang="pt-BR"/>
          </a:p>
        </p:txBody>
      </p:sp>
      <p:sp>
        <p:nvSpPr>
          <p:cNvPr id="6" name="Slide Number Placeholder 5"/>
          <p:cNvSpPr>
            <a:spLocks noGrp="1"/>
          </p:cNvSpPr>
          <p:nvPr>
            <p:ph type="sldNum" sz="quarter" idx="12"/>
          </p:nvPr>
        </p:nvSpPr>
        <p:spPr>
          <a:xfrm>
            <a:off x="7856438" y="2869896"/>
            <a:ext cx="1149836" cy="1090789"/>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404967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E700DB3-DBF0-4086-B675-117E7A9610B8}" type="datetimeFigureOut">
              <a:rPr lang="pt-BR" smtClean="0"/>
              <a:t>04/03/2022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06314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531638" y="3030009"/>
            <a:ext cx="3367045" cy="290617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061129" y="3030009"/>
            <a:ext cx="3367044" cy="290617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E700DB3-DBF0-4086-B675-117E7A9610B8}" type="datetimeFigureOut">
              <a:rPr lang="pt-BR" smtClean="0"/>
              <a:t>04/03/2022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49219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E700DB3-DBF0-4086-B675-117E7A9610B8}" type="datetimeFigureOut">
              <a:rPr lang="pt-BR" smtClean="0"/>
              <a:t>04/03/2022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233900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E700DB3-DBF0-4086-B675-117E7A9610B8}" type="datetimeFigureOut">
              <a:rPr lang="pt-BR" smtClean="0"/>
              <a:t>04/03/2022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5960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04/03/2022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91072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04/03/2022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10655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700DB3-DBF0-4086-B675-117E7A9610B8}" type="datetimeFigureOut">
              <a:rPr lang="pt-BR" smtClean="0"/>
              <a:t>04/03/2022</a:t>
            </a:fld>
            <a:endParaRPr lang="pt-B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119D8CF-8DEC-4D9F-84EE-ADF04DFF3391}" type="slidenum">
              <a:rPr lang="pt-BR" smtClean="0"/>
              <a:t>‹nº›</a:t>
            </a:fld>
            <a:endParaRPr lang="pt-BR"/>
          </a:p>
        </p:txBody>
      </p:sp>
    </p:spTree>
    <p:extLst>
      <p:ext uri="{BB962C8B-B14F-4D97-AF65-F5344CB8AC3E}">
        <p14:creationId xmlns:p14="http://schemas.microsoft.com/office/powerpoint/2010/main" val="3691793553"/>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0">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18" name="Rectangle 22">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4">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27" name="Rectangle 26">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510241" y="2063262"/>
            <a:ext cx="2804459" cy="2661138"/>
          </a:xfrm>
        </p:spPr>
        <p:txBody>
          <a:bodyPr anchor="ctr">
            <a:normAutofit/>
          </a:bodyPr>
          <a:lstStyle/>
          <a:p>
            <a:r>
              <a:rPr lang="pt-BR" sz="3400"/>
              <a:t>ESTRUTURAS METÁLICAS: INTRODUÇÃO</a:t>
            </a:r>
          </a:p>
        </p:txBody>
      </p:sp>
      <p:sp>
        <p:nvSpPr>
          <p:cNvPr id="3" name="Subtítulo 2"/>
          <p:cNvSpPr>
            <a:spLocks noGrp="1"/>
          </p:cNvSpPr>
          <p:nvPr>
            <p:ph type="subTitle" idx="1"/>
          </p:nvPr>
        </p:nvSpPr>
        <p:spPr>
          <a:xfrm>
            <a:off x="323528" y="5101298"/>
            <a:ext cx="2991172" cy="1116622"/>
          </a:xfrm>
        </p:spPr>
        <p:txBody>
          <a:bodyPr>
            <a:normAutofit/>
          </a:bodyPr>
          <a:lstStyle/>
          <a:p>
            <a:r>
              <a:rPr lang="pt-BR"/>
              <a:t>www.tallesmello.com.br</a:t>
            </a:r>
          </a:p>
        </p:txBody>
      </p:sp>
      <p:pic>
        <p:nvPicPr>
          <p:cNvPr id="33" name="Picture 5" descr="http://www.metalica.com.br/pg_dinamica/bin/ver_imagem.php?id_imagem=11058">
            <a:extLst>
              <a:ext uri="{FF2B5EF4-FFF2-40B4-BE49-F238E27FC236}">
                <a16:creationId xmlns:a16="http://schemas.microsoft.com/office/drawing/2014/main" id="{DD83C7DD-1EB1-4BBD-8DC4-721B013E6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283" y="1844824"/>
            <a:ext cx="4865203" cy="3196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03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14" name="Rectangle 13">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ítulo 3">
            <a:extLst>
              <a:ext uri="{FF2B5EF4-FFF2-40B4-BE49-F238E27FC236}">
                <a16:creationId xmlns:a16="http://schemas.microsoft.com/office/drawing/2014/main" id="{6338AF3E-003A-44E5-8211-A5791A35B77E}"/>
              </a:ext>
            </a:extLst>
          </p:cNvPr>
          <p:cNvSpPr>
            <a:spLocks noGrp="1"/>
          </p:cNvSpPr>
          <p:nvPr>
            <p:ph type="title"/>
          </p:nvPr>
        </p:nvSpPr>
        <p:spPr>
          <a:xfrm>
            <a:off x="510240" y="753228"/>
            <a:ext cx="3102093" cy="1080938"/>
          </a:xfrm>
        </p:spPr>
        <p:txBody>
          <a:bodyPr>
            <a:normAutofit/>
          </a:bodyPr>
          <a:lstStyle/>
          <a:p>
            <a:r>
              <a:rPr lang="pt-BR" sz="2100"/>
              <a:t>Perfis Laminados</a:t>
            </a:r>
          </a:p>
        </p:txBody>
      </p:sp>
      <p:pic>
        <p:nvPicPr>
          <p:cNvPr id="18" name="Picture 17">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pic>
        <p:nvPicPr>
          <p:cNvPr id="2" name="Imagem 1">
            <a:extLst>
              <a:ext uri="{FF2B5EF4-FFF2-40B4-BE49-F238E27FC236}">
                <a16:creationId xmlns:a16="http://schemas.microsoft.com/office/drawing/2014/main" id="{D69F8CAB-B858-4585-832A-7C6AE7AE99DD}"/>
              </a:ext>
            </a:extLst>
          </p:cNvPr>
          <p:cNvPicPr>
            <a:picLocks noChangeAspect="1"/>
          </p:cNvPicPr>
          <p:nvPr/>
        </p:nvPicPr>
        <p:blipFill>
          <a:blip r:embed="rId4"/>
          <a:stretch>
            <a:fillRect/>
          </a:stretch>
        </p:blipFill>
        <p:spPr>
          <a:xfrm>
            <a:off x="3870275" y="1196752"/>
            <a:ext cx="5118104" cy="5061236"/>
          </a:xfrm>
          <a:prstGeom prst="rect">
            <a:avLst/>
          </a:prstGeom>
          <a:ln>
            <a:noFill/>
          </a:ln>
          <a:effectLst>
            <a:outerShdw blurRad="76200" dist="63500" dir="5040000" algn="tl" rotWithShape="0">
              <a:srgbClr val="000000">
                <a:alpha val="41000"/>
              </a:srgbClr>
            </a:outerShdw>
          </a:effectLst>
        </p:spPr>
      </p:pic>
      <p:pic>
        <p:nvPicPr>
          <p:cNvPr id="11" name="Espaço Reservado para Conteúdo 10">
            <a:extLst>
              <a:ext uri="{FF2B5EF4-FFF2-40B4-BE49-F238E27FC236}">
                <a16:creationId xmlns:a16="http://schemas.microsoft.com/office/drawing/2014/main" id="{746F8028-346C-4A1D-9C62-562D33D04665}"/>
              </a:ext>
            </a:extLst>
          </p:cNvPr>
          <p:cNvPicPr>
            <a:picLocks noGrp="1" noChangeAspect="1"/>
          </p:cNvPicPr>
          <p:nvPr>
            <p:ph idx="1"/>
          </p:nvPr>
        </p:nvPicPr>
        <p:blipFill>
          <a:blip r:embed="rId5"/>
          <a:stretch>
            <a:fillRect/>
          </a:stretch>
        </p:blipFill>
        <p:spPr>
          <a:xfrm>
            <a:off x="366855" y="2202246"/>
            <a:ext cx="2743200" cy="1975905"/>
          </a:xfrm>
          <a:prstGeom prst="rect">
            <a:avLst/>
          </a:prstGeom>
        </p:spPr>
      </p:pic>
      <p:pic>
        <p:nvPicPr>
          <p:cNvPr id="13" name="Espaço Reservado para Conteúdo 3">
            <a:extLst>
              <a:ext uri="{FF2B5EF4-FFF2-40B4-BE49-F238E27FC236}">
                <a16:creationId xmlns:a16="http://schemas.microsoft.com/office/drawing/2014/main" id="{CDCE195E-419A-4524-ACC0-E2A229C77759}"/>
              </a:ext>
            </a:extLst>
          </p:cNvPr>
          <p:cNvPicPr>
            <a:picLocks noChangeAspect="1"/>
          </p:cNvPicPr>
          <p:nvPr/>
        </p:nvPicPr>
        <p:blipFill>
          <a:blip r:embed="rId6"/>
          <a:stretch>
            <a:fillRect/>
          </a:stretch>
        </p:blipFill>
        <p:spPr>
          <a:xfrm>
            <a:off x="81070" y="4293096"/>
            <a:ext cx="3338802" cy="1466226"/>
          </a:xfrm>
          <a:prstGeom prst="rect">
            <a:avLst/>
          </a:prstGeom>
        </p:spPr>
      </p:pic>
    </p:spTree>
    <p:extLst>
      <p:ext uri="{BB962C8B-B14F-4D97-AF65-F5344CB8AC3E}">
        <p14:creationId xmlns:p14="http://schemas.microsoft.com/office/powerpoint/2010/main" val="77297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1639" y="1009965"/>
            <a:ext cx="6896534" cy="567463"/>
          </a:xfrm>
          <a:prstGeom prst="rect">
            <a:avLst/>
          </a:prstGeom>
        </p:spPr>
        <p:txBody>
          <a:bodyPr vert="horz" wrap="square" lIns="0" tIns="13335" rIns="0" bIns="0" rtlCol="0">
            <a:spAutoFit/>
          </a:bodyPr>
          <a:lstStyle/>
          <a:p>
            <a:pPr marL="12700">
              <a:lnSpc>
                <a:spcPct val="100000"/>
              </a:lnSpc>
              <a:spcBef>
                <a:spcPts val="105"/>
              </a:spcBef>
            </a:pPr>
            <a:r>
              <a:rPr spc="-20" dirty="0"/>
              <a:t>Cantoneiras</a:t>
            </a:r>
          </a:p>
        </p:txBody>
      </p:sp>
      <p:sp>
        <p:nvSpPr>
          <p:cNvPr id="6" name="Espaço Reservado para Conteúdo 5">
            <a:extLst>
              <a:ext uri="{FF2B5EF4-FFF2-40B4-BE49-F238E27FC236}">
                <a16:creationId xmlns:a16="http://schemas.microsoft.com/office/drawing/2014/main" id="{A9C1DB14-DE3B-4059-A28E-2BE9765A66BC}"/>
              </a:ext>
            </a:extLst>
          </p:cNvPr>
          <p:cNvSpPr>
            <a:spLocks noGrp="1"/>
          </p:cNvSpPr>
          <p:nvPr>
            <p:ph idx="1"/>
          </p:nvPr>
        </p:nvSpPr>
        <p:spPr/>
        <p:txBody>
          <a:bodyPr/>
          <a:lstStyle/>
          <a:p>
            <a:endParaRPr lang="pt-BR"/>
          </a:p>
        </p:txBody>
      </p:sp>
      <p:sp>
        <p:nvSpPr>
          <p:cNvPr id="3" name="object 3"/>
          <p:cNvSpPr/>
          <p:nvPr/>
        </p:nvSpPr>
        <p:spPr>
          <a:xfrm>
            <a:off x="5670086" y="2348880"/>
            <a:ext cx="2718338" cy="1503107"/>
          </a:xfrm>
          <a:prstGeom prst="rect">
            <a:avLst/>
          </a:prstGeom>
          <a:blipFill>
            <a:blip r:embed="rId2" cstate="print"/>
            <a:stretch>
              <a:fillRect/>
            </a:stretch>
          </a:blipFill>
        </p:spPr>
        <p:txBody>
          <a:bodyPr wrap="square" lIns="0" tIns="0" rIns="0" bIns="0" rtlCol="0"/>
          <a:lstStyle/>
          <a:p>
            <a:endParaRPr/>
          </a:p>
        </p:txBody>
      </p:sp>
      <p:sp>
        <p:nvSpPr>
          <p:cNvPr id="4" name="object 4">
            <a:extLst>
              <a:ext uri="{FF2B5EF4-FFF2-40B4-BE49-F238E27FC236}">
                <a16:creationId xmlns:a16="http://schemas.microsoft.com/office/drawing/2014/main" id="{63DA029D-CD81-4E35-818C-9E91C8F87034}"/>
              </a:ext>
            </a:extLst>
          </p:cNvPr>
          <p:cNvSpPr/>
          <p:nvPr/>
        </p:nvSpPr>
        <p:spPr>
          <a:xfrm>
            <a:off x="5670085" y="3933056"/>
            <a:ext cx="2718338" cy="2446712"/>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7F69CF6-B6E4-437E-8BD4-D236CFABE949}"/>
              </a:ext>
            </a:extLst>
          </p:cNvPr>
          <p:cNvSpPr/>
          <p:nvPr/>
        </p:nvSpPr>
        <p:spPr>
          <a:xfrm>
            <a:off x="806820" y="3068960"/>
            <a:ext cx="4809376" cy="3384376"/>
          </a:xfrm>
          <a:prstGeom prst="rect">
            <a:avLst/>
          </a:prstGeom>
          <a:blipFill>
            <a:blip r:embed="rId4" cstate="print"/>
            <a:stretch>
              <a:fillRect/>
            </a:stretch>
          </a:blipFill>
        </p:spPr>
        <p:txBody>
          <a:bodyPr wrap="square" lIns="0" tIns="0" rIns="0" bIns="0" rtlCol="0"/>
          <a:lstStyle/>
          <a:p>
            <a:endParaRPr/>
          </a:p>
        </p:txBody>
      </p:sp>
      <p:sp>
        <p:nvSpPr>
          <p:cNvPr id="7" name="object 3">
            <a:extLst>
              <a:ext uri="{FF2B5EF4-FFF2-40B4-BE49-F238E27FC236}">
                <a16:creationId xmlns:a16="http://schemas.microsoft.com/office/drawing/2014/main" id="{29E55FE5-5143-403E-84F3-70244C9645F2}"/>
              </a:ext>
            </a:extLst>
          </p:cNvPr>
          <p:cNvSpPr txBox="1"/>
          <p:nvPr/>
        </p:nvSpPr>
        <p:spPr>
          <a:xfrm>
            <a:off x="22415" y="2336873"/>
            <a:ext cx="5701030" cy="51435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5600" algn="l"/>
                <a:tab pos="356235" algn="l"/>
              </a:tabLst>
            </a:pPr>
            <a:r>
              <a:rPr sz="3200" spc="-10" dirty="0">
                <a:latin typeface="Calibri"/>
                <a:cs typeface="Calibri"/>
              </a:rPr>
              <a:t>Elemento </a:t>
            </a:r>
            <a:r>
              <a:rPr sz="3200" dirty="0">
                <a:latin typeface="Calibri"/>
                <a:cs typeface="Calibri"/>
              </a:rPr>
              <a:t>de </a:t>
            </a:r>
            <a:r>
              <a:rPr sz="3200" spc="-15" dirty="0">
                <a:latin typeface="Calibri"/>
                <a:cs typeface="Calibri"/>
              </a:rPr>
              <a:t>ligação entre</a:t>
            </a:r>
            <a:r>
              <a:rPr sz="3200" spc="-50" dirty="0">
                <a:latin typeface="Calibri"/>
                <a:cs typeface="Calibri"/>
              </a:rPr>
              <a:t> </a:t>
            </a:r>
            <a:r>
              <a:rPr sz="3200" spc="-10" dirty="0">
                <a:latin typeface="Calibri"/>
                <a:cs typeface="Calibri"/>
              </a:rPr>
              <a:t>peças</a:t>
            </a:r>
            <a:endParaRPr sz="3200">
              <a:latin typeface="Calibri"/>
              <a:cs typeface="Calibri"/>
            </a:endParaRPr>
          </a:p>
        </p:txBody>
      </p:sp>
    </p:spTree>
    <p:extLst>
      <p:ext uri="{BB962C8B-B14F-4D97-AF65-F5344CB8AC3E}">
        <p14:creationId xmlns:p14="http://schemas.microsoft.com/office/powerpoint/2010/main" val="19185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510240" y="2063262"/>
            <a:ext cx="2804460" cy="2661052"/>
          </a:xfrm>
          <a:prstGeom prst="rect">
            <a:avLst/>
          </a:prstGeom>
        </p:spPr>
        <p:txBody>
          <a:bodyPr vert="horz" lIns="91440" tIns="45720" rIns="91440" bIns="45720" rtlCol="0" anchor="ctr">
            <a:normAutofit/>
          </a:bodyPr>
          <a:lstStyle/>
          <a:p>
            <a:pPr marL="12700" algn="r"/>
            <a:r>
              <a:rPr lang="en-US" sz="3800" spc="-20"/>
              <a:t>Cantoneiras</a:t>
            </a:r>
          </a:p>
        </p:txBody>
      </p:sp>
      <p:graphicFrame>
        <p:nvGraphicFramePr>
          <p:cNvPr id="8" name="object 3">
            <a:extLst>
              <a:ext uri="{FF2B5EF4-FFF2-40B4-BE49-F238E27FC236}">
                <a16:creationId xmlns:a16="http://schemas.microsoft.com/office/drawing/2014/main" id="{1508C1FA-9995-40D8-BFD5-2DD762194444}"/>
              </a:ext>
            </a:extLst>
          </p:cNvPr>
          <p:cNvGraphicFramePr/>
          <p:nvPr>
            <p:extLst>
              <p:ext uri="{D42A27DB-BD31-4B8C-83A1-F6EECF244321}">
                <p14:modId xmlns:p14="http://schemas.microsoft.com/office/powerpoint/2010/main" val="2004155107"/>
              </p:ext>
            </p:extLst>
          </p:nvPr>
        </p:nvGraphicFramePr>
        <p:xfrm>
          <a:off x="4570809" y="81930"/>
          <a:ext cx="4061760" cy="4825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object 4">
            <a:extLst>
              <a:ext uri="{FF2B5EF4-FFF2-40B4-BE49-F238E27FC236}">
                <a16:creationId xmlns:a16="http://schemas.microsoft.com/office/drawing/2014/main" id="{993D035F-1649-4EFD-9E40-4F11FF201320}"/>
              </a:ext>
            </a:extLst>
          </p:cNvPr>
          <p:cNvSpPr/>
          <p:nvPr/>
        </p:nvSpPr>
        <p:spPr>
          <a:xfrm>
            <a:off x="3745707" y="4951783"/>
            <a:ext cx="5322382" cy="1861593"/>
          </a:xfrm>
          <a:prstGeom prst="rect">
            <a:avLst/>
          </a:prstGeom>
          <a:blipFill>
            <a:blip r:embed="rId9" cstate="print"/>
            <a:stretch>
              <a:fillRect/>
            </a:stretch>
          </a:blipFill>
        </p:spPr>
        <p:txBody>
          <a:bodyPr wrap="square" lIns="0" tIns="0" rIns="0" bIns="0" rtlCol="0"/>
          <a:lstStyle/>
          <a:p>
            <a:r>
              <a:rPr lang="pt-BR" dirty="0"/>
              <a:t>x</a:t>
            </a:r>
            <a:endParaRPr dirty="0"/>
          </a:p>
        </p:txBody>
      </p:sp>
    </p:spTree>
    <p:extLst>
      <p:ext uri="{BB962C8B-B14F-4D97-AF65-F5344CB8AC3E}">
        <p14:creationId xmlns:p14="http://schemas.microsoft.com/office/powerpoint/2010/main" val="194197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5" dirty="0"/>
              <a:t>Perfil</a:t>
            </a:r>
            <a:r>
              <a:rPr spc="-85" dirty="0"/>
              <a:t> </a:t>
            </a:r>
            <a:r>
              <a:rPr spc="-5" dirty="0"/>
              <a:t>“U”</a:t>
            </a:r>
          </a:p>
        </p:txBody>
      </p:sp>
      <p:sp>
        <p:nvSpPr>
          <p:cNvPr id="5" name="Espaço Reservado para Conteúdo 4">
            <a:extLst>
              <a:ext uri="{FF2B5EF4-FFF2-40B4-BE49-F238E27FC236}">
                <a16:creationId xmlns:a16="http://schemas.microsoft.com/office/drawing/2014/main" id="{193A4B11-1A25-43F7-9BB6-C13B4B2AA71E}"/>
              </a:ext>
            </a:extLst>
          </p:cNvPr>
          <p:cNvSpPr>
            <a:spLocks noGrp="1"/>
          </p:cNvSpPr>
          <p:nvPr>
            <p:ph idx="1"/>
          </p:nvPr>
        </p:nvSpPr>
        <p:spPr>
          <a:xfrm>
            <a:off x="533400" y="2336873"/>
            <a:ext cx="8143056" cy="3599316"/>
          </a:xfrm>
        </p:spPr>
        <p:txBody>
          <a:bodyPr/>
          <a:lstStyle/>
          <a:p>
            <a:pPr algn="just"/>
            <a:r>
              <a:rPr lang="pt-BR" dirty="0">
                <a:latin typeface="Calibri"/>
                <a:cs typeface="Calibri"/>
              </a:rPr>
              <a:t>Os </a:t>
            </a:r>
            <a:r>
              <a:rPr lang="pt-BR" spc="-5" dirty="0">
                <a:latin typeface="Calibri"/>
                <a:cs typeface="Calibri"/>
              </a:rPr>
              <a:t>perfis </a:t>
            </a:r>
            <a:r>
              <a:rPr lang="pt-BR" dirty="0">
                <a:latin typeface="Calibri"/>
                <a:cs typeface="Calibri"/>
              </a:rPr>
              <a:t>U de chapa </a:t>
            </a:r>
            <a:r>
              <a:rPr lang="pt-BR" spc="-10" dirty="0">
                <a:latin typeface="Calibri"/>
                <a:cs typeface="Calibri"/>
              </a:rPr>
              <a:t>dobrada </a:t>
            </a:r>
            <a:r>
              <a:rPr lang="pt-BR" spc="-5" dirty="0">
                <a:latin typeface="Calibri"/>
                <a:cs typeface="Calibri"/>
              </a:rPr>
              <a:t>podem </a:t>
            </a:r>
            <a:r>
              <a:rPr lang="pt-BR" spc="-10" dirty="0">
                <a:latin typeface="Calibri"/>
                <a:cs typeface="Calibri"/>
              </a:rPr>
              <a:t>ser  </a:t>
            </a:r>
            <a:r>
              <a:rPr lang="pt-BR" spc="-5" dirty="0">
                <a:latin typeface="Calibri"/>
                <a:cs typeface="Calibri"/>
              </a:rPr>
              <a:t>enrijecidos </a:t>
            </a:r>
            <a:r>
              <a:rPr lang="pt-BR" spc="-20" dirty="0">
                <a:latin typeface="Calibri"/>
                <a:cs typeface="Calibri"/>
              </a:rPr>
              <a:t>para </a:t>
            </a:r>
            <a:r>
              <a:rPr lang="pt-BR" spc="-10" dirty="0">
                <a:latin typeface="Calibri"/>
                <a:cs typeface="Calibri"/>
              </a:rPr>
              <a:t>aumentar </a:t>
            </a:r>
            <a:r>
              <a:rPr lang="pt-BR" spc="-5" dirty="0">
                <a:latin typeface="Calibri"/>
                <a:cs typeface="Calibri"/>
              </a:rPr>
              <a:t>sua inércia </a:t>
            </a:r>
            <a:r>
              <a:rPr lang="pt-BR" dirty="0">
                <a:latin typeface="Calibri"/>
                <a:cs typeface="Calibri"/>
              </a:rPr>
              <a:t>em  </a:t>
            </a:r>
            <a:r>
              <a:rPr lang="pt-BR" spc="-15" dirty="0">
                <a:latin typeface="Calibri"/>
                <a:cs typeface="Calibri"/>
              </a:rPr>
              <a:t>relação </a:t>
            </a:r>
            <a:r>
              <a:rPr lang="pt-BR" dirty="0">
                <a:latin typeface="Calibri"/>
                <a:cs typeface="Calibri"/>
              </a:rPr>
              <a:t>ao </a:t>
            </a:r>
            <a:r>
              <a:rPr lang="pt-BR" spc="-5" dirty="0">
                <a:latin typeface="Calibri"/>
                <a:cs typeface="Calibri"/>
              </a:rPr>
              <a:t>seu </a:t>
            </a:r>
            <a:r>
              <a:rPr lang="pt-BR" spc="-20" dirty="0">
                <a:latin typeface="Calibri"/>
                <a:cs typeface="Calibri"/>
              </a:rPr>
              <a:t>eixo </a:t>
            </a:r>
            <a:r>
              <a:rPr lang="pt-BR" spc="-10" dirty="0">
                <a:latin typeface="Calibri"/>
                <a:cs typeface="Calibri"/>
              </a:rPr>
              <a:t>vertical </a:t>
            </a:r>
            <a:r>
              <a:rPr lang="pt-BR" dirty="0">
                <a:latin typeface="Calibri"/>
                <a:cs typeface="Calibri"/>
              </a:rPr>
              <a:t>(de menor </a:t>
            </a:r>
            <a:r>
              <a:rPr lang="pt-BR" spc="-10" dirty="0">
                <a:latin typeface="Calibri"/>
                <a:cs typeface="Calibri"/>
              </a:rPr>
              <a:t>inércia).  </a:t>
            </a:r>
            <a:r>
              <a:rPr lang="pt-BR" spc="-5" dirty="0">
                <a:latin typeface="Calibri"/>
                <a:cs typeface="Calibri"/>
              </a:rPr>
              <a:t>Esse enrijecimento </a:t>
            </a:r>
            <a:r>
              <a:rPr lang="pt-BR" dirty="0">
                <a:latin typeface="Calibri"/>
                <a:cs typeface="Calibri"/>
              </a:rPr>
              <a:t>é dado </a:t>
            </a:r>
            <a:r>
              <a:rPr lang="pt-BR" spc="-5" dirty="0">
                <a:latin typeface="Calibri"/>
                <a:cs typeface="Calibri"/>
              </a:rPr>
              <a:t>pelo </a:t>
            </a:r>
            <a:r>
              <a:rPr lang="pt-BR" spc="-15" dirty="0">
                <a:latin typeface="Calibri"/>
                <a:cs typeface="Calibri"/>
              </a:rPr>
              <a:t>dobramento  </a:t>
            </a:r>
            <a:r>
              <a:rPr lang="pt-BR" spc="-5" dirty="0">
                <a:latin typeface="Calibri"/>
                <a:cs typeface="Calibri"/>
              </a:rPr>
              <a:t>de seus</a:t>
            </a:r>
            <a:r>
              <a:rPr lang="pt-BR" spc="-10" dirty="0">
                <a:latin typeface="Calibri"/>
                <a:cs typeface="Calibri"/>
              </a:rPr>
              <a:t> extremos.</a:t>
            </a:r>
            <a:endParaRPr lang="pt-BR" dirty="0">
              <a:latin typeface="Calibri"/>
              <a:cs typeface="Calibri"/>
            </a:endParaRPr>
          </a:p>
          <a:p>
            <a:endParaRPr lang="pt-BR" dirty="0"/>
          </a:p>
        </p:txBody>
      </p:sp>
      <p:sp>
        <p:nvSpPr>
          <p:cNvPr id="3" name="object 3"/>
          <p:cNvSpPr/>
          <p:nvPr/>
        </p:nvSpPr>
        <p:spPr>
          <a:xfrm>
            <a:off x="1259631" y="3861048"/>
            <a:ext cx="6702147" cy="273630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0151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1">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Rectangle 13">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5">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24" name="Rectangle 17">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510240" y="2063262"/>
            <a:ext cx="2804460" cy="2661052"/>
          </a:xfrm>
          <a:prstGeom prst="rect">
            <a:avLst/>
          </a:prstGeom>
        </p:spPr>
        <p:txBody>
          <a:bodyPr vert="horz" lIns="91440" tIns="45720" rIns="91440" bIns="45720" rtlCol="0" anchor="ctr">
            <a:normAutofit/>
          </a:bodyPr>
          <a:lstStyle/>
          <a:p>
            <a:pPr marL="12700" algn="r"/>
            <a:r>
              <a:rPr lang="en-US" sz="3800" spc="-15"/>
              <a:t>Perfil</a:t>
            </a:r>
            <a:r>
              <a:rPr lang="en-US" sz="3800" spc="-85"/>
              <a:t> </a:t>
            </a:r>
            <a:r>
              <a:rPr lang="en-US" sz="3800" spc="-5"/>
              <a:t>“U”</a:t>
            </a:r>
          </a:p>
        </p:txBody>
      </p:sp>
      <p:graphicFrame>
        <p:nvGraphicFramePr>
          <p:cNvPr id="25" name="object 3">
            <a:extLst>
              <a:ext uri="{FF2B5EF4-FFF2-40B4-BE49-F238E27FC236}">
                <a16:creationId xmlns:a16="http://schemas.microsoft.com/office/drawing/2014/main" id="{F7C0A6F8-1AF5-4862-8CDC-C18B48112224}"/>
              </a:ext>
            </a:extLst>
          </p:cNvPr>
          <p:cNvGraphicFramePr/>
          <p:nvPr>
            <p:extLst>
              <p:ext uri="{D42A27DB-BD31-4B8C-83A1-F6EECF244321}">
                <p14:modId xmlns:p14="http://schemas.microsoft.com/office/powerpoint/2010/main" val="2816590410"/>
              </p:ext>
            </p:extLst>
          </p:nvPr>
        </p:nvGraphicFramePr>
        <p:xfrm>
          <a:off x="4167016" y="-307285"/>
          <a:ext cx="4466744"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object 4">
            <a:extLst>
              <a:ext uri="{FF2B5EF4-FFF2-40B4-BE49-F238E27FC236}">
                <a16:creationId xmlns:a16="http://schemas.microsoft.com/office/drawing/2014/main" id="{5B1C0A5D-E985-4557-B299-EAA9ACA99D5B}"/>
              </a:ext>
            </a:extLst>
          </p:cNvPr>
          <p:cNvSpPr/>
          <p:nvPr/>
        </p:nvSpPr>
        <p:spPr>
          <a:xfrm>
            <a:off x="4520983" y="4724314"/>
            <a:ext cx="3723425" cy="1907322"/>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3137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1639" y="1009965"/>
            <a:ext cx="6896534" cy="567463"/>
          </a:xfrm>
          <a:prstGeom prst="rect">
            <a:avLst/>
          </a:prstGeom>
        </p:spPr>
        <p:txBody>
          <a:bodyPr vert="horz" wrap="square" lIns="0" tIns="13335" rIns="0" bIns="0" rtlCol="0">
            <a:spAutoFit/>
          </a:bodyPr>
          <a:lstStyle/>
          <a:p>
            <a:pPr marL="12700">
              <a:lnSpc>
                <a:spcPct val="100000"/>
              </a:lnSpc>
              <a:spcBef>
                <a:spcPts val="105"/>
              </a:spcBef>
            </a:pPr>
            <a:r>
              <a:rPr spc="-15" dirty="0"/>
              <a:t>Perfil</a:t>
            </a:r>
            <a:r>
              <a:rPr spc="-85" dirty="0"/>
              <a:t> </a:t>
            </a:r>
            <a:r>
              <a:rPr spc="-5" dirty="0"/>
              <a:t>“I”</a:t>
            </a:r>
            <a:r>
              <a:rPr lang="pt-BR" spc="-5" dirty="0"/>
              <a:t> e Perfil “H” </a:t>
            </a:r>
            <a:endParaRPr spc="-5" dirty="0"/>
          </a:p>
        </p:txBody>
      </p:sp>
      <p:sp>
        <p:nvSpPr>
          <p:cNvPr id="4" name="Espaço Reservado para Conteúdo 3">
            <a:extLst>
              <a:ext uri="{FF2B5EF4-FFF2-40B4-BE49-F238E27FC236}">
                <a16:creationId xmlns:a16="http://schemas.microsoft.com/office/drawing/2014/main" id="{893C38AB-FBCA-4EB8-8AD9-65FEF875475F}"/>
              </a:ext>
            </a:extLst>
          </p:cNvPr>
          <p:cNvSpPr>
            <a:spLocks noGrp="1"/>
          </p:cNvSpPr>
          <p:nvPr>
            <p:ph idx="1"/>
          </p:nvPr>
        </p:nvSpPr>
        <p:spPr/>
        <p:txBody>
          <a:bodyPr/>
          <a:lstStyle/>
          <a:p>
            <a:endParaRPr lang="pt-BR"/>
          </a:p>
        </p:txBody>
      </p:sp>
      <p:sp>
        <p:nvSpPr>
          <p:cNvPr id="3" name="object 3"/>
          <p:cNvSpPr/>
          <p:nvPr/>
        </p:nvSpPr>
        <p:spPr>
          <a:xfrm>
            <a:off x="531639" y="2574817"/>
            <a:ext cx="3896345" cy="3361372"/>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C9F7A217-6F5D-4671-818D-310871E7209D}"/>
              </a:ext>
            </a:extLst>
          </p:cNvPr>
          <p:cNvSpPr/>
          <p:nvPr/>
        </p:nvSpPr>
        <p:spPr>
          <a:xfrm>
            <a:off x="4587124" y="2564904"/>
            <a:ext cx="4417618" cy="33613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0578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3970">
              <a:lnSpc>
                <a:spcPct val="100000"/>
              </a:lnSpc>
              <a:spcBef>
                <a:spcPts val="105"/>
              </a:spcBef>
            </a:pPr>
            <a:r>
              <a:rPr spc="-15" dirty="0"/>
              <a:t>Perfil</a:t>
            </a:r>
            <a:r>
              <a:rPr spc="-65" dirty="0"/>
              <a:t> </a:t>
            </a:r>
            <a:r>
              <a:rPr spc="-45" dirty="0"/>
              <a:t>Tubular</a:t>
            </a:r>
          </a:p>
        </p:txBody>
      </p:sp>
      <p:sp>
        <p:nvSpPr>
          <p:cNvPr id="3" name="object 3"/>
          <p:cNvSpPr txBox="1"/>
          <p:nvPr/>
        </p:nvSpPr>
        <p:spPr>
          <a:xfrm>
            <a:off x="611560" y="2096382"/>
            <a:ext cx="8077162" cy="844462"/>
          </a:xfrm>
          <a:prstGeom prst="rect">
            <a:avLst/>
          </a:prstGeom>
        </p:spPr>
        <p:txBody>
          <a:bodyPr vert="horz" wrap="square" lIns="0" tIns="13335" rIns="0" bIns="0" rtlCol="0">
            <a:spAutoFit/>
          </a:bodyPr>
          <a:lstStyle/>
          <a:p>
            <a:pPr marL="12700" marR="5080">
              <a:lnSpc>
                <a:spcPct val="100000"/>
              </a:lnSpc>
              <a:spcBef>
                <a:spcPts val="105"/>
              </a:spcBef>
              <a:tabLst>
                <a:tab pos="355600" algn="l"/>
                <a:tab pos="356235" algn="l"/>
              </a:tabLst>
            </a:pPr>
            <a:r>
              <a:rPr sz="2700" dirty="0">
                <a:latin typeface="Calibri"/>
                <a:cs typeface="Calibri"/>
              </a:rPr>
              <a:t>As </a:t>
            </a:r>
            <a:r>
              <a:rPr sz="2700" spc="-5" dirty="0">
                <a:latin typeface="Calibri"/>
                <a:cs typeface="Calibri"/>
              </a:rPr>
              <a:t>seções dos tubos podem ser </a:t>
            </a:r>
            <a:r>
              <a:rPr sz="2700" spc="-10" dirty="0">
                <a:latin typeface="Calibri"/>
                <a:cs typeface="Calibri"/>
              </a:rPr>
              <a:t>circulares,  quadradas </a:t>
            </a:r>
            <a:r>
              <a:rPr sz="2700" spc="-5" dirty="0">
                <a:latin typeface="Calibri"/>
                <a:cs typeface="Calibri"/>
              </a:rPr>
              <a:t>ou</a:t>
            </a:r>
            <a:r>
              <a:rPr sz="2700" spc="25" dirty="0">
                <a:latin typeface="Calibri"/>
                <a:cs typeface="Calibri"/>
              </a:rPr>
              <a:t> </a:t>
            </a:r>
            <a:r>
              <a:rPr sz="2700" spc="-15" dirty="0">
                <a:latin typeface="Calibri"/>
                <a:cs typeface="Calibri"/>
              </a:rPr>
              <a:t>retangulares.</a:t>
            </a:r>
            <a:endParaRPr sz="2700" dirty="0">
              <a:latin typeface="Calibri"/>
              <a:cs typeface="Calibri"/>
            </a:endParaRPr>
          </a:p>
        </p:txBody>
      </p:sp>
      <p:sp>
        <p:nvSpPr>
          <p:cNvPr id="4" name="object 4"/>
          <p:cNvSpPr/>
          <p:nvPr/>
        </p:nvSpPr>
        <p:spPr>
          <a:xfrm>
            <a:off x="2920476" y="2940844"/>
            <a:ext cx="3303048" cy="2274778"/>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94A5ACAB-703F-411C-BC5B-1262EE9B3E2C}"/>
              </a:ext>
            </a:extLst>
          </p:cNvPr>
          <p:cNvSpPr txBox="1"/>
          <p:nvPr/>
        </p:nvSpPr>
        <p:spPr>
          <a:xfrm>
            <a:off x="167246" y="5390732"/>
            <a:ext cx="1987427" cy="350737"/>
          </a:xfrm>
          <a:prstGeom prst="rect">
            <a:avLst/>
          </a:prstGeom>
        </p:spPr>
        <p:txBody>
          <a:bodyPr vert="horz" wrap="square" lIns="0" tIns="12065" rIns="0" bIns="0" rtlCol="0">
            <a:spAutoFit/>
          </a:bodyPr>
          <a:lstStyle/>
          <a:p>
            <a:pPr marL="12700">
              <a:lnSpc>
                <a:spcPct val="100000"/>
              </a:lnSpc>
              <a:spcBef>
                <a:spcPts val="95"/>
              </a:spcBef>
              <a:tabLst>
                <a:tab pos="1047115" algn="l"/>
              </a:tabLst>
            </a:pPr>
            <a:r>
              <a:rPr sz="2200" spc="-5" dirty="0">
                <a:latin typeface="Arial"/>
                <a:cs typeface="Arial"/>
              </a:rPr>
              <a:t>–</a:t>
            </a:r>
            <a:r>
              <a:rPr sz="2200" spc="-80" dirty="0">
                <a:latin typeface="Arial"/>
                <a:cs typeface="Arial"/>
              </a:rPr>
              <a:t> </a:t>
            </a:r>
            <a:r>
              <a:rPr sz="2200" spc="-5" dirty="0">
                <a:latin typeface="Calibri"/>
                <a:cs typeface="Calibri"/>
              </a:rPr>
              <a:t>Um</a:t>
            </a:r>
            <a:r>
              <a:rPr sz="2200" dirty="0">
                <a:latin typeface="Calibri"/>
                <a:cs typeface="Calibri"/>
              </a:rPr>
              <a:t>	</a:t>
            </a:r>
            <a:r>
              <a:rPr sz="2200" spc="-10" dirty="0">
                <a:latin typeface="Calibri"/>
                <a:cs typeface="Calibri"/>
              </a:rPr>
              <a:t>sé</a:t>
            </a:r>
            <a:r>
              <a:rPr sz="2200" spc="-15" dirty="0">
                <a:latin typeface="Calibri"/>
                <a:cs typeface="Calibri"/>
              </a:rPr>
              <a:t>r</a:t>
            </a:r>
            <a:r>
              <a:rPr sz="2200" spc="-5" dirty="0">
                <a:latin typeface="Calibri"/>
                <a:cs typeface="Calibri"/>
              </a:rPr>
              <a:t>io</a:t>
            </a:r>
            <a:endParaRPr sz="2200" dirty="0">
              <a:latin typeface="Calibri"/>
              <a:cs typeface="Calibri"/>
            </a:endParaRPr>
          </a:p>
        </p:txBody>
      </p:sp>
      <p:sp>
        <p:nvSpPr>
          <p:cNvPr id="6" name="object 4">
            <a:extLst>
              <a:ext uri="{FF2B5EF4-FFF2-40B4-BE49-F238E27FC236}">
                <a16:creationId xmlns:a16="http://schemas.microsoft.com/office/drawing/2014/main" id="{BCECA039-080C-419B-AFE3-3A7230D00491}"/>
              </a:ext>
            </a:extLst>
          </p:cNvPr>
          <p:cNvSpPr txBox="1"/>
          <p:nvPr/>
        </p:nvSpPr>
        <p:spPr>
          <a:xfrm>
            <a:off x="2144204" y="5390732"/>
            <a:ext cx="3615192" cy="350737"/>
          </a:xfrm>
          <a:prstGeom prst="rect">
            <a:avLst/>
          </a:prstGeom>
        </p:spPr>
        <p:txBody>
          <a:bodyPr vert="horz" wrap="square" lIns="0" tIns="12065" rIns="0" bIns="0" rtlCol="0">
            <a:spAutoFit/>
          </a:bodyPr>
          <a:lstStyle/>
          <a:p>
            <a:pPr marL="12700">
              <a:lnSpc>
                <a:spcPct val="100000"/>
              </a:lnSpc>
              <a:spcBef>
                <a:spcPts val="95"/>
              </a:spcBef>
              <a:tabLst>
                <a:tab pos="1640205" algn="l"/>
                <a:tab pos="2390140" algn="l"/>
              </a:tabLst>
            </a:pPr>
            <a:r>
              <a:rPr sz="2200" spc="-10" dirty="0">
                <a:latin typeface="Calibri"/>
                <a:cs typeface="Calibri"/>
              </a:rPr>
              <a:t>p</a:t>
            </a:r>
            <a:r>
              <a:rPr sz="2200" spc="-55" dirty="0">
                <a:latin typeface="Calibri"/>
                <a:cs typeface="Calibri"/>
              </a:rPr>
              <a:t>r</a:t>
            </a:r>
            <a:r>
              <a:rPr sz="2200" spc="0" dirty="0">
                <a:latin typeface="Calibri"/>
                <a:cs typeface="Calibri"/>
              </a:rPr>
              <a:t>o</a:t>
            </a:r>
            <a:r>
              <a:rPr sz="2200" spc="-10" dirty="0">
                <a:latin typeface="Calibri"/>
                <a:cs typeface="Calibri"/>
              </a:rPr>
              <a:t>b</a:t>
            </a:r>
            <a:r>
              <a:rPr sz="2200" spc="-25" dirty="0">
                <a:latin typeface="Calibri"/>
                <a:cs typeface="Calibri"/>
              </a:rPr>
              <a:t>l</a:t>
            </a:r>
            <a:r>
              <a:rPr sz="2200" spc="-5" dirty="0">
                <a:latin typeface="Calibri"/>
                <a:cs typeface="Calibri"/>
              </a:rPr>
              <a:t>ema</a:t>
            </a:r>
            <a:r>
              <a:rPr sz="2200" dirty="0">
                <a:latin typeface="Calibri"/>
                <a:cs typeface="Calibri"/>
              </a:rPr>
              <a:t>	</a:t>
            </a:r>
            <a:r>
              <a:rPr sz="2200" spc="-10" dirty="0">
                <a:latin typeface="Calibri"/>
                <a:cs typeface="Calibri"/>
              </a:rPr>
              <a:t>do</a:t>
            </a:r>
            <a:r>
              <a:rPr sz="2200" spc="-5" dirty="0">
                <a:latin typeface="Calibri"/>
                <a:cs typeface="Calibri"/>
              </a:rPr>
              <a:t>s</a:t>
            </a:r>
            <a:r>
              <a:rPr sz="2200" dirty="0">
                <a:latin typeface="Calibri"/>
                <a:cs typeface="Calibri"/>
              </a:rPr>
              <a:t>	</a:t>
            </a:r>
            <a:r>
              <a:rPr sz="2200" spc="-10" dirty="0">
                <a:latin typeface="Calibri"/>
                <a:cs typeface="Calibri"/>
              </a:rPr>
              <a:t>pe</a:t>
            </a:r>
            <a:r>
              <a:rPr sz="2200" spc="-20" dirty="0">
                <a:latin typeface="Calibri"/>
                <a:cs typeface="Calibri"/>
              </a:rPr>
              <a:t>r</a:t>
            </a:r>
            <a:r>
              <a:rPr sz="2200" spc="-10" dirty="0">
                <a:latin typeface="Calibri"/>
                <a:cs typeface="Calibri"/>
              </a:rPr>
              <a:t>f</a:t>
            </a:r>
            <a:r>
              <a:rPr sz="2200" spc="-15" dirty="0">
                <a:latin typeface="Calibri"/>
                <a:cs typeface="Calibri"/>
              </a:rPr>
              <a:t>i</a:t>
            </a:r>
            <a:r>
              <a:rPr sz="2200" spc="-5" dirty="0">
                <a:latin typeface="Calibri"/>
                <a:cs typeface="Calibri"/>
              </a:rPr>
              <a:t>s</a:t>
            </a:r>
            <a:endParaRPr sz="2200" dirty="0">
              <a:latin typeface="Calibri"/>
              <a:cs typeface="Calibri"/>
            </a:endParaRPr>
          </a:p>
        </p:txBody>
      </p:sp>
      <p:sp>
        <p:nvSpPr>
          <p:cNvPr id="7" name="object 5">
            <a:extLst>
              <a:ext uri="{FF2B5EF4-FFF2-40B4-BE49-F238E27FC236}">
                <a16:creationId xmlns:a16="http://schemas.microsoft.com/office/drawing/2014/main" id="{8B545F69-92FD-48EC-B5FD-CA1C2460B62D}"/>
              </a:ext>
            </a:extLst>
          </p:cNvPr>
          <p:cNvSpPr txBox="1"/>
          <p:nvPr/>
        </p:nvSpPr>
        <p:spPr>
          <a:xfrm>
            <a:off x="5570792" y="5390732"/>
            <a:ext cx="2484820" cy="350737"/>
          </a:xfrm>
          <a:prstGeom prst="rect">
            <a:avLst/>
          </a:prstGeom>
        </p:spPr>
        <p:txBody>
          <a:bodyPr vert="horz" wrap="square" lIns="0" tIns="12065" rIns="0" bIns="0" rtlCol="0">
            <a:spAutoFit/>
          </a:bodyPr>
          <a:lstStyle/>
          <a:p>
            <a:pPr marL="12700">
              <a:lnSpc>
                <a:spcPct val="100000"/>
              </a:lnSpc>
              <a:spcBef>
                <a:spcPts val="95"/>
              </a:spcBef>
              <a:tabLst>
                <a:tab pos="1615440" algn="l"/>
                <a:tab pos="2027555" algn="l"/>
              </a:tabLst>
            </a:pPr>
            <a:r>
              <a:rPr sz="2200" dirty="0">
                <a:latin typeface="Calibri"/>
                <a:cs typeface="Calibri"/>
              </a:rPr>
              <a:t>t</a:t>
            </a:r>
            <a:r>
              <a:rPr sz="2200" spc="-10" dirty="0">
                <a:latin typeface="Calibri"/>
                <a:cs typeface="Calibri"/>
              </a:rPr>
              <a:t>u</a:t>
            </a:r>
            <a:r>
              <a:rPr sz="2200" spc="0" dirty="0">
                <a:latin typeface="Calibri"/>
                <a:cs typeface="Calibri"/>
              </a:rPr>
              <a:t>b</a:t>
            </a:r>
            <a:r>
              <a:rPr sz="2200" spc="-10" dirty="0">
                <a:latin typeface="Calibri"/>
                <a:cs typeface="Calibri"/>
              </a:rPr>
              <a:t>ula</a:t>
            </a:r>
            <a:r>
              <a:rPr sz="2200" spc="-50" dirty="0">
                <a:latin typeface="Calibri"/>
                <a:cs typeface="Calibri"/>
              </a:rPr>
              <a:t>r</a:t>
            </a:r>
            <a:r>
              <a:rPr sz="2200" spc="-5" dirty="0">
                <a:latin typeface="Calibri"/>
                <a:cs typeface="Calibri"/>
              </a:rPr>
              <a:t>es</a:t>
            </a:r>
            <a:r>
              <a:rPr sz="2200" dirty="0">
                <a:latin typeface="Calibri"/>
                <a:cs typeface="Calibri"/>
              </a:rPr>
              <a:t>	</a:t>
            </a:r>
            <a:r>
              <a:rPr sz="2200" spc="-5" dirty="0">
                <a:latin typeface="Calibri"/>
                <a:cs typeface="Calibri"/>
              </a:rPr>
              <a:t>é</a:t>
            </a:r>
            <a:r>
              <a:rPr sz="2200" dirty="0">
                <a:latin typeface="Calibri"/>
                <a:cs typeface="Calibri"/>
              </a:rPr>
              <a:t>	</a:t>
            </a:r>
            <a:r>
              <a:rPr sz="2200" spc="-5" dirty="0">
                <a:latin typeface="Calibri"/>
                <a:cs typeface="Calibri"/>
              </a:rPr>
              <a:t>a</a:t>
            </a:r>
            <a:endParaRPr sz="2200">
              <a:latin typeface="Calibri"/>
              <a:cs typeface="Calibri"/>
            </a:endParaRPr>
          </a:p>
        </p:txBody>
      </p:sp>
      <p:sp>
        <p:nvSpPr>
          <p:cNvPr id="8" name="object 6">
            <a:extLst>
              <a:ext uri="{FF2B5EF4-FFF2-40B4-BE49-F238E27FC236}">
                <a16:creationId xmlns:a16="http://schemas.microsoft.com/office/drawing/2014/main" id="{05B937B4-DA98-4DEA-8904-01C387DA6FD9}"/>
              </a:ext>
            </a:extLst>
          </p:cNvPr>
          <p:cNvSpPr txBox="1"/>
          <p:nvPr/>
        </p:nvSpPr>
        <p:spPr>
          <a:xfrm>
            <a:off x="453707" y="5817756"/>
            <a:ext cx="8236586" cy="1027845"/>
          </a:xfrm>
          <a:prstGeom prst="rect">
            <a:avLst/>
          </a:prstGeom>
        </p:spPr>
        <p:txBody>
          <a:bodyPr vert="horz" wrap="square" lIns="0" tIns="12065" rIns="0" bIns="0" rtlCol="0">
            <a:spAutoFit/>
          </a:bodyPr>
          <a:lstStyle/>
          <a:p>
            <a:pPr marL="12700" marR="5080" algn="just">
              <a:lnSpc>
                <a:spcPct val="100000"/>
              </a:lnSpc>
              <a:spcBef>
                <a:spcPts val="95"/>
              </a:spcBef>
            </a:pPr>
            <a:r>
              <a:rPr sz="2200" spc="-10" dirty="0">
                <a:latin typeface="Calibri"/>
                <a:cs typeface="Calibri"/>
              </a:rPr>
              <a:t>possibilidade </a:t>
            </a:r>
            <a:r>
              <a:rPr sz="2200" spc="-5" dirty="0">
                <a:latin typeface="Calibri"/>
                <a:cs typeface="Calibri"/>
              </a:rPr>
              <a:t>de </a:t>
            </a:r>
            <a:r>
              <a:rPr sz="2200" spc="-15" dirty="0">
                <a:latin typeface="Calibri"/>
                <a:cs typeface="Calibri"/>
              </a:rPr>
              <a:t>sofrerem </a:t>
            </a:r>
            <a:r>
              <a:rPr sz="2200" spc="-20" dirty="0">
                <a:latin typeface="Calibri"/>
                <a:cs typeface="Calibri"/>
              </a:rPr>
              <a:t>deterioração </a:t>
            </a:r>
            <a:r>
              <a:rPr sz="2200" spc="-5" dirty="0">
                <a:latin typeface="Calibri"/>
                <a:cs typeface="Calibri"/>
              </a:rPr>
              <a:t>de </a:t>
            </a:r>
            <a:r>
              <a:rPr sz="2200" spc="-20" dirty="0">
                <a:latin typeface="Calibri"/>
                <a:cs typeface="Calibri"/>
              </a:rPr>
              <a:t>dentro  </a:t>
            </a:r>
            <a:r>
              <a:rPr sz="2200" spc="-25" dirty="0">
                <a:latin typeface="Calibri"/>
                <a:cs typeface="Calibri"/>
              </a:rPr>
              <a:t>para </a:t>
            </a:r>
            <a:r>
              <a:rPr sz="2200" spc="-40" dirty="0">
                <a:latin typeface="Calibri"/>
                <a:cs typeface="Calibri"/>
              </a:rPr>
              <a:t>fora </a:t>
            </a:r>
            <a:r>
              <a:rPr sz="2200" spc="-5" dirty="0">
                <a:latin typeface="Calibri"/>
                <a:cs typeface="Calibri"/>
              </a:rPr>
              <a:t>e </a:t>
            </a:r>
            <a:r>
              <a:rPr sz="2200" spc="-10" dirty="0">
                <a:latin typeface="Calibri"/>
                <a:cs typeface="Calibri"/>
              </a:rPr>
              <a:t>que não </a:t>
            </a:r>
            <a:r>
              <a:rPr sz="2200" spc="-5" dirty="0">
                <a:latin typeface="Calibri"/>
                <a:cs typeface="Calibri"/>
              </a:rPr>
              <a:t>pode ser </a:t>
            </a:r>
            <a:r>
              <a:rPr sz="2200" spc="-15" dirty="0">
                <a:latin typeface="Calibri"/>
                <a:cs typeface="Calibri"/>
              </a:rPr>
              <a:t>detectada  </a:t>
            </a:r>
            <a:r>
              <a:rPr sz="2200" spc="-10" dirty="0">
                <a:latin typeface="Calibri"/>
                <a:cs typeface="Calibri"/>
              </a:rPr>
              <a:t>visualmente. </a:t>
            </a:r>
            <a:r>
              <a:rPr sz="2200" spc="-25" dirty="0">
                <a:latin typeface="Calibri"/>
                <a:cs typeface="Calibri"/>
              </a:rPr>
              <a:t>Por </a:t>
            </a:r>
            <a:r>
              <a:rPr sz="2200" spc="-5" dirty="0">
                <a:latin typeface="Calibri"/>
                <a:cs typeface="Calibri"/>
              </a:rPr>
              <a:t>isso </a:t>
            </a:r>
            <a:r>
              <a:rPr sz="2200" spc="-10" dirty="0">
                <a:latin typeface="Calibri"/>
                <a:cs typeface="Calibri"/>
              </a:rPr>
              <a:t>recomenda-se </a:t>
            </a:r>
            <a:r>
              <a:rPr sz="2200" spc="-5" dirty="0">
                <a:latin typeface="Calibri"/>
                <a:cs typeface="Calibri"/>
              </a:rPr>
              <a:t>o uso </a:t>
            </a:r>
            <a:r>
              <a:rPr sz="2200" spc="-15" dirty="0">
                <a:latin typeface="Calibri"/>
                <a:cs typeface="Calibri"/>
              </a:rPr>
              <a:t>de  </a:t>
            </a:r>
            <a:r>
              <a:rPr sz="2200" spc="-5" dirty="0">
                <a:latin typeface="Calibri"/>
                <a:cs typeface="Calibri"/>
              </a:rPr>
              <a:t>tubos em </a:t>
            </a:r>
            <a:r>
              <a:rPr sz="2200" spc="-10" dirty="0">
                <a:latin typeface="Calibri"/>
                <a:cs typeface="Calibri"/>
              </a:rPr>
              <a:t>aços </a:t>
            </a:r>
            <a:r>
              <a:rPr sz="2200" spc="-5" dirty="0">
                <a:latin typeface="Calibri"/>
                <a:cs typeface="Calibri"/>
              </a:rPr>
              <a:t>de maior </a:t>
            </a:r>
            <a:r>
              <a:rPr sz="2200" spc="-15" dirty="0">
                <a:latin typeface="Calibri"/>
                <a:cs typeface="Calibri"/>
              </a:rPr>
              <a:t>resistência </a:t>
            </a:r>
            <a:r>
              <a:rPr sz="2200" spc="-5" dirty="0">
                <a:latin typeface="Calibri"/>
                <a:cs typeface="Calibri"/>
              </a:rPr>
              <a:t>à</a:t>
            </a:r>
            <a:r>
              <a:rPr sz="2200" spc="90" dirty="0">
                <a:latin typeface="Calibri"/>
                <a:cs typeface="Calibri"/>
              </a:rPr>
              <a:t> </a:t>
            </a:r>
            <a:r>
              <a:rPr sz="2200" spc="-15" dirty="0">
                <a:latin typeface="Calibri"/>
                <a:cs typeface="Calibri"/>
              </a:rPr>
              <a:t>corrosão.</a:t>
            </a:r>
            <a:endParaRPr sz="2200" dirty="0">
              <a:latin typeface="Calibri"/>
              <a:cs typeface="Calibri"/>
            </a:endParaRPr>
          </a:p>
        </p:txBody>
      </p:sp>
    </p:spTree>
    <p:extLst>
      <p:ext uri="{BB962C8B-B14F-4D97-AF65-F5344CB8AC3E}">
        <p14:creationId xmlns:p14="http://schemas.microsoft.com/office/powerpoint/2010/main" val="305032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204400" y="2439591"/>
            <a:ext cx="2374900" cy="431800"/>
          </a:xfrm>
        </p:spPr>
        <p:txBody>
          <a:bodyPr/>
          <a:lstStyle/>
          <a:p>
            <a:r>
              <a:rPr lang="pt-BR" altLang="pt-BR" sz="1400" b="1"/>
              <a:t>Tabela de Perfis</a:t>
            </a:r>
          </a:p>
        </p:txBody>
      </p:sp>
      <p:pic>
        <p:nvPicPr>
          <p:cNvPr id="1157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831" y="145927"/>
            <a:ext cx="2192337" cy="26654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E0100F81-5E97-48D2-8C71-CE3B4DAB9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6" y="2961481"/>
            <a:ext cx="8821737" cy="374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8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2412776" y="2454387"/>
            <a:ext cx="8229600" cy="595313"/>
          </a:xfrm>
        </p:spPr>
        <p:txBody>
          <a:bodyPr/>
          <a:lstStyle/>
          <a:p>
            <a:pPr algn="ctr"/>
            <a:r>
              <a:rPr lang="pt-BR" altLang="pt-BR" sz="2000"/>
              <a:t>Tabela – Perfil C</a:t>
            </a:r>
          </a:p>
        </p:txBody>
      </p:sp>
      <p:pic>
        <p:nvPicPr>
          <p:cNvPr id="122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284538"/>
            <a:ext cx="8151813" cy="3362325"/>
          </a:xfrm>
          <a:prstGeom prst="rect">
            <a:avLst/>
          </a:prstGeom>
          <a:noFill/>
          <a:extLst>
            <a:ext uri="{909E8E84-426E-40DD-AFC4-6F175D3DCCD1}">
              <a14:hiddenFill xmlns:a14="http://schemas.microsoft.com/office/drawing/2010/main">
                <a:solidFill>
                  <a:srgbClr val="FFFFFF"/>
                </a:solidFill>
              </a14:hiddenFill>
            </a:ext>
          </a:extLst>
        </p:spPr>
      </p:pic>
      <p:pic>
        <p:nvPicPr>
          <p:cNvPr id="1228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110" y="385850"/>
            <a:ext cx="1915092" cy="266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412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0" y="5661025"/>
            <a:ext cx="4140200" cy="476250"/>
          </a:xfrm>
        </p:spPr>
        <p:txBody>
          <a:bodyPr/>
          <a:lstStyle/>
          <a:p>
            <a:r>
              <a:rPr lang="pt-BR" altLang="pt-BR" sz="2000"/>
              <a:t>Tabela – Perfil L abas iguais</a:t>
            </a:r>
          </a:p>
        </p:txBody>
      </p:sp>
      <p:pic>
        <p:nvPicPr>
          <p:cNvPr id="123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474662"/>
            <a:ext cx="4238625" cy="2238375"/>
          </a:xfrm>
          <a:prstGeom prst="rect">
            <a:avLst/>
          </a:prstGeom>
          <a:noFill/>
          <a:extLst>
            <a:ext uri="{909E8E84-426E-40DD-AFC4-6F175D3DCCD1}">
              <a14:hiddenFill xmlns:a14="http://schemas.microsoft.com/office/drawing/2010/main">
                <a:solidFill>
                  <a:srgbClr val="FFFFFF"/>
                </a:solidFill>
              </a14:hiddenFill>
            </a:ext>
          </a:extLst>
        </p:spPr>
      </p:pic>
      <p:pic>
        <p:nvPicPr>
          <p:cNvPr id="123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357563"/>
            <a:ext cx="200025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239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81112"/>
            <a:ext cx="4238625" cy="5076825"/>
          </a:xfrm>
          <a:prstGeom prst="rect">
            <a:avLst/>
          </a:prstGeom>
          <a:noFill/>
          <a:extLst>
            <a:ext uri="{909E8E84-426E-40DD-AFC4-6F175D3DCCD1}">
              <a14:hiddenFill xmlns:a14="http://schemas.microsoft.com/office/drawing/2010/main">
                <a:solidFill>
                  <a:srgbClr val="FFFFFF"/>
                </a:solidFill>
              </a14:hiddenFill>
            </a:ext>
          </a:extLst>
        </p:spPr>
      </p:pic>
      <p:pic>
        <p:nvPicPr>
          <p:cNvPr id="1239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1525" y="481012"/>
            <a:ext cx="42291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7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Resultado de imagem para hematita">
            <a:extLst>
              <a:ext uri="{FF2B5EF4-FFF2-40B4-BE49-F238E27FC236}">
                <a16:creationId xmlns:a16="http://schemas.microsoft.com/office/drawing/2014/main" id="{B6122D71-F8F8-4B44-B551-155871D868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9143980" cy="6858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sp>
        <p:nvSpPr>
          <p:cNvPr id="15" name="Rectangle 14">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ítulo 2"/>
          <p:cNvSpPr>
            <a:spLocks noGrp="1"/>
          </p:cNvSpPr>
          <p:nvPr>
            <p:ph type="title"/>
          </p:nvPr>
        </p:nvSpPr>
        <p:spPr>
          <a:xfrm>
            <a:off x="510240" y="753228"/>
            <a:ext cx="7210396" cy="1080938"/>
          </a:xfrm>
        </p:spPr>
        <p:txBody>
          <a:bodyPr>
            <a:normAutofit/>
          </a:bodyPr>
          <a:lstStyle/>
          <a:p>
            <a:r>
              <a:rPr lang="pt-BR" dirty="0"/>
              <a:t>Introdução</a:t>
            </a:r>
          </a:p>
        </p:txBody>
      </p:sp>
      <p:pic>
        <p:nvPicPr>
          <p:cNvPr id="17" name="Picture 16">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9" name="Rectangle 18">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Conteúdo 1"/>
          <p:cNvSpPr>
            <a:spLocks noGrp="1"/>
          </p:cNvSpPr>
          <p:nvPr>
            <p:ph idx="1"/>
          </p:nvPr>
        </p:nvSpPr>
        <p:spPr>
          <a:xfrm>
            <a:off x="510240" y="2336873"/>
            <a:ext cx="7210396" cy="3395060"/>
          </a:xfrm>
        </p:spPr>
        <p:txBody>
          <a:bodyPr anchor="ctr">
            <a:normAutofit/>
          </a:bodyPr>
          <a:lstStyle/>
          <a:p>
            <a:pPr algn="just"/>
            <a:r>
              <a:rPr lang="pt-BR" altLang="pt-BR" sz="2500" dirty="0"/>
              <a:t>O aço é uma liga de </a:t>
            </a:r>
            <a:r>
              <a:rPr lang="pt-BR" altLang="pt-BR" sz="2500" dirty="0" err="1"/>
              <a:t>ferrocarbono</a:t>
            </a:r>
            <a:r>
              <a:rPr lang="pt-BR" altLang="pt-BR" sz="2500" dirty="0"/>
              <a:t> com outros elementos adicionais (silício, manganês, fósforo, enxofre etc.), resultante da eliminação total ou parcial de elementos inconvenientes que se fazem presentes no produto obtido na primeira redução do minério de ferro. O teor de carbono nessa liga varia de 0 a 1,7%.</a:t>
            </a:r>
          </a:p>
          <a:p>
            <a:endParaRPr lang="pt-BR" sz="1700" dirty="0"/>
          </a:p>
        </p:txBody>
      </p:sp>
    </p:spTree>
    <p:extLst>
      <p:ext uri="{BB962C8B-B14F-4D97-AF65-F5344CB8AC3E}">
        <p14:creationId xmlns:p14="http://schemas.microsoft.com/office/powerpoint/2010/main" val="341292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6" name="Rectangle 24">
            <a:extLst>
              <a:ext uri="{FF2B5EF4-FFF2-40B4-BE49-F238E27FC236}">
                <a16:creationId xmlns:a16="http://schemas.microsoft.com/office/drawing/2014/main" id="{CD6EC5AD-977D-4411-AC6F-5677D6D5C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6">
            <a:extLst>
              <a:ext uri="{FF2B5EF4-FFF2-40B4-BE49-F238E27FC236}">
                <a16:creationId xmlns:a16="http://schemas.microsoft.com/office/drawing/2014/main" id="{83DC4F7D-6CBC-4B88-80C9-3E5BBFA8D7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 name="Rectangle 28">
            <a:extLst>
              <a:ext uri="{FF2B5EF4-FFF2-40B4-BE49-F238E27FC236}">
                <a16:creationId xmlns:a16="http://schemas.microsoft.com/office/drawing/2014/main" id="{1F5CD2AA-865E-46EF-BE02-B7F59735C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673400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ítulo 2"/>
          <p:cNvSpPr>
            <a:spLocks noGrp="1"/>
          </p:cNvSpPr>
          <p:nvPr>
            <p:ph type="title"/>
          </p:nvPr>
        </p:nvSpPr>
        <p:spPr>
          <a:xfrm>
            <a:off x="510240" y="4714194"/>
            <a:ext cx="6097015" cy="1311176"/>
          </a:xfrm>
        </p:spPr>
        <p:txBody>
          <a:bodyPr anchor="b">
            <a:normAutofit/>
          </a:bodyPr>
          <a:lstStyle/>
          <a:p>
            <a:pPr algn="r"/>
            <a:r>
              <a:rPr lang="pt-BR" sz="4200"/>
              <a:t>Vantagens</a:t>
            </a:r>
          </a:p>
        </p:txBody>
      </p:sp>
      <p:sp>
        <p:nvSpPr>
          <p:cNvPr id="40" name="Rectangle 30">
            <a:extLst>
              <a:ext uri="{FF2B5EF4-FFF2-40B4-BE49-F238E27FC236}">
                <a16:creationId xmlns:a16="http://schemas.microsoft.com/office/drawing/2014/main" id="{9836E79C-DAF3-497B-8829-B578C6330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 y="6210130"/>
            <a:ext cx="6726064"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96CBA651-59F0-4056-852B-7BA312B84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1725" y="4557357"/>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6549CAF-504A-44ED-AD20-0880DCFE7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6726063"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318056C-6EA6-4474-B02E-6C914AE04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1725" y="6210130"/>
            <a:ext cx="2310214"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Espaço Reservado para Conteúdo 1">
            <a:extLst>
              <a:ext uri="{FF2B5EF4-FFF2-40B4-BE49-F238E27FC236}">
                <a16:creationId xmlns:a16="http://schemas.microsoft.com/office/drawing/2014/main" id="{0246C408-C6FB-4E90-A440-D8E0707FAAD5}"/>
              </a:ext>
            </a:extLst>
          </p:cNvPr>
          <p:cNvGraphicFramePr>
            <a:graphicFrameLocks noGrp="1"/>
          </p:cNvGraphicFramePr>
          <p:nvPr>
            <p:ph idx="1"/>
            <p:extLst>
              <p:ext uri="{D42A27DB-BD31-4B8C-83A1-F6EECF244321}">
                <p14:modId xmlns:p14="http://schemas.microsoft.com/office/powerpoint/2010/main" val="3949082086"/>
              </p:ext>
            </p:extLst>
          </p:nvPr>
        </p:nvGraphicFramePr>
        <p:xfrm>
          <a:off x="179512" y="353208"/>
          <a:ext cx="9071547" cy="39890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9335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Tipos de Sistemas</a:t>
            </a:r>
          </a:p>
        </p:txBody>
      </p:sp>
      <p:sp>
        <p:nvSpPr>
          <p:cNvPr id="2" name="Espaço Reservado para Conteúdo 1"/>
          <p:cNvSpPr>
            <a:spLocks noGrp="1"/>
          </p:cNvSpPr>
          <p:nvPr>
            <p:ph idx="1"/>
          </p:nvPr>
        </p:nvSpPr>
        <p:spPr>
          <a:xfrm>
            <a:off x="511633" y="2060848"/>
            <a:ext cx="8407893" cy="4407408"/>
          </a:xfrm>
        </p:spPr>
        <p:txBody>
          <a:bodyPr/>
          <a:lstStyle/>
          <a:p>
            <a:pPr marL="45720" indent="0" algn="ctr">
              <a:buNone/>
            </a:pPr>
            <a:r>
              <a:rPr lang="pt-BR" sz="2900" dirty="0"/>
              <a:t>Sistema </a:t>
            </a:r>
            <a:r>
              <a:rPr lang="pt-BR" sz="2900" dirty="0" err="1"/>
              <a:t>Porticulado</a:t>
            </a:r>
            <a:endParaRPr lang="pt-BR" sz="2900" dirty="0"/>
          </a:p>
          <a:p>
            <a:pPr algn="just"/>
            <a:r>
              <a:rPr lang="pt-BR" sz="1700" dirty="0"/>
              <a:t>Consiste de edificações cuja estrutura </a:t>
            </a:r>
            <a:r>
              <a:rPr lang="pt-BR" sz="1700" dirty="0" err="1"/>
              <a:t>portante</a:t>
            </a:r>
            <a:r>
              <a:rPr lang="pt-BR" sz="1700" dirty="0"/>
              <a:t> é constituída por pórticos espaciais de vigas de aço. Nessas edificações, as paredes são do tipo panos de vedação, que, embora não sejam </a:t>
            </a:r>
            <a:r>
              <a:rPr lang="pt-BR" sz="1700" dirty="0" err="1"/>
              <a:t>colaborantes</a:t>
            </a:r>
            <a:r>
              <a:rPr lang="pt-BR" sz="1700" dirty="0"/>
              <a:t> na resistência das solicitações de carregamento verticais, são extremamente importantes para as ações de </a:t>
            </a:r>
            <a:r>
              <a:rPr lang="pt-BR" sz="1700" dirty="0" err="1"/>
              <a:t>contraventamento</a:t>
            </a:r>
            <a:r>
              <a:rPr lang="pt-BR" sz="1700" dirty="0"/>
              <a:t> e também para conferir rigidez global à construção.</a:t>
            </a:r>
          </a:p>
          <a:p>
            <a:endParaRPr lang="pt-BR" dirty="0"/>
          </a:p>
        </p:txBody>
      </p:sp>
      <p:pic>
        <p:nvPicPr>
          <p:cNvPr id="4" name="image106.jpeg"/>
          <p:cNvPicPr/>
          <p:nvPr/>
        </p:nvPicPr>
        <p:blipFill>
          <a:blip r:embed="rId3" cstate="print"/>
          <a:stretch>
            <a:fillRect/>
          </a:stretch>
        </p:blipFill>
        <p:spPr>
          <a:xfrm>
            <a:off x="1239078" y="4005064"/>
            <a:ext cx="6917866" cy="2463192"/>
          </a:xfrm>
          <a:prstGeom prst="rect">
            <a:avLst/>
          </a:prstGeom>
        </p:spPr>
      </p:pic>
    </p:spTree>
    <p:extLst>
      <p:ext uri="{BB962C8B-B14F-4D97-AF65-F5344CB8AC3E}">
        <p14:creationId xmlns:p14="http://schemas.microsoft.com/office/powerpoint/2010/main" val="83896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473746-93F6-446E-8FE1-D2D80EE7F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2" name="Rectangle 11">
              <a:extLst>
                <a:ext uri="{FF2B5EF4-FFF2-40B4-BE49-F238E27FC236}">
                  <a16:creationId xmlns:a16="http://schemas.microsoft.com/office/drawing/2014/main" id="{CE7759D1-6E78-4433-99CE-74FE7DEBF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3D36ACC-2755-44AA-850E-CB2DD94A71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5" name="Rectangle 14">
            <a:extLst>
              <a:ext uri="{FF2B5EF4-FFF2-40B4-BE49-F238E27FC236}">
                <a16:creationId xmlns:a16="http://schemas.microsoft.com/office/drawing/2014/main" id="{46E384FF-15B1-4D29-BF85-B6C698743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234" y="1"/>
            <a:ext cx="3480766"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FF65D57-8913-4B7E-8D1B-A9E1724EB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ítulo 2"/>
          <p:cNvSpPr>
            <a:spLocks noGrp="1"/>
          </p:cNvSpPr>
          <p:nvPr>
            <p:ph type="title"/>
          </p:nvPr>
        </p:nvSpPr>
        <p:spPr>
          <a:xfrm>
            <a:off x="510240" y="753228"/>
            <a:ext cx="5315664" cy="1080938"/>
          </a:xfrm>
        </p:spPr>
        <p:txBody>
          <a:bodyPr>
            <a:normAutofit/>
          </a:bodyPr>
          <a:lstStyle/>
          <a:p>
            <a:r>
              <a:rPr lang="pt-BR" dirty="0"/>
              <a:t>Tipos de Sistemas</a:t>
            </a:r>
          </a:p>
        </p:txBody>
      </p:sp>
      <p:pic>
        <p:nvPicPr>
          <p:cNvPr id="19" name="Picture 18">
            <a:extLst>
              <a:ext uri="{FF2B5EF4-FFF2-40B4-BE49-F238E27FC236}">
                <a16:creationId xmlns:a16="http://schemas.microsoft.com/office/drawing/2014/main" id="{0FDCA9DA-1C97-4C8D-BFA2-B1E6B34206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2" name="Espaço Reservado para Conteúdo 1"/>
          <p:cNvSpPr>
            <a:spLocks noGrp="1"/>
          </p:cNvSpPr>
          <p:nvPr>
            <p:ph idx="1"/>
          </p:nvPr>
        </p:nvSpPr>
        <p:spPr>
          <a:xfrm>
            <a:off x="510240" y="2336872"/>
            <a:ext cx="4817409" cy="3911527"/>
          </a:xfrm>
        </p:spPr>
        <p:txBody>
          <a:bodyPr>
            <a:normAutofit/>
          </a:bodyPr>
          <a:lstStyle/>
          <a:p>
            <a:pPr marL="45720" indent="0" algn="just">
              <a:buNone/>
            </a:pPr>
            <a:r>
              <a:rPr lang="pt-BR" sz="1900" dirty="0"/>
              <a:t>Sistema Treliçado</a:t>
            </a:r>
          </a:p>
          <a:p>
            <a:pPr algn="just"/>
            <a:r>
              <a:rPr lang="pt-BR" sz="1900" dirty="0"/>
              <a:t>Consiste de edificações cuja estrutura </a:t>
            </a:r>
            <a:r>
              <a:rPr lang="pt-BR" sz="1900" dirty="0" err="1"/>
              <a:t>portante</a:t>
            </a:r>
            <a:r>
              <a:rPr lang="pt-BR" sz="1900" dirty="0"/>
              <a:t> é constituída por treliças espaciais de vigas de aço. Nessas edificações, as paredes não são </a:t>
            </a:r>
            <a:r>
              <a:rPr lang="pt-BR" sz="1900" dirty="0" err="1"/>
              <a:t>colaborantes</a:t>
            </a:r>
            <a:r>
              <a:rPr lang="pt-BR" sz="1900" dirty="0"/>
              <a:t> na resistência das solicitações de carregamento verticais, nem às ações de contraventamento, pois a geometria das treliças espaciais já confere esses efeitos à construção.</a:t>
            </a:r>
          </a:p>
          <a:p>
            <a:pPr algn="just"/>
            <a:endParaRPr lang="pt-BR" sz="1900" dirty="0"/>
          </a:p>
        </p:txBody>
      </p:sp>
      <p:pic>
        <p:nvPicPr>
          <p:cNvPr id="6" name="Imagem 5">
            <a:extLst>
              <a:ext uri="{FF2B5EF4-FFF2-40B4-BE49-F238E27FC236}">
                <a16:creationId xmlns:a16="http://schemas.microsoft.com/office/drawing/2014/main" id="{D1794CBE-EDFA-44BE-9147-C3A757C3CF57}"/>
              </a:ext>
            </a:extLst>
          </p:cNvPr>
          <p:cNvPicPr>
            <a:picLocks noChangeAspect="1"/>
          </p:cNvPicPr>
          <p:nvPr/>
        </p:nvPicPr>
        <p:blipFill>
          <a:blip r:embed="rId4"/>
          <a:stretch>
            <a:fillRect/>
          </a:stretch>
        </p:blipFill>
        <p:spPr>
          <a:xfrm>
            <a:off x="6141159" y="1377834"/>
            <a:ext cx="2520398" cy="1890298"/>
          </a:xfrm>
          <a:prstGeom prst="rect">
            <a:avLst/>
          </a:prstGeom>
        </p:spPr>
      </p:pic>
      <p:pic>
        <p:nvPicPr>
          <p:cNvPr id="5" name="Imagem 4">
            <a:extLst>
              <a:ext uri="{FF2B5EF4-FFF2-40B4-BE49-F238E27FC236}">
                <a16:creationId xmlns:a16="http://schemas.microsoft.com/office/drawing/2014/main" id="{47492E95-ADCD-47B4-B194-A9A29EF9DF8F}"/>
              </a:ext>
            </a:extLst>
          </p:cNvPr>
          <p:cNvPicPr>
            <a:picLocks noChangeAspect="1"/>
          </p:cNvPicPr>
          <p:nvPr/>
        </p:nvPicPr>
        <p:blipFill>
          <a:blip r:embed="rId5"/>
          <a:stretch>
            <a:fillRect/>
          </a:stretch>
        </p:blipFill>
        <p:spPr>
          <a:xfrm>
            <a:off x="6141159" y="3589866"/>
            <a:ext cx="2520398" cy="1890298"/>
          </a:xfrm>
          <a:prstGeom prst="rect">
            <a:avLst/>
          </a:prstGeom>
        </p:spPr>
      </p:pic>
    </p:spTree>
    <p:extLst>
      <p:ext uri="{BB962C8B-B14F-4D97-AF65-F5344CB8AC3E}">
        <p14:creationId xmlns:p14="http://schemas.microsoft.com/office/powerpoint/2010/main" val="175996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Tipos de Sistemas</a:t>
            </a:r>
          </a:p>
        </p:txBody>
      </p:sp>
      <p:sp>
        <p:nvSpPr>
          <p:cNvPr id="2" name="Espaço Reservado para Conteúdo 1"/>
          <p:cNvSpPr>
            <a:spLocks noGrp="1"/>
          </p:cNvSpPr>
          <p:nvPr>
            <p:ph idx="1"/>
          </p:nvPr>
        </p:nvSpPr>
        <p:spPr>
          <a:xfrm>
            <a:off x="143508" y="2016798"/>
            <a:ext cx="8856984" cy="3599316"/>
          </a:xfrm>
        </p:spPr>
        <p:txBody>
          <a:bodyPr>
            <a:normAutofit/>
          </a:bodyPr>
          <a:lstStyle/>
          <a:p>
            <a:pPr marL="45720" indent="0" algn="ctr">
              <a:buNone/>
            </a:pPr>
            <a:r>
              <a:rPr lang="pt-BR" sz="2900" dirty="0"/>
              <a:t>Sistema Container</a:t>
            </a:r>
          </a:p>
          <a:p>
            <a:pPr algn="just"/>
            <a:r>
              <a:rPr lang="pt-BR" sz="1200" dirty="0"/>
              <a:t>Os containers reaproveitados para uso na construção civil estão ficando cada vez mais populares e daqui a alguns anos devem se tornar cada vez mais presentes nas cidades. Os contêineres são sinônimo de design diferenciado, rapidez na construção e sustentabilidade. Considerando que os containers são feitos de aço, um forte condutor de calor, é importante aproveitar a orientação do terreno para garantir ventilação e insolação ideais, cogitando todos os módulos. Também é vital para o sucesso da edificação a escolha e especificação de materiais isolantes térmicos e também isolantes acústicos. Os alvarás e licenças para uma construção de container são os mesmos de alvenaria, obtidos junto à prefeitura, no entanto, pode-se enfrentar problemas em algumas cidades, já que trata-se de uma construção pouco usual. Os containers são geralmente medidos em pés (unidade de medida naval), variando em 20 e 40. Os de 20 apresentam as seguintes dimensões: 6m x 2,4m x 2,6m de altura, enquanto os de 40 variam em 12m x 2,4m x 2,6m; 12m x 2,4m x 2,9m; e 6m x 2,4m x 2,6m de altura, dependendo da antiga função do container. Containers que foram utilizados para transportar produtos químicos requerem laudo técnico de um Engenheiro Mecânico para serem reutilizados. Mão-de-obra especializada também é exigida, tanto para operar os guindastes quanto no corte do metal para portas e janelas. O custo de cada unidade de container usado gira em torno de US$ 1.200,00. Um novo sai por US$ 6.000,00.</a:t>
            </a:r>
          </a:p>
          <a:p>
            <a:endParaRPr lang="pt-BR" dirty="0"/>
          </a:p>
        </p:txBody>
      </p:sp>
      <p:pic>
        <p:nvPicPr>
          <p:cNvPr id="4" name="image108.jpeg"/>
          <p:cNvPicPr/>
          <p:nvPr/>
        </p:nvPicPr>
        <p:blipFill>
          <a:blip r:embed="rId2" cstate="print"/>
          <a:stretch>
            <a:fillRect/>
          </a:stretch>
        </p:blipFill>
        <p:spPr>
          <a:xfrm>
            <a:off x="1763688" y="4841202"/>
            <a:ext cx="5895975" cy="1925955"/>
          </a:xfrm>
          <a:prstGeom prst="rect">
            <a:avLst/>
          </a:prstGeom>
        </p:spPr>
      </p:pic>
    </p:spTree>
    <p:extLst>
      <p:ext uri="{BB962C8B-B14F-4D97-AF65-F5344CB8AC3E}">
        <p14:creationId xmlns:p14="http://schemas.microsoft.com/office/powerpoint/2010/main" val="297042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Tipos de Sistemas</a:t>
            </a:r>
          </a:p>
        </p:txBody>
      </p:sp>
      <p:sp>
        <p:nvSpPr>
          <p:cNvPr id="2" name="Espaço Reservado para Conteúdo 1"/>
          <p:cNvSpPr>
            <a:spLocks noGrp="1"/>
          </p:cNvSpPr>
          <p:nvPr>
            <p:ph idx="1"/>
          </p:nvPr>
        </p:nvSpPr>
        <p:spPr>
          <a:xfrm>
            <a:off x="304204" y="2060848"/>
            <a:ext cx="8535591" cy="3599316"/>
          </a:xfrm>
        </p:spPr>
        <p:txBody>
          <a:bodyPr>
            <a:normAutofit/>
          </a:bodyPr>
          <a:lstStyle/>
          <a:p>
            <a:pPr marL="45720" indent="0" algn="ctr">
              <a:buNone/>
            </a:pPr>
            <a:r>
              <a:rPr lang="en-US" sz="2900" dirty="0"/>
              <a:t>Sistema Light Steel Frame (L SF)</a:t>
            </a:r>
            <a:endParaRPr lang="pt-BR" sz="2900" dirty="0"/>
          </a:p>
          <a:p>
            <a:pPr algn="just"/>
            <a:r>
              <a:rPr lang="pt-BR" sz="1400" dirty="0"/>
              <a:t>É um sistema de construção a seco constituído por uma estrutura leve de perfis de aço galvanizado que formam um esqueleto estrutural autoportante, composto de painéis, vigas, tesouras de telhado e outros elementos, projetados para suportar as cargas da edificação e as forças do vento, até 200 km/h. Assemelha-se muito ao sistema </a:t>
            </a:r>
            <a:r>
              <a:rPr lang="pt-BR" sz="1400" dirty="0" err="1"/>
              <a:t>porticulado</a:t>
            </a:r>
            <a:r>
              <a:rPr lang="pt-BR" sz="1400" dirty="0"/>
              <a:t>, diferenciando-se apenas pela leveza de seus elementos estruturais. A utilização do aço galvanizado ZAR230, zincado de alta resistência, com 230 MPa, com 180g/m² de liga de zinco para ambientes não marinhos e com 275 g/m² de liga de zinco para ambientes marinhos, garante um ótimo desempenho contra corrosão. É indicado para obras residenciais ou comerciais de até 4 pavimentos, e galpões.</a:t>
            </a:r>
          </a:p>
          <a:p>
            <a:endParaRPr lang="pt-BR" dirty="0"/>
          </a:p>
        </p:txBody>
      </p:sp>
      <p:pic>
        <p:nvPicPr>
          <p:cNvPr id="4" name="image109.jpeg"/>
          <p:cNvPicPr/>
          <p:nvPr/>
        </p:nvPicPr>
        <p:blipFill>
          <a:blip r:embed="rId2" cstate="print"/>
          <a:stretch>
            <a:fillRect/>
          </a:stretch>
        </p:blipFill>
        <p:spPr>
          <a:xfrm>
            <a:off x="1835696" y="4437112"/>
            <a:ext cx="6011416" cy="2135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049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Ligações</a:t>
            </a:r>
          </a:p>
        </p:txBody>
      </p:sp>
      <p:sp>
        <p:nvSpPr>
          <p:cNvPr id="2" name="Espaço Reservado para Conteúdo 1"/>
          <p:cNvSpPr>
            <a:spLocks noGrp="1"/>
          </p:cNvSpPr>
          <p:nvPr>
            <p:ph idx="1"/>
          </p:nvPr>
        </p:nvSpPr>
        <p:spPr>
          <a:xfrm>
            <a:off x="323527" y="2349422"/>
            <a:ext cx="8496944" cy="3599316"/>
          </a:xfrm>
        </p:spPr>
        <p:txBody>
          <a:bodyPr/>
          <a:lstStyle/>
          <a:p>
            <a:r>
              <a:rPr lang="pt-BR" dirty="0"/>
              <a:t>Já quanto às ligações entre os perfis metálicos, temos três tipos:</a:t>
            </a:r>
          </a:p>
          <a:p>
            <a:pPr lvl="1"/>
            <a:r>
              <a:rPr lang="en-US" dirty="0" err="1"/>
              <a:t>ligações</a:t>
            </a:r>
            <a:r>
              <a:rPr lang="en-US" dirty="0"/>
              <a:t> </a:t>
            </a:r>
            <a:r>
              <a:rPr lang="en-US" dirty="0" err="1"/>
              <a:t>parafusadas</a:t>
            </a:r>
            <a:r>
              <a:rPr lang="en-US" dirty="0"/>
              <a:t>;</a:t>
            </a:r>
            <a:endParaRPr lang="pt-BR" sz="1600" dirty="0"/>
          </a:p>
          <a:p>
            <a:pPr lvl="1"/>
            <a:r>
              <a:rPr lang="en-US" dirty="0" err="1"/>
              <a:t>ligações</a:t>
            </a:r>
            <a:r>
              <a:rPr lang="en-US" dirty="0"/>
              <a:t> </a:t>
            </a:r>
            <a:r>
              <a:rPr lang="en-US" dirty="0" err="1"/>
              <a:t>soldadas</a:t>
            </a:r>
            <a:r>
              <a:rPr lang="en-US" dirty="0"/>
              <a:t>; e</a:t>
            </a:r>
            <a:endParaRPr lang="pt-BR" sz="1600" dirty="0"/>
          </a:p>
          <a:p>
            <a:pPr lvl="1"/>
            <a:r>
              <a:rPr lang="en-US" dirty="0" err="1"/>
              <a:t>ligações</a:t>
            </a:r>
            <a:r>
              <a:rPr lang="en-US" dirty="0"/>
              <a:t> </a:t>
            </a:r>
            <a:r>
              <a:rPr lang="en-US" dirty="0" err="1"/>
              <a:t>rebitadas</a:t>
            </a:r>
            <a:r>
              <a:rPr lang="en-US" dirty="0"/>
              <a:t>.</a:t>
            </a:r>
            <a:endParaRPr lang="pt-BR" sz="1600" dirty="0"/>
          </a:p>
          <a:p>
            <a:endParaRPr lang="pt-BR" dirty="0"/>
          </a:p>
        </p:txBody>
      </p:sp>
      <p:pic>
        <p:nvPicPr>
          <p:cNvPr id="4" name="image116.jpeg"/>
          <p:cNvPicPr/>
          <p:nvPr/>
        </p:nvPicPr>
        <p:blipFill>
          <a:blip r:embed="rId2" cstate="print"/>
          <a:stretch>
            <a:fillRect/>
          </a:stretch>
        </p:blipFill>
        <p:spPr>
          <a:xfrm>
            <a:off x="683568" y="4248664"/>
            <a:ext cx="7945999" cy="2215330"/>
          </a:xfrm>
          <a:prstGeom prst="rect">
            <a:avLst/>
          </a:prstGeom>
        </p:spPr>
      </p:pic>
    </p:spTree>
    <p:extLst>
      <p:ext uri="{BB962C8B-B14F-4D97-AF65-F5344CB8AC3E}">
        <p14:creationId xmlns:p14="http://schemas.microsoft.com/office/powerpoint/2010/main" val="266260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Ligações</a:t>
            </a:r>
          </a:p>
        </p:txBody>
      </p:sp>
      <p:sp>
        <p:nvSpPr>
          <p:cNvPr id="4" name="Rectangle 2"/>
          <p:cNvSpPr>
            <a:spLocks noChangeArrowheads="1"/>
          </p:cNvSpPr>
          <p:nvPr/>
        </p:nvSpPr>
        <p:spPr bwMode="auto">
          <a:xfrm>
            <a:off x="164289" y="1286130"/>
            <a:ext cx="5890568" cy="306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5240" tIns="863328" rIns="647496" bIns="863328" numCol="1" anchor="ctr" anchorCtr="0" compatLnSpc="1">
            <a:prstTxWarp prst="textNoShape">
              <a:avLst/>
            </a:prstTxWarp>
            <a:spAutoFit/>
          </a:bodyPr>
          <a:lstStyle>
            <a:lvl1pPr eaLnBrk="0" fontAlgn="base" hangingPunct="0">
              <a:spcBef>
                <a:spcPct val="0"/>
              </a:spcBef>
              <a:spcAft>
                <a:spcPct val="0"/>
              </a:spcAft>
              <a:tabLst>
                <a:tab pos="1531938" algn="l"/>
              </a:tabLst>
              <a:defRPr>
                <a:solidFill>
                  <a:schemeClr val="tx1"/>
                </a:solidFill>
                <a:latin typeface="Arial" panose="020B0604020202020204" pitchFamily="34" charset="0"/>
              </a:defRPr>
            </a:lvl1pPr>
            <a:lvl2pPr eaLnBrk="0" fontAlgn="base" hangingPunct="0">
              <a:spcBef>
                <a:spcPct val="0"/>
              </a:spcBef>
              <a:spcAft>
                <a:spcPct val="0"/>
              </a:spcAft>
              <a:tabLst>
                <a:tab pos="1531938" algn="l"/>
              </a:tabLst>
              <a:defRPr>
                <a:solidFill>
                  <a:schemeClr val="tx1"/>
                </a:solidFill>
                <a:latin typeface="Arial" panose="020B0604020202020204" pitchFamily="34" charset="0"/>
              </a:defRPr>
            </a:lvl2pPr>
            <a:lvl3pPr eaLnBrk="0" fontAlgn="base" hangingPunct="0">
              <a:spcBef>
                <a:spcPct val="0"/>
              </a:spcBef>
              <a:spcAft>
                <a:spcPct val="0"/>
              </a:spcAft>
              <a:tabLst>
                <a:tab pos="1531938" algn="l"/>
              </a:tabLst>
              <a:defRPr>
                <a:solidFill>
                  <a:schemeClr val="tx1"/>
                </a:solidFill>
                <a:latin typeface="Arial" panose="020B0604020202020204" pitchFamily="34" charset="0"/>
              </a:defRPr>
            </a:lvl3pPr>
            <a:lvl4pPr eaLnBrk="0" fontAlgn="base" hangingPunct="0">
              <a:spcBef>
                <a:spcPct val="0"/>
              </a:spcBef>
              <a:spcAft>
                <a:spcPct val="0"/>
              </a:spcAft>
              <a:tabLst>
                <a:tab pos="1531938" algn="l"/>
              </a:tabLst>
              <a:defRPr>
                <a:solidFill>
                  <a:schemeClr val="tx1"/>
                </a:solidFill>
                <a:latin typeface="Arial" panose="020B0604020202020204" pitchFamily="34" charset="0"/>
              </a:defRPr>
            </a:lvl4pPr>
            <a:lvl5pPr eaLnBrk="0" fontAlgn="base" hangingPunct="0">
              <a:spcBef>
                <a:spcPct val="0"/>
              </a:spcBef>
              <a:spcAft>
                <a:spcPct val="0"/>
              </a:spcAft>
              <a:tabLst>
                <a:tab pos="1531938" algn="l"/>
              </a:tabLst>
              <a:defRPr>
                <a:solidFill>
                  <a:schemeClr val="tx1"/>
                </a:solidFill>
                <a:latin typeface="Arial" panose="020B0604020202020204" pitchFamily="34" charset="0"/>
              </a:defRPr>
            </a:lvl5pPr>
            <a:lvl6pPr eaLnBrk="0" fontAlgn="base" hangingPunct="0">
              <a:spcBef>
                <a:spcPct val="0"/>
              </a:spcBef>
              <a:spcAft>
                <a:spcPct val="0"/>
              </a:spcAft>
              <a:tabLst>
                <a:tab pos="1531938" algn="l"/>
              </a:tabLst>
              <a:defRPr>
                <a:solidFill>
                  <a:schemeClr val="tx1"/>
                </a:solidFill>
                <a:latin typeface="Arial" panose="020B0604020202020204" pitchFamily="34" charset="0"/>
              </a:defRPr>
            </a:lvl6pPr>
            <a:lvl7pPr eaLnBrk="0" fontAlgn="base" hangingPunct="0">
              <a:spcBef>
                <a:spcPct val="0"/>
              </a:spcBef>
              <a:spcAft>
                <a:spcPct val="0"/>
              </a:spcAft>
              <a:tabLst>
                <a:tab pos="1531938" algn="l"/>
              </a:tabLst>
              <a:defRPr>
                <a:solidFill>
                  <a:schemeClr val="tx1"/>
                </a:solidFill>
                <a:latin typeface="Arial" panose="020B0604020202020204" pitchFamily="34" charset="0"/>
              </a:defRPr>
            </a:lvl7pPr>
            <a:lvl8pPr eaLnBrk="0" fontAlgn="base" hangingPunct="0">
              <a:spcBef>
                <a:spcPct val="0"/>
              </a:spcBef>
              <a:spcAft>
                <a:spcPct val="0"/>
              </a:spcAft>
              <a:tabLst>
                <a:tab pos="1531938" algn="l"/>
              </a:tabLst>
              <a:defRPr>
                <a:solidFill>
                  <a:schemeClr val="tx1"/>
                </a:solidFill>
                <a:latin typeface="Arial" panose="020B0604020202020204" pitchFamily="34" charset="0"/>
              </a:defRPr>
            </a:lvl8pPr>
            <a:lvl9pPr eaLnBrk="0" fontAlgn="base" hangingPunct="0">
              <a:spcBef>
                <a:spcPct val="0"/>
              </a:spcBef>
              <a:spcAft>
                <a:spcPct val="0"/>
              </a:spcAft>
              <a:tabLst>
                <a:tab pos="15319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31938" algn="l"/>
              </a:tabLst>
            </a:pPr>
            <a:r>
              <a:rPr kumimoji="0" lang="pt-BR" altLang="pt-BR" sz="2000" b="0"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TIPOS DE SOLDA</a:t>
            </a:r>
            <a:endParaRPr kumimoji="0" lang="pt-BR" altLang="pt-B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531938" algn="l"/>
              </a:tabLst>
            </a:pPr>
            <a:r>
              <a:rPr kumimoji="0" lang="pt-BR" altLang="pt-BR" sz="1200" b="1"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Solda de Entalhe ou Solda de Chanfro</a:t>
            </a:r>
            <a:r>
              <a:rPr kumimoji="0" lang="pt-BR" altLang="pt-BR" sz="1200" b="0"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 que temos de 2 tipos:</a:t>
            </a:r>
          </a:p>
          <a:p>
            <a:pPr marL="0" marR="0" lvl="0" indent="0" algn="l" defTabSz="914400" rtl="0" eaLnBrk="0" fontAlgn="base" latinLnBrk="0" hangingPunct="0">
              <a:lnSpc>
                <a:spcPct val="100000"/>
              </a:lnSpc>
              <a:spcBef>
                <a:spcPct val="0"/>
              </a:spcBef>
              <a:spcAft>
                <a:spcPct val="0"/>
              </a:spcAft>
              <a:buClrTx/>
              <a:buSzTx/>
              <a:buFontTx/>
              <a:buChar char="•"/>
              <a:tabLst>
                <a:tab pos="1531938" algn="l"/>
              </a:tabLst>
            </a:pPr>
            <a:endParaRPr lang="pt-BR" altLang="pt-BR" sz="1200" dirty="0"/>
          </a:p>
          <a:p>
            <a:pPr marL="0" marR="0" lvl="0" indent="0" algn="l" defTabSz="914400" rtl="0" eaLnBrk="0" fontAlgn="base" latinLnBrk="0" hangingPunct="0">
              <a:lnSpc>
                <a:spcPct val="100000"/>
              </a:lnSpc>
              <a:spcBef>
                <a:spcPct val="0"/>
              </a:spcBef>
              <a:spcAft>
                <a:spcPct val="0"/>
              </a:spcAft>
              <a:buClrTx/>
              <a:buSzTx/>
              <a:buFontTx/>
              <a:buChar char="•"/>
              <a:tabLst>
                <a:tab pos="1531938" algn="l"/>
              </a:tabLst>
            </a:pPr>
            <a:endParaRPr kumimoji="0" lang="pt-BR" altLang="pt-BR" sz="12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
              <a:tabLst>
                <a:tab pos="1531938" algn="l"/>
              </a:tabLst>
            </a:pPr>
            <a:r>
              <a:rPr kumimoji="0" lang="en-US" altLang="pt-BR" sz="1200" b="1" i="0" u="none" strike="noStrike" cap="none" normalizeH="0" baseline="0" dirty="0" err="1">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Solda</a:t>
            </a:r>
            <a:r>
              <a:rPr kumimoji="0" lang="en-US" altLang="pt-BR" sz="1200" b="1"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 de </a:t>
            </a:r>
            <a:r>
              <a:rPr kumimoji="0" lang="en-US" altLang="pt-BR" sz="1200" b="1" i="0" u="none" strike="noStrike" cap="none" normalizeH="0" baseline="0" dirty="0" err="1">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Penetração</a:t>
            </a:r>
            <a:r>
              <a:rPr kumimoji="0" lang="en-US" altLang="pt-BR" sz="1200" b="1"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 Total</a:t>
            </a:r>
            <a:endParaRPr kumimoji="0" lang="pt-BR" altLang="pt-BR"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2049" name="image12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12" y="3283413"/>
            <a:ext cx="3167063" cy="12144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p:cNvSpPr>
            <a:spLocks noChangeArrowheads="1"/>
          </p:cNvSpPr>
          <p:nvPr/>
        </p:nvSpPr>
        <p:spPr bwMode="auto">
          <a:xfrm>
            <a:off x="807975" y="4877592"/>
            <a:ext cx="282641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31938" algn="l"/>
              </a:tabLst>
              <a:defRPr>
                <a:solidFill>
                  <a:schemeClr val="tx1"/>
                </a:solidFill>
                <a:latin typeface="Arial" panose="020B0604020202020204" pitchFamily="34" charset="0"/>
              </a:defRPr>
            </a:lvl1pPr>
            <a:lvl2pPr eaLnBrk="0" fontAlgn="base" hangingPunct="0">
              <a:spcBef>
                <a:spcPct val="0"/>
              </a:spcBef>
              <a:spcAft>
                <a:spcPct val="0"/>
              </a:spcAft>
              <a:tabLst>
                <a:tab pos="1531938" algn="l"/>
              </a:tabLst>
              <a:defRPr>
                <a:solidFill>
                  <a:schemeClr val="tx1"/>
                </a:solidFill>
                <a:latin typeface="Arial" panose="020B0604020202020204" pitchFamily="34" charset="0"/>
              </a:defRPr>
            </a:lvl2pPr>
            <a:lvl3pPr eaLnBrk="0" fontAlgn="base" hangingPunct="0">
              <a:spcBef>
                <a:spcPct val="0"/>
              </a:spcBef>
              <a:spcAft>
                <a:spcPct val="0"/>
              </a:spcAft>
              <a:tabLst>
                <a:tab pos="1531938" algn="l"/>
              </a:tabLst>
              <a:defRPr>
                <a:solidFill>
                  <a:schemeClr val="tx1"/>
                </a:solidFill>
                <a:latin typeface="Arial" panose="020B0604020202020204" pitchFamily="34" charset="0"/>
              </a:defRPr>
            </a:lvl3pPr>
            <a:lvl4pPr eaLnBrk="0" fontAlgn="base" hangingPunct="0">
              <a:spcBef>
                <a:spcPct val="0"/>
              </a:spcBef>
              <a:spcAft>
                <a:spcPct val="0"/>
              </a:spcAft>
              <a:tabLst>
                <a:tab pos="1531938" algn="l"/>
              </a:tabLst>
              <a:defRPr>
                <a:solidFill>
                  <a:schemeClr val="tx1"/>
                </a:solidFill>
                <a:latin typeface="Arial" panose="020B0604020202020204" pitchFamily="34" charset="0"/>
              </a:defRPr>
            </a:lvl4pPr>
            <a:lvl5pPr eaLnBrk="0" fontAlgn="base" hangingPunct="0">
              <a:spcBef>
                <a:spcPct val="0"/>
              </a:spcBef>
              <a:spcAft>
                <a:spcPct val="0"/>
              </a:spcAft>
              <a:tabLst>
                <a:tab pos="1531938" algn="l"/>
              </a:tabLst>
              <a:defRPr>
                <a:solidFill>
                  <a:schemeClr val="tx1"/>
                </a:solidFill>
                <a:latin typeface="Arial" panose="020B0604020202020204" pitchFamily="34" charset="0"/>
              </a:defRPr>
            </a:lvl5pPr>
            <a:lvl6pPr eaLnBrk="0" fontAlgn="base" hangingPunct="0">
              <a:spcBef>
                <a:spcPct val="0"/>
              </a:spcBef>
              <a:spcAft>
                <a:spcPct val="0"/>
              </a:spcAft>
              <a:tabLst>
                <a:tab pos="1531938" algn="l"/>
              </a:tabLst>
              <a:defRPr>
                <a:solidFill>
                  <a:schemeClr val="tx1"/>
                </a:solidFill>
                <a:latin typeface="Arial" panose="020B0604020202020204" pitchFamily="34" charset="0"/>
              </a:defRPr>
            </a:lvl6pPr>
            <a:lvl7pPr eaLnBrk="0" fontAlgn="base" hangingPunct="0">
              <a:spcBef>
                <a:spcPct val="0"/>
              </a:spcBef>
              <a:spcAft>
                <a:spcPct val="0"/>
              </a:spcAft>
              <a:tabLst>
                <a:tab pos="1531938" algn="l"/>
              </a:tabLst>
              <a:defRPr>
                <a:solidFill>
                  <a:schemeClr val="tx1"/>
                </a:solidFill>
                <a:latin typeface="Arial" panose="020B0604020202020204" pitchFamily="34" charset="0"/>
              </a:defRPr>
            </a:lvl7pPr>
            <a:lvl8pPr eaLnBrk="0" fontAlgn="base" hangingPunct="0">
              <a:spcBef>
                <a:spcPct val="0"/>
              </a:spcBef>
              <a:spcAft>
                <a:spcPct val="0"/>
              </a:spcAft>
              <a:tabLst>
                <a:tab pos="1531938" algn="l"/>
              </a:tabLst>
              <a:defRPr>
                <a:solidFill>
                  <a:schemeClr val="tx1"/>
                </a:solidFill>
                <a:latin typeface="Arial" panose="020B0604020202020204" pitchFamily="34" charset="0"/>
              </a:defRPr>
            </a:lvl8pPr>
            <a:lvl9pPr eaLnBrk="0" fontAlgn="base" hangingPunct="0">
              <a:spcBef>
                <a:spcPct val="0"/>
              </a:spcBef>
              <a:spcAft>
                <a:spcPct val="0"/>
              </a:spcAft>
              <a:tabLst>
                <a:tab pos="1531938"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
              <a:tabLst>
                <a:tab pos="1531938" algn="l"/>
              </a:tabLst>
            </a:pPr>
            <a:r>
              <a:rPr kumimoji="0" lang="en-US" altLang="pt-BR" sz="1200" b="1" i="0" u="none" strike="noStrike" cap="none" normalizeH="0" baseline="0" dirty="0" err="1">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Solda</a:t>
            </a:r>
            <a:r>
              <a:rPr kumimoji="0" lang="en-US" altLang="pt-BR" sz="1200" b="1"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 de </a:t>
            </a:r>
            <a:r>
              <a:rPr kumimoji="0" lang="en-US" altLang="pt-BR" sz="1200" b="1" i="0" u="none" strike="noStrike" cap="none" normalizeH="0" baseline="0" dirty="0" err="1">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Penetração</a:t>
            </a:r>
            <a:r>
              <a:rPr kumimoji="0" lang="en-US" altLang="pt-BR" sz="1200" b="1"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 </a:t>
            </a:r>
            <a:r>
              <a:rPr kumimoji="0" lang="en-US" altLang="pt-BR" sz="1200" b="1" i="0" u="none" strike="noStrike" cap="none" normalizeH="0" baseline="0" dirty="0" err="1">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Parcial</a:t>
            </a:r>
            <a:endParaRPr kumimoji="0" lang="pt-BR" altLang="pt-BR"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pt-BR" altLang="pt-BR" sz="1800" b="1" i="0" u="none" strike="noStrike" cap="none" normalizeH="0" baseline="0" dirty="0">
              <a:ln>
                <a:noFill/>
              </a:ln>
              <a:solidFill>
                <a:schemeClr val="tx1"/>
              </a:solidFill>
              <a:effectLst/>
              <a:latin typeface="Arial" panose="020B0604020202020204" pitchFamily="34" charset="0"/>
            </a:endParaRPr>
          </a:p>
        </p:txBody>
      </p:sp>
      <p:pic>
        <p:nvPicPr>
          <p:cNvPr id="2061" name="image12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188" y="5266335"/>
            <a:ext cx="3176587" cy="12239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5"/>
          <p:cNvSpPr>
            <a:spLocks noChangeArrowheads="1"/>
          </p:cNvSpPr>
          <p:nvPr/>
        </p:nvSpPr>
        <p:spPr bwMode="auto">
          <a:xfrm>
            <a:off x="850032" y="35838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pt-BR" sz="1200" b="0" i="0" u="none" strike="noStrike" cap="none" normalizeH="0" baseline="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br>
            <a:endParaRPr kumimoji="0" lang="en-US" altLang="pt-BR" sz="1800" b="0" i="0" u="none" strike="noStrike" cap="none" normalizeH="0" baseline="0">
              <a:ln>
                <a:noFill/>
              </a:ln>
              <a:solidFill>
                <a:schemeClr val="tx1"/>
              </a:solidFill>
              <a:effectLst/>
              <a:latin typeface="Arial" panose="020B0604020202020204" pitchFamily="34" charset="0"/>
            </a:endParaRPr>
          </a:p>
        </p:txBody>
      </p:sp>
      <p:pic>
        <p:nvPicPr>
          <p:cNvPr id="2065" name="image12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212" y="3240631"/>
            <a:ext cx="2700149" cy="1265695"/>
          </a:xfrm>
          <a:prstGeom prst="rect">
            <a:avLst/>
          </a:prstGeom>
          <a:noFill/>
          <a:extLst>
            <a:ext uri="{909E8E84-426E-40DD-AFC4-6F175D3DCCD1}">
              <a14:hiddenFill xmlns:a14="http://schemas.microsoft.com/office/drawing/2010/main">
                <a:solidFill>
                  <a:srgbClr val="FFFFFF"/>
                </a:solidFill>
              </a14:hiddenFill>
            </a:ext>
          </a:extLst>
        </p:spPr>
      </p:pic>
      <p:pic>
        <p:nvPicPr>
          <p:cNvPr id="2064" name="image125.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808" y="5172363"/>
            <a:ext cx="2226862" cy="147206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8"/>
          <p:cNvSpPr>
            <a:spLocks noChangeArrowheads="1"/>
          </p:cNvSpPr>
          <p:nvPr/>
        </p:nvSpPr>
        <p:spPr bwMode="auto">
          <a:xfrm>
            <a:off x="5694599" y="2859337"/>
            <a:ext cx="29466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3150" algn="l"/>
              </a:tabLst>
              <a:defRPr>
                <a:solidFill>
                  <a:schemeClr val="tx1"/>
                </a:solidFill>
                <a:latin typeface="Arial" panose="020B0604020202020204" pitchFamily="34" charset="0"/>
              </a:defRPr>
            </a:lvl1pPr>
            <a:lvl2pPr eaLnBrk="0" fontAlgn="base" hangingPunct="0">
              <a:spcBef>
                <a:spcPct val="0"/>
              </a:spcBef>
              <a:spcAft>
                <a:spcPct val="0"/>
              </a:spcAft>
              <a:tabLst>
                <a:tab pos="1073150" algn="l"/>
              </a:tabLst>
              <a:defRPr>
                <a:solidFill>
                  <a:schemeClr val="tx1"/>
                </a:solidFill>
                <a:latin typeface="Arial" panose="020B0604020202020204" pitchFamily="34" charset="0"/>
              </a:defRPr>
            </a:lvl2pPr>
            <a:lvl3pPr eaLnBrk="0" fontAlgn="base" hangingPunct="0">
              <a:spcBef>
                <a:spcPct val="0"/>
              </a:spcBef>
              <a:spcAft>
                <a:spcPct val="0"/>
              </a:spcAft>
              <a:tabLst>
                <a:tab pos="1073150" algn="l"/>
              </a:tabLst>
              <a:defRPr>
                <a:solidFill>
                  <a:schemeClr val="tx1"/>
                </a:solidFill>
                <a:latin typeface="Arial" panose="020B0604020202020204" pitchFamily="34" charset="0"/>
              </a:defRPr>
            </a:lvl3pPr>
            <a:lvl4pPr eaLnBrk="0" fontAlgn="base" hangingPunct="0">
              <a:spcBef>
                <a:spcPct val="0"/>
              </a:spcBef>
              <a:spcAft>
                <a:spcPct val="0"/>
              </a:spcAft>
              <a:tabLst>
                <a:tab pos="1073150" algn="l"/>
              </a:tabLst>
              <a:defRPr>
                <a:solidFill>
                  <a:schemeClr val="tx1"/>
                </a:solidFill>
                <a:latin typeface="Arial" panose="020B0604020202020204" pitchFamily="34" charset="0"/>
              </a:defRPr>
            </a:lvl4pPr>
            <a:lvl5pPr eaLnBrk="0" fontAlgn="base" hangingPunct="0">
              <a:spcBef>
                <a:spcPct val="0"/>
              </a:spcBef>
              <a:spcAft>
                <a:spcPct val="0"/>
              </a:spcAft>
              <a:tabLst>
                <a:tab pos="1073150" algn="l"/>
              </a:tabLst>
              <a:defRPr>
                <a:solidFill>
                  <a:schemeClr val="tx1"/>
                </a:solidFill>
                <a:latin typeface="Arial" panose="020B0604020202020204" pitchFamily="34" charset="0"/>
              </a:defRPr>
            </a:lvl5pPr>
            <a:lvl6pPr eaLnBrk="0" fontAlgn="base" hangingPunct="0">
              <a:spcBef>
                <a:spcPct val="0"/>
              </a:spcBef>
              <a:spcAft>
                <a:spcPct val="0"/>
              </a:spcAft>
              <a:tabLst>
                <a:tab pos="1073150" algn="l"/>
              </a:tabLst>
              <a:defRPr>
                <a:solidFill>
                  <a:schemeClr val="tx1"/>
                </a:solidFill>
                <a:latin typeface="Arial" panose="020B0604020202020204" pitchFamily="34" charset="0"/>
              </a:defRPr>
            </a:lvl6pPr>
            <a:lvl7pPr eaLnBrk="0" fontAlgn="base" hangingPunct="0">
              <a:spcBef>
                <a:spcPct val="0"/>
              </a:spcBef>
              <a:spcAft>
                <a:spcPct val="0"/>
              </a:spcAft>
              <a:tabLst>
                <a:tab pos="1073150" algn="l"/>
              </a:tabLst>
              <a:defRPr>
                <a:solidFill>
                  <a:schemeClr val="tx1"/>
                </a:solidFill>
                <a:latin typeface="Arial" panose="020B0604020202020204" pitchFamily="34" charset="0"/>
              </a:defRPr>
            </a:lvl7pPr>
            <a:lvl8pPr eaLnBrk="0" fontAlgn="base" hangingPunct="0">
              <a:spcBef>
                <a:spcPct val="0"/>
              </a:spcBef>
              <a:spcAft>
                <a:spcPct val="0"/>
              </a:spcAft>
              <a:tabLst>
                <a:tab pos="1073150" algn="l"/>
              </a:tabLst>
              <a:defRPr>
                <a:solidFill>
                  <a:schemeClr val="tx1"/>
                </a:solidFill>
                <a:latin typeface="Arial" panose="020B0604020202020204" pitchFamily="34" charset="0"/>
              </a:defRPr>
            </a:lvl8pPr>
            <a:lvl9pPr eaLnBrk="0" fontAlgn="base" hangingPunct="0">
              <a:spcBef>
                <a:spcPct val="0"/>
              </a:spcBef>
              <a:spcAft>
                <a:spcPct val="0"/>
              </a:spcAft>
              <a:tabLst>
                <a:tab pos="1073150" algn="l"/>
              </a:tabLs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1073150" algn="l"/>
              </a:tabLst>
            </a:pPr>
            <a:r>
              <a:rPr kumimoji="0" lang="pt-BR" altLang="pt-BR" sz="1200" b="1"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Solda de Filete ou Solda de Cordão</a:t>
            </a:r>
            <a:endParaRPr kumimoji="0" lang="pt-BR" altLang="pt-B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73150" algn="l"/>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4" name="Rectangle 19"/>
          <p:cNvSpPr>
            <a:spLocks noChangeArrowheads="1"/>
          </p:cNvSpPr>
          <p:nvPr/>
        </p:nvSpPr>
        <p:spPr bwMode="auto">
          <a:xfrm>
            <a:off x="5769212" y="1339962"/>
            <a:ext cx="1622367"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31938" algn="l"/>
              </a:tabLst>
              <a:defRPr>
                <a:solidFill>
                  <a:schemeClr val="tx1"/>
                </a:solidFill>
                <a:latin typeface="Arial" panose="020B0604020202020204" pitchFamily="34" charset="0"/>
              </a:defRPr>
            </a:lvl1pPr>
            <a:lvl2pPr eaLnBrk="0" fontAlgn="base" hangingPunct="0">
              <a:spcBef>
                <a:spcPct val="0"/>
              </a:spcBef>
              <a:spcAft>
                <a:spcPct val="0"/>
              </a:spcAft>
              <a:tabLst>
                <a:tab pos="1531938" algn="l"/>
              </a:tabLst>
              <a:defRPr>
                <a:solidFill>
                  <a:schemeClr val="tx1"/>
                </a:solidFill>
                <a:latin typeface="Arial" panose="020B0604020202020204" pitchFamily="34" charset="0"/>
              </a:defRPr>
            </a:lvl2pPr>
            <a:lvl3pPr eaLnBrk="0" fontAlgn="base" hangingPunct="0">
              <a:spcBef>
                <a:spcPct val="0"/>
              </a:spcBef>
              <a:spcAft>
                <a:spcPct val="0"/>
              </a:spcAft>
              <a:tabLst>
                <a:tab pos="1531938" algn="l"/>
              </a:tabLst>
              <a:defRPr>
                <a:solidFill>
                  <a:schemeClr val="tx1"/>
                </a:solidFill>
                <a:latin typeface="Arial" panose="020B0604020202020204" pitchFamily="34" charset="0"/>
              </a:defRPr>
            </a:lvl3pPr>
            <a:lvl4pPr eaLnBrk="0" fontAlgn="base" hangingPunct="0">
              <a:spcBef>
                <a:spcPct val="0"/>
              </a:spcBef>
              <a:spcAft>
                <a:spcPct val="0"/>
              </a:spcAft>
              <a:tabLst>
                <a:tab pos="1531938" algn="l"/>
              </a:tabLst>
              <a:defRPr>
                <a:solidFill>
                  <a:schemeClr val="tx1"/>
                </a:solidFill>
                <a:latin typeface="Arial" panose="020B0604020202020204" pitchFamily="34" charset="0"/>
              </a:defRPr>
            </a:lvl4pPr>
            <a:lvl5pPr eaLnBrk="0" fontAlgn="base" hangingPunct="0">
              <a:spcBef>
                <a:spcPct val="0"/>
              </a:spcBef>
              <a:spcAft>
                <a:spcPct val="0"/>
              </a:spcAft>
              <a:tabLst>
                <a:tab pos="1531938" algn="l"/>
              </a:tabLst>
              <a:defRPr>
                <a:solidFill>
                  <a:schemeClr val="tx1"/>
                </a:solidFill>
                <a:latin typeface="Arial" panose="020B0604020202020204" pitchFamily="34" charset="0"/>
              </a:defRPr>
            </a:lvl5pPr>
            <a:lvl6pPr eaLnBrk="0" fontAlgn="base" hangingPunct="0">
              <a:spcBef>
                <a:spcPct val="0"/>
              </a:spcBef>
              <a:spcAft>
                <a:spcPct val="0"/>
              </a:spcAft>
              <a:tabLst>
                <a:tab pos="1531938" algn="l"/>
              </a:tabLst>
              <a:defRPr>
                <a:solidFill>
                  <a:schemeClr val="tx1"/>
                </a:solidFill>
                <a:latin typeface="Arial" panose="020B0604020202020204" pitchFamily="34" charset="0"/>
              </a:defRPr>
            </a:lvl6pPr>
            <a:lvl7pPr eaLnBrk="0" fontAlgn="base" hangingPunct="0">
              <a:spcBef>
                <a:spcPct val="0"/>
              </a:spcBef>
              <a:spcAft>
                <a:spcPct val="0"/>
              </a:spcAft>
              <a:tabLst>
                <a:tab pos="1531938" algn="l"/>
              </a:tabLst>
              <a:defRPr>
                <a:solidFill>
                  <a:schemeClr val="tx1"/>
                </a:solidFill>
                <a:latin typeface="Arial" panose="020B0604020202020204" pitchFamily="34" charset="0"/>
              </a:defRPr>
            </a:lvl7pPr>
            <a:lvl8pPr eaLnBrk="0" fontAlgn="base" hangingPunct="0">
              <a:spcBef>
                <a:spcPct val="0"/>
              </a:spcBef>
              <a:spcAft>
                <a:spcPct val="0"/>
              </a:spcAft>
              <a:tabLst>
                <a:tab pos="1531938" algn="l"/>
              </a:tabLst>
              <a:defRPr>
                <a:solidFill>
                  <a:schemeClr val="tx1"/>
                </a:solidFill>
                <a:latin typeface="Arial" panose="020B0604020202020204" pitchFamily="34" charset="0"/>
              </a:defRPr>
            </a:lvl8pPr>
            <a:lvl9pPr eaLnBrk="0" fontAlgn="base" hangingPunct="0">
              <a:spcBef>
                <a:spcPct val="0"/>
              </a:spcBef>
              <a:spcAft>
                <a:spcPct val="0"/>
              </a:spcAft>
              <a:tabLst>
                <a:tab pos="15319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31938" algn="l"/>
              </a:tabLst>
            </a:pPr>
            <a:br>
              <a:rPr kumimoji="0" lang="en-US" altLang="pt-BR" sz="1200" b="0"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br>
            <a:endParaRPr kumimoji="0" lang="en-US" altLang="pt-BR" sz="1200" b="0"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lang="en-US" altLang="pt-BR" sz="1200" dirty="0"/>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en-US" altLang="pt-B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lang="en-US" altLang="pt-BR" sz="1200" dirty="0"/>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en-US" altLang="pt-B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lang="en-US" altLang="pt-BR" sz="1200" dirty="0"/>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en-US" altLang="pt-B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lang="en-US" altLang="pt-BR" sz="1200" dirty="0"/>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en-US" altLang="pt-B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lang="en-US" altLang="pt-BR" sz="1200" dirty="0"/>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en-US" altLang="pt-B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lang="en-US" altLang="pt-BR" sz="1200" dirty="0"/>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en-US" altLang="pt-B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lang="en-US" altLang="pt-BR" sz="1200" dirty="0"/>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en-US" altLang="pt-B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lang="en-US" altLang="pt-BR" sz="1200" dirty="0"/>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en-US" altLang="pt-B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en-US" altLang="pt-BR" sz="1200"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1531938" algn="l"/>
              </a:tabLst>
            </a:pPr>
            <a:r>
              <a:rPr kumimoji="0" lang="pt-BR" altLang="pt-BR" sz="1200" b="1" i="0" u="none" strike="noStrike" cap="none" normalizeH="0" baseline="0" dirty="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t>Solda de Tampão</a:t>
            </a:r>
            <a:endParaRPr kumimoji="0" lang="pt-BR" altLang="pt-B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1938" algn="l"/>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5" name="Rectangle 20"/>
          <p:cNvSpPr>
            <a:spLocks noChangeArrowheads="1"/>
          </p:cNvSpPr>
          <p:nvPr/>
        </p:nvSpPr>
        <p:spPr bwMode="auto">
          <a:xfrm>
            <a:off x="5725144" y="25905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pt-BR" sz="1200" b="0" i="0" u="none" strike="noStrike" cap="none" normalizeH="0" baseline="0">
                <a:ln>
                  <a:noFill/>
                </a:ln>
                <a:solidFill>
                  <a:schemeClr val="tx1"/>
                </a:solidFill>
                <a:effectLst/>
                <a:latin typeface="Arial" panose="020B0604020202020204" pitchFamily="34" charset="0"/>
                <a:ea typeface="Book Antiqua" panose="02040602050305030304" pitchFamily="18" charset="0"/>
                <a:cs typeface="Book Antiqua" panose="02040602050305030304" pitchFamily="18" charset="0"/>
              </a:rPr>
            </a:br>
            <a:endParaRPr kumimoji="0" lang="en-US"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1174543"/>
      </p:ext>
    </p:extLst>
  </p:cSld>
  <p:clrMapOvr>
    <a:masterClrMapping/>
  </p:clrMapOvr>
</p:sld>
</file>

<file path=ppt/theme/theme1.xml><?xml version="1.0" encoding="utf-8"?>
<a:theme xmlns:a="http://schemas.openxmlformats.org/drawingml/2006/main" name="Berlim">
  <a:themeElements>
    <a:clrScheme name="Berlim">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m">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m">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1055</Words>
  <Application>Microsoft Office PowerPoint</Application>
  <PresentationFormat>Apresentação na tela (4:3)</PresentationFormat>
  <Paragraphs>82</Paragraphs>
  <Slides>19</Slides>
  <Notes>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19</vt:i4>
      </vt:variant>
    </vt:vector>
  </HeadingPairs>
  <TitlesOfParts>
    <vt:vector size="24" baseType="lpstr">
      <vt:lpstr>Arial</vt:lpstr>
      <vt:lpstr>Calibri</vt:lpstr>
      <vt:lpstr>Trebuchet MS</vt:lpstr>
      <vt:lpstr>Wingdings</vt:lpstr>
      <vt:lpstr>Berlim</vt:lpstr>
      <vt:lpstr>ESTRUTURAS METÁLICAS: INTRODUÇÃO</vt:lpstr>
      <vt:lpstr>Introdução</vt:lpstr>
      <vt:lpstr>Vantagens</vt:lpstr>
      <vt:lpstr>Tipos de Sistemas</vt:lpstr>
      <vt:lpstr>Tipos de Sistemas</vt:lpstr>
      <vt:lpstr>Tipos de Sistemas</vt:lpstr>
      <vt:lpstr>Tipos de Sistemas</vt:lpstr>
      <vt:lpstr>Ligações</vt:lpstr>
      <vt:lpstr>Ligações</vt:lpstr>
      <vt:lpstr>Perfis Laminados</vt:lpstr>
      <vt:lpstr>Cantoneiras</vt:lpstr>
      <vt:lpstr>Cantoneiras</vt:lpstr>
      <vt:lpstr>Perfil “U”</vt:lpstr>
      <vt:lpstr>Perfil “U”</vt:lpstr>
      <vt:lpstr>Perfil “I” e Perfil “H” </vt:lpstr>
      <vt:lpstr>Perfil Tubular</vt:lpstr>
      <vt:lpstr>Tabela de Perfis</vt:lpstr>
      <vt:lpstr>Tabela – Perfil C</vt:lpstr>
      <vt:lpstr>Tabela – Perfil L abas iguais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ESTRUTURAS METÁLICAS: INTRODUÇÃO</dc:title>
  <dc:creator>Talles Mello</dc:creator>
  <cp:lastModifiedBy>Talles Mello</cp:lastModifiedBy>
  <cp:revision>3</cp:revision>
  <dcterms:created xsi:type="dcterms:W3CDTF">2019-08-12T21:29:58Z</dcterms:created>
  <dcterms:modified xsi:type="dcterms:W3CDTF">2022-03-04T16:17:05Z</dcterms:modified>
</cp:coreProperties>
</file>