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8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427C-71F8-441D-925A-84E0EF0471B1}" type="datetimeFigureOut">
              <a:rPr lang="pt-BR" smtClean="0"/>
              <a:t>04/03/2022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A9628-3560-461D-9492-9223DD9754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78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A9628-3560-461D-9492-9223DD97543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9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7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9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5B9C-D97A-4673-A58B-ABD0165F1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1192" b="46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34291E-304F-4839-A51F-ED76257C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pt-BR" sz="3200" dirty="0"/>
              <a:t>Aço: Compressão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F46C5B-851D-4E63-9219-937116AEB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pt-BR" sz="1600"/>
              <a:t>www.tallesmello.com.br</a:t>
            </a:r>
          </a:p>
        </p:txBody>
      </p:sp>
    </p:spTree>
    <p:extLst>
      <p:ext uri="{BB962C8B-B14F-4D97-AF65-F5344CB8AC3E}">
        <p14:creationId xmlns:p14="http://schemas.microsoft.com/office/powerpoint/2010/main" val="396054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DB8E8-CD73-409D-9652-A334457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01: Alma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54C05-9B02-483A-9490-2998CDEE5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1696" y="1583140"/>
                <a:ext cx="10904561" cy="508494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11,9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0,58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1,49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11,9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0,58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≤1,49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20,52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42,14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16,74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11,9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=11,9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=1,92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1,92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1,92 . 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0,58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0,34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20,52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20000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=16,74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b="0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=23,4 −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11,9 −11,9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0,58=23,4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23,4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23,4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54C05-9B02-483A-9490-2998CDEE5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696" y="1583140"/>
                <a:ext cx="10904561" cy="50849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9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A71C7-1D41-40AE-8B21-C2123FA3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01: Mesa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30E8F30C-EE81-48A1-A587-523175322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3295" y="2011363"/>
                <a:ext cx="11237494" cy="41608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10,2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0,71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=7,183  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=0,56 .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=0,56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=15,84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7,183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15,84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=1,0       </m:t>
                      </m:r>
                    </m:oMath>
                  </m:oMathPara>
                </a14:m>
                <a:endParaRPr lang="pt-BR" i="1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30E8F30C-EE81-48A1-A587-523175322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295" y="2011363"/>
                <a:ext cx="11237494" cy="41608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6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E84C6-377A-47F9-B298-C1D8609A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01: Força Axial Flambagem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47EBC1-DD6A-4E23-9F89-F3E745939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1679"/>
                <a:ext cx="10515600" cy="448119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. 20000 . 939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(1 . 320)²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=1810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i="1" dirty="0"/>
              </a:p>
              <a:p>
                <a:pPr marL="0" indent="0">
                  <a:buNone/>
                </a:pPr>
                <a:endParaRPr lang="pt-B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. 20000 .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(1 . 320)²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=242,9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i="1" dirty="0"/>
              </a:p>
              <a:p>
                <a:pPr marL="0" indent="0">
                  <a:buNone/>
                </a:pPr>
                <a:endParaRPr lang="pt-B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𝐺𝐽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6,751²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. 20000. 6683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(1 . 320)²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7700 . 4,34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=1015,9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6,34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+2,32²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=6,751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=242,9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𝑘𝑁</m:t>
                    </m:r>
                    <m:r>
                      <a:rPr lang="pt-BR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Menor</m:t>
                    </m:r>
                    <m:r>
                      <a:rPr lang="pt-BR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valor</m:t>
                    </m:r>
                    <m:r>
                      <a:rPr lang="pt-BR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entre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47EBC1-DD6A-4E23-9F89-F3E745939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1679"/>
                <a:ext cx="10515600" cy="448119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8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DB09F-CFD6-4EE5-86E5-E4459BFE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93964E-4A57-4311-BC2C-03E799CDF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. 1=1       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=</m:t>
                          </m:r>
                        </m:sub>
                      </m:sSub>
                      <m:r>
                        <a:rPr lang="pt-BR" sz="2800" i="1" baseline="-2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1 . 23,4 . 25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242,9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1,552</m:t>
                      </m:r>
                    </m:oMath>
                  </m:oMathPara>
                </a14:m>
                <a:endParaRPr lang="pt-BR" sz="2800" dirty="0">
                  <a:ea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0,877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0,877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1,552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=0,364</m:t>
                      </m:r>
                    </m:oMath>
                  </m:oMathPara>
                </a14:m>
                <a:endParaRPr lang="pt-BR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 b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pt-BR" sz="28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𝑐𝑅𝑑</m:t>
                          </m:r>
                        </m:sub>
                      </m:sSub>
                      <m:r>
                        <a:rPr lang="pt-BR" sz="28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×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𝑄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0,364 . 1 . 23,4 . 25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1,1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=193,58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𝑘𝑁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pt-BR" i="1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193,58 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𝑘𝑁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&gt;50;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𝑃𝑜𝑟𝑡𝑎𝑛𝑡𝑜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𝑝𝑒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ç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𝑖𝑟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á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𝑟𝑒𝑠𝑖𝑠𝑡𝑖𝑟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pt-BR" i="1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pt-B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93964E-4A57-4311-BC2C-03E799CDF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4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969DC6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ABFF07-2BFA-4BB7-A9F8-07640D2D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Exemplo 02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BC893-3F96-492D-8A5B-AE5F76AA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Verifique se o pilar com 4,5 metros de comprimento irá resistir a compressão. Dados:</a:t>
            </a:r>
          </a:p>
          <a:p>
            <a:pPr algn="just"/>
            <a:r>
              <a:rPr lang="pt-BR" sz="2000" dirty="0"/>
              <a:t>Carga aplicada: 700 KN</a:t>
            </a:r>
          </a:p>
          <a:p>
            <a:pPr algn="just"/>
            <a:r>
              <a:rPr lang="pt-BR" sz="2000" dirty="0"/>
              <a:t>Perfil W 310 x 52,0</a:t>
            </a:r>
          </a:p>
          <a:p>
            <a:pPr algn="just"/>
            <a:r>
              <a:rPr lang="pt-BR" sz="2000" dirty="0"/>
              <a:t>E = 200 </a:t>
            </a:r>
            <a:r>
              <a:rPr lang="pt-BR" sz="2000" dirty="0" err="1"/>
              <a:t>GPa</a:t>
            </a:r>
            <a:r>
              <a:rPr lang="pt-BR" sz="2000" dirty="0"/>
              <a:t> = 20000 KN/cm²</a:t>
            </a:r>
          </a:p>
          <a:p>
            <a:pPr algn="just"/>
            <a:r>
              <a:rPr lang="pt-BR" sz="2000" dirty="0"/>
              <a:t>G = 7700 KN/cm²</a:t>
            </a:r>
          </a:p>
          <a:p>
            <a:pPr algn="just"/>
            <a:r>
              <a:rPr lang="pt-BR" sz="2000" dirty="0" err="1"/>
              <a:t>Fy</a:t>
            </a:r>
            <a:r>
              <a:rPr lang="pt-BR" sz="2000" dirty="0"/>
              <a:t> = 25 KN/cm²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1112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B19CA-9820-4975-BBE2-12F944AF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02: Dados do Fornecedor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161234C-135E-4726-9471-A46FDB2EA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437" y="2011679"/>
                <a:ext cx="6991643" cy="448119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pt-BR" dirty="0"/>
                  <a:t>Perfil </a:t>
                </a:r>
                <a:r>
                  <a:rPr lang="pt-BR" sz="2800" dirty="0"/>
                  <a:t>W 310 x </a:t>
                </a:r>
                <a:r>
                  <a:rPr lang="pt-BR" dirty="0"/>
                  <a:t>52</a:t>
                </a:r>
                <a:r>
                  <a:rPr lang="pt-BR" sz="2800" dirty="0"/>
                  <a:t>,0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=67,0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=11909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1026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=31,81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=13,33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3,91 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236422 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=27,1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=0,76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16,7 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1,32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=1,1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161234C-135E-4726-9471-A46FDB2EA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37" y="2011679"/>
                <a:ext cx="6991643" cy="4481195"/>
              </a:xfrm>
              <a:blipFill>
                <a:blip r:embed="rId2"/>
                <a:stretch>
                  <a:fillRect l="-785" t="-20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ÁLCULO DE EQUIVALÊNCIA Insira os dados da seção ...">
            <a:extLst>
              <a:ext uri="{FF2B5EF4-FFF2-40B4-BE49-F238E27FC236}">
                <a16:creationId xmlns:a16="http://schemas.microsoft.com/office/drawing/2014/main" id="{F13EF51A-78FA-4121-9AC9-922E87C9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180492"/>
            <a:ext cx="3446382" cy="37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3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DB8E8-CD73-409D-9652-A334457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02: Alma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54C05-9B02-483A-9490-2998CDEE5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1696" y="1583140"/>
                <a:ext cx="10904561" cy="508494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27,1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0,76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1,49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27,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≤1,49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35,66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42,14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=1,92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1,92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1,92 . 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0,76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0,34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35,66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20000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=30,14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b="0" dirty="0"/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30,14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27,1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=27,1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=67 −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27,1 −27,1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0,76=67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54C05-9B02-483A-9490-2998CDEE5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696" y="1583140"/>
                <a:ext cx="10904561" cy="50849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5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2D15F-0608-48FF-859A-8AFBDD46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02: Mesa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C2901A2-2159-447C-AD97-06F581594F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11680"/>
                <a:ext cx="11353800" cy="41605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16,7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1,32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=6,33  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=0,56 .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=0,56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=15,84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6,33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15,84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=1,0       </m:t>
                      </m:r>
                    </m:oMath>
                  </m:oMathPara>
                </a14:m>
                <a:endParaRPr lang="pt-BR" i="1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C2901A2-2159-447C-AD97-06F581594F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11680"/>
                <a:ext cx="11353800" cy="41605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64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E84C6-377A-47F9-B298-C1D8609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959"/>
            <a:ext cx="10515600" cy="1325563"/>
          </a:xfrm>
        </p:spPr>
        <p:txBody>
          <a:bodyPr/>
          <a:lstStyle/>
          <a:p>
            <a:r>
              <a:rPr lang="pt-BR" dirty="0"/>
              <a:t>Exemplo 02: Força Axial Flambagem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47EBC1-DD6A-4E23-9F89-F3E745939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3064"/>
                <a:ext cx="10515600" cy="44811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1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20000 . 11909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(1 . 450)²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=11608,6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2100" i="1" dirty="0"/>
              </a:p>
              <a:p>
                <a:pPr marL="0" indent="0">
                  <a:buNone/>
                </a:pPr>
                <a:endParaRPr lang="pt-BR" sz="21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1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𝑒𝑦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20000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1026</m:t>
                          </m:r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(1 . 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450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)²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=1000,12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2100" i="1" dirty="0"/>
              </a:p>
              <a:p>
                <a:pPr marL="0" indent="0">
                  <a:buNone/>
                </a:pPr>
                <a:endParaRPr lang="pt-BR" sz="21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13,33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+3,91²</m:t>
                          </m:r>
                        </m:e>
                      </m:rad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=13,89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1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1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𝑒𝑧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1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1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sz="2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𝐺𝐽</m:t>
                          </m:r>
                        </m:e>
                      </m:d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13,89²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pt-BR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 . 20000. 236422</m:t>
                              </m:r>
                            </m:num>
                            <m:den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(1 . 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0)²</m:t>
                              </m:r>
                            </m:den>
                          </m:f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7700 . 31,81</m:t>
                          </m:r>
                        </m:e>
                      </m:d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=2464,06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2100" dirty="0"/>
              </a:p>
              <a:p>
                <a:pPr marL="0" indent="0">
                  <a:buNone/>
                </a:pPr>
                <a:endParaRPr lang="pt-BR" sz="21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1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=1000,12 </m:t>
                    </m:r>
                    <m:r>
                      <a:rPr lang="pt-BR" sz="21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𝑘𝑁</m:t>
                    </m:r>
                    <m:r>
                      <a:rPr lang="pt-BR" sz="21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sz="21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Menor</m:t>
                    </m:r>
                    <m:r>
                      <a:rPr lang="pt-BR" sz="21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1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valor</m:t>
                    </m:r>
                    <m:r>
                      <a:rPr lang="pt-BR" sz="21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1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entre</m:t>
                    </m:r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1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pt-BR" sz="21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1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sz="21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1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sz="21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21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21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47EBC1-DD6A-4E23-9F89-F3E745939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3064"/>
                <a:ext cx="10515600" cy="4481195"/>
              </a:xfrm>
              <a:blipFill>
                <a:blip r:embed="rId2"/>
                <a:stretch>
                  <a:fillRect b="-179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15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DB09F-CFD6-4EE5-86E5-E4459BFE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93964E-4A57-4311-BC2C-03E799CDF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. 1=1        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=</m:t>
                          </m:r>
                        </m:sub>
                      </m:sSub>
                      <m:r>
                        <a:rPr lang="pt-BR" sz="2800" i="1" baseline="-2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1 . 67 . 25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1000,12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1,294</m:t>
                      </m:r>
                    </m:oMath>
                  </m:oMathPara>
                </a14:m>
                <a:endParaRPr lang="pt-BR" sz="2800" dirty="0">
                  <a:ea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0,658</m:t>
                          </m:r>
                        </m:e>
                        <m:sup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1,294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=0,496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 b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pt-BR" sz="28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𝑐𝑅𝑑</m:t>
                          </m:r>
                        </m:sub>
                      </m:sSub>
                      <m:r>
                        <a:rPr lang="pt-BR" sz="28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×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𝑄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0,496 . 1 . 67 . 25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1,1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=755,4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𝑘𝑁</m:t>
                      </m:r>
                    </m:oMath>
                  </m:oMathPara>
                </a14:m>
                <a:endParaRPr lang="pt-BR" sz="2800" b="0" i="1" dirty="0">
                  <a:latin typeface="Cambria Math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pt-BR" i="1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7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55,4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𝑘𝑁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&gt;700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𝑘𝑁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𝑃𝑜𝑟𝑡𝑎𝑛𝑡𝑜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𝑝𝑒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ç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𝑖𝑟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á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𝑟𝑒𝑠𝑖𝑠𝑡𝑖𝑟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pt-BR" i="1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pt-BR" i="1" baseline="-250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pt-B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693964E-4A57-4311-BC2C-03E799CDF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3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58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CF8E-DCE1-4705-A8A3-8B5562BA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30FED-0CF8-496D-A643-27E20D0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2" y="2011680"/>
            <a:ext cx="4600135" cy="4160520"/>
          </a:xfrm>
        </p:spPr>
        <p:txBody>
          <a:bodyPr>
            <a:normAutofit/>
          </a:bodyPr>
          <a:lstStyle/>
          <a:p>
            <a:pPr algn="just"/>
            <a:r>
              <a:rPr lang="pt-BR" sz="2500" dirty="0"/>
              <a:t>O dimensionamento de barras prismáticas submetidas à compressão simples tem suas condições estabelecidas pelo item 5.3 da NBR 8800, complementado pelos anexos E </a:t>
            </a:r>
            <a:r>
              <a:rPr lang="pt-BR" sz="2500" dirty="0" err="1"/>
              <a:t>e</a:t>
            </a:r>
            <a:r>
              <a:rPr lang="pt-BR" sz="2500" dirty="0"/>
              <a:t> F da mesma norma.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7E6C869B-A7A2-4D2E-BB29-91617F5C2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30" y="-458221"/>
            <a:ext cx="5725756" cy="80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969DC6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ABFF07-2BFA-4BB7-A9F8-07640D2D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Exemplo 03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BC893-3F96-492D-8A5B-AE5F76AA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680" y="177735"/>
            <a:ext cx="5257801" cy="340952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Verifique se o banzo mais desfavorável irá resistir a compressão. Dados: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U 3”×6,1 kg/m </a:t>
            </a:r>
          </a:p>
          <a:p>
            <a:pPr algn="just"/>
            <a:r>
              <a:rPr lang="pt-BR" sz="2000" dirty="0"/>
              <a:t>E = 200 </a:t>
            </a:r>
            <a:r>
              <a:rPr lang="pt-BR" sz="2000" dirty="0" err="1"/>
              <a:t>GPa</a:t>
            </a:r>
            <a:r>
              <a:rPr lang="pt-BR" sz="2000" dirty="0"/>
              <a:t> = 20000 KN/cm²</a:t>
            </a:r>
          </a:p>
          <a:p>
            <a:pPr algn="just"/>
            <a:r>
              <a:rPr lang="pt-BR" sz="2000" dirty="0"/>
              <a:t>G = 7700 KN/cm²</a:t>
            </a:r>
          </a:p>
          <a:p>
            <a:pPr algn="just"/>
            <a:r>
              <a:rPr lang="pt-BR" sz="2000" dirty="0"/>
              <a:t>L = 6,0 metros</a:t>
            </a:r>
          </a:p>
          <a:p>
            <a:pPr algn="just"/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Aço MR250 (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=25,0 </a:t>
            </a:r>
            <a:r>
              <a:rPr lang="pt-B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/cm²).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04CECB-6CCC-4B6C-9223-1EFDA005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81" y="3429000"/>
            <a:ext cx="5652069" cy="14621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A11651A-C0E5-482B-9C92-5E93EC9B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11" y="5113482"/>
            <a:ext cx="6838443" cy="15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D3A2313-5257-4010-840B-C225069E5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99794"/>
              </p:ext>
            </p:extLst>
          </p:nvPr>
        </p:nvGraphicFramePr>
        <p:xfrm>
          <a:off x="782316" y="442580"/>
          <a:ext cx="10922008" cy="59728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63566">
                  <a:extLst>
                    <a:ext uri="{9D8B030D-6E8A-4147-A177-3AD203B41FA5}">
                      <a16:colId xmlns:a16="http://schemas.microsoft.com/office/drawing/2014/main" val="1298763079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901556878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3161038471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449931746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329566245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1342718855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842940815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325369308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572551308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1688314541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3442852783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1518219788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000802038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320520247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62739242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4010015924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2246734423"/>
                    </a:ext>
                  </a:extLst>
                </a:gridCol>
                <a:gridCol w="574026">
                  <a:extLst>
                    <a:ext uri="{9D8B030D-6E8A-4147-A177-3AD203B41FA5}">
                      <a16:colId xmlns:a16="http://schemas.microsoft.com/office/drawing/2014/main" val="712142950"/>
                    </a:ext>
                  </a:extLst>
                </a:gridCol>
              </a:tblGrid>
              <a:tr h="2647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BITOLA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Peso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d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tw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bf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tf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area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Ix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Wx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Zx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rx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Iy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Wy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Zy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ry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x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It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Cw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1109721375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 x kg/m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kg/m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417011815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C3"×6,10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76,2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4,32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35,81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6,93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7,78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68,9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18,1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21,6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2,98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3,32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6,54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1,03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82,4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3264286872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C3"×7,44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7,44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76,2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6,55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38,05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6,93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9,48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77,2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20,3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24,9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2,85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10,3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3,82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1,04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1,77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102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619433043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C4"×8,04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8,04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101,6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4,67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40,23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7,52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10,1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159,5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31,4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37,5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3,97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13,1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4,61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9,26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1,66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247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1545426839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C4"×9,30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101,6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6,27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41,83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7,52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11,9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174,4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34,3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39,8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3,84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9,32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1,15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2,03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277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870261769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C6"×12,2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12,2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152,4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5,08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48,77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8,71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546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71,7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84,6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5,94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28,8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8,16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16,2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1,36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3,06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1260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606528841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C6"×15,6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152,4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7,98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51,66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8,71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19,9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632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82,9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101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5,63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9,24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18,7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1,34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1,27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5,33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1590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900905610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C8"×17,1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17,1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203,2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5,59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57,4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21,68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1344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132,7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7,87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54,1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12,94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25,7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1,42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1,47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5,41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4430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1065954992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C8"×20,5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20,5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203,2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59,51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25,93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1490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147,5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180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7,59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62,4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14,09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28,3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1,42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1,42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7,74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5160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3043553870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C10"×22,77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22,77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254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66,04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11,1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2800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221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261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9,84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38,3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1,81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1,61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8,7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12200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2154361882"/>
                  </a:ext>
                </a:extLst>
              </a:tr>
              <a:tr h="5189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C10"×29,76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29,76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254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9,63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69,57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11,1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37,9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3290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259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318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9,31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117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21,6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44,2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1,76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1,54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15,3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15300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713" marR="9713" marT="9713" marB="0" anchor="b"/>
                </a:tc>
                <a:extLst>
                  <a:ext uri="{0D108BD9-81ED-4DB2-BD59-A6C34878D82A}">
                    <a16:rowId xmlns:a16="http://schemas.microsoft.com/office/drawing/2014/main" val="2646103439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32F50117-5EAC-45F6-B210-CC5EB560A080}"/>
              </a:ext>
            </a:extLst>
          </p:cNvPr>
          <p:cNvSpPr/>
          <p:nvPr/>
        </p:nvSpPr>
        <p:spPr>
          <a:xfrm>
            <a:off x="782316" y="1406769"/>
            <a:ext cx="10922008" cy="4642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86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969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BB5DCF-F4E4-4669-A6E4-DAF3A71C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pt-BR" sz="3200">
                <a:solidFill>
                  <a:srgbClr val="FFFFFF"/>
                </a:solidFill>
              </a:rPr>
              <a:t>Roteiro de Cálculo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F7E66E9-BC29-4200-8BA1-9FD6A68316CA}"/>
              </a:ext>
            </a:extLst>
          </p:cNvPr>
          <p:cNvSpPr/>
          <p:nvPr/>
        </p:nvSpPr>
        <p:spPr>
          <a:xfrm>
            <a:off x="6834051" y="4759225"/>
            <a:ext cx="1079183" cy="594360"/>
          </a:xfrm>
          <a:custGeom>
            <a:avLst/>
            <a:gdLst/>
            <a:ahLst/>
            <a:cxnLst/>
            <a:rect l="l" t="t" r="r" b="b"/>
            <a:pathLst>
              <a:path w="1438910" h="792479">
                <a:moveTo>
                  <a:pt x="0" y="792480"/>
                </a:moveTo>
                <a:lnTo>
                  <a:pt x="1438655" y="792480"/>
                </a:lnTo>
                <a:lnTo>
                  <a:pt x="1438655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1839CF5-D858-4EF3-8C34-AF86B71DDC07}"/>
              </a:ext>
            </a:extLst>
          </p:cNvPr>
          <p:cNvSpPr txBox="1"/>
          <p:nvPr/>
        </p:nvSpPr>
        <p:spPr>
          <a:xfrm>
            <a:off x="7274868" y="4724549"/>
            <a:ext cx="19526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4"/>
              </a:lnSpc>
            </a:pPr>
            <a:r>
              <a:rPr sz="3300" b="1" i="1" dirty="0">
                <a:latin typeface="Times New Roman"/>
                <a:cs typeface="Times New Roman"/>
              </a:rPr>
              <a:t>χ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2F0BDDC-81AE-4F12-818D-B99B37DFB193}"/>
              </a:ext>
            </a:extLst>
          </p:cNvPr>
          <p:cNvSpPr txBox="1"/>
          <p:nvPr/>
        </p:nvSpPr>
        <p:spPr>
          <a:xfrm>
            <a:off x="6847815" y="1536823"/>
            <a:ext cx="1079183" cy="481863"/>
          </a:xfrm>
          <a:prstGeom prst="rect">
            <a:avLst/>
          </a:prstGeom>
          <a:solidFill>
            <a:srgbClr val="DFEBEB"/>
          </a:solidFill>
          <a:ln w="25907">
            <a:solidFill>
              <a:srgbClr val="000000"/>
            </a:solidFill>
          </a:ln>
        </p:spPr>
        <p:txBody>
          <a:bodyPr vert="horz" wrap="square" lIns="0" tIns="65723" rIns="0" bIns="0" rtlCol="0">
            <a:spAutoFit/>
          </a:bodyPr>
          <a:lstStyle/>
          <a:p>
            <a:pPr algn="ctr">
              <a:spcBef>
                <a:spcPts val="518"/>
              </a:spcBef>
            </a:pPr>
            <a:r>
              <a:rPr sz="2700" b="1" i="1" dirty="0">
                <a:latin typeface="Times New Roman"/>
                <a:cs typeface="Times New Roman"/>
              </a:rPr>
              <a:t>Q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5538742-2D27-4645-807E-FD414361A17D}"/>
              </a:ext>
            </a:extLst>
          </p:cNvPr>
          <p:cNvSpPr/>
          <p:nvPr/>
        </p:nvSpPr>
        <p:spPr>
          <a:xfrm>
            <a:off x="6834051" y="2246912"/>
            <a:ext cx="1079183" cy="649605"/>
          </a:xfrm>
          <a:custGeom>
            <a:avLst/>
            <a:gdLst/>
            <a:ahLst/>
            <a:cxnLst/>
            <a:rect l="l" t="t" r="r" b="b"/>
            <a:pathLst>
              <a:path w="1438910" h="866139">
                <a:moveTo>
                  <a:pt x="0" y="865632"/>
                </a:moveTo>
                <a:lnTo>
                  <a:pt x="1438655" y="865632"/>
                </a:lnTo>
                <a:lnTo>
                  <a:pt x="1438655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2B8BD1F-B9B3-40D8-B77E-5CC8A0EFB855}"/>
              </a:ext>
            </a:extLst>
          </p:cNvPr>
          <p:cNvSpPr/>
          <p:nvPr/>
        </p:nvSpPr>
        <p:spPr>
          <a:xfrm>
            <a:off x="6834051" y="2246912"/>
            <a:ext cx="1079183" cy="649605"/>
          </a:xfrm>
          <a:custGeom>
            <a:avLst/>
            <a:gdLst/>
            <a:ahLst/>
            <a:cxnLst/>
            <a:rect l="l" t="t" r="r" b="b"/>
            <a:pathLst>
              <a:path w="1438910" h="866139">
                <a:moveTo>
                  <a:pt x="0" y="865632"/>
                </a:moveTo>
                <a:lnTo>
                  <a:pt x="1438655" y="865632"/>
                </a:lnTo>
                <a:lnTo>
                  <a:pt x="1438655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10F6C25-0BF2-431C-9A08-1DB3D2EF9AA1}"/>
              </a:ext>
            </a:extLst>
          </p:cNvPr>
          <p:cNvSpPr txBox="1"/>
          <p:nvPr/>
        </p:nvSpPr>
        <p:spPr>
          <a:xfrm>
            <a:off x="7188762" y="2344695"/>
            <a:ext cx="26717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b="1" i="1" dirty="0"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07A6E489-3597-4562-AF9C-DC121EB65934}"/>
              </a:ext>
            </a:extLst>
          </p:cNvPr>
          <p:cNvSpPr txBox="1"/>
          <p:nvPr/>
        </p:nvSpPr>
        <p:spPr>
          <a:xfrm>
            <a:off x="7436793" y="2543578"/>
            <a:ext cx="1209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i="1" dirty="0"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54182E4-B79F-481F-9DC0-35D07D0000BB}"/>
              </a:ext>
            </a:extLst>
          </p:cNvPr>
          <p:cNvSpPr/>
          <p:nvPr/>
        </p:nvSpPr>
        <p:spPr>
          <a:xfrm>
            <a:off x="6859198" y="3085874"/>
            <a:ext cx="1080135" cy="647224"/>
          </a:xfrm>
          <a:custGeom>
            <a:avLst/>
            <a:gdLst/>
            <a:ahLst/>
            <a:cxnLst/>
            <a:rect l="l" t="t" r="r" b="b"/>
            <a:pathLst>
              <a:path w="1440179" h="862964">
                <a:moveTo>
                  <a:pt x="0" y="862583"/>
                </a:moveTo>
                <a:lnTo>
                  <a:pt x="1440179" y="862583"/>
                </a:lnTo>
                <a:lnTo>
                  <a:pt x="1440179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72A2EFB4-8747-40A8-B4DB-4935E83BB6EF}"/>
              </a:ext>
            </a:extLst>
          </p:cNvPr>
          <p:cNvSpPr/>
          <p:nvPr/>
        </p:nvSpPr>
        <p:spPr>
          <a:xfrm>
            <a:off x="6859198" y="3085874"/>
            <a:ext cx="1080135" cy="647224"/>
          </a:xfrm>
          <a:custGeom>
            <a:avLst/>
            <a:gdLst/>
            <a:ahLst/>
            <a:cxnLst/>
            <a:rect l="l" t="t" r="r" b="b"/>
            <a:pathLst>
              <a:path w="1440179" h="862964">
                <a:moveTo>
                  <a:pt x="0" y="862583"/>
                </a:moveTo>
                <a:lnTo>
                  <a:pt x="1440179" y="862583"/>
                </a:lnTo>
                <a:lnTo>
                  <a:pt x="1440179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08A9DBBA-F99A-4CAB-967A-8701FCA1086F}"/>
              </a:ext>
            </a:extLst>
          </p:cNvPr>
          <p:cNvSpPr txBox="1"/>
          <p:nvPr/>
        </p:nvSpPr>
        <p:spPr>
          <a:xfrm>
            <a:off x="7256199" y="3182514"/>
            <a:ext cx="17145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b="1" i="1" dirty="0">
                <a:latin typeface="Times New Roman"/>
                <a:cs typeface="Times New Roman"/>
              </a:rPr>
              <a:t>λ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CF7FFEAB-CBC7-43A4-8EA8-51E699A6071E}"/>
              </a:ext>
            </a:extLst>
          </p:cNvPr>
          <p:cNvSpPr txBox="1"/>
          <p:nvPr/>
        </p:nvSpPr>
        <p:spPr>
          <a:xfrm>
            <a:off x="7408219" y="3381625"/>
            <a:ext cx="1333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i="1" dirty="0">
                <a:latin typeface="Times New Roman"/>
                <a:cs typeface="Times New Roman"/>
              </a:rPr>
              <a:t>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71494C0-2CC8-4B56-8EB1-D55EE2BB0CEB}"/>
              </a:ext>
            </a:extLst>
          </p:cNvPr>
          <p:cNvSpPr/>
          <p:nvPr/>
        </p:nvSpPr>
        <p:spPr>
          <a:xfrm>
            <a:off x="6834051" y="3922550"/>
            <a:ext cx="1079183" cy="594360"/>
          </a:xfrm>
          <a:custGeom>
            <a:avLst/>
            <a:gdLst/>
            <a:ahLst/>
            <a:cxnLst/>
            <a:rect l="l" t="t" r="r" b="b"/>
            <a:pathLst>
              <a:path w="1438910" h="792479">
                <a:moveTo>
                  <a:pt x="0" y="792480"/>
                </a:moveTo>
                <a:lnTo>
                  <a:pt x="1438655" y="792480"/>
                </a:lnTo>
                <a:lnTo>
                  <a:pt x="1438655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933DBF74-4A4A-47A8-A535-1634B4A89989}"/>
              </a:ext>
            </a:extLst>
          </p:cNvPr>
          <p:cNvSpPr/>
          <p:nvPr/>
        </p:nvSpPr>
        <p:spPr>
          <a:xfrm>
            <a:off x="6834051" y="3922550"/>
            <a:ext cx="1079183" cy="594360"/>
          </a:xfrm>
          <a:custGeom>
            <a:avLst/>
            <a:gdLst/>
            <a:ahLst/>
            <a:cxnLst/>
            <a:rect l="l" t="t" r="r" b="b"/>
            <a:pathLst>
              <a:path w="1438910" h="792479">
                <a:moveTo>
                  <a:pt x="0" y="792480"/>
                </a:moveTo>
                <a:lnTo>
                  <a:pt x="1438655" y="792480"/>
                </a:lnTo>
                <a:lnTo>
                  <a:pt x="1438655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95B533FC-5825-494F-AC10-18141AFDEDE4}"/>
              </a:ext>
            </a:extLst>
          </p:cNvPr>
          <p:cNvSpPr txBox="1"/>
          <p:nvPr/>
        </p:nvSpPr>
        <p:spPr>
          <a:xfrm>
            <a:off x="7265343" y="3831738"/>
            <a:ext cx="214313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1" i="1" dirty="0">
                <a:latin typeface="Times New Roman"/>
                <a:cs typeface="Times New Roman"/>
              </a:rPr>
              <a:t>χ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C36C4B3B-B357-4900-91ED-95FB370395F8}"/>
              </a:ext>
            </a:extLst>
          </p:cNvPr>
          <p:cNvSpPr/>
          <p:nvPr/>
        </p:nvSpPr>
        <p:spPr>
          <a:xfrm>
            <a:off x="6615929" y="2896135"/>
            <a:ext cx="772001" cy="577691"/>
          </a:xfrm>
          <a:custGeom>
            <a:avLst/>
            <a:gdLst/>
            <a:ahLst/>
            <a:cxnLst/>
            <a:rect l="l" t="t" r="r" b="b"/>
            <a:pathLst>
              <a:path w="1029335" h="770254">
                <a:moveTo>
                  <a:pt x="248793" y="684212"/>
                </a:moveTo>
                <a:lnTo>
                  <a:pt x="162687" y="734440"/>
                </a:lnTo>
                <a:lnTo>
                  <a:pt x="157079" y="739491"/>
                </a:lnTo>
                <a:lnTo>
                  <a:pt x="153923" y="746077"/>
                </a:lnTo>
                <a:lnTo>
                  <a:pt x="153435" y="753354"/>
                </a:lnTo>
                <a:lnTo>
                  <a:pt x="155829" y="760476"/>
                </a:lnTo>
                <a:lnTo>
                  <a:pt x="160881" y="766155"/>
                </a:lnTo>
                <a:lnTo>
                  <a:pt x="167481" y="769334"/>
                </a:lnTo>
                <a:lnTo>
                  <a:pt x="174795" y="769798"/>
                </a:lnTo>
                <a:lnTo>
                  <a:pt x="181990" y="767333"/>
                </a:lnTo>
                <a:lnTo>
                  <a:pt x="291852" y="703199"/>
                </a:lnTo>
                <a:lnTo>
                  <a:pt x="286638" y="703199"/>
                </a:lnTo>
                <a:lnTo>
                  <a:pt x="286638" y="700658"/>
                </a:lnTo>
                <a:lnTo>
                  <a:pt x="276987" y="700658"/>
                </a:lnTo>
                <a:lnTo>
                  <a:pt x="248793" y="684212"/>
                </a:lnTo>
                <a:close/>
              </a:path>
              <a:path w="1029335" h="770254">
                <a:moveTo>
                  <a:pt x="991107" y="107187"/>
                </a:moveTo>
                <a:lnTo>
                  <a:pt x="19050" y="107187"/>
                </a:lnTo>
                <a:lnTo>
                  <a:pt x="11626" y="108682"/>
                </a:lnTo>
                <a:lnTo>
                  <a:pt x="5572" y="112760"/>
                </a:lnTo>
                <a:lnTo>
                  <a:pt x="1494" y="118814"/>
                </a:lnTo>
                <a:lnTo>
                  <a:pt x="0" y="126237"/>
                </a:lnTo>
                <a:lnTo>
                  <a:pt x="12" y="684212"/>
                </a:lnTo>
                <a:lnTo>
                  <a:pt x="1494" y="691572"/>
                </a:lnTo>
                <a:lnTo>
                  <a:pt x="5572" y="697626"/>
                </a:lnTo>
                <a:lnTo>
                  <a:pt x="11626" y="701704"/>
                </a:lnTo>
                <a:lnTo>
                  <a:pt x="19050" y="703199"/>
                </a:lnTo>
                <a:lnTo>
                  <a:pt x="216244" y="703199"/>
                </a:lnTo>
                <a:lnTo>
                  <a:pt x="248793" y="684212"/>
                </a:lnTo>
                <a:lnTo>
                  <a:pt x="38100" y="684149"/>
                </a:lnTo>
                <a:lnTo>
                  <a:pt x="19050" y="665099"/>
                </a:lnTo>
                <a:lnTo>
                  <a:pt x="38100" y="665099"/>
                </a:lnTo>
                <a:lnTo>
                  <a:pt x="38100" y="145287"/>
                </a:lnTo>
                <a:lnTo>
                  <a:pt x="19050" y="145287"/>
                </a:lnTo>
                <a:lnTo>
                  <a:pt x="38100" y="126237"/>
                </a:lnTo>
                <a:lnTo>
                  <a:pt x="991107" y="126237"/>
                </a:lnTo>
                <a:lnTo>
                  <a:pt x="991107" y="107187"/>
                </a:lnTo>
                <a:close/>
              </a:path>
              <a:path w="1029335" h="770254">
                <a:moveTo>
                  <a:pt x="291802" y="665099"/>
                </a:moveTo>
                <a:lnTo>
                  <a:pt x="286638" y="665099"/>
                </a:lnTo>
                <a:lnTo>
                  <a:pt x="286638" y="703199"/>
                </a:lnTo>
                <a:lnTo>
                  <a:pt x="291852" y="703199"/>
                </a:lnTo>
                <a:lnTo>
                  <a:pt x="324484" y="684149"/>
                </a:lnTo>
                <a:lnTo>
                  <a:pt x="291802" y="665099"/>
                </a:lnTo>
                <a:close/>
              </a:path>
              <a:path w="1029335" h="770254">
                <a:moveTo>
                  <a:pt x="276987" y="667765"/>
                </a:moveTo>
                <a:lnTo>
                  <a:pt x="248793" y="684212"/>
                </a:lnTo>
                <a:lnTo>
                  <a:pt x="276987" y="700658"/>
                </a:lnTo>
                <a:lnTo>
                  <a:pt x="276987" y="667765"/>
                </a:lnTo>
                <a:close/>
              </a:path>
              <a:path w="1029335" h="770254">
                <a:moveTo>
                  <a:pt x="286638" y="667765"/>
                </a:moveTo>
                <a:lnTo>
                  <a:pt x="276987" y="667765"/>
                </a:lnTo>
                <a:lnTo>
                  <a:pt x="276987" y="700658"/>
                </a:lnTo>
                <a:lnTo>
                  <a:pt x="286638" y="700658"/>
                </a:lnTo>
                <a:lnTo>
                  <a:pt x="286638" y="667765"/>
                </a:lnTo>
                <a:close/>
              </a:path>
              <a:path w="1029335" h="770254">
                <a:moveTo>
                  <a:pt x="174795" y="598626"/>
                </a:moveTo>
                <a:lnTo>
                  <a:pt x="167481" y="599090"/>
                </a:lnTo>
                <a:lnTo>
                  <a:pt x="160881" y="602269"/>
                </a:lnTo>
                <a:lnTo>
                  <a:pt x="155829" y="607949"/>
                </a:lnTo>
                <a:lnTo>
                  <a:pt x="153435" y="615070"/>
                </a:lnTo>
                <a:lnTo>
                  <a:pt x="153924" y="622347"/>
                </a:lnTo>
                <a:lnTo>
                  <a:pt x="157079" y="628933"/>
                </a:lnTo>
                <a:lnTo>
                  <a:pt x="162687" y="633983"/>
                </a:lnTo>
                <a:lnTo>
                  <a:pt x="248793" y="684212"/>
                </a:lnTo>
                <a:lnTo>
                  <a:pt x="276987" y="667765"/>
                </a:lnTo>
                <a:lnTo>
                  <a:pt x="286638" y="667765"/>
                </a:lnTo>
                <a:lnTo>
                  <a:pt x="286638" y="665099"/>
                </a:lnTo>
                <a:lnTo>
                  <a:pt x="291802" y="665099"/>
                </a:lnTo>
                <a:lnTo>
                  <a:pt x="181990" y="601090"/>
                </a:lnTo>
                <a:lnTo>
                  <a:pt x="174795" y="598626"/>
                </a:lnTo>
                <a:close/>
              </a:path>
              <a:path w="1029335" h="770254">
                <a:moveTo>
                  <a:pt x="38100" y="665099"/>
                </a:moveTo>
                <a:lnTo>
                  <a:pt x="19050" y="665099"/>
                </a:lnTo>
                <a:lnTo>
                  <a:pt x="38100" y="684149"/>
                </a:lnTo>
                <a:lnTo>
                  <a:pt x="38100" y="665099"/>
                </a:lnTo>
                <a:close/>
              </a:path>
              <a:path w="1029335" h="770254">
                <a:moveTo>
                  <a:pt x="216027" y="665099"/>
                </a:moveTo>
                <a:lnTo>
                  <a:pt x="38100" y="665099"/>
                </a:lnTo>
                <a:lnTo>
                  <a:pt x="38100" y="684149"/>
                </a:lnTo>
                <a:lnTo>
                  <a:pt x="248684" y="684149"/>
                </a:lnTo>
                <a:lnTo>
                  <a:pt x="216027" y="665099"/>
                </a:lnTo>
                <a:close/>
              </a:path>
              <a:path w="1029335" h="770254">
                <a:moveTo>
                  <a:pt x="38100" y="126237"/>
                </a:moveTo>
                <a:lnTo>
                  <a:pt x="19050" y="145287"/>
                </a:lnTo>
                <a:lnTo>
                  <a:pt x="38100" y="145287"/>
                </a:lnTo>
                <a:lnTo>
                  <a:pt x="38100" y="126237"/>
                </a:lnTo>
                <a:close/>
              </a:path>
              <a:path w="1029335" h="770254">
                <a:moveTo>
                  <a:pt x="1029207" y="107187"/>
                </a:moveTo>
                <a:lnTo>
                  <a:pt x="1010157" y="107187"/>
                </a:lnTo>
                <a:lnTo>
                  <a:pt x="991107" y="126237"/>
                </a:lnTo>
                <a:lnTo>
                  <a:pt x="38100" y="126237"/>
                </a:lnTo>
                <a:lnTo>
                  <a:pt x="38100" y="145287"/>
                </a:lnTo>
                <a:lnTo>
                  <a:pt x="1010157" y="145287"/>
                </a:lnTo>
                <a:lnTo>
                  <a:pt x="1017581" y="143793"/>
                </a:lnTo>
                <a:lnTo>
                  <a:pt x="1023635" y="139715"/>
                </a:lnTo>
                <a:lnTo>
                  <a:pt x="1027713" y="133661"/>
                </a:lnTo>
                <a:lnTo>
                  <a:pt x="1029207" y="126237"/>
                </a:lnTo>
                <a:lnTo>
                  <a:pt x="1029207" y="107187"/>
                </a:lnTo>
                <a:close/>
              </a:path>
              <a:path w="1029335" h="770254">
                <a:moveTo>
                  <a:pt x="1029207" y="0"/>
                </a:moveTo>
                <a:lnTo>
                  <a:pt x="991107" y="0"/>
                </a:lnTo>
                <a:lnTo>
                  <a:pt x="991107" y="126237"/>
                </a:lnTo>
                <a:lnTo>
                  <a:pt x="1010157" y="107187"/>
                </a:lnTo>
                <a:lnTo>
                  <a:pt x="1029207" y="107187"/>
                </a:lnTo>
                <a:lnTo>
                  <a:pt x="1029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A5EAC7CE-6D7E-429C-859B-730613F18561}"/>
              </a:ext>
            </a:extLst>
          </p:cNvPr>
          <p:cNvSpPr/>
          <p:nvPr/>
        </p:nvSpPr>
        <p:spPr>
          <a:xfrm>
            <a:off x="6615929" y="2896135"/>
            <a:ext cx="772001" cy="577691"/>
          </a:xfrm>
          <a:custGeom>
            <a:avLst/>
            <a:gdLst/>
            <a:ahLst/>
            <a:cxnLst/>
            <a:rect l="l" t="t" r="r" b="b"/>
            <a:pathLst>
              <a:path w="1029335" h="770254">
                <a:moveTo>
                  <a:pt x="248793" y="684212"/>
                </a:moveTo>
                <a:lnTo>
                  <a:pt x="162687" y="734440"/>
                </a:lnTo>
                <a:lnTo>
                  <a:pt x="157079" y="739491"/>
                </a:lnTo>
                <a:lnTo>
                  <a:pt x="153923" y="746077"/>
                </a:lnTo>
                <a:lnTo>
                  <a:pt x="153435" y="753354"/>
                </a:lnTo>
                <a:lnTo>
                  <a:pt x="155829" y="760476"/>
                </a:lnTo>
                <a:lnTo>
                  <a:pt x="160881" y="766155"/>
                </a:lnTo>
                <a:lnTo>
                  <a:pt x="167481" y="769334"/>
                </a:lnTo>
                <a:lnTo>
                  <a:pt x="174795" y="769798"/>
                </a:lnTo>
                <a:lnTo>
                  <a:pt x="181990" y="767333"/>
                </a:lnTo>
                <a:lnTo>
                  <a:pt x="291852" y="703199"/>
                </a:lnTo>
                <a:lnTo>
                  <a:pt x="286638" y="703199"/>
                </a:lnTo>
                <a:lnTo>
                  <a:pt x="286638" y="700658"/>
                </a:lnTo>
                <a:lnTo>
                  <a:pt x="276987" y="700658"/>
                </a:lnTo>
                <a:lnTo>
                  <a:pt x="248793" y="684212"/>
                </a:lnTo>
                <a:close/>
              </a:path>
              <a:path w="1029335" h="770254">
                <a:moveTo>
                  <a:pt x="991107" y="107187"/>
                </a:moveTo>
                <a:lnTo>
                  <a:pt x="19050" y="107187"/>
                </a:lnTo>
                <a:lnTo>
                  <a:pt x="11626" y="108682"/>
                </a:lnTo>
                <a:lnTo>
                  <a:pt x="5572" y="112760"/>
                </a:lnTo>
                <a:lnTo>
                  <a:pt x="1494" y="118814"/>
                </a:lnTo>
                <a:lnTo>
                  <a:pt x="0" y="126237"/>
                </a:lnTo>
                <a:lnTo>
                  <a:pt x="12" y="684212"/>
                </a:lnTo>
                <a:lnTo>
                  <a:pt x="1494" y="691572"/>
                </a:lnTo>
                <a:lnTo>
                  <a:pt x="5572" y="697626"/>
                </a:lnTo>
                <a:lnTo>
                  <a:pt x="11626" y="701704"/>
                </a:lnTo>
                <a:lnTo>
                  <a:pt x="19050" y="703199"/>
                </a:lnTo>
                <a:lnTo>
                  <a:pt x="216244" y="703199"/>
                </a:lnTo>
                <a:lnTo>
                  <a:pt x="248793" y="684212"/>
                </a:lnTo>
                <a:lnTo>
                  <a:pt x="38100" y="684149"/>
                </a:lnTo>
                <a:lnTo>
                  <a:pt x="19050" y="665099"/>
                </a:lnTo>
                <a:lnTo>
                  <a:pt x="38100" y="665099"/>
                </a:lnTo>
                <a:lnTo>
                  <a:pt x="38100" y="145287"/>
                </a:lnTo>
                <a:lnTo>
                  <a:pt x="19050" y="145287"/>
                </a:lnTo>
                <a:lnTo>
                  <a:pt x="38100" y="126237"/>
                </a:lnTo>
                <a:lnTo>
                  <a:pt x="991107" y="126237"/>
                </a:lnTo>
                <a:lnTo>
                  <a:pt x="991107" y="107187"/>
                </a:lnTo>
                <a:close/>
              </a:path>
              <a:path w="1029335" h="770254">
                <a:moveTo>
                  <a:pt x="291802" y="665099"/>
                </a:moveTo>
                <a:lnTo>
                  <a:pt x="286638" y="665099"/>
                </a:lnTo>
                <a:lnTo>
                  <a:pt x="286638" y="703199"/>
                </a:lnTo>
                <a:lnTo>
                  <a:pt x="291852" y="703199"/>
                </a:lnTo>
                <a:lnTo>
                  <a:pt x="324484" y="684149"/>
                </a:lnTo>
                <a:lnTo>
                  <a:pt x="291802" y="665099"/>
                </a:lnTo>
                <a:close/>
              </a:path>
              <a:path w="1029335" h="770254">
                <a:moveTo>
                  <a:pt x="276987" y="667765"/>
                </a:moveTo>
                <a:lnTo>
                  <a:pt x="248793" y="684212"/>
                </a:lnTo>
                <a:lnTo>
                  <a:pt x="276987" y="700658"/>
                </a:lnTo>
                <a:lnTo>
                  <a:pt x="276987" y="667765"/>
                </a:lnTo>
                <a:close/>
              </a:path>
              <a:path w="1029335" h="770254">
                <a:moveTo>
                  <a:pt x="286638" y="667765"/>
                </a:moveTo>
                <a:lnTo>
                  <a:pt x="276987" y="667765"/>
                </a:lnTo>
                <a:lnTo>
                  <a:pt x="276987" y="700658"/>
                </a:lnTo>
                <a:lnTo>
                  <a:pt x="286638" y="700658"/>
                </a:lnTo>
                <a:lnTo>
                  <a:pt x="286638" y="667765"/>
                </a:lnTo>
                <a:close/>
              </a:path>
              <a:path w="1029335" h="770254">
                <a:moveTo>
                  <a:pt x="174795" y="598626"/>
                </a:moveTo>
                <a:lnTo>
                  <a:pt x="167481" y="599090"/>
                </a:lnTo>
                <a:lnTo>
                  <a:pt x="160881" y="602269"/>
                </a:lnTo>
                <a:lnTo>
                  <a:pt x="155829" y="607949"/>
                </a:lnTo>
                <a:lnTo>
                  <a:pt x="153435" y="615070"/>
                </a:lnTo>
                <a:lnTo>
                  <a:pt x="153924" y="622347"/>
                </a:lnTo>
                <a:lnTo>
                  <a:pt x="157079" y="628933"/>
                </a:lnTo>
                <a:lnTo>
                  <a:pt x="162687" y="633983"/>
                </a:lnTo>
                <a:lnTo>
                  <a:pt x="248793" y="684212"/>
                </a:lnTo>
                <a:lnTo>
                  <a:pt x="276987" y="667765"/>
                </a:lnTo>
                <a:lnTo>
                  <a:pt x="286638" y="667765"/>
                </a:lnTo>
                <a:lnTo>
                  <a:pt x="286638" y="665099"/>
                </a:lnTo>
                <a:lnTo>
                  <a:pt x="291802" y="665099"/>
                </a:lnTo>
                <a:lnTo>
                  <a:pt x="181990" y="601090"/>
                </a:lnTo>
                <a:lnTo>
                  <a:pt x="174795" y="598626"/>
                </a:lnTo>
                <a:close/>
              </a:path>
              <a:path w="1029335" h="770254">
                <a:moveTo>
                  <a:pt x="38100" y="665099"/>
                </a:moveTo>
                <a:lnTo>
                  <a:pt x="19050" y="665099"/>
                </a:lnTo>
                <a:lnTo>
                  <a:pt x="38100" y="684149"/>
                </a:lnTo>
                <a:lnTo>
                  <a:pt x="38100" y="665099"/>
                </a:lnTo>
                <a:close/>
              </a:path>
              <a:path w="1029335" h="770254">
                <a:moveTo>
                  <a:pt x="216027" y="665099"/>
                </a:moveTo>
                <a:lnTo>
                  <a:pt x="38100" y="665099"/>
                </a:lnTo>
                <a:lnTo>
                  <a:pt x="38100" y="684149"/>
                </a:lnTo>
                <a:lnTo>
                  <a:pt x="248684" y="684149"/>
                </a:lnTo>
                <a:lnTo>
                  <a:pt x="216027" y="665099"/>
                </a:lnTo>
                <a:close/>
              </a:path>
              <a:path w="1029335" h="770254">
                <a:moveTo>
                  <a:pt x="38100" y="126237"/>
                </a:moveTo>
                <a:lnTo>
                  <a:pt x="19050" y="145287"/>
                </a:lnTo>
                <a:lnTo>
                  <a:pt x="38100" y="145287"/>
                </a:lnTo>
                <a:lnTo>
                  <a:pt x="38100" y="126237"/>
                </a:lnTo>
                <a:close/>
              </a:path>
              <a:path w="1029335" h="770254">
                <a:moveTo>
                  <a:pt x="1029207" y="107187"/>
                </a:moveTo>
                <a:lnTo>
                  <a:pt x="1010157" y="107187"/>
                </a:lnTo>
                <a:lnTo>
                  <a:pt x="991107" y="126237"/>
                </a:lnTo>
                <a:lnTo>
                  <a:pt x="38100" y="126237"/>
                </a:lnTo>
                <a:lnTo>
                  <a:pt x="38100" y="145287"/>
                </a:lnTo>
                <a:lnTo>
                  <a:pt x="1010157" y="145287"/>
                </a:lnTo>
                <a:lnTo>
                  <a:pt x="1017581" y="143793"/>
                </a:lnTo>
                <a:lnTo>
                  <a:pt x="1023635" y="139715"/>
                </a:lnTo>
                <a:lnTo>
                  <a:pt x="1027713" y="133661"/>
                </a:lnTo>
                <a:lnTo>
                  <a:pt x="1029207" y="126237"/>
                </a:lnTo>
                <a:lnTo>
                  <a:pt x="1029207" y="107187"/>
                </a:lnTo>
                <a:close/>
              </a:path>
              <a:path w="1029335" h="770254">
                <a:moveTo>
                  <a:pt x="1029207" y="0"/>
                </a:moveTo>
                <a:lnTo>
                  <a:pt x="991107" y="0"/>
                </a:lnTo>
                <a:lnTo>
                  <a:pt x="991107" y="126237"/>
                </a:lnTo>
                <a:lnTo>
                  <a:pt x="1010157" y="107187"/>
                </a:lnTo>
                <a:lnTo>
                  <a:pt x="1029207" y="107187"/>
                </a:lnTo>
                <a:lnTo>
                  <a:pt x="1029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C95CCD38-0E19-41AC-9D4F-3F9A5F3E8AFF}"/>
              </a:ext>
            </a:extLst>
          </p:cNvPr>
          <p:cNvSpPr txBox="1"/>
          <p:nvPr/>
        </p:nvSpPr>
        <p:spPr>
          <a:xfrm>
            <a:off x="8963174" y="1660552"/>
            <a:ext cx="2713672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0" dirty="0">
                <a:latin typeface="Arial"/>
                <a:cs typeface="Arial"/>
              </a:rPr>
              <a:t>Tabela </a:t>
            </a:r>
            <a:r>
              <a:rPr sz="1350" spc="-41" dirty="0">
                <a:latin typeface="Arial"/>
                <a:cs typeface="Arial"/>
              </a:rPr>
              <a:t>F.1: </a:t>
            </a:r>
            <a:r>
              <a:rPr sz="1350" spc="-4" dirty="0">
                <a:latin typeface="Arial"/>
                <a:cs typeface="Arial"/>
              </a:rPr>
              <a:t>(</a:t>
            </a:r>
            <a:r>
              <a:rPr sz="1350" i="1" spc="-4" dirty="0">
                <a:latin typeface="Arial"/>
                <a:cs typeface="Arial"/>
              </a:rPr>
              <a:t>b/t</a:t>
            </a:r>
            <a:r>
              <a:rPr sz="1350" spc="-4" dirty="0">
                <a:latin typeface="Arial"/>
                <a:cs typeface="Arial"/>
              </a:rPr>
              <a:t>) </a:t>
            </a:r>
            <a:r>
              <a:rPr sz="1350" dirty="0">
                <a:latin typeface="Arial"/>
                <a:cs typeface="Arial"/>
              </a:rPr>
              <a:t>≤ </a:t>
            </a:r>
            <a:r>
              <a:rPr sz="1350" spc="-4" dirty="0">
                <a:latin typeface="Arial"/>
                <a:cs typeface="Arial"/>
              </a:rPr>
              <a:t>(</a:t>
            </a:r>
            <a:r>
              <a:rPr sz="1350" i="1" spc="-4" dirty="0">
                <a:latin typeface="Arial"/>
                <a:cs typeface="Arial"/>
              </a:rPr>
              <a:t>b/t</a:t>
            </a:r>
            <a:r>
              <a:rPr sz="1350" spc="-4" dirty="0">
                <a:latin typeface="Arial"/>
                <a:cs typeface="Arial"/>
              </a:rPr>
              <a:t>)</a:t>
            </a:r>
            <a:r>
              <a:rPr sz="1350" spc="-5" baseline="-20833" dirty="0">
                <a:latin typeface="Arial"/>
                <a:cs typeface="Arial"/>
              </a:rPr>
              <a:t>lim </a:t>
            </a:r>
            <a:r>
              <a:rPr sz="1350" dirty="0">
                <a:latin typeface="Symbol"/>
                <a:cs typeface="Symbol"/>
              </a:rPr>
              <a:t>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Arial"/>
                <a:cs typeface="Arial"/>
              </a:rPr>
              <a:t>Q </a:t>
            </a:r>
            <a:r>
              <a:rPr sz="1350" dirty="0">
                <a:latin typeface="Arial"/>
                <a:cs typeface="Arial"/>
              </a:rPr>
              <a:t>=</a:t>
            </a:r>
            <a:r>
              <a:rPr sz="1350" spc="45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1,0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2CE8A21B-D163-4748-B693-CFC24B135389}"/>
              </a:ext>
            </a:extLst>
          </p:cNvPr>
          <p:cNvSpPr txBox="1"/>
          <p:nvPr/>
        </p:nvSpPr>
        <p:spPr>
          <a:xfrm>
            <a:off x="9812223" y="2420953"/>
            <a:ext cx="1230629" cy="284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spcBef>
                <a:spcPts val="105"/>
              </a:spcBef>
            </a:pPr>
            <a:r>
              <a:rPr sz="2644" i="1" spc="62" baseline="14184" dirty="0">
                <a:latin typeface="Times New Roman"/>
                <a:cs typeface="Times New Roman"/>
              </a:rPr>
              <a:t>N</a:t>
            </a:r>
            <a:r>
              <a:rPr sz="1350" i="1" spc="41" dirty="0">
                <a:latin typeface="Times New Roman"/>
                <a:cs typeface="Times New Roman"/>
              </a:rPr>
              <a:t>ex</a:t>
            </a:r>
            <a:r>
              <a:rPr sz="1350" i="1" spc="-165" dirty="0">
                <a:latin typeface="Times New Roman"/>
                <a:cs typeface="Times New Roman"/>
              </a:rPr>
              <a:t> </a:t>
            </a:r>
            <a:r>
              <a:rPr sz="2644" i="1" spc="45" baseline="14184" dirty="0">
                <a:latin typeface="Times New Roman"/>
                <a:cs typeface="Times New Roman"/>
              </a:rPr>
              <a:t>;</a:t>
            </a:r>
            <a:r>
              <a:rPr sz="2644" i="1" spc="-343" baseline="14184" dirty="0">
                <a:latin typeface="Times New Roman"/>
                <a:cs typeface="Times New Roman"/>
              </a:rPr>
              <a:t> </a:t>
            </a:r>
            <a:r>
              <a:rPr sz="2644" i="1" spc="56" baseline="14184" dirty="0">
                <a:latin typeface="Times New Roman"/>
                <a:cs typeface="Times New Roman"/>
              </a:rPr>
              <a:t>N</a:t>
            </a:r>
            <a:r>
              <a:rPr sz="1350" i="1" spc="38" dirty="0">
                <a:latin typeface="Times New Roman"/>
                <a:cs typeface="Times New Roman"/>
              </a:rPr>
              <a:t>ey</a:t>
            </a:r>
            <a:r>
              <a:rPr sz="1350" i="1" spc="-139" dirty="0">
                <a:latin typeface="Times New Roman"/>
                <a:cs typeface="Times New Roman"/>
              </a:rPr>
              <a:t> </a:t>
            </a:r>
            <a:r>
              <a:rPr sz="2644" i="1" spc="45" baseline="14184" dirty="0">
                <a:latin typeface="Times New Roman"/>
                <a:cs typeface="Times New Roman"/>
              </a:rPr>
              <a:t>;</a:t>
            </a:r>
            <a:r>
              <a:rPr sz="2644" i="1" spc="-343" baseline="14184" dirty="0">
                <a:latin typeface="Times New Roman"/>
                <a:cs typeface="Times New Roman"/>
              </a:rPr>
              <a:t> </a:t>
            </a:r>
            <a:r>
              <a:rPr sz="2644" i="1" spc="45" baseline="14184" dirty="0">
                <a:latin typeface="Times New Roman"/>
                <a:cs typeface="Times New Roman"/>
              </a:rPr>
              <a:t>N</a:t>
            </a:r>
            <a:r>
              <a:rPr sz="1350" i="1" spc="30" dirty="0">
                <a:latin typeface="Times New Roman"/>
                <a:cs typeface="Times New Roman"/>
              </a:rPr>
              <a:t>ez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54CEB6EF-DF3E-4308-9499-F2C7E3ACF0A3}"/>
              </a:ext>
            </a:extLst>
          </p:cNvPr>
          <p:cNvSpPr txBox="1"/>
          <p:nvPr/>
        </p:nvSpPr>
        <p:spPr>
          <a:xfrm>
            <a:off x="8971462" y="2416743"/>
            <a:ext cx="71485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Arial"/>
                <a:cs typeface="Arial"/>
              </a:rPr>
              <a:t>Anexo</a:t>
            </a:r>
            <a:r>
              <a:rPr sz="1350" spc="-3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E: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2A95DA84-6C06-431C-BB19-BDA6C381916C}"/>
              </a:ext>
            </a:extLst>
          </p:cNvPr>
          <p:cNvSpPr/>
          <p:nvPr/>
        </p:nvSpPr>
        <p:spPr>
          <a:xfrm>
            <a:off x="9514384" y="3370423"/>
            <a:ext cx="723900" cy="0"/>
          </a:xfrm>
          <a:custGeom>
            <a:avLst/>
            <a:gdLst/>
            <a:ahLst/>
            <a:cxnLst/>
            <a:rect l="l" t="t" r="r" b="b"/>
            <a:pathLst>
              <a:path w="965200">
                <a:moveTo>
                  <a:pt x="0" y="0"/>
                </a:moveTo>
                <a:lnTo>
                  <a:pt x="964580" y="0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8FEE8204-6E03-4879-B050-282825414AEA}"/>
              </a:ext>
            </a:extLst>
          </p:cNvPr>
          <p:cNvSpPr/>
          <p:nvPr/>
        </p:nvSpPr>
        <p:spPr>
          <a:xfrm>
            <a:off x="9375113" y="3424693"/>
            <a:ext cx="27146" cy="15716"/>
          </a:xfrm>
          <a:custGeom>
            <a:avLst/>
            <a:gdLst/>
            <a:ahLst/>
            <a:cxnLst/>
            <a:rect l="l" t="t" r="r" b="b"/>
            <a:pathLst>
              <a:path w="36195" h="20954">
                <a:moveTo>
                  <a:pt x="0" y="20674"/>
                </a:moveTo>
                <a:lnTo>
                  <a:pt x="36085" y="0"/>
                </a:lnTo>
              </a:path>
            </a:pathLst>
          </a:custGeom>
          <a:ln w="11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A3A4F0EC-1ACD-49AF-88AB-C934AD43E2E4}"/>
              </a:ext>
            </a:extLst>
          </p:cNvPr>
          <p:cNvSpPr/>
          <p:nvPr/>
        </p:nvSpPr>
        <p:spPr>
          <a:xfrm>
            <a:off x="9402178" y="3429000"/>
            <a:ext cx="39529" cy="224314"/>
          </a:xfrm>
          <a:custGeom>
            <a:avLst/>
            <a:gdLst/>
            <a:ahLst/>
            <a:cxnLst/>
            <a:rect l="l" t="t" r="r" b="b"/>
            <a:pathLst>
              <a:path w="52704" h="299085">
                <a:moveTo>
                  <a:pt x="0" y="0"/>
                </a:moveTo>
                <a:lnTo>
                  <a:pt x="52393" y="298630"/>
                </a:lnTo>
              </a:path>
            </a:pathLst>
          </a:custGeom>
          <a:ln w="23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B45B64E9-ACA8-4E9A-8150-41CE85D4E84B}"/>
              </a:ext>
            </a:extLst>
          </p:cNvPr>
          <p:cNvSpPr/>
          <p:nvPr/>
        </p:nvSpPr>
        <p:spPr>
          <a:xfrm>
            <a:off x="9445839" y="3054277"/>
            <a:ext cx="52388" cy="599123"/>
          </a:xfrm>
          <a:custGeom>
            <a:avLst/>
            <a:gdLst/>
            <a:ahLst/>
            <a:cxnLst/>
            <a:rect l="l" t="t" r="r" b="b"/>
            <a:pathLst>
              <a:path w="69850" h="798829">
                <a:moveTo>
                  <a:pt x="0" y="798261"/>
                </a:moveTo>
                <a:lnTo>
                  <a:pt x="69259" y="0"/>
                </a:lnTo>
              </a:path>
            </a:pathLst>
          </a:custGeom>
          <a:ln w="11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B3F4866C-2C4E-4247-A599-AA37850A4CC1}"/>
              </a:ext>
            </a:extLst>
          </p:cNvPr>
          <p:cNvSpPr/>
          <p:nvPr/>
        </p:nvSpPr>
        <p:spPr>
          <a:xfrm>
            <a:off x="9497785" y="3054277"/>
            <a:ext cx="757714" cy="0"/>
          </a:xfrm>
          <a:custGeom>
            <a:avLst/>
            <a:gdLst/>
            <a:ahLst/>
            <a:cxnLst/>
            <a:rect l="l" t="t" r="r" b="b"/>
            <a:pathLst>
              <a:path w="1010284">
                <a:moveTo>
                  <a:pt x="0" y="0"/>
                </a:moveTo>
                <a:lnTo>
                  <a:pt x="1009984" y="0"/>
                </a:lnTo>
              </a:path>
            </a:pathLst>
          </a:custGeom>
          <a:ln w="11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5F32E7C6-EAF2-408C-AB9A-310CF4F16E8E}"/>
              </a:ext>
            </a:extLst>
          </p:cNvPr>
          <p:cNvSpPr txBox="1"/>
          <p:nvPr/>
        </p:nvSpPr>
        <p:spPr>
          <a:xfrm>
            <a:off x="9903905" y="3473392"/>
            <a:ext cx="90964" cy="201561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238" i="1" spc="8" dirty="0">
                <a:latin typeface="Times New Roman"/>
                <a:cs typeface="Times New Roman"/>
              </a:rPr>
              <a:t>e</a:t>
            </a:r>
            <a:endParaRPr sz="1238">
              <a:latin typeface="Times New Roman"/>
              <a:cs typeface="Times New Roman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3B67D886-90C4-4960-9CF3-D5B6CDA1144A}"/>
              </a:ext>
            </a:extLst>
          </p:cNvPr>
          <p:cNvSpPr txBox="1"/>
          <p:nvPr/>
        </p:nvSpPr>
        <p:spPr>
          <a:xfrm>
            <a:off x="9751094" y="3367462"/>
            <a:ext cx="162401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i="1" spc="23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159B7A30-AD17-4138-8E8B-5228261F4772}"/>
              </a:ext>
            </a:extLst>
          </p:cNvPr>
          <p:cNvSpPr txBox="1"/>
          <p:nvPr/>
        </p:nvSpPr>
        <p:spPr>
          <a:xfrm>
            <a:off x="9512721" y="3034949"/>
            <a:ext cx="699135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  <a:tabLst>
                <a:tab pos="531495" algn="l"/>
              </a:tabLst>
            </a:pPr>
            <a:r>
              <a:rPr sz="1650" i="1" spc="23" dirty="0">
                <a:latin typeface="Times New Roman"/>
                <a:cs typeface="Times New Roman"/>
              </a:rPr>
              <a:t>Q</a:t>
            </a:r>
            <a:r>
              <a:rPr sz="1650" i="1" spc="38" dirty="0">
                <a:latin typeface="Times New Roman"/>
                <a:cs typeface="Times New Roman"/>
              </a:rPr>
              <a:t> </a:t>
            </a:r>
            <a:r>
              <a:rPr sz="1650" i="1" spc="-49" dirty="0">
                <a:latin typeface="Times New Roman"/>
                <a:cs typeface="Times New Roman"/>
              </a:rPr>
              <a:t>A</a:t>
            </a:r>
            <a:r>
              <a:rPr sz="1856" i="1" spc="-73" baseline="-18518" dirty="0">
                <a:latin typeface="Times New Roman"/>
                <a:cs typeface="Times New Roman"/>
              </a:rPr>
              <a:t>g	</a:t>
            </a:r>
            <a:r>
              <a:rPr sz="1650" i="1" spc="8" dirty="0">
                <a:latin typeface="Times New Roman"/>
                <a:cs typeface="Times New Roman"/>
              </a:rPr>
              <a:t>f</a:t>
            </a:r>
            <a:r>
              <a:rPr sz="1650" i="1" spc="-259" dirty="0">
                <a:latin typeface="Times New Roman"/>
                <a:cs typeface="Times New Roman"/>
              </a:rPr>
              <a:t> </a:t>
            </a:r>
            <a:r>
              <a:rPr sz="1856" i="1" spc="11" baseline="-18518" dirty="0">
                <a:latin typeface="Times New Roman"/>
                <a:cs typeface="Times New Roman"/>
              </a:rPr>
              <a:t>y</a:t>
            </a:r>
            <a:endParaRPr sz="1856" baseline="-18518">
              <a:latin typeface="Times New Roman"/>
              <a:cs typeface="Times New Roman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62ACFDE1-9DB9-4D3E-9FC2-C9D476538518}"/>
              </a:ext>
            </a:extLst>
          </p:cNvPr>
          <p:cNvSpPr txBox="1"/>
          <p:nvPr/>
        </p:nvSpPr>
        <p:spPr>
          <a:xfrm>
            <a:off x="8930744" y="3190294"/>
            <a:ext cx="398145" cy="28043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63" i="1" spc="-34" dirty="0">
                <a:latin typeface="Symbol"/>
                <a:cs typeface="Symbol"/>
              </a:rPr>
              <a:t></a:t>
            </a:r>
            <a:r>
              <a:rPr sz="1856" spc="-50" baseline="-18518" dirty="0">
                <a:latin typeface="Times New Roman"/>
                <a:cs typeface="Times New Roman"/>
              </a:rPr>
              <a:t>0</a:t>
            </a:r>
            <a:r>
              <a:rPr sz="1856" spc="225" baseline="-18518" dirty="0">
                <a:latin typeface="Times New Roman"/>
                <a:cs typeface="Times New Roman"/>
              </a:rPr>
              <a:t> </a:t>
            </a:r>
            <a:r>
              <a:rPr sz="1650" spc="19" dirty="0">
                <a:latin typeface="Symbol"/>
                <a:cs typeface="Symbol"/>
              </a:rPr>
              <a:t>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8C4C2E90-2A7D-4A38-9166-AD9B765CC05C}"/>
              </a:ext>
            </a:extLst>
          </p:cNvPr>
          <p:cNvSpPr/>
          <p:nvPr/>
        </p:nvSpPr>
        <p:spPr>
          <a:xfrm>
            <a:off x="9486549" y="4670740"/>
            <a:ext cx="453390" cy="0"/>
          </a:xfrm>
          <a:custGeom>
            <a:avLst/>
            <a:gdLst/>
            <a:ahLst/>
            <a:cxnLst/>
            <a:rect l="l" t="t" r="r" b="b"/>
            <a:pathLst>
              <a:path w="604520">
                <a:moveTo>
                  <a:pt x="0" y="0"/>
                </a:moveTo>
                <a:lnTo>
                  <a:pt x="604295" y="0"/>
                </a:lnTo>
              </a:path>
            </a:pathLst>
          </a:custGeom>
          <a:ln w="107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19C6452A-8E5C-4C0C-9644-F973A2EDC3E7}"/>
              </a:ext>
            </a:extLst>
          </p:cNvPr>
          <p:cNvSpPr txBox="1"/>
          <p:nvPr/>
        </p:nvSpPr>
        <p:spPr>
          <a:xfrm>
            <a:off x="9562570" y="4590065"/>
            <a:ext cx="285750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75" i="1" spc="-107" baseline="-25252" dirty="0">
                <a:latin typeface="Symbol"/>
                <a:cs typeface="Symbol"/>
              </a:rPr>
              <a:t></a:t>
            </a:r>
            <a:r>
              <a:rPr sz="1744" spc="113" baseline="-53763" dirty="0">
                <a:latin typeface="Times New Roman"/>
                <a:cs typeface="Times New Roman"/>
              </a:rPr>
              <a:t>0</a:t>
            </a:r>
            <a:r>
              <a:rPr sz="1163" spc="11" dirty="0">
                <a:latin typeface="Times New Roman"/>
                <a:cs typeface="Times New Roman"/>
              </a:rPr>
              <a:t>2</a:t>
            </a:r>
            <a:endParaRPr sz="1163">
              <a:latin typeface="Times New Roman"/>
              <a:cs typeface="Times New Roman"/>
            </a:endParaRPr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887C85C2-E347-42F4-9F7D-169257052340}"/>
              </a:ext>
            </a:extLst>
          </p:cNvPr>
          <p:cNvSpPr txBox="1"/>
          <p:nvPr/>
        </p:nvSpPr>
        <p:spPr>
          <a:xfrm>
            <a:off x="10179077" y="4500973"/>
            <a:ext cx="1106329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38" i="1" spc="8" dirty="0">
                <a:latin typeface="Times New Roman"/>
                <a:cs typeface="Times New Roman"/>
              </a:rPr>
              <a:t>,</a:t>
            </a:r>
            <a:r>
              <a:rPr sz="1538" i="1" spc="-229" dirty="0">
                <a:latin typeface="Times New Roman"/>
                <a:cs typeface="Times New Roman"/>
              </a:rPr>
              <a:t> </a:t>
            </a:r>
            <a:r>
              <a:rPr sz="1538" spc="30" dirty="0">
                <a:latin typeface="Times New Roman"/>
                <a:cs typeface="Times New Roman"/>
              </a:rPr>
              <a:t>para</a:t>
            </a:r>
            <a:r>
              <a:rPr sz="1538" spc="-158" dirty="0">
                <a:latin typeface="Times New Roman"/>
                <a:cs typeface="Times New Roman"/>
              </a:rPr>
              <a:t> </a:t>
            </a:r>
            <a:r>
              <a:rPr sz="1650" i="1" spc="-26" dirty="0">
                <a:latin typeface="Symbol"/>
                <a:cs typeface="Symbol"/>
              </a:rPr>
              <a:t></a:t>
            </a:r>
            <a:r>
              <a:rPr sz="1744" spc="-39" baseline="-17921" dirty="0">
                <a:latin typeface="Times New Roman"/>
                <a:cs typeface="Times New Roman"/>
              </a:rPr>
              <a:t>0</a:t>
            </a:r>
            <a:r>
              <a:rPr sz="1744" spc="264" baseline="-17921" dirty="0">
                <a:latin typeface="Times New Roman"/>
                <a:cs typeface="Times New Roman"/>
              </a:rPr>
              <a:t> </a:t>
            </a:r>
            <a:r>
              <a:rPr sz="1538" spc="26" dirty="0">
                <a:latin typeface="Symbol"/>
                <a:cs typeface="Symbol"/>
              </a:rPr>
              <a:t></a:t>
            </a:r>
            <a:r>
              <a:rPr sz="1538" spc="-221" dirty="0">
                <a:latin typeface="Times New Roman"/>
                <a:cs typeface="Times New Roman"/>
              </a:rPr>
              <a:t> </a:t>
            </a:r>
            <a:r>
              <a:rPr sz="1538" spc="11" dirty="0">
                <a:latin typeface="Times New Roman"/>
                <a:cs typeface="Times New Roman"/>
              </a:rPr>
              <a:t>1,5</a:t>
            </a:r>
            <a:endParaRPr sz="1538">
              <a:latin typeface="Times New Roman"/>
              <a:cs typeface="Times New Roman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7856EA95-E24B-471D-9E25-088B29DD7B49}"/>
              </a:ext>
            </a:extLst>
          </p:cNvPr>
          <p:cNvSpPr txBox="1"/>
          <p:nvPr/>
        </p:nvSpPr>
        <p:spPr>
          <a:xfrm>
            <a:off x="9487306" y="4386781"/>
            <a:ext cx="451485" cy="24965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538" spc="56" dirty="0">
                <a:latin typeface="Times New Roman"/>
                <a:cs typeface="Times New Roman"/>
              </a:rPr>
              <a:t>0</a:t>
            </a:r>
            <a:r>
              <a:rPr sz="1538" i="1" spc="-169" dirty="0">
                <a:latin typeface="Times New Roman"/>
                <a:cs typeface="Times New Roman"/>
              </a:rPr>
              <a:t>,</a:t>
            </a:r>
            <a:r>
              <a:rPr sz="1538" spc="11" dirty="0">
                <a:latin typeface="Times New Roman"/>
                <a:cs typeface="Times New Roman"/>
              </a:rPr>
              <a:t>877</a:t>
            </a:r>
            <a:endParaRPr sz="1538">
              <a:latin typeface="Times New Roman"/>
              <a:cs typeface="Times New Roman"/>
            </a:endParaRPr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9EBC26FD-C8C2-4AFF-9C3C-C6B1F8F9E0CC}"/>
              </a:ext>
            </a:extLst>
          </p:cNvPr>
          <p:cNvSpPr/>
          <p:nvPr/>
        </p:nvSpPr>
        <p:spPr>
          <a:xfrm>
            <a:off x="9209206" y="3977414"/>
            <a:ext cx="242411" cy="1024414"/>
          </a:xfrm>
          <a:custGeom>
            <a:avLst/>
            <a:gdLst/>
            <a:ahLst/>
            <a:cxnLst/>
            <a:rect l="l" t="t" r="r" b="b"/>
            <a:pathLst>
              <a:path w="323214" h="1365885">
                <a:moveTo>
                  <a:pt x="323088" y="1365504"/>
                </a:moveTo>
                <a:lnTo>
                  <a:pt x="272003" y="1360267"/>
                </a:lnTo>
                <a:lnTo>
                  <a:pt x="227655" y="1345686"/>
                </a:lnTo>
                <a:lnTo>
                  <a:pt x="192694" y="1323453"/>
                </a:lnTo>
                <a:lnTo>
                  <a:pt x="161543" y="1262799"/>
                </a:lnTo>
                <a:lnTo>
                  <a:pt x="161543" y="388239"/>
                </a:lnTo>
                <a:lnTo>
                  <a:pt x="153314" y="355816"/>
                </a:lnTo>
                <a:lnTo>
                  <a:pt x="130393" y="327648"/>
                </a:lnTo>
                <a:lnTo>
                  <a:pt x="95432" y="305430"/>
                </a:lnTo>
                <a:lnTo>
                  <a:pt x="51084" y="290857"/>
                </a:lnTo>
                <a:lnTo>
                  <a:pt x="0" y="285623"/>
                </a:lnTo>
                <a:lnTo>
                  <a:pt x="51084" y="280387"/>
                </a:lnTo>
                <a:lnTo>
                  <a:pt x="95432" y="265806"/>
                </a:lnTo>
                <a:lnTo>
                  <a:pt x="130393" y="243569"/>
                </a:lnTo>
                <a:lnTo>
                  <a:pt x="153314" y="215364"/>
                </a:lnTo>
                <a:lnTo>
                  <a:pt x="161543" y="182880"/>
                </a:lnTo>
                <a:lnTo>
                  <a:pt x="161543" y="102743"/>
                </a:lnTo>
                <a:lnTo>
                  <a:pt x="169773" y="70258"/>
                </a:lnTo>
                <a:lnTo>
                  <a:pt x="192694" y="42053"/>
                </a:lnTo>
                <a:lnTo>
                  <a:pt x="227655" y="19816"/>
                </a:lnTo>
                <a:lnTo>
                  <a:pt x="272003" y="5235"/>
                </a:lnTo>
                <a:lnTo>
                  <a:pt x="323088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4A64B951-289D-4342-BFAA-06ECD0C77F0F}"/>
              </a:ext>
            </a:extLst>
          </p:cNvPr>
          <p:cNvSpPr/>
          <p:nvPr/>
        </p:nvSpPr>
        <p:spPr>
          <a:xfrm>
            <a:off x="6833479" y="4732364"/>
            <a:ext cx="1828800" cy="702945"/>
          </a:xfrm>
          <a:custGeom>
            <a:avLst/>
            <a:gdLst/>
            <a:ahLst/>
            <a:cxnLst/>
            <a:rect l="l" t="t" r="r" b="b"/>
            <a:pathLst>
              <a:path w="2438400" h="937259">
                <a:moveTo>
                  <a:pt x="0" y="937260"/>
                </a:moveTo>
                <a:lnTo>
                  <a:pt x="2438400" y="937260"/>
                </a:lnTo>
                <a:lnTo>
                  <a:pt x="2438400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37">
            <a:extLst>
              <a:ext uri="{FF2B5EF4-FFF2-40B4-BE49-F238E27FC236}">
                <a16:creationId xmlns:a16="http://schemas.microsoft.com/office/drawing/2014/main" id="{05DD15CB-C625-4B25-8EAA-0221D9B4C954}"/>
              </a:ext>
            </a:extLst>
          </p:cNvPr>
          <p:cNvSpPr txBox="1"/>
          <p:nvPr/>
        </p:nvSpPr>
        <p:spPr>
          <a:xfrm>
            <a:off x="7963607" y="5127452"/>
            <a:ext cx="317659" cy="30873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2925" i="1" spc="-50" baseline="12820" dirty="0">
                <a:latin typeface="Symbol"/>
                <a:cs typeface="Symbol"/>
              </a:rPr>
              <a:t></a:t>
            </a:r>
            <a:r>
              <a:rPr sz="2925" i="1" spc="-444" baseline="12820" dirty="0">
                <a:latin typeface="Times New Roman"/>
                <a:cs typeface="Times New Roman"/>
              </a:rPr>
              <a:t> </a:t>
            </a:r>
            <a:r>
              <a:rPr sz="1388" i="1" spc="-30" dirty="0">
                <a:latin typeface="Times New Roman"/>
                <a:cs typeface="Times New Roman"/>
              </a:rPr>
              <a:t>a</a:t>
            </a:r>
            <a:r>
              <a:rPr sz="1388" spc="-30" dirty="0">
                <a:latin typeface="Times New Roman"/>
                <a:cs typeface="Times New Roman"/>
              </a:rPr>
              <a:t>1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7C13703F-1B3D-4828-87B0-B71575B15135}"/>
              </a:ext>
            </a:extLst>
          </p:cNvPr>
          <p:cNvSpPr txBox="1"/>
          <p:nvPr/>
        </p:nvSpPr>
        <p:spPr>
          <a:xfrm>
            <a:off x="7666169" y="4700945"/>
            <a:ext cx="802005" cy="30873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  <a:tabLst>
                <a:tab pos="725805" algn="l"/>
              </a:tabLst>
            </a:pPr>
            <a:r>
              <a:rPr sz="1950" i="1" spc="-45" dirty="0">
                <a:latin typeface="Symbol"/>
                <a:cs typeface="Symbol"/>
              </a:rPr>
              <a:t></a:t>
            </a:r>
            <a:r>
              <a:rPr sz="1950" spc="-23" dirty="0">
                <a:latin typeface="Times New Roman"/>
                <a:cs typeface="Times New Roman"/>
              </a:rPr>
              <a:t> </a:t>
            </a:r>
            <a:r>
              <a:rPr sz="1838" i="1" spc="19" dirty="0">
                <a:latin typeface="Times New Roman"/>
                <a:cs typeface="Times New Roman"/>
              </a:rPr>
              <a:t>Q</a:t>
            </a:r>
            <a:r>
              <a:rPr sz="1838" i="1" spc="56" dirty="0">
                <a:latin typeface="Times New Roman"/>
                <a:cs typeface="Times New Roman"/>
              </a:rPr>
              <a:t> </a:t>
            </a:r>
            <a:r>
              <a:rPr sz="1838" i="1" spc="19" dirty="0">
                <a:latin typeface="Times New Roman"/>
                <a:cs typeface="Times New Roman"/>
              </a:rPr>
              <a:t>A</a:t>
            </a:r>
            <a:r>
              <a:rPr sz="1838" i="1" dirty="0">
                <a:latin typeface="Times New Roman"/>
                <a:cs typeface="Times New Roman"/>
              </a:rPr>
              <a:t>	</a:t>
            </a:r>
            <a:r>
              <a:rPr sz="1838" i="1" spc="4" dirty="0">
                <a:latin typeface="Times New Roman"/>
                <a:cs typeface="Times New Roman"/>
              </a:rPr>
              <a:t>f</a:t>
            </a:r>
            <a:endParaRPr sz="1838">
              <a:latin typeface="Times New Roman"/>
              <a:cs typeface="Times New Roman"/>
            </a:endParaRPr>
          </a:p>
        </p:txBody>
      </p:sp>
      <p:sp>
        <p:nvSpPr>
          <p:cNvPr id="44" name="object 39">
            <a:extLst>
              <a:ext uri="{FF2B5EF4-FFF2-40B4-BE49-F238E27FC236}">
                <a16:creationId xmlns:a16="http://schemas.microsoft.com/office/drawing/2014/main" id="{C560AFAD-FC89-48FB-8B7E-22BCFBB55A41}"/>
              </a:ext>
            </a:extLst>
          </p:cNvPr>
          <p:cNvSpPr txBox="1"/>
          <p:nvPr/>
        </p:nvSpPr>
        <p:spPr>
          <a:xfrm>
            <a:off x="6870156" y="4957596"/>
            <a:ext cx="1705928" cy="29286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366838" algn="l"/>
                <a:tab pos="1616869" algn="l"/>
              </a:tabLst>
            </a:pPr>
            <a:r>
              <a:rPr sz="2756" i="1" spc="129" baseline="13605" dirty="0">
                <a:latin typeface="Times New Roman"/>
                <a:cs typeface="Times New Roman"/>
              </a:rPr>
              <a:t>N</a:t>
            </a:r>
            <a:r>
              <a:rPr sz="1388" i="1" spc="101" dirty="0">
                <a:latin typeface="Times New Roman"/>
                <a:cs typeface="Times New Roman"/>
              </a:rPr>
              <a:t>c</a:t>
            </a:r>
            <a:r>
              <a:rPr sz="1388" i="1" spc="-45" dirty="0">
                <a:latin typeface="Times New Roman"/>
                <a:cs typeface="Times New Roman"/>
              </a:rPr>
              <a:t>,</a:t>
            </a:r>
            <a:r>
              <a:rPr sz="1388" i="1" spc="64" dirty="0">
                <a:latin typeface="Times New Roman"/>
                <a:cs typeface="Times New Roman"/>
              </a:rPr>
              <a:t>R</a:t>
            </a:r>
            <a:r>
              <a:rPr sz="1388" i="1" dirty="0">
                <a:latin typeface="Times New Roman"/>
                <a:cs typeface="Times New Roman"/>
              </a:rPr>
              <a:t>d </a:t>
            </a:r>
            <a:r>
              <a:rPr sz="1388" i="1" spc="-41" dirty="0">
                <a:latin typeface="Times New Roman"/>
                <a:cs typeface="Times New Roman"/>
              </a:rPr>
              <a:t> </a:t>
            </a:r>
            <a:r>
              <a:rPr sz="2756" spc="17" baseline="13605" dirty="0">
                <a:latin typeface="Symbol"/>
                <a:cs typeface="Symbol"/>
              </a:rPr>
              <a:t></a:t>
            </a:r>
            <a:r>
              <a:rPr sz="2756" spc="-33" baseline="13605" dirty="0">
                <a:latin typeface="Times New Roman"/>
                <a:cs typeface="Times New Roman"/>
              </a:rPr>
              <a:t> </a:t>
            </a:r>
            <a:r>
              <a:rPr sz="2081" i="1" u="sng" baseline="5855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g	y</a:t>
            </a:r>
            <a:endParaRPr sz="2081" baseline="58558">
              <a:latin typeface="Times New Roman"/>
              <a:cs typeface="Times New Roman"/>
            </a:endParaRPr>
          </a:p>
        </p:txBody>
      </p:sp>
      <p:sp>
        <p:nvSpPr>
          <p:cNvPr id="45" name="object 40">
            <a:extLst>
              <a:ext uri="{FF2B5EF4-FFF2-40B4-BE49-F238E27FC236}">
                <a16:creationId xmlns:a16="http://schemas.microsoft.com/office/drawing/2014/main" id="{F9E77F0A-FC37-47A6-8C19-671E81E68E9C}"/>
              </a:ext>
            </a:extLst>
          </p:cNvPr>
          <p:cNvSpPr/>
          <p:nvPr/>
        </p:nvSpPr>
        <p:spPr>
          <a:xfrm>
            <a:off x="6823765" y="4722649"/>
            <a:ext cx="1848326" cy="722471"/>
          </a:xfrm>
          <a:custGeom>
            <a:avLst/>
            <a:gdLst/>
            <a:ahLst/>
            <a:cxnLst/>
            <a:rect l="l" t="t" r="r" b="b"/>
            <a:pathLst>
              <a:path w="2464435" h="963295">
                <a:moveTo>
                  <a:pt x="0" y="963168"/>
                </a:moveTo>
                <a:lnTo>
                  <a:pt x="2464308" y="963168"/>
                </a:lnTo>
                <a:lnTo>
                  <a:pt x="2464308" y="0"/>
                </a:lnTo>
                <a:lnTo>
                  <a:pt x="0" y="0"/>
                </a:lnTo>
                <a:lnTo>
                  <a:pt x="0" y="96316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1">
            <a:extLst>
              <a:ext uri="{FF2B5EF4-FFF2-40B4-BE49-F238E27FC236}">
                <a16:creationId xmlns:a16="http://schemas.microsoft.com/office/drawing/2014/main" id="{658E87BB-7BC1-4281-9DA8-87FD60CC88C0}"/>
              </a:ext>
            </a:extLst>
          </p:cNvPr>
          <p:cNvSpPr/>
          <p:nvPr/>
        </p:nvSpPr>
        <p:spPr>
          <a:xfrm>
            <a:off x="6610024" y="3732811"/>
            <a:ext cx="805339" cy="550069"/>
          </a:xfrm>
          <a:custGeom>
            <a:avLst/>
            <a:gdLst/>
            <a:ahLst/>
            <a:cxnLst/>
            <a:rect l="l" t="t" r="r" b="b"/>
            <a:pathLst>
              <a:path w="1073785" h="733425">
                <a:moveTo>
                  <a:pt x="223030" y="647700"/>
                </a:moveTo>
                <a:lnTo>
                  <a:pt x="137032" y="697865"/>
                </a:lnTo>
                <a:lnTo>
                  <a:pt x="131425" y="702917"/>
                </a:lnTo>
                <a:lnTo>
                  <a:pt x="128270" y="709517"/>
                </a:lnTo>
                <a:lnTo>
                  <a:pt x="127781" y="716831"/>
                </a:lnTo>
                <a:lnTo>
                  <a:pt x="130175" y="724027"/>
                </a:lnTo>
                <a:lnTo>
                  <a:pt x="135227" y="729634"/>
                </a:lnTo>
                <a:lnTo>
                  <a:pt x="141827" y="732790"/>
                </a:lnTo>
                <a:lnTo>
                  <a:pt x="149141" y="733278"/>
                </a:lnTo>
                <a:lnTo>
                  <a:pt x="156337" y="730885"/>
                </a:lnTo>
                <a:lnTo>
                  <a:pt x="266198" y="666750"/>
                </a:lnTo>
                <a:lnTo>
                  <a:pt x="260985" y="666750"/>
                </a:lnTo>
                <a:lnTo>
                  <a:pt x="260985" y="664210"/>
                </a:lnTo>
                <a:lnTo>
                  <a:pt x="251332" y="664210"/>
                </a:lnTo>
                <a:lnTo>
                  <a:pt x="223030" y="647700"/>
                </a:lnTo>
                <a:close/>
              </a:path>
              <a:path w="1073785" h="733425">
                <a:moveTo>
                  <a:pt x="1035304" y="106934"/>
                </a:moveTo>
                <a:lnTo>
                  <a:pt x="19050" y="106934"/>
                </a:lnTo>
                <a:lnTo>
                  <a:pt x="11626" y="108428"/>
                </a:lnTo>
                <a:lnTo>
                  <a:pt x="5572" y="112506"/>
                </a:lnTo>
                <a:lnTo>
                  <a:pt x="1494" y="118560"/>
                </a:lnTo>
                <a:lnTo>
                  <a:pt x="0" y="125984"/>
                </a:lnTo>
                <a:lnTo>
                  <a:pt x="0" y="647700"/>
                </a:lnTo>
                <a:lnTo>
                  <a:pt x="1494" y="655123"/>
                </a:lnTo>
                <a:lnTo>
                  <a:pt x="5572" y="661177"/>
                </a:lnTo>
                <a:lnTo>
                  <a:pt x="11626" y="665255"/>
                </a:lnTo>
                <a:lnTo>
                  <a:pt x="19050" y="666750"/>
                </a:lnTo>
                <a:lnTo>
                  <a:pt x="190372" y="666750"/>
                </a:lnTo>
                <a:lnTo>
                  <a:pt x="223030" y="647700"/>
                </a:lnTo>
                <a:lnTo>
                  <a:pt x="38100" y="647700"/>
                </a:lnTo>
                <a:lnTo>
                  <a:pt x="19050" y="628650"/>
                </a:lnTo>
                <a:lnTo>
                  <a:pt x="38100" y="628650"/>
                </a:lnTo>
                <a:lnTo>
                  <a:pt x="38100" y="145034"/>
                </a:lnTo>
                <a:lnTo>
                  <a:pt x="19050" y="145034"/>
                </a:lnTo>
                <a:lnTo>
                  <a:pt x="38100" y="125984"/>
                </a:lnTo>
                <a:lnTo>
                  <a:pt x="1035304" y="125984"/>
                </a:lnTo>
                <a:lnTo>
                  <a:pt x="1035304" y="106934"/>
                </a:lnTo>
                <a:close/>
              </a:path>
              <a:path w="1073785" h="733425">
                <a:moveTo>
                  <a:pt x="266198" y="628650"/>
                </a:moveTo>
                <a:lnTo>
                  <a:pt x="260985" y="628650"/>
                </a:lnTo>
                <a:lnTo>
                  <a:pt x="260985" y="666750"/>
                </a:lnTo>
                <a:lnTo>
                  <a:pt x="266198" y="666750"/>
                </a:lnTo>
                <a:lnTo>
                  <a:pt x="298831" y="647700"/>
                </a:lnTo>
                <a:lnTo>
                  <a:pt x="266198" y="628650"/>
                </a:lnTo>
                <a:close/>
              </a:path>
              <a:path w="1073785" h="733425">
                <a:moveTo>
                  <a:pt x="251332" y="631190"/>
                </a:moveTo>
                <a:lnTo>
                  <a:pt x="223030" y="647700"/>
                </a:lnTo>
                <a:lnTo>
                  <a:pt x="251332" y="664210"/>
                </a:lnTo>
                <a:lnTo>
                  <a:pt x="251332" y="631190"/>
                </a:lnTo>
                <a:close/>
              </a:path>
              <a:path w="1073785" h="733425">
                <a:moveTo>
                  <a:pt x="260985" y="631190"/>
                </a:moveTo>
                <a:lnTo>
                  <a:pt x="251332" y="631190"/>
                </a:lnTo>
                <a:lnTo>
                  <a:pt x="251332" y="664210"/>
                </a:lnTo>
                <a:lnTo>
                  <a:pt x="260985" y="664210"/>
                </a:lnTo>
                <a:lnTo>
                  <a:pt x="260985" y="631190"/>
                </a:lnTo>
                <a:close/>
              </a:path>
              <a:path w="1073785" h="733425">
                <a:moveTo>
                  <a:pt x="38100" y="628650"/>
                </a:moveTo>
                <a:lnTo>
                  <a:pt x="19050" y="628650"/>
                </a:lnTo>
                <a:lnTo>
                  <a:pt x="38100" y="647700"/>
                </a:lnTo>
                <a:lnTo>
                  <a:pt x="38100" y="628650"/>
                </a:lnTo>
                <a:close/>
              </a:path>
              <a:path w="1073785" h="733425">
                <a:moveTo>
                  <a:pt x="190373" y="628650"/>
                </a:moveTo>
                <a:lnTo>
                  <a:pt x="38100" y="628650"/>
                </a:lnTo>
                <a:lnTo>
                  <a:pt x="38100" y="647700"/>
                </a:lnTo>
                <a:lnTo>
                  <a:pt x="223030" y="647700"/>
                </a:lnTo>
                <a:lnTo>
                  <a:pt x="190373" y="628650"/>
                </a:lnTo>
                <a:close/>
              </a:path>
              <a:path w="1073785" h="733425">
                <a:moveTo>
                  <a:pt x="149141" y="562121"/>
                </a:moveTo>
                <a:lnTo>
                  <a:pt x="141827" y="562610"/>
                </a:lnTo>
                <a:lnTo>
                  <a:pt x="135227" y="565765"/>
                </a:lnTo>
                <a:lnTo>
                  <a:pt x="130175" y="571373"/>
                </a:lnTo>
                <a:lnTo>
                  <a:pt x="127781" y="578568"/>
                </a:lnTo>
                <a:lnTo>
                  <a:pt x="128269" y="585882"/>
                </a:lnTo>
                <a:lnTo>
                  <a:pt x="131425" y="592482"/>
                </a:lnTo>
                <a:lnTo>
                  <a:pt x="137032" y="597535"/>
                </a:lnTo>
                <a:lnTo>
                  <a:pt x="223030" y="647700"/>
                </a:lnTo>
                <a:lnTo>
                  <a:pt x="251332" y="631190"/>
                </a:lnTo>
                <a:lnTo>
                  <a:pt x="260985" y="631190"/>
                </a:lnTo>
                <a:lnTo>
                  <a:pt x="260985" y="628650"/>
                </a:lnTo>
                <a:lnTo>
                  <a:pt x="266198" y="628650"/>
                </a:lnTo>
                <a:lnTo>
                  <a:pt x="156337" y="564515"/>
                </a:lnTo>
                <a:lnTo>
                  <a:pt x="149141" y="562121"/>
                </a:lnTo>
                <a:close/>
              </a:path>
              <a:path w="1073785" h="733425">
                <a:moveTo>
                  <a:pt x="38100" y="125984"/>
                </a:moveTo>
                <a:lnTo>
                  <a:pt x="19050" y="145034"/>
                </a:lnTo>
                <a:lnTo>
                  <a:pt x="38100" y="145034"/>
                </a:lnTo>
                <a:lnTo>
                  <a:pt x="38100" y="125984"/>
                </a:lnTo>
                <a:close/>
              </a:path>
              <a:path w="1073785" h="733425">
                <a:moveTo>
                  <a:pt x="1073404" y="106934"/>
                </a:moveTo>
                <a:lnTo>
                  <a:pt x="1054354" y="106934"/>
                </a:lnTo>
                <a:lnTo>
                  <a:pt x="1035304" y="125984"/>
                </a:lnTo>
                <a:lnTo>
                  <a:pt x="38100" y="125984"/>
                </a:lnTo>
                <a:lnTo>
                  <a:pt x="38100" y="145034"/>
                </a:lnTo>
                <a:lnTo>
                  <a:pt x="1054354" y="145034"/>
                </a:lnTo>
                <a:lnTo>
                  <a:pt x="1061777" y="143539"/>
                </a:lnTo>
                <a:lnTo>
                  <a:pt x="1067831" y="139461"/>
                </a:lnTo>
                <a:lnTo>
                  <a:pt x="1071909" y="133407"/>
                </a:lnTo>
                <a:lnTo>
                  <a:pt x="1073404" y="125984"/>
                </a:lnTo>
                <a:lnTo>
                  <a:pt x="1073404" y="106934"/>
                </a:lnTo>
                <a:close/>
              </a:path>
              <a:path w="1073785" h="733425">
                <a:moveTo>
                  <a:pt x="1073404" y="0"/>
                </a:moveTo>
                <a:lnTo>
                  <a:pt x="1035304" y="0"/>
                </a:lnTo>
                <a:lnTo>
                  <a:pt x="1035304" y="125984"/>
                </a:lnTo>
                <a:lnTo>
                  <a:pt x="1054354" y="106934"/>
                </a:lnTo>
                <a:lnTo>
                  <a:pt x="1073404" y="106934"/>
                </a:lnTo>
                <a:lnTo>
                  <a:pt x="1073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CE2B9E3D-9753-4955-8D5E-08CBC6426299}"/>
              </a:ext>
            </a:extLst>
          </p:cNvPr>
          <p:cNvSpPr/>
          <p:nvPr/>
        </p:nvSpPr>
        <p:spPr>
          <a:xfrm>
            <a:off x="6610024" y="3732811"/>
            <a:ext cx="805339" cy="550069"/>
          </a:xfrm>
          <a:custGeom>
            <a:avLst/>
            <a:gdLst/>
            <a:ahLst/>
            <a:cxnLst/>
            <a:rect l="l" t="t" r="r" b="b"/>
            <a:pathLst>
              <a:path w="1073785" h="733425">
                <a:moveTo>
                  <a:pt x="223030" y="647700"/>
                </a:moveTo>
                <a:lnTo>
                  <a:pt x="137032" y="697865"/>
                </a:lnTo>
                <a:lnTo>
                  <a:pt x="131425" y="702917"/>
                </a:lnTo>
                <a:lnTo>
                  <a:pt x="128270" y="709517"/>
                </a:lnTo>
                <a:lnTo>
                  <a:pt x="127781" y="716831"/>
                </a:lnTo>
                <a:lnTo>
                  <a:pt x="130175" y="724027"/>
                </a:lnTo>
                <a:lnTo>
                  <a:pt x="135227" y="729634"/>
                </a:lnTo>
                <a:lnTo>
                  <a:pt x="141827" y="732790"/>
                </a:lnTo>
                <a:lnTo>
                  <a:pt x="149141" y="733278"/>
                </a:lnTo>
                <a:lnTo>
                  <a:pt x="156337" y="730885"/>
                </a:lnTo>
                <a:lnTo>
                  <a:pt x="266198" y="666750"/>
                </a:lnTo>
                <a:lnTo>
                  <a:pt x="260985" y="666750"/>
                </a:lnTo>
                <a:lnTo>
                  <a:pt x="260985" y="664210"/>
                </a:lnTo>
                <a:lnTo>
                  <a:pt x="251332" y="664210"/>
                </a:lnTo>
                <a:lnTo>
                  <a:pt x="223030" y="647700"/>
                </a:lnTo>
                <a:close/>
              </a:path>
              <a:path w="1073785" h="733425">
                <a:moveTo>
                  <a:pt x="1035304" y="106934"/>
                </a:moveTo>
                <a:lnTo>
                  <a:pt x="19050" y="106934"/>
                </a:lnTo>
                <a:lnTo>
                  <a:pt x="11626" y="108428"/>
                </a:lnTo>
                <a:lnTo>
                  <a:pt x="5572" y="112506"/>
                </a:lnTo>
                <a:lnTo>
                  <a:pt x="1494" y="118560"/>
                </a:lnTo>
                <a:lnTo>
                  <a:pt x="0" y="125984"/>
                </a:lnTo>
                <a:lnTo>
                  <a:pt x="0" y="647700"/>
                </a:lnTo>
                <a:lnTo>
                  <a:pt x="1494" y="655123"/>
                </a:lnTo>
                <a:lnTo>
                  <a:pt x="5572" y="661177"/>
                </a:lnTo>
                <a:lnTo>
                  <a:pt x="11626" y="665255"/>
                </a:lnTo>
                <a:lnTo>
                  <a:pt x="19050" y="666750"/>
                </a:lnTo>
                <a:lnTo>
                  <a:pt x="190372" y="666750"/>
                </a:lnTo>
                <a:lnTo>
                  <a:pt x="223030" y="647700"/>
                </a:lnTo>
                <a:lnTo>
                  <a:pt x="38100" y="647700"/>
                </a:lnTo>
                <a:lnTo>
                  <a:pt x="19050" y="628650"/>
                </a:lnTo>
                <a:lnTo>
                  <a:pt x="38100" y="628650"/>
                </a:lnTo>
                <a:lnTo>
                  <a:pt x="38100" y="145034"/>
                </a:lnTo>
                <a:lnTo>
                  <a:pt x="19050" y="145034"/>
                </a:lnTo>
                <a:lnTo>
                  <a:pt x="38100" y="125984"/>
                </a:lnTo>
                <a:lnTo>
                  <a:pt x="1035304" y="125984"/>
                </a:lnTo>
                <a:lnTo>
                  <a:pt x="1035304" y="106934"/>
                </a:lnTo>
                <a:close/>
              </a:path>
              <a:path w="1073785" h="733425">
                <a:moveTo>
                  <a:pt x="266198" y="628650"/>
                </a:moveTo>
                <a:lnTo>
                  <a:pt x="260985" y="628650"/>
                </a:lnTo>
                <a:lnTo>
                  <a:pt x="260985" y="666750"/>
                </a:lnTo>
                <a:lnTo>
                  <a:pt x="266198" y="666750"/>
                </a:lnTo>
                <a:lnTo>
                  <a:pt x="298831" y="647700"/>
                </a:lnTo>
                <a:lnTo>
                  <a:pt x="266198" y="628650"/>
                </a:lnTo>
                <a:close/>
              </a:path>
              <a:path w="1073785" h="733425">
                <a:moveTo>
                  <a:pt x="251332" y="631190"/>
                </a:moveTo>
                <a:lnTo>
                  <a:pt x="223030" y="647700"/>
                </a:lnTo>
                <a:lnTo>
                  <a:pt x="251332" y="664210"/>
                </a:lnTo>
                <a:lnTo>
                  <a:pt x="251332" y="631190"/>
                </a:lnTo>
                <a:close/>
              </a:path>
              <a:path w="1073785" h="733425">
                <a:moveTo>
                  <a:pt x="260985" y="631190"/>
                </a:moveTo>
                <a:lnTo>
                  <a:pt x="251332" y="631190"/>
                </a:lnTo>
                <a:lnTo>
                  <a:pt x="251332" y="664210"/>
                </a:lnTo>
                <a:lnTo>
                  <a:pt x="260985" y="664210"/>
                </a:lnTo>
                <a:lnTo>
                  <a:pt x="260985" y="631190"/>
                </a:lnTo>
                <a:close/>
              </a:path>
              <a:path w="1073785" h="733425">
                <a:moveTo>
                  <a:pt x="38100" y="628650"/>
                </a:moveTo>
                <a:lnTo>
                  <a:pt x="19050" y="628650"/>
                </a:lnTo>
                <a:lnTo>
                  <a:pt x="38100" y="647700"/>
                </a:lnTo>
                <a:lnTo>
                  <a:pt x="38100" y="628650"/>
                </a:lnTo>
                <a:close/>
              </a:path>
              <a:path w="1073785" h="733425">
                <a:moveTo>
                  <a:pt x="190373" y="628650"/>
                </a:moveTo>
                <a:lnTo>
                  <a:pt x="38100" y="628650"/>
                </a:lnTo>
                <a:lnTo>
                  <a:pt x="38100" y="647700"/>
                </a:lnTo>
                <a:lnTo>
                  <a:pt x="223030" y="647700"/>
                </a:lnTo>
                <a:lnTo>
                  <a:pt x="190373" y="628650"/>
                </a:lnTo>
                <a:close/>
              </a:path>
              <a:path w="1073785" h="733425">
                <a:moveTo>
                  <a:pt x="149141" y="562121"/>
                </a:moveTo>
                <a:lnTo>
                  <a:pt x="141827" y="562610"/>
                </a:lnTo>
                <a:lnTo>
                  <a:pt x="135227" y="565765"/>
                </a:lnTo>
                <a:lnTo>
                  <a:pt x="130175" y="571373"/>
                </a:lnTo>
                <a:lnTo>
                  <a:pt x="127781" y="578568"/>
                </a:lnTo>
                <a:lnTo>
                  <a:pt x="128269" y="585882"/>
                </a:lnTo>
                <a:lnTo>
                  <a:pt x="131425" y="592482"/>
                </a:lnTo>
                <a:lnTo>
                  <a:pt x="137032" y="597535"/>
                </a:lnTo>
                <a:lnTo>
                  <a:pt x="223030" y="647700"/>
                </a:lnTo>
                <a:lnTo>
                  <a:pt x="251332" y="631190"/>
                </a:lnTo>
                <a:lnTo>
                  <a:pt x="260985" y="631190"/>
                </a:lnTo>
                <a:lnTo>
                  <a:pt x="260985" y="628650"/>
                </a:lnTo>
                <a:lnTo>
                  <a:pt x="266198" y="628650"/>
                </a:lnTo>
                <a:lnTo>
                  <a:pt x="156337" y="564515"/>
                </a:lnTo>
                <a:lnTo>
                  <a:pt x="149141" y="562121"/>
                </a:lnTo>
                <a:close/>
              </a:path>
              <a:path w="1073785" h="733425">
                <a:moveTo>
                  <a:pt x="38100" y="125984"/>
                </a:moveTo>
                <a:lnTo>
                  <a:pt x="19050" y="145034"/>
                </a:lnTo>
                <a:lnTo>
                  <a:pt x="38100" y="145034"/>
                </a:lnTo>
                <a:lnTo>
                  <a:pt x="38100" y="125984"/>
                </a:lnTo>
                <a:close/>
              </a:path>
              <a:path w="1073785" h="733425">
                <a:moveTo>
                  <a:pt x="1073404" y="106934"/>
                </a:moveTo>
                <a:lnTo>
                  <a:pt x="1054354" y="106934"/>
                </a:lnTo>
                <a:lnTo>
                  <a:pt x="1035304" y="125984"/>
                </a:lnTo>
                <a:lnTo>
                  <a:pt x="38100" y="125984"/>
                </a:lnTo>
                <a:lnTo>
                  <a:pt x="38100" y="145034"/>
                </a:lnTo>
                <a:lnTo>
                  <a:pt x="1054354" y="145034"/>
                </a:lnTo>
                <a:lnTo>
                  <a:pt x="1061777" y="143539"/>
                </a:lnTo>
                <a:lnTo>
                  <a:pt x="1067831" y="139461"/>
                </a:lnTo>
                <a:lnTo>
                  <a:pt x="1071909" y="133407"/>
                </a:lnTo>
                <a:lnTo>
                  <a:pt x="1073404" y="125984"/>
                </a:lnTo>
                <a:lnTo>
                  <a:pt x="1073404" y="106934"/>
                </a:lnTo>
                <a:close/>
              </a:path>
              <a:path w="1073785" h="733425">
                <a:moveTo>
                  <a:pt x="1073404" y="0"/>
                </a:moveTo>
                <a:lnTo>
                  <a:pt x="1035304" y="0"/>
                </a:lnTo>
                <a:lnTo>
                  <a:pt x="1035304" y="125984"/>
                </a:lnTo>
                <a:lnTo>
                  <a:pt x="1054354" y="106934"/>
                </a:lnTo>
                <a:lnTo>
                  <a:pt x="1073404" y="106934"/>
                </a:lnTo>
                <a:lnTo>
                  <a:pt x="1073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43D7A2F3-1E4A-47C8-A7B1-BC61DFCEC82F}"/>
              </a:ext>
            </a:extLst>
          </p:cNvPr>
          <p:cNvSpPr txBox="1"/>
          <p:nvPr/>
        </p:nvSpPr>
        <p:spPr>
          <a:xfrm>
            <a:off x="10736175" y="4148106"/>
            <a:ext cx="95250" cy="18857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63" spc="11" dirty="0">
                <a:latin typeface="Times New Roman"/>
                <a:cs typeface="Times New Roman"/>
              </a:rPr>
              <a:t>0</a:t>
            </a:r>
            <a:endParaRPr sz="1163">
              <a:latin typeface="Times New Roman"/>
              <a:cs typeface="Times New Roman"/>
            </a:endParaRPr>
          </a:p>
        </p:txBody>
      </p:sp>
      <p:sp>
        <p:nvSpPr>
          <p:cNvPr id="49" name="object 44">
            <a:extLst>
              <a:ext uri="{FF2B5EF4-FFF2-40B4-BE49-F238E27FC236}">
                <a16:creationId xmlns:a16="http://schemas.microsoft.com/office/drawing/2014/main" id="{E2B23A81-FA59-4C59-8064-CBD0415B2FAC}"/>
              </a:ext>
            </a:extLst>
          </p:cNvPr>
          <p:cNvSpPr txBox="1"/>
          <p:nvPr/>
        </p:nvSpPr>
        <p:spPr>
          <a:xfrm>
            <a:off x="8904933" y="3940949"/>
            <a:ext cx="102060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577215" algn="l"/>
              </a:tabLst>
            </a:pPr>
            <a:r>
              <a:rPr sz="2400" i="1" spc="-64" dirty="0">
                <a:latin typeface="Symbol"/>
                <a:cs typeface="Symbol"/>
              </a:rPr>
              <a:t></a:t>
            </a:r>
            <a:r>
              <a:rPr sz="2400" spc="-64" dirty="0">
                <a:latin typeface="Times New Roman"/>
                <a:cs typeface="Times New Roman"/>
              </a:rPr>
              <a:t>	</a:t>
            </a:r>
            <a:r>
              <a:rPr sz="1538" spc="45" dirty="0">
                <a:latin typeface="Times New Roman"/>
                <a:cs typeface="Times New Roman"/>
              </a:rPr>
              <a:t>0</a:t>
            </a:r>
            <a:r>
              <a:rPr sz="1538" i="1" spc="-124" dirty="0">
                <a:latin typeface="Times New Roman"/>
                <a:cs typeface="Times New Roman"/>
              </a:rPr>
              <a:t>,</a:t>
            </a:r>
            <a:r>
              <a:rPr sz="1538" dirty="0">
                <a:latin typeface="Times New Roman"/>
                <a:cs typeface="Times New Roman"/>
              </a:rPr>
              <a:t>658</a:t>
            </a:r>
            <a:endParaRPr sz="1538">
              <a:latin typeface="Times New Roman"/>
              <a:cs typeface="Times New Roman"/>
            </a:endParaRPr>
          </a:p>
        </p:txBody>
      </p:sp>
      <p:sp>
        <p:nvSpPr>
          <p:cNvPr id="50" name="object 45">
            <a:extLst>
              <a:ext uri="{FF2B5EF4-FFF2-40B4-BE49-F238E27FC236}">
                <a16:creationId xmlns:a16="http://schemas.microsoft.com/office/drawing/2014/main" id="{3C4B7A1B-CFE4-4650-AB30-9CC7E45A41F0}"/>
              </a:ext>
            </a:extLst>
          </p:cNvPr>
          <p:cNvSpPr txBox="1"/>
          <p:nvPr/>
        </p:nvSpPr>
        <p:spPr>
          <a:xfrm>
            <a:off x="10178130" y="4037861"/>
            <a:ext cx="1065371" cy="261194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  <a:tabLst>
                <a:tab pos="701516" algn="l"/>
              </a:tabLst>
            </a:pPr>
            <a:r>
              <a:rPr sz="1538" i="1" spc="8" dirty="0">
                <a:latin typeface="Times New Roman"/>
                <a:cs typeface="Times New Roman"/>
              </a:rPr>
              <a:t>,</a:t>
            </a:r>
            <a:r>
              <a:rPr sz="1538" i="1" spc="-229" dirty="0">
                <a:latin typeface="Times New Roman"/>
                <a:cs typeface="Times New Roman"/>
              </a:rPr>
              <a:t> </a:t>
            </a:r>
            <a:r>
              <a:rPr sz="1538" spc="23" dirty="0">
                <a:latin typeface="Times New Roman"/>
                <a:cs typeface="Times New Roman"/>
              </a:rPr>
              <a:t>para</a:t>
            </a:r>
            <a:r>
              <a:rPr sz="1538" spc="-153" dirty="0">
                <a:latin typeface="Times New Roman"/>
                <a:cs typeface="Times New Roman"/>
              </a:rPr>
              <a:t> </a:t>
            </a:r>
            <a:r>
              <a:rPr sz="1613" i="1" spc="-11" dirty="0">
                <a:latin typeface="Symbol"/>
                <a:cs typeface="Symbol"/>
              </a:rPr>
              <a:t></a:t>
            </a:r>
            <a:r>
              <a:rPr sz="1613" spc="-11" dirty="0">
                <a:latin typeface="Times New Roman"/>
                <a:cs typeface="Times New Roman"/>
              </a:rPr>
              <a:t>	</a:t>
            </a:r>
            <a:r>
              <a:rPr sz="1538" spc="26" dirty="0">
                <a:latin typeface="Symbol"/>
                <a:cs typeface="Symbol"/>
              </a:rPr>
              <a:t></a:t>
            </a:r>
            <a:r>
              <a:rPr sz="1538" spc="-263" dirty="0">
                <a:latin typeface="Times New Roman"/>
                <a:cs typeface="Times New Roman"/>
              </a:rPr>
              <a:t> </a:t>
            </a:r>
            <a:r>
              <a:rPr sz="1538" spc="-64" dirty="0">
                <a:latin typeface="Times New Roman"/>
                <a:cs typeface="Times New Roman"/>
              </a:rPr>
              <a:t>1</a:t>
            </a:r>
            <a:r>
              <a:rPr sz="1538" i="1" spc="-64" dirty="0">
                <a:latin typeface="Times New Roman"/>
                <a:cs typeface="Times New Roman"/>
              </a:rPr>
              <a:t>,</a:t>
            </a:r>
            <a:r>
              <a:rPr sz="1538" spc="-64" dirty="0">
                <a:latin typeface="Times New Roman"/>
                <a:cs typeface="Times New Roman"/>
              </a:rPr>
              <a:t>5</a:t>
            </a:r>
            <a:endParaRPr sz="1538">
              <a:latin typeface="Times New Roman"/>
              <a:cs typeface="Times New Roman"/>
            </a:endParaRPr>
          </a:p>
        </p:txBody>
      </p:sp>
      <p:sp>
        <p:nvSpPr>
          <p:cNvPr id="51" name="object 46">
            <a:extLst>
              <a:ext uri="{FF2B5EF4-FFF2-40B4-BE49-F238E27FC236}">
                <a16:creationId xmlns:a16="http://schemas.microsoft.com/office/drawing/2014/main" id="{242B90B9-DEC9-408D-9E01-7068D2B88EFD}"/>
              </a:ext>
            </a:extLst>
          </p:cNvPr>
          <p:cNvSpPr txBox="1"/>
          <p:nvPr/>
        </p:nvSpPr>
        <p:spPr>
          <a:xfrm>
            <a:off x="9921074" y="3895411"/>
            <a:ext cx="238125" cy="1774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631" i="1" spc="-23" baseline="-21072" dirty="0">
                <a:latin typeface="Symbol"/>
                <a:cs typeface="Symbol"/>
              </a:rPr>
              <a:t></a:t>
            </a:r>
            <a:r>
              <a:rPr sz="1519" spc="-23" baseline="-37037" dirty="0">
                <a:latin typeface="Times New Roman"/>
                <a:cs typeface="Times New Roman"/>
              </a:rPr>
              <a:t>0</a:t>
            </a:r>
            <a:r>
              <a:rPr sz="1519" spc="-275" baseline="-37037" dirty="0">
                <a:latin typeface="Times New Roman"/>
                <a:cs typeface="Times New Roman"/>
              </a:rPr>
              <a:t> </a:t>
            </a:r>
            <a:r>
              <a:rPr sz="1013" spc="19" dirty="0">
                <a:latin typeface="Times New Roman"/>
                <a:cs typeface="Times New Roman"/>
              </a:rPr>
              <a:t>2</a:t>
            </a:r>
            <a:endParaRPr sz="1013">
              <a:latin typeface="Times New Roman"/>
              <a:cs typeface="Times New Roman"/>
            </a:endParaRPr>
          </a:p>
        </p:txBody>
      </p:sp>
      <p:sp>
        <p:nvSpPr>
          <p:cNvPr id="52" name="object 47">
            <a:extLst>
              <a:ext uri="{FF2B5EF4-FFF2-40B4-BE49-F238E27FC236}">
                <a16:creationId xmlns:a16="http://schemas.microsoft.com/office/drawing/2014/main" id="{50E07C21-7708-4584-91BE-CDBE5A35C5B0}"/>
              </a:ext>
            </a:extLst>
          </p:cNvPr>
          <p:cNvSpPr/>
          <p:nvPr/>
        </p:nvSpPr>
        <p:spPr>
          <a:xfrm>
            <a:off x="8182791" y="1627405"/>
            <a:ext cx="621983" cy="270034"/>
          </a:xfrm>
          <a:custGeom>
            <a:avLst/>
            <a:gdLst/>
            <a:ahLst/>
            <a:cxnLst/>
            <a:rect l="l" t="t" r="r" b="b"/>
            <a:pathLst>
              <a:path w="829310" h="360044">
                <a:moveTo>
                  <a:pt x="496951" y="0"/>
                </a:moveTo>
                <a:lnTo>
                  <a:pt x="496951" y="89915"/>
                </a:lnTo>
                <a:lnTo>
                  <a:pt x="0" y="89915"/>
                </a:lnTo>
                <a:lnTo>
                  <a:pt x="0" y="269748"/>
                </a:lnTo>
                <a:lnTo>
                  <a:pt x="496951" y="269748"/>
                </a:lnTo>
                <a:lnTo>
                  <a:pt x="496951" y="359663"/>
                </a:lnTo>
                <a:lnTo>
                  <a:pt x="829056" y="179831"/>
                </a:lnTo>
                <a:lnTo>
                  <a:pt x="4969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48">
            <a:extLst>
              <a:ext uri="{FF2B5EF4-FFF2-40B4-BE49-F238E27FC236}">
                <a16:creationId xmlns:a16="http://schemas.microsoft.com/office/drawing/2014/main" id="{C4DC39DA-ABC6-4191-B624-9625A17DAECC}"/>
              </a:ext>
            </a:extLst>
          </p:cNvPr>
          <p:cNvSpPr/>
          <p:nvPr/>
        </p:nvSpPr>
        <p:spPr>
          <a:xfrm>
            <a:off x="8182791" y="1627405"/>
            <a:ext cx="621983" cy="270034"/>
          </a:xfrm>
          <a:custGeom>
            <a:avLst/>
            <a:gdLst/>
            <a:ahLst/>
            <a:cxnLst/>
            <a:rect l="l" t="t" r="r" b="b"/>
            <a:pathLst>
              <a:path w="829310" h="360044">
                <a:moveTo>
                  <a:pt x="0" y="89915"/>
                </a:moveTo>
                <a:lnTo>
                  <a:pt x="496951" y="89915"/>
                </a:lnTo>
                <a:lnTo>
                  <a:pt x="496951" y="0"/>
                </a:lnTo>
                <a:lnTo>
                  <a:pt x="829056" y="179831"/>
                </a:lnTo>
                <a:lnTo>
                  <a:pt x="496951" y="359663"/>
                </a:lnTo>
                <a:lnTo>
                  <a:pt x="496951" y="269748"/>
                </a:lnTo>
                <a:lnTo>
                  <a:pt x="0" y="269748"/>
                </a:lnTo>
                <a:lnTo>
                  <a:pt x="0" y="8991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49">
            <a:extLst>
              <a:ext uri="{FF2B5EF4-FFF2-40B4-BE49-F238E27FC236}">
                <a16:creationId xmlns:a16="http://schemas.microsoft.com/office/drawing/2014/main" id="{489539AE-EB11-4A71-B03D-A0E14C918D8A}"/>
              </a:ext>
            </a:extLst>
          </p:cNvPr>
          <p:cNvSpPr/>
          <p:nvPr/>
        </p:nvSpPr>
        <p:spPr>
          <a:xfrm>
            <a:off x="6600879" y="4516909"/>
            <a:ext cx="788194" cy="604838"/>
          </a:xfrm>
          <a:custGeom>
            <a:avLst/>
            <a:gdLst/>
            <a:ahLst/>
            <a:cxnLst/>
            <a:rect l="l" t="t" r="r" b="b"/>
            <a:pathLst>
              <a:path w="1050925" h="806450">
                <a:moveTo>
                  <a:pt x="235309" y="720724"/>
                </a:moveTo>
                <a:lnTo>
                  <a:pt x="149225" y="770940"/>
                </a:lnTo>
                <a:lnTo>
                  <a:pt x="143617" y="775973"/>
                </a:lnTo>
                <a:lnTo>
                  <a:pt x="140462" y="782551"/>
                </a:lnTo>
                <a:lnTo>
                  <a:pt x="139973" y="789839"/>
                </a:lnTo>
                <a:lnTo>
                  <a:pt x="142367" y="797001"/>
                </a:lnTo>
                <a:lnTo>
                  <a:pt x="147419" y="802648"/>
                </a:lnTo>
                <a:lnTo>
                  <a:pt x="154019" y="805821"/>
                </a:lnTo>
                <a:lnTo>
                  <a:pt x="161333" y="806298"/>
                </a:lnTo>
                <a:lnTo>
                  <a:pt x="168529" y="803859"/>
                </a:lnTo>
                <a:lnTo>
                  <a:pt x="278370" y="739774"/>
                </a:lnTo>
                <a:lnTo>
                  <a:pt x="273177" y="739774"/>
                </a:lnTo>
                <a:lnTo>
                  <a:pt x="273177" y="737184"/>
                </a:lnTo>
                <a:lnTo>
                  <a:pt x="263525" y="737184"/>
                </a:lnTo>
                <a:lnTo>
                  <a:pt x="235309" y="720724"/>
                </a:lnTo>
                <a:close/>
              </a:path>
              <a:path w="1050925" h="806450">
                <a:moveTo>
                  <a:pt x="1012571" y="143306"/>
                </a:moveTo>
                <a:lnTo>
                  <a:pt x="19050" y="143306"/>
                </a:lnTo>
                <a:lnTo>
                  <a:pt x="11626" y="144804"/>
                </a:lnTo>
                <a:lnTo>
                  <a:pt x="5572" y="148888"/>
                </a:lnTo>
                <a:lnTo>
                  <a:pt x="1494" y="154943"/>
                </a:lnTo>
                <a:lnTo>
                  <a:pt x="0" y="162356"/>
                </a:lnTo>
                <a:lnTo>
                  <a:pt x="0" y="720724"/>
                </a:lnTo>
                <a:lnTo>
                  <a:pt x="1494" y="728137"/>
                </a:lnTo>
                <a:lnTo>
                  <a:pt x="5572" y="734193"/>
                </a:lnTo>
                <a:lnTo>
                  <a:pt x="11626" y="738277"/>
                </a:lnTo>
                <a:lnTo>
                  <a:pt x="19050" y="739774"/>
                </a:lnTo>
                <a:lnTo>
                  <a:pt x="202652" y="739774"/>
                </a:lnTo>
                <a:lnTo>
                  <a:pt x="235309" y="720724"/>
                </a:lnTo>
                <a:lnTo>
                  <a:pt x="38100" y="720724"/>
                </a:lnTo>
                <a:lnTo>
                  <a:pt x="19050" y="701674"/>
                </a:lnTo>
                <a:lnTo>
                  <a:pt x="38100" y="701674"/>
                </a:lnTo>
                <a:lnTo>
                  <a:pt x="38100" y="181406"/>
                </a:lnTo>
                <a:lnTo>
                  <a:pt x="19050" y="181406"/>
                </a:lnTo>
                <a:lnTo>
                  <a:pt x="38100" y="162356"/>
                </a:lnTo>
                <a:lnTo>
                  <a:pt x="1012571" y="162356"/>
                </a:lnTo>
                <a:lnTo>
                  <a:pt x="1012571" y="143306"/>
                </a:lnTo>
                <a:close/>
              </a:path>
              <a:path w="1050925" h="806450">
                <a:moveTo>
                  <a:pt x="278370" y="701674"/>
                </a:moveTo>
                <a:lnTo>
                  <a:pt x="273177" y="701674"/>
                </a:lnTo>
                <a:lnTo>
                  <a:pt x="273177" y="739774"/>
                </a:lnTo>
                <a:lnTo>
                  <a:pt x="278370" y="739774"/>
                </a:lnTo>
                <a:lnTo>
                  <a:pt x="311023" y="720724"/>
                </a:lnTo>
                <a:lnTo>
                  <a:pt x="278370" y="701674"/>
                </a:lnTo>
                <a:close/>
              </a:path>
              <a:path w="1050925" h="806450">
                <a:moveTo>
                  <a:pt x="263525" y="704265"/>
                </a:moveTo>
                <a:lnTo>
                  <a:pt x="235309" y="720724"/>
                </a:lnTo>
                <a:lnTo>
                  <a:pt x="263525" y="737184"/>
                </a:lnTo>
                <a:lnTo>
                  <a:pt x="263525" y="704265"/>
                </a:lnTo>
                <a:close/>
              </a:path>
              <a:path w="1050925" h="806450">
                <a:moveTo>
                  <a:pt x="273177" y="704265"/>
                </a:moveTo>
                <a:lnTo>
                  <a:pt x="263525" y="704265"/>
                </a:lnTo>
                <a:lnTo>
                  <a:pt x="263525" y="737184"/>
                </a:lnTo>
                <a:lnTo>
                  <a:pt x="273177" y="737184"/>
                </a:lnTo>
                <a:lnTo>
                  <a:pt x="273177" y="704265"/>
                </a:lnTo>
                <a:close/>
              </a:path>
              <a:path w="1050925" h="806450">
                <a:moveTo>
                  <a:pt x="38100" y="701674"/>
                </a:moveTo>
                <a:lnTo>
                  <a:pt x="19050" y="701674"/>
                </a:lnTo>
                <a:lnTo>
                  <a:pt x="38100" y="720724"/>
                </a:lnTo>
                <a:lnTo>
                  <a:pt x="38100" y="701674"/>
                </a:lnTo>
                <a:close/>
              </a:path>
              <a:path w="1050925" h="806450">
                <a:moveTo>
                  <a:pt x="202652" y="701674"/>
                </a:moveTo>
                <a:lnTo>
                  <a:pt x="38100" y="701674"/>
                </a:lnTo>
                <a:lnTo>
                  <a:pt x="38100" y="720724"/>
                </a:lnTo>
                <a:lnTo>
                  <a:pt x="235309" y="720724"/>
                </a:lnTo>
                <a:lnTo>
                  <a:pt x="202652" y="701674"/>
                </a:lnTo>
                <a:close/>
              </a:path>
              <a:path w="1050925" h="806450">
                <a:moveTo>
                  <a:pt x="161333" y="635149"/>
                </a:moveTo>
                <a:lnTo>
                  <a:pt x="154019" y="635623"/>
                </a:lnTo>
                <a:lnTo>
                  <a:pt x="147419" y="638796"/>
                </a:lnTo>
                <a:lnTo>
                  <a:pt x="142367" y="644448"/>
                </a:lnTo>
                <a:lnTo>
                  <a:pt x="139973" y="651610"/>
                </a:lnTo>
                <a:lnTo>
                  <a:pt x="140462" y="658898"/>
                </a:lnTo>
                <a:lnTo>
                  <a:pt x="143617" y="665476"/>
                </a:lnTo>
                <a:lnTo>
                  <a:pt x="149225" y="670509"/>
                </a:lnTo>
                <a:lnTo>
                  <a:pt x="235309" y="720724"/>
                </a:lnTo>
                <a:lnTo>
                  <a:pt x="263525" y="704265"/>
                </a:lnTo>
                <a:lnTo>
                  <a:pt x="273177" y="704265"/>
                </a:lnTo>
                <a:lnTo>
                  <a:pt x="273177" y="701674"/>
                </a:lnTo>
                <a:lnTo>
                  <a:pt x="278370" y="701674"/>
                </a:lnTo>
                <a:lnTo>
                  <a:pt x="168529" y="637590"/>
                </a:lnTo>
                <a:lnTo>
                  <a:pt x="161333" y="635149"/>
                </a:lnTo>
                <a:close/>
              </a:path>
              <a:path w="1050925" h="806450">
                <a:moveTo>
                  <a:pt x="38100" y="162356"/>
                </a:moveTo>
                <a:lnTo>
                  <a:pt x="19050" y="181406"/>
                </a:lnTo>
                <a:lnTo>
                  <a:pt x="38100" y="181406"/>
                </a:lnTo>
                <a:lnTo>
                  <a:pt x="38100" y="162356"/>
                </a:lnTo>
                <a:close/>
              </a:path>
              <a:path w="1050925" h="806450">
                <a:moveTo>
                  <a:pt x="1050671" y="143306"/>
                </a:moveTo>
                <a:lnTo>
                  <a:pt x="1031621" y="143306"/>
                </a:lnTo>
                <a:lnTo>
                  <a:pt x="1012571" y="162356"/>
                </a:lnTo>
                <a:lnTo>
                  <a:pt x="38100" y="162356"/>
                </a:lnTo>
                <a:lnTo>
                  <a:pt x="38100" y="181406"/>
                </a:lnTo>
                <a:lnTo>
                  <a:pt x="1031621" y="181406"/>
                </a:lnTo>
                <a:lnTo>
                  <a:pt x="1039044" y="179908"/>
                </a:lnTo>
                <a:lnTo>
                  <a:pt x="1045098" y="175825"/>
                </a:lnTo>
                <a:lnTo>
                  <a:pt x="1049176" y="169769"/>
                </a:lnTo>
                <a:lnTo>
                  <a:pt x="1050671" y="162356"/>
                </a:lnTo>
                <a:lnTo>
                  <a:pt x="1050671" y="143306"/>
                </a:lnTo>
                <a:close/>
              </a:path>
              <a:path w="1050925" h="806450">
                <a:moveTo>
                  <a:pt x="1050671" y="0"/>
                </a:moveTo>
                <a:lnTo>
                  <a:pt x="1012571" y="0"/>
                </a:lnTo>
                <a:lnTo>
                  <a:pt x="1012571" y="162356"/>
                </a:lnTo>
                <a:lnTo>
                  <a:pt x="1031621" y="143306"/>
                </a:lnTo>
                <a:lnTo>
                  <a:pt x="1050671" y="143306"/>
                </a:lnTo>
                <a:lnTo>
                  <a:pt x="1050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0">
            <a:extLst>
              <a:ext uri="{FF2B5EF4-FFF2-40B4-BE49-F238E27FC236}">
                <a16:creationId xmlns:a16="http://schemas.microsoft.com/office/drawing/2014/main" id="{6CB95628-0166-4FA0-9A36-B2E128DBB6C5}"/>
              </a:ext>
            </a:extLst>
          </p:cNvPr>
          <p:cNvSpPr/>
          <p:nvPr/>
        </p:nvSpPr>
        <p:spPr>
          <a:xfrm>
            <a:off x="6600879" y="4516909"/>
            <a:ext cx="788194" cy="604838"/>
          </a:xfrm>
          <a:custGeom>
            <a:avLst/>
            <a:gdLst/>
            <a:ahLst/>
            <a:cxnLst/>
            <a:rect l="l" t="t" r="r" b="b"/>
            <a:pathLst>
              <a:path w="1050925" h="806450">
                <a:moveTo>
                  <a:pt x="235309" y="720724"/>
                </a:moveTo>
                <a:lnTo>
                  <a:pt x="149225" y="770940"/>
                </a:lnTo>
                <a:lnTo>
                  <a:pt x="143617" y="775973"/>
                </a:lnTo>
                <a:lnTo>
                  <a:pt x="140462" y="782551"/>
                </a:lnTo>
                <a:lnTo>
                  <a:pt x="139973" y="789839"/>
                </a:lnTo>
                <a:lnTo>
                  <a:pt x="142367" y="797001"/>
                </a:lnTo>
                <a:lnTo>
                  <a:pt x="147419" y="802648"/>
                </a:lnTo>
                <a:lnTo>
                  <a:pt x="154019" y="805821"/>
                </a:lnTo>
                <a:lnTo>
                  <a:pt x="161333" y="806298"/>
                </a:lnTo>
                <a:lnTo>
                  <a:pt x="168529" y="803859"/>
                </a:lnTo>
                <a:lnTo>
                  <a:pt x="278370" y="739774"/>
                </a:lnTo>
                <a:lnTo>
                  <a:pt x="273177" y="739774"/>
                </a:lnTo>
                <a:lnTo>
                  <a:pt x="273177" y="737184"/>
                </a:lnTo>
                <a:lnTo>
                  <a:pt x="263525" y="737184"/>
                </a:lnTo>
                <a:lnTo>
                  <a:pt x="235309" y="720724"/>
                </a:lnTo>
                <a:close/>
              </a:path>
              <a:path w="1050925" h="806450">
                <a:moveTo>
                  <a:pt x="1012571" y="143306"/>
                </a:moveTo>
                <a:lnTo>
                  <a:pt x="19050" y="143306"/>
                </a:lnTo>
                <a:lnTo>
                  <a:pt x="11626" y="144804"/>
                </a:lnTo>
                <a:lnTo>
                  <a:pt x="5572" y="148888"/>
                </a:lnTo>
                <a:lnTo>
                  <a:pt x="1494" y="154943"/>
                </a:lnTo>
                <a:lnTo>
                  <a:pt x="0" y="162356"/>
                </a:lnTo>
                <a:lnTo>
                  <a:pt x="0" y="720724"/>
                </a:lnTo>
                <a:lnTo>
                  <a:pt x="1494" y="728137"/>
                </a:lnTo>
                <a:lnTo>
                  <a:pt x="5572" y="734193"/>
                </a:lnTo>
                <a:lnTo>
                  <a:pt x="11626" y="738277"/>
                </a:lnTo>
                <a:lnTo>
                  <a:pt x="19050" y="739774"/>
                </a:lnTo>
                <a:lnTo>
                  <a:pt x="202652" y="739774"/>
                </a:lnTo>
                <a:lnTo>
                  <a:pt x="235309" y="720724"/>
                </a:lnTo>
                <a:lnTo>
                  <a:pt x="38100" y="720724"/>
                </a:lnTo>
                <a:lnTo>
                  <a:pt x="19050" y="701674"/>
                </a:lnTo>
                <a:lnTo>
                  <a:pt x="38100" y="701674"/>
                </a:lnTo>
                <a:lnTo>
                  <a:pt x="38100" y="181406"/>
                </a:lnTo>
                <a:lnTo>
                  <a:pt x="19050" y="181406"/>
                </a:lnTo>
                <a:lnTo>
                  <a:pt x="38100" y="162356"/>
                </a:lnTo>
                <a:lnTo>
                  <a:pt x="1012571" y="162356"/>
                </a:lnTo>
                <a:lnTo>
                  <a:pt x="1012571" y="143306"/>
                </a:lnTo>
                <a:close/>
              </a:path>
              <a:path w="1050925" h="806450">
                <a:moveTo>
                  <a:pt x="278370" y="701674"/>
                </a:moveTo>
                <a:lnTo>
                  <a:pt x="273177" y="701674"/>
                </a:lnTo>
                <a:lnTo>
                  <a:pt x="273177" y="739774"/>
                </a:lnTo>
                <a:lnTo>
                  <a:pt x="278370" y="739774"/>
                </a:lnTo>
                <a:lnTo>
                  <a:pt x="311023" y="720724"/>
                </a:lnTo>
                <a:lnTo>
                  <a:pt x="278370" y="701674"/>
                </a:lnTo>
                <a:close/>
              </a:path>
              <a:path w="1050925" h="806450">
                <a:moveTo>
                  <a:pt x="263525" y="704265"/>
                </a:moveTo>
                <a:lnTo>
                  <a:pt x="235309" y="720724"/>
                </a:lnTo>
                <a:lnTo>
                  <a:pt x="263525" y="737184"/>
                </a:lnTo>
                <a:lnTo>
                  <a:pt x="263525" y="704265"/>
                </a:lnTo>
                <a:close/>
              </a:path>
              <a:path w="1050925" h="806450">
                <a:moveTo>
                  <a:pt x="273177" y="704265"/>
                </a:moveTo>
                <a:lnTo>
                  <a:pt x="263525" y="704265"/>
                </a:lnTo>
                <a:lnTo>
                  <a:pt x="263525" y="737184"/>
                </a:lnTo>
                <a:lnTo>
                  <a:pt x="273177" y="737184"/>
                </a:lnTo>
                <a:lnTo>
                  <a:pt x="273177" y="704265"/>
                </a:lnTo>
                <a:close/>
              </a:path>
              <a:path w="1050925" h="806450">
                <a:moveTo>
                  <a:pt x="38100" y="701674"/>
                </a:moveTo>
                <a:lnTo>
                  <a:pt x="19050" y="701674"/>
                </a:lnTo>
                <a:lnTo>
                  <a:pt x="38100" y="720724"/>
                </a:lnTo>
                <a:lnTo>
                  <a:pt x="38100" y="701674"/>
                </a:lnTo>
                <a:close/>
              </a:path>
              <a:path w="1050925" h="806450">
                <a:moveTo>
                  <a:pt x="202652" y="701674"/>
                </a:moveTo>
                <a:lnTo>
                  <a:pt x="38100" y="701674"/>
                </a:lnTo>
                <a:lnTo>
                  <a:pt x="38100" y="720724"/>
                </a:lnTo>
                <a:lnTo>
                  <a:pt x="235309" y="720724"/>
                </a:lnTo>
                <a:lnTo>
                  <a:pt x="202652" y="701674"/>
                </a:lnTo>
                <a:close/>
              </a:path>
              <a:path w="1050925" h="806450">
                <a:moveTo>
                  <a:pt x="161333" y="635149"/>
                </a:moveTo>
                <a:lnTo>
                  <a:pt x="154019" y="635623"/>
                </a:lnTo>
                <a:lnTo>
                  <a:pt x="147419" y="638796"/>
                </a:lnTo>
                <a:lnTo>
                  <a:pt x="142367" y="644448"/>
                </a:lnTo>
                <a:lnTo>
                  <a:pt x="139973" y="651610"/>
                </a:lnTo>
                <a:lnTo>
                  <a:pt x="140462" y="658898"/>
                </a:lnTo>
                <a:lnTo>
                  <a:pt x="143617" y="665476"/>
                </a:lnTo>
                <a:lnTo>
                  <a:pt x="149225" y="670509"/>
                </a:lnTo>
                <a:lnTo>
                  <a:pt x="235309" y="720724"/>
                </a:lnTo>
                <a:lnTo>
                  <a:pt x="263525" y="704265"/>
                </a:lnTo>
                <a:lnTo>
                  <a:pt x="273177" y="704265"/>
                </a:lnTo>
                <a:lnTo>
                  <a:pt x="273177" y="701674"/>
                </a:lnTo>
                <a:lnTo>
                  <a:pt x="278370" y="701674"/>
                </a:lnTo>
                <a:lnTo>
                  <a:pt x="168529" y="637590"/>
                </a:lnTo>
                <a:lnTo>
                  <a:pt x="161333" y="635149"/>
                </a:lnTo>
                <a:close/>
              </a:path>
              <a:path w="1050925" h="806450">
                <a:moveTo>
                  <a:pt x="38100" y="162356"/>
                </a:moveTo>
                <a:lnTo>
                  <a:pt x="19050" y="181406"/>
                </a:lnTo>
                <a:lnTo>
                  <a:pt x="38100" y="181406"/>
                </a:lnTo>
                <a:lnTo>
                  <a:pt x="38100" y="162356"/>
                </a:lnTo>
                <a:close/>
              </a:path>
              <a:path w="1050925" h="806450">
                <a:moveTo>
                  <a:pt x="1050671" y="143306"/>
                </a:moveTo>
                <a:lnTo>
                  <a:pt x="1031621" y="143306"/>
                </a:lnTo>
                <a:lnTo>
                  <a:pt x="1012571" y="162356"/>
                </a:lnTo>
                <a:lnTo>
                  <a:pt x="38100" y="162356"/>
                </a:lnTo>
                <a:lnTo>
                  <a:pt x="38100" y="181406"/>
                </a:lnTo>
                <a:lnTo>
                  <a:pt x="1031621" y="181406"/>
                </a:lnTo>
                <a:lnTo>
                  <a:pt x="1039044" y="179908"/>
                </a:lnTo>
                <a:lnTo>
                  <a:pt x="1045098" y="175825"/>
                </a:lnTo>
                <a:lnTo>
                  <a:pt x="1049176" y="169769"/>
                </a:lnTo>
                <a:lnTo>
                  <a:pt x="1050671" y="162356"/>
                </a:lnTo>
                <a:lnTo>
                  <a:pt x="1050671" y="143306"/>
                </a:lnTo>
                <a:close/>
              </a:path>
              <a:path w="1050925" h="806450">
                <a:moveTo>
                  <a:pt x="1050671" y="0"/>
                </a:moveTo>
                <a:lnTo>
                  <a:pt x="1012571" y="0"/>
                </a:lnTo>
                <a:lnTo>
                  <a:pt x="1012571" y="162356"/>
                </a:lnTo>
                <a:lnTo>
                  <a:pt x="1031621" y="143306"/>
                </a:lnTo>
                <a:lnTo>
                  <a:pt x="1050671" y="143306"/>
                </a:lnTo>
                <a:lnTo>
                  <a:pt x="1050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1">
            <a:extLst>
              <a:ext uri="{FF2B5EF4-FFF2-40B4-BE49-F238E27FC236}">
                <a16:creationId xmlns:a16="http://schemas.microsoft.com/office/drawing/2014/main" id="{C6D6BE5D-DA24-4D98-AC8D-11B0DBE05025}"/>
              </a:ext>
            </a:extLst>
          </p:cNvPr>
          <p:cNvSpPr txBox="1"/>
          <p:nvPr/>
        </p:nvSpPr>
        <p:spPr>
          <a:xfrm>
            <a:off x="5325253" y="1443763"/>
            <a:ext cx="1000125" cy="549574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9525" marR="3810">
              <a:lnSpc>
                <a:spcPct val="80000"/>
              </a:lnSpc>
              <a:spcBef>
                <a:spcPts val="398"/>
              </a:spcBef>
            </a:pPr>
            <a:r>
              <a:rPr sz="1350" dirty="0">
                <a:latin typeface="Arial"/>
                <a:cs typeface="Arial"/>
              </a:rPr>
              <a:t>Fator </a:t>
            </a:r>
            <a:r>
              <a:rPr sz="1350" spc="-4" dirty="0">
                <a:latin typeface="Arial"/>
                <a:cs typeface="Arial"/>
              </a:rPr>
              <a:t>de</a:t>
            </a:r>
            <a:r>
              <a:rPr sz="1350" spc="-7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red.  flambagem  </a:t>
            </a:r>
            <a:r>
              <a:rPr sz="1350" spc="-8" dirty="0">
                <a:latin typeface="Arial"/>
                <a:cs typeface="Arial"/>
              </a:rPr>
              <a:t>local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object 52">
            <a:extLst>
              <a:ext uri="{FF2B5EF4-FFF2-40B4-BE49-F238E27FC236}">
                <a16:creationId xmlns:a16="http://schemas.microsoft.com/office/drawing/2014/main" id="{3FA36241-5D08-4BAB-9ACB-23807E31684B}"/>
              </a:ext>
            </a:extLst>
          </p:cNvPr>
          <p:cNvSpPr txBox="1"/>
          <p:nvPr/>
        </p:nvSpPr>
        <p:spPr>
          <a:xfrm>
            <a:off x="5298964" y="3874543"/>
            <a:ext cx="1000125" cy="549670"/>
          </a:xfrm>
          <a:prstGeom prst="rect">
            <a:avLst/>
          </a:prstGeom>
        </p:spPr>
        <p:txBody>
          <a:bodyPr vert="horz" wrap="square" lIns="0" tIns="49054" rIns="0" bIns="0" rtlCol="0">
            <a:spAutoFit/>
          </a:bodyPr>
          <a:lstStyle/>
          <a:p>
            <a:pPr marL="9525" marR="3810" algn="just">
              <a:lnSpc>
                <a:spcPts val="1298"/>
              </a:lnSpc>
              <a:spcBef>
                <a:spcPts val="386"/>
              </a:spcBef>
            </a:pPr>
            <a:r>
              <a:rPr sz="1350" dirty="0">
                <a:latin typeface="Arial"/>
                <a:cs typeface="Arial"/>
              </a:rPr>
              <a:t>Fator </a:t>
            </a:r>
            <a:r>
              <a:rPr sz="1350" spc="-4" dirty="0">
                <a:latin typeface="Arial"/>
                <a:cs typeface="Arial"/>
              </a:rPr>
              <a:t>de</a:t>
            </a:r>
            <a:r>
              <a:rPr sz="1350" spc="-7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red.  resistência </a:t>
            </a:r>
            <a:r>
              <a:rPr sz="1350" dirty="0">
                <a:latin typeface="Arial"/>
                <a:cs typeface="Arial"/>
              </a:rPr>
              <a:t>à  </a:t>
            </a:r>
            <a:r>
              <a:rPr sz="1350" spc="-4" dirty="0">
                <a:latin typeface="Arial"/>
                <a:cs typeface="Arial"/>
              </a:rPr>
              <a:t>compressão</a:t>
            </a:r>
            <a:endParaRPr sz="1350">
              <a:latin typeface="Arial"/>
              <a:cs typeface="Arial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CDF2C44F-0D80-4341-B7B3-D105B601DED1}"/>
              </a:ext>
            </a:extLst>
          </p:cNvPr>
          <p:cNvSpPr txBox="1"/>
          <p:nvPr/>
        </p:nvSpPr>
        <p:spPr>
          <a:xfrm>
            <a:off x="5325253" y="4564649"/>
            <a:ext cx="951548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força </a:t>
            </a:r>
            <a:r>
              <a:rPr sz="1350" spc="-8" dirty="0">
                <a:latin typeface="Arial"/>
                <a:cs typeface="Arial"/>
              </a:rPr>
              <a:t>axial  </a:t>
            </a:r>
            <a:r>
              <a:rPr sz="1350" dirty="0">
                <a:latin typeface="Arial"/>
                <a:cs typeface="Arial"/>
              </a:rPr>
              <a:t>com</a:t>
            </a:r>
            <a:r>
              <a:rPr sz="1350" spc="-8" dirty="0">
                <a:latin typeface="Arial"/>
                <a:cs typeface="Arial"/>
              </a:rPr>
              <a:t>p</a:t>
            </a:r>
            <a:r>
              <a:rPr sz="1350" spc="-4" dirty="0">
                <a:latin typeface="Arial"/>
                <a:cs typeface="Arial"/>
              </a:rPr>
              <a:t>ress</a:t>
            </a:r>
            <a:r>
              <a:rPr sz="1350" spc="-8" dirty="0">
                <a:latin typeface="Arial"/>
                <a:cs typeface="Arial"/>
              </a:rPr>
              <a:t>ã</a:t>
            </a:r>
            <a:r>
              <a:rPr sz="1350" dirty="0">
                <a:latin typeface="Arial"/>
                <a:cs typeface="Arial"/>
              </a:rPr>
              <a:t>o  </a:t>
            </a:r>
            <a:r>
              <a:rPr sz="1350" spc="-4" dirty="0">
                <a:latin typeface="Arial"/>
                <a:cs typeface="Arial"/>
              </a:rPr>
              <a:t>resistente  de</a:t>
            </a:r>
            <a:r>
              <a:rPr sz="1350" spc="-23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cálculo</a:t>
            </a:r>
            <a:endParaRPr sz="1350">
              <a:latin typeface="Arial"/>
              <a:cs typeface="Arial"/>
            </a:endParaRPr>
          </a:p>
        </p:txBody>
      </p:sp>
      <p:sp>
        <p:nvSpPr>
          <p:cNvPr id="59" name="object 54">
            <a:extLst>
              <a:ext uri="{FF2B5EF4-FFF2-40B4-BE49-F238E27FC236}">
                <a16:creationId xmlns:a16="http://schemas.microsoft.com/office/drawing/2014/main" id="{7E030B6C-4BAF-470E-84E8-250F825100C2}"/>
              </a:ext>
            </a:extLst>
          </p:cNvPr>
          <p:cNvSpPr txBox="1"/>
          <p:nvPr/>
        </p:nvSpPr>
        <p:spPr>
          <a:xfrm>
            <a:off x="5297822" y="3007007"/>
            <a:ext cx="715327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índice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de  esbeltez  </a:t>
            </a:r>
            <a:r>
              <a:rPr sz="1350" spc="-8" dirty="0">
                <a:latin typeface="Arial"/>
                <a:cs typeface="Arial"/>
              </a:rPr>
              <a:t>reduzido</a:t>
            </a:r>
            <a:endParaRPr sz="1350">
              <a:latin typeface="Arial"/>
              <a:cs typeface="Arial"/>
            </a:endParaRPr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0FA92B68-53ED-470F-97F4-837F23063D0E}"/>
              </a:ext>
            </a:extLst>
          </p:cNvPr>
          <p:cNvSpPr txBox="1"/>
          <p:nvPr/>
        </p:nvSpPr>
        <p:spPr>
          <a:xfrm>
            <a:off x="5325253" y="2187665"/>
            <a:ext cx="865823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Força </a:t>
            </a:r>
            <a:r>
              <a:rPr sz="1350" spc="-8" dirty="0">
                <a:latin typeface="Arial"/>
                <a:cs typeface="Arial"/>
              </a:rPr>
              <a:t>axial  </a:t>
            </a:r>
            <a:r>
              <a:rPr sz="1350" dirty="0">
                <a:latin typeface="Arial"/>
                <a:cs typeface="Arial"/>
              </a:rPr>
              <a:t>flam</a:t>
            </a:r>
            <a:r>
              <a:rPr sz="1350" spc="-8" dirty="0">
                <a:latin typeface="Arial"/>
                <a:cs typeface="Arial"/>
              </a:rPr>
              <a:t>b</a:t>
            </a:r>
            <a:r>
              <a:rPr sz="1350" spc="-4" dirty="0">
                <a:latin typeface="Arial"/>
                <a:cs typeface="Arial"/>
              </a:rPr>
              <a:t>a</a:t>
            </a:r>
            <a:r>
              <a:rPr sz="1350" spc="-8" dirty="0">
                <a:latin typeface="Arial"/>
                <a:cs typeface="Arial"/>
              </a:rPr>
              <a:t>g</a:t>
            </a:r>
            <a:r>
              <a:rPr sz="1350" spc="-4" dirty="0">
                <a:latin typeface="Arial"/>
                <a:cs typeface="Arial"/>
              </a:rPr>
              <a:t>em  </a:t>
            </a:r>
            <a:r>
              <a:rPr sz="1350" spc="-8" dirty="0">
                <a:latin typeface="Arial"/>
                <a:cs typeface="Arial"/>
              </a:rPr>
              <a:t>elástica</a:t>
            </a:r>
            <a:endParaRPr sz="1350">
              <a:latin typeface="Arial"/>
              <a:cs typeface="Arial"/>
            </a:endParaRPr>
          </a:p>
        </p:txBody>
      </p:sp>
      <p:sp>
        <p:nvSpPr>
          <p:cNvPr id="61" name="object 56">
            <a:extLst>
              <a:ext uri="{FF2B5EF4-FFF2-40B4-BE49-F238E27FC236}">
                <a16:creationId xmlns:a16="http://schemas.microsoft.com/office/drawing/2014/main" id="{A8EBD4BD-44DF-49A9-96C5-4C5CA94CB333}"/>
              </a:ext>
            </a:extLst>
          </p:cNvPr>
          <p:cNvSpPr/>
          <p:nvPr/>
        </p:nvSpPr>
        <p:spPr>
          <a:xfrm>
            <a:off x="6439144" y="2033171"/>
            <a:ext cx="948690" cy="3088481"/>
          </a:xfrm>
          <a:custGeom>
            <a:avLst/>
            <a:gdLst/>
            <a:ahLst/>
            <a:cxnLst/>
            <a:rect l="l" t="t" r="r" b="b"/>
            <a:pathLst>
              <a:path w="1264920" h="4117975">
                <a:moveTo>
                  <a:pt x="450966" y="4032243"/>
                </a:moveTo>
                <a:lnTo>
                  <a:pt x="364870" y="4082465"/>
                </a:lnTo>
                <a:lnTo>
                  <a:pt x="359263" y="4087498"/>
                </a:lnTo>
                <a:lnTo>
                  <a:pt x="356108" y="4094076"/>
                </a:lnTo>
                <a:lnTo>
                  <a:pt x="355619" y="4101364"/>
                </a:lnTo>
                <a:lnTo>
                  <a:pt x="358013" y="4108526"/>
                </a:lnTo>
                <a:lnTo>
                  <a:pt x="363065" y="4114173"/>
                </a:lnTo>
                <a:lnTo>
                  <a:pt x="369665" y="4117344"/>
                </a:lnTo>
                <a:lnTo>
                  <a:pt x="376979" y="4117818"/>
                </a:lnTo>
                <a:lnTo>
                  <a:pt x="384175" y="4115371"/>
                </a:lnTo>
                <a:lnTo>
                  <a:pt x="494011" y="4051300"/>
                </a:lnTo>
                <a:lnTo>
                  <a:pt x="488823" y="4051300"/>
                </a:lnTo>
                <a:lnTo>
                  <a:pt x="488823" y="4048696"/>
                </a:lnTo>
                <a:lnTo>
                  <a:pt x="479170" y="4048696"/>
                </a:lnTo>
                <a:lnTo>
                  <a:pt x="450966" y="4032243"/>
                </a:lnTo>
                <a:close/>
              </a:path>
              <a:path w="1264920" h="4117975">
                <a:moveTo>
                  <a:pt x="1226693" y="110109"/>
                </a:moveTo>
                <a:lnTo>
                  <a:pt x="19050" y="110109"/>
                </a:lnTo>
                <a:lnTo>
                  <a:pt x="11680" y="111603"/>
                </a:lnTo>
                <a:lnTo>
                  <a:pt x="5619" y="115681"/>
                </a:lnTo>
                <a:lnTo>
                  <a:pt x="1512" y="121735"/>
                </a:lnTo>
                <a:lnTo>
                  <a:pt x="0" y="129159"/>
                </a:lnTo>
                <a:lnTo>
                  <a:pt x="0" y="4032250"/>
                </a:lnTo>
                <a:lnTo>
                  <a:pt x="1512" y="4039662"/>
                </a:lnTo>
                <a:lnTo>
                  <a:pt x="5619" y="4045718"/>
                </a:lnTo>
                <a:lnTo>
                  <a:pt x="11680" y="4049802"/>
                </a:lnTo>
                <a:lnTo>
                  <a:pt x="19050" y="4051300"/>
                </a:lnTo>
                <a:lnTo>
                  <a:pt x="418298" y="4051300"/>
                </a:lnTo>
                <a:lnTo>
                  <a:pt x="450955" y="4032250"/>
                </a:lnTo>
                <a:lnTo>
                  <a:pt x="38093" y="4032243"/>
                </a:lnTo>
                <a:lnTo>
                  <a:pt x="19050" y="4013200"/>
                </a:lnTo>
                <a:lnTo>
                  <a:pt x="38100" y="4013200"/>
                </a:lnTo>
                <a:lnTo>
                  <a:pt x="38100" y="148209"/>
                </a:lnTo>
                <a:lnTo>
                  <a:pt x="19050" y="148209"/>
                </a:lnTo>
                <a:lnTo>
                  <a:pt x="38100" y="129159"/>
                </a:lnTo>
                <a:lnTo>
                  <a:pt x="1226693" y="129159"/>
                </a:lnTo>
                <a:lnTo>
                  <a:pt x="1226693" y="110109"/>
                </a:lnTo>
                <a:close/>
              </a:path>
              <a:path w="1264920" h="4117975">
                <a:moveTo>
                  <a:pt x="494016" y="4013200"/>
                </a:moveTo>
                <a:lnTo>
                  <a:pt x="488823" y="4013200"/>
                </a:lnTo>
                <a:lnTo>
                  <a:pt x="488823" y="4051300"/>
                </a:lnTo>
                <a:lnTo>
                  <a:pt x="494011" y="4051300"/>
                </a:lnTo>
                <a:lnTo>
                  <a:pt x="526669" y="4032250"/>
                </a:lnTo>
                <a:lnTo>
                  <a:pt x="494016" y="4013200"/>
                </a:lnTo>
                <a:close/>
              </a:path>
              <a:path w="1264920" h="4117975">
                <a:moveTo>
                  <a:pt x="479170" y="4015790"/>
                </a:moveTo>
                <a:lnTo>
                  <a:pt x="450966" y="4032243"/>
                </a:lnTo>
                <a:lnTo>
                  <a:pt x="479170" y="4048696"/>
                </a:lnTo>
                <a:lnTo>
                  <a:pt x="479170" y="4015790"/>
                </a:lnTo>
                <a:close/>
              </a:path>
              <a:path w="1264920" h="4117975">
                <a:moveTo>
                  <a:pt x="488823" y="4015790"/>
                </a:moveTo>
                <a:lnTo>
                  <a:pt x="479170" y="4015790"/>
                </a:lnTo>
                <a:lnTo>
                  <a:pt x="479170" y="4048696"/>
                </a:lnTo>
                <a:lnTo>
                  <a:pt x="488823" y="4048696"/>
                </a:lnTo>
                <a:lnTo>
                  <a:pt x="488823" y="4015790"/>
                </a:lnTo>
                <a:close/>
              </a:path>
              <a:path w="1264920" h="4117975">
                <a:moveTo>
                  <a:pt x="38100" y="4013200"/>
                </a:moveTo>
                <a:lnTo>
                  <a:pt x="19050" y="4013200"/>
                </a:lnTo>
                <a:lnTo>
                  <a:pt x="38100" y="4032250"/>
                </a:lnTo>
                <a:lnTo>
                  <a:pt x="38100" y="4013200"/>
                </a:lnTo>
                <a:close/>
              </a:path>
              <a:path w="1264920" h="4117975">
                <a:moveTo>
                  <a:pt x="418319" y="4013200"/>
                </a:moveTo>
                <a:lnTo>
                  <a:pt x="38100" y="4013200"/>
                </a:lnTo>
                <a:lnTo>
                  <a:pt x="38100" y="4032250"/>
                </a:lnTo>
                <a:lnTo>
                  <a:pt x="450966" y="4032243"/>
                </a:lnTo>
                <a:lnTo>
                  <a:pt x="418319" y="4013200"/>
                </a:lnTo>
                <a:close/>
              </a:path>
              <a:path w="1264920" h="4117975">
                <a:moveTo>
                  <a:pt x="376979" y="3946674"/>
                </a:moveTo>
                <a:lnTo>
                  <a:pt x="369665" y="3947148"/>
                </a:lnTo>
                <a:lnTo>
                  <a:pt x="363065" y="3950321"/>
                </a:lnTo>
                <a:lnTo>
                  <a:pt x="358013" y="3955973"/>
                </a:lnTo>
                <a:lnTo>
                  <a:pt x="355619" y="3963135"/>
                </a:lnTo>
                <a:lnTo>
                  <a:pt x="356107" y="3970421"/>
                </a:lnTo>
                <a:lnTo>
                  <a:pt x="359263" y="3976996"/>
                </a:lnTo>
                <a:lnTo>
                  <a:pt x="364870" y="3982021"/>
                </a:lnTo>
                <a:lnTo>
                  <a:pt x="450966" y="4032243"/>
                </a:lnTo>
                <a:lnTo>
                  <a:pt x="479170" y="4015790"/>
                </a:lnTo>
                <a:lnTo>
                  <a:pt x="488823" y="4015790"/>
                </a:lnTo>
                <a:lnTo>
                  <a:pt x="488823" y="4013200"/>
                </a:lnTo>
                <a:lnTo>
                  <a:pt x="494016" y="4013200"/>
                </a:lnTo>
                <a:lnTo>
                  <a:pt x="384175" y="3949115"/>
                </a:lnTo>
                <a:lnTo>
                  <a:pt x="376979" y="3946674"/>
                </a:lnTo>
                <a:close/>
              </a:path>
              <a:path w="1264920" h="4117975">
                <a:moveTo>
                  <a:pt x="38100" y="129159"/>
                </a:moveTo>
                <a:lnTo>
                  <a:pt x="19050" y="148209"/>
                </a:lnTo>
                <a:lnTo>
                  <a:pt x="38100" y="148209"/>
                </a:lnTo>
                <a:lnTo>
                  <a:pt x="38100" y="129159"/>
                </a:lnTo>
                <a:close/>
              </a:path>
              <a:path w="1264920" h="4117975">
                <a:moveTo>
                  <a:pt x="1264793" y="110109"/>
                </a:moveTo>
                <a:lnTo>
                  <a:pt x="1245743" y="110109"/>
                </a:lnTo>
                <a:lnTo>
                  <a:pt x="1226693" y="129159"/>
                </a:lnTo>
                <a:lnTo>
                  <a:pt x="38100" y="129159"/>
                </a:lnTo>
                <a:lnTo>
                  <a:pt x="38100" y="148209"/>
                </a:lnTo>
                <a:lnTo>
                  <a:pt x="1245743" y="148209"/>
                </a:lnTo>
                <a:lnTo>
                  <a:pt x="1253112" y="146696"/>
                </a:lnTo>
                <a:lnTo>
                  <a:pt x="1259173" y="142589"/>
                </a:lnTo>
                <a:lnTo>
                  <a:pt x="1263280" y="136528"/>
                </a:lnTo>
                <a:lnTo>
                  <a:pt x="1264793" y="129159"/>
                </a:lnTo>
                <a:lnTo>
                  <a:pt x="1264793" y="110109"/>
                </a:lnTo>
                <a:close/>
              </a:path>
              <a:path w="1264920" h="4117975">
                <a:moveTo>
                  <a:pt x="1264793" y="0"/>
                </a:moveTo>
                <a:lnTo>
                  <a:pt x="1226693" y="0"/>
                </a:lnTo>
                <a:lnTo>
                  <a:pt x="1226693" y="129159"/>
                </a:lnTo>
                <a:lnTo>
                  <a:pt x="1245743" y="110109"/>
                </a:lnTo>
                <a:lnTo>
                  <a:pt x="1264793" y="110109"/>
                </a:lnTo>
                <a:lnTo>
                  <a:pt x="1264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57">
            <a:extLst>
              <a:ext uri="{FF2B5EF4-FFF2-40B4-BE49-F238E27FC236}">
                <a16:creationId xmlns:a16="http://schemas.microsoft.com/office/drawing/2014/main" id="{3C1B4CAF-E2D3-478E-8F1F-A59D6DA8B0E5}"/>
              </a:ext>
            </a:extLst>
          </p:cNvPr>
          <p:cNvSpPr/>
          <p:nvPr/>
        </p:nvSpPr>
        <p:spPr>
          <a:xfrm>
            <a:off x="6439144" y="2033171"/>
            <a:ext cx="948690" cy="3088481"/>
          </a:xfrm>
          <a:custGeom>
            <a:avLst/>
            <a:gdLst/>
            <a:ahLst/>
            <a:cxnLst/>
            <a:rect l="l" t="t" r="r" b="b"/>
            <a:pathLst>
              <a:path w="1264920" h="4117975">
                <a:moveTo>
                  <a:pt x="450966" y="4032243"/>
                </a:moveTo>
                <a:lnTo>
                  <a:pt x="364870" y="4082465"/>
                </a:lnTo>
                <a:lnTo>
                  <a:pt x="359263" y="4087498"/>
                </a:lnTo>
                <a:lnTo>
                  <a:pt x="356108" y="4094076"/>
                </a:lnTo>
                <a:lnTo>
                  <a:pt x="355619" y="4101364"/>
                </a:lnTo>
                <a:lnTo>
                  <a:pt x="358013" y="4108526"/>
                </a:lnTo>
                <a:lnTo>
                  <a:pt x="363065" y="4114173"/>
                </a:lnTo>
                <a:lnTo>
                  <a:pt x="369665" y="4117344"/>
                </a:lnTo>
                <a:lnTo>
                  <a:pt x="376979" y="4117818"/>
                </a:lnTo>
                <a:lnTo>
                  <a:pt x="384175" y="4115371"/>
                </a:lnTo>
                <a:lnTo>
                  <a:pt x="494011" y="4051300"/>
                </a:lnTo>
                <a:lnTo>
                  <a:pt x="488823" y="4051300"/>
                </a:lnTo>
                <a:lnTo>
                  <a:pt x="488823" y="4048696"/>
                </a:lnTo>
                <a:lnTo>
                  <a:pt x="479170" y="4048696"/>
                </a:lnTo>
                <a:lnTo>
                  <a:pt x="450966" y="4032243"/>
                </a:lnTo>
                <a:close/>
              </a:path>
              <a:path w="1264920" h="4117975">
                <a:moveTo>
                  <a:pt x="1226693" y="110109"/>
                </a:moveTo>
                <a:lnTo>
                  <a:pt x="19050" y="110109"/>
                </a:lnTo>
                <a:lnTo>
                  <a:pt x="11680" y="111603"/>
                </a:lnTo>
                <a:lnTo>
                  <a:pt x="5619" y="115681"/>
                </a:lnTo>
                <a:lnTo>
                  <a:pt x="1512" y="121735"/>
                </a:lnTo>
                <a:lnTo>
                  <a:pt x="0" y="129159"/>
                </a:lnTo>
                <a:lnTo>
                  <a:pt x="0" y="4032250"/>
                </a:lnTo>
                <a:lnTo>
                  <a:pt x="1512" y="4039662"/>
                </a:lnTo>
                <a:lnTo>
                  <a:pt x="5619" y="4045718"/>
                </a:lnTo>
                <a:lnTo>
                  <a:pt x="11680" y="4049802"/>
                </a:lnTo>
                <a:lnTo>
                  <a:pt x="19050" y="4051300"/>
                </a:lnTo>
                <a:lnTo>
                  <a:pt x="418298" y="4051300"/>
                </a:lnTo>
                <a:lnTo>
                  <a:pt x="450955" y="4032250"/>
                </a:lnTo>
                <a:lnTo>
                  <a:pt x="38093" y="4032243"/>
                </a:lnTo>
                <a:lnTo>
                  <a:pt x="19050" y="4013200"/>
                </a:lnTo>
                <a:lnTo>
                  <a:pt x="38100" y="4013200"/>
                </a:lnTo>
                <a:lnTo>
                  <a:pt x="38100" y="148209"/>
                </a:lnTo>
                <a:lnTo>
                  <a:pt x="19050" y="148209"/>
                </a:lnTo>
                <a:lnTo>
                  <a:pt x="38100" y="129159"/>
                </a:lnTo>
                <a:lnTo>
                  <a:pt x="1226693" y="129159"/>
                </a:lnTo>
                <a:lnTo>
                  <a:pt x="1226693" y="110109"/>
                </a:lnTo>
                <a:close/>
              </a:path>
              <a:path w="1264920" h="4117975">
                <a:moveTo>
                  <a:pt x="494016" y="4013200"/>
                </a:moveTo>
                <a:lnTo>
                  <a:pt x="488823" y="4013200"/>
                </a:lnTo>
                <a:lnTo>
                  <a:pt x="488823" y="4051300"/>
                </a:lnTo>
                <a:lnTo>
                  <a:pt x="494011" y="4051300"/>
                </a:lnTo>
                <a:lnTo>
                  <a:pt x="526669" y="4032250"/>
                </a:lnTo>
                <a:lnTo>
                  <a:pt x="494016" y="4013200"/>
                </a:lnTo>
                <a:close/>
              </a:path>
              <a:path w="1264920" h="4117975">
                <a:moveTo>
                  <a:pt x="479170" y="4015790"/>
                </a:moveTo>
                <a:lnTo>
                  <a:pt x="450966" y="4032243"/>
                </a:lnTo>
                <a:lnTo>
                  <a:pt x="479170" y="4048696"/>
                </a:lnTo>
                <a:lnTo>
                  <a:pt x="479170" y="4015790"/>
                </a:lnTo>
                <a:close/>
              </a:path>
              <a:path w="1264920" h="4117975">
                <a:moveTo>
                  <a:pt x="488823" y="4015790"/>
                </a:moveTo>
                <a:lnTo>
                  <a:pt x="479170" y="4015790"/>
                </a:lnTo>
                <a:lnTo>
                  <a:pt x="479170" y="4048696"/>
                </a:lnTo>
                <a:lnTo>
                  <a:pt x="488823" y="4048696"/>
                </a:lnTo>
                <a:lnTo>
                  <a:pt x="488823" y="4015790"/>
                </a:lnTo>
                <a:close/>
              </a:path>
              <a:path w="1264920" h="4117975">
                <a:moveTo>
                  <a:pt x="38100" y="4013200"/>
                </a:moveTo>
                <a:lnTo>
                  <a:pt x="19050" y="4013200"/>
                </a:lnTo>
                <a:lnTo>
                  <a:pt x="38100" y="4032250"/>
                </a:lnTo>
                <a:lnTo>
                  <a:pt x="38100" y="4013200"/>
                </a:lnTo>
                <a:close/>
              </a:path>
              <a:path w="1264920" h="4117975">
                <a:moveTo>
                  <a:pt x="418319" y="4013200"/>
                </a:moveTo>
                <a:lnTo>
                  <a:pt x="38100" y="4013200"/>
                </a:lnTo>
                <a:lnTo>
                  <a:pt x="38100" y="4032250"/>
                </a:lnTo>
                <a:lnTo>
                  <a:pt x="450966" y="4032243"/>
                </a:lnTo>
                <a:lnTo>
                  <a:pt x="418319" y="4013200"/>
                </a:lnTo>
                <a:close/>
              </a:path>
              <a:path w="1264920" h="4117975">
                <a:moveTo>
                  <a:pt x="376979" y="3946674"/>
                </a:moveTo>
                <a:lnTo>
                  <a:pt x="369665" y="3947148"/>
                </a:lnTo>
                <a:lnTo>
                  <a:pt x="363065" y="3950321"/>
                </a:lnTo>
                <a:lnTo>
                  <a:pt x="358013" y="3955973"/>
                </a:lnTo>
                <a:lnTo>
                  <a:pt x="355619" y="3963135"/>
                </a:lnTo>
                <a:lnTo>
                  <a:pt x="356107" y="3970421"/>
                </a:lnTo>
                <a:lnTo>
                  <a:pt x="359263" y="3976996"/>
                </a:lnTo>
                <a:lnTo>
                  <a:pt x="364870" y="3982021"/>
                </a:lnTo>
                <a:lnTo>
                  <a:pt x="450966" y="4032243"/>
                </a:lnTo>
                <a:lnTo>
                  <a:pt x="479170" y="4015790"/>
                </a:lnTo>
                <a:lnTo>
                  <a:pt x="488823" y="4015790"/>
                </a:lnTo>
                <a:lnTo>
                  <a:pt x="488823" y="4013200"/>
                </a:lnTo>
                <a:lnTo>
                  <a:pt x="494016" y="4013200"/>
                </a:lnTo>
                <a:lnTo>
                  <a:pt x="384175" y="3949115"/>
                </a:lnTo>
                <a:lnTo>
                  <a:pt x="376979" y="3946674"/>
                </a:lnTo>
                <a:close/>
              </a:path>
              <a:path w="1264920" h="4117975">
                <a:moveTo>
                  <a:pt x="38100" y="129159"/>
                </a:moveTo>
                <a:lnTo>
                  <a:pt x="19050" y="148209"/>
                </a:lnTo>
                <a:lnTo>
                  <a:pt x="38100" y="148209"/>
                </a:lnTo>
                <a:lnTo>
                  <a:pt x="38100" y="129159"/>
                </a:lnTo>
                <a:close/>
              </a:path>
              <a:path w="1264920" h="4117975">
                <a:moveTo>
                  <a:pt x="1264793" y="110109"/>
                </a:moveTo>
                <a:lnTo>
                  <a:pt x="1245743" y="110109"/>
                </a:lnTo>
                <a:lnTo>
                  <a:pt x="1226693" y="129159"/>
                </a:lnTo>
                <a:lnTo>
                  <a:pt x="38100" y="129159"/>
                </a:lnTo>
                <a:lnTo>
                  <a:pt x="38100" y="148209"/>
                </a:lnTo>
                <a:lnTo>
                  <a:pt x="1245743" y="148209"/>
                </a:lnTo>
                <a:lnTo>
                  <a:pt x="1253112" y="146696"/>
                </a:lnTo>
                <a:lnTo>
                  <a:pt x="1259173" y="142589"/>
                </a:lnTo>
                <a:lnTo>
                  <a:pt x="1263280" y="136528"/>
                </a:lnTo>
                <a:lnTo>
                  <a:pt x="1264793" y="129159"/>
                </a:lnTo>
                <a:lnTo>
                  <a:pt x="1264793" y="110109"/>
                </a:lnTo>
                <a:close/>
              </a:path>
              <a:path w="1264920" h="4117975">
                <a:moveTo>
                  <a:pt x="1264793" y="0"/>
                </a:moveTo>
                <a:lnTo>
                  <a:pt x="1226693" y="0"/>
                </a:lnTo>
                <a:lnTo>
                  <a:pt x="1226693" y="129159"/>
                </a:lnTo>
                <a:lnTo>
                  <a:pt x="1245743" y="110109"/>
                </a:lnTo>
                <a:lnTo>
                  <a:pt x="1264793" y="110109"/>
                </a:lnTo>
                <a:lnTo>
                  <a:pt x="1264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58">
            <a:extLst>
              <a:ext uri="{FF2B5EF4-FFF2-40B4-BE49-F238E27FC236}">
                <a16:creationId xmlns:a16="http://schemas.microsoft.com/office/drawing/2014/main" id="{47CFC125-9C08-4908-B433-035D63D6BCFD}"/>
              </a:ext>
            </a:extLst>
          </p:cNvPr>
          <p:cNvSpPr/>
          <p:nvPr/>
        </p:nvSpPr>
        <p:spPr>
          <a:xfrm>
            <a:off x="6444479" y="2033171"/>
            <a:ext cx="942499" cy="1440656"/>
          </a:xfrm>
          <a:custGeom>
            <a:avLst/>
            <a:gdLst/>
            <a:ahLst/>
            <a:cxnLst/>
            <a:rect l="l" t="t" r="r" b="b"/>
            <a:pathLst>
              <a:path w="1256664" h="1920875">
                <a:moveTo>
                  <a:pt x="477284" y="1835150"/>
                </a:moveTo>
                <a:lnTo>
                  <a:pt x="391287" y="1885315"/>
                </a:lnTo>
                <a:lnTo>
                  <a:pt x="385679" y="1890367"/>
                </a:lnTo>
                <a:lnTo>
                  <a:pt x="382523" y="1896967"/>
                </a:lnTo>
                <a:lnTo>
                  <a:pt x="382035" y="1904281"/>
                </a:lnTo>
                <a:lnTo>
                  <a:pt x="384429" y="1911477"/>
                </a:lnTo>
                <a:lnTo>
                  <a:pt x="389481" y="1917084"/>
                </a:lnTo>
                <a:lnTo>
                  <a:pt x="396081" y="1920240"/>
                </a:lnTo>
                <a:lnTo>
                  <a:pt x="403395" y="1920728"/>
                </a:lnTo>
                <a:lnTo>
                  <a:pt x="410590" y="1918335"/>
                </a:lnTo>
                <a:lnTo>
                  <a:pt x="520452" y="1854200"/>
                </a:lnTo>
                <a:lnTo>
                  <a:pt x="515238" y="1854200"/>
                </a:lnTo>
                <a:lnTo>
                  <a:pt x="515238" y="1851660"/>
                </a:lnTo>
                <a:lnTo>
                  <a:pt x="505587" y="1851660"/>
                </a:lnTo>
                <a:lnTo>
                  <a:pt x="477284" y="1835150"/>
                </a:lnTo>
                <a:close/>
              </a:path>
              <a:path w="1256664" h="1920875">
                <a:moveTo>
                  <a:pt x="1218057" y="111760"/>
                </a:moveTo>
                <a:lnTo>
                  <a:pt x="19050" y="111760"/>
                </a:lnTo>
                <a:lnTo>
                  <a:pt x="11680" y="113254"/>
                </a:lnTo>
                <a:lnTo>
                  <a:pt x="5619" y="117332"/>
                </a:lnTo>
                <a:lnTo>
                  <a:pt x="1512" y="123386"/>
                </a:lnTo>
                <a:lnTo>
                  <a:pt x="0" y="130810"/>
                </a:lnTo>
                <a:lnTo>
                  <a:pt x="0" y="1835150"/>
                </a:lnTo>
                <a:lnTo>
                  <a:pt x="1512" y="1842573"/>
                </a:lnTo>
                <a:lnTo>
                  <a:pt x="5619" y="1848627"/>
                </a:lnTo>
                <a:lnTo>
                  <a:pt x="11680" y="1852705"/>
                </a:lnTo>
                <a:lnTo>
                  <a:pt x="19050" y="1854200"/>
                </a:lnTo>
                <a:lnTo>
                  <a:pt x="444626" y="1854200"/>
                </a:lnTo>
                <a:lnTo>
                  <a:pt x="477284" y="1835150"/>
                </a:lnTo>
                <a:lnTo>
                  <a:pt x="38100" y="1835150"/>
                </a:lnTo>
                <a:lnTo>
                  <a:pt x="19050" y="1816100"/>
                </a:lnTo>
                <a:lnTo>
                  <a:pt x="38100" y="1816100"/>
                </a:lnTo>
                <a:lnTo>
                  <a:pt x="38100" y="149860"/>
                </a:lnTo>
                <a:lnTo>
                  <a:pt x="19050" y="149860"/>
                </a:lnTo>
                <a:lnTo>
                  <a:pt x="38100" y="130810"/>
                </a:lnTo>
                <a:lnTo>
                  <a:pt x="1218057" y="130810"/>
                </a:lnTo>
                <a:lnTo>
                  <a:pt x="1218057" y="111760"/>
                </a:lnTo>
                <a:close/>
              </a:path>
              <a:path w="1256664" h="1920875">
                <a:moveTo>
                  <a:pt x="520452" y="1816100"/>
                </a:moveTo>
                <a:lnTo>
                  <a:pt x="515238" y="1816100"/>
                </a:lnTo>
                <a:lnTo>
                  <a:pt x="515238" y="1854200"/>
                </a:lnTo>
                <a:lnTo>
                  <a:pt x="520452" y="1854200"/>
                </a:lnTo>
                <a:lnTo>
                  <a:pt x="553084" y="1835150"/>
                </a:lnTo>
                <a:lnTo>
                  <a:pt x="520452" y="1816100"/>
                </a:lnTo>
                <a:close/>
              </a:path>
              <a:path w="1256664" h="1920875">
                <a:moveTo>
                  <a:pt x="505587" y="1818640"/>
                </a:moveTo>
                <a:lnTo>
                  <a:pt x="477284" y="1835150"/>
                </a:lnTo>
                <a:lnTo>
                  <a:pt x="505587" y="1851660"/>
                </a:lnTo>
                <a:lnTo>
                  <a:pt x="505587" y="1818640"/>
                </a:lnTo>
                <a:close/>
              </a:path>
              <a:path w="1256664" h="1920875">
                <a:moveTo>
                  <a:pt x="515238" y="1818640"/>
                </a:moveTo>
                <a:lnTo>
                  <a:pt x="505587" y="1818640"/>
                </a:lnTo>
                <a:lnTo>
                  <a:pt x="505587" y="1851660"/>
                </a:lnTo>
                <a:lnTo>
                  <a:pt x="515238" y="1851660"/>
                </a:lnTo>
                <a:lnTo>
                  <a:pt x="515238" y="1818640"/>
                </a:lnTo>
                <a:close/>
              </a:path>
              <a:path w="1256664" h="1920875">
                <a:moveTo>
                  <a:pt x="38100" y="1816100"/>
                </a:moveTo>
                <a:lnTo>
                  <a:pt x="19050" y="1816100"/>
                </a:lnTo>
                <a:lnTo>
                  <a:pt x="38100" y="1835150"/>
                </a:lnTo>
                <a:lnTo>
                  <a:pt x="38100" y="1816100"/>
                </a:lnTo>
                <a:close/>
              </a:path>
              <a:path w="1256664" h="1920875">
                <a:moveTo>
                  <a:pt x="444627" y="1816100"/>
                </a:moveTo>
                <a:lnTo>
                  <a:pt x="38100" y="1816100"/>
                </a:lnTo>
                <a:lnTo>
                  <a:pt x="38100" y="1835150"/>
                </a:lnTo>
                <a:lnTo>
                  <a:pt x="477284" y="1835150"/>
                </a:lnTo>
                <a:lnTo>
                  <a:pt x="444627" y="1816100"/>
                </a:lnTo>
                <a:close/>
              </a:path>
              <a:path w="1256664" h="1920875">
                <a:moveTo>
                  <a:pt x="403395" y="1749571"/>
                </a:moveTo>
                <a:lnTo>
                  <a:pt x="396081" y="1750060"/>
                </a:lnTo>
                <a:lnTo>
                  <a:pt x="389481" y="1753215"/>
                </a:lnTo>
                <a:lnTo>
                  <a:pt x="384429" y="1758823"/>
                </a:lnTo>
                <a:lnTo>
                  <a:pt x="382035" y="1766018"/>
                </a:lnTo>
                <a:lnTo>
                  <a:pt x="382524" y="1773332"/>
                </a:lnTo>
                <a:lnTo>
                  <a:pt x="385679" y="1779932"/>
                </a:lnTo>
                <a:lnTo>
                  <a:pt x="391287" y="1784985"/>
                </a:lnTo>
                <a:lnTo>
                  <a:pt x="477284" y="1835150"/>
                </a:lnTo>
                <a:lnTo>
                  <a:pt x="505587" y="1818640"/>
                </a:lnTo>
                <a:lnTo>
                  <a:pt x="515238" y="1818640"/>
                </a:lnTo>
                <a:lnTo>
                  <a:pt x="515238" y="1816100"/>
                </a:lnTo>
                <a:lnTo>
                  <a:pt x="520452" y="1816100"/>
                </a:lnTo>
                <a:lnTo>
                  <a:pt x="410590" y="1751965"/>
                </a:lnTo>
                <a:lnTo>
                  <a:pt x="403395" y="1749571"/>
                </a:lnTo>
                <a:close/>
              </a:path>
              <a:path w="1256664" h="1920875">
                <a:moveTo>
                  <a:pt x="38100" y="130810"/>
                </a:moveTo>
                <a:lnTo>
                  <a:pt x="19050" y="149860"/>
                </a:lnTo>
                <a:lnTo>
                  <a:pt x="38100" y="149860"/>
                </a:lnTo>
                <a:lnTo>
                  <a:pt x="38100" y="130810"/>
                </a:lnTo>
                <a:close/>
              </a:path>
              <a:path w="1256664" h="1920875">
                <a:moveTo>
                  <a:pt x="1256157" y="111760"/>
                </a:moveTo>
                <a:lnTo>
                  <a:pt x="1237107" y="111760"/>
                </a:lnTo>
                <a:lnTo>
                  <a:pt x="1218057" y="130810"/>
                </a:lnTo>
                <a:lnTo>
                  <a:pt x="38100" y="130810"/>
                </a:lnTo>
                <a:lnTo>
                  <a:pt x="38100" y="149860"/>
                </a:lnTo>
                <a:lnTo>
                  <a:pt x="1237107" y="149860"/>
                </a:lnTo>
                <a:lnTo>
                  <a:pt x="1244530" y="148347"/>
                </a:lnTo>
                <a:lnTo>
                  <a:pt x="1250584" y="144240"/>
                </a:lnTo>
                <a:lnTo>
                  <a:pt x="1254662" y="138179"/>
                </a:lnTo>
                <a:lnTo>
                  <a:pt x="1256157" y="130810"/>
                </a:lnTo>
                <a:lnTo>
                  <a:pt x="1256157" y="111760"/>
                </a:lnTo>
                <a:close/>
              </a:path>
              <a:path w="1256664" h="1920875">
                <a:moveTo>
                  <a:pt x="1256157" y="0"/>
                </a:moveTo>
                <a:lnTo>
                  <a:pt x="1218057" y="0"/>
                </a:lnTo>
                <a:lnTo>
                  <a:pt x="1218057" y="130810"/>
                </a:lnTo>
                <a:lnTo>
                  <a:pt x="1237107" y="111760"/>
                </a:lnTo>
                <a:lnTo>
                  <a:pt x="1256157" y="111760"/>
                </a:lnTo>
                <a:lnTo>
                  <a:pt x="1256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59">
            <a:extLst>
              <a:ext uri="{FF2B5EF4-FFF2-40B4-BE49-F238E27FC236}">
                <a16:creationId xmlns:a16="http://schemas.microsoft.com/office/drawing/2014/main" id="{72C762FB-32BE-4A0B-B8C0-6AB18C6CB2F3}"/>
              </a:ext>
            </a:extLst>
          </p:cNvPr>
          <p:cNvSpPr/>
          <p:nvPr/>
        </p:nvSpPr>
        <p:spPr>
          <a:xfrm>
            <a:off x="6444479" y="2033171"/>
            <a:ext cx="942499" cy="1440656"/>
          </a:xfrm>
          <a:custGeom>
            <a:avLst/>
            <a:gdLst/>
            <a:ahLst/>
            <a:cxnLst/>
            <a:rect l="l" t="t" r="r" b="b"/>
            <a:pathLst>
              <a:path w="1256664" h="1920875">
                <a:moveTo>
                  <a:pt x="477284" y="1835150"/>
                </a:moveTo>
                <a:lnTo>
                  <a:pt x="391287" y="1885315"/>
                </a:lnTo>
                <a:lnTo>
                  <a:pt x="385679" y="1890367"/>
                </a:lnTo>
                <a:lnTo>
                  <a:pt x="382523" y="1896967"/>
                </a:lnTo>
                <a:lnTo>
                  <a:pt x="382035" y="1904281"/>
                </a:lnTo>
                <a:lnTo>
                  <a:pt x="384429" y="1911477"/>
                </a:lnTo>
                <a:lnTo>
                  <a:pt x="389481" y="1917084"/>
                </a:lnTo>
                <a:lnTo>
                  <a:pt x="396081" y="1920240"/>
                </a:lnTo>
                <a:lnTo>
                  <a:pt x="403395" y="1920728"/>
                </a:lnTo>
                <a:lnTo>
                  <a:pt x="410590" y="1918335"/>
                </a:lnTo>
                <a:lnTo>
                  <a:pt x="520452" y="1854200"/>
                </a:lnTo>
                <a:lnTo>
                  <a:pt x="515238" y="1854200"/>
                </a:lnTo>
                <a:lnTo>
                  <a:pt x="515238" y="1851660"/>
                </a:lnTo>
                <a:lnTo>
                  <a:pt x="505587" y="1851660"/>
                </a:lnTo>
                <a:lnTo>
                  <a:pt x="477284" y="1835150"/>
                </a:lnTo>
                <a:close/>
              </a:path>
              <a:path w="1256664" h="1920875">
                <a:moveTo>
                  <a:pt x="1218057" y="111760"/>
                </a:moveTo>
                <a:lnTo>
                  <a:pt x="19050" y="111760"/>
                </a:lnTo>
                <a:lnTo>
                  <a:pt x="11680" y="113254"/>
                </a:lnTo>
                <a:lnTo>
                  <a:pt x="5619" y="117332"/>
                </a:lnTo>
                <a:lnTo>
                  <a:pt x="1512" y="123386"/>
                </a:lnTo>
                <a:lnTo>
                  <a:pt x="0" y="130810"/>
                </a:lnTo>
                <a:lnTo>
                  <a:pt x="0" y="1835150"/>
                </a:lnTo>
                <a:lnTo>
                  <a:pt x="1512" y="1842573"/>
                </a:lnTo>
                <a:lnTo>
                  <a:pt x="5619" y="1848627"/>
                </a:lnTo>
                <a:lnTo>
                  <a:pt x="11680" y="1852705"/>
                </a:lnTo>
                <a:lnTo>
                  <a:pt x="19050" y="1854200"/>
                </a:lnTo>
                <a:lnTo>
                  <a:pt x="444626" y="1854200"/>
                </a:lnTo>
                <a:lnTo>
                  <a:pt x="477284" y="1835150"/>
                </a:lnTo>
                <a:lnTo>
                  <a:pt x="38100" y="1835150"/>
                </a:lnTo>
                <a:lnTo>
                  <a:pt x="19050" y="1816100"/>
                </a:lnTo>
                <a:lnTo>
                  <a:pt x="38100" y="1816100"/>
                </a:lnTo>
                <a:lnTo>
                  <a:pt x="38100" y="149860"/>
                </a:lnTo>
                <a:lnTo>
                  <a:pt x="19050" y="149860"/>
                </a:lnTo>
                <a:lnTo>
                  <a:pt x="38100" y="130810"/>
                </a:lnTo>
                <a:lnTo>
                  <a:pt x="1218057" y="130810"/>
                </a:lnTo>
                <a:lnTo>
                  <a:pt x="1218057" y="111760"/>
                </a:lnTo>
                <a:close/>
              </a:path>
              <a:path w="1256664" h="1920875">
                <a:moveTo>
                  <a:pt x="520452" y="1816100"/>
                </a:moveTo>
                <a:lnTo>
                  <a:pt x="515238" y="1816100"/>
                </a:lnTo>
                <a:lnTo>
                  <a:pt x="515238" y="1854200"/>
                </a:lnTo>
                <a:lnTo>
                  <a:pt x="520452" y="1854200"/>
                </a:lnTo>
                <a:lnTo>
                  <a:pt x="553084" y="1835150"/>
                </a:lnTo>
                <a:lnTo>
                  <a:pt x="520452" y="1816100"/>
                </a:lnTo>
                <a:close/>
              </a:path>
              <a:path w="1256664" h="1920875">
                <a:moveTo>
                  <a:pt x="505587" y="1818640"/>
                </a:moveTo>
                <a:lnTo>
                  <a:pt x="477284" y="1835150"/>
                </a:lnTo>
                <a:lnTo>
                  <a:pt x="505587" y="1851660"/>
                </a:lnTo>
                <a:lnTo>
                  <a:pt x="505587" y="1818640"/>
                </a:lnTo>
                <a:close/>
              </a:path>
              <a:path w="1256664" h="1920875">
                <a:moveTo>
                  <a:pt x="515238" y="1818640"/>
                </a:moveTo>
                <a:lnTo>
                  <a:pt x="505587" y="1818640"/>
                </a:lnTo>
                <a:lnTo>
                  <a:pt x="505587" y="1851660"/>
                </a:lnTo>
                <a:lnTo>
                  <a:pt x="515238" y="1851660"/>
                </a:lnTo>
                <a:lnTo>
                  <a:pt x="515238" y="1818640"/>
                </a:lnTo>
                <a:close/>
              </a:path>
              <a:path w="1256664" h="1920875">
                <a:moveTo>
                  <a:pt x="38100" y="1816100"/>
                </a:moveTo>
                <a:lnTo>
                  <a:pt x="19050" y="1816100"/>
                </a:lnTo>
                <a:lnTo>
                  <a:pt x="38100" y="1835150"/>
                </a:lnTo>
                <a:lnTo>
                  <a:pt x="38100" y="1816100"/>
                </a:lnTo>
                <a:close/>
              </a:path>
              <a:path w="1256664" h="1920875">
                <a:moveTo>
                  <a:pt x="444627" y="1816100"/>
                </a:moveTo>
                <a:lnTo>
                  <a:pt x="38100" y="1816100"/>
                </a:lnTo>
                <a:lnTo>
                  <a:pt x="38100" y="1835150"/>
                </a:lnTo>
                <a:lnTo>
                  <a:pt x="477284" y="1835150"/>
                </a:lnTo>
                <a:lnTo>
                  <a:pt x="444627" y="1816100"/>
                </a:lnTo>
                <a:close/>
              </a:path>
              <a:path w="1256664" h="1920875">
                <a:moveTo>
                  <a:pt x="403395" y="1749571"/>
                </a:moveTo>
                <a:lnTo>
                  <a:pt x="396081" y="1750060"/>
                </a:lnTo>
                <a:lnTo>
                  <a:pt x="389481" y="1753215"/>
                </a:lnTo>
                <a:lnTo>
                  <a:pt x="384429" y="1758823"/>
                </a:lnTo>
                <a:lnTo>
                  <a:pt x="382035" y="1766018"/>
                </a:lnTo>
                <a:lnTo>
                  <a:pt x="382524" y="1773332"/>
                </a:lnTo>
                <a:lnTo>
                  <a:pt x="385679" y="1779932"/>
                </a:lnTo>
                <a:lnTo>
                  <a:pt x="391287" y="1784985"/>
                </a:lnTo>
                <a:lnTo>
                  <a:pt x="477284" y="1835150"/>
                </a:lnTo>
                <a:lnTo>
                  <a:pt x="505587" y="1818640"/>
                </a:lnTo>
                <a:lnTo>
                  <a:pt x="515238" y="1818640"/>
                </a:lnTo>
                <a:lnTo>
                  <a:pt x="515238" y="1816100"/>
                </a:lnTo>
                <a:lnTo>
                  <a:pt x="520452" y="1816100"/>
                </a:lnTo>
                <a:lnTo>
                  <a:pt x="410590" y="1751965"/>
                </a:lnTo>
                <a:lnTo>
                  <a:pt x="403395" y="1749571"/>
                </a:lnTo>
                <a:close/>
              </a:path>
              <a:path w="1256664" h="1920875">
                <a:moveTo>
                  <a:pt x="38100" y="130810"/>
                </a:moveTo>
                <a:lnTo>
                  <a:pt x="19050" y="149860"/>
                </a:lnTo>
                <a:lnTo>
                  <a:pt x="38100" y="149860"/>
                </a:lnTo>
                <a:lnTo>
                  <a:pt x="38100" y="130810"/>
                </a:lnTo>
                <a:close/>
              </a:path>
              <a:path w="1256664" h="1920875">
                <a:moveTo>
                  <a:pt x="1256157" y="111760"/>
                </a:moveTo>
                <a:lnTo>
                  <a:pt x="1237107" y="111760"/>
                </a:lnTo>
                <a:lnTo>
                  <a:pt x="1218057" y="130810"/>
                </a:lnTo>
                <a:lnTo>
                  <a:pt x="38100" y="130810"/>
                </a:lnTo>
                <a:lnTo>
                  <a:pt x="38100" y="149860"/>
                </a:lnTo>
                <a:lnTo>
                  <a:pt x="1237107" y="149860"/>
                </a:lnTo>
                <a:lnTo>
                  <a:pt x="1244530" y="148347"/>
                </a:lnTo>
                <a:lnTo>
                  <a:pt x="1250584" y="144240"/>
                </a:lnTo>
                <a:lnTo>
                  <a:pt x="1254662" y="138179"/>
                </a:lnTo>
                <a:lnTo>
                  <a:pt x="1256157" y="130810"/>
                </a:lnTo>
                <a:lnTo>
                  <a:pt x="1256157" y="111760"/>
                </a:lnTo>
                <a:close/>
              </a:path>
              <a:path w="1256664" h="1920875">
                <a:moveTo>
                  <a:pt x="1256157" y="0"/>
                </a:moveTo>
                <a:lnTo>
                  <a:pt x="1218057" y="0"/>
                </a:lnTo>
                <a:lnTo>
                  <a:pt x="1218057" y="130810"/>
                </a:lnTo>
                <a:lnTo>
                  <a:pt x="1237107" y="111760"/>
                </a:lnTo>
                <a:lnTo>
                  <a:pt x="1256157" y="111760"/>
                </a:lnTo>
                <a:lnTo>
                  <a:pt x="1256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0">
            <a:extLst>
              <a:ext uri="{FF2B5EF4-FFF2-40B4-BE49-F238E27FC236}">
                <a16:creationId xmlns:a16="http://schemas.microsoft.com/office/drawing/2014/main" id="{E45E22CE-8157-4550-AE7B-44E34010DD8C}"/>
              </a:ext>
            </a:extLst>
          </p:cNvPr>
          <p:cNvSpPr/>
          <p:nvPr/>
        </p:nvSpPr>
        <p:spPr>
          <a:xfrm>
            <a:off x="8182791" y="2410360"/>
            <a:ext cx="621983" cy="270986"/>
          </a:xfrm>
          <a:custGeom>
            <a:avLst/>
            <a:gdLst/>
            <a:ahLst/>
            <a:cxnLst/>
            <a:rect l="l" t="t" r="r" b="b"/>
            <a:pathLst>
              <a:path w="829310" h="361314">
                <a:moveTo>
                  <a:pt x="495554" y="0"/>
                </a:moveTo>
                <a:lnTo>
                  <a:pt x="495554" y="90297"/>
                </a:lnTo>
                <a:lnTo>
                  <a:pt x="0" y="90297"/>
                </a:lnTo>
                <a:lnTo>
                  <a:pt x="0" y="270890"/>
                </a:lnTo>
                <a:lnTo>
                  <a:pt x="495554" y="270890"/>
                </a:lnTo>
                <a:lnTo>
                  <a:pt x="495554" y="361188"/>
                </a:lnTo>
                <a:lnTo>
                  <a:pt x="829056" y="180593"/>
                </a:lnTo>
                <a:lnTo>
                  <a:pt x="4955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1">
            <a:extLst>
              <a:ext uri="{FF2B5EF4-FFF2-40B4-BE49-F238E27FC236}">
                <a16:creationId xmlns:a16="http://schemas.microsoft.com/office/drawing/2014/main" id="{8EE8850F-E885-432A-BA19-533D8D011A56}"/>
              </a:ext>
            </a:extLst>
          </p:cNvPr>
          <p:cNvSpPr/>
          <p:nvPr/>
        </p:nvSpPr>
        <p:spPr>
          <a:xfrm>
            <a:off x="8182791" y="2410360"/>
            <a:ext cx="621983" cy="270986"/>
          </a:xfrm>
          <a:custGeom>
            <a:avLst/>
            <a:gdLst/>
            <a:ahLst/>
            <a:cxnLst/>
            <a:rect l="l" t="t" r="r" b="b"/>
            <a:pathLst>
              <a:path w="829310" h="361314">
                <a:moveTo>
                  <a:pt x="0" y="90297"/>
                </a:moveTo>
                <a:lnTo>
                  <a:pt x="495554" y="90297"/>
                </a:lnTo>
                <a:lnTo>
                  <a:pt x="495554" y="0"/>
                </a:lnTo>
                <a:lnTo>
                  <a:pt x="829056" y="180593"/>
                </a:lnTo>
                <a:lnTo>
                  <a:pt x="495554" y="361188"/>
                </a:lnTo>
                <a:lnTo>
                  <a:pt x="495554" y="270890"/>
                </a:lnTo>
                <a:lnTo>
                  <a:pt x="0" y="270890"/>
                </a:lnTo>
                <a:lnTo>
                  <a:pt x="0" y="90297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2">
            <a:extLst>
              <a:ext uri="{FF2B5EF4-FFF2-40B4-BE49-F238E27FC236}">
                <a16:creationId xmlns:a16="http://schemas.microsoft.com/office/drawing/2014/main" id="{EF675355-B800-4BFB-BA22-A9783899D128}"/>
              </a:ext>
            </a:extLst>
          </p:cNvPr>
          <p:cNvSpPr/>
          <p:nvPr/>
        </p:nvSpPr>
        <p:spPr>
          <a:xfrm>
            <a:off x="8182791" y="3219605"/>
            <a:ext cx="621983" cy="270986"/>
          </a:xfrm>
          <a:custGeom>
            <a:avLst/>
            <a:gdLst/>
            <a:ahLst/>
            <a:cxnLst/>
            <a:rect l="l" t="t" r="r" b="b"/>
            <a:pathLst>
              <a:path w="829310" h="361314">
                <a:moveTo>
                  <a:pt x="495554" y="0"/>
                </a:moveTo>
                <a:lnTo>
                  <a:pt x="495554" y="90297"/>
                </a:lnTo>
                <a:lnTo>
                  <a:pt x="0" y="90297"/>
                </a:lnTo>
                <a:lnTo>
                  <a:pt x="0" y="270891"/>
                </a:lnTo>
                <a:lnTo>
                  <a:pt x="495554" y="270891"/>
                </a:lnTo>
                <a:lnTo>
                  <a:pt x="495554" y="361188"/>
                </a:lnTo>
                <a:lnTo>
                  <a:pt x="829056" y="180594"/>
                </a:lnTo>
                <a:lnTo>
                  <a:pt x="4955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3">
            <a:extLst>
              <a:ext uri="{FF2B5EF4-FFF2-40B4-BE49-F238E27FC236}">
                <a16:creationId xmlns:a16="http://schemas.microsoft.com/office/drawing/2014/main" id="{A97C156A-4D12-4BA7-81F0-65E00618AF0D}"/>
              </a:ext>
            </a:extLst>
          </p:cNvPr>
          <p:cNvSpPr/>
          <p:nvPr/>
        </p:nvSpPr>
        <p:spPr>
          <a:xfrm>
            <a:off x="8182791" y="3219605"/>
            <a:ext cx="621983" cy="270986"/>
          </a:xfrm>
          <a:custGeom>
            <a:avLst/>
            <a:gdLst/>
            <a:ahLst/>
            <a:cxnLst/>
            <a:rect l="l" t="t" r="r" b="b"/>
            <a:pathLst>
              <a:path w="829310" h="361314">
                <a:moveTo>
                  <a:pt x="0" y="90297"/>
                </a:moveTo>
                <a:lnTo>
                  <a:pt x="495554" y="90297"/>
                </a:lnTo>
                <a:lnTo>
                  <a:pt x="495554" y="0"/>
                </a:lnTo>
                <a:lnTo>
                  <a:pt x="829056" y="180594"/>
                </a:lnTo>
                <a:lnTo>
                  <a:pt x="495554" y="361188"/>
                </a:lnTo>
                <a:lnTo>
                  <a:pt x="495554" y="270891"/>
                </a:lnTo>
                <a:lnTo>
                  <a:pt x="0" y="270891"/>
                </a:lnTo>
                <a:lnTo>
                  <a:pt x="0" y="90297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4">
            <a:extLst>
              <a:ext uri="{FF2B5EF4-FFF2-40B4-BE49-F238E27FC236}">
                <a16:creationId xmlns:a16="http://schemas.microsoft.com/office/drawing/2014/main" id="{7904FBDB-8E83-48CD-BEEC-AAB9314DD94E}"/>
              </a:ext>
            </a:extLst>
          </p:cNvPr>
          <p:cNvSpPr/>
          <p:nvPr/>
        </p:nvSpPr>
        <p:spPr>
          <a:xfrm>
            <a:off x="8182791" y="4058567"/>
            <a:ext cx="621983" cy="268605"/>
          </a:xfrm>
          <a:custGeom>
            <a:avLst/>
            <a:gdLst/>
            <a:ahLst/>
            <a:cxnLst/>
            <a:rect l="l" t="t" r="r" b="b"/>
            <a:pathLst>
              <a:path w="829310" h="358139">
                <a:moveTo>
                  <a:pt x="498348" y="0"/>
                </a:moveTo>
                <a:lnTo>
                  <a:pt x="498348" y="89534"/>
                </a:lnTo>
                <a:lnTo>
                  <a:pt x="0" y="89534"/>
                </a:lnTo>
                <a:lnTo>
                  <a:pt x="0" y="268604"/>
                </a:lnTo>
                <a:lnTo>
                  <a:pt x="498348" y="268604"/>
                </a:lnTo>
                <a:lnTo>
                  <a:pt x="498348" y="358139"/>
                </a:lnTo>
                <a:lnTo>
                  <a:pt x="829056" y="179069"/>
                </a:lnTo>
                <a:lnTo>
                  <a:pt x="4983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65">
            <a:extLst>
              <a:ext uri="{FF2B5EF4-FFF2-40B4-BE49-F238E27FC236}">
                <a16:creationId xmlns:a16="http://schemas.microsoft.com/office/drawing/2014/main" id="{0901EEC6-5718-4198-8328-591A38436A32}"/>
              </a:ext>
            </a:extLst>
          </p:cNvPr>
          <p:cNvSpPr/>
          <p:nvPr/>
        </p:nvSpPr>
        <p:spPr>
          <a:xfrm>
            <a:off x="8182791" y="4058567"/>
            <a:ext cx="621983" cy="268605"/>
          </a:xfrm>
          <a:custGeom>
            <a:avLst/>
            <a:gdLst/>
            <a:ahLst/>
            <a:cxnLst/>
            <a:rect l="l" t="t" r="r" b="b"/>
            <a:pathLst>
              <a:path w="829310" h="358139">
                <a:moveTo>
                  <a:pt x="0" y="89534"/>
                </a:moveTo>
                <a:lnTo>
                  <a:pt x="498348" y="89534"/>
                </a:lnTo>
                <a:lnTo>
                  <a:pt x="498348" y="0"/>
                </a:lnTo>
                <a:lnTo>
                  <a:pt x="829056" y="179069"/>
                </a:lnTo>
                <a:lnTo>
                  <a:pt x="498348" y="358139"/>
                </a:lnTo>
                <a:lnTo>
                  <a:pt x="498348" y="268604"/>
                </a:lnTo>
                <a:lnTo>
                  <a:pt x="0" y="268604"/>
                </a:lnTo>
                <a:lnTo>
                  <a:pt x="0" y="8953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3381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DB8E8-CD73-409D-9652-A334457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54C05-9B02-483A-9490-2998CDEE52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=1,92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→0,38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𝑝𝑎𝑟𝑎</m:t>
                    </m:r>
                    <m:f>
                      <m:fPr>
                        <m:type m:val="li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𝑚𝑒𝑠𝑎𝑠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𝑎𝑙𝑚𝑎𝑠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çõ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𝑡𝑢𝑏𝑢𝑙𝑎𝑟𝑒𝑠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𝑟𝑒𝑡𝑎𝑛𝑔𝑢𝑙𝑎𝑟𝑒𝑠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→0,34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𝑡𝑜𝑑𝑜𝑠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𝑜𝑠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𝑜𝑢𝑡𝑟𝑜𝑠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𝑒𝑙𝑒𝑚𝑒𝑛𝑡𝑜𝑠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7B54C05-9B02-483A-9490-2998CDEE52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01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0566-3BE0-4A3A-BBAC-6B456EA6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33D38A-63C0-489D-B56B-0686685D1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=1,0       </m:t>
                      </m:r>
                    </m:oMath>
                  </m:oMathPara>
                </a14:m>
                <a:endParaRPr lang="pt-B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&gt;1,03 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0,69 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 . 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&lt;1,03 </m:t>
                              </m:r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=1,415−0,74 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133D38A-63C0-489D-B56B-0686685D1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7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D0DBC-BE60-4D1B-AE5E-F7764606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Axial de 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0A20B7-49B9-4FE4-8F09-7F72B8746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9815"/>
                <a:ext cx="10515600" cy="48463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i="1" dirty="0"/>
              </a:p>
              <a:p>
                <a:pPr marL="0" indent="0">
                  <a:buNone/>
                </a:pPr>
                <a:endParaRPr lang="pt-B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i="1" dirty="0"/>
              </a:p>
              <a:p>
                <a:pPr marL="0" indent="0">
                  <a:buNone/>
                </a:pPr>
                <a:endParaRPr lang="pt-B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𝑒𝑧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𝐺𝐽</m:t>
                          </m:r>
                        </m:e>
                      </m:d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0A20B7-49B9-4FE4-8F09-7F72B8746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9815"/>
                <a:ext cx="10515600" cy="48463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14A3141A-5A55-4E9C-AA85-4548661DD72D}"/>
              </a:ext>
            </a:extLst>
          </p:cNvPr>
          <p:cNvSpPr/>
          <p:nvPr/>
        </p:nvSpPr>
        <p:spPr>
          <a:xfrm>
            <a:off x="2569697" y="1690688"/>
            <a:ext cx="941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Flambagem por flexão ao eixo central de inércia x da seção transversal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A1EA48D-CCBE-4AB9-85C7-62984F6D9296}"/>
              </a:ext>
            </a:extLst>
          </p:cNvPr>
          <p:cNvSpPr/>
          <p:nvPr/>
        </p:nvSpPr>
        <p:spPr>
          <a:xfrm>
            <a:off x="2569696" y="3244334"/>
            <a:ext cx="941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Flambagem por flexão ao eixo central de inércia y da seção transversal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DDB6F68-DF20-4EF1-9AA1-410B69348DE6}"/>
              </a:ext>
            </a:extLst>
          </p:cNvPr>
          <p:cNvSpPr/>
          <p:nvPr/>
        </p:nvSpPr>
        <p:spPr>
          <a:xfrm>
            <a:off x="3223258" y="4736374"/>
            <a:ext cx="621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+mj-lt"/>
              </a:rPr>
              <a:t>Flambagem por torção em relação eixo longitudinal 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9B21A4-08AB-478B-BB00-D1D73277B32C}"/>
                  </a:ext>
                </a:extLst>
              </p:cNvPr>
              <p:cNvSpPr/>
              <p:nvPr/>
            </p:nvSpPr>
            <p:spPr>
              <a:xfrm>
                <a:off x="8367582" y="5168665"/>
                <a:ext cx="2886571" cy="572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baseline="-250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i="1" baseline="-2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     </m:t>
                          </m:r>
                          <m:r>
                            <a:rPr lang="pt-BR" sz="2800" i="1" baseline="-2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sz="2800" i="1" baseline="-2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BR" sz="2800" i="1" baseline="-2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sz="2800" i="1" baseline="-2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2800" i="1" baseline="-250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pt-BR" sz="2800" i="1" baseline="-25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800" i="1" baseline="-25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2800" i="1" baseline="-250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800" i="1" baseline="-2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2800" i="1" baseline="-25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pt-BR" sz="2800" i="1" baseline="-25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800" i="1" baseline="-25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pt-BR" sz="2800" i="1" baseline="-25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9B21A4-08AB-478B-BB00-D1D73277B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582" y="5168665"/>
                <a:ext cx="2886571" cy="572336"/>
              </a:xfrm>
              <a:prstGeom prst="rect">
                <a:avLst/>
              </a:prstGeom>
              <a:blipFill>
                <a:blip r:embed="rId3"/>
                <a:stretch>
                  <a:fillRect b="-361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56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F08E6-F2B6-49FF-8384-8747C2F3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Axial de Cálculo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F922A9C-7A21-4720-8D8A-65B4C8B8A502}"/>
                  </a:ext>
                </a:extLst>
              </p:cNvPr>
              <p:cNvSpPr/>
              <p:nvPr/>
            </p:nvSpPr>
            <p:spPr>
              <a:xfrm>
                <a:off x="3096497" y="1905369"/>
                <a:ext cx="2264718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BR" sz="2800" b="0" i="1" baseline="-2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t-B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8F922A9C-7A21-4720-8D8A-65B4C8B8A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97" y="1905369"/>
                <a:ext cx="2264718" cy="815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711C542-3597-4245-8F84-F470E85FDDAB}"/>
                  </a:ext>
                </a:extLst>
              </p:cNvPr>
              <p:cNvSpPr/>
              <p:nvPr/>
            </p:nvSpPr>
            <p:spPr>
              <a:xfrm>
                <a:off x="6982239" y="1718974"/>
                <a:ext cx="3017493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=</m:t>
                          </m:r>
                        </m:sub>
                      </m:sSub>
                      <m:r>
                        <a:rPr lang="pt-BR" sz="2800" i="1" baseline="-2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𝑄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711C542-3597-4245-8F84-F470E85FD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39" y="1718974"/>
                <a:ext cx="3017493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8A62534-589A-4B85-8022-13FF4EB870D2}"/>
                  </a:ext>
                </a:extLst>
              </p:cNvPr>
              <p:cNvSpPr/>
              <p:nvPr/>
            </p:nvSpPr>
            <p:spPr>
              <a:xfrm>
                <a:off x="3808490" y="4952608"/>
                <a:ext cx="4268156" cy="997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800" b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pt-BR" sz="28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𝑐𝑅𝑑</m:t>
                          </m:r>
                        </m:sub>
                      </m:sSub>
                      <m:r>
                        <a:rPr lang="pt-BR" sz="28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×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𝑄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8A62534-589A-4B85-8022-13FF4EB87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90" y="4952608"/>
                <a:ext cx="4268156" cy="997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94390AF-F416-4B07-A71E-B47023455069}"/>
                  </a:ext>
                </a:extLst>
              </p:cNvPr>
              <p:cNvSpPr txBox="1"/>
              <p:nvPr/>
            </p:nvSpPr>
            <p:spPr>
              <a:xfrm>
                <a:off x="1688009" y="3579148"/>
                <a:ext cx="8815981" cy="686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5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pt-BR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0,877</m:t>
                        </m:r>
                      </m:num>
                      <m:den>
                        <m:sSub>
                          <m:sSubPr>
                            <m:ctrlPr>
                              <a:rPr lang="pt-BR" sz="25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pt-BR" sz="25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BR" sz="2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&gt;1,5               </m:t>
                    </m:r>
                  </m:oMath>
                </a14:m>
                <a:r>
                  <a:rPr lang="pt-BR" sz="2500" i="1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0,658</m:t>
                        </m:r>
                      </m:e>
                      <m:sup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²</m:t>
                        </m:r>
                      </m:sup>
                    </m:sSup>
                  </m:oMath>
                </a14:m>
                <a:r>
                  <a:rPr lang="pt-BR" sz="25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BR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1,5</m:t>
                    </m:r>
                  </m:oMath>
                </a14:m>
                <a:endParaRPr lang="pt-BR" sz="25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94390AF-F416-4B07-A71E-B47023455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009" y="3579148"/>
                <a:ext cx="8815981" cy="686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74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969DC6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ABFF07-2BFA-4BB7-A9F8-07640D2D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 01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BC893-3F96-492D-8A5B-AE5F76AA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500" dirty="0"/>
              <a:t>Verifique se o pilar com 3,2 metros de comprimento irá resistir a compressão. Dados:</a:t>
            </a:r>
          </a:p>
          <a:p>
            <a:pPr algn="just"/>
            <a:r>
              <a:rPr lang="pt-BR" sz="2500" dirty="0"/>
              <a:t>Carga aplicada: 50 KN</a:t>
            </a:r>
          </a:p>
          <a:p>
            <a:pPr algn="just"/>
            <a:r>
              <a:rPr lang="pt-BR" sz="2500" dirty="0"/>
              <a:t>Perfil W150x18,0</a:t>
            </a:r>
          </a:p>
          <a:p>
            <a:pPr algn="just"/>
            <a:r>
              <a:rPr lang="pt-BR" sz="2500" dirty="0"/>
              <a:t>E = 200 </a:t>
            </a:r>
            <a:r>
              <a:rPr lang="pt-BR" sz="2500" dirty="0" err="1"/>
              <a:t>GPa</a:t>
            </a:r>
            <a:r>
              <a:rPr lang="pt-BR" sz="2500" dirty="0"/>
              <a:t> = 20000 KN/cm²</a:t>
            </a:r>
          </a:p>
          <a:p>
            <a:pPr algn="just"/>
            <a:r>
              <a:rPr lang="pt-BR" sz="2500" dirty="0"/>
              <a:t>G = 7700 KN/cm²</a:t>
            </a:r>
          </a:p>
          <a:p>
            <a:pPr algn="just"/>
            <a:r>
              <a:rPr lang="pt-BR" sz="2500" dirty="0" err="1"/>
              <a:t>Fy</a:t>
            </a:r>
            <a:r>
              <a:rPr lang="pt-BR" sz="2500" dirty="0"/>
              <a:t> = 25 KN/cm²</a:t>
            </a:r>
          </a:p>
          <a:p>
            <a:pPr algn="just"/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49477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B19CA-9820-4975-BBE2-12F944AF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01: Dados do Fornecedor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161234C-135E-4726-9471-A46FDB2EA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437" y="2011679"/>
                <a:ext cx="6991643" cy="448119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dirty="0"/>
                  <a:t>Perfil W 150x18,0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=23,4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=939 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126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=4,34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=6,34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2,32 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6683 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=11,9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=0,58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10,2 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0,71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=1,1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161234C-135E-4726-9471-A46FDB2EA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37" y="2011679"/>
                <a:ext cx="6991643" cy="4481195"/>
              </a:xfrm>
              <a:blipFill>
                <a:blip r:embed="rId2"/>
                <a:stretch>
                  <a:fillRect l="-959" t="-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ÁLCULO DE EQUIVALÊNCIA Insira os dados da seção ...">
            <a:extLst>
              <a:ext uri="{FF2B5EF4-FFF2-40B4-BE49-F238E27FC236}">
                <a16:creationId xmlns:a16="http://schemas.microsoft.com/office/drawing/2014/main" id="{F13EF51A-78FA-4121-9AC9-922E87C9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91" y="2180492"/>
            <a:ext cx="3446382" cy="37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6446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7E2"/>
      </a:lt2>
      <a:accent1>
        <a:srgbClr val="969DC6"/>
      </a:accent1>
      <a:accent2>
        <a:srgbClr val="7FA0BA"/>
      </a:accent2>
      <a:accent3>
        <a:srgbClr val="82ABAC"/>
      </a:accent3>
      <a:accent4>
        <a:srgbClr val="76AD98"/>
      </a:accent4>
      <a:accent5>
        <a:srgbClr val="84AE8C"/>
      </a:accent5>
      <a:accent6>
        <a:srgbClr val="85B078"/>
      </a:accent6>
      <a:hlink>
        <a:srgbClr val="8B835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1248</Words>
  <Application>Microsoft Office PowerPoint</Application>
  <PresentationFormat>Widescreen</PresentationFormat>
  <Paragraphs>390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Courier New</vt:lpstr>
      <vt:lpstr>Elephant</vt:lpstr>
      <vt:lpstr>Symbol</vt:lpstr>
      <vt:lpstr>Times New Roman</vt:lpstr>
      <vt:lpstr>BrushVTI</vt:lpstr>
      <vt:lpstr>Aço: Compressão</vt:lpstr>
      <vt:lpstr>Introdução</vt:lpstr>
      <vt:lpstr>Roteiro de Cálculo</vt:lpstr>
      <vt:lpstr>Alma</vt:lpstr>
      <vt:lpstr>Mesa</vt:lpstr>
      <vt:lpstr>Força Axial de Compressão</vt:lpstr>
      <vt:lpstr>Força Axial de Cálculo</vt:lpstr>
      <vt:lpstr>Exemplo 01</vt:lpstr>
      <vt:lpstr>Exemplo 01: Dados do Fornecedor</vt:lpstr>
      <vt:lpstr>Exemplo 01: Alma</vt:lpstr>
      <vt:lpstr>Exemplo 01: Mesa</vt:lpstr>
      <vt:lpstr>Exemplo 01: Força Axial Flambagem</vt:lpstr>
      <vt:lpstr>Exemplo 01</vt:lpstr>
      <vt:lpstr>Exemplo 02</vt:lpstr>
      <vt:lpstr>Exemplo 02: Dados do Fornecedor</vt:lpstr>
      <vt:lpstr>Exemplo 02: Alma</vt:lpstr>
      <vt:lpstr>Exemplo 02: Mesa</vt:lpstr>
      <vt:lpstr>Exemplo 02: Força Axial Flambagem</vt:lpstr>
      <vt:lpstr>Exemplo 02</vt:lpstr>
      <vt:lpstr>Exemplo 03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Aço: Compressão</dc:title>
  <dc:creator>Talles Mello</dc:creator>
  <cp:lastModifiedBy>Talles Mello</cp:lastModifiedBy>
  <cp:revision>14</cp:revision>
  <dcterms:created xsi:type="dcterms:W3CDTF">2020-08-25T23:32:30Z</dcterms:created>
  <dcterms:modified xsi:type="dcterms:W3CDTF">2022-03-04T16:14:25Z</dcterms:modified>
</cp:coreProperties>
</file>