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4"/>
  </p:notesMasterIdLst>
  <p:sldIdLst>
    <p:sldId id="256" r:id="rId2"/>
    <p:sldId id="265" r:id="rId3"/>
    <p:sldId id="260" r:id="rId4"/>
    <p:sldId id="266" r:id="rId5"/>
    <p:sldId id="261" r:id="rId6"/>
    <p:sldId id="257" r:id="rId7"/>
    <p:sldId id="259" r:id="rId8"/>
    <p:sldId id="268" r:id="rId9"/>
    <p:sldId id="263" r:id="rId10"/>
    <p:sldId id="269" r:id="rId11"/>
    <p:sldId id="264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E0069-6D23-4607-B362-21BDF6007959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A749DA2-C9FD-4D7B-AA6C-7916033B20A9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Momento Fletor: Flambagem Lateral com Torção (FLT)</a:t>
          </a:r>
          <a:endParaRPr lang="en-US" dirty="0"/>
        </a:p>
      </dgm:t>
    </dgm:pt>
    <dgm:pt modelId="{255B603F-6B10-48C8-B606-D0E5808B631F}" type="parTrans" cxnId="{B4F00B29-CB5D-4E73-80A7-7E5CE01AA531}">
      <dgm:prSet/>
      <dgm:spPr/>
      <dgm:t>
        <a:bodyPr/>
        <a:lstStyle/>
        <a:p>
          <a:endParaRPr lang="en-US"/>
        </a:p>
      </dgm:t>
    </dgm:pt>
    <dgm:pt modelId="{F3206368-B4A8-4B5E-A1AF-869A39053DAE}" type="sibTrans" cxnId="{B4F00B29-CB5D-4E73-80A7-7E5CE01AA531}">
      <dgm:prSet/>
      <dgm:spPr/>
      <dgm:t>
        <a:bodyPr/>
        <a:lstStyle/>
        <a:p>
          <a:endParaRPr lang="en-US"/>
        </a:p>
      </dgm:t>
    </dgm:pt>
    <dgm:pt modelId="{DFBED4BE-B574-4882-87A6-DF8D8E07873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Momento Fletor: Flambagem Local da Mesa (FLM)</a:t>
          </a:r>
          <a:endParaRPr lang="en-US" dirty="0"/>
        </a:p>
      </dgm:t>
    </dgm:pt>
    <dgm:pt modelId="{872E4885-FE3D-479E-827A-A35837E29F81}" type="parTrans" cxnId="{7E6F2508-E6E8-4C44-934A-F44786BBFAA8}">
      <dgm:prSet/>
      <dgm:spPr/>
      <dgm:t>
        <a:bodyPr/>
        <a:lstStyle/>
        <a:p>
          <a:endParaRPr lang="en-US"/>
        </a:p>
      </dgm:t>
    </dgm:pt>
    <dgm:pt modelId="{C083B1BC-36B8-47ED-B2E7-3EABEDC636F3}" type="sibTrans" cxnId="{7E6F2508-E6E8-4C44-934A-F44786BBFAA8}">
      <dgm:prSet/>
      <dgm:spPr/>
      <dgm:t>
        <a:bodyPr/>
        <a:lstStyle/>
        <a:p>
          <a:endParaRPr lang="en-US"/>
        </a:p>
      </dgm:t>
    </dgm:pt>
    <dgm:pt modelId="{04D168B0-F870-42E2-A8E3-071DC285C91F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Momento Fletor: Flambagem Local da Alma (FLA)</a:t>
          </a:r>
          <a:endParaRPr lang="en-US" dirty="0"/>
        </a:p>
      </dgm:t>
    </dgm:pt>
    <dgm:pt modelId="{AE927F74-FE60-484D-908E-3188A8213A47}" type="parTrans" cxnId="{B33A995E-CEC6-442D-9E0A-03F8AA201E4B}">
      <dgm:prSet/>
      <dgm:spPr/>
      <dgm:t>
        <a:bodyPr/>
        <a:lstStyle/>
        <a:p>
          <a:endParaRPr lang="en-US"/>
        </a:p>
      </dgm:t>
    </dgm:pt>
    <dgm:pt modelId="{370BF044-E207-43D1-BB1A-31D009AFE769}" type="sibTrans" cxnId="{B33A995E-CEC6-442D-9E0A-03F8AA201E4B}">
      <dgm:prSet/>
      <dgm:spPr/>
      <dgm:t>
        <a:bodyPr/>
        <a:lstStyle/>
        <a:p>
          <a:endParaRPr lang="en-US"/>
        </a:p>
      </dgm:t>
    </dgm:pt>
    <dgm:pt modelId="{A954F423-CEB3-4C84-9E30-519E15643838}" type="pres">
      <dgm:prSet presAssocID="{4D7E0069-6D23-4607-B362-21BDF60079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04B2BB-C305-40D0-84D9-612E238E24E4}" type="pres">
      <dgm:prSet presAssocID="{4A749DA2-C9FD-4D7B-AA6C-7916033B20A9}" presName="hierRoot1" presStyleCnt="0"/>
      <dgm:spPr/>
    </dgm:pt>
    <dgm:pt modelId="{D243F68F-E124-4741-B1A6-72584B3C75A2}" type="pres">
      <dgm:prSet presAssocID="{4A749DA2-C9FD-4D7B-AA6C-7916033B20A9}" presName="composite" presStyleCnt="0"/>
      <dgm:spPr/>
    </dgm:pt>
    <dgm:pt modelId="{D3B92187-099C-4D29-A269-D18ACCC9BA23}" type="pres">
      <dgm:prSet presAssocID="{4A749DA2-C9FD-4D7B-AA6C-7916033B20A9}" presName="background" presStyleLbl="node0" presStyleIdx="0" presStyleCnt="3"/>
      <dgm:spPr/>
    </dgm:pt>
    <dgm:pt modelId="{4BD10126-6E41-4571-98E8-0E5C0A3092FC}" type="pres">
      <dgm:prSet presAssocID="{4A749DA2-C9FD-4D7B-AA6C-7916033B20A9}" presName="text" presStyleLbl="fgAcc0" presStyleIdx="0" presStyleCnt="3">
        <dgm:presLayoutVars>
          <dgm:chPref val="3"/>
        </dgm:presLayoutVars>
      </dgm:prSet>
      <dgm:spPr/>
    </dgm:pt>
    <dgm:pt modelId="{6CD071C9-556D-4F92-B6FD-9A1F3E23D575}" type="pres">
      <dgm:prSet presAssocID="{4A749DA2-C9FD-4D7B-AA6C-7916033B20A9}" presName="hierChild2" presStyleCnt="0"/>
      <dgm:spPr/>
    </dgm:pt>
    <dgm:pt modelId="{39191E47-5FC7-402B-B4C9-FABB636ADA40}" type="pres">
      <dgm:prSet presAssocID="{DFBED4BE-B574-4882-87A6-DF8D8E078734}" presName="hierRoot1" presStyleCnt="0"/>
      <dgm:spPr/>
    </dgm:pt>
    <dgm:pt modelId="{D10F97F1-CB26-4461-A38F-4D9DA26F80D3}" type="pres">
      <dgm:prSet presAssocID="{DFBED4BE-B574-4882-87A6-DF8D8E078734}" presName="composite" presStyleCnt="0"/>
      <dgm:spPr/>
    </dgm:pt>
    <dgm:pt modelId="{B7F29CEE-4A65-4E07-A8BA-6B8104B0BFE6}" type="pres">
      <dgm:prSet presAssocID="{DFBED4BE-B574-4882-87A6-DF8D8E078734}" presName="background" presStyleLbl="node0" presStyleIdx="1" presStyleCnt="3"/>
      <dgm:spPr/>
    </dgm:pt>
    <dgm:pt modelId="{9F56CA9A-6E18-4F02-93E2-F9C72B907F4A}" type="pres">
      <dgm:prSet presAssocID="{DFBED4BE-B574-4882-87A6-DF8D8E078734}" presName="text" presStyleLbl="fgAcc0" presStyleIdx="1" presStyleCnt="3">
        <dgm:presLayoutVars>
          <dgm:chPref val="3"/>
        </dgm:presLayoutVars>
      </dgm:prSet>
      <dgm:spPr/>
    </dgm:pt>
    <dgm:pt modelId="{C0638913-EE85-40AE-8726-B6068D2D7663}" type="pres">
      <dgm:prSet presAssocID="{DFBED4BE-B574-4882-87A6-DF8D8E078734}" presName="hierChild2" presStyleCnt="0"/>
      <dgm:spPr/>
    </dgm:pt>
    <dgm:pt modelId="{EEBE33A1-EC72-459E-9631-E7C18D87694E}" type="pres">
      <dgm:prSet presAssocID="{04D168B0-F870-42E2-A8E3-071DC285C91F}" presName="hierRoot1" presStyleCnt="0"/>
      <dgm:spPr/>
    </dgm:pt>
    <dgm:pt modelId="{71F6A26C-3D20-4617-96A8-96DA85B69D43}" type="pres">
      <dgm:prSet presAssocID="{04D168B0-F870-42E2-A8E3-071DC285C91F}" presName="composite" presStyleCnt="0"/>
      <dgm:spPr/>
    </dgm:pt>
    <dgm:pt modelId="{F98C61AF-7AFB-46D9-B20C-6C48454AD467}" type="pres">
      <dgm:prSet presAssocID="{04D168B0-F870-42E2-A8E3-071DC285C91F}" presName="background" presStyleLbl="node0" presStyleIdx="2" presStyleCnt="3"/>
      <dgm:spPr/>
    </dgm:pt>
    <dgm:pt modelId="{1BAB094B-26E9-4183-87E6-4096ED9F10E0}" type="pres">
      <dgm:prSet presAssocID="{04D168B0-F870-42E2-A8E3-071DC285C91F}" presName="text" presStyleLbl="fgAcc0" presStyleIdx="2" presStyleCnt="3">
        <dgm:presLayoutVars>
          <dgm:chPref val="3"/>
        </dgm:presLayoutVars>
      </dgm:prSet>
      <dgm:spPr/>
    </dgm:pt>
    <dgm:pt modelId="{7DE19ECA-47AC-436C-B578-72A916D3F8BB}" type="pres">
      <dgm:prSet presAssocID="{04D168B0-F870-42E2-A8E3-071DC285C91F}" presName="hierChild2" presStyleCnt="0"/>
      <dgm:spPr/>
    </dgm:pt>
  </dgm:ptLst>
  <dgm:cxnLst>
    <dgm:cxn modelId="{7E6F2508-E6E8-4C44-934A-F44786BBFAA8}" srcId="{4D7E0069-6D23-4607-B362-21BDF6007959}" destId="{DFBED4BE-B574-4882-87A6-DF8D8E078734}" srcOrd="1" destOrd="0" parTransId="{872E4885-FE3D-479E-827A-A35837E29F81}" sibTransId="{C083B1BC-36B8-47ED-B2E7-3EABEDC636F3}"/>
    <dgm:cxn modelId="{B4F00B29-CB5D-4E73-80A7-7E5CE01AA531}" srcId="{4D7E0069-6D23-4607-B362-21BDF6007959}" destId="{4A749DA2-C9FD-4D7B-AA6C-7916033B20A9}" srcOrd="0" destOrd="0" parTransId="{255B603F-6B10-48C8-B606-D0E5808B631F}" sibTransId="{F3206368-B4A8-4B5E-A1AF-869A39053DAE}"/>
    <dgm:cxn modelId="{90C9665B-2FD6-4367-8CFD-01F8EC1F6537}" type="presOf" srcId="{04D168B0-F870-42E2-A8E3-071DC285C91F}" destId="{1BAB094B-26E9-4183-87E6-4096ED9F10E0}" srcOrd="0" destOrd="0" presId="urn:microsoft.com/office/officeart/2005/8/layout/hierarchy1"/>
    <dgm:cxn modelId="{B33A995E-CEC6-442D-9E0A-03F8AA201E4B}" srcId="{4D7E0069-6D23-4607-B362-21BDF6007959}" destId="{04D168B0-F870-42E2-A8E3-071DC285C91F}" srcOrd="2" destOrd="0" parTransId="{AE927F74-FE60-484D-908E-3188A8213A47}" sibTransId="{370BF044-E207-43D1-BB1A-31D009AFE769}"/>
    <dgm:cxn modelId="{B4BB7145-D894-49C2-9E0D-EFB9F2DC9021}" type="presOf" srcId="{4A749DA2-C9FD-4D7B-AA6C-7916033B20A9}" destId="{4BD10126-6E41-4571-98E8-0E5C0A3092FC}" srcOrd="0" destOrd="0" presId="urn:microsoft.com/office/officeart/2005/8/layout/hierarchy1"/>
    <dgm:cxn modelId="{CCB80146-3DFB-4B2E-950B-8C4C0AD51B0B}" type="presOf" srcId="{4D7E0069-6D23-4607-B362-21BDF6007959}" destId="{A954F423-CEB3-4C84-9E30-519E15643838}" srcOrd="0" destOrd="0" presId="urn:microsoft.com/office/officeart/2005/8/layout/hierarchy1"/>
    <dgm:cxn modelId="{9A02E4B9-8D5A-4E26-8078-5B71FF296C71}" type="presOf" srcId="{DFBED4BE-B574-4882-87A6-DF8D8E078734}" destId="{9F56CA9A-6E18-4F02-93E2-F9C72B907F4A}" srcOrd="0" destOrd="0" presId="urn:microsoft.com/office/officeart/2005/8/layout/hierarchy1"/>
    <dgm:cxn modelId="{8AE90A30-7192-4BA5-821F-44593D4F064F}" type="presParOf" srcId="{A954F423-CEB3-4C84-9E30-519E15643838}" destId="{A304B2BB-C305-40D0-84D9-612E238E24E4}" srcOrd="0" destOrd="0" presId="urn:microsoft.com/office/officeart/2005/8/layout/hierarchy1"/>
    <dgm:cxn modelId="{B408C158-5010-46A1-91A2-55F7EBA54446}" type="presParOf" srcId="{A304B2BB-C305-40D0-84D9-612E238E24E4}" destId="{D243F68F-E124-4741-B1A6-72584B3C75A2}" srcOrd="0" destOrd="0" presId="urn:microsoft.com/office/officeart/2005/8/layout/hierarchy1"/>
    <dgm:cxn modelId="{6F34EF2F-F98B-48DD-A178-AAAEE1ECB0F5}" type="presParOf" srcId="{D243F68F-E124-4741-B1A6-72584B3C75A2}" destId="{D3B92187-099C-4D29-A269-D18ACCC9BA23}" srcOrd="0" destOrd="0" presId="urn:microsoft.com/office/officeart/2005/8/layout/hierarchy1"/>
    <dgm:cxn modelId="{FA15F5D2-0A15-4B53-A708-EB7D5F90EC49}" type="presParOf" srcId="{D243F68F-E124-4741-B1A6-72584B3C75A2}" destId="{4BD10126-6E41-4571-98E8-0E5C0A3092FC}" srcOrd="1" destOrd="0" presId="urn:microsoft.com/office/officeart/2005/8/layout/hierarchy1"/>
    <dgm:cxn modelId="{7734EE41-C157-4D6C-A9CC-19E567848B70}" type="presParOf" srcId="{A304B2BB-C305-40D0-84D9-612E238E24E4}" destId="{6CD071C9-556D-4F92-B6FD-9A1F3E23D575}" srcOrd="1" destOrd="0" presId="urn:microsoft.com/office/officeart/2005/8/layout/hierarchy1"/>
    <dgm:cxn modelId="{A7C15E34-9D0D-465D-8186-2E93A11DBDEF}" type="presParOf" srcId="{A954F423-CEB3-4C84-9E30-519E15643838}" destId="{39191E47-5FC7-402B-B4C9-FABB636ADA40}" srcOrd="1" destOrd="0" presId="urn:microsoft.com/office/officeart/2005/8/layout/hierarchy1"/>
    <dgm:cxn modelId="{B998B7E8-77E9-4A99-94C5-72FC888ACE97}" type="presParOf" srcId="{39191E47-5FC7-402B-B4C9-FABB636ADA40}" destId="{D10F97F1-CB26-4461-A38F-4D9DA26F80D3}" srcOrd="0" destOrd="0" presId="urn:microsoft.com/office/officeart/2005/8/layout/hierarchy1"/>
    <dgm:cxn modelId="{566B37F5-6C91-4255-A526-CAFBEB9BF390}" type="presParOf" srcId="{D10F97F1-CB26-4461-A38F-4D9DA26F80D3}" destId="{B7F29CEE-4A65-4E07-A8BA-6B8104B0BFE6}" srcOrd="0" destOrd="0" presId="urn:microsoft.com/office/officeart/2005/8/layout/hierarchy1"/>
    <dgm:cxn modelId="{F43C1C25-384C-4FF0-A60F-61ACCD6B3638}" type="presParOf" srcId="{D10F97F1-CB26-4461-A38F-4D9DA26F80D3}" destId="{9F56CA9A-6E18-4F02-93E2-F9C72B907F4A}" srcOrd="1" destOrd="0" presId="urn:microsoft.com/office/officeart/2005/8/layout/hierarchy1"/>
    <dgm:cxn modelId="{7422A79D-5357-4895-AE13-DC1E419EFAC9}" type="presParOf" srcId="{39191E47-5FC7-402B-B4C9-FABB636ADA40}" destId="{C0638913-EE85-40AE-8726-B6068D2D7663}" srcOrd="1" destOrd="0" presId="urn:microsoft.com/office/officeart/2005/8/layout/hierarchy1"/>
    <dgm:cxn modelId="{9990A9B5-A887-4E79-B11A-731C3BF17B99}" type="presParOf" srcId="{A954F423-CEB3-4C84-9E30-519E15643838}" destId="{EEBE33A1-EC72-459E-9631-E7C18D87694E}" srcOrd="2" destOrd="0" presId="urn:microsoft.com/office/officeart/2005/8/layout/hierarchy1"/>
    <dgm:cxn modelId="{3D63FED4-C29D-422D-81EB-CE10348559E9}" type="presParOf" srcId="{EEBE33A1-EC72-459E-9631-E7C18D87694E}" destId="{71F6A26C-3D20-4617-96A8-96DA85B69D43}" srcOrd="0" destOrd="0" presId="urn:microsoft.com/office/officeart/2005/8/layout/hierarchy1"/>
    <dgm:cxn modelId="{D287F599-6EA6-4B4F-8021-ACB576E9B954}" type="presParOf" srcId="{71F6A26C-3D20-4617-96A8-96DA85B69D43}" destId="{F98C61AF-7AFB-46D9-B20C-6C48454AD467}" srcOrd="0" destOrd="0" presId="urn:microsoft.com/office/officeart/2005/8/layout/hierarchy1"/>
    <dgm:cxn modelId="{D4461B03-A566-433C-B3BE-3EBEB36992BE}" type="presParOf" srcId="{71F6A26C-3D20-4617-96A8-96DA85B69D43}" destId="{1BAB094B-26E9-4183-87E6-4096ED9F10E0}" srcOrd="1" destOrd="0" presId="urn:microsoft.com/office/officeart/2005/8/layout/hierarchy1"/>
    <dgm:cxn modelId="{D5FADCF5-AEA5-4022-A345-D4F36EEBD8F9}" type="presParOf" srcId="{EEBE33A1-EC72-459E-9631-E7C18D87694E}" destId="{7DE19ECA-47AC-436C-B578-72A916D3F8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92187-099C-4D29-A269-D18ACCC9BA23}">
      <dsp:nvSpPr>
        <dsp:cNvPr id="0" name=""/>
        <dsp:cNvSpPr/>
      </dsp:nvSpPr>
      <dsp:spPr>
        <a:xfrm>
          <a:off x="0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10126-6E41-4571-98E8-0E5C0A3092FC}">
      <dsp:nvSpPr>
        <dsp:cNvPr id="0" name=""/>
        <dsp:cNvSpPr/>
      </dsp:nvSpPr>
      <dsp:spPr>
        <a:xfrm>
          <a:off x="31432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Momento Fletor: Flambagem Lateral com Torção (FLT)</a:t>
          </a:r>
          <a:endParaRPr lang="en-US" sz="2400" kern="1200" dirty="0"/>
        </a:p>
      </dsp:txBody>
      <dsp:txXfrm>
        <a:off x="366939" y="1196774"/>
        <a:ext cx="2723696" cy="1691139"/>
      </dsp:txXfrm>
    </dsp:sp>
    <dsp:sp modelId="{B7F29CEE-4A65-4E07-A8BA-6B8104B0BFE6}">
      <dsp:nvSpPr>
        <dsp:cNvPr id="0" name=""/>
        <dsp:cNvSpPr/>
      </dsp:nvSpPr>
      <dsp:spPr>
        <a:xfrm>
          <a:off x="3457574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6CA9A-6E18-4F02-93E2-F9C72B907F4A}">
      <dsp:nvSpPr>
        <dsp:cNvPr id="0" name=""/>
        <dsp:cNvSpPr/>
      </dsp:nvSpPr>
      <dsp:spPr>
        <a:xfrm>
          <a:off x="3771899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Momento Fletor: Flambagem Local da Mesa (FLM)</a:t>
          </a:r>
          <a:endParaRPr lang="en-US" sz="2400" kern="1200" dirty="0"/>
        </a:p>
      </dsp:txBody>
      <dsp:txXfrm>
        <a:off x="3824513" y="1196774"/>
        <a:ext cx="2723696" cy="1691139"/>
      </dsp:txXfrm>
    </dsp:sp>
    <dsp:sp modelId="{F98C61AF-7AFB-46D9-B20C-6C48454AD467}">
      <dsp:nvSpPr>
        <dsp:cNvPr id="0" name=""/>
        <dsp:cNvSpPr/>
      </dsp:nvSpPr>
      <dsp:spPr>
        <a:xfrm>
          <a:off x="6915149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B094B-26E9-4183-87E6-4096ED9F10E0}">
      <dsp:nvSpPr>
        <dsp:cNvPr id="0" name=""/>
        <dsp:cNvSpPr/>
      </dsp:nvSpPr>
      <dsp:spPr>
        <a:xfrm>
          <a:off x="722947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Momento Fletor: Flambagem Local da Alma (FLA)</a:t>
          </a:r>
          <a:endParaRPr lang="en-US" sz="2400" kern="1200" dirty="0"/>
        </a:p>
      </dsp:txBody>
      <dsp:txXfrm>
        <a:off x="7282089" y="1196774"/>
        <a:ext cx="2723696" cy="169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FB7C7-104E-438C-8A5D-6FD1A5443D7A}" type="datetimeFigureOut">
              <a:rPr lang="pt-BR" smtClean="0"/>
              <a:t>28/10/2021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6F95-F42B-4D7B-8CDC-9FA3CE9137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12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6F95-F42B-4D7B-8CDC-9FA3CE91373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57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C6F95-F42B-4D7B-8CDC-9FA3CE91373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96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1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9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6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1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4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1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0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5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4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4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1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7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7" r:id="rId7"/>
    <p:sldLayoutId id="2147483748" r:id="rId8"/>
    <p:sldLayoutId id="2147483749" r:id="rId9"/>
    <p:sldLayoutId id="2147483750" r:id="rId10"/>
    <p:sldLayoutId id="214748375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860B7F47-DDA4-421D-A9BC-3B10AFE37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r="1" b="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D4C0F1-E5DC-43B2-8500-271B716E2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chemeClr val="tx1"/>
                </a:solidFill>
              </a:rPr>
              <a:t>Flexão (Vigas)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0FD58C-554D-4593-8B89-8CA3B5DAF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700"/>
              <a:t>Disponivel em: www.tallesmello.com.br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1259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1E58D9-04A2-4591-9EF5-864B8E69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997821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Exercício 02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6747107D-6EBD-45BB-B8A6-7916C3E875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281" y="1834165"/>
                <a:ext cx="3615397" cy="318966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800" dirty="0">
                    <a:solidFill>
                      <a:srgbClr val="FFFFFF"/>
                    </a:solidFill>
                  </a:rPr>
                  <a:t>Conforme viga </a:t>
                </a:r>
                <a:r>
                  <a:rPr lang="pt-BR" sz="1800" dirty="0" err="1">
                    <a:solidFill>
                      <a:srgbClr val="FFFFFF"/>
                    </a:solidFill>
                  </a:rPr>
                  <a:t>biapoiada</a:t>
                </a:r>
                <a:r>
                  <a:rPr lang="pt-BR" sz="1800" dirty="0">
                    <a:solidFill>
                      <a:srgbClr val="FFFFFF"/>
                    </a:solidFill>
                  </a:rPr>
                  <a:t> abaixo, verifique se a peça irá resistir ao momento solicitante. </a:t>
                </a:r>
              </a:p>
              <a:p>
                <a:r>
                  <a:rPr lang="pt-BR" sz="1800" dirty="0">
                    <a:solidFill>
                      <a:srgbClr val="FFFFFF"/>
                    </a:solidFill>
                  </a:rPr>
                  <a:t>Calcule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pt-BR" sz="1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𝐹𝐿𝑀</m:t>
                        </m:r>
                      </m:sub>
                    </m:sSub>
                    <m:r>
                      <a:rPr lang="pt-BR" sz="1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𝐹𝐿𝐴</m:t>
                        </m:r>
                      </m:sub>
                    </m:sSub>
                  </m:oMath>
                </a14:m>
                <a:r>
                  <a:rPr lang="pt-BR" sz="1800" dirty="0">
                    <a:solidFill>
                      <a:srgbClr val="FFFFFF"/>
                    </a:solidFill>
                  </a:rPr>
                  <a:t> </a:t>
                </a:r>
              </a:p>
              <a:p>
                <a:r>
                  <a:rPr lang="pt-BR" sz="1800" dirty="0">
                    <a:solidFill>
                      <a:srgbClr val="FFFFFF"/>
                    </a:solidFill>
                  </a:rPr>
                  <a:t>Dados: </a:t>
                </a:r>
                <a:r>
                  <a:rPr lang="pt-BR" sz="1800" dirty="0">
                    <a:solidFill>
                      <a:schemeClr val="bg1"/>
                    </a:solidFill>
                  </a:rPr>
                  <a:t>Perfil W – 610x174,0</a:t>
                </a:r>
              </a:p>
              <a:p>
                <a:r>
                  <a:rPr lang="pt-BR" sz="1800" dirty="0">
                    <a:solidFill>
                      <a:srgbClr val="FFFFFF"/>
                    </a:solidFill>
                  </a:rPr>
                  <a:t>E = 200 </a:t>
                </a:r>
                <a:r>
                  <a:rPr lang="pt-BR" sz="1800" dirty="0" err="1">
                    <a:solidFill>
                      <a:srgbClr val="FFFFFF"/>
                    </a:solidFill>
                  </a:rPr>
                  <a:t>Gpa</a:t>
                </a:r>
                <a:r>
                  <a:rPr lang="pt-BR" sz="1800" dirty="0">
                    <a:solidFill>
                      <a:srgbClr val="FFFFFF"/>
                    </a:solidFill>
                  </a:rPr>
                  <a:t>=20000 KN/cm²</a:t>
                </a:r>
              </a:p>
              <a:p>
                <a:r>
                  <a:rPr lang="pt-BR" sz="1800" dirty="0" err="1">
                    <a:solidFill>
                      <a:srgbClr val="FFFFFF"/>
                    </a:solidFill>
                  </a:rPr>
                  <a:t>Cw</a:t>
                </a:r>
                <a:r>
                  <a:rPr lang="pt-BR" sz="1800" dirty="0">
                    <a:solidFill>
                      <a:srgbClr val="FFFFFF"/>
                    </a:solidFill>
                  </a:rPr>
                  <a:t> = 10915665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pt-BR" sz="1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pt-BR" sz="1800" dirty="0">
                    <a:solidFill>
                      <a:srgbClr val="FFFFFF"/>
                    </a:solidFill>
                  </a:rPr>
                  <a:t>;</a:t>
                </a:r>
              </a:p>
              <a:p>
                <a:r>
                  <a:rPr lang="pt-BR" sz="1800" dirty="0">
                    <a:solidFill>
                      <a:srgbClr val="FFFFFF"/>
                    </a:solidFill>
                  </a:rPr>
                  <a:t> </a:t>
                </a:r>
                <a:r>
                  <a:rPr lang="pt-BR" sz="1800" dirty="0" err="1">
                    <a:solidFill>
                      <a:srgbClr val="FFFFFF"/>
                    </a:solidFill>
                  </a:rPr>
                  <a:t>Fy</a:t>
                </a:r>
                <a:r>
                  <a:rPr lang="pt-BR" sz="1800" dirty="0">
                    <a:solidFill>
                      <a:srgbClr val="FFFFFF"/>
                    </a:solidFill>
                  </a:rPr>
                  <a:t> = 25 KN/cm² </a:t>
                </a:r>
              </a:p>
              <a:p>
                <a:r>
                  <a:rPr lang="pt-BR" sz="1800" dirty="0">
                    <a:solidFill>
                      <a:srgbClr val="FFFFFF"/>
                    </a:solidFill>
                  </a:rPr>
                  <a:t>It = J =  286,88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pt-BR" sz="1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pt-BR" sz="1800" dirty="0">
                  <a:solidFill>
                    <a:srgbClr val="FFFFFF"/>
                  </a:solidFill>
                </a:endParaRPr>
              </a:p>
              <a:p>
                <a:endParaRPr lang="pt-BR" sz="18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6747107D-6EBD-45BB-B8A6-7916C3E87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81" y="1834165"/>
                <a:ext cx="3615397" cy="3189665"/>
              </a:xfrm>
              <a:prstGeom prst="rect">
                <a:avLst/>
              </a:prstGeom>
              <a:blipFill>
                <a:blip r:embed="rId2"/>
                <a:stretch>
                  <a:fillRect l="-1349" t="-191" r="-2024" b="-315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26A651CA-ED95-4621-8E48-C0CAB379E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50" y="-740716"/>
            <a:ext cx="5002874" cy="3536810"/>
          </a:xfrm>
          <a:prstGeom prst="rect">
            <a:avLst/>
          </a:prstGeom>
        </p:spPr>
      </p:pic>
      <p:pic>
        <p:nvPicPr>
          <p:cNvPr id="10" name="Espaço Reservado para Conteúdo 8">
            <a:extLst>
              <a:ext uri="{FF2B5EF4-FFF2-40B4-BE49-F238E27FC236}">
                <a16:creationId xmlns:a16="http://schemas.microsoft.com/office/drawing/2014/main" id="{0715398E-91D9-4EEB-9E89-09BBDB06F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84" y="1952145"/>
            <a:ext cx="3226244" cy="2280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0F55F1A-FE35-4BEE-BD7F-9E0580828816}"/>
                  </a:ext>
                </a:extLst>
              </p:cNvPr>
              <p:cNvSpPr txBox="1"/>
              <p:nvPr/>
            </p:nvSpPr>
            <p:spPr>
              <a:xfrm>
                <a:off x="5809055" y="5192827"/>
                <a:ext cx="5939768" cy="58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50 . 8,5²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=451,56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𝐾𝑁𝑚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=45156,25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0F55F1A-FE35-4BEE-BD7F-9E0580828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055" y="5192827"/>
                <a:ext cx="5939768" cy="5845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89F8B884-BE57-4450-9DEE-C7A8F93F519A}"/>
                  </a:ext>
                </a:extLst>
              </p:cNvPr>
              <p:cNvSpPr/>
              <p:nvPr/>
            </p:nvSpPr>
            <p:spPr>
              <a:xfrm>
                <a:off x="4684541" y="4340549"/>
                <a:ext cx="7572393" cy="67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3 . 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3 . 50 . 8,5²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=338,672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𝐾𝑁𝑚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=33.867,19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89F8B884-BE57-4450-9DEE-C7A8F93F5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541" y="4340549"/>
                <a:ext cx="7572393" cy="676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7834CF4D-EC10-4424-AC0E-CF992D49CDCB}"/>
              </a:ext>
            </a:extLst>
          </p:cNvPr>
          <p:cNvCxnSpPr/>
          <p:nvPr/>
        </p:nvCxnSpPr>
        <p:spPr>
          <a:xfrm flipV="1">
            <a:off x="8516106" y="2832351"/>
            <a:ext cx="0" cy="7245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368C30E6-A877-4454-843E-E79072B1CA5F}"/>
                  </a:ext>
                </a:extLst>
              </p:cNvPr>
              <p:cNvSpPr/>
              <p:nvPr/>
            </p:nvSpPr>
            <p:spPr>
              <a:xfrm>
                <a:off x="8280631" y="2413553"/>
                <a:ext cx="5378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368C30E6-A877-4454-843E-E79072B1C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631" y="2413553"/>
                <a:ext cx="53784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9F61184-5F51-4F05-9F63-5E56E9C13FF7}"/>
              </a:ext>
            </a:extLst>
          </p:cNvPr>
          <p:cNvCxnSpPr/>
          <p:nvPr/>
        </p:nvCxnSpPr>
        <p:spPr>
          <a:xfrm flipV="1">
            <a:off x="9232307" y="2832351"/>
            <a:ext cx="0" cy="55374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85A8EB3A-474B-4A5E-AC7E-AACB6DAE25FD}"/>
                  </a:ext>
                </a:extLst>
              </p:cNvPr>
              <p:cNvSpPr/>
              <p:nvPr/>
            </p:nvSpPr>
            <p:spPr>
              <a:xfrm>
                <a:off x="8958581" y="2413553"/>
                <a:ext cx="529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85A8EB3A-474B-4A5E-AC7E-AACB6DAE2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581" y="2413553"/>
                <a:ext cx="5295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1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80683BB-467E-4233-8FBD-125DCC556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47680"/>
              </p:ext>
            </p:extLst>
          </p:nvPr>
        </p:nvGraphicFramePr>
        <p:xfrm>
          <a:off x="1301262" y="308170"/>
          <a:ext cx="9833315" cy="99060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267874">
                  <a:extLst>
                    <a:ext uri="{9D8B030D-6E8A-4147-A177-3AD203B41FA5}">
                      <a16:colId xmlns:a16="http://schemas.microsoft.com/office/drawing/2014/main" val="1023120163"/>
                    </a:ext>
                  </a:extLst>
                </a:gridCol>
                <a:gridCol w="466345">
                  <a:extLst>
                    <a:ext uri="{9D8B030D-6E8A-4147-A177-3AD203B41FA5}">
                      <a16:colId xmlns:a16="http://schemas.microsoft.com/office/drawing/2014/main" val="252516823"/>
                    </a:ext>
                  </a:extLst>
                </a:gridCol>
                <a:gridCol w="466345">
                  <a:extLst>
                    <a:ext uri="{9D8B030D-6E8A-4147-A177-3AD203B41FA5}">
                      <a16:colId xmlns:a16="http://schemas.microsoft.com/office/drawing/2014/main" val="3300199502"/>
                    </a:ext>
                  </a:extLst>
                </a:gridCol>
                <a:gridCol w="535567">
                  <a:extLst>
                    <a:ext uri="{9D8B030D-6E8A-4147-A177-3AD203B41FA5}">
                      <a16:colId xmlns:a16="http://schemas.microsoft.com/office/drawing/2014/main" val="338789286"/>
                    </a:ext>
                  </a:extLst>
                </a:gridCol>
                <a:gridCol w="535567">
                  <a:extLst>
                    <a:ext uri="{9D8B030D-6E8A-4147-A177-3AD203B41FA5}">
                      <a16:colId xmlns:a16="http://schemas.microsoft.com/office/drawing/2014/main" val="1101813633"/>
                    </a:ext>
                  </a:extLst>
                </a:gridCol>
                <a:gridCol w="466345">
                  <a:extLst>
                    <a:ext uri="{9D8B030D-6E8A-4147-A177-3AD203B41FA5}">
                      <a16:colId xmlns:a16="http://schemas.microsoft.com/office/drawing/2014/main" val="4221965595"/>
                    </a:ext>
                  </a:extLst>
                </a:gridCol>
                <a:gridCol w="466345">
                  <a:extLst>
                    <a:ext uri="{9D8B030D-6E8A-4147-A177-3AD203B41FA5}">
                      <a16:colId xmlns:a16="http://schemas.microsoft.com/office/drawing/2014/main" val="3022730009"/>
                    </a:ext>
                  </a:extLst>
                </a:gridCol>
                <a:gridCol w="480917">
                  <a:extLst>
                    <a:ext uri="{9D8B030D-6E8A-4147-A177-3AD203B41FA5}">
                      <a16:colId xmlns:a16="http://schemas.microsoft.com/office/drawing/2014/main" val="2241674352"/>
                    </a:ext>
                  </a:extLst>
                </a:gridCol>
                <a:gridCol w="819748">
                  <a:extLst>
                    <a:ext uri="{9D8B030D-6E8A-4147-A177-3AD203B41FA5}">
                      <a16:colId xmlns:a16="http://schemas.microsoft.com/office/drawing/2014/main" val="209449170"/>
                    </a:ext>
                  </a:extLst>
                </a:gridCol>
                <a:gridCol w="819748">
                  <a:extLst>
                    <a:ext uri="{9D8B030D-6E8A-4147-A177-3AD203B41FA5}">
                      <a16:colId xmlns:a16="http://schemas.microsoft.com/office/drawing/2014/main" val="1337285514"/>
                    </a:ext>
                  </a:extLst>
                </a:gridCol>
                <a:gridCol w="480917">
                  <a:extLst>
                    <a:ext uri="{9D8B030D-6E8A-4147-A177-3AD203B41FA5}">
                      <a16:colId xmlns:a16="http://schemas.microsoft.com/office/drawing/2014/main" val="119443986"/>
                    </a:ext>
                  </a:extLst>
                </a:gridCol>
                <a:gridCol w="644866">
                  <a:extLst>
                    <a:ext uri="{9D8B030D-6E8A-4147-A177-3AD203B41FA5}">
                      <a16:colId xmlns:a16="http://schemas.microsoft.com/office/drawing/2014/main" val="3773083909"/>
                    </a:ext>
                  </a:extLst>
                </a:gridCol>
                <a:gridCol w="699518">
                  <a:extLst>
                    <a:ext uri="{9D8B030D-6E8A-4147-A177-3AD203B41FA5}">
                      <a16:colId xmlns:a16="http://schemas.microsoft.com/office/drawing/2014/main" val="573872928"/>
                    </a:ext>
                  </a:extLst>
                </a:gridCol>
                <a:gridCol w="699518">
                  <a:extLst>
                    <a:ext uri="{9D8B030D-6E8A-4147-A177-3AD203B41FA5}">
                      <a16:colId xmlns:a16="http://schemas.microsoft.com/office/drawing/2014/main" val="102454316"/>
                    </a:ext>
                  </a:extLst>
                </a:gridCol>
                <a:gridCol w="404408">
                  <a:extLst>
                    <a:ext uri="{9D8B030D-6E8A-4147-A177-3AD203B41FA5}">
                      <a16:colId xmlns:a16="http://schemas.microsoft.com/office/drawing/2014/main" val="934486533"/>
                    </a:ext>
                  </a:extLst>
                </a:gridCol>
                <a:gridCol w="579287">
                  <a:extLst>
                    <a:ext uri="{9D8B030D-6E8A-4147-A177-3AD203B41FA5}">
                      <a16:colId xmlns:a16="http://schemas.microsoft.com/office/drawing/2014/main" val="21849984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Espessura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Eixo X-X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Eixo Y-Y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43902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BITOLA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d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b</a:t>
                      </a:r>
                      <a:r>
                        <a:rPr lang="pt-BR" sz="1400" u="none" strike="noStrike" baseline="-25000">
                          <a:effectLst/>
                        </a:rPr>
                        <a:t>f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tw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tf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h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d'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Ag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err="1">
                          <a:effectLst/>
                        </a:rPr>
                        <a:t>I</a:t>
                      </a:r>
                      <a:r>
                        <a:rPr lang="pt-BR" sz="1400" u="none" strike="noStrike" baseline="-25000" dirty="0" err="1">
                          <a:effectLst/>
                        </a:rPr>
                        <a:t>x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W</a:t>
                      </a:r>
                      <a:r>
                        <a:rPr lang="pt-BR" sz="1400" u="none" strike="noStrike" baseline="-25000">
                          <a:effectLst/>
                        </a:rPr>
                        <a:t>x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r</a:t>
                      </a:r>
                      <a:r>
                        <a:rPr lang="pt-BR" sz="1400" u="none" strike="noStrike" baseline="-25000">
                          <a:effectLst/>
                        </a:rPr>
                        <a:t>x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Z</a:t>
                      </a:r>
                      <a:r>
                        <a:rPr lang="pt-BR" sz="1400" u="none" strike="noStrike" baseline="-25000">
                          <a:effectLst/>
                        </a:rPr>
                        <a:t>x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I</a:t>
                      </a:r>
                      <a:r>
                        <a:rPr lang="pt-BR" sz="1400" u="none" strike="noStrike" baseline="-25000">
                          <a:effectLst/>
                        </a:rPr>
                        <a:t>y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W</a:t>
                      </a:r>
                      <a:r>
                        <a:rPr lang="pt-BR" sz="1400" u="none" strike="noStrike" baseline="-25000">
                          <a:effectLst/>
                        </a:rPr>
                        <a:t>y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r</a:t>
                      </a:r>
                      <a:r>
                        <a:rPr lang="pt-BR" sz="1400" u="none" strike="noStrike" baseline="-25000">
                          <a:effectLst/>
                        </a:rPr>
                        <a:t>y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Z</a:t>
                      </a:r>
                      <a:r>
                        <a:rPr lang="pt-BR" sz="1400" u="none" strike="noStrike" baseline="-25000">
                          <a:effectLst/>
                        </a:rPr>
                        <a:t>y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91085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mm x kg/m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mm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mm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mm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mm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mm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mm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cm²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cm</a:t>
                      </a:r>
                      <a:r>
                        <a:rPr lang="pt-BR" sz="1400" u="none" strike="noStrike" baseline="30000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cm³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cm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cm³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cm</a:t>
                      </a:r>
                      <a:r>
                        <a:rPr lang="pt-BR" sz="1400" u="none" strike="noStrike" baseline="30000">
                          <a:effectLst/>
                        </a:rPr>
                        <a:t>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cm³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cm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cm³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32336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W 610 x 174,0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325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573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541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223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147754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4797,2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5383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12374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761,5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1171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75595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B1DCACB-91DC-457E-B69A-A2E1A95AB4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55823"/>
                <a:ext cx="12192000" cy="5105058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850</m:t>
                        </m:r>
                      </m:num>
                      <m:den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7,45</m:t>
                        </m:r>
                      </m:den>
                    </m:f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114,09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=1,76</m:t>
                    </m:r>
                    <m:rad>
                      <m:radPr>
                        <m:degHide m:val="on"/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=1,76</m:t>
                    </m:r>
                    <m:rad>
                      <m:radPr>
                        <m:degHide m:val="on"/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20000</m:t>
                            </m:r>
                          </m:num>
                          <m:den>
                            <m: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=49,78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         </a:t>
                </a:r>
              </a:p>
              <a:p>
                <a:pPr algn="ctr"/>
                <a:r>
                  <a:rPr lang="pt-BR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</m:s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sub>
                            </m:sSub>
                          </m:e>
                        </m:d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pt-B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EJ</m:t>
                        </m:r>
                      </m:den>
                    </m:f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25−25 . 0,3</m:t>
                            </m:r>
                          </m:e>
                        </m:d>
                        <m: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4797,2</m:t>
                        </m:r>
                      </m:num>
                      <m:den>
                        <m: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20000 . </m:t>
                        </m:r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286,88</m:t>
                        </m:r>
                      </m:den>
                    </m:f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=0,0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146</m:t>
                    </m:r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                     </a:t>
                </a:r>
              </a:p>
              <a:p>
                <a:r>
                  <a:rPr lang="pt-BR" sz="2400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1,38</m:t>
                        </m:r>
                        <m:rad>
                          <m:radPr>
                            <m:degHide m:val="on"/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  <m:sSub>
                                  <m:sSubPr>
                                    <m:ctrlP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rad>
                    <m:r>
                      <a:rPr lang="pt-BR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1,38 .  </m:t>
                        </m:r>
                        <m:rad>
                          <m:radPr>
                            <m:degHide m:val="on"/>
                            <m:ctrlPr>
                              <a:rPr lang="pt-BR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12374</m:t>
                            </m:r>
                            <m:r>
                              <a:rPr lang="pt-BR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 286,88</m:t>
                            </m:r>
                          </m:e>
                        </m:rad>
                      </m:num>
                      <m:den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7,45</m:t>
                        </m:r>
                        <m: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286,88</m:t>
                        </m:r>
                        <m: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0,0</m:t>
                        </m:r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146</m:t>
                        </m:r>
                      </m:den>
                    </m:f>
                    <m:r>
                      <a:rPr lang="pt-BR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</m:t>
                    </m:r>
                    <m:rad>
                      <m:radPr>
                        <m:degHide m:val="on"/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  <m:r>
                                  <a:rPr lang="pt-BR" sz="2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. </m:t>
                                </m:r>
                                <m:r>
                                  <a:rPr lang="pt-BR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10915665</m:t>
                                </m:r>
                                <m:r>
                                  <a:rPr lang="pt-BR" sz="2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. </m:t>
                                </m:r>
                                <m:r>
                                  <a:rPr lang="pt-BR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0,0146</m:t>
                                </m:r>
                                <m:r>
                                  <a:rPr lang="pt-BR" sz="2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²</m:t>
                                </m:r>
                              </m:num>
                              <m:den>
                                <m:r>
                                  <a:rPr lang="pt-BR" sz="2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2374</m:t>
                                </m:r>
                              </m:den>
                            </m:f>
                          </m:e>
                        </m:rad>
                      </m:e>
                    </m:rad>
                    <m:r>
                      <a:rPr lang="pt-BR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54,87</m:t>
                    </m:r>
                  </m:oMath>
                </a14:m>
                <a:endParaRPr lang="pt-BR" sz="23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12,5.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12,5 . </m:t>
                          </m:r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45156,25</m:t>
                          </m:r>
                        </m:num>
                        <m:den>
                          <m: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2,5 .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45156,25</m:t>
                          </m:r>
                          <m: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+4 .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45156,25</m:t>
                          </m:r>
                          <m: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+3 .</m:t>
                          </m:r>
                          <m:r>
                            <a:rPr lang="pt-B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33867,19</m:t>
                          </m:r>
                        </m:den>
                      </m:f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=1,43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≤3,0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B1DCACB-91DC-457E-B69A-A2E1A95AB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5823"/>
                <a:ext cx="12192000" cy="51050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6D767CEB-D233-4844-A10D-233D6A256957}"/>
              </a:ext>
            </a:extLst>
          </p:cNvPr>
          <p:cNvSpPr/>
          <p:nvPr/>
        </p:nvSpPr>
        <p:spPr>
          <a:xfrm>
            <a:off x="121605" y="5921955"/>
            <a:ext cx="62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rgbClr val="FF0000"/>
                </a:solidFill>
              </a:rPr>
              <a:t>FLT</a:t>
            </a:r>
          </a:p>
        </p:txBody>
      </p:sp>
    </p:spTree>
    <p:extLst>
      <p:ext uri="{BB962C8B-B14F-4D97-AF65-F5344CB8AC3E}">
        <p14:creationId xmlns:p14="http://schemas.microsoft.com/office/powerpoint/2010/main" val="42467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2">
                <a:extLst>
                  <a:ext uri="{FF2B5EF4-FFF2-40B4-BE49-F238E27FC236}">
                    <a16:creationId xmlns:a16="http://schemas.microsoft.com/office/drawing/2014/main" id="{81C2C042-34E7-4FEF-9868-5AEEC63D5E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5628" y="126066"/>
                <a:ext cx="11868443" cy="376078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𝑃𝐿</m:t>
                                </m:r>
                              </m:sub>
                            </m:s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</m:t>
                        </m:r>
                        <m:f>
                          <m:f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𝐹𝐿𝑇</m:t>
                                </m:r>
                              </m:sub>
                            </m:s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pt-BR" sz="2800" dirty="0">
                  <a:solidFill>
                    <a:schemeClr val="tx1"/>
                  </a:solidFill>
                </a:endParaRPr>
              </a:p>
              <a:p>
                <a:r>
                  <a:rPr lang="pt-BR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</m:sub>
                    </m:sSub>
                    <m:r>
                      <a:rPr 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 </m:t>
                    </m:r>
                    <m:sSub>
                      <m:sSub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5383</m:t>
                    </m:r>
                    <m:r>
                      <a:rPr lang="pt-B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25=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134575</m:t>
                    </m:r>
                    <m:r>
                      <a:rPr lang="pt-B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𝐾𝑁𝑐𝑚</m:t>
                    </m:r>
                    <m:r>
                      <a:rPr lang="pt-B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e>
                    </m:d>
                    <m:r>
                      <a:rPr 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25−0,3 . 25</m:t>
                        </m:r>
                      </m:e>
                    </m:d>
                    <m:r>
                      <a:rPr lang="pt-B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.4797,2=83951 </m:t>
                    </m:r>
                    <m:r>
                      <m:rPr>
                        <m:sty m:val="p"/>
                      </m:rPr>
                      <a:rPr lang="pt-B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kNcm</m:t>
                    </m:r>
                  </m:oMath>
                </a14:m>
                <a:endParaRPr lang="pt-BR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𝑃𝐿</m:t>
                                </m:r>
                              </m:sub>
                            </m:s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</m:t>
                        </m:r>
                        <m:f>
                          <m:f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𝐹𝐿𝑇</m:t>
                                </m:r>
                              </m:sub>
                            </m:s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pt-BR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1,43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134575</m:t>
                        </m:r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134575−</m:t>
                            </m:r>
                            <m:r>
                              <a:rPr lang="pt-B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83951</m:t>
                            </m:r>
                          </m:e>
                        </m:d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</m:t>
                        </m:r>
                        <m:f>
                          <m:f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114,09</m:t>
                            </m:r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49,78</m:t>
                            </m:r>
                          </m:num>
                          <m:den>
                            <m:r>
                              <a:rPr lang="pt-B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154,87</m:t>
                            </m:r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49,78</m:t>
                            </m:r>
                          </m:den>
                        </m:f>
                      </m:e>
                    </m:d>
                  </m:oMath>
                </a14:m>
                <a:endParaRPr lang="pt-BR" sz="2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134542,02</m:t>
                    </m:r>
                    <m:r>
                      <a:rPr lang="pt-BR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KNcm</m:t>
                    </m:r>
                    <m:r>
                      <a:rPr lang="pt-B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134575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=122340,91;</m:t>
                    </m:r>
                  </m:oMath>
                </a14:m>
                <a:endParaRPr lang="pt-BR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=122340,91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𝑘𝑁𝑐𝑚</m:t>
                    </m:r>
                  </m:oMath>
                </a14:m>
                <a:endParaRPr lang="pt-BR" sz="2800" dirty="0">
                  <a:solidFill>
                    <a:schemeClr val="tx1"/>
                  </a:solidFill>
                </a:endParaRPr>
              </a:p>
              <a:p>
                <a:endParaRPr lang="pt-B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Espaço Reservado para Conteúdo 2">
                <a:extLst>
                  <a:ext uri="{FF2B5EF4-FFF2-40B4-BE49-F238E27FC236}">
                    <a16:creationId xmlns:a16="http://schemas.microsoft.com/office/drawing/2014/main" id="{81C2C042-34E7-4FEF-9868-5AEEC63D5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28" y="126066"/>
                <a:ext cx="11868443" cy="3760788"/>
              </a:xfrm>
              <a:prstGeom prst="rect">
                <a:avLst/>
              </a:prstGeom>
              <a:blipFill>
                <a:blip r:embed="rId2"/>
                <a:stretch>
                  <a:fillRect b="-645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1BFAC7D8-757F-44E0-859E-A7D2AA260F29}"/>
              </a:ext>
            </a:extLst>
          </p:cNvPr>
          <p:cNvSpPr/>
          <p:nvPr/>
        </p:nvSpPr>
        <p:spPr>
          <a:xfrm>
            <a:off x="11389827" y="126066"/>
            <a:ext cx="62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rgbClr val="FF0000"/>
                </a:solidFill>
              </a:rPr>
              <a:t>FLT</a:t>
            </a:r>
          </a:p>
        </p:txBody>
      </p:sp>
    </p:spTree>
    <p:extLst>
      <p:ext uri="{BB962C8B-B14F-4D97-AF65-F5344CB8AC3E}">
        <p14:creationId xmlns:p14="http://schemas.microsoft.com/office/powerpoint/2010/main" val="166176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E5A122A-721C-4E63-A9AC-FEEC2D4C467C}"/>
              </a:ext>
            </a:extLst>
          </p:cNvPr>
          <p:cNvSpPr/>
          <p:nvPr/>
        </p:nvSpPr>
        <p:spPr>
          <a:xfrm>
            <a:off x="11361692" y="139142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rgbClr val="FF0000"/>
                </a:solidFill>
              </a:rPr>
              <a:t>FLM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5EC1FEBB-4B8D-40B1-A6B0-3B88E551AE69}"/>
                  </a:ext>
                </a:extLst>
              </p:cNvPr>
              <p:cNvSpPr/>
              <p:nvPr/>
            </p:nvSpPr>
            <p:spPr>
              <a:xfrm>
                <a:off x="0" y="677457"/>
                <a:ext cx="11868443" cy="4762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𝐹𝐿𝑀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32,5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2 . 2,16</m:t>
                        </m:r>
                      </m:den>
                    </m:f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=7,</m:t>
                    </m:r>
                  </m:oMath>
                </a14:m>
                <a:r>
                  <a:rPr lang="pt-BR" sz="2800" dirty="0"/>
                  <a:t>52</a:t>
                </a:r>
              </a:p>
              <a:p>
                <a:pPr algn="ctr"/>
                <a:r>
                  <a:rPr lang="pt-BR" sz="2800" dirty="0"/>
                  <a:t>        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</a:rPr>
                      <m:t>=0,38</m:t>
                    </m:r>
                    <m:rad>
                      <m:radPr>
                        <m:degHide m:val="on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=0,38 </m:t>
                    </m:r>
                    <m:rad>
                      <m:radPr>
                        <m:degHide m:val="on"/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num>
                          <m:den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=10,75</m:t>
                    </m:r>
                  </m:oMath>
                </a14:m>
                <a:r>
                  <a:rPr lang="pt-BR" sz="2800" dirty="0"/>
                  <a:t>   </a:t>
                </a:r>
              </a:p>
              <a:p>
                <a:pPr algn="ctr"/>
                <a:endParaRPr lang="pt-BR" sz="28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sz="2800" i="1">
                        <a:latin typeface="Cambria Math" panose="02040503050406030204" pitchFamily="18" charset="0"/>
                      </a:rPr>
                      <m:t>=0,83</m:t>
                    </m:r>
                    <m:rad>
                      <m:radPr>
                        <m:degHide m:val="on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=0,83 </m:t>
                    </m:r>
                    <m:rad>
                      <m:radPr>
                        <m:degHide m:val="on"/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num>
                          <m:den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25 −25 . 0,3</m:t>
                            </m:r>
                          </m:den>
                        </m:f>
                      </m:e>
                    </m:rad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=28,06</m:t>
                    </m:r>
                  </m:oMath>
                </a14:m>
                <a:r>
                  <a:rPr lang="pt-BR" sz="2800" dirty="0"/>
                  <a:t>      </a:t>
                </a:r>
              </a:p>
              <a:p>
                <a:pPr algn="ctr"/>
                <a:endParaRPr lang="pt-BR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𝐹𝐿𝑀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𝑃𝐿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134575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122340,91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;   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5EC1FEBB-4B8D-40B1-A6B0-3B88E551A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7457"/>
                <a:ext cx="11868443" cy="47629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3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5744F46-BFA5-48BB-AC68-4CF769976EF8}"/>
                  </a:ext>
                </a:extLst>
              </p:cNvPr>
              <p:cNvSpPr/>
              <p:nvPr/>
            </p:nvSpPr>
            <p:spPr>
              <a:xfrm>
                <a:off x="-25928" y="287153"/>
                <a:ext cx="11374210" cy="4871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600" i="1">
                            <a:latin typeface="Cambria Math" panose="02040503050406030204" pitchFamily="18" charset="0"/>
                          </a:rPr>
                          <m:t>𝐹𝐿𝐴</m:t>
                        </m:r>
                      </m:sub>
                    </m:sSub>
                    <m:r>
                      <a:rPr lang="pt-BR" sz="2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pt-BR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sz="2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pt-BR" sz="2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54,1</m:t>
                        </m:r>
                      </m:num>
                      <m:den>
                        <m:r>
                          <a:rPr lang="pt-BR" sz="2600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den>
                    </m:f>
                    <m:r>
                      <a:rPr lang="pt-BR" sz="2600" b="0" i="1" smtClean="0">
                        <a:latin typeface="Cambria Math" panose="02040503050406030204" pitchFamily="18" charset="0"/>
                      </a:rPr>
                      <m:t>=38,64</m:t>
                    </m:r>
                    <m:r>
                      <a:rPr lang="pt-BR" sz="2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600" b="1" dirty="0"/>
                  <a:t>    </a:t>
                </a:r>
                <a:endParaRPr lang="pt-BR" sz="26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600" i="1">
                          <a:latin typeface="Cambria Math" panose="02040503050406030204" pitchFamily="18" charset="0"/>
                        </a:rPr>
                        <m:t>3,74 </m:t>
                      </m:r>
                      <m:rad>
                        <m:radPr>
                          <m:degHide m:val="on"/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sz="2600" b="0" i="0" smtClean="0">
                          <a:latin typeface="Cambria Math" panose="02040503050406030204" pitchFamily="18" charset="0"/>
                        </a:rPr>
                        <m:t>=3,74</m:t>
                      </m:r>
                      <m:rad>
                        <m:radPr>
                          <m:degHide m:val="on"/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num>
                            <m:den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=105,78    </m:t>
                      </m:r>
                    </m:oMath>
                  </m:oMathPara>
                </a14:m>
                <a:endParaRPr lang="pt-BR" sz="26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t-BR" sz="2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600" i="1">
                          <a:latin typeface="Cambria Math" panose="02040503050406030204" pitchFamily="18" charset="0"/>
                        </a:rPr>
                        <m:t>5,70. </m:t>
                      </m:r>
                      <m:rad>
                        <m:radPr>
                          <m:degHide m:val="on"/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sz="2600" b="0" i="0" smtClean="0">
                          <a:latin typeface="Cambria Math" panose="02040503050406030204" pitchFamily="18" charset="0"/>
                        </a:rPr>
                        <m:t>=5,7</m:t>
                      </m:r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0</m:t>
                      </m:r>
                      <m:rad>
                        <m:radPr>
                          <m:degHide m:val="on"/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num>
                            <m:den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=161,22</m:t>
                      </m:r>
                    </m:oMath>
                  </m:oMathPara>
                </a14:m>
                <a:endParaRPr lang="pt-BR" sz="2600" dirty="0"/>
              </a:p>
              <a:p>
                <a:pPr algn="ctr"/>
                <a:endParaRPr lang="pt-BR" sz="2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𝐹𝐿𝐴</m:t>
                          </m:r>
                        </m:sub>
                      </m:sSub>
                      <m:r>
                        <a:rPr lang="pt-BR" sz="26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6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pt-BR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𝑃𝐿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3485</m:t>
                          </m:r>
                        </m:num>
                        <m:den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1,1</m:t>
                          </m:r>
                        </m:den>
                      </m:f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600" i="1">
                          <a:latin typeface="Cambria Math" panose="02040503050406030204" pitchFamily="18" charset="0"/>
                        </a:rPr>
                        <m:t>122340,91</m:t>
                      </m:r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  <m:r>
                        <a:rPr lang="pt-BR" sz="2600" b="0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pt-BR" sz="2600" dirty="0"/>
              </a:p>
              <a:p>
                <a:pPr algn="ctr"/>
                <a:endParaRPr lang="pt-BR" sz="26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5744F46-BFA5-48BB-AC68-4CF769976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928" y="287153"/>
                <a:ext cx="11374210" cy="48719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3CC7BAC4-CB5B-428C-BA59-09FF66C5DDF0}"/>
                  </a:ext>
                </a:extLst>
              </p:cNvPr>
              <p:cNvSpPr/>
              <p:nvPr/>
            </p:nvSpPr>
            <p:spPr>
              <a:xfrm>
                <a:off x="2053709" y="5159064"/>
                <a:ext cx="8552213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3000" b="0" i="0" smtClean="0">
                        <a:latin typeface="Cambria Math" panose="02040503050406030204" pitchFamily="18" charset="0"/>
                      </a:rPr>
                      <m:t>122340,91</m:t>
                    </m:r>
                    <m:r>
                      <m:rPr>
                        <m:sty m:val="p"/>
                      </m:rPr>
                      <a:rPr lang="pt-BR" sz="3000" b="0" i="0" smtClean="0">
                        <a:latin typeface="Cambria Math" panose="02040503050406030204" pitchFamily="18" charset="0"/>
                      </a:rPr>
                      <m:t>kNcm</m:t>
                    </m:r>
                    <m:r>
                      <a:rPr lang="pt-BR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45156,25</m:t>
                    </m:r>
                    <m:r>
                      <a:rPr lang="pt-BR" sz="3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3000" i="1">
                        <a:latin typeface="Cambria Math" panose="02040503050406030204" pitchFamily="18" charset="0"/>
                      </a:rPr>
                      <m:t>𝑁𝑐𝑚</m:t>
                    </m:r>
                    <m:r>
                      <a:rPr lang="pt-BR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𝑂𝐾</m:t>
                    </m:r>
                    <m:r>
                      <a:rPr lang="pt-BR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pt-BR" sz="3000" dirty="0"/>
                  <a:t> 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3CC7BAC4-CB5B-428C-BA59-09FF66C5D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709" y="5159064"/>
                <a:ext cx="855221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C5579B92-9F6C-4E52-80DB-9E3D84785E55}"/>
              </a:ext>
            </a:extLst>
          </p:cNvPr>
          <p:cNvSpPr/>
          <p:nvPr/>
        </p:nvSpPr>
        <p:spPr>
          <a:xfrm>
            <a:off x="11348282" y="102487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rgbClr val="FF0000"/>
                </a:solidFill>
              </a:rPr>
              <a:t>FLA</a:t>
            </a:r>
          </a:p>
        </p:txBody>
      </p:sp>
    </p:spTree>
    <p:extLst>
      <p:ext uri="{BB962C8B-B14F-4D97-AF65-F5344CB8AC3E}">
        <p14:creationId xmlns:p14="http://schemas.microsoft.com/office/powerpoint/2010/main" val="15254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093BA8B-A151-47B3-8FE7-A307F1937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630133"/>
              </p:ext>
            </p:extLst>
          </p:nvPr>
        </p:nvGraphicFramePr>
        <p:xfrm>
          <a:off x="927349" y="4124579"/>
          <a:ext cx="10337302" cy="163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676">
                  <a:extLst>
                    <a:ext uri="{9D8B030D-6E8A-4147-A177-3AD203B41FA5}">
                      <a16:colId xmlns:a16="http://schemas.microsoft.com/office/drawing/2014/main" val="4202009255"/>
                    </a:ext>
                  </a:extLst>
                </a:gridCol>
                <a:gridCol w="455136">
                  <a:extLst>
                    <a:ext uri="{9D8B030D-6E8A-4147-A177-3AD203B41FA5}">
                      <a16:colId xmlns:a16="http://schemas.microsoft.com/office/drawing/2014/main" val="310721967"/>
                    </a:ext>
                  </a:extLst>
                </a:gridCol>
                <a:gridCol w="584758">
                  <a:extLst>
                    <a:ext uri="{9D8B030D-6E8A-4147-A177-3AD203B41FA5}">
                      <a16:colId xmlns:a16="http://schemas.microsoft.com/office/drawing/2014/main" val="1316864956"/>
                    </a:ext>
                  </a:extLst>
                </a:gridCol>
                <a:gridCol w="584758">
                  <a:extLst>
                    <a:ext uri="{9D8B030D-6E8A-4147-A177-3AD203B41FA5}">
                      <a16:colId xmlns:a16="http://schemas.microsoft.com/office/drawing/2014/main" val="3366122436"/>
                    </a:ext>
                  </a:extLst>
                </a:gridCol>
                <a:gridCol w="455136">
                  <a:extLst>
                    <a:ext uri="{9D8B030D-6E8A-4147-A177-3AD203B41FA5}">
                      <a16:colId xmlns:a16="http://schemas.microsoft.com/office/drawing/2014/main" val="1261501495"/>
                    </a:ext>
                  </a:extLst>
                </a:gridCol>
                <a:gridCol w="455136">
                  <a:extLst>
                    <a:ext uri="{9D8B030D-6E8A-4147-A177-3AD203B41FA5}">
                      <a16:colId xmlns:a16="http://schemas.microsoft.com/office/drawing/2014/main" val="3284941962"/>
                    </a:ext>
                  </a:extLst>
                </a:gridCol>
                <a:gridCol w="538681">
                  <a:extLst>
                    <a:ext uri="{9D8B030D-6E8A-4147-A177-3AD203B41FA5}">
                      <a16:colId xmlns:a16="http://schemas.microsoft.com/office/drawing/2014/main" val="3270976617"/>
                    </a:ext>
                  </a:extLst>
                </a:gridCol>
                <a:gridCol w="665490">
                  <a:extLst>
                    <a:ext uri="{9D8B030D-6E8A-4147-A177-3AD203B41FA5}">
                      <a16:colId xmlns:a16="http://schemas.microsoft.com/office/drawing/2014/main" val="3016203161"/>
                    </a:ext>
                  </a:extLst>
                </a:gridCol>
                <a:gridCol w="719197">
                  <a:extLst>
                    <a:ext uri="{9D8B030D-6E8A-4147-A177-3AD203B41FA5}">
                      <a16:colId xmlns:a16="http://schemas.microsoft.com/office/drawing/2014/main" val="2311015931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149362580"/>
                    </a:ext>
                  </a:extLst>
                </a:gridCol>
                <a:gridCol w="719197">
                  <a:extLst>
                    <a:ext uri="{9D8B030D-6E8A-4147-A177-3AD203B41FA5}">
                      <a16:colId xmlns:a16="http://schemas.microsoft.com/office/drawing/2014/main" val="1661944590"/>
                    </a:ext>
                  </a:extLst>
                </a:gridCol>
                <a:gridCol w="559568">
                  <a:extLst>
                    <a:ext uri="{9D8B030D-6E8A-4147-A177-3AD203B41FA5}">
                      <a16:colId xmlns:a16="http://schemas.microsoft.com/office/drawing/2014/main" val="263488043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1828843299"/>
                    </a:ext>
                  </a:extLst>
                </a:gridCol>
                <a:gridCol w="507352">
                  <a:extLst>
                    <a:ext uri="{9D8B030D-6E8A-4147-A177-3AD203B41FA5}">
                      <a16:colId xmlns:a16="http://schemas.microsoft.com/office/drawing/2014/main" val="3591398554"/>
                    </a:ext>
                  </a:extLst>
                </a:gridCol>
                <a:gridCol w="613275">
                  <a:extLst>
                    <a:ext uri="{9D8B030D-6E8A-4147-A177-3AD203B41FA5}">
                      <a16:colId xmlns:a16="http://schemas.microsoft.com/office/drawing/2014/main" val="2080302800"/>
                    </a:ext>
                  </a:extLst>
                </a:gridCol>
                <a:gridCol w="613275">
                  <a:extLst>
                    <a:ext uri="{9D8B030D-6E8A-4147-A177-3AD203B41FA5}">
                      <a16:colId xmlns:a16="http://schemas.microsoft.com/office/drawing/2014/main" val="606977296"/>
                    </a:ext>
                  </a:extLst>
                </a:gridCol>
                <a:gridCol w="825119">
                  <a:extLst>
                    <a:ext uri="{9D8B030D-6E8A-4147-A177-3AD203B41FA5}">
                      <a16:colId xmlns:a16="http://schemas.microsoft.com/office/drawing/2014/main" val="3102096188"/>
                    </a:ext>
                  </a:extLst>
                </a:gridCol>
              </a:tblGrid>
              <a:tr h="343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Espessura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58" marR="80358" marT="40178" marB="40178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Eixo X-X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58" marR="80358" marT="40178" marB="40178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Eixo Y-Y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58" marR="80358" marT="40178" marB="40178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extLst>
                  <a:ext uri="{0D108BD9-81ED-4DB2-BD59-A6C34878D82A}">
                    <a16:rowId xmlns:a16="http://schemas.microsoft.com/office/drawing/2014/main" val="2660150641"/>
                  </a:ext>
                </a:extLst>
              </a:tr>
              <a:tr h="2776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BITOLA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b</a:t>
                      </a:r>
                      <a:r>
                        <a:rPr lang="pt-BR" sz="1500" u="none" strike="noStrike" baseline="-25000">
                          <a:effectLst/>
                        </a:rPr>
                        <a:t>f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tw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tf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h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d'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Área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I</a:t>
                      </a:r>
                      <a:r>
                        <a:rPr lang="pt-BR" sz="1500" u="none" strike="noStrike" baseline="-25000">
                          <a:effectLst/>
                        </a:rPr>
                        <a:t>x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W</a:t>
                      </a:r>
                      <a:r>
                        <a:rPr lang="pt-BR" sz="1500" u="none" strike="noStrike" baseline="-25000">
                          <a:effectLst/>
                        </a:rPr>
                        <a:t>x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r</a:t>
                      </a:r>
                      <a:r>
                        <a:rPr lang="pt-BR" sz="1500" u="none" strike="noStrike" baseline="-25000">
                          <a:effectLst/>
                        </a:rPr>
                        <a:t>x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Z</a:t>
                      </a:r>
                      <a:r>
                        <a:rPr lang="pt-BR" sz="1500" u="none" strike="noStrike" baseline="-25000">
                          <a:effectLst/>
                        </a:rPr>
                        <a:t>x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I</a:t>
                      </a:r>
                      <a:r>
                        <a:rPr lang="pt-BR" sz="1500" u="none" strike="noStrike" baseline="-25000">
                          <a:effectLst/>
                        </a:rPr>
                        <a:t>y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W</a:t>
                      </a:r>
                      <a:r>
                        <a:rPr lang="pt-BR" sz="1500" u="none" strike="noStrike" baseline="-25000">
                          <a:effectLst/>
                        </a:rPr>
                        <a:t>y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r</a:t>
                      </a:r>
                      <a:r>
                        <a:rPr lang="pt-BR" sz="1500" u="none" strike="noStrike" baseline="-25000">
                          <a:effectLst/>
                        </a:rPr>
                        <a:t>y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Z</a:t>
                      </a:r>
                      <a:r>
                        <a:rPr lang="pt-BR" sz="1500" u="none" strike="noStrike" baseline="-25000">
                          <a:effectLst/>
                        </a:rPr>
                        <a:t>y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I</a:t>
                      </a:r>
                      <a:r>
                        <a:rPr lang="pt-BR" sz="1500" u="none" strike="noStrike" baseline="-25000">
                          <a:effectLst/>
                        </a:rPr>
                        <a:t>t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</a:t>
                      </a:r>
                      <a:r>
                        <a:rPr lang="pt-BR" sz="1500" u="none" strike="noStrike" baseline="-25000">
                          <a:effectLst/>
                        </a:rPr>
                        <a:t>w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extLst>
                  <a:ext uri="{0D108BD9-81ED-4DB2-BD59-A6C34878D82A}">
                    <a16:rowId xmlns:a16="http://schemas.microsoft.com/office/drawing/2014/main" val="771710095"/>
                  </a:ext>
                </a:extLst>
              </a:tr>
              <a:tr h="5067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mm x kg/m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mm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mm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mm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mm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mm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cm²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</a:t>
                      </a:r>
                      <a:r>
                        <a:rPr lang="pt-BR" sz="1500" u="none" strike="noStrike" baseline="30000">
                          <a:effectLst/>
                        </a:rPr>
                        <a:t>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cm³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cm³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</a:t>
                      </a:r>
                      <a:r>
                        <a:rPr lang="pt-BR" sz="1500" u="none" strike="noStrike" baseline="30000">
                          <a:effectLst/>
                        </a:rPr>
                        <a:t>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cm³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cm³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</a:t>
                      </a:r>
                      <a:r>
                        <a:rPr lang="pt-BR" sz="1500" u="none" strike="noStrike" baseline="30000">
                          <a:effectLst/>
                        </a:rPr>
                        <a:t>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</a:t>
                      </a:r>
                      <a:r>
                        <a:rPr lang="pt-BR" sz="1500" u="none" strike="noStrike" baseline="30000">
                          <a:effectLst/>
                        </a:rPr>
                        <a:t>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extLst>
                  <a:ext uri="{0D108BD9-81ED-4DB2-BD59-A6C34878D82A}">
                    <a16:rowId xmlns:a16="http://schemas.microsoft.com/office/drawing/2014/main" val="4131984093"/>
                  </a:ext>
                </a:extLst>
              </a:tr>
              <a:tr h="506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W 410 x 75,0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180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9,7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381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357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95,8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27616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1337,3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16,98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1518,6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1559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173,2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4,03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269,1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65,21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612.784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extLst>
                  <a:ext uri="{0D108BD9-81ED-4DB2-BD59-A6C34878D82A}">
                    <a16:rowId xmlns:a16="http://schemas.microsoft.com/office/drawing/2014/main" val="3126691486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5107E9BD-A89E-49AF-8588-B9A364E32D27}"/>
              </a:ext>
            </a:extLst>
          </p:cNvPr>
          <p:cNvSpPr txBox="1">
            <a:spLocks/>
          </p:cNvSpPr>
          <p:nvPr/>
        </p:nvSpPr>
        <p:spPr>
          <a:xfrm>
            <a:off x="492369" y="605896"/>
            <a:ext cx="3642309" cy="9978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Exercício 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21B09601-8E57-4BF5-83E1-7716C48CE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327" y="1688405"/>
                <a:ext cx="6920754" cy="318966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2200" dirty="0">
                    <a:solidFill>
                      <a:schemeClr val="tx1"/>
                    </a:solidFill>
                  </a:rPr>
                  <a:t>Conforme viga </a:t>
                </a:r>
                <a:r>
                  <a:rPr lang="pt-BR" sz="2200" dirty="0" err="1">
                    <a:solidFill>
                      <a:schemeClr val="tx1"/>
                    </a:solidFill>
                  </a:rPr>
                  <a:t>biapoiada</a:t>
                </a:r>
                <a:r>
                  <a:rPr lang="pt-BR" sz="2200" dirty="0">
                    <a:solidFill>
                      <a:schemeClr val="tx1"/>
                    </a:solidFill>
                  </a:rPr>
                  <a:t> abaixo, verifique se a peça irá resistir ao momento solicitante. </a:t>
                </a:r>
              </a:p>
              <a:p>
                <a:r>
                  <a:rPr lang="pt-BR" sz="2200" dirty="0">
                    <a:solidFill>
                      <a:schemeClr val="tx1"/>
                    </a:solidFill>
                  </a:rPr>
                  <a:t>Calcule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pt-B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𝐹𝐿𝑀</m:t>
                        </m:r>
                      </m:sub>
                    </m:sSub>
                    <m:r>
                      <a:rPr lang="pt-BR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𝐹𝐿𝐴</m:t>
                        </m:r>
                      </m:sub>
                    </m:sSub>
                  </m:oMath>
                </a14:m>
                <a:r>
                  <a:rPr lang="pt-BR" sz="22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pt-BR" sz="2200" dirty="0">
                    <a:solidFill>
                      <a:schemeClr val="tx1"/>
                    </a:solidFill>
                  </a:rPr>
                  <a:t>Dados: E = 200 </a:t>
                </a:r>
                <a:r>
                  <a:rPr lang="pt-BR" sz="2200" dirty="0" err="1">
                    <a:solidFill>
                      <a:schemeClr val="tx1"/>
                    </a:solidFill>
                  </a:rPr>
                  <a:t>Gpa</a:t>
                </a:r>
                <a:r>
                  <a:rPr lang="pt-BR" sz="2200" dirty="0">
                    <a:solidFill>
                      <a:schemeClr val="tx1"/>
                    </a:solidFill>
                  </a:rPr>
                  <a:t>=20000 KN/cm²; </a:t>
                </a:r>
                <a:r>
                  <a:rPr lang="pt-BR" sz="2200" dirty="0" err="1">
                    <a:solidFill>
                      <a:schemeClr val="tx1"/>
                    </a:solidFill>
                  </a:rPr>
                  <a:t>Fy</a:t>
                </a:r>
                <a:r>
                  <a:rPr lang="pt-BR" sz="2200" dirty="0">
                    <a:solidFill>
                      <a:schemeClr val="tx1"/>
                    </a:solidFill>
                  </a:rPr>
                  <a:t> = 25 KN/cm²</a:t>
                </a:r>
              </a:p>
            </p:txBody>
          </p:sp>
        </mc:Choice>
        <mc:Fallback xmlns="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21B09601-8E57-4BF5-83E1-7716C48CE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27" y="1688405"/>
                <a:ext cx="6920754" cy="3189665"/>
              </a:xfrm>
              <a:prstGeom prst="rect">
                <a:avLst/>
              </a:prstGeom>
              <a:blipFill>
                <a:blip r:embed="rId2"/>
                <a:stretch>
                  <a:fillRect l="-1145" t="-191" r="-14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993FC9FC-5E41-44C9-823F-AC9073B35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98" y="1034535"/>
            <a:ext cx="4280376" cy="30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3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9BA90B7-A866-4F44-AFDF-F4A522AE5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55428"/>
              </p:ext>
            </p:extLst>
          </p:nvPr>
        </p:nvGraphicFramePr>
        <p:xfrm>
          <a:off x="927349" y="152790"/>
          <a:ext cx="10337302" cy="163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676">
                  <a:extLst>
                    <a:ext uri="{9D8B030D-6E8A-4147-A177-3AD203B41FA5}">
                      <a16:colId xmlns:a16="http://schemas.microsoft.com/office/drawing/2014/main" val="3433062822"/>
                    </a:ext>
                  </a:extLst>
                </a:gridCol>
                <a:gridCol w="455136">
                  <a:extLst>
                    <a:ext uri="{9D8B030D-6E8A-4147-A177-3AD203B41FA5}">
                      <a16:colId xmlns:a16="http://schemas.microsoft.com/office/drawing/2014/main" val="2280622078"/>
                    </a:ext>
                  </a:extLst>
                </a:gridCol>
                <a:gridCol w="584758">
                  <a:extLst>
                    <a:ext uri="{9D8B030D-6E8A-4147-A177-3AD203B41FA5}">
                      <a16:colId xmlns:a16="http://schemas.microsoft.com/office/drawing/2014/main" val="3253289715"/>
                    </a:ext>
                  </a:extLst>
                </a:gridCol>
                <a:gridCol w="584758">
                  <a:extLst>
                    <a:ext uri="{9D8B030D-6E8A-4147-A177-3AD203B41FA5}">
                      <a16:colId xmlns:a16="http://schemas.microsoft.com/office/drawing/2014/main" val="963743618"/>
                    </a:ext>
                  </a:extLst>
                </a:gridCol>
                <a:gridCol w="455136">
                  <a:extLst>
                    <a:ext uri="{9D8B030D-6E8A-4147-A177-3AD203B41FA5}">
                      <a16:colId xmlns:a16="http://schemas.microsoft.com/office/drawing/2014/main" val="3119080974"/>
                    </a:ext>
                  </a:extLst>
                </a:gridCol>
                <a:gridCol w="455136">
                  <a:extLst>
                    <a:ext uri="{9D8B030D-6E8A-4147-A177-3AD203B41FA5}">
                      <a16:colId xmlns:a16="http://schemas.microsoft.com/office/drawing/2014/main" val="948723168"/>
                    </a:ext>
                  </a:extLst>
                </a:gridCol>
                <a:gridCol w="538681">
                  <a:extLst>
                    <a:ext uri="{9D8B030D-6E8A-4147-A177-3AD203B41FA5}">
                      <a16:colId xmlns:a16="http://schemas.microsoft.com/office/drawing/2014/main" val="2080073401"/>
                    </a:ext>
                  </a:extLst>
                </a:gridCol>
                <a:gridCol w="665490">
                  <a:extLst>
                    <a:ext uri="{9D8B030D-6E8A-4147-A177-3AD203B41FA5}">
                      <a16:colId xmlns:a16="http://schemas.microsoft.com/office/drawing/2014/main" val="4263594629"/>
                    </a:ext>
                  </a:extLst>
                </a:gridCol>
                <a:gridCol w="719197">
                  <a:extLst>
                    <a:ext uri="{9D8B030D-6E8A-4147-A177-3AD203B41FA5}">
                      <a16:colId xmlns:a16="http://schemas.microsoft.com/office/drawing/2014/main" val="2169699829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2273264434"/>
                    </a:ext>
                  </a:extLst>
                </a:gridCol>
                <a:gridCol w="719197">
                  <a:extLst>
                    <a:ext uri="{9D8B030D-6E8A-4147-A177-3AD203B41FA5}">
                      <a16:colId xmlns:a16="http://schemas.microsoft.com/office/drawing/2014/main" val="3064844553"/>
                    </a:ext>
                  </a:extLst>
                </a:gridCol>
                <a:gridCol w="559568">
                  <a:extLst>
                    <a:ext uri="{9D8B030D-6E8A-4147-A177-3AD203B41FA5}">
                      <a16:colId xmlns:a16="http://schemas.microsoft.com/office/drawing/2014/main" val="1005603080"/>
                    </a:ext>
                  </a:extLst>
                </a:gridCol>
                <a:gridCol w="613274">
                  <a:extLst>
                    <a:ext uri="{9D8B030D-6E8A-4147-A177-3AD203B41FA5}">
                      <a16:colId xmlns:a16="http://schemas.microsoft.com/office/drawing/2014/main" val="1918551080"/>
                    </a:ext>
                  </a:extLst>
                </a:gridCol>
                <a:gridCol w="507352">
                  <a:extLst>
                    <a:ext uri="{9D8B030D-6E8A-4147-A177-3AD203B41FA5}">
                      <a16:colId xmlns:a16="http://schemas.microsoft.com/office/drawing/2014/main" val="3405328543"/>
                    </a:ext>
                  </a:extLst>
                </a:gridCol>
                <a:gridCol w="613275">
                  <a:extLst>
                    <a:ext uri="{9D8B030D-6E8A-4147-A177-3AD203B41FA5}">
                      <a16:colId xmlns:a16="http://schemas.microsoft.com/office/drawing/2014/main" val="637714867"/>
                    </a:ext>
                  </a:extLst>
                </a:gridCol>
                <a:gridCol w="613275">
                  <a:extLst>
                    <a:ext uri="{9D8B030D-6E8A-4147-A177-3AD203B41FA5}">
                      <a16:colId xmlns:a16="http://schemas.microsoft.com/office/drawing/2014/main" val="1780682642"/>
                    </a:ext>
                  </a:extLst>
                </a:gridCol>
                <a:gridCol w="825119">
                  <a:extLst>
                    <a:ext uri="{9D8B030D-6E8A-4147-A177-3AD203B41FA5}">
                      <a16:colId xmlns:a16="http://schemas.microsoft.com/office/drawing/2014/main" val="2033201673"/>
                    </a:ext>
                  </a:extLst>
                </a:gridCol>
              </a:tblGrid>
              <a:tr h="34388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Espessura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58" marR="80358" marT="40178" marB="40178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Eixo X-X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58" marR="80358" marT="40178" marB="40178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Eixo Y-Y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58" marR="80358" marT="40178" marB="40178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extLst>
                  <a:ext uri="{0D108BD9-81ED-4DB2-BD59-A6C34878D82A}">
                    <a16:rowId xmlns:a16="http://schemas.microsoft.com/office/drawing/2014/main" val="1176926852"/>
                  </a:ext>
                </a:extLst>
              </a:tr>
              <a:tr h="2776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BITOLA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b</a:t>
                      </a:r>
                      <a:r>
                        <a:rPr lang="pt-BR" sz="1500" u="none" strike="noStrike" baseline="-25000">
                          <a:effectLst/>
                        </a:rPr>
                        <a:t>f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tw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tf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h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d'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Área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I</a:t>
                      </a:r>
                      <a:r>
                        <a:rPr lang="pt-BR" sz="1500" u="none" strike="noStrike" baseline="-25000">
                          <a:effectLst/>
                        </a:rPr>
                        <a:t>x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W</a:t>
                      </a:r>
                      <a:r>
                        <a:rPr lang="pt-BR" sz="1500" u="none" strike="noStrike" baseline="-25000">
                          <a:effectLst/>
                        </a:rPr>
                        <a:t>x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r</a:t>
                      </a:r>
                      <a:r>
                        <a:rPr lang="pt-BR" sz="1500" u="none" strike="noStrike" baseline="-25000">
                          <a:effectLst/>
                        </a:rPr>
                        <a:t>x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Z</a:t>
                      </a:r>
                      <a:r>
                        <a:rPr lang="pt-BR" sz="1500" u="none" strike="noStrike" baseline="-25000">
                          <a:effectLst/>
                        </a:rPr>
                        <a:t>x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I</a:t>
                      </a:r>
                      <a:r>
                        <a:rPr lang="pt-BR" sz="1500" u="none" strike="noStrike" baseline="-25000">
                          <a:effectLst/>
                        </a:rPr>
                        <a:t>y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W</a:t>
                      </a:r>
                      <a:r>
                        <a:rPr lang="pt-BR" sz="1500" u="none" strike="noStrike" baseline="-25000">
                          <a:effectLst/>
                        </a:rPr>
                        <a:t>y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r</a:t>
                      </a:r>
                      <a:r>
                        <a:rPr lang="pt-BR" sz="1500" u="none" strike="noStrike" baseline="-25000">
                          <a:effectLst/>
                        </a:rPr>
                        <a:t>y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Z</a:t>
                      </a:r>
                      <a:r>
                        <a:rPr lang="pt-BR" sz="1500" u="none" strike="noStrike" baseline="-25000">
                          <a:effectLst/>
                        </a:rPr>
                        <a:t>y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I</a:t>
                      </a:r>
                      <a:r>
                        <a:rPr lang="pt-BR" sz="1500" u="none" strike="noStrike" baseline="-25000">
                          <a:effectLst/>
                        </a:rPr>
                        <a:t>t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</a:t>
                      </a:r>
                      <a:r>
                        <a:rPr lang="pt-BR" sz="1500" u="none" strike="noStrike" baseline="-25000">
                          <a:effectLst/>
                        </a:rPr>
                        <a:t>w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extLst>
                  <a:ext uri="{0D108BD9-81ED-4DB2-BD59-A6C34878D82A}">
                    <a16:rowId xmlns:a16="http://schemas.microsoft.com/office/drawing/2014/main" val="1796233244"/>
                  </a:ext>
                </a:extLst>
              </a:tr>
              <a:tr h="5067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mm x kg/m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mm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mm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mm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mm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mm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cm²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</a:t>
                      </a:r>
                      <a:r>
                        <a:rPr lang="pt-BR" sz="1500" u="none" strike="noStrike" baseline="30000">
                          <a:effectLst/>
                        </a:rPr>
                        <a:t>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cm³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cm³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</a:t>
                      </a:r>
                      <a:r>
                        <a:rPr lang="pt-BR" sz="1500" u="none" strike="noStrike" baseline="30000">
                          <a:effectLst/>
                        </a:rPr>
                        <a:t>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cm³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cm³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</a:t>
                      </a:r>
                      <a:r>
                        <a:rPr lang="pt-BR" sz="1500" u="none" strike="noStrike" baseline="30000">
                          <a:effectLst/>
                        </a:rPr>
                        <a:t>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cm</a:t>
                      </a:r>
                      <a:r>
                        <a:rPr lang="pt-BR" sz="1500" u="none" strike="noStrike" baseline="30000">
                          <a:effectLst/>
                        </a:rPr>
                        <a:t>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extLst>
                  <a:ext uri="{0D108BD9-81ED-4DB2-BD59-A6C34878D82A}">
                    <a16:rowId xmlns:a16="http://schemas.microsoft.com/office/drawing/2014/main" val="504900238"/>
                  </a:ext>
                </a:extLst>
              </a:tr>
              <a:tr h="50675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u="none" strike="noStrike" dirty="0">
                          <a:effectLst/>
                        </a:rPr>
                        <a:t>W 410 x 75,0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180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9,7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381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357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95,8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27616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1337,3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16,98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1518,6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1559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173,2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4,03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269,1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>
                          <a:effectLst/>
                        </a:rPr>
                        <a:t>65,21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effectLst/>
                        </a:rPr>
                        <a:t>612784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082" marR="14082" marT="14082" marB="0" anchor="b"/>
                </a:tc>
                <a:extLst>
                  <a:ext uri="{0D108BD9-81ED-4DB2-BD59-A6C34878D82A}">
                    <a16:rowId xmlns:a16="http://schemas.microsoft.com/office/drawing/2014/main" val="2403875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>
                <a:extLst>
                  <a:ext uri="{FF2B5EF4-FFF2-40B4-BE49-F238E27FC236}">
                    <a16:creationId xmlns:a16="http://schemas.microsoft.com/office/drawing/2014/main" id="{50BB1F6D-D256-444B-B80B-AFE2BDA6F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006221"/>
                <a:ext cx="12192000" cy="4309404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850</m:t>
                        </m:r>
                      </m:num>
                      <m:den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4,03</m:t>
                        </m:r>
                      </m:den>
                    </m:f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210,92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=1,76</m:t>
                    </m:r>
                    <m:rad>
                      <m:radPr>
                        <m:degHide m:val="on"/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=1,76</m:t>
                    </m:r>
                    <m:rad>
                      <m:radPr>
                        <m:degHide m:val="on"/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20000</m:t>
                            </m:r>
                          </m:num>
                          <m:den>
                            <m: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=49,78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       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1,38</m:t>
                        </m:r>
                        <m:rad>
                          <m:radPr>
                            <m:degHide m:val="on"/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  <m:sSub>
                                  <m:sSubPr>
                                    <m:ctrlP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rad>
                    <m:r>
                      <a:rPr lang="pt-BR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1,38 .  </m:t>
                        </m:r>
                        <m:rad>
                          <m:radPr>
                            <m:degHide m:val="on"/>
                            <m:ctrlPr>
                              <a:rPr lang="pt-BR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1559</m:t>
                            </m:r>
                            <m:r>
                              <a:rPr lang="pt-BR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 65,21</m:t>
                            </m:r>
                          </m:e>
                        </m:rad>
                      </m:num>
                      <m:den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4,03</m:t>
                        </m:r>
                        <m: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65,21</m:t>
                        </m:r>
                        <m: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0,0</m:t>
                        </m:r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179</m:t>
                        </m:r>
                      </m:den>
                    </m:f>
                    <m:r>
                      <a:rPr lang="pt-BR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</m:t>
                    </m:r>
                    <m:rad>
                      <m:radPr>
                        <m:degHide m:val="on"/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  <m:r>
                                  <a:rPr lang="pt-BR" sz="2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. </m:t>
                                </m:r>
                                <m:r>
                                  <a:rPr lang="pt-BR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612784</m:t>
                                </m:r>
                                <m:r>
                                  <a:rPr lang="pt-BR" sz="2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. </m:t>
                                </m:r>
                                <m:r>
                                  <a:rPr lang="pt-BR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0,0179</m:t>
                                </m:r>
                                <m:r>
                                  <a:rPr lang="pt-BR" sz="2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²</m:t>
                                </m:r>
                              </m:num>
                              <m:den>
                                <m:r>
                                  <a:rPr lang="pt-BR" sz="2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559</m:t>
                                </m:r>
                              </m:den>
                            </m:f>
                          </m:e>
                        </m:rad>
                      </m:e>
                    </m:rad>
                    <m:r>
                      <a:rPr lang="pt-BR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64,63</m:t>
                    </m:r>
                  </m:oMath>
                </a14:m>
                <a:endParaRPr lang="pt-BR" sz="2300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pt-BR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</m:s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sub>
                            </m:sSub>
                          </m:e>
                        </m:d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pt-BR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EJ</m:t>
                        </m:r>
                      </m:den>
                    </m:f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25−25 . 0,3</m:t>
                            </m:r>
                          </m:e>
                        </m:d>
                        <m: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1337,3</m:t>
                        </m:r>
                      </m:num>
                      <m:den>
                        <m: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20000 . </m:t>
                        </m:r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65,21</m:t>
                        </m:r>
                      </m:den>
                    </m:f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=0,0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179</m:t>
                    </m:r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                     </a:t>
                </a:r>
              </a:p>
              <a:p>
                <a:pPr marL="0" indent="0">
                  <a:buNone/>
                </a:pPr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Espaço Reservado para Conteúdo 2">
                <a:extLst>
                  <a:ext uri="{FF2B5EF4-FFF2-40B4-BE49-F238E27FC236}">
                    <a16:creationId xmlns:a16="http://schemas.microsoft.com/office/drawing/2014/main" id="{50BB1F6D-D256-444B-B80B-AFE2BDA6F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06221"/>
                <a:ext cx="12192000" cy="43094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>
            <a:extLst>
              <a:ext uri="{FF2B5EF4-FFF2-40B4-BE49-F238E27FC236}">
                <a16:creationId xmlns:a16="http://schemas.microsoft.com/office/drawing/2014/main" id="{4AF7EC12-EA77-465C-B592-72FBB63EE270}"/>
              </a:ext>
            </a:extLst>
          </p:cNvPr>
          <p:cNvSpPr/>
          <p:nvPr/>
        </p:nvSpPr>
        <p:spPr>
          <a:xfrm>
            <a:off x="121605" y="6076699"/>
            <a:ext cx="62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rgbClr val="FF0000"/>
                </a:solidFill>
              </a:rPr>
              <a:t>FLT</a:t>
            </a:r>
          </a:p>
        </p:txBody>
      </p:sp>
    </p:spTree>
    <p:extLst>
      <p:ext uri="{BB962C8B-B14F-4D97-AF65-F5344CB8AC3E}">
        <p14:creationId xmlns:p14="http://schemas.microsoft.com/office/powerpoint/2010/main" val="3442115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C916F87-EAE9-4B02-A396-6744D330F888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23557" y="2488027"/>
                <a:ext cx="11868443" cy="3760788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≤</m:t>
                    </m:r>
                    <m:f>
                      <m:f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endParaRPr lang="pt-BR" sz="23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pt-BR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ad>
                      <m:radPr>
                        <m:degHide m:val="on"/>
                        <m:ctrlP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1+0,039</m:t>
                            </m:r>
                            <m:f>
                              <m:fPr>
                                <m:ctrlP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sSubSup>
                                  <m:sSubSupPr>
                                    <m:ctrlPr>
                                      <a:rPr lang="pt-BR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pt-BR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pt-BR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pt-BR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pt-BR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  <m:r>
                      <a:rPr lang="pt-BR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1,43 .</m:t>
                        </m:r>
                        <m:sSup>
                          <m:sSup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20000 . 1559</m:t>
                        </m:r>
                      </m:num>
                      <m:den>
                        <m:r>
                          <a:rPr lang="pt-BR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850²</m:t>
                        </m:r>
                      </m:den>
                    </m:f>
                  </m:oMath>
                </a14:m>
                <a:r>
                  <a:rPr lang="pt-BR" sz="2100" dirty="0">
                    <a:solidFill>
                      <a:schemeClr val="tx1"/>
                    </a:solidFill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612784</m:t>
                            </m:r>
                          </m:num>
                          <m:den>
                            <m:r>
                              <a:rPr lang="pt-BR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1559</m:t>
                            </m:r>
                          </m:den>
                        </m:f>
                        <m:d>
                          <m:d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1+0,039</m:t>
                            </m:r>
                            <m:f>
                              <m:fPr>
                                <m:ctrlP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65,21 . 850²</m:t>
                                </m:r>
                              </m:num>
                              <m:den>
                                <m:r>
                                  <a:rPr lang="pt-BR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612784</m:t>
                                </m:r>
                              </m:den>
                            </m:f>
                          </m:e>
                        </m:d>
                      </m:e>
                    </m:rad>
                    <m:r>
                      <a:rPr lang="pt-BR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=24146,56 </m:t>
                    </m:r>
                    <m:r>
                      <a:rPr lang="pt-BR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𝐾𝑁𝑐𝑚</m:t>
                    </m:r>
                  </m:oMath>
                </a14:m>
                <a:endParaRPr lang="pt-BR" sz="21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12,5.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2,5.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+4.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+3.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12,5 . </m:t>
                        </m:r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45156,25</m:t>
                        </m:r>
                      </m:num>
                      <m:den>
                        <m: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2,5 .</m:t>
                        </m:r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45156,25</m:t>
                        </m:r>
                        <m: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+4 .</m:t>
                        </m:r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45156,25</m:t>
                        </m:r>
                        <m: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+3 .</m:t>
                        </m:r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33867,19</m:t>
                        </m:r>
                      </m:den>
                    </m:f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=1,43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≤3,0</m:t>
                    </m:r>
                  </m:oMath>
                </a14:m>
                <a:endParaRPr lang="pt-BR" sz="2100" dirty="0">
                  <a:solidFill>
                    <a:schemeClr val="tx1"/>
                  </a:solidFill>
                </a:endParaRPr>
              </a:p>
              <a:p>
                <a:r>
                  <a:rPr lang="pt-BR" sz="2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 </m:t>
                    </m:r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=1518,6 . 25=37965 </m:t>
                    </m:r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𝐾𝑁𝑐𝑚</m:t>
                    </m:r>
                  </m:oMath>
                </a14:m>
                <a:r>
                  <a:rPr lang="pt-BR" sz="2300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≤</m:t>
                    </m:r>
                    <m:f>
                      <m:f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24146,56</m:t>
                        </m:r>
                      </m:num>
                      <m:den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den>
                    </m:f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37965</m:t>
                        </m:r>
                      </m:num>
                      <m:den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den>
                    </m:f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=21951,42</m:t>
                    </m:r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34514,64; </m:t>
                    </m:r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21951,42 </m:t>
                    </m:r>
                    <m:r>
                      <m:rPr>
                        <m:sty m:val="p"/>
                      </m:rPr>
                      <a:rPr lang="pt-BR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KNcm</m:t>
                    </m:r>
                  </m:oMath>
                </a14:m>
                <a:endParaRPr lang="pt-BR" sz="2300" dirty="0">
                  <a:solidFill>
                    <a:schemeClr val="tx1"/>
                  </a:solidFill>
                </a:endParaRPr>
              </a:p>
              <a:p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C916F87-EAE9-4B02-A396-6744D330F8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23557" y="2488027"/>
                <a:ext cx="11868443" cy="376078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E647AE94-BE22-4812-AE3D-FFBAA610E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15" y="266205"/>
            <a:ext cx="3226244" cy="2280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A01BCF2-3DF7-4351-A220-90E6E6914068}"/>
                  </a:ext>
                </a:extLst>
              </p:cNvPr>
              <p:cNvSpPr txBox="1"/>
              <p:nvPr/>
            </p:nvSpPr>
            <p:spPr>
              <a:xfrm>
                <a:off x="4684752" y="1138189"/>
                <a:ext cx="6559296" cy="615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50 . 8,5²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=451,5625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𝐾𝑁𝑚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=45156,25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A01BCF2-3DF7-4351-A220-90E6E6914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752" y="1138189"/>
                <a:ext cx="6559296" cy="615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D11C387-4FFF-405E-BC95-C73ABF795ADC}"/>
                  </a:ext>
                </a:extLst>
              </p:cNvPr>
              <p:cNvSpPr/>
              <p:nvPr/>
            </p:nvSpPr>
            <p:spPr>
              <a:xfrm>
                <a:off x="4544791" y="204649"/>
                <a:ext cx="8079841" cy="707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3 . 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 . 50 . 8,5²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=338,6719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𝐾𝑁𝑚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=33867,19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D11C387-4FFF-405E-BC95-C73ABF795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91" y="204649"/>
                <a:ext cx="8079841" cy="707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73D3AEA-0C30-455E-AE9E-CD132947A4FB}"/>
              </a:ext>
            </a:extLst>
          </p:cNvPr>
          <p:cNvCxnSpPr/>
          <p:nvPr/>
        </p:nvCxnSpPr>
        <p:spPr>
          <a:xfrm flipV="1">
            <a:off x="3011737" y="1146411"/>
            <a:ext cx="0" cy="7245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7DCD5316-50FB-4EB2-AE0C-FA3BA14FB41D}"/>
                  </a:ext>
                </a:extLst>
              </p:cNvPr>
              <p:cNvSpPr/>
              <p:nvPr/>
            </p:nvSpPr>
            <p:spPr>
              <a:xfrm>
                <a:off x="2776262" y="727613"/>
                <a:ext cx="5378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7DCD5316-50FB-4EB2-AE0C-FA3BA14FB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262" y="727613"/>
                <a:ext cx="5378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13AB8B3-5D81-4D9E-A114-233CC8172631}"/>
              </a:ext>
            </a:extLst>
          </p:cNvPr>
          <p:cNvCxnSpPr/>
          <p:nvPr/>
        </p:nvCxnSpPr>
        <p:spPr>
          <a:xfrm flipV="1">
            <a:off x="3727938" y="1146411"/>
            <a:ext cx="0" cy="55374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52197E51-3C07-4E3E-90A1-6E6538CA5DF5}"/>
                  </a:ext>
                </a:extLst>
              </p:cNvPr>
              <p:cNvSpPr/>
              <p:nvPr/>
            </p:nvSpPr>
            <p:spPr>
              <a:xfrm>
                <a:off x="3454212" y="727613"/>
                <a:ext cx="529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52197E51-3C07-4E3E-90A1-6E6538CA5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212" y="727613"/>
                <a:ext cx="52950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>
            <a:extLst>
              <a:ext uri="{FF2B5EF4-FFF2-40B4-BE49-F238E27FC236}">
                <a16:creationId xmlns:a16="http://schemas.microsoft.com/office/drawing/2014/main" id="{00DC6425-6DCF-48BC-826B-F7DC03E8DCED}"/>
              </a:ext>
            </a:extLst>
          </p:cNvPr>
          <p:cNvSpPr/>
          <p:nvPr/>
        </p:nvSpPr>
        <p:spPr>
          <a:xfrm>
            <a:off x="290417" y="210472"/>
            <a:ext cx="62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rgbClr val="FF0000"/>
                </a:solidFill>
              </a:rPr>
              <a:t>FLT</a:t>
            </a:r>
          </a:p>
        </p:txBody>
      </p:sp>
    </p:spTree>
    <p:extLst>
      <p:ext uri="{BB962C8B-B14F-4D97-AF65-F5344CB8AC3E}">
        <p14:creationId xmlns:p14="http://schemas.microsoft.com/office/powerpoint/2010/main" val="1941836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CE6B9A5E-92C2-4DF9-9B21-A21918EB7893}"/>
              </a:ext>
            </a:extLst>
          </p:cNvPr>
          <p:cNvSpPr/>
          <p:nvPr/>
        </p:nvSpPr>
        <p:spPr>
          <a:xfrm>
            <a:off x="290417" y="210472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rgbClr val="FF0000"/>
                </a:solidFill>
              </a:rPr>
              <a:t>FLM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8142D5EB-7478-4DF6-A888-0A2100B0FD89}"/>
                  </a:ext>
                </a:extLst>
              </p:cNvPr>
              <p:cNvSpPr/>
              <p:nvPr/>
            </p:nvSpPr>
            <p:spPr>
              <a:xfrm>
                <a:off x="323557" y="0"/>
                <a:ext cx="11868443" cy="2910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𝐹𝐿𝑀</m:t>
                        </m:r>
                      </m:sub>
                    </m:sSub>
                    <m:r>
                      <a:rPr lang="pt-BR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2 . 1,6</m:t>
                        </m:r>
                      </m:den>
                    </m:f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=5,63</m:t>
                    </m:r>
                  </m:oMath>
                </a14:m>
                <a:r>
                  <a:rPr lang="pt-BR" sz="2200" dirty="0"/>
                  <a:t>;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sz="2200" i="1">
                        <a:latin typeface="Cambria Math" panose="02040503050406030204" pitchFamily="18" charset="0"/>
                      </a:rPr>
                      <m:t>=0,38</m:t>
                    </m:r>
                    <m:rad>
                      <m:radPr>
                        <m:degHide m:val="on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=0,38 </m:t>
                    </m:r>
                    <m:rad>
                      <m:radPr>
                        <m:degHide m:val="on"/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num>
                          <m:den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pt-BR" sz="2200" b="0" i="0" smtClean="0">
                        <a:latin typeface="Cambria Math" panose="02040503050406030204" pitchFamily="18" charset="0"/>
                      </a:rPr>
                      <m:t>=10,75</m:t>
                    </m:r>
                  </m:oMath>
                </a14:m>
                <a:endParaRPr lang="pt-BR" sz="2200" dirty="0"/>
              </a:p>
              <a:p>
                <a:pPr algn="ctr"/>
                <a:r>
                  <a:rPr lang="pt-BR" sz="2200" dirty="0"/>
                  <a:t> 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sz="2200" i="1">
                        <a:latin typeface="Cambria Math" panose="02040503050406030204" pitchFamily="18" charset="0"/>
                      </a:rPr>
                      <m:t>=0,83</m:t>
                    </m:r>
                    <m:rad>
                      <m:radPr>
                        <m:degHide m:val="on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=0,83 </m:t>
                    </m:r>
                    <m:rad>
                      <m:radPr>
                        <m:degHide m:val="on"/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num>
                          <m:den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25 −25 . 0,3</m:t>
                            </m:r>
                          </m:den>
                        </m:f>
                      </m:e>
                    </m:rad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=28,06</m:t>
                    </m:r>
                  </m:oMath>
                </a14:m>
                <a:r>
                  <a:rPr lang="pt-BR" sz="2200" dirty="0"/>
                  <a:t> </a:t>
                </a:r>
              </a:p>
              <a:p>
                <a:pPr algn="ctr"/>
                <a:r>
                  <a:rPr lang="pt-BR" sz="2200" dirty="0"/>
                  <a:t>   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𝐹𝐿𝑀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𝑃𝐿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37965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34514,64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;   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8142D5EB-7478-4DF6-A888-0A2100B0F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57" y="0"/>
                <a:ext cx="11868443" cy="29100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>
            <a:extLst>
              <a:ext uri="{FF2B5EF4-FFF2-40B4-BE49-F238E27FC236}">
                <a16:creationId xmlns:a16="http://schemas.microsoft.com/office/drawing/2014/main" id="{348C5D27-EE52-423A-8405-D0EF865EB176}"/>
              </a:ext>
            </a:extLst>
          </p:cNvPr>
          <p:cNvSpPr/>
          <p:nvPr/>
        </p:nvSpPr>
        <p:spPr>
          <a:xfrm>
            <a:off x="323557" y="3461528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rgbClr val="FF0000"/>
                </a:solidFill>
              </a:rPr>
              <a:t>FLA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2AA68EE2-8185-4383-8F2E-F53C3B973073}"/>
                  </a:ext>
                </a:extLst>
              </p:cNvPr>
              <p:cNvSpPr/>
              <p:nvPr/>
            </p:nvSpPr>
            <p:spPr>
              <a:xfrm>
                <a:off x="-705853" y="2910092"/>
                <a:ext cx="13603705" cy="2867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𝐹𝐿𝐴</m:t>
                          </m:r>
                        </m:sub>
                      </m:sSub>
                      <m:r>
                        <a:rPr lang="pt-BR" sz="2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35,7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0,97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=36,8; 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3,74 </m:t>
                      </m:r>
                      <m:rad>
                        <m:radPr>
                          <m:degHide m:val="on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sz="2200" b="0" i="0" smtClean="0">
                          <a:latin typeface="Cambria Math" panose="02040503050406030204" pitchFamily="18" charset="0"/>
                        </a:rPr>
                        <m:t>=3,74</m:t>
                      </m:r>
                      <m:rad>
                        <m:radPr>
                          <m:degHide m:val="on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num>
                            <m:den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=105,78  </m:t>
                      </m:r>
                    </m:oMath>
                  </m:oMathPara>
                </a14:m>
                <a:endParaRPr lang="pt-BR" sz="2200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pt-BR" sz="22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t-BR" sz="2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5,70. </m:t>
                      </m:r>
                      <m:rad>
                        <m:radPr>
                          <m:degHide m:val="on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sz="2200" b="0" i="0" smtClean="0">
                          <a:latin typeface="Cambria Math" panose="02040503050406030204" pitchFamily="18" charset="0"/>
                        </a:rPr>
                        <m:t>=5,7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ad>
                        <m:radPr>
                          <m:degHide m:val="on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num>
                            <m:den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=161,22; 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𝐹𝐿𝐴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𝑃𝐿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37965</m:t>
                          </m:r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1,1</m:t>
                          </m:r>
                        </m:den>
                      </m:f>
                      <m:r>
                        <a:rPr lang="pt-BR" sz="2200" i="1">
                          <a:latin typeface="Cambria Math" panose="02040503050406030204" pitchFamily="18" charset="0"/>
                        </a:rPr>
                        <m:t>=34514,64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𝑘𝑁𝑐𝑚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sz="2200" dirty="0"/>
              </a:p>
              <a:p>
                <a:pPr algn="ctr"/>
                <a:endParaRPr lang="pt-BR" sz="2200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2AA68EE2-8185-4383-8F2E-F53C3B973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5853" y="2910092"/>
                <a:ext cx="13603705" cy="28671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B4F98A5-34ED-4E79-A03E-7A1A66D71167}"/>
                  </a:ext>
                </a:extLst>
              </p:cNvPr>
              <p:cNvSpPr txBox="1"/>
              <p:nvPr/>
            </p:nvSpPr>
            <p:spPr>
              <a:xfrm>
                <a:off x="1023861" y="5729776"/>
                <a:ext cx="104678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𝑹𝒅</m:t>
                          </m:r>
                        </m:sub>
                      </m:sSub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𝟐𝟏𝟗𝟓𝟏</m:t>
                      </m:r>
                      <m:r>
                        <a:rPr lang="pt-BR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pt-BR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𝐊𝐍𝐜𝐦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𝟒𝟓𝟏𝟓𝟔</m:t>
                      </m:r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𝑲𝑵𝒄𝒎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𝒑𝒆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𝒊𝒓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 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𝒔𝒖𝒑𝒐𝒓𝒕𝒂𝒓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B4F98A5-34ED-4E79-A03E-7A1A66D71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61" y="5729776"/>
                <a:ext cx="10467833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288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107E9BD-A89E-49AF-8588-B9A364E32D27}"/>
              </a:ext>
            </a:extLst>
          </p:cNvPr>
          <p:cNvSpPr txBox="1">
            <a:spLocks/>
          </p:cNvSpPr>
          <p:nvPr/>
        </p:nvSpPr>
        <p:spPr>
          <a:xfrm>
            <a:off x="492369" y="605896"/>
            <a:ext cx="3642309" cy="9978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Exercício 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21B09601-8E57-4BF5-83E1-7716C48CE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6007" y="1688405"/>
                <a:ext cx="4972334" cy="277057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800" dirty="0">
                    <a:solidFill>
                      <a:schemeClr val="tx1"/>
                    </a:solidFill>
                  </a:rPr>
                  <a:t>Conforme viga </a:t>
                </a:r>
                <a:r>
                  <a:rPr lang="pt-BR" sz="1800" dirty="0" err="1">
                    <a:solidFill>
                      <a:schemeClr val="tx1"/>
                    </a:solidFill>
                  </a:rPr>
                  <a:t>biapoiada</a:t>
                </a:r>
                <a:r>
                  <a:rPr lang="pt-BR" sz="1800" dirty="0">
                    <a:solidFill>
                      <a:schemeClr val="tx1"/>
                    </a:solidFill>
                  </a:rPr>
                  <a:t> abaixo, verifique se a peça irá resistir ao momento solicitante. Calcule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pt-B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𝐹𝐿𝑀</m:t>
                        </m:r>
                      </m:sub>
                    </m:sSub>
                    <m:r>
                      <a:rPr lang="pt-B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𝐹𝐿𝐴</m:t>
                        </m:r>
                      </m:sub>
                    </m:sSub>
                  </m:oMath>
                </a14:m>
                <a:r>
                  <a:rPr lang="pt-BR" sz="18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pt-BR" sz="1800" dirty="0">
                    <a:solidFill>
                      <a:schemeClr val="tx1"/>
                    </a:solidFill>
                  </a:rPr>
                  <a:t>Perfil </a:t>
                </a:r>
                <a:r>
                  <a:rPr lang="pt-BR" sz="1800" b="0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 360 x 72,0</a:t>
                </a:r>
                <a:endParaRPr lang="pt-BR" sz="1800" b="0" i="0" u="none" strike="noStrike" dirty="0">
                  <a:effectLst/>
                  <a:latin typeface="Arial" panose="020B0604020202020204" pitchFamily="34" charset="0"/>
                </a:endParaRPr>
              </a:p>
              <a:p>
                <a:r>
                  <a:rPr lang="pt-BR" sz="1800" dirty="0">
                    <a:solidFill>
                      <a:schemeClr val="tx1"/>
                    </a:solidFill>
                  </a:rPr>
                  <a:t>Dados: E = 200 </a:t>
                </a:r>
                <a:r>
                  <a:rPr lang="pt-BR" sz="1800" dirty="0" err="1">
                    <a:solidFill>
                      <a:schemeClr val="tx1"/>
                    </a:solidFill>
                  </a:rPr>
                  <a:t>Gpa</a:t>
                </a:r>
                <a:r>
                  <a:rPr lang="pt-BR" sz="1800" dirty="0">
                    <a:solidFill>
                      <a:schemeClr val="tx1"/>
                    </a:solidFill>
                  </a:rPr>
                  <a:t>=20000 KN/cm²; </a:t>
                </a:r>
                <a:r>
                  <a:rPr lang="pt-BR" sz="1800" dirty="0" err="1">
                    <a:solidFill>
                      <a:schemeClr val="tx1"/>
                    </a:solidFill>
                  </a:rPr>
                  <a:t>Fy</a:t>
                </a:r>
                <a:r>
                  <a:rPr lang="pt-BR" sz="1800" dirty="0">
                    <a:solidFill>
                      <a:schemeClr val="tx1"/>
                    </a:solidFill>
                  </a:rPr>
                  <a:t> = 25 KN/cm²; X equivale  a 30.</a:t>
                </a:r>
              </a:p>
            </p:txBody>
          </p:sp>
        </mc:Choice>
        <mc:Fallback xmlns="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21B09601-8E57-4BF5-83E1-7716C48CE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7" y="1688405"/>
                <a:ext cx="4972334" cy="2770576"/>
              </a:xfrm>
              <a:prstGeom prst="rect">
                <a:avLst/>
              </a:prstGeom>
              <a:blipFill>
                <a:blip r:embed="rId2"/>
                <a:stretch>
                  <a:fillRect l="-980" t="-220" r="-15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189C68CF-1F39-435E-8BE7-71ABDF557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6654"/>
            <a:ext cx="4972334" cy="351792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387E261-3019-4286-B011-9CD301DA25B7}"/>
              </a:ext>
            </a:extLst>
          </p:cNvPr>
          <p:cNvSpPr/>
          <p:nvPr/>
        </p:nvSpPr>
        <p:spPr>
          <a:xfrm>
            <a:off x="8311487" y="2784144"/>
            <a:ext cx="668740" cy="27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1A4823D-3C3B-4A11-9E6E-3360A01A6750}"/>
                  </a:ext>
                </a:extLst>
              </p:cNvPr>
              <p:cNvSpPr txBox="1"/>
              <p:nvPr/>
            </p:nvSpPr>
            <p:spPr>
              <a:xfrm>
                <a:off x="8343491" y="2670302"/>
                <a:ext cx="6687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5,0</m:t>
                      </m:r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1A4823D-3C3B-4A11-9E6E-3360A01A6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491" y="2670302"/>
                <a:ext cx="668740" cy="369332"/>
              </a:xfrm>
              <a:prstGeom prst="rect">
                <a:avLst/>
              </a:prstGeom>
              <a:blipFill>
                <a:blip r:embed="rId4"/>
                <a:stretch>
                  <a:fillRect r="-9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8C7EA5DF-7DA4-4248-98FD-4968304C6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970504"/>
              </p:ext>
            </p:extLst>
          </p:nvPr>
        </p:nvGraphicFramePr>
        <p:xfrm>
          <a:off x="1293896" y="4278666"/>
          <a:ext cx="9604207" cy="1740892"/>
        </p:xfrm>
        <a:graphic>
          <a:graphicData uri="http://schemas.openxmlformats.org/drawingml/2006/table">
            <a:tbl>
              <a:tblPr/>
              <a:tblGrid>
                <a:gridCol w="480304">
                  <a:extLst>
                    <a:ext uri="{9D8B030D-6E8A-4147-A177-3AD203B41FA5}">
                      <a16:colId xmlns:a16="http://schemas.microsoft.com/office/drawing/2014/main" val="3058457978"/>
                    </a:ext>
                  </a:extLst>
                </a:gridCol>
                <a:gridCol w="570419">
                  <a:extLst>
                    <a:ext uri="{9D8B030D-6E8A-4147-A177-3AD203B41FA5}">
                      <a16:colId xmlns:a16="http://schemas.microsoft.com/office/drawing/2014/main" val="3801556211"/>
                    </a:ext>
                  </a:extLst>
                </a:gridCol>
                <a:gridCol w="605529">
                  <a:extLst>
                    <a:ext uri="{9D8B030D-6E8A-4147-A177-3AD203B41FA5}">
                      <a16:colId xmlns:a16="http://schemas.microsoft.com/office/drawing/2014/main" val="2391748913"/>
                    </a:ext>
                  </a:extLst>
                </a:gridCol>
                <a:gridCol w="480304">
                  <a:extLst>
                    <a:ext uri="{9D8B030D-6E8A-4147-A177-3AD203B41FA5}">
                      <a16:colId xmlns:a16="http://schemas.microsoft.com/office/drawing/2014/main" val="191991326"/>
                    </a:ext>
                  </a:extLst>
                </a:gridCol>
                <a:gridCol w="480304">
                  <a:extLst>
                    <a:ext uri="{9D8B030D-6E8A-4147-A177-3AD203B41FA5}">
                      <a16:colId xmlns:a16="http://schemas.microsoft.com/office/drawing/2014/main" val="1705215140"/>
                    </a:ext>
                  </a:extLst>
                </a:gridCol>
                <a:gridCol w="536480">
                  <a:extLst>
                    <a:ext uri="{9D8B030D-6E8A-4147-A177-3AD203B41FA5}">
                      <a16:colId xmlns:a16="http://schemas.microsoft.com/office/drawing/2014/main" val="4164361625"/>
                    </a:ext>
                  </a:extLst>
                </a:gridCol>
                <a:gridCol w="660535">
                  <a:extLst>
                    <a:ext uri="{9D8B030D-6E8A-4147-A177-3AD203B41FA5}">
                      <a16:colId xmlns:a16="http://schemas.microsoft.com/office/drawing/2014/main" val="2611120506"/>
                    </a:ext>
                  </a:extLst>
                </a:gridCol>
                <a:gridCol w="707349">
                  <a:extLst>
                    <a:ext uri="{9D8B030D-6E8A-4147-A177-3AD203B41FA5}">
                      <a16:colId xmlns:a16="http://schemas.microsoft.com/office/drawing/2014/main" val="485944296"/>
                    </a:ext>
                  </a:extLst>
                </a:gridCol>
                <a:gridCol w="611381">
                  <a:extLst>
                    <a:ext uri="{9D8B030D-6E8A-4147-A177-3AD203B41FA5}">
                      <a16:colId xmlns:a16="http://schemas.microsoft.com/office/drawing/2014/main" val="1313698918"/>
                    </a:ext>
                  </a:extLst>
                </a:gridCol>
                <a:gridCol w="754162">
                  <a:extLst>
                    <a:ext uri="{9D8B030D-6E8A-4147-A177-3AD203B41FA5}">
                      <a16:colId xmlns:a16="http://schemas.microsoft.com/office/drawing/2014/main" val="3589540458"/>
                    </a:ext>
                  </a:extLst>
                </a:gridCol>
                <a:gridCol w="564568">
                  <a:extLst>
                    <a:ext uri="{9D8B030D-6E8A-4147-A177-3AD203B41FA5}">
                      <a16:colId xmlns:a16="http://schemas.microsoft.com/office/drawing/2014/main" val="4045472091"/>
                    </a:ext>
                  </a:extLst>
                </a:gridCol>
                <a:gridCol w="611381">
                  <a:extLst>
                    <a:ext uri="{9D8B030D-6E8A-4147-A177-3AD203B41FA5}">
                      <a16:colId xmlns:a16="http://schemas.microsoft.com/office/drawing/2014/main" val="1378472601"/>
                    </a:ext>
                  </a:extLst>
                </a:gridCol>
                <a:gridCol w="515414">
                  <a:extLst>
                    <a:ext uri="{9D8B030D-6E8A-4147-A177-3AD203B41FA5}">
                      <a16:colId xmlns:a16="http://schemas.microsoft.com/office/drawing/2014/main" val="2782219847"/>
                    </a:ext>
                  </a:extLst>
                </a:gridCol>
                <a:gridCol w="611381">
                  <a:extLst>
                    <a:ext uri="{9D8B030D-6E8A-4147-A177-3AD203B41FA5}">
                      <a16:colId xmlns:a16="http://schemas.microsoft.com/office/drawing/2014/main" val="3473151079"/>
                    </a:ext>
                  </a:extLst>
                </a:gridCol>
                <a:gridCol w="611381">
                  <a:extLst>
                    <a:ext uri="{9D8B030D-6E8A-4147-A177-3AD203B41FA5}">
                      <a16:colId xmlns:a16="http://schemas.microsoft.com/office/drawing/2014/main" val="1181515608"/>
                    </a:ext>
                  </a:extLst>
                </a:gridCol>
                <a:gridCol w="803315">
                  <a:extLst>
                    <a:ext uri="{9D8B030D-6E8A-4147-A177-3AD203B41FA5}">
                      <a16:colId xmlns:a16="http://schemas.microsoft.com/office/drawing/2014/main" val="4240537350"/>
                    </a:ext>
                  </a:extLst>
                </a:gridCol>
              </a:tblGrid>
              <a:tr h="4134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Espessura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22" marR="134822" marT="67411" marB="6741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Eixo X-X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22" marR="134822" marT="67411" marB="6741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Eixo Y-Y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22" marR="134822" marT="67411" marB="6741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09890"/>
                  </a:ext>
                </a:extLst>
              </a:tr>
              <a:tr h="29267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tf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282779"/>
                  </a:ext>
                </a:extLst>
              </a:tr>
              <a:tr h="51738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cm²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  <a:r>
                        <a:rPr lang="pt-BR" sz="1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cm³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cm³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  <a:r>
                        <a:rPr lang="pt-BR" sz="15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cm³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cm³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  <a:r>
                        <a:rPr lang="pt-BR" sz="15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  <a:r>
                        <a:rPr lang="pt-BR" sz="1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859768"/>
                  </a:ext>
                </a:extLst>
              </a:tr>
              <a:tr h="51738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  <a:endParaRPr lang="pt-BR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  <a:endParaRPr lang="pt-BR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20169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1152,5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14,86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1,285,9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2140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209,8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4,84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321,8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61,18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599.082</a:t>
                      </a:r>
                      <a:endParaRPr lang="pt-BR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58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9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1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DBBB95-CF08-47E7-8B49-AA4106F2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BR"/>
              <a:t>Dimensionamento</a:t>
            </a:r>
            <a:endParaRPr lang="pt-BR" dirty="0"/>
          </a:p>
        </p:txBody>
      </p:sp>
      <p:cxnSp>
        <p:nvCxnSpPr>
          <p:cNvPr id="43" name="Straight Connector 33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7" name="Espaço Reservado para Conteúdo 2">
            <a:extLst>
              <a:ext uri="{FF2B5EF4-FFF2-40B4-BE49-F238E27FC236}">
                <a16:creationId xmlns:a16="http://schemas.microsoft.com/office/drawing/2014/main" id="{E2C30FE6-91AF-4F56-BB9E-3E697071C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48961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BFFC7BC4-5224-439F-8CEB-B456367B77DD}"/>
              </a:ext>
            </a:extLst>
          </p:cNvPr>
          <p:cNvSpPr/>
          <p:nvPr/>
        </p:nvSpPr>
        <p:spPr>
          <a:xfrm>
            <a:off x="1096963" y="4868753"/>
            <a:ext cx="99980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200" dirty="0">
              <a:solidFill>
                <a:srgbClr val="000000"/>
              </a:solidFill>
              <a:latin typeface="Sagona Black"/>
            </a:endParaRPr>
          </a:p>
          <a:p>
            <a:r>
              <a:rPr lang="pt-BR" sz="2200" dirty="0">
                <a:latin typeface="Sagona Black"/>
              </a:rPr>
              <a:t>No projeto de vigas sujeitas a flexão simples, no estado limite último, calculam-se o momento resistente de projeto nas seções críticas e comparam-se com os esforços solicitantes. </a:t>
            </a:r>
          </a:p>
        </p:txBody>
      </p:sp>
    </p:spTree>
    <p:extLst>
      <p:ext uri="{BB962C8B-B14F-4D97-AF65-F5344CB8AC3E}">
        <p14:creationId xmlns:p14="http://schemas.microsoft.com/office/powerpoint/2010/main" val="3553178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AD99177-E624-4D18-93A5-0BC6BF0570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744" y="1935883"/>
                <a:ext cx="12192000" cy="4309404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num>
                      <m:den>
                        <m:r>
                          <a:rPr lang="pt-B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4,84</m:t>
                        </m:r>
                      </m:den>
                    </m:f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103,31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=1,76</m:t>
                    </m:r>
                    <m:rad>
                      <m:radPr>
                        <m:degHide m:val="on"/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=1,76</m:t>
                    </m:r>
                    <m:rad>
                      <m:radPr>
                        <m:degHide m:val="on"/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20000</m:t>
                            </m:r>
                          </m:num>
                          <m:den>
                            <m: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=49,78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       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1,38</m:t>
                        </m:r>
                        <m:rad>
                          <m:radPr>
                            <m:degHide m:val="on"/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  <m:sSub>
                                  <m:sSubPr>
                                    <m:ctrlP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rad>
                    <m:r>
                      <a:rPr lang="pt-BR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1,38 .  </m:t>
                        </m:r>
                        <m:rad>
                          <m:radPr>
                            <m:degHide m:val="on"/>
                            <m:ctrlPr>
                              <a:rPr lang="pt-BR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2140</m:t>
                            </m:r>
                            <m:r>
                              <a:rPr lang="pt-BR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 61,18</m:t>
                            </m:r>
                          </m:e>
                        </m:rad>
                      </m:num>
                      <m:den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4,84</m:t>
                        </m:r>
                        <m: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61,18</m:t>
                        </m:r>
                        <m: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0,0</m:t>
                        </m:r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165</m:t>
                        </m:r>
                      </m:den>
                    </m:f>
                    <m:r>
                      <a:rPr lang="pt-BR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</m:t>
                    </m:r>
                    <m:rad>
                      <m:radPr>
                        <m:degHide m:val="on"/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  <m:r>
                                  <a:rPr lang="pt-BR" sz="2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. </m:t>
                                </m:r>
                                <m:r>
                                  <a:rPr lang="pt-BR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599082</m:t>
                                </m:r>
                                <m:r>
                                  <a:rPr lang="pt-BR" sz="2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. </m:t>
                                </m:r>
                                <m:r>
                                  <a:rPr lang="pt-BR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0,0165</m:t>
                                </m:r>
                                <m:r>
                                  <a:rPr lang="pt-BR" sz="23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²</m:t>
                                </m:r>
                              </m:num>
                              <m:den>
                                <m:r>
                                  <a:rPr lang="pt-BR" sz="23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2140</m:t>
                                </m:r>
                              </m:den>
                            </m:f>
                          </m:e>
                        </m:rad>
                      </m:e>
                    </m:rad>
                    <m:r>
                      <a:rPr lang="pt-BR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69,44</m:t>
                    </m:r>
                  </m:oMath>
                </a14:m>
                <a:endParaRPr lang="pt-BR" sz="2300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pt-BR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</m:s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sub>
                            </m:sSub>
                          </m:e>
                        </m:d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pt-BR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EJ</m:t>
                        </m:r>
                      </m:den>
                    </m:f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25−25 . 0,3</m:t>
                            </m:r>
                          </m:e>
                        </m:d>
                        <m: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1152,5</m:t>
                        </m:r>
                      </m:num>
                      <m:den>
                        <m: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20000 . </m:t>
                        </m:r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61,18</m:t>
                        </m:r>
                      </m:den>
                    </m:f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=0,0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165</m:t>
                    </m:r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                     </a:t>
                </a:r>
              </a:p>
              <a:p>
                <a:pPr marL="0" indent="0">
                  <a:buNone/>
                </a:pPr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AD99177-E624-4D18-93A5-0BC6BF057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4" y="1935883"/>
                <a:ext cx="12192000" cy="43094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EA679251-8392-451C-B759-3F8C15115F78}"/>
              </a:ext>
            </a:extLst>
          </p:cNvPr>
          <p:cNvSpPr/>
          <p:nvPr/>
        </p:nvSpPr>
        <p:spPr>
          <a:xfrm>
            <a:off x="276349" y="6006361"/>
            <a:ext cx="62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rgbClr val="FF0000"/>
                </a:solidFill>
              </a:rPr>
              <a:t>FLT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2BCF334-81EB-4737-8C82-A5044F8D7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383260"/>
              </p:ext>
            </p:extLst>
          </p:nvPr>
        </p:nvGraphicFramePr>
        <p:xfrm>
          <a:off x="1293896" y="194991"/>
          <a:ext cx="9604207" cy="1740892"/>
        </p:xfrm>
        <a:graphic>
          <a:graphicData uri="http://schemas.openxmlformats.org/drawingml/2006/table">
            <a:tbl>
              <a:tblPr/>
              <a:tblGrid>
                <a:gridCol w="480304">
                  <a:extLst>
                    <a:ext uri="{9D8B030D-6E8A-4147-A177-3AD203B41FA5}">
                      <a16:colId xmlns:a16="http://schemas.microsoft.com/office/drawing/2014/main" val="3058457978"/>
                    </a:ext>
                  </a:extLst>
                </a:gridCol>
                <a:gridCol w="570419">
                  <a:extLst>
                    <a:ext uri="{9D8B030D-6E8A-4147-A177-3AD203B41FA5}">
                      <a16:colId xmlns:a16="http://schemas.microsoft.com/office/drawing/2014/main" val="3801556211"/>
                    </a:ext>
                  </a:extLst>
                </a:gridCol>
                <a:gridCol w="605529">
                  <a:extLst>
                    <a:ext uri="{9D8B030D-6E8A-4147-A177-3AD203B41FA5}">
                      <a16:colId xmlns:a16="http://schemas.microsoft.com/office/drawing/2014/main" val="2391748913"/>
                    </a:ext>
                  </a:extLst>
                </a:gridCol>
                <a:gridCol w="480304">
                  <a:extLst>
                    <a:ext uri="{9D8B030D-6E8A-4147-A177-3AD203B41FA5}">
                      <a16:colId xmlns:a16="http://schemas.microsoft.com/office/drawing/2014/main" val="191991326"/>
                    </a:ext>
                  </a:extLst>
                </a:gridCol>
                <a:gridCol w="480304">
                  <a:extLst>
                    <a:ext uri="{9D8B030D-6E8A-4147-A177-3AD203B41FA5}">
                      <a16:colId xmlns:a16="http://schemas.microsoft.com/office/drawing/2014/main" val="1705215140"/>
                    </a:ext>
                  </a:extLst>
                </a:gridCol>
                <a:gridCol w="536480">
                  <a:extLst>
                    <a:ext uri="{9D8B030D-6E8A-4147-A177-3AD203B41FA5}">
                      <a16:colId xmlns:a16="http://schemas.microsoft.com/office/drawing/2014/main" val="4164361625"/>
                    </a:ext>
                  </a:extLst>
                </a:gridCol>
                <a:gridCol w="660535">
                  <a:extLst>
                    <a:ext uri="{9D8B030D-6E8A-4147-A177-3AD203B41FA5}">
                      <a16:colId xmlns:a16="http://schemas.microsoft.com/office/drawing/2014/main" val="2611120506"/>
                    </a:ext>
                  </a:extLst>
                </a:gridCol>
                <a:gridCol w="707349">
                  <a:extLst>
                    <a:ext uri="{9D8B030D-6E8A-4147-A177-3AD203B41FA5}">
                      <a16:colId xmlns:a16="http://schemas.microsoft.com/office/drawing/2014/main" val="485944296"/>
                    </a:ext>
                  </a:extLst>
                </a:gridCol>
                <a:gridCol w="611381">
                  <a:extLst>
                    <a:ext uri="{9D8B030D-6E8A-4147-A177-3AD203B41FA5}">
                      <a16:colId xmlns:a16="http://schemas.microsoft.com/office/drawing/2014/main" val="1313698918"/>
                    </a:ext>
                  </a:extLst>
                </a:gridCol>
                <a:gridCol w="754162">
                  <a:extLst>
                    <a:ext uri="{9D8B030D-6E8A-4147-A177-3AD203B41FA5}">
                      <a16:colId xmlns:a16="http://schemas.microsoft.com/office/drawing/2014/main" val="3589540458"/>
                    </a:ext>
                  </a:extLst>
                </a:gridCol>
                <a:gridCol w="564568">
                  <a:extLst>
                    <a:ext uri="{9D8B030D-6E8A-4147-A177-3AD203B41FA5}">
                      <a16:colId xmlns:a16="http://schemas.microsoft.com/office/drawing/2014/main" val="4045472091"/>
                    </a:ext>
                  </a:extLst>
                </a:gridCol>
                <a:gridCol w="611381">
                  <a:extLst>
                    <a:ext uri="{9D8B030D-6E8A-4147-A177-3AD203B41FA5}">
                      <a16:colId xmlns:a16="http://schemas.microsoft.com/office/drawing/2014/main" val="1378472601"/>
                    </a:ext>
                  </a:extLst>
                </a:gridCol>
                <a:gridCol w="515414">
                  <a:extLst>
                    <a:ext uri="{9D8B030D-6E8A-4147-A177-3AD203B41FA5}">
                      <a16:colId xmlns:a16="http://schemas.microsoft.com/office/drawing/2014/main" val="2782219847"/>
                    </a:ext>
                  </a:extLst>
                </a:gridCol>
                <a:gridCol w="611381">
                  <a:extLst>
                    <a:ext uri="{9D8B030D-6E8A-4147-A177-3AD203B41FA5}">
                      <a16:colId xmlns:a16="http://schemas.microsoft.com/office/drawing/2014/main" val="3473151079"/>
                    </a:ext>
                  </a:extLst>
                </a:gridCol>
                <a:gridCol w="611381">
                  <a:extLst>
                    <a:ext uri="{9D8B030D-6E8A-4147-A177-3AD203B41FA5}">
                      <a16:colId xmlns:a16="http://schemas.microsoft.com/office/drawing/2014/main" val="1181515608"/>
                    </a:ext>
                  </a:extLst>
                </a:gridCol>
                <a:gridCol w="803315">
                  <a:extLst>
                    <a:ext uri="{9D8B030D-6E8A-4147-A177-3AD203B41FA5}">
                      <a16:colId xmlns:a16="http://schemas.microsoft.com/office/drawing/2014/main" val="4240537350"/>
                    </a:ext>
                  </a:extLst>
                </a:gridCol>
              </a:tblGrid>
              <a:tr h="4134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Espessura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22" marR="134822" marT="67411" marB="6741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Eixo X-X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22" marR="134822" marT="67411" marB="6741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Eixo Y-Y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822" marR="134822" marT="67411" marB="6741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09890"/>
                  </a:ext>
                </a:extLst>
              </a:tr>
              <a:tr h="29267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tf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pt-BR" sz="15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282779"/>
                  </a:ext>
                </a:extLst>
              </a:tr>
              <a:tr h="51738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cm²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  <a:r>
                        <a:rPr lang="pt-BR" sz="1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cm³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cm³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  <a:r>
                        <a:rPr lang="pt-BR" sz="15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cm³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cm³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  <a:r>
                        <a:rPr lang="pt-BR" sz="15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  <a:r>
                        <a:rPr lang="pt-BR" sz="1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859768"/>
                  </a:ext>
                </a:extLst>
              </a:tr>
              <a:tr h="51738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  <a:endParaRPr lang="pt-BR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  <a:endParaRPr lang="pt-BR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20169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1152,5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14,86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1,285,9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2140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209,8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4,84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321,8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61,18</a:t>
                      </a:r>
                      <a:endParaRPr lang="pt-BR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599.082</a:t>
                      </a:r>
                      <a:endParaRPr lang="pt-BR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44" marR="14044" marT="140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58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250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2">
                <a:extLst>
                  <a:ext uri="{FF2B5EF4-FFF2-40B4-BE49-F238E27FC236}">
                    <a16:creationId xmlns:a16="http://schemas.microsoft.com/office/drawing/2014/main" id="{742824D7-05DB-4ED6-8AD9-4F53A35260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3557" y="2369599"/>
                <a:ext cx="12020843" cy="376078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850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𝑃𝐿</m:t>
                                </m:r>
                              </m:sub>
                            </m:s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</m:t>
                        </m:r>
                        <m:f>
                          <m:f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𝐹𝐿𝑇</m:t>
                                </m:r>
                              </m:sub>
                            </m:s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f>
                      <m:f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pt-BR" sz="23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𝑃𝐿</m:t>
                                </m:r>
                              </m:sub>
                            </m:s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</m:t>
                        </m:r>
                        <m:f>
                          <m:f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𝐹𝐿𝑇</m:t>
                                </m:r>
                              </m:sub>
                            </m:s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1,43</m:t>
                        </m:r>
                      </m:num>
                      <m:den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den>
                    </m:f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32147,5 −</m:t>
                        </m:r>
                        <m:d>
                          <m:dPr>
                            <m:ctrlPr>
                              <a:rPr lang="pt-B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32147,5−20168,75</m:t>
                            </m:r>
                          </m:e>
                        </m:d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pt-B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103,31 −49,78 </m:t>
                            </m:r>
                          </m:num>
                          <m:den>
                            <m:r>
                              <a:rPr lang="pt-B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169,44−49,78</m:t>
                            </m:r>
                          </m:den>
                        </m:f>
                      </m:e>
                    </m:d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=34825,44</m:t>
                    </m:r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𝑘𝑁𝑐𝑚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12,5.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2,5.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+4.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+3.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12,5 . </m:t>
                        </m:r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9375</m:t>
                        </m:r>
                      </m:num>
                      <m:den>
                        <m: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2,5 .</m:t>
                        </m:r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9375</m:t>
                        </m:r>
                        <m: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+4 .</m:t>
                        </m:r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9375</m:t>
                        </m:r>
                        <m: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.7031,25</m:t>
                        </m:r>
                      </m:den>
                    </m:f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=1,43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≤3,0</m:t>
                    </m:r>
                  </m:oMath>
                </a14:m>
                <a:endParaRPr lang="pt-BR" sz="2100" dirty="0">
                  <a:solidFill>
                    <a:schemeClr val="tx1"/>
                  </a:solidFill>
                </a:endParaRPr>
              </a:p>
              <a:p>
                <a:r>
                  <a:rPr lang="pt-BR" sz="2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 </m:t>
                    </m:r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285,9</m:t>
                    </m:r>
                    <m:r>
                      <a:rPr lang="pt-BR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25=3</m:t>
                    </m:r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2147,5</m:t>
                    </m:r>
                    <m:r>
                      <a:rPr lang="pt-BR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𝐾𝑁𝑐𝑚</m:t>
                    </m:r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sub>
                        </m:s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e>
                    </m:d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25−25 . 0,3</m:t>
                        </m:r>
                      </m:e>
                    </m:d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1152,5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=20168,75</m:t>
                    </m:r>
                    <m:r>
                      <a:rPr lang="pt-B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𝑘𝑁𝑐𝑚</m:t>
                    </m:r>
                  </m:oMath>
                </a14:m>
                <a:endParaRPr lang="pt-BR" sz="23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34825,44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𝑘𝑁𝑐𝑚</m:t>
                    </m:r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2147,5</m:t>
                        </m:r>
                      </m:num>
                      <m:den>
                        <m: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den>
                    </m:f>
                    <m:r>
                      <a:rPr lang="pt-BR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34825,44</m:t>
                    </m:r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29225</m:t>
                    </m:r>
                    <m:r>
                      <a:rPr lang="pt-BR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29225</m:t>
                    </m:r>
                    <m:r>
                      <a:rPr lang="pt-BR" sz="23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3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KNcm</m:t>
                    </m:r>
                  </m:oMath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Espaço Reservado para Conteúdo 2">
                <a:extLst>
                  <a:ext uri="{FF2B5EF4-FFF2-40B4-BE49-F238E27FC236}">
                    <a16:creationId xmlns:a16="http://schemas.microsoft.com/office/drawing/2014/main" id="{742824D7-05DB-4ED6-8AD9-4F53A3526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57" y="2369599"/>
                <a:ext cx="12020843" cy="3760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Espaço Reservado para Conteúdo 8">
            <a:extLst>
              <a:ext uri="{FF2B5EF4-FFF2-40B4-BE49-F238E27FC236}">
                <a16:creationId xmlns:a16="http://schemas.microsoft.com/office/drawing/2014/main" id="{DC798D42-D333-4AEA-89EA-14A491ECE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15" y="266205"/>
            <a:ext cx="3226244" cy="2280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9730FC7-B838-41BA-A8E8-94278BE6FE59}"/>
                  </a:ext>
                </a:extLst>
              </p:cNvPr>
              <p:cNvSpPr txBox="1"/>
              <p:nvPr/>
            </p:nvSpPr>
            <p:spPr>
              <a:xfrm>
                <a:off x="4684752" y="1138189"/>
                <a:ext cx="5454827" cy="615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30 . 5²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=93,75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𝐾𝑁𝑚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=9375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9730FC7-B838-41BA-A8E8-94278BE6F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752" y="1138189"/>
                <a:ext cx="5454827" cy="615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763F3E27-73DD-4F7D-8E4D-8BCAFCD554E2}"/>
                  </a:ext>
                </a:extLst>
              </p:cNvPr>
              <p:cNvSpPr/>
              <p:nvPr/>
            </p:nvSpPr>
            <p:spPr>
              <a:xfrm>
                <a:off x="4544791" y="204649"/>
                <a:ext cx="7598940" cy="707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3 . 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 . 30 . 5²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=70,3125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𝐾𝑁𝑚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=7031,25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763F3E27-73DD-4F7D-8E4D-8BCAFCD55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91" y="204649"/>
                <a:ext cx="7598940" cy="707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06EB39D-F155-4FEA-A923-9E8043A9F1EC}"/>
              </a:ext>
            </a:extLst>
          </p:cNvPr>
          <p:cNvCxnSpPr/>
          <p:nvPr/>
        </p:nvCxnSpPr>
        <p:spPr>
          <a:xfrm flipV="1">
            <a:off x="3011737" y="1146411"/>
            <a:ext cx="0" cy="7245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00484661-D016-499E-A23E-BC0132456148}"/>
                  </a:ext>
                </a:extLst>
              </p:cNvPr>
              <p:cNvSpPr/>
              <p:nvPr/>
            </p:nvSpPr>
            <p:spPr>
              <a:xfrm>
                <a:off x="2776262" y="727613"/>
                <a:ext cx="5378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00484661-D016-499E-A23E-BC0132456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262" y="727613"/>
                <a:ext cx="5378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589B183-9C6A-4104-8FDC-5A5B1B705876}"/>
              </a:ext>
            </a:extLst>
          </p:cNvPr>
          <p:cNvCxnSpPr/>
          <p:nvPr/>
        </p:nvCxnSpPr>
        <p:spPr>
          <a:xfrm flipV="1">
            <a:off x="3727938" y="1146411"/>
            <a:ext cx="0" cy="55374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5201EDC3-A5ED-4BCC-A05B-E1F79AF33D14}"/>
                  </a:ext>
                </a:extLst>
              </p:cNvPr>
              <p:cNvSpPr/>
              <p:nvPr/>
            </p:nvSpPr>
            <p:spPr>
              <a:xfrm>
                <a:off x="3454212" y="727613"/>
                <a:ext cx="529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5201EDC3-A5ED-4BCC-A05B-E1F79AF33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212" y="727613"/>
                <a:ext cx="52950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>
            <a:extLst>
              <a:ext uri="{FF2B5EF4-FFF2-40B4-BE49-F238E27FC236}">
                <a16:creationId xmlns:a16="http://schemas.microsoft.com/office/drawing/2014/main" id="{4D76D365-CC80-4CED-A1FD-000940E3569F}"/>
              </a:ext>
            </a:extLst>
          </p:cNvPr>
          <p:cNvSpPr/>
          <p:nvPr/>
        </p:nvSpPr>
        <p:spPr>
          <a:xfrm>
            <a:off x="290417" y="210472"/>
            <a:ext cx="62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rgbClr val="FF0000"/>
                </a:solidFill>
              </a:rPr>
              <a:t>FLT</a:t>
            </a:r>
          </a:p>
        </p:txBody>
      </p:sp>
    </p:spTree>
    <p:extLst>
      <p:ext uri="{BB962C8B-B14F-4D97-AF65-F5344CB8AC3E}">
        <p14:creationId xmlns:p14="http://schemas.microsoft.com/office/powerpoint/2010/main" val="233799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DA24C70-ECE3-415A-808F-5D789B2AC6CB}"/>
              </a:ext>
            </a:extLst>
          </p:cNvPr>
          <p:cNvSpPr/>
          <p:nvPr/>
        </p:nvSpPr>
        <p:spPr>
          <a:xfrm>
            <a:off x="290417" y="210472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rgbClr val="FF0000"/>
                </a:solidFill>
              </a:rPr>
              <a:t>FLM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920CBEE7-6F16-483C-A7F2-4517B69BBC1F}"/>
                  </a:ext>
                </a:extLst>
              </p:cNvPr>
              <p:cNvSpPr/>
              <p:nvPr/>
            </p:nvSpPr>
            <p:spPr>
              <a:xfrm>
                <a:off x="290417" y="-53765"/>
                <a:ext cx="11868443" cy="2910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𝐹𝐿𝑀</m:t>
                        </m:r>
                      </m:sub>
                    </m:sSub>
                    <m:r>
                      <a:rPr lang="pt-BR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20,4</m:t>
                        </m:r>
                      </m:num>
                      <m:den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2 . 1,51</m:t>
                        </m:r>
                      </m:den>
                    </m:f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=6,75</m:t>
                    </m:r>
                  </m:oMath>
                </a14:m>
                <a:r>
                  <a:rPr lang="pt-BR" sz="2200" dirty="0"/>
                  <a:t>;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sz="2200" i="1">
                        <a:latin typeface="Cambria Math" panose="02040503050406030204" pitchFamily="18" charset="0"/>
                      </a:rPr>
                      <m:t>=0,38</m:t>
                    </m:r>
                    <m:rad>
                      <m:radPr>
                        <m:degHide m:val="on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=0,38 </m:t>
                    </m:r>
                    <m:rad>
                      <m:radPr>
                        <m:degHide m:val="on"/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num>
                          <m:den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pt-BR" sz="2200" b="0" i="0" smtClean="0">
                        <a:latin typeface="Cambria Math" panose="02040503050406030204" pitchFamily="18" charset="0"/>
                      </a:rPr>
                      <m:t>=10,75</m:t>
                    </m:r>
                  </m:oMath>
                </a14:m>
                <a:endParaRPr lang="pt-BR" sz="2200" dirty="0"/>
              </a:p>
              <a:p>
                <a:pPr algn="ctr"/>
                <a:r>
                  <a:rPr lang="pt-BR" sz="2200" dirty="0"/>
                  <a:t> 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sz="2200" i="1">
                        <a:latin typeface="Cambria Math" panose="02040503050406030204" pitchFamily="18" charset="0"/>
                      </a:rPr>
                      <m:t>=0,83</m:t>
                    </m:r>
                    <m:rad>
                      <m:radPr>
                        <m:degHide m:val="on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=0,83 </m:t>
                    </m:r>
                    <m:rad>
                      <m:radPr>
                        <m:degHide m:val="on"/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num>
                          <m:den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25 −25 . 0,3</m:t>
                            </m:r>
                          </m:den>
                        </m:f>
                      </m:e>
                    </m:rad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=28,06</m:t>
                    </m:r>
                  </m:oMath>
                </a14:m>
                <a:r>
                  <a:rPr lang="pt-BR" sz="2200" dirty="0"/>
                  <a:t> </a:t>
                </a:r>
              </a:p>
              <a:p>
                <a:pPr algn="ctr"/>
                <a:r>
                  <a:rPr lang="pt-BR" sz="2200" dirty="0"/>
                  <a:t>   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𝐹𝐿𝑀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𝑃𝐿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32147,5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1,1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>
                          <a:latin typeface="Cambria Math" panose="02040503050406030204" pitchFamily="18" charset="0"/>
                        </a:rPr>
                        <m:t>29225 </m:t>
                      </m:r>
                      <m:r>
                        <m:rPr>
                          <m:sty m:val="p"/>
                        </m:rPr>
                        <a:rPr lang="pt-BR" sz="2000">
                          <a:latin typeface="Cambria Math" panose="02040503050406030204" pitchFamily="18" charset="0"/>
                        </a:rPr>
                        <m:t>KNcm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;   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920CBEE7-6F16-483C-A7F2-4517B69BB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17" y="-53765"/>
                <a:ext cx="11868443" cy="29100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BA246D1-3738-40B9-BA7E-366892248E80}"/>
                  </a:ext>
                </a:extLst>
              </p:cNvPr>
              <p:cNvSpPr/>
              <p:nvPr/>
            </p:nvSpPr>
            <p:spPr>
              <a:xfrm>
                <a:off x="-705853" y="2659111"/>
                <a:ext cx="13603705" cy="2867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𝐹𝐿𝐴</m:t>
                          </m:r>
                        </m:sub>
                      </m:sSub>
                      <m:r>
                        <a:rPr lang="pt-BR" sz="2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28,8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0,86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=33,49; 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3,74 </m:t>
                      </m:r>
                      <m:rad>
                        <m:radPr>
                          <m:degHide m:val="on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sz="2200" b="0" i="0" smtClean="0">
                          <a:latin typeface="Cambria Math" panose="02040503050406030204" pitchFamily="18" charset="0"/>
                        </a:rPr>
                        <m:t>=3,74</m:t>
                      </m:r>
                      <m:rad>
                        <m:radPr>
                          <m:degHide m:val="on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num>
                            <m:den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=105,78  </m:t>
                      </m:r>
                    </m:oMath>
                  </m:oMathPara>
                </a14:m>
                <a:endParaRPr lang="pt-BR" sz="2200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pt-BR" sz="22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pt-BR" sz="2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5,70. </m:t>
                      </m:r>
                      <m:rad>
                        <m:radPr>
                          <m:degHide m:val="on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sz="2200" b="0" i="0" smtClean="0">
                          <a:latin typeface="Cambria Math" panose="02040503050406030204" pitchFamily="18" charset="0"/>
                        </a:rPr>
                        <m:t>=5,7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ad>
                        <m:radPr>
                          <m:degHide m:val="on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num>
                            <m:den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=161,22; 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𝐹𝐿𝐴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𝑃𝐿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32147,5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1,1</m:t>
                          </m:r>
                        </m:den>
                      </m:f>
                      <m:r>
                        <a:rPr lang="pt-BR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>
                          <a:latin typeface="Cambria Math" panose="02040503050406030204" pitchFamily="18" charset="0"/>
                        </a:rPr>
                        <m:t>29225 </m:t>
                      </m:r>
                      <m:r>
                        <m:rPr>
                          <m:sty m:val="p"/>
                        </m:rPr>
                        <a:rPr lang="pt-BR" sz="2000">
                          <a:latin typeface="Cambria Math" panose="02040503050406030204" pitchFamily="18" charset="0"/>
                        </a:rPr>
                        <m:t>KNcm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sz="2200" dirty="0"/>
              </a:p>
              <a:p>
                <a:pPr algn="ctr"/>
                <a:endParaRPr lang="pt-BR" sz="22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BA246D1-3738-40B9-BA7E-366892248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5853" y="2659111"/>
                <a:ext cx="13603705" cy="28671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AC56227-832F-45DF-BA35-3B13760BBD90}"/>
                  </a:ext>
                </a:extLst>
              </p:cNvPr>
              <p:cNvSpPr txBox="1"/>
              <p:nvPr/>
            </p:nvSpPr>
            <p:spPr>
              <a:xfrm>
                <a:off x="178083" y="5254028"/>
                <a:ext cx="11835832" cy="1061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𝑹𝒅</m:t>
                          </m:r>
                        </m:sub>
                      </m:sSub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𝟐𝟗𝟐𝟐𝟓</m:t>
                      </m:r>
                      <m:r>
                        <a:rPr lang="pt-BR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𝐊𝐍𝐜𝐦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𝟗𝟑𝟕𝟓</m:t>
                      </m:r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𝑲𝑵𝒄𝒎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𝒑𝒆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𝒊𝒓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 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𝒔𝒖𝒑𝒐𝒓𝒕𝒂𝒓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𝐄𝐧𝐭𝐫𝐞𝐭𝐚𝐧𝐭𝐨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𝐬𝐞𝐫𝐢𝐚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𝐢𝐧𝐭𝐞𝐫𝐞𝐬𝐬𝐚𝐧𝐭𝐞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𝐫𝐞𝐝𝐢𝐦𝐞𝐧𝐬𝐢𝐨𝐧𝐚𝐫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𝐨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𝐩𝐞𝐫𝐟𝐢𝐥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𝐛𝐮𝐬𝐜𝐚𝐧𝐝𝐨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𝐮𝐦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𝐧𝐨𝐯𝐨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𝐩𝐞𝐫𝐟𝐢𝐥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𝐟𝐢𝐦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𝐝𝐞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𝐬𝐞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𝐨𝐛𝐭𝐞𝐫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𝐮𝐦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𝐫𝐞𝐬𝐮𝐥𝐭𝐚𝐝𝐨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𝐩𝐫𝐨𝐱𝐢𝐦𝐨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𝐜𝐚𝐫𝐠𝐚</m:t>
                      </m:r>
                      <m:r>
                        <a:rPr lang="pt-BR" sz="15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BR" sz="1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AC56227-832F-45DF-BA35-3B13760BB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83" y="5254028"/>
                <a:ext cx="11835832" cy="1061829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>
            <a:extLst>
              <a:ext uri="{FF2B5EF4-FFF2-40B4-BE49-F238E27FC236}">
                <a16:creationId xmlns:a16="http://schemas.microsoft.com/office/drawing/2014/main" id="{B016E2FF-2613-48A9-A278-F1BB8E8F44BB}"/>
              </a:ext>
            </a:extLst>
          </p:cNvPr>
          <p:cNvSpPr/>
          <p:nvPr/>
        </p:nvSpPr>
        <p:spPr>
          <a:xfrm>
            <a:off x="323028" y="2894263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rgbClr val="FF0000"/>
                </a:solidFill>
              </a:rPr>
              <a:t>FLA</a:t>
            </a:r>
          </a:p>
        </p:txBody>
      </p:sp>
    </p:spTree>
    <p:extLst>
      <p:ext uri="{BB962C8B-B14F-4D97-AF65-F5344CB8AC3E}">
        <p14:creationId xmlns:p14="http://schemas.microsoft.com/office/powerpoint/2010/main" val="384115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F00C58-6C26-495D-9819-7F6D89B2B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Momento Fletor: Flambagem Lateral com Torção (FLT)</a:t>
            </a:r>
            <a:br>
              <a:rPr lang="pt-BR" dirty="0">
                <a:solidFill>
                  <a:srgbClr val="FFFFFF"/>
                </a:solidFill>
              </a:rPr>
            </a:br>
            <a:endParaRPr lang="pt-BR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3454181-B223-4D6B-8BD3-007E6BA471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48609" y="148696"/>
                <a:ext cx="7319296" cy="6252104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=1,76</m:t>
                    </m:r>
                    <m:rad>
                      <m:radPr>
                        <m:degHide m:val="on"/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1,38</m:t>
                        </m:r>
                        <m:rad>
                          <m:radPr>
                            <m:degHide m:val="on"/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rad>
                  </m:oMath>
                </a14:m>
                <a:endParaRPr lang="pt-BR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</m:s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sub>
                            </m:sSub>
                          </m:e>
                        </m:d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pt-B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EJ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pt-BR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𝑃𝐿</m:t>
                                </m:r>
                              </m:sub>
                            </m:s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</m:t>
                        </m:r>
                        <m:f>
                          <m:fPr>
                            <m:ctrlP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𝐹𝐿𝑇</m:t>
                                </m:r>
                              </m:sub>
                            </m:sSub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pt-B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pt-BR" dirty="0">
                  <a:solidFill>
                    <a:schemeClr val="tx1"/>
                  </a:solidFill>
                </a:endParaRPr>
              </a:p>
              <a:p>
                <a:r>
                  <a:rPr lang="pt-BR" dirty="0">
                    <a:solidFill>
                      <a:schemeClr val="tx1"/>
                    </a:solidFill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12,5.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2,5.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+4.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+3.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≤3,0</m:t>
                    </m:r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      </a:t>
                </a:r>
              </a:p>
              <a:p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 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sub>
                        </m:s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e>
                    </m:d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pt-BR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≤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endParaRPr lang="pt-BR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ad>
                      <m:radPr>
                        <m:degHide m:val="on"/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1+0,039</m:t>
                            </m:r>
                            <m:f>
                              <m:f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sSubSup>
                                  <m:sSubSupPr>
                                    <m:ctrlP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</m:oMath>
                </a14:m>
                <a:endParaRPr lang="pt-BR" dirty="0">
                  <a:solidFill>
                    <a:schemeClr val="tx1"/>
                  </a:solidFill>
                </a:endParaRPr>
              </a:p>
              <a:p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23454181-B223-4D6B-8BD3-007E6BA471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8609" y="148696"/>
                <a:ext cx="7319296" cy="625210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Espaço Reservado para Conteúdo 8">
            <a:extLst>
              <a:ext uri="{FF2B5EF4-FFF2-40B4-BE49-F238E27FC236}">
                <a16:creationId xmlns:a16="http://schemas.microsoft.com/office/drawing/2014/main" id="{7504629F-13CA-4097-A2D5-DE9D38129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101" y="3536794"/>
            <a:ext cx="2916360" cy="20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1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6C2F9E-60D2-4296-8B10-C665A80C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Momento Fletor: Flambagem Local da Mesa (FLM)</a:t>
            </a:r>
            <a:br>
              <a:rPr lang="pt-BR">
                <a:solidFill>
                  <a:srgbClr val="FFFFFF"/>
                </a:solidFill>
              </a:rPr>
            </a:br>
            <a:endParaRPr lang="pt-BR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ço Reservado para Conteúdo 2">
                <a:extLst>
                  <a:ext uri="{FF2B5EF4-FFF2-40B4-BE49-F238E27FC236}">
                    <a16:creationId xmlns:a16="http://schemas.microsoft.com/office/drawing/2014/main" id="{E9645778-40EC-4E46-9C44-33B19DBC4A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2050" y="606425"/>
                <a:ext cx="7000875" cy="56451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𝐹𝐿𝑀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=0,38</m:t>
                    </m:r>
                    <m:rad>
                      <m:radPr>
                        <m:degHide m:val="on"/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=0,83</m:t>
                    </m:r>
                    <m:rad>
                      <m:radPr>
                        <m:degHide m:val="on"/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      </a:t>
                </a:r>
              </a:p>
              <a:p>
                <a:endParaRPr lang="pt-BR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𝐹𝐿𝑀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pt-BR" dirty="0">
                  <a:solidFill>
                    <a:schemeClr val="tx1"/>
                  </a:solidFill>
                </a:endParaRPr>
              </a:p>
              <a:p>
                <a:endParaRPr lang="pt-BR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𝐹𝐿𝑀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𝑃𝐿</m:t>
                                </m:r>
                              </m:sub>
                            </m:s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.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𝐹𝐿</m:t>
                                </m:r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pt-BR" dirty="0">
                  <a:solidFill>
                    <a:schemeClr val="tx1"/>
                  </a:solidFill>
                </a:endParaRPr>
              </a:p>
              <a:p>
                <a:r>
                  <a:rPr lang="pt-BR" dirty="0">
                    <a:solidFill>
                      <a:schemeClr val="tx1"/>
                    </a:solidFill>
                  </a:rPr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𝐹𝐿𝑀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≤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 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0,69  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pt-BR" dirty="0">
                  <a:solidFill>
                    <a:schemeClr val="tx1"/>
                  </a:solidFill>
                </a:endParaRPr>
              </a:p>
              <a:p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Espaço Reservado para Conteúdo 2">
                <a:extLst>
                  <a:ext uri="{FF2B5EF4-FFF2-40B4-BE49-F238E27FC236}">
                    <a16:creationId xmlns:a16="http://schemas.microsoft.com/office/drawing/2014/main" id="{E9645778-40EC-4E46-9C44-33B19DBC4A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2050" y="606425"/>
                <a:ext cx="7000875" cy="56451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93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898D57-5538-48CF-AC6A-C9811E89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Momento Fletor: Flambagem Local da Alma (FLA)</a:t>
            </a:r>
            <a:br>
              <a:rPr lang="pt-BR">
                <a:solidFill>
                  <a:srgbClr val="FFFFFF"/>
                </a:solidFill>
              </a:rPr>
            </a:br>
            <a:endParaRPr lang="pt-BR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4AA46D8-20E8-4C96-95D9-2EE040A1C3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23692" y="605896"/>
                <a:ext cx="7063521" cy="5646208"/>
              </a:xfrm>
            </p:spPr>
            <p:txBody>
              <a:bodyPr anchor="ctr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𝐹𝐿𝐴</m:t>
                        </m:r>
                      </m:sub>
                    </m:sSub>
                    <m:r>
                      <a:rPr lang="pt-B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pt-B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b="1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3,74 </m:t>
                    </m:r>
                    <m:rad>
                      <m:radPr>
                        <m:degHide m:val="on"/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b="1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5,70. </m:t>
                    </m:r>
                    <m:rad>
                      <m:radPr>
                        <m:degHide m:val="on"/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pt-BR" dirty="0">
                  <a:solidFill>
                    <a:schemeClr val="tx1"/>
                  </a:solidFill>
                </a:endParaRPr>
              </a:p>
              <a:p>
                <a:endParaRPr lang="pt-BR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𝐹𝐿𝐴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 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pt-BR" dirty="0">
                  <a:solidFill>
                    <a:schemeClr val="tx1"/>
                  </a:solidFill>
                </a:endParaRPr>
              </a:p>
              <a:p>
                <a:endParaRPr lang="pt-BR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𝐹𝐿𝐴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𝑃𝐿</m:t>
                                </m:r>
                              </m:sub>
                            </m:s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𝐹𝐿</m:t>
                                </m:r>
                                <m:r>
                                  <a:rPr lang="pt-B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≤ </m:t>
                    </m:r>
                    <m:f>
                      <m:f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pt-BR" dirty="0">
                  <a:solidFill>
                    <a:schemeClr val="tx1"/>
                  </a:solidFill>
                </a:endParaRPr>
              </a:p>
              <a:p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4AA46D8-20E8-4C96-95D9-2EE040A1C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3692" y="605896"/>
                <a:ext cx="7063521" cy="564620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508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E72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F81729-21DE-454B-A8C1-EB94CABF9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-14038"/>
            <a:ext cx="3084844" cy="1961086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Exercício 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2312645-49A2-4664-B3B9-0B67F64A72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7285" y="2180675"/>
                <a:ext cx="3615397" cy="3189665"/>
              </a:xfrm>
            </p:spPr>
            <p:txBody>
              <a:bodyPr>
                <a:noAutofit/>
              </a:bodyPr>
              <a:lstStyle/>
              <a:p>
                <a:r>
                  <a:rPr lang="pt-BR" sz="1800" dirty="0">
                    <a:solidFill>
                      <a:srgbClr val="FFFFFF"/>
                    </a:solidFill>
                  </a:rPr>
                  <a:t>Conforme viga </a:t>
                </a:r>
                <a:r>
                  <a:rPr lang="pt-BR" sz="1800" dirty="0" err="1">
                    <a:solidFill>
                      <a:srgbClr val="FFFFFF"/>
                    </a:solidFill>
                  </a:rPr>
                  <a:t>biapoiada</a:t>
                </a:r>
                <a:r>
                  <a:rPr lang="pt-BR" sz="1800" dirty="0">
                    <a:solidFill>
                      <a:srgbClr val="FFFFFF"/>
                    </a:solidFill>
                  </a:rPr>
                  <a:t> abaixo, verifique se a peça irá resistir ao momento solicitante. </a:t>
                </a:r>
              </a:p>
              <a:p>
                <a:r>
                  <a:rPr lang="pt-BR" sz="1800" dirty="0">
                    <a:solidFill>
                      <a:srgbClr val="FFFFFF"/>
                    </a:solidFill>
                  </a:rPr>
                  <a:t>Calcule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pt-BR" sz="1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𝐹𝐿𝑀</m:t>
                        </m:r>
                      </m:sub>
                    </m:sSub>
                    <m:r>
                      <a:rPr lang="pt-BR" sz="18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𝐹𝐿𝐴</m:t>
                        </m:r>
                      </m:sub>
                    </m:sSub>
                  </m:oMath>
                </a14:m>
                <a:r>
                  <a:rPr lang="pt-BR" sz="1800" dirty="0">
                    <a:solidFill>
                      <a:srgbClr val="FFFFFF"/>
                    </a:solidFill>
                  </a:rPr>
                  <a:t> </a:t>
                </a:r>
              </a:p>
              <a:p>
                <a:r>
                  <a:rPr lang="pt-BR" sz="1800" dirty="0">
                    <a:solidFill>
                      <a:srgbClr val="FFFFFF"/>
                    </a:solidFill>
                  </a:rPr>
                  <a:t>Dados: </a:t>
                </a:r>
                <a:r>
                  <a:rPr lang="pt-BR" sz="1800" dirty="0">
                    <a:solidFill>
                      <a:schemeClr val="bg1"/>
                    </a:solidFill>
                  </a:rPr>
                  <a:t>Perfil W – 150x18,0</a:t>
                </a:r>
              </a:p>
              <a:p>
                <a:r>
                  <a:rPr lang="pt-BR" sz="1800" dirty="0">
                    <a:solidFill>
                      <a:srgbClr val="FFFFFF"/>
                    </a:solidFill>
                  </a:rPr>
                  <a:t>E = 200 </a:t>
                </a:r>
                <a:r>
                  <a:rPr lang="pt-BR" sz="1800" dirty="0" err="1">
                    <a:solidFill>
                      <a:srgbClr val="FFFFFF"/>
                    </a:solidFill>
                  </a:rPr>
                  <a:t>Gpa</a:t>
                </a:r>
                <a:r>
                  <a:rPr lang="pt-BR" sz="1800" dirty="0">
                    <a:solidFill>
                      <a:srgbClr val="FFFFFF"/>
                    </a:solidFill>
                  </a:rPr>
                  <a:t>=20000 KN/cm²</a:t>
                </a:r>
              </a:p>
              <a:p>
                <a:r>
                  <a:rPr lang="pt-BR" sz="1800" dirty="0">
                    <a:solidFill>
                      <a:srgbClr val="FFFFFF"/>
                    </a:solidFill>
                  </a:rPr>
                  <a:t>X = 3</a:t>
                </a:r>
              </a:p>
              <a:p>
                <a:r>
                  <a:rPr lang="pt-BR" sz="1800" dirty="0" err="1">
                    <a:solidFill>
                      <a:srgbClr val="FFFFFF"/>
                    </a:solidFill>
                  </a:rPr>
                  <a:t>Cw</a:t>
                </a:r>
                <a:r>
                  <a:rPr lang="pt-BR" sz="1800" dirty="0">
                    <a:solidFill>
                      <a:srgbClr val="FFFFFF"/>
                    </a:solidFill>
                  </a:rPr>
                  <a:t> = 6683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pt-BR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pt-BR" sz="1800" dirty="0">
                    <a:solidFill>
                      <a:srgbClr val="FFFFFF"/>
                    </a:solidFill>
                  </a:rPr>
                  <a:t>; </a:t>
                </a:r>
                <a:r>
                  <a:rPr lang="pt-BR" sz="1800" dirty="0" err="1">
                    <a:solidFill>
                      <a:srgbClr val="FFFFFF"/>
                    </a:solidFill>
                  </a:rPr>
                  <a:t>Fy</a:t>
                </a:r>
                <a:r>
                  <a:rPr lang="pt-BR" sz="1800" dirty="0">
                    <a:solidFill>
                      <a:srgbClr val="FFFFFF"/>
                    </a:solidFill>
                  </a:rPr>
                  <a:t> = 25 KN/cm² </a:t>
                </a:r>
              </a:p>
              <a:p>
                <a:r>
                  <a:rPr lang="pt-BR" sz="1800" dirty="0">
                    <a:solidFill>
                      <a:srgbClr val="FFFFFF"/>
                    </a:solidFill>
                  </a:rPr>
                  <a:t>It = J =  4,34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pt-BR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pt-BR" sz="1800" dirty="0">
                  <a:solidFill>
                    <a:srgbClr val="FFFFFF"/>
                  </a:solidFill>
                </a:endParaRPr>
              </a:p>
              <a:p>
                <a:endParaRPr lang="pt-BR" sz="18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2312645-49A2-4664-B3B9-0B67F64A72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285" y="2180675"/>
                <a:ext cx="3615397" cy="3189665"/>
              </a:xfrm>
              <a:blipFill>
                <a:blip r:embed="rId2"/>
                <a:stretch>
                  <a:fillRect l="-1518" t="-191" r="-1855" b="-315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03A5F2EA-1F19-4628-813B-95FDE07C0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84" y="-907443"/>
            <a:ext cx="6798082" cy="4809643"/>
          </a:xfrm>
          <a:prstGeom prst="rect">
            <a:avLst/>
          </a:prstGeom>
        </p:spPr>
      </p:pic>
      <p:graphicFrame>
        <p:nvGraphicFramePr>
          <p:cNvPr id="15" name="Espaço Reservado para Conteúdo 3">
            <a:extLst>
              <a:ext uri="{FF2B5EF4-FFF2-40B4-BE49-F238E27FC236}">
                <a16:creationId xmlns:a16="http://schemas.microsoft.com/office/drawing/2014/main" id="{26E8F55A-97C1-4F86-AF4E-D63D6E8F77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036668"/>
              </p:ext>
            </p:extLst>
          </p:nvPr>
        </p:nvGraphicFramePr>
        <p:xfrm>
          <a:off x="4186464" y="3126064"/>
          <a:ext cx="7926797" cy="153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728">
                  <a:extLst>
                    <a:ext uri="{9D8B030D-6E8A-4147-A177-3AD203B41FA5}">
                      <a16:colId xmlns:a16="http://schemas.microsoft.com/office/drawing/2014/main" val="3448840649"/>
                    </a:ext>
                  </a:extLst>
                </a:gridCol>
                <a:gridCol w="995658">
                  <a:extLst>
                    <a:ext uri="{9D8B030D-6E8A-4147-A177-3AD203B41FA5}">
                      <a16:colId xmlns:a16="http://schemas.microsoft.com/office/drawing/2014/main" val="4236156782"/>
                    </a:ext>
                  </a:extLst>
                </a:gridCol>
                <a:gridCol w="989435">
                  <a:extLst>
                    <a:ext uri="{9D8B030D-6E8A-4147-A177-3AD203B41FA5}">
                      <a16:colId xmlns:a16="http://schemas.microsoft.com/office/drawing/2014/main" val="908298366"/>
                    </a:ext>
                  </a:extLst>
                </a:gridCol>
                <a:gridCol w="684916">
                  <a:extLst>
                    <a:ext uri="{9D8B030D-6E8A-4147-A177-3AD203B41FA5}">
                      <a16:colId xmlns:a16="http://schemas.microsoft.com/office/drawing/2014/main" val="3725354928"/>
                    </a:ext>
                  </a:extLst>
                </a:gridCol>
                <a:gridCol w="757047">
                  <a:extLst>
                    <a:ext uri="{9D8B030D-6E8A-4147-A177-3AD203B41FA5}">
                      <a16:colId xmlns:a16="http://schemas.microsoft.com/office/drawing/2014/main" val="446276081"/>
                    </a:ext>
                  </a:extLst>
                </a:gridCol>
                <a:gridCol w="757047">
                  <a:extLst>
                    <a:ext uri="{9D8B030D-6E8A-4147-A177-3AD203B41FA5}">
                      <a16:colId xmlns:a16="http://schemas.microsoft.com/office/drawing/2014/main" val="4243003672"/>
                    </a:ext>
                  </a:extLst>
                </a:gridCol>
                <a:gridCol w="684916">
                  <a:extLst>
                    <a:ext uri="{9D8B030D-6E8A-4147-A177-3AD203B41FA5}">
                      <a16:colId xmlns:a16="http://schemas.microsoft.com/office/drawing/2014/main" val="3923944594"/>
                    </a:ext>
                  </a:extLst>
                </a:gridCol>
                <a:gridCol w="684916">
                  <a:extLst>
                    <a:ext uri="{9D8B030D-6E8A-4147-A177-3AD203B41FA5}">
                      <a16:colId xmlns:a16="http://schemas.microsoft.com/office/drawing/2014/main" val="2446054415"/>
                    </a:ext>
                  </a:extLst>
                </a:gridCol>
                <a:gridCol w="805134">
                  <a:extLst>
                    <a:ext uri="{9D8B030D-6E8A-4147-A177-3AD203B41FA5}">
                      <a16:colId xmlns:a16="http://schemas.microsoft.com/office/drawing/2014/main" val="466524577"/>
                    </a:ext>
                  </a:extLst>
                </a:gridCol>
              </a:tblGrid>
              <a:tr h="357979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BITOLA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17" marR="22417" marT="2241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Massa Linear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17" marR="22417" marT="2241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d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17" marR="22417" marT="22417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800" u="none" strike="noStrike" dirty="0" err="1">
                          <a:effectLst/>
                        </a:rPr>
                        <a:t>b</a:t>
                      </a:r>
                      <a:r>
                        <a:rPr lang="pt-BR" sz="1800" u="none" strike="noStrike" baseline="-25000" dirty="0" err="1">
                          <a:effectLst/>
                        </a:rPr>
                        <a:t>f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17" marR="22417" marT="2241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Espessura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8" marR="86818" marT="43409" marB="43409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h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17" marR="22417" marT="2241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d'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17" marR="22417" marT="22417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Área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417" marR="22417" marT="22417" marB="0" anchor="b"/>
                </a:tc>
                <a:extLst>
                  <a:ext uri="{0D108BD9-81ED-4DB2-BD59-A6C34878D82A}">
                    <a16:rowId xmlns:a16="http://schemas.microsoft.com/office/drawing/2014/main" val="1689854579"/>
                  </a:ext>
                </a:extLst>
              </a:tr>
              <a:tr h="560871">
                <a:tc vMerge="1">
                  <a:txBody>
                    <a:bodyPr/>
                    <a:lstStyle/>
                    <a:p>
                      <a:pPr algn="ctr" fontAlgn="b"/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10" marR="23610" marT="2361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10" marR="23610" marT="2361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10" marR="23610" marT="2361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10" marR="23610" marT="236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err="1">
                          <a:effectLst/>
                        </a:rPr>
                        <a:t>tw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tf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10" marR="23610" marT="2361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10" marR="23610" marT="2361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610" marR="23610" marT="23610" marB="0" anchor="b"/>
                </a:tc>
                <a:extLst>
                  <a:ext uri="{0D108BD9-81ED-4DB2-BD59-A6C34878D82A}">
                    <a16:rowId xmlns:a16="http://schemas.microsoft.com/office/drawing/2014/main" val="925905983"/>
                  </a:ext>
                </a:extLst>
              </a:tr>
              <a:tr h="3065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mm x kg/m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kg/m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mm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mm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mm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mm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mm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cm²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extLst>
                  <a:ext uri="{0D108BD9-81ED-4DB2-BD59-A6C34878D82A}">
                    <a16:rowId xmlns:a16="http://schemas.microsoft.com/office/drawing/2014/main" val="1140922104"/>
                  </a:ext>
                </a:extLst>
              </a:tr>
              <a:tr h="3018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W 150 x 18,0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153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5,8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7,1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139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119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23,4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893" marR="19893" marT="19893" marB="0" anchor="b"/>
                </a:tc>
                <a:extLst>
                  <a:ext uri="{0D108BD9-81ED-4DB2-BD59-A6C34878D82A}">
                    <a16:rowId xmlns:a16="http://schemas.microsoft.com/office/drawing/2014/main" val="4182753766"/>
                  </a:ext>
                </a:extLst>
              </a:tr>
            </a:tbl>
          </a:graphicData>
        </a:graphic>
      </p:graphicFrame>
      <p:graphicFrame>
        <p:nvGraphicFramePr>
          <p:cNvPr id="16" name="Tabela 6">
            <a:extLst>
              <a:ext uri="{FF2B5EF4-FFF2-40B4-BE49-F238E27FC236}">
                <a16:creationId xmlns:a16="http://schemas.microsoft.com/office/drawing/2014/main" id="{1ADBA87D-FBDC-42F4-97A3-69DE5CF5AA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185150"/>
              </p:ext>
            </p:extLst>
          </p:nvPr>
        </p:nvGraphicFramePr>
        <p:xfrm>
          <a:off x="4627120" y="4951828"/>
          <a:ext cx="7153210" cy="14354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84653">
                  <a:extLst>
                    <a:ext uri="{9D8B030D-6E8A-4147-A177-3AD203B41FA5}">
                      <a16:colId xmlns:a16="http://schemas.microsoft.com/office/drawing/2014/main" val="1693363890"/>
                    </a:ext>
                  </a:extLst>
                </a:gridCol>
                <a:gridCol w="1057756">
                  <a:extLst>
                    <a:ext uri="{9D8B030D-6E8A-4147-A177-3AD203B41FA5}">
                      <a16:colId xmlns:a16="http://schemas.microsoft.com/office/drawing/2014/main" val="908345821"/>
                    </a:ext>
                  </a:extLst>
                </a:gridCol>
                <a:gridCol w="867098">
                  <a:extLst>
                    <a:ext uri="{9D8B030D-6E8A-4147-A177-3AD203B41FA5}">
                      <a16:colId xmlns:a16="http://schemas.microsoft.com/office/drawing/2014/main" val="1230672694"/>
                    </a:ext>
                  </a:extLst>
                </a:gridCol>
                <a:gridCol w="1057756">
                  <a:extLst>
                    <a:ext uri="{9D8B030D-6E8A-4147-A177-3AD203B41FA5}">
                      <a16:colId xmlns:a16="http://schemas.microsoft.com/office/drawing/2014/main" val="1813998748"/>
                    </a:ext>
                  </a:extLst>
                </a:gridCol>
                <a:gridCol w="784653">
                  <a:extLst>
                    <a:ext uri="{9D8B030D-6E8A-4147-A177-3AD203B41FA5}">
                      <a16:colId xmlns:a16="http://schemas.microsoft.com/office/drawing/2014/main" val="2625847507"/>
                    </a:ext>
                  </a:extLst>
                </a:gridCol>
                <a:gridCol w="867098">
                  <a:extLst>
                    <a:ext uri="{9D8B030D-6E8A-4147-A177-3AD203B41FA5}">
                      <a16:colId xmlns:a16="http://schemas.microsoft.com/office/drawing/2014/main" val="3819816658"/>
                    </a:ext>
                  </a:extLst>
                </a:gridCol>
                <a:gridCol w="867098">
                  <a:extLst>
                    <a:ext uri="{9D8B030D-6E8A-4147-A177-3AD203B41FA5}">
                      <a16:colId xmlns:a16="http://schemas.microsoft.com/office/drawing/2014/main" val="1219955038"/>
                    </a:ext>
                  </a:extLst>
                </a:gridCol>
                <a:gridCol w="867098">
                  <a:extLst>
                    <a:ext uri="{9D8B030D-6E8A-4147-A177-3AD203B41FA5}">
                      <a16:colId xmlns:a16="http://schemas.microsoft.com/office/drawing/2014/main" val="2553840154"/>
                    </a:ext>
                  </a:extLst>
                </a:gridCol>
              </a:tblGrid>
              <a:tr h="40767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Eixo X-X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10" marR="151610" marT="75805" marB="7580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Eixo Y-Y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610" marR="151610" marT="75805" marB="75805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056040"/>
                  </a:ext>
                </a:extLst>
              </a:tr>
              <a:tr h="3365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I</a:t>
                      </a:r>
                      <a:r>
                        <a:rPr lang="pt-BR" sz="1800" u="none" strike="noStrike" baseline="-25000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W</a:t>
                      </a:r>
                      <a:r>
                        <a:rPr lang="pt-BR" sz="1800" u="none" strike="noStrike" baseline="-25000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r</a:t>
                      </a:r>
                      <a:r>
                        <a:rPr lang="pt-BR" sz="1800" u="none" strike="noStrike" baseline="-25000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Z</a:t>
                      </a:r>
                      <a:r>
                        <a:rPr lang="pt-BR" sz="1800" u="none" strike="noStrike" baseline="-25000">
                          <a:effectLst/>
                        </a:rPr>
                        <a:t>x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I</a:t>
                      </a:r>
                      <a:r>
                        <a:rPr lang="pt-BR" sz="1800" u="none" strike="noStrike" baseline="-25000">
                          <a:effectLst/>
                        </a:rPr>
                        <a:t>y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W</a:t>
                      </a:r>
                      <a:r>
                        <a:rPr lang="pt-BR" sz="1800" u="none" strike="noStrike" baseline="-25000">
                          <a:effectLst/>
                        </a:rPr>
                        <a:t>y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r</a:t>
                      </a:r>
                      <a:r>
                        <a:rPr lang="pt-BR" sz="1800" u="none" strike="noStrike" baseline="-25000">
                          <a:effectLst/>
                        </a:rPr>
                        <a:t>y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Z</a:t>
                      </a:r>
                      <a:r>
                        <a:rPr lang="pt-BR" sz="1800" u="none" strike="noStrike" baseline="-25000">
                          <a:effectLst/>
                        </a:rPr>
                        <a:t>y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extLst>
                  <a:ext uri="{0D108BD9-81ED-4DB2-BD59-A6C34878D82A}">
                    <a16:rowId xmlns:a16="http://schemas.microsoft.com/office/drawing/2014/main" val="2838640714"/>
                  </a:ext>
                </a:extLst>
              </a:tr>
              <a:tr h="3365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cm</a:t>
                      </a:r>
                      <a:r>
                        <a:rPr lang="pt-BR" sz="1800" u="none" strike="noStrike" baseline="30000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cm³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cm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cm³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cm</a:t>
                      </a:r>
                      <a:r>
                        <a:rPr lang="pt-BR" sz="1800" u="none" strike="noStrike" baseline="30000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cm³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cm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cm³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extLst>
                  <a:ext uri="{0D108BD9-81ED-4DB2-BD59-A6C34878D82A}">
                    <a16:rowId xmlns:a16="http://schemas.microsoft.com/office/drawing/2014/main" val="1275342083"/>
                  </a:ext>
                </a:extLst>
              </a:tr>
              <a:tr h="3365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939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122,8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6,34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139,4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24,7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2,32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38,5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941" marR="28941" marT="28941" marB="0" anchor="b"/>
                </a:tc>
                <a:extLst>
                  <a:ext uri="{0D108BD9-81ED-4DB2-BD59-A6C34878D82A}">
                    <a16:rowId xmlns:a16="http://schemas.microsoft.com/office/drawing/2014/main" val="4224304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44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CF605F6-AF54-46DC-A491-991E5D4679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098" y="606425"/>
                <a:ext cx="11366696" cy="5105058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7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3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600</m:t>
                        </m:r>
                      </m:num>
                      <m:den>
                        <m: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2,32</m:t>
                        </m:r>
                      </m:den>
                    </m:f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=258,62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=1,76</m:t>
                    </m:r>
                    <m:rad>
                      <m:radPr>
                        <m:degHide m:val="on"/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=1,76</m:t>
                    </m:r>
                    <m:rad>
                      <m:radPr>
                        <m:degHide m:val="on"/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20000</m:t>
                            </m:r>
                          </m:num>
                          <m:den>
                            <m: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=49,78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         </a:t>
                </a:r>
              </a:p>
              <a:p>
                <a:pPr algn="ctr"/>
                <a:r>
                  <a:rPr lang="pt-BR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</m:s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sub>
                            </m:sSub>
                          </m:e>
                        </m:d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pt-B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EJ</m:t>
                        </m:r>
                      </m:den>
                    </m:f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25−25 . 0,3</m:t>
                            </m:r>
                          </m:e>
                        </m:d>
                        <m: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.122,8</m:t>
                        </m:r>
                      </m:num>
                      <m:den>
                        <m: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20000 . 4,34</m:t>
                        </m:r>
                      </m:den>
                    </m:f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=0,025 </m:t>
                    </m:r>
                    <m:sSup>
                      <m:sSup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                     </a:t>
                </a:r>
              </a:p>
              <a:p>
                <a:r>
                  <a:rPr lang="pt-BR" sz="2400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1,38</m:t>
                        </m:r>
                        <m:rad>
                          <m:radPr>
                            <m:degHide m:val="on"/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  <m:sSub>
                                  <m:sSubPr>
                                    <m:ctrlPr>
                                      <a:rPr lang="pt-B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pt-B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pt-B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rad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1,38 .  </m:t>
                        </m:r>
                        <m:rad>
                          <m:radPr>
                            <m:degHide m:val="on"/>
                            <m:ctrlP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126 . 4,34</m:t>
                            </m:r>
                          </m:e>
                        </m:rad>
                      </m:num>
                      <m:den>
                        <m: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2,32 .  4,34 . 0,025</m:t>
                        </m:r>
                      </m:den>
                    </m:f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</m:t>
                    </m:r>
                    <m:rad>
                      <m:radPr>
                        <m:degHide m:val="on"/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  <m:r>
                                  <a:rPr lang="pt-B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. 6683 . 0,025²</m:t>
                                </m:r>
                              </m:num>
                              <m:den>
                                <m:r>
                                  <a:rPr lang="pt-B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126</m:t>
                                </m:r>
                              </m:den>
                            </m:f>
                          </m:e>
                        </m:rad>
                      </m:e>
                    </m:rad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=197,64</m:t>
                    </m:r>
                  </m:oMath>
                </a14:m>
                <a:endParaRPr lang="pt-BR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12,5.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12,5 . 1350</m:t>
                          </m:r>
                        </m:num>
                        <m:den>
                          <m: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 . 1350+4 . 1350+3 . 1012,5</m:t>
                          </m:r>
                        </m:den>
                      </m:f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=1,43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≤3,0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CF605F6-AF54-46DC-A491-991E5D467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98" y="606425"/>
                <a:ext cx="11366696" cy="5105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1B3CBEA3-D782-4878-8BF3-B23FBBD41ABC}"/>
              </a:ext>
            </a:extLst>
          </p:cNvPr>
          <p:cNvSpPr/>
          <p:nvPr/>
        </p:nvSpPr>
        <p:spPr>
          <a:xfrm>
            <a:off x="290417" y="210472"/>
            <a:ext cx="62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rgbClr val="FF0000"/>
                </a:solidFill>
              </a:rPr>
              <a:t>FLT</a:t>
            </a:r>
          </a:p>
        </p:txBody>
      </p:sp>
    </p:spTree>
    <p:extLst>
      <p:ext uri="{BB962C8B-B14F-4D97-AF65-F5344CB8AC3E}">
        <p14:creationId xmlns:p14="http://schemas.microsoft.com/office/powerpoint/2010/main" val="35560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C916F87-EAE9-4B02-A396-6744D330F888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23557" y="2488027"/>
                <a:ext cx="11868443" cy="376078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𝐹𝐿𝑇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≤</m:t>
                    </m:r>
                    <m:f>
                      <m:f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endParaRPr lang="pt-BR" sz="23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pt-BR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ad>
                      <m:radPr>
                        <m:degHide m:val="on"/>
                        <m:ctrlP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1+0,039</m:t>
                            </m:r>
                            <m:f>
                              <m:fPr>
                                <m:ctrlP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sSubSup>
                                  <m:sSubSupPr>
                                    <m:ctrlPr>
                                      <a:rPr lang="pt-BR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pt-BR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pt-BR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pt-BR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pt-BR" sz="2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rad>
                    <m:r>
                      <a:rPr lang="pt-BR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1,43 .</m:t>
                        </m:r>
                        <m:sSup>
                          <m:sSup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 20000 . 126</m:t>
                        </m:r>
                      </m:num>
                      <m:den>
                        <m:r>
                          <a:rPr lang="pt-BR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600²</m:t>
                        </m:r>
                      </m:den>
                    </m:f>
                  </m:oMath>
                </a14:m>
                <a:r>
                  <a:rPr lang="pt-BR" sz="2100" dirty="0">
                    <a:solidFill>
                      <a:schemeClr val="tx1"/>
                    </a:solidFill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6683</m:t>
                            </m:r>
                          </m:num>
                          <m:den>
                            <m:r>
                              <a:rPr lang="pt-BR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126</m:t>
                            </m:r>
                          </m:den>
                        </m:f>
                        <m:d>
                          <m:dPr>
                            <m:ctrlP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1+0,039</m:t>
                            </m:r>
                            <m:f>
                              <m:fPr>
                                <m:ctrlPr>
                                  <a:rPr lang="pt-B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4,34 . 600²</m:t>
                                </m:r>
                              </m:num>
                              <m:den>
                                <m:r>
                                  <a:rPr lang="pt-BR" sz="2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6683</m:t>
                                </m:r>
                              </m:den>
                            </m:f>
                          </m:e>
                        </m:d>
                      </m:e>
                    </m:rad>
                    <m:r>
                      <a:rPr lang="pt-BR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=2288,63 </m:t>
                    </m:r>
                    <m:r>
                      <a:rPr lang="pt-BR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𝐾𝑁𝑐𝑚</m:t>
                    </m:r>
                  </m:oMath>
                </a14:m>
                <a:endParaRPr lang="pt-BR" sz="2100" dirty="0">
                  <a:solidFill>
                    <a:schemeClr val="tx1"/>
                  </a:solidFill>
                </a:endParaRPr>
              </a:p>
              <a:p>
                <a:r>
                  <a:rPr lang="pt-BR" sz="2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  </m:t>
                    </m:r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=139,4 . 25=3485 </m:t>
                    </m:r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𝐾𝑁𝑐𝑚</m:t>
                    </m:r>
                  </m:oMath>
                </a14:m>
                <a:r>
                  <a:rPr lang="pt-BR" sz="2300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≤</m:t>
                    </m:r>
                    <m:f>
                      <m:f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2288,63</m:t>
                        </m:r>
                      </m:num>
                      <m:den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den>
                    </m:f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3485</m:t>
                        </m:r>
                      </m:num>
                      <m:den>
                        <m:r>
                          <a:rPr lang="pt-BR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den>
                    </m:f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=2080,57</m:t>
                    </m:r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pt-BR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3168,18</m:t>
                    </m:r>
                  </m:oMath>
                </a14:m>
                <a:endParaRPr lang="pt-BR" sz="23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2080,57 </m:t>
                    </m:r>
                    <m:r>
                      <m:rPr>
                        <m:sty m:val="p"/>
                      </m:rPr>
                      <a:rPr lang="pt-BR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KNcm</m:t>
                    </m:r>
                  </m:oMath>
                </a14:m>
                <a:endParaRPr lang="pt-BR" sz="2300" dirty="0">
                  <a:solidFill>
                    <a:schemeClr val="tx1"/>
                  </a:solidFill>
                </a:endParaRPr>
              </a:p>
              <a:p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C916F87-EAE9-4B02-A396-6744D330F8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23557" y="2488027"/>
                <a:ext cx="11868443" cy="3760788"/>
              </a:xfrm>
              <a:blipFill>
                <a:blip r:embed="rId2"/>
                <a:stretch>
                  <a:fillRect l="-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spaço Reservado para Conteúdo 8">
            <a:extLst>
              <a:ext uri="{FF2B5EF4-FFF2-40B4-BE49-F238E27FC236}">
                <a16:creationId xmlns:a16="http://schemas.microsoft.com/office/drawing/2014/main" id="{E647AE94-BE22-4812-AE3D-FFBAA610E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15" y="266205"/>
            <a:ext cx="3226244" cy="2280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A01BCF2-3DF7-4351-A220-90E6E6914068}"/>
                  </a:ext>
                </a:extLst>
              </p:cNvPr>
              <p:cNvSpPr txBox="1"/>
              <p:nvPr/>
            </p:nvSpPr>
            <p:spPr>
              <a:xfrm>
                <a:off x="5896864" y="1146411"/>
                <a:ext cx="5169492" cy="615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 . 6²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=13,5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𝐾𝑁𝑚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=1350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A01BCF2-3DF7-4351-A220-90E6E6914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64" y="1146411"/>
                <a:ext cx="5169492" cy="615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D11C387-4FFF-405E-BC95-C73ABF795ADC}"/>
                  </a:ext>
                </a:extLst>
              </p:cNvPr>
              <p:cNvSpPr/>
              <p:nvPr/>
            </p:nvSpPr>
            <p:spPr>
              <a:xfrm>
                <a:off x="5033889" y="266205"/>
                <a:ext cx="7227043" cy="707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3 . 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 . 3 . 6²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=10,125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𝐾𝑁𝑚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 1012,5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D11C387-4FFF-405E-BC95-C73ABF795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9" y="266205"/>
                <a:ext cx="7227043" cy="707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73D3AEA-0C30-455E-AE9E-CD132947A4FB}"/>
              </a:ext>
            </a:extLst>
          </p:cNvPr>
          <p:cNvCxnSpPr/>
          <p:nvPr/>
        </p:nvCxnSpPr>
        <p:spPr>
          <a:xfrm flipV="1">
            <a:off x="3011737" y="1146411"/>
            <a:ext cx="0" cy="7245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7DCD5316-50FB-4EB2-AE0C-FA3BA14FB41D}"/>
                  </a:ext>
                </a:extLst>
              </p:cNvPr>
              <p:cNvSpPr/>
              <p:nvPr/>
            </p:nvSpPr>
            <p:spPr>
              <a:xfrm>
                <a:off x="2776262" y="727613"/>
                <a:ext cx="5378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7DCD5316-50FB-4EB2-AE0C-FA3BA14FB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262" y="727613"/>
                <a:ext cx="5378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13AB8B3-5D81-4D9E-A114-233CC8172631}"/>
              </a:ext>
            </a:extLst>
          </p:cNvPr>
          <p:cNvCxnSpPr/>
          <p:nvPr/>
        </p:nvCxnSpPr>
        <p:spPr>
          <a:xfrm flipV="1">
            <a:off x="3727938" y="1146411"/>
            <a:ext cx="0" cy="55374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52197E51-3C07-4E3E-90A1-6E6538CA5DF5}"/>
                  </a:ext>
                </a:extLst>
              </p:cNvPr>
              <p:cNvSpPr/>
              <p:nvPr/>
            </p:nvSpPr>
            <p:spPr>
              <a:xfrm>
                <a:off x="3454212" y="727613"/>
                <a:ext cx="529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52197E51-3C07-4E3E-90A1-6E6538CA5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212" y="727613"/>
                <a:ext cx="52950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>
            <a:extLst>
              <a:ext uri="{FF2B5EF4-FFF2-40B4-BE49-F238E27FC236}">
                <a16:creationId xmlns:a16="http://schemas.microsoft.com/office/drawing/2014/main" id="{00DC6425-6DCF-48BC-826B-F7DC03E8DCED}"/>
              </a:ext>
            </a:extLst>
          </p:cNvPr>
          <p:cNvSpPr/>
          <p:nvPr/>
        </p:nvSpPr>
        <p:spPr>
          <a:xfrm>
            <a:off x="290417" y="210472"/>
            <a:ext cx="62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rgbClr val="FF0000"/>
                </a:solidFill>
              </a:rPr>
              <a:t>FLT</a:t>
            </a:r>
          </a:p>
        </p:txBody>
      </p:sp>
    </p:spTree>
    <p:extLst>
      <p:ext uri="{BB962C8B-B14F-4D97-AF65-F5344CB8AC3E}">
        <p14:creationId xmlns:p14="http://schemas.microsoft.com/office/powerpoint/2010/main" val="152723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A295CF5E-8B43-457E-8F1F-24527508E739}"/>
              </a:ext>
            </a:extLst>
          </p:cNvPr>
          <p:cNvSpPr/>
          <p:nvPr/>
        </p:nvSpPr>
        <p:spPr>
          <a:xfrm>
            <a:off x="290417" y="210472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rgbClr val="FF0000"/>
                </a:solidFill>
              </a:rPr>
              <a:t>FLM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49E7048-E815-42C0-9BDB-B7069ED2C406}"/>
                  </a:ext>
                </a:extLst>
              </p:cNvPr>
              <p:cNvSpPr/>
              <p:nvPr/>
            </p:nvSpPr>
            <p:spPr>
              <a:xfrm>
                <a:off x="124721" y="198829"/>
                <a:ext cx="11731526" cy="2818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𝐹𝐿𝑀</m:t>
                        </m:r>
                      </m:sub>
                    </m:sSub>
                    <m:r>
                      <a:rPr lang="pt-BR" sz="1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10,2</m:t>
                        </m:r>
                      </m:num>
                      <m:den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2 .  0,71</m:t>
                        </m:r>
                      </m:den>
                    </m:f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=7,18</m:t>
                    </m:r>
                  </m:oMath>
                </a14:m>
                <a:r>
                  <a:rPr lang="pt-BR" sz="19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sz="1900" i="1">
                        <a:latin typeface="Cambria Math" panose="02040503050406030204" pitchFamily="18" charset="0"/>
                      </a:rPr>
                      <m:t>=0,38</m:t>
                    </m:r>
                    <m:rad>
                      <m:radPr>
                        <m:degHide m:val="o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=0,38 </m:t>
                    </m:r>
                    <m:rad>
                      <m:radPr>
                        <m:degHide m:val="on"/>
                        <m:ctrlPr>
                          <a:rPr lang="pt-BR" sz="19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num>
                          <m:den>
                            <m: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pt-BR" sz="1900" b="0" i="0" smtClean="0">
                        <a:latin typeface="Cambria Math" panose="02040503050406030204" pitchFamily="18" charset="0"/>
                      </a:rPr>
                      <m:t>=10,75</m:t>
                    </m:r>
                  </m:oMath>
                </a14:m>
                <a:endParaRPr lang="pt-BR" sz="1900" b="0" dirty="0"/>
              </a:p>
              <a:p>
                <a:pPr algn="ctr"/>
                <a:r>
                  <a:rPr lang="pt-BR" sz="1900" dirty="0"/>
                  <a:t>       </a:t>
                </a:r>
                <a:endParaRPr lang="pt-BR" sz="19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sz="1900" i="1">
                        <a:latin typeface="Cambria Math" panose="02040503050406030204" pitchFamily="18" charset="0"/>
                      </a:rPr>
                      <m:t>=0,83</m:t>
                    </m:r>
                    <m:rad>
                      <m:radPr>
                        <m:degHide m:val="o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=0,83 </m:t>
                    </m:r>
                    <m:rad>
                      <m:radPr>
                        <m:degHide m:val="on"/>
                        <m:ctrlPr>
                          <a:rPr lang="pt-BR" sz="19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num>
                          <m:den>
                            <m:r>
                              <a:rPr lang="pt-BR" sz="1900" b="0" i="1" smtClean="0">
                                <a:latin typeface="Cambria Math" panose="02040503050406030204" pitchFamily="18" charset="0"/>
                              </a:rPr>
                              <m:t>25 −25 . 0,3</m:t>
                            </m:r>
                          </m:den>
                        </m:f>
                      </m:e>
                    </m:rad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=28,06</m:t>
                    </m:r>
                  </m:oMath>
                </a14:m>
                <a:r>
                  <a:rPr lang="pt-BR" sz="1900" dirty="0"/>
                  <a:t>      </a:t>
                </a:r>
              </a:p>
              <a:p>
                <a:pPr algn="ctr"/>
                <a:endParaRPr lang="pt-BR" sz="19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𝐹𝐿𝑀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𝑃𝐿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3485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=3168,18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;   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𝑃𝐿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1900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=139,4 . 25=3485 </m:t>
                      </m:r>
                      <m:r>
                        <a:rPr lang="pt-BR" sz="1900" i="1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1900" dirty="0"/>
              </a:p>
              <a:p>
                <a:pPr algn="ctr"/>
                <a:endParaRPr lang="pt-BR" sz="19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49E7048-E815-42C0-9BDB-B7069ED2C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21" y="198829"/>
                <a:ext cx="11731526" cy="2818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BA4CB34C-0D2C-4997-981D-834EF4EE9E23}"/>
              </a:ext>
            </a:extLst>
          </p:cNvPr>
          <p:cNvSpPr/>
          <p:nvPr/>
        </p:nvSpPr>
        <p:spPr>
          <a:xfrm>
            <a:off x="335753" y="3408270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b="1" dirty="0">
                <a:solidFill>
                  <a:srgbClr val="FF0000"/>
                </a:solidFill>
              </a:rPr>
              <a:t>FLA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772BCAE3-F356-4FC4-92CB-6C503A48A65A}"/>
                  </a:ext>
                </a:extLst>
              </p:cNvPr>
              <p:cNvSpPr/>
              <p:nvPr/>
            </p:nvSpPr>
            <p:spPr>
              <a:xfrm>
                <a:off x="991250" y="3280999"/>
                <a:ext cx="11374210" cy="1909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𝐹𝐿𝐴</m:t>
                        </m:r>
                      </m:sub>
                    </m:sSub>
                    <m:r>
                      <a:rPr lang="pt-BR" sz="19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pt-BR" sz="19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11,9</m:t>
                        </m:r>
                      </m:num>
                      <m:den>
                        <m:r>
                          <a:rPr lang="pt-BR" sz="1900" b="0" i="1" smtClean="0">
                            <a:latin typeface="Cambria Math" panose="02040503050406030204" pitchFamily="18" charset="0"/>
                          </a:rPr>
                          <m:t>0,58</m:t>
                        </m:r>
                      </m:den>
                    </m:f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=20,52</m:t>
                    </m:r>
                    <m:r>
                      <a:rPr lang="pt-BR" sz="19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900" b="1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BR" sz="19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900" i="1">
                        <a:latin typeface="Cambria Math" panose="02040503050406030204" pitchFamily="18" charset="0"/>
                      </a:rPr>
                      <m:t>3,74 </m:t>
                    </m:r>
                    <m:rad>
                      <m:radPr>
                        <m:degHide m:val="o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1900" b="0" i="0" smtClean="0">
                        <a:latin typeface="Cambria Math" panose="02040503050406030204" pitchFamily="18" charset="0"/>
                      </a:rPr>
                      <m:t>=3,74</m:t>
                    </m:r>
                    <m:rad>
                      <m:radPr>
                        <m:degHide m:val="o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num>
                          <m:den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=105,78     </m:t>
                    </m:r>
                    <m:sSub>
                      <m:sSub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t-BR" sz="19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900" i="1">
                        <a:latin typeface="Cambria Math" panose="02040503050406030204" pitchFamily="18" charset="0"/>
                      </a:rPr>
                      <m:t>5,70. </m:t>
                    </m:r>
                    <m:rad>
                      <m:radPr>
                        <m:degHide m:val="o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1900" b="0" i="0" smtClean="0">
                        <a:latin typeface="Cambria Math" panose="02040503050406030204" pitchFamily="18" charset="0"/>
                      </a:rPr>
                      <m:t>=5,7</m:t>
                    </m:r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0</m:t>
                    </m:r>
                    <m:rad>
                      <m:radPr>
                        <m:degHide m:val="on"/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num>
                          <m:den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rad>
                    <m:r>
                      <a:rPr lang="pt-BR" sz="1900" b="0" i="1" smtClean="0">
                        <a:latin typeface="Cambria Math" panose="02040503050406030204" pitchFamily="18" charset="0"/>
                      </a:rPr>
                      <m:t>=161,22</m:t>
                    </m:r>
                  </m:oMath>
                </a14:m>
                <a:endParaRPr lang="pt-BR" sz="1900" dirty="0"/>
              </a:p>
              <a:p>
                <a:pPr algn="ctr"/>
                <a:endParaRPr lang="pt-BR" sz="19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𝐹𝐿𝐴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𝑃𝐿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3485</m:t>
                          </m:r>
                        </m:num>
                        <m:den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1,1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=3168,18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𝑘𝑁𝑐𝑚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𝑃𝐿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pt-BR" sz="1900" i="1">
                          <a:latin typeface="Cambria Math" panose="02040503050406030204" pitchFamily="18" charset="0"/>
                        </a:rPr>
                        <m:t> .  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=139,4 . 25=3485 </m:t>
                      </m:r>
                      <m:r>
                        <a:rPr lang="pt-BR" sz="1900" i="1">
                          <a:latin typeface="Cambria Math" panose="02040503050406030204" pitchFamily="18" charset="0"/>
                        </a:rPr>
                        <m:t>𝐾𝑁𝑐𝑚</m:t>
                      </m:r>
                    </m:oMath>
                  </m:oMathPara>
                </a14:m>
                <a:endParaRPr lang="pt-BR" sz="1900" dirty="0"/>
              </a:p>
              <a:p>
                <a:pPr algn="ctr"/>
                <a:endParaRPr lang="pt-BR" sz="19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772BCAE3-F356-4FC4-92CB-6C503A48A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50" y="3280999"/>
                <a:ext cx="11374210" cy="1909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825443B1-7DDC-4895-B881-C43A9ABF8E97}"/>
                  </a:ext>
                </a:extLst>
              </p:cNvPr>
              <p:cNvSpPr/>
              <p:nvPr/>
            </p:nvSpPr>
            <p:spPr>
              <a:xfrm>
                <a:off x="2645884" y="5454267"/>
                <a:ext cx="747018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pt-BR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3000">
                        <a:latin typeface="Cambria Math" panose="02040503050406030204" pitchFamily="18" charset="0"/>
                      </a:rPr>
                      <m:t>2080,57 </m:t>
                    </m:r>
                    <m:r>
                      <m:rPr>
                        <m:sty m:val="p"/>
                      </m:rPr>
                      <a:rPr lang="pt-BR" sz="3000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pt-BR" sz="3000">
                        <a:latin typeface="Cambria Math" panose="02040503050406030204" pitchFamily="18" charset="0"/>
                      </a:rPr>
                      <m:t>Ncm</m:t>
                    </m:r>
                    <m:r>
                      <a:rPr lang="pt-BR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pt-BR" sz="3000" i="1">
                        <a:latin typeface="Cambria Math" panose="02040503050406030204" pitchFamily="18" charset="0"/>
                      </a:rPr>
                      <m:t>1350 </m:t>
                    </m:r>
                    <m:r>
                      <a:rPr lang="pt-BR" sz="3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3000" i="1">
                        <a:latin typeface="Cambria Math" panose="02040503050406030204" pitchFamily="18" charset="0"/>
                      </a:rPr>
                      <m:t>𝑁𝑐𝑚</m:t>
                    </m:r>
                    <m:r>
                      <a:rPr lang="pt-BR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𝑂𝐾</m:t>
                    </m:r>
                    <m:r>
                      <a:rPr lang="pt-BR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pt-BR" sz="3000" dirty="0"/>
                  <a:t> </a:t>
                </a: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825443B1-7DDC-4895-B881-C43A9ABF8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884" y="5454267"/>
                <a:ext cx="747018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4393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RightStep">
      <a:dk1>
        <a:srgbClr val="000000"/>
      </a:dk1>
      <a:lt1>
        <a:srgbClr val="FFFFFF"/>
      </a:lt1>
      <a:dk2>
        <a:srgbClr val="413724"/>
      </a:dk2>
      <a:lt2>
        <a:srgbClr val="E2E8E8"/>
      </a:lt2>
      <a:accent1>
        <a:srgbClr val="E72931"/>
      </a:accent1>
      <a:accent2>
        <a:srgbClr val="D55F17"/>
      </a:accent2>
      <a:accent3>
        <a:srgbClr val="C1A022"/>
      </a:accent3>
      <a:accent4>
        <a:srgbClr val="8FB013"/>
      </a:accent4>
      <a:accent5>
        <a:srgbClr val="59B721"/>
      </a:accent5>
      <a:accent6>
        <a:srgbClr val="15BE1C"/>
      </a:accent6>
      <a:hlink>
        <a:srgbClr val="30918D"/>
      </a:hlink>
      <a:folHlink>
        <a:srgbClr val="828282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1801</Words>
  <Application>Microsoft Office PowerPoint</Application>
  <PresentationFormat>Widescreen</PresentationFormat>
  <Paragraphs>521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Sagona Black</vt:lpstr>
      <vt:lpstr>Sagona Book</vt:lpstr>
      <vt:lpstr>Sagona ExtraLight</vt:lpstr>
      <vt:lpstr>RetrospectVTI</vt:lpstr>
      <vt:lpstr>Flexão (Vigas)</vt:lpstr>
      <vt:lpstr>Dimensionamento</vt:lpstr>
      <vt:lpstr>Momento Fletor: Flambagem Lateral com Torção (FLT) </vt:lpstr>
      <vt:lpstr>Momento Fletor: Flambagem Local da Mesa (FLM) </vt:lpstr>
      <vt:lpstr>Momento Fletor: Flambagem Local da Alma (FLA) </vt:lpstr>
      <vt:lpstr>Exercício 1</vt:lpstr>
      <vt:lpstr>Apresentação do PowerPoint</vt:lpstr>
      <vt:lpstr>Apresentação do PowerPoint</vt:lpstr>
      <vt:lpstr>Apresentação do PowerPoint</vt:lpstr>
      <vt:lpstr>Exercício 02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Flexão (Vigas)</dc:title>
  <dc:creator>Talles Mello</dc:creator>
  <cp:lastModifiedBy>Talles Mello</cp:lastModifiedBy>
  <cp:revision>9</cp:revision>
  <dcterms:created xsi:type="dcterms:W3CDTF">2020-10-27T23:42:52Z</dcterms:created>
  <dcterms:modified xsi:type="dcterms:W3CDTF">2021-10-29T03:05:49Z</dcterms:modified>
</cp:coreProperties>
</file>