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54"/>
  </p:notesMasterIdLst>
  <p:sldIdLst>
    <p:sldId id="256" r:id="rId2"/>
    <p:sldId id="290" r:id="rId3"/>
    <p:sldId id="257" r:id="rId4"/>
    <p:sldId id="292" r:id="rId5"/>
    <p:sldId id="258" r:id="rId6"/>
    <p:sldId id="636" r:id="rId7"/>
    <p:sldId id="259" r:id="rId8"/>
    <p:sldId id="264" r:id="rId9"/>
    <p:sldId id="639" r:id="rId10"/>
    <p:sldId id="647" r:id="rId11"/>
    <p:sldId id="262" r:id="rId12"/>
    <p:sldId id="638" r:id="rId13"/>
    <p:sldId id="263" r:id="rId14"/>
    <p:sldId id="640" r:id="rId15"/>
    <p:sldId id="661" r:id="rId16"/>
    <p:sldId id="662" r:id="rId17"/>
    <p:sldId id="663" r:id="rId18"/>
    <p:sldId id="641" r:id="rId19"/>
    <p:sldId id="666" r:id="rId20"/>
    <p:sldId id="667" r:id="rId21"/>
    <p:sldId id="668" r:id="rId22"/>
    <p:sldId id="270" r:id="rId23"/>
    <p:sldId id="274" r:id="rId24"/>
    <p:sldId id="275" r:id="rId25"/>
    <p:sldId id="276" r:id="rId26"/>
    <p:sldId id="642" r:id="rId27"/>
    <p:sldId id="664" r:id="rId28"/>
    <p:sldId id="644" r:id="rId29"/>
    <p:sldId id="646" r:id="rId30"/>
    <p:sldId id="665" r:id="rId31"/>
    <p:sldId id="277" r:id="rId32"/>
    <p:sldId id="670" r:id="rId33"/>
    <p:sldId id="669" r:id="rId34"/>
    <p:sldId id="672" r:id="rId35"/>
    <p:sldId id="671" r:id="rId36"/>
    <p:sldId id="643" r:id="rId37"/>
    <p:sldId id="284" r:id="rId38"/>
    <p:sldId id="650" r:id="rId39"/>
    <p:sldId id="286" r:id="rId40"/>
    <p:sldId id="648" r:id="rId41"/>
    <p:sldId id="649" r:id="rId42"/>
    <p:sldId id="651" r:id="rId43"/>
    <p:sldId id="652" r:id="rId44"/>
    <p:sldId id="653" r:id="rId45"/>
    <p:sldId id="654" r:id="rId46"/>
    <p:sldId id="655" r:id="rId47"/>
    <p:sldId id="656" r:id="rId48"/>
    <p:sldId id="657" r:id="rId49"/>
    <p:sldId id="660" r:id="rId50"/>
    <p:sldId id="658" r:id="rId51"/>
    <p:sldId id="659" r:id="rId52"/>
    <p:sldId id="28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818" autoAdjust="0"/>
  </p:normalViewPr>
  <p:slideViewPr>
    <p:cSldViewPr snapToGrid="0">
      <p:cViewPr>
        <p:scale>
          <a:sx n="80" d="100"/>
          <a:sy n="80" d="100"/>
        </p:scale>
        <p:origin x="366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84F3E-DFB9-4381-AA5E-8FE02AA371A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3022B62-9D98-4BAE-9F1E-851B3F622F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Escadas Retangulares</a:t>
          </a:r>
          <a:endParaRPr lang="en-US"/>
        </a:p>
      </dgm:t>
    </dgm:pt>
    <dgm:pt modelId="{9567514E-9ECE-4CDE-9A33-72A950557358}" type="parTrans" cxnId="{0CF10D01-BE4D-44C3-AB25-55A786B73517}">
      <dgm:prSet/>
      <dgm:spPr/>
      <dgm:t>
        <a:bodyPr/>
        <a:lstStyle/>
        <a:p>
          <a:endParaRPr lang="en-US" sz="3500"/>
        </a:p>
      </dgm:t>
    </dgm:pt>
    <dgm:pt modelId="{A9B9B769-FC1B-4897-943C-5447F2E83D04}" type="sibTrans" cxnId="{0CF10D01-BE4D-44C3-AB25-55A786B73517}">
      <dgm:prSet/>
      <dgm:spPr/>
      <dgm:t>
        <a:bodyPr/>
        <a:lstStyle/>
        <a:p>
          <a:endParaRPr lang="en-US"/>
        </a:p>
      </dgm:t>
    </dgm:pt>
    <dgm:pt modelId="{542FA4D5-DE09-423A-B5DE-7574960C3F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Escadas Ortogonais</a:t>
          </a:r>
          <a:endParaRPr lang="en-US"/>
        </a:p>
      </dgm:t>
    </dgm:pt>
    <dgm:pt modelId="{838F0E41-EB77-41D8-89E8-EA4E922B01BC}" type="parTrans" cxnId="{82B04449-0577-421E-A214-8816A897DC5C}">
      <dgm:prSet/>
      <dgm:spPr/>
      <dgm:t>
        <a:bodyPr/>
        <a:lstStyle/>
        <a:p>
          <a:endParaRPr lang="en-US" sz="3500"/>
        </a:p>
      </dgm:t>
    </dgm:pt>
    <dgm:pt modelId="{B36EE8B7-A878-4032-95D4-20A49C074267}" type="sibTrans" cxnId="{82B04449-0577-421E-A214-8816A897DC5C}">
      <dgm:prSet/>
      <dgm:spPr/>
      <dgm:t>
        <a:bodyPr/>
        <a:lstStyle/>
        <a:p>
          <a:endParaRPr lang="en-US"/>
        </a:p>
      </dgm:t>
    </dgm:pt>
    <dgm:pt modelId="{50599241-7AA2-4962-8002-761571AA7F9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Escadas em Balanço</a:t>
          </a:r>
          <a:endParaRPr lang="en-US"/>
        </a:p>
      </dgm:t>
    </dgm:pt>
    <dgm:pt modelId="{8746A944-BF43-47D6-93C9-13FD3D874D02}" type="parTrans" cxnId="{C086B817-74DE-49D0-938C-F6C17C450B96}">
      <dgm:prSet/>
      <dgm:spPr/>
      <dgm:t>
        <a:bodyPr/>
        <a:lstStyle/>
        <a:p>
          <a:endParaRPr lang="en-US" sz="3500"/>
        </a:p>
      </dgm:t>
    </dgm:pt>
    <dgm:pt modelId="{154ACFEC-9A42-4805-9D92-713A2A0E5A19}" type="sibTrans" cxnId="{C086B817-74DE-49D0-938C-F6C17C450B96}">
      <dgm:prSet/>
      <dgm:spPr/>
      <dgm:t>
        <a:bodyPr/>
        <a:lstStyle/>
        <a:p>
          <a:endParaRPr lang="en-US"/>
        </a:p>
      </dgm:t>
    </dgm:pt>
    <dgm:pt modelId="{57ABCDBB-A28A-4204-AA43-8357FB8A2F3E}" type="pres">
      <dgm:prSet presAssocID="{B6484F3E-DFB9-4381-AA5E-8FE02AA371A0}" presName="root" presStyleCnt="0">
        <dgm:presLayoutVars>
          <dgm:dir/>
          <dgm:resizeHandles val="exact"/>
        </dgm:presLayoutVars>
      </dgm:prSet>
      <dgm:spPr/>
    </dgm:pt>
    <dgm:pt modelId="{2B88BB33-B008-4982-8ADC-2F636643C512}" type="pres">
      <dgm:prSet presAssocID="{43022B62-9D98-4BAE-9F1E-851B3F622FFF}" presName="compNode" presStyleCnt="0"/>
      <dgm:spPr/>
    </dgm:pt>
    <dgm:pt modelId="{1C387631-5E1A-46AA-8ABF-10524EFC69A4}" type="pres">
      <dgm:prSet presAssocID="{43022B62-9D98-4BAE-9F1E-851B3F622FF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8F774AF-152E-4495-8E6A-1C259DC4B32A}" type="pres">
      <dgm:prSet presAssocID="{43022B62-9D98-4BAE-9F1E-851B3F622F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stairs"/>
        </a:ext>
      </dgm:extLst>
    </dgm:pt>
    <dgm:pt modelId="{4F8B91D7-513F-44A3-A585-496D9DA3819C}" type="pres">
      <dgm:prSet presAssocID="{43022B62-9D98-4BAE-9F1E-851B3F622FFF}" presName="spaceRect" presStyleCnt="0"/>
      <dgm:spPr/>
    </dgm:pt>
    <dgm:pt modelId="{52478AE7-06C3-49E0-91EB-0463CA80A8A3}" type="pres">
      <dgm:prSet presAssocID="{43022B62-9D98-4BAE-9F1E-851B3F622FFF}" presName="textRect" presStyleLbl="revTx" presStyleIdx="0" presStyleCnt="3">
        <dgm:presLayoutVars>
          <dgm:chMax val="1"/>
          <dgm:chPref val="1"/>
        </dgm:presLayoutVars>
      </dgm:prSet>
      <dgm:spPr/>
    </dgm:pt>
    <dgm:pt modelId="{77479645-7931-48FF-8645-2012091EDBEE}" type="pres">
      <dgm:prSet presAssocID="{A9B9B769-FC1B-4897-943C-5447F2E83D04}" presName="sibTrans" presStyleCnt="0"/>
      <dgm:spPr/>
    </dgm:pt>
    <dgm:pt modelId="{A0F4ABD7-BA66-47F6-88D2-ED7AC1A86ED0}" type="pres">
      <dgm:prSet presAssocID="{542FA4D5-DE09-423A-B5DE-7574960C3FB9}" presName="compNode" presStyleCnt="0"/>
      <dgm:spPr/>
    </dgm:pt>
    <dgm:pt modelId="{F3C4CC51-5BAF-4667-A871-3D7E872ED143}" type="pres">
      <dgm:prSet presAssocID="{542FA4D5-DE09-423A-B5DE-7574960C3FB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0EFED92-12D0-4FF3-AC59-3699239E8F6F}" type="pres">
      <dgm:prSet presAssocID="{542FA4D5-DE09-423A-B5DE-7574960C3F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stairs1"/>
        </a:ext>
      </dgm:extLst>
    </dgm:pt>
    <dgm:pt modelId="{4323A59A-1BEE-4BCB-B043-E6795AF2D79E}" type="pres">
      <dgm:prSet presAssocID="{542FA4D5-DE09-423A-B5DE-7574960C3FB9}" presName="spaceRect" presStyleCnt="0"/>
      <dgm:spPr/>
    </dgm:pt>
    <dgm:pt modelId="{D289E0DD-69D0-4ABE-ADE5-6408BB385F17}" type="pres">
      <dgm:prSet presAssocID="{542FA4D5-DE09-423A-B5DE-7574960C3FB9}" presName="textRect" presStyleLbl="revTx" presStyleIdx="1" presStyleCnt="3">
        <dgm:presLayoutVars>
          <dgm:chMax val="1"/>
          <dgm:chPref val="1"/>
        </dgm:presLayoutVars>
      </dgm:prSet>
      <dgm:spPr/>
    </dgm:pt>
    <dgm:pt modelId="{46536BDA-5EE7-4AFA-ABAF-CAA7AC0BC3B6}" type="pres">
      <dgm:prSet presAssocID="{B36EE8B7-A878-4032-95D4-20A49C074267}" presName="sibTrans" presStyleCnt="0"/>
      <dgm:spPr/>
    </dgm:pt>
    <dgm:pt modelId="{238DB4A0-EFAE-4486-8FCA-0114CA639A31}" type="pres">
      <dgm:prSet presAssocID="{50599241-7AA2-4962-8002-761571AA7F96}" presName="compNode" presStyleCnt="0"/>
      <dgm:spPr/>
    </dgm:pt>
    <dgm:pt modelId="{258C9715-B4D9-40EC-847F-F9AD8ECFEE76}" type="pres">
      <dgm:prSet presAssocID="{50599241-7AA2-4962-8002-761571AA7F9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D9DB3FE-1415-4B98-A4A0-CE7C3DC9C889}" type="pres">
      <dgm:prSet presAssocID="{50599241-7AA2-4962-8002-761571AA7F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F739BA2B-9E93-45F4-A502-781056ED85A4}" type="pres">
      <dgm:prSet presAssocID="{50599241-7AA2-4962-8002-761571AA7F96}" presName="spaceRect" presStyleCnt="0"/>
      <dgm:spPr/>
    </dgm:pt>
    <dgm:pt modelId="{BFB70709-0782-46BB-B590-0DEDDAD4CAF8}" type="pres">
      <dgm:prSet presAssocID="{50599241-7AA2-4962-8002-761571AA7F9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CF10D01-BE4D-44C3-AB25-55A786B73517}" srcId="{B6484F3E-DFB9-4381-AA5E-8FE02AA371A0}" destId="{43022B62-9D98-4BAE-9F1E-851B3F622FFF}" srcOrd="0" destOrd="0" parTransId="{9567514E-9ECE-4CDE-9A33-72A950557358}" sibTransId="{A9B9B769-FC1B-4897-943C-5447F2E83D04}"/>
    <dgm:cxn modelId="{C086B817-74DE-49D0-938C-F6C17C450B96}" srcId="{B6484F3E-DFB9-4381-AA5E-8FE02AA371A0}" destId="{50599241-7AA2-4962-8002-761571AA7F96}" srcOrd="2" destOrd="0" parTransId="{8746A944-BF43-47D6-93C9-13FD3D874D02}" sibTransId="{154ACFEC-9A42-4805-9D92-713A2A0E5A19}"/>
    <dgm:cxn modelId="{82B04449-0577-421E-A214-8816A897DC5C}" srcId="{B6484F3E-DFB9-4381-AA5E-8FE02AA371A0}" destId="{542FA4D5-DE09-423A-B5DE-7574960C3FB9}" srcOrd="1" destOrd="0" parTransId="{838F0E41-EB77-41D8-89E8-EA4E922B01BC}" sibTransId="{B36EE8B7-A878-4032-95D4-20A49C074267}"/>
    <dgm:cxn modelId="{AFE5FA4D-CEA4-49E0-9D86-7FE4315E0FC8}" type="presOf" srcId="{43022B62-9D98-4BAE-9F1E-851B3F622FFF}" destId="{52478AE7-06C3-49E0-91EB-0463CA80A8A3}" srcOrd="0" destOrd="0" presId="urn:microsoft.com/office/officeart/2018/5/layout/IconLeafLabelList"/>
    <dgm:cxn modelId="{6DB98B8C-605C-4C8F-824D-B5737C202D91}" type="presOf" srcId="{B6484F3E-DFB9-4381-AA5E-8FE02AA371A0}" destId="{57ABCDBB-A28A-4204-AA43-8357FB8A2F3E}" srcOrd="0" destOrd="0" presId="urn:microsoft.com/office/officeart/2018/5/layout/IconLeafLabelList"/>
    <dgm:cxn modelId="{2D52EFBA-3A4B-41C6-A6C0-B6F2B4E534EE}" type="presOf" srcId="{542FA4D5-DE09-423A-B5DE-7574960C3FB9}" destId="{D289E0DD-69D0-4ABE-ADE5-6408BB385F17}" srcOrd="0" destOrd="0" presId="urn:microsoft.com/office/officeart/2018/5/layout/IconLeafLabelList"/>
    <dgm:cxn modelId="{E324A4EE-DC62-4F1B-A1A8-44DD862F5C12}" type="presOf" srcId="{50599241-7AA2-4962-8002-761571AA7F96}" destId="{BFB70709-0782-46BB-B590-0DEDDAD4CAF8}" srcOrd="0" destOrd="0" presId="urn:microsoft.com/office/officeart/2018/5/layout/IconLeafLabelList"/>
    <dgm:cxn modelId="{AC663DFA-6DB0-46EF-9CD6-36656BB5623B}" type="presParOf" srcId="{57ABCDBB-A28A-4204-AA43-8357FB8A2F3E}" destId="{2B88BB33-B008-4982-8ADC-2F636643C512}" srcOrd="0" destOrd="0" presId="urn:microsoft.com/office/officeart/2018/5/layout/IconLeafLabelList"/>
    <dgm:cxn modelId="{1D7BE503-EA7C-46F6-AFD8-C53FE0E76F97}" type="presParOf" srcId="{2B88BB33-B008-4982-8ADC-2F636643C512}" destId="{1C387631-5E1A-46AA-8ABF-10524EFC69A4}" srcOrd="0" destOrd="0" presId="urn:microsoft.com/office/officeart/2018/5/layout/IconLeafLabelList"/>
    <dgm:cxn modelId="{403CF197-B01B-4FDB-8AE8-AB2BB6D113B7}" type="presParOf" srcId="{2B88BB33-B008-4982-8ADC-2F636643C512}" destId="{98F774AF-152E-4495-8E6A-1C259DC4B32A}" srcOrd="1" destOrd="0" presId="urn:microsoft.com/office/officeart/2018/5/layout/IconLeafLabelList"/>
    <dgm:cxn modelId="{8A350229-710D-4031-8D6D-87A4E5C05C1C}" type="presParOf" srcId="{2B88BB33-B008-4982-8ADC-2F636643C512}" destId="{4F8B91D7-513F-44A3-A585-496D9DA3819C}" srcOrd="2" destOrd="0" presId="urn:microsoft.com/office/officeart/2018/5/layout/IconLeafLabelList"/>
    <dgm:cxn modelId="{D410DEE1-A874-4194-8884-677E52F423E0}" type="presParOf" srcId="{2B88BB33-B008-4982-8ADC-2F636643C512}" destId="{52478AE7-06C3-49E0-91EB-0463CA80A8A3}" srcOrd="3" destOrd="0" presId="urn:microsoft.com/office/officeart/2018/5/layout/IconLeafLabelList"/>
    <dgm:cxn modelId="{3795BF77-AD16-4AA0-B970-86CD4344AA1F}" type="presParOf" srcId="{57ABCDBB-A28A-4204-AA43-8357FB8A2F3E}" destId="{77479645-7931-48FF-8645-2012091EDBEE}" srcOrd="1" destOrd="0" presId="urn:microsoft.com/office/officeart/2018/5/layout/IconLeafLabelList"/>
    <dgm:cxn modelId="{6DFCD880-A972-4A1B-A2E2-F9775C39954C}" type="presParOf" srcId="{57ABCDBB-A28A-4204-AA43-8357FB8A2F3E}" destId="{A0F4ABD7-BA66-47F6-88D2-ED7AC1A86ED0}" srcOrd="2" destOrd="0" presId="urn:microsoft.com/office/officeart/2018/5/layout/IconLeafLabelList"/>
    <dgm:cxn modelId="{590D6186-B7F4-4AD4-BAB9-11DD61981623}" type="presParOf" srcId="{A0F4ABD7-BA66-47F6-88D2-ED7AC1A86ED0}" destId="{F3C4CC51-5BAF-4667-A871-3D7E872ED143}" srcOrd="0" destOrd="0" presId="urn:microsoft.com/office/officeart/2018/5/layout/IconLeafLabelList"/>
    <dgm:cxn modelId="{09DA338F-88A6-4803-A1A5-827BDA43D7F9}" type="presParOf" srcId="{A0F4ABD7-BA66-47F6-88D2-ED7AC1A86ED0}" destId="{80EFED92-12D0-4FF3-AC59-3699239E8F6F}" srcOrd="1" destOrd="0" presId="urn:microsoft.com/office/officeart/2018/5/layout/IconLeafLabelList"/>
    <dgm:cxn modelId="{2A3ED788-09E8-426B-9808-08F6686059CF}" type="presParOf" srcId="{A0F4ABD7-BA66-47F6-88D2-ED7AC1A86ED0}" destId="{4323A59A-1BEE-4BCB-B043-E6795AF2D79E}" srcOrd="2" destOrd="0" presId="urn:microsoft.com/office/officeart/2018/5/layout/IconLeafLabelList"/>
    <dgm:cxn modelId="{E760E933-EC98-49AE-99AF-7ACD0772CD4C}" type="presParOf" srcId="{A0F4ABD7-BA66-47F6-88D2-ED7AC1A86ED0}" destId="{D289E0DD-69D0-4ABE-ADE5-6408BB385F17}" srcOrd="3" destOrd="0" presId="urn:microsoft.com/office/officeart/2018/5/layout/IconLeafLabelList"/>
    <dgm:cxn modelId="{5E5F27BD-2C28-4B7C-8752-1A5713B3E527}" type="presParOf" srcId="{57ABCDBB-A28A-4204-AA43-8357FB8A2F3E}" destId="{46536BDA-5EE7-4AFA-ABAF-CAA7AC0BC3B6}" srcOrd="3" destOrd="0" presId="urn:microsoft.com/office/officeart/2018/5/layout/IconLeafLabelList"/>
    <dgm:cxn modelId="{195FBC03-3449-49B3-9745-39C03FBED6E7}" type="presParOf" srcId="{57ABCDBB-A28A-4204-AA43-8357FB8A2F3E}" destId="{238DB4A0-EFAE-4486-8FCA-0114CA639A31}" srcOrd="4" destOrd="0" presId="urn:microsoft.com/office/officeart/2018/5/layout/IconLeafLabelList"/>
    <dgm:cxn modelId="{213EF4C0-9942-47DF-B1F2-0811FD6B7825}" type="presParOf" srcId="{238DB4A0-EFAE-4486-8FCA-0114CA639A31}" destId="{258C9715-B4D9-40EC-847F-F9AD8ECFEE76}" srcOrd="0" destOrd="0" presId="urn:microsoft.com/office/officeart/2018/5/layout/IconLeafLabelList"/>
    <dgm:cxn modelId="{373255A5-BFAC-4E75-9F48-30F54262D400}" type="presParOf" srcId="{238DB4A0-EFAE-4486-8FCA-0114CA639A31}" destId="{8D9DB3FE-1415-4B98-A4A0-CE7C3DC9C889}" srcOrd="1" destOrd="0" presId="urn:microsoft.com/office/officeart/2018/5/layout/IconLeafLabelList"/>
    <dgm:cxn modelId="{7A9E4C8F-FA9E-45B2-85DA-76868C47FB34}" type="presParOf" srcId="{238DB4A0-EFAE-4486-8FCA-0114CA639A31}" destId="{F739BA2B-9E93-45F4-A502-781056ED85A4}" srcOrd="2" destOrd="0" presId="urn:microsoft.com/office/officeart/2018/5/layout/IconLeafLabelList"/>
    <dgm:cxn modelId="{4E729EAA-243A-408F-A930-32D53C778CA7}" type="presParOf" srcId="{238DB4A0-EFAE-4486-8FCA-0114CA639A31}" destId="{BFB70709-0782-46BB-B590-0DEDDAD4CAF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87631-5E1A-46AA-8ABF-10524EFC69A4}">
      <dsp:nvSpPr>
        <dsp:cNvPr id="0" name=""/>
        <dsp:cNvSpPr/>
      </dsp:nvSpPr>
      <dsp:spPr>
        <a:xfrm>
          <a:off x="707282" y="494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774AF-152E-4495-8E6A-1C259DC4B32A}">
      <dsp:nvSpPr>
        <dsp:cNvPr id="0" name=""/>
        <dsp:cNvSpPr/>
      </dsp:nvSpPr>
      <dsp:spPr>
        <a:xfrm>
          <a:off x="1124095" y="42176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78AE7-06C3-49E0-91EB-0463CA80A8A3}">
      <dsp:nvSpPr>
        <dsp:cNvPr id="0" name=""/>
        <dsp:cNvSpPr/>
      </dsp:nvSpPr>
      <dsp:spPr>
        <a:xfrm>
          <a:off x="82064" y="256994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kern="1200"/>
            <a:t>Escadas Retangulares</a:t>
          </a:r>
          <a:endParaRPr lang="en-US" sz="2400" kern="1200"/>
        </a:p>
      </dsp:txBody>
      <dsp:txXfrm>
        <a:off x="82064" y="2569949"/>
        <a:ext cx="3206250" cy="720000"/>
      </dsp:txXfrm>
    </dsp:sp>
    <dsp:sp modelId="{F3C4CC51-5BAF-4667-A871-3D7E872ED143}">
      <dsp:nvSpPr>
        <dsp:cNvPr id="0" name=""/>
        <dsp:cNvSpPr/>
      </dsp:nvSpPr>
      <dsp:spPr>
        <a:xfrm>
          <a:off x="4474626" y="494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FED92-12D0-4FF3-AC59-3699239E8F6F}">
      <dsp:nvSpPr>
        <dsp:cNvPr id="0" name=""/>
        <dsp:cNvSpPr/>
      </dsp:nvSpPr>
      <dsp:spPr>
        <a:xfrm>
          <a:off x="4891439" y="42176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9E0DD-69D0-4ABE-ADE5-6408BB385F17}">
      <dsp:nvSpPr>
        <dsp:cNvPr id="0" name=""/>
        <dsp:cNvSpPr/>
      </dsp:nvSpPr>
      <dsp:spPr>
        <a:xfrm>
          <a:off x="3849408" y="256994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kern="1200"/>
            <a:t>Escadas Ortogonais</a:t>
          </a:r>
          <a:endParaRPr lang="en-US" sz="2400" kern="1200"/>
        </a:p>
      </dsp:txBody>
      <dsp:txXfrm>
        <a:off x="3849408" y="2569949"/>
        <a:ext cx="3206250" cy="720000"/>
      </dsp:txXfrm>
    </dsp:sp>
    <dsp:sp modelId="{258C9715-B4D9-40EC-847F-F9AD8ECFEE76}">
      <dsp:nvSpPr>
        <dsp:cNvPr id="0" name=""/>
        <dsp:cNvSpPr/>
      </dsp:nvSpPr>
      <dsp:spPr>
        <a:xfrm>
          <a:off x="8241970" y="494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DB3FE-1415-4B98-A4A0-CE7C3DC9C889}">
      <dsp:nvSpPr>
        <dsp:cNvPr id="0" name=""/>
        <dsp:cNvSpPr/>
      </dsp:nvSpPr>
      <dsp:spPr>
        <a:xfrm>
          <a:off x="8658783" y="42176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70709-0782-46BB-B590-0DEDDAD4CAF8}">
      <dsp:nvSpPr>
        <dsp:cNvPr id="0" name=""/>
        <dsp:cNvSpPr/>
      </dsp:nvSpPr>
      <dsp:spPr>
        <a:xfrm>
          <a:off x="7616751" y="256994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kern="1200"/>
            <a:t>Escadas em Balanço</a:t>
          </a:r>
          <a:endParaRPr lang="en-US" sz="2400" kern="1200"/>
        </a:p>
      </dsp:txBody>
      <dsp:txXfrm>
        <a:off x="7616751" y="2569949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76C79-70E4-471A-994E-1CB6FD89952B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E7FC-E0AF-49D6-A027-C898C7113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00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2E7FC-E0AF-49D6-A027-C898C7113B9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81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2E7FC-E0AF-49D6-A027-C898C7113B9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15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2E7FC-E0AF-49D6-A027-C898C7113B99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78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7082-5EEF-4AC5-9D9D-584C606E2C8D}" type="datetime1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46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8772-2929-47F5-A280-5A06B0EA17DE}" type="datetime1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85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AEB-1443-4AF3-A223-5EB52ACE7E42}" type="datetime1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39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CFDA-166B-41A8-A4E7-370C0865F68A}" type="datetime1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62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AF29391-21EC-4FB6-830B-7E9C3AF29FDE}" type="datetime1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46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ED5B-C9C2-4036-A213-649B90175E40}" type="datetime1">
              <a:rPr lang="pt-BR" smtClean="0"/>
              <a:t>24/09/2021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70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569-9153-4FA0-99A7-96A3E8AE615E}" type="datetime1">
              <a:rPr lang="pt-BR" smtClean="0"/>
              <a:t>24/09/2021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78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15EB-07A8-4C2A-98AC-4505E2C5C465}" type="datetime1">
              <a:rPr lang="pt-BR" smtClean="0"/>
              <a:t>24/09/2021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80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071B-9520-4E20-8200-0F0BD2E732A5}" type="datetime1">
              <a:rPr lang="pt-BR" smtClean="0"/>
              <a:t>24/09/2021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6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9BE2-27FA-443A-8B94-9395D404FC8C}" type="datetime1">
              <a:rPr lang="pt-BR" smtClean="0"/>
              <a:t>24/09/2021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05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2947-1288-403C-8A52-C52B5A83A79A}" type="datetime1">
              <a:rPr lang="pt-BR" smtClean="0"/>
              <a:t>24/09/2021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92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AC4FDC1-DD88-42BA-87B3-E6E491FAA1EA}" type="datetime1">
              <a:rPr lang="pt-BR" smtClean="0"/>
              <a:t>24/09/2021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2A94507E-2C5D-486F-9CA2-C698DF8BCD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06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image" Target="../media/image22.jp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microsoft.com/office/2007/relationships/hdphoto" Target="../media/hdphoto2.wdp"/><Relationship Id="rId7" Type="http://schemas.openxmlformats.org/officeDocument/2006/relationships/image" Target="../media/image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2.png"/><Relationship Id="rId4" Type="http://schemas.openxmlformats.org/officeDocument/2006/relationships/image" Target="../media/image39.emf"/><Relationship Id="rId9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microsoft.com/office/2007/relationships/hdphoto" Target="../media/hdphoto2.wdp"/><Relationship Id="rId7" Type="http://schemas.openxmlformats.org/officeDocument/2006/relationships/image" Target="../media/image4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2.png"/><Relationship Id="rId9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3.png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8" Type="http://schemas.openxmlformats.org/officeDocument/2006/relationships/image" Target="../media/image801.png"/><Relationship Id="rId26" Type="http://schemas.openxmlformats.org/officeDocument/2006/relationships/image" Target="../media/image87.png"/><Relationship Id="rId3" Type="http://schemas.openxmlformats.org/officeDocument/2006/relationships/image" Target="../media/image3.png"/><Relationship Id="rId21" Type="http://schemas.openxmlformats.org/officeDocument/2006/relationships/image" Target="../media/image82.png"/><Relationship Id="rId7" Type="http://schemas.openxmlformats.org/officeDocument/2006/relationships/image" Target="../media/image77.png"/><Relationship Id="rId17" Type="http://schemas.openxmlformats.org/officeDocument/2006/relationships/image" Target="../media/image580.png"/><Relationship Id="rId25" Type="http://schemas.openxmlformats.org/officeDocument/2006/relationships/image" Target="../media/image86.png"/><Relationship Id="rId2" Type="http://schemas.openxmlformats.org/officeDocument/2006/relationships/image" Target="../media/image52.jpg"/><Relationship Id="rId16" Type="http://schemas.openxmlformats.org/officeDocument/2006/relationships/image" Target="../media/image570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24" Type="http://schemas.openxmlformats.org/officeDocument/2006/relationships/image" Target="../media/image85.png"/><Relationship Id="rId5" Type="http://schemas.openxmlformats.org/officeDocument/2006/relationships/image" Target="../media/image75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80.png"/><Relationship Id="rId19" Type="http://schemas.openxmlformats.org/officeDocument/2006/relationships/image" Target="../media/image600.png"/><Relationship Id="rId4" Type="http://schemas.openxmlformats.org/officeDocument/2006/relationships/image" Target="../media/image54.jpg"/><Relationship Id="rId9" Type="http://schemas.openxmlformats.org/officeDocument/2006/relationships/image" Target="../media/image79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81.jp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2" Type="http://schemas.openxmlformats.org/officeDocument/2006/relationships/image" Target="../media/image3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3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2.png"/><Relationship Id="rId2" Type="http://schemas.openxmlformats.org/officeDocument/2006/relationships/image" Target="../media/image3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1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152.jpg"/><Relationship Id="rId4" Type="http://schemas.openxmlformats.org/officeDocument/2006/relationships/image" Target="../media/image1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740.png"/><Relationship Id="rId18" Type="http://schemas.openxmlformats.org/officeDocument/2006/relationships/image" Target="../media/image790.png"/><Relationship Id="rId3" Type="http://schemas.openxmlformats.org/officeDocument/2006/relationships/image" Target="../media/image4.png"/><Relationship Id="rId21" Type="http://schemas.openxmlformats.org/officeDocument/2006/relationships/image" Target="../media/image820.png"/><Relationship Id="rId7" Type="http://schemas.openxmlformats.org/officeDocument/2006/relationships/image" Target="../media/image680.png"/><Relationship Id="rId12" Type="http://schemas.openxmlformats.org/officeDocument/2006/relationships/image" Target="../media/image730.png"/><Relationship Id="rId17" Type="http://schemas.openxmlformats.org/officeDocument/2006/relationships/image" Target="../media/image78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70.png"/><Relationship Id="rId20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20.png"/><Relationship Id="rId5" Type="http://schemas.openxmlformats.org/officeDocument/2006/relationships/image" Target="../media/image153.emf"/><Relationship Id="rId15" Type="http://schemas.openxmlformats.org/officeDocument/2006/relationships/image" Target="../media/image760.png"/><Relationship Id="rId10" Type="http://schemas.openxmlformats.org/officeDocument/2006/relationships/image" Target="../media/image155.emf"/><Relationship Id="rId19" Type="http://schemas.openxmlformats.org/officeDocument/2006/relationships/image" Target="../media/image800.png"/><Relationship Id="rId4" Type="http://schemas.microsoft.com/office/2007/relationships/hdphoto" Target="../media/hdphoto2.wdp"/><Relationship Id="rId9" Type="http://schemas.openxmlformats.org/officeDocument/2006/relationships/image" Target="../media/image154.emf"/><Relationship Id="rId14" Type="http://schemas.openxmlformats.org/officeDocument/2006/relationships/image" Target="../media/image750.png"/><Relationship Id="rId22" Type="http://schemas.openxmlformats.org/officeDocument/2006/relationships/image" Target="../media/image830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157.png"/><Relationship Id="rId4" Type="http://schemas.openxmlformats.org/officeDocument/2006/relationships/image" Target="../media/image15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980.png"/><Relationship Id="rId18" Type="http://schemas.openxmlformats.org/officeDocument/2006/relationships/image" Target="../media/image1040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12" Type="http://schemas.openxmlformats.org/officeDocument/2006/relationships/image" Target="../media/image970.png"/><Relationship Id="rId17" Type="http://schemas.openxmlformats.org/officeDocument/2006/relationships/image" Target="../media/image1030.png"/><Relationship Id="rId2" Type="http://schemas.openxmlformats.org/officeDocument/2006/relationships/image" Target="../media/image3.png"/><Relationship Id="rId16" Type="http://schemas.openxmlformats.org/officeDocument/2006/relationships/image" Target="../media/image10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11" Type="http://schemas.openxmlformats.org/officeDocument/2006/relationships/image" Target="../media/image960.png"/><Relationship Id="rId5" Type="http://schemas.openxmlformats.org/officeDocument/2006/relationships/image" Target="../media/image900.png"/><Relationship Id="rId15" Type="http://schemas.openxmlformats.org/officeDocument/2006/relationships/image" Target="../media/image1010.png"/><Relationship Id="rId10" Type="http://schemas.openxmlformats.org/officeDocument/2006/relationships/image" Target="../media/image950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99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13" Type="http://schemas.openxmlformats.org/officeDocument/2006/relationships/image" Target="../media/image1150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12" Type="http://schemas.openxmlformats.org/officeDocument/2006/relationships/image" Target="../media/image1140.png"/><Relationship Id="rId2" Type="http://schemas.openxmlformats.org/officeDocument/2006/relationships/image" Target="../media/image3.png"/><Relationship Id="rId16" Type="http://schemas.openxmlformats.org/officeDocument/2006/relationships/image" Target="../media/image1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11" Type="http://schemas.openxmlformats.org/officeDocument/2006/relationships/image" Target="../media/image1130.png"/><Relationship Id="rId5" Type="http://schemas.openxmlformats.org/officeDocument/2006/relationships/image" Target="../media/image1070.png"/><Relationship Id="rId15" Type="http://schemas.openxmlformats.org/officeDocument/2006/relationships/image" Target="../media/image1170.png"/><Relationship Id="rId10" Type="http://schemas.openxmlformats.org/officeDocument/2006/relationships/image" Target="../media/image1120.png"/><Relationship Id="rId4" Type="http://schemas.openxmlformats.org/officeDocument/2006/relationships/image" Target="../media/image711.png"/><Relationship Id="rId9" Type="http://schemas.openxmlformats.org/officeDocument/2006/relationships/image" Target="../media/image1110.png"/><Relationship Id="rId14" Type="http://schemas.openxmlformats.org/officeDocument/2006/relationships/image" Target="../media/image1160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13" Type="http://schemas.openxmlformats.org/officeDocument/2006/relationships/image" Target="../media/image1270.png"/><Relationship Id="rId18" Type="http://schemas.openxmlformats.org/officeDocument/2006/relationships/image" Target="../media/image1310.png"/><Relationship Id="rId3" Type="http://schemas.openxmlformats.org/officeDocument/2006/relationships/image" Target="../media/image1190.png"/><Relationship Id="rId7" Type="http://schemas.openxmlformats.org/officeDocument/2006/relationships/image" Target="../media/image920.png"/><Relationship Id="rId12" Type="http://schemas.openxmlformats.org/officeDocument/2006/relationships/image" Target="../media/image970.png"/><Relationship Id="rId17" Type="http://schemas.openxmlformats.org/officeDocument/2006/relationships/image" Target="../media/image1300.png"/><Relationship Id="rId2" Type="http://schemas.openxmlformats.org/officeDocument/2006/relationships/image" Target="../media/image3.png"/><Relationship Id="rId16" Type="http://schemas.openxmlformats.org/officeDocument/2006/relationships/image" Target="../media/image1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0.png"/><Relationship Id="rId11" Type="http://schemas.openxmlformats.org/officeDocument/2006/relationships/image" Target="../media/image1260.png"/><Relationship Id="rId5" Type="http://schemas.openxmlformats.org/officeDocument/2006/relationships/image" Target="../media/image1210.png"/><Relationship Id="rId15" Type="http://schemas.openxmlformats.org/officeDocument/2006/relationships/image" Target="../media/image1280.png"/><Relationship Id="rId10" Type="http://schemas.openxmlformats.org/officeDocument/2006/relationships/image" Target="../media/image1250.png"/><Relationship Id="rId4" Type="http://schemas.openxmlformats.org/officeDocument/2006/relationships/image" Target="../media/image1200.png"/><Relationship Id="rId9" Type="http://schemas.openxmlformats.org/officeDocument/2006/relationships/image" Target="../media/image1240.png"/><Relationship Id="rId14" Type="http://schemas.openxmlformats.org/officeDocument/2006/relationships/image" Target="../media/image9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image" Target="../media/image1420.png"/><Relationship Id="rId3" Type="http://schemas.openxmlformats.org/officeDocument/2006/relationships/image" Target="../media/image1320.png"/><Relationship Id="rId7" Type="http://schemas.openxmlformats.org/officeDocument/2006/relationships/image" Target="../media/image1360.png"/><Relationship Id="rId12" Type="http://schemas.openxmlformats.org/officeDocument/2006/relationships/image" Target="../media/image1410.png"/><Relationship Id="rId2" Type="http://schemas.openxmlformats.org/officeDocument/2006/relationships/image" Target="../media/image3.png"/><Relationship Id="rId16" Type="http://schemas.openxmlformats.org/officeDocument/2006/relationships/image" Target="../media/image1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0.png"/><Relationship Id="rId11" Type="http://schemas.openxmlformats.org/officeDocument/2006/relationships/image" Target="../media/image1390.png"/><Relationship Id="rId5" Type="http://schemas.openxmlformats.org/officeDocument/2006/relationships/image" Target="../media/image1340.png"/><Relationship Id="rId15" Type="http://schemas.openxmlformats.org/officeDocument/2006/relationships/image" Target="../media/image1170.png"/><Relationship Id="rId10" Type="http://schemas.openxmlformats.org/officeDocument/2006/relationships/image" Target="../media/image1120.png"/><Relationship Id="rId4" Type="http://schemas.openxmlformats.org/officeDocument/2006/relationships/image" Target="../media/image1330.png"/><Relationship Id="rId9" Type="http://schemas.openxmlformats.org/officeDocument/2006/relationships/image" Target="../media/image1380.png"/><Relationship Id="rId14" Type="http://schemas.openxmlformats.org/officeDocument/2006/relationships/image" Target="../media/image14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1C50B8BB-96E0-4B3F-8136-10ACA60D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Resultado de imagem para Escada com lance em balanço&quot;">
            <a:extLst>
              <a:ext uri="{FF2B5EF4-FFF2-40B4-BE49-F238E27FC236}">
                <a16:creationId xmlns:a16="http://schemas.microsoft.com/office/drawing/2014/main" id="{3C05E6BB-96C5-4AEE-B62C-BB2517663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r="19125"/>
          <a:stretch/>
        </p:blipFill>
        <p:spPr bwMode="auto">
          <a:xfrm>
            <a:off x="4043549" y="10"/>
            <a:ext cx="4086626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escadas&quot;">
            <a:extLst>
              <a:ext uri="{FF2B5EF4-FFF2-40B4-BE49-F238E27FC236}">
                <a16:creationId xmlns:a16="http://schemas.microsoft.com/office/drawing/2014/main" id="{23A097A1-F1E9-4989-9BA4-157511BE8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9310"/>
          <a:stretch/>
        </p:blipFill>
        <p:spPr bwMode="auto">
          <a:xfrm>
            <a:off x="20" y="10"/>
            <a:ext cx="4059916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escadas&quot;">
            <a:extLst>
              <a:ext uri="{FF2B5EF4-FFF2-40B4-BE49-F238E27FC236}">
                <a16:creationId xmlns:a16="http://schemas.microsoft.com/office/drawing/2014/main" id="{C0752BDD-98D1-467B-AABF-586D07206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r="29897"/>
          <a:stretch/>
        </p:blipFill>
        <p:spPr bwMode="auto">
          <a:xfrm>
            <a:off x="8132064" y="10"/>
            <a:ext cx="4059936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6611A7E-D706-47A5-8728-604BD59C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5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36BCAA6-EBD6-4553-BBC6-9CF8BC55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7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E51AFBF-34D0-464F-A43F-651B4F2CF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7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99597CB-CFB3-4E79-95EF-8892598A1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7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16F76F5-109E-45D5-BB02-76883AA3E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78F7A7A-0E2B-4AD7-9A08-80AC6DECC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4623A8E-D268-42C7-AA36-1747A5BA7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E43EBA5-A36D-4EAC-B6EA-542B54C1B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pt-BR"/>
              <a:t>Escadas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C738-F7EC-4859-9D34-D9F905AD0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565117"/>
            <a:ext cx="7891272" cy="62001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Disponível em: www.tallesmello.com.br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F8AF60-FABE-4E1A-A2A7-EAD550C5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056" y="5474072"/>
            <a:ext cx="1193868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38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30FED-E36E-453D-A9C5-FD35FB78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Dimensionamento: Flecha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39AF43-E5FC-4061-9FC6-63C0719D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10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EAF592-351B-4E0A-9A30-A5FB33314CAB}"/>
              </a:ext>
            </a:extLst>
          </p:cNvPr>
          <p:cNvSpPr/>
          <p:nvPr/>
        </p:nvSpPr>
        <p:spPr>
          <a:xfrm>
            <a:off x="1069848" y="1955487"/>
            <a:ext cx="10087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 ser verificado a flecha nas escadas para atendimento aos estados limites de utilização (NBR 6118: 2014)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A5B07C2-1531-4EDC-83FC-4E0833C1E1AB}"/>
                  </a:ext>
                </a:extLst>
              </p:cNvPr>
              <p:cNvSpPr txBox="1"/>
              <p:nvPr/>
            </p:nvSpPr>
            <p:spPr>
              <a:xfrm>
                <a:off x="2197271" y="3138511"/>
                <a:ext cx="2965684" cy="970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384 .  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A5B07C2-1531-4EDC-83FC-4E0833C1E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71" y="3138511"/>
                <a:ext cx="2965684" cy="970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F1C7822-7F8A-4DA4-A30E-59D094FE8270}"/>
                  </a:ext>
                </a:extLst>
              </p:cNvPr>
              <p:cNvSpPr/>
              <p:nvPr/>
            </p:nvSpPr>
            <p:spPr>
              <a:xfrm>
                <a:off x="1365269" y="4638847"/>
                <a:ext cx="9945859" cy="147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5600 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𝑃𝑎𝑟𝑎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𝑐𝑘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50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𝑚𝑒𝑡𝑟𝑜𝑠</m:t>
                        </m:r>
                        <m:r>
                          <m:rPr>
                            <m:nor/>
                          </m:rPr>
                          <a:rPr lang="pt-B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 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𝑐𝑘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𝑀𝑃𝑎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𝐶𝑂𝑁𝐶𝑅𝐸𝑇𝑂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𝐾𝑃𝑎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𝑀𝐼𝑁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pt-BR" sz="2800" b="0" dirty="0">
                    <a:ea typeface="Cambria Math" panose="02040503050406030204" pitchFamily="18" charset="0"/>
                  </a:rPr>
                  <a:t>  </a:t>
                </a:r>
              </a:p>
              <a:p>
                <a:r>
                  <a:rPr lang="pt-BR" sz="2800" dirty="0"/>
                  <a:t> 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F1C7822-7F8A-4DA4-A30E-59D094FE8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69" y="4638847"/>
                <a:ext cx="9945859" cy="1475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6075041-0AF2-4CF1-A9C1-1701F61E6637}"/>
                  </a:ext>
                </a:extLst>
              </p:cNvPr>
              <p:cNvSpPr txBox="1"/>
              <p:nvPr/>
            </p:nvSpPr>
            <p:spPr>
              <a:xfrm>
                <a:off x="8248630" y="3174379"/>
                <a:ext cx="1760995" cy="817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6075041-0AF2-4CF1-A9C1-1701F61E6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30" y="3174379"/>
                <a:ext cx="1760995" cy="817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ACAB459-5C93-418F-88DC-1A4EB81A8B77}"/>
                  </a:ext>
                </a:extLst>
              </p:cNvPr>
              <p:cNvSpPr txBox="1"/>
              <p:nvPr/>
            </p:nvSpPr>
            <p:spPr>
              <a:xfrm>
                <a:off x="5979535" y="3429000"/>
                <a:ext cx="1452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ACAB459-5C93-418F-88DC-1A4EB81A8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535" y="3429000"/>
                <a:ext cx="145251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69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AF7F1A-85A4-41B6-BD6A-46E2B19E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82" y="-374195"/>
            <a:ext cx="6743844" cy="1609344"/>
          </a:xfrm>
        </p:spPr>
        <p:txBody>
          <a:bodyPr>
            <a:normAutofit/>
          </a:bodyPr>
          <a:lstStyle/>
          <a:p>
            <a:r>
              <a:rPr lang="pt-BR" dirty="0"/>
              <a:t>Dimensionamento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22AF0B-CCCB-4036-AAC3-31894882C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18" y="803838"/>
            <a:ext cx="6576860" cy="650871"/>
          </a:xfrm>
        </p:spPr>
        <p:txBody>
          <a:bodyPr>
            <a:normAutofit/>
          </a:bodyPr>
          <a:lstStyle/>
          <a:p>
            <a:r>
              <a:rPr lang="pt-BR" sz="1800" dirty="0"/>
              <a:t>Modelo de cálculo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1800" dirty="0"/>
              <a:t>Tabela para flexão de seção retangular de concreto (Carvalho e Figueiredo filho, 2004):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8A98DDA-9D9F-4332-B958-495B8D3A88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"/>
          <a:stretch/>
        </p:blipFill>
        <p:spPr>
          <a:xfrm>
            <a:off x="7987533" y="-346322"/>
            <a:ext cx="3718133" cy="548750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813BAC8-1B1F-48D3-9514-7FB015B07C05}"/>
                  </a:ext>
                </a:extLst>
              </p:cNvPr>
              <p:cNvSpPr txBox="1"/>
              <p:nvPr/>
            </p:nvSpPr>
            <p:spPr>
              <a:xfrm>
                <a:off x="594539" y="1613821"/>
                <a:ext cx="3281924" cy="95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813BAC8-1B1F-48D3-9514-7FB015B07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9" y="1613821"/>
                <a:ext cx="3281924" cy="956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85A6C1D-E09A-4519-AFC7-5D96F96EC7B8}"/>
                  </a:ext>
                </a:extLst>
              </p:cNvPr>
              <p:cNvSpPr txBox="1"/>
              <p:nvPr/>
            </p:nvSpPr>
            <p:spPr>
              <a:xfrm>
                <a:off x="4444161" y="1613820"/>
                <a:ext cx="2699906" cy="1004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85A6C1D-E09A-4519-AFC7-5D96F96EC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161" y="1613820"/>
                <a:ext cx="2699906" cy="1004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DD1316E-5414-4DFB-BC1E-74163EFB7F28}"/>
                  </a:ext>
                </a:extLst>
              </p:cNvPr>
              <p:cNvSpPr txBox="1"/>
              <p:nvPr/>
            </p:nvSpPr>
            <p:spPr>
              <a:xfrm>
                <a:off x="1927163" y="2869047"/>
                <a:ext cx="38017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DD1316E-5414-4DFB-BC1E-74163EFB7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63" y="2869047"/>
                <a:ext cx="380174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2D47C54E-6818-4228-BF00-4985CB7D8918}"/>
              </a:ext>
            </a:extLst>
          </p:cNvPr>
          <p:cNvSpPr txBox="1"/>
          <p:nvPr/>
        </p:nvSpPr>
        <p:spPr>
          <a:xfrm>
            <a:off x="584764" y="3448586"/>
            <a:ext cx="75160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Permite-se usar também utilizar h1 como h, por ela ser um pouco inferior.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0C5C4505-C849-4091-A9C5-C5EAEA4B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11</a:t>
            </a:fld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6FD380D-0CFA-4BAD-B33F-31BD236D5221}"/>
              </a:ext>
            </a:extLst>
          </p:cNvPr>
          <p:cNvSpPr txBox="1">
            <a:spLocks/>
          </p:cNvSpPr>
          <p:nvPr/>
        </p:nvSpPr>
        <p:spPr>
          <a:xfrm>
            <a:off x="503318" y="3531836"/>
            <a:ext cx="109276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/>
              <a:t>Dimensionamento: Armadura de Distribuição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43E5D87-E0EB-48C8-AF47-0B7524DAB3C9}"/>
                  </a:ext>
                </a:extLst>
              </p:cNvPr>
              <p:cNvSpPr txBox="1"/>
              <p:nvPr/>
            </p:nvSpPr>
            <p:spPr>
              <a:xfrm>
                <a:off x="-208037" y="4790942"/>
                <a:ext cx="8521435" cy="919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300" b="0" i="1" smtClean="0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23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3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20%) </m:t>
                              </m:r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𝑎𝑟𝑚𝑎𝑑𝑢𝑟𝑎</m:t>
                              </m:r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𝑝𝑟𝑖𝑛𝑐𝑖𝑝𝑎𝑙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23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pt-BR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0,90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𝑐𝑚</m:t>
                                  </m:r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²</m:t>
                                  </m:r>
                                </m:num>
                                <m:den>
                                  <m:r>
                                    <a:rPr lang="pt-BR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BR" sz="23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43E5D87-E0EB-48C8-AF47-0B7524DAB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037" y="4790942"/>
                <a:ext cx="8521435" cy="9192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E04C6328-244F-452A-8D52-1DB057B9DB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0844" y="4907784"/>
            <a:ext cx="3644770" cy="11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132C1D3-DE08-4150-9316-8B8DE8E0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482" y="-307496"/>
            <a:ext cx="10058400" cy="1609344"/>
          </a:xfrm>
        </p:spPr>
        <p:txBody>
          <a:bodyPr/>
          <a:lstStyle/>
          <a:p>
            <a:r>
              <a:rPr lang="pt-BR" dirty="0"/>
              <a:t>Dimensionamento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68275C1-5B28-418F-83BC-D6F72CA83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868" y="978019"/>
            <a:ext cx="4754880" cy="640080"/>
          </a:xfrm>
        </p:spPr>
        <p:txBody>
          <a:bodyPr/>
          <a:lstStyle/>
          <a:p>
            <a:r>
              <a:rPr lang="pt-BR" dirty="0"/>
              <a:t>Armada Longitudinalmente</a:t>
            </a:r>
          </a:p>
        </p:txBody>
      </p:sp>
      <p:pic>
        <p:nvPicPr>
          <p:cNvPr id="12" name="Espaço Reservado para Conteúdo 11" descr="Uma imagem contendo objeto, antena&#10;&#10;Descrição gerada automaticamente">
            <a:extLst>
              <a:ext uri="{FF2B5EF4-FFF2-40B4-BE49-F238E27FC236}">
                <a16:creationId xmlns:a16="http://schemas.microsoft.com/office/drawing/2014/main" id="{35684326-DB86-4D6E-A284-F510A3CB3C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38" y="1484172"/>
            <a:ext cx="2142172" cy="1721061"/>
          </a:xfr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4A1A96E-EFB9-48D4-9434-106EA4240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6932" y="924947"/>
            <a:ext cx="4754880" cy="640080"/>
          </a:xfrm>
        </p:spPr>
        <p:txBody>
          <a:bodyPr/>
          <a:lstStyle/>
          <a:p>
            <a:r>
              <a:rPr lang="pt-BR" dirty="0"/>
              <a:t>Armada Transversalmente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BE96B71A-6965-49A9-9D8D-BE10A0A98D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78" y="1675551"/>
            <a:ext cx="2585170" cy="1880585"/>
          </a:xfr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AC7B0DA-6EB6-4F71-B717-D147F47F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803" y="4790902"/>
            <a:ext cx="1700841" cy="1334389"/>
          </a:xfrm>
          <a:prstGeom prst="rect">
            <a:avLst/>
          </a:prstGeom>
        </p:spPr>
      </p:pic>
      <p:pic>
        <p:nvPicPr>
          <p:cNvPr id="15" name="Imagem 14" descr="Texto preto sobre fundo branco&#10;&#10;Descrição gerada automaticamente">
            <a:extLst>
              <a:ext uri="{FF2B5EF4-FFF2-40B4-BE49-F238E27FC236}">
                <a16:creationId xmlns:a16="http://schemas.microsoft.com/office/drawing/2014/main" id="{A2B7BE12-40EB-4FAC-931F-8B5D75710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8" y="1761878"/>
            <a:ext cx="3460032" cy="1664827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F9F17F-7331-45D2-9714-6E4B37AB9D7C}"/>
              </a:ext>
            </a:extLst>
          </p:cNvPr>
          <p:cNvSpPr/>
          <p:nvPr/>
        </p:nvSpPr>
        <p:spPr>
          <a:xfrm>
            <a:off x="294106" y="3617923"/>
            <a:ext cx="34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Escada com vigas na saída e na chegada e sem a presença de vigas inclinadas acompanhando a escada. Desta forma o momento atuante é na direção longitudinal da escada.</a:t>
            </a:r>
          </a:p>
        </p:txBody>
      </p:sp>
      <p:pic>
        <p:nvPicPr>
          <p:cNvPr id="18" name="Imagem 17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B40B4335-2E9B-4169-9958-32FE46461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43" y="1912815"/>
            <a:ext cx="2934857" cy="1166810"/>
          </a:xfrm>
          <a:prstGeom prst="rect">
            <a:avLst/>
          </a:prstGeom>
        </p:spPr>
      </p:pic>
      <p:pic>
        <p:nvPicPr>
          <p:cNvPr id="20" name="Imagem 19" descr="Texto preto sobre fundo branco&#10;&#10;Descrição gerada automaticamente">
            <a:extLst>
              <a:ext uri="{FF2B5EF4-FFF2-40B4-BE49-F238E27FC236}">
                <a16:creationId xmlns:a16="http://schemas.microsoft.com/office/drawing/2014/main" id="{FBF36EF2-8E67-495B-BDDE-E699BC23D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97" y="3467299"/>
            <a:ext cx="4207837" cy="246604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4C31DEC-DE31-4C77-AF67-EF6986C5F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429" y="3242973"/>
            <a:ext cx="1695543" cy="1287376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68C33D80-3FA6-45BA-A6FF-86A512397AFB}"/>
              </a:ext>
            </a:extLst>
          </p:cNvPr>
          <p:cNvSpPr/>
          <p:nvPr/>
        </p:nvSpPr>
        <p:spPr>
          <a:xfrm>
            <a:off x="6516358" y="5120688"/>
            <a:ext cx="516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Escada sem vigas na saída e na chegada e com a presença de vigas inclinadas acompanhando a escada. Desta forma o momento atuante é na direção transversal da escada.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9397F5-E495-4DC7-A485-80CB3B7D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05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relógio&#10;&#10;Descrição gerada automaticamente">
            <a:extLst>
              <a:ext uri="{FF2B5EF4-FFF2-40B4-BE49-F238E27FC236}">
                <a16:creationId xmlns:a16="http://schemas.microsoft.com/office/drawing/2014/main" id="{9BF37830-CB90-4B20-8532-262FD9F2D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16" y="3589172"/>
            <a:ext cx="4160520" cy="28895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AF7F1A-85A4-41B6-BD6A-46E2B19E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Detalhamento da Escada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22AF0B-CCCB-4036-AAC3-31894882C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7" y="1979828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detalhamento e a representação da distribuição de ferros da armação da escada pode ser exposto por:</a:t>
            </a:r>
          </a:p>
          <a:p>
            <a:pPr algn="just"/>
            <a:r>
              <a:rPr lang="pt-BR" dirty="0"/>
              <a:t>Vistas em planta</a:t>
            </a:r>
          </a:p>
          <a:p>
            <a:pPr algn="just"/>
            <a:r>
              <a:rPr lang="pt-BR" dirty="0"/>
              <a:t>Vistas em corte</a:t>
            </a:r>
          </a:p>
        </p:txBody>
      </p:sp>
      <p:pic>
        <p:nvPicPr>
          <p:cNvPr id="7" name="Imagem 6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A3031770-520A-41DF-BAC1-9BD1E04D6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23" y="2883981"/>
            <a:ext cx="5356393" cy="3146639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6C5EA4-DF46-4762-9AF1-C9E73043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45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B7A51A1-84E3-4D44-A07A-5C7CCCE6A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582A61-05B4-4FF3-872C-343575B8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400" dirty="0"/>
              <a:t>Exercício 01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1026C83-A5A9-40C4-81A1-63D65CE1B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625597"/>
            <a:ext cx="5112461" cy="3617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F095A6F-5E7B-4077-81AD-E9C911AF9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00799" y="2121408"/>
                <a:ext cx="5299585" cy="405079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200" dirty="0"/>
                  <a:t>Dimensione a escada retangular sem patamar, conforme dados abaixo. Verifique a flecha.</a:t>
                </a:r>
              </a:p>
              <a:p>
                <a:pPr algn="just"/>
                <a:r>
                  <a:rPr lang="pt-BR" sz="2200" dirty="0"/>
                  <a:t>Escada Impermeabilizada.</a:t>
                </a:r>
              </a:p>
              <a:p>
                <a:pPr algn="just"/>
                <a:r>
                  <a:rPr lang="pt-BR" sz="2200" dirty="0"/>
                  <a:t>Campo Grande/MS</a:t>
                </a:r>
              </a:p>
              <a:p>
                <a:pPr algn="just"/>
                <a:r>
                  <a:rPr lang="pt-BR" sz="2200" dirty="0"/>
                  <a:t>Não considerar carga do revestimento.</a:t>
                </a:r>
              </a:p>
              <a:p>
                <a:pPr algn="just"/>
                <a:r>
                  <a:rPr lang="pt-BR" sz="2200" dirty="0"/>
                  <a:t>Com acesso ao publico.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200" dirty="0"/>
                  <a:t>= 3,0 m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𝑐𝑘</m:t>
                        </m:r>
                      </m:sub>
                    </m:sSub>
                  </m:oMath>
                </a14:m>
                <a:r>
                  <a:rPr lang="pt-BR" sz="2200" dirty="0"/>
                  <a:t> = 30 MPa</a:t>
                </a:r>
              </a:p>
              <a:p>
                <a:pPr algn="just"/>
                <a:r>
                  <a:rPr lang="pt-BR" sz="2200" dirty="0"/>
                  <a:t>H = 15 cm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pt-BR" sz="2200" dirty="0"/>
                  <a:t>(Largura da Escada) = 150 cm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F095A6F-5E7B-4077-81AD-E9C911AF9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799" y="2121408"/>
                <a:ext cx="5299585" cy="4050792"/>
              </a:xfrm>
              <a:blipFill>
                <a:blip r:embed="rId5"/>
                <a:stretch>
                  <a:fillRect l="-806" t="-1955" r="-149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402651C-E31B-4C7D-B593-1FD6014C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B108D3D-35F4-426D-8E38-237B102BA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016D075-E366-4413-8A8A-989D81B16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94AE18-F9CE-40FB-9330-83AE8A93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16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B23555-398A-404D-9909-DE6F9B84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15</a:t>
            </a:fld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7BA3F8-4977-4509-ACFA-FD134D3146C6}"/>
              </a:ext>
            </a:extLst>
          </p:cNvPr>
          <p:cNvSpPr txBox="1">
            <a:spLocks/>
          </p:cNvSpPr>
          <p:nvPr/>
        </p:nvSpPr>
        <p:spPr>
          <a:xfrm>
            <a:off x="-408074" y="3429000"/>
            <a:ext cx="12499990" cy="2234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pt-BR" sz="2100" dirty="0"/>
          </a:p>
          <a:p>
            <a:pPr marL="0" indent="0">
              <a:buFont typeface="Wingdings" pitchFamily="2" charset="2"/>
              <a:buNone/>
            </a:pPr>
            <a:endParaRPr lang="pt-B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ço Reservado para Conteúdo 2">
                <a:extLst>
                  <a:ext uri="{FF2B5EF4-FFF2-40B4-BE49-F238E27FC236}">
                    <a16:creationId xmlns:a16="http://schemas.microsoft.com/office/drawing/2014/main" id="{806B94F3-C23D-48AB-BAD5-7700DDD634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558524"/>
                <a:ext cx="11341608" cy="5828208"/>
              </a:xfrm>
              <a:prstGeom prst="rect">
                <a:avLst/>
              </a:prstGeom>
            </p:spPr>
            <p:txBody>
              <a:bodyPr/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𝐴𝑑𝑜𝑡𝑎𝑑𝑜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; 60 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≤64 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→30+2.15=60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100" dirty="0">
                  <a:latin typeface="ArialMT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𝑑𝑒𝑔𝑟𝑎𝑢𝑠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d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=0,30 </m:t>
                      </m:r>
                      <m:d>
                        <m:d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20−1</m:t>
                          </m:r>
                        </m:e>
                      </m:d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=5,70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1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1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0,30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=0,5→</m:t>
                      </m:r>
                      <m:func>
                        <m:func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1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</m:t>
                      </m:r>
                      <m:r>
                        <a:rPr lang="pt-BR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</m:t>
                      </m:r>
                      <m:func>
                        <m:func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1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</m:func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=26,57º</m:t>
                      </m:r>
                    </m:oMath>
                  </m:oMathPara>
                </a14:m>
                <a:endParaRPr lang="pt-BR" sz="2100" dirty="0">
                  <a:latin typeface="ArialMT"/>
                </a:endParaRPr>
              </a:p>
              <a:p>
                <a:pPr marL="0" indent="0">
                  <a:buNone/>
                </a:pPr>
                <a:endParaRPr lang="pt-BR" sz="210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10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func>
                            <m:func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26,57º</m:t>
                              </m:r>
                            </m:e>
                          </m:func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=16,77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1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=16,77+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=24,27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100" b="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pt-BR" sz="21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𝑀𝐴𝑇𝐸𝑅𝐼𝐴𝐿</m:t>
                        </m:r>
                      </m:sub>
                    </m:sSub>
                    <m:r>
                      <a:rPr lang="pt-BR" sz="2100" i="1" smtClean="0"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2100" i="1" smtClean="0">
                        <a:latin typeface="Cambria Math" panose="02040503050406030204" pitchFamily="18" charset="0"/>
                      </a:rPr>
                      <m:t> . </m:t>
                    </m:r>
                    <m:sSub>
                      <m:sSubPr>
                        <m:ctrlPr>
                          <a:rPr lang="pt-B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1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=25 . 1,5 . 0,2427=9,1 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21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100" dirty="0"/>
                  <a:t> </a:t>
                </a:r>
                <a14:m>
                  <m:oMath xmlns:m="http://schemas.openxmlformats.org/officeDocument/2006/math">
                    <m:r>
                      <a:rPr lang="pt-BR" sz="21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100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1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6120 </m:t>
                          </m:r>
                        </m:sub>
                      </m:sSub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=3.1,5=4,5</m:t>
                      </m:r>
                      <m:r>
                        <a:rPr lang="pt-BR" sz="2100" i="1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pt-BR" sz="21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p>
                            <m:sSupPr>
                              <m:ctrlP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 . 1,5=1,5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  <a:p>
                <a:pPr marL="0" indent="0">
                  <a:buFont typeface="Wingdings" pitchFamily="2" charset="2"/>
                  <a:buNone/>
                </a:pPr>
                <a:endParaRPr lang="pt-BR" sz="2100" dirty="0"/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10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1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=9,1+4,5+1,5=15,10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dirty="0"/>
              </a:p>
              <a:p>
                <a:pPr marL="0" indent="0" algn="ctr">
                  <a:buFont typeface="Wingdings" pitchFamily="2" charset="2"/>
                  <a:buNone/>
                </a:pPr>
                <a:r>
                  <a:rPr lang="pt-BR" sz="2100" dirty="0">
                    <a:latin typeface="ArialMT"/>
                  </a:rPr>
                  <a:t> </a:t>
                </a:r>
              </a:p>
              <a:p>
                <a:endParaRPr lang="pt-BR" sz="2100" dirty="0"/>
              </a:p>
            </p:txBody>
          </p:sp>
        </mc:Choice>
        <mc:Fallback xmlns="">
          <p:sp>
            <p:nvSpPr>
              <p:cNvPr id="14" name="Espaço Reservado para Conteúdo 2">
                <a:extLst>
                  <a:ext uri="{FF2B5EF4-FFF2-40B4-BE49-F238E27FC236}">
                    <a16:creationId xmlns:a16="http://schemas.microsoft.com/office/drawing/2014/main" id="{806B94F3-C23D-48AB-BAD5-7700DDD63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8524"/>
                <a:ext cx="11341608" cy="58282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8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F0C495-6957-4D23-A3E1-779D96CA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16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A9DEE88-DFD7-4C66-AB59-34B7CE613D0D}"/>
                  </a:ext>
                </a:extLst>
              </p:cNvPr>
              <p:cNvSpPr txBox="1"/>
              <p:nvPr/>
            </p:nvSpPr>
            <p:spPr>
              <a:xfrm>
                <a:off x="1429507" y="3141540"/>
                <a:ext cx="9032153" cy="970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384 .  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5 .  13,42 . 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6,44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384 . 30672460 . 0,00042 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=0,023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A9DEE88-DFD7-4C66-AB59-34B7CE613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07" y="3141540"/>
                <a:ext cx="9032153" cy="970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63CBB2D-E003-4337-87CF-FB69AA63F7C9}"/>
                  </a:ext>
                </a:extLst>
              </p:cNvPr>
              <p:cNvSpPr/>
              <p:nvPr/>
            </p:nvSpPr>
            <p:spPr>
              <a:xfrm>
                <a:off x="240792" y="5251161"/>
                <a:ext cx="11710417" cy="614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 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5600 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=30672,46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=30672460,0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63CBB2D-E003-4337-87CF-FB69AA63F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" y="5251161"/>
                <a:ext cx="11710417" cy="614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A4AA5ED-2188-4666-84D6-C94E73C443BA}"/>
                  </a:ext>
                </a:extLst>
              </p:cNvPr>
              <p:cNvSpPr txBox="1"/>
              <p:nvPr/>
            </p:nvSpPr>
            <p:spPr>
              <a:xfrm>
                <a:off x="1396396" y="4201556"/>
                <a:ext cx="9611670" cy="1248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6,44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=0,026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0,023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0,026;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OK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A4AA5ED-2188-4666-84D6-C94E73C44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396" y="4201556"/>
                <a:ext cx="9611670" cy="1248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riângulo Retângulo 10">
            <a:extLst>
              <a:ext uri="{FF2B5EF4-FFF2-40B4-BE49-F238E27FC236}">
                <a16:creationId xmlns:a16="http://schemas.microsoft.com/office/drawing/2014/main" id="{0BCFA680-C7FC-4742-A360-320E637CA472}"/>
              </a:ext>
            </a:extLst>
          </p:cNvPr>
          <p:cNvSpPr/>
          <p:nvPr/>
        </p:nvSpPr>
        <p:spPr>
          <a:xfrm>
            <a:off x="5607568" y="312091"/>
            <a:ext cx="1335506" cy="83017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54FE0D4-8E22-4F86-9A19-8EC0B1720AD1}"/>
                  </a:ext>
                </a:extLst>
              </p:cNvPr>
              <p:cNvSpPr txBox="1"/>
              <p:nvPr/>
            </p:nvSpPr>
            <p:spPr>
              <a:xfrm>
                <a:off x="5607568" y="1143175"/>
                <a:ext cx="1284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5,70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54FE0D4-8E22-4F86-9A19-8EC0B1720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568" y="1143175"/>
                <a:ext cx="128437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F0AD0-01BE-40E4-A4C5-A81F0C41C9AE}"/>
                  </a:ext>
                </a:extLst>
              </p:cNvPr>
              <p:cNvSpPr txBox="1"/>
              <p:nvPr/>
            </p:nvSpPr>
            <p:spPr>
              <a:xfrm>
                <a:off x="4604937" y="542515"/>
                <a:ext cx="1284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,00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F0AD0-01BE-40E4-A4C5-A81F0C41C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37" y="542515"/>
                <a:ext cx="128437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CA86534-88A5-4FB0-A4BE-F09073B2F018}"/>
                  </a:ext>
                </a:extLst>
              </p:cNvPr>
              <p:cNvSpPr txBox="1"/>
              <p:nvPr/>
            </p:nvSpPr>
            <p:spPr>
              <a:xfrm>
                <a:off x="7600235" y="268195"/>
                <a:ext cx="1338262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CA86534-88A5-4FB0-A4BE-F09073B2F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35" y="268195"/>
                <a:ext cx="1338262" cy="274320"/>
              </a:xfrm>
              <a:prstGeom prst="rect">
                <a:avLst/>
              </a:prstGeom>
              <a:blipFill>
                <a:blip r:embed="rId7"/>
                <a:stretch>
                  <a:fillRect l="-2283" t="-2222" r="-913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3110DF2-23BC-4812-AB93-27DE73170DDB}"/>
                  </a:ext>
                </a:extLst>
              </p:cNvPr>
              <p:cNvSpPr txBox="1"/>
              <p:nvPr/>
            </p:nvSpPr>
            <p:spPr>
              <a:xfrm>
                <a:off x="7033931" y="738364"/>
                <a:ext cx="2470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5,7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6,44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3110DF2-23BC-4812-AB93-27DE7317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31" y="738364"/>
                <a:ext cx="2470869" cy="276999"/>
              </a:xfrm>
              <a:prstGeom prst="rect">
                <a:avLst/>
              </a:prstGeom>
              <a:blipFill>
                <a:blip r:embed="rId8"/>
                <a:stretch>
                  <a:fillRect l="-1481" t="-2174" r="-1481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riângulo Retângulo 21">
            <a:extLst>
              <a:ext uri="{FF2B5EF4-FFF2-40B4-BE49-F238E27FC236}">
                <a16:creationId xmlns:a16="http://schemas.microsoft.com/office/drawing/2014/main" id="{9885ED66-AD68-4FF3-8708-D61C1ACED05B}"/>
              </a:ext>
            </a:extLst>
          </p:cNvPr>
          <p:cNvSpPr/>
          <p:nvPr/>
        </p:nvSpPr>
        <p:spPr>
          <a:xfrm>
            <a:off x="2434240" y="549980"/>
            <a:ext cx="1335506" cy="83017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363DCCC2-7B3D-4D85-87E1-1CD0DD93DAB6}"/>
              </a:ext>
            </a:extLst>
          </p:cNvPr>
          <p:cNvCxnSpPr/>
          <p:nvPr/>
        </p:nvCxnSpPr>
        <p:spPr>
          <a:xfrm>
            <a:off x="2434240" y="179744"/>
            <a:ext cx="1335506" cy="853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9819B1D3-5E54-4C66-9FF7-98D1263D335E}"/>
              </a:ext>
            </a:extLst>
          </p:cNvPr>
          <p:cNvCxnSpPr/>
          <p:nvPr/>
        </p:nvCxnSpPr>
        <p:spPr>
          <a:xfrm>
            <a:off x="2434240" y="179744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282BC15-2DFD-4EF9-BA28-DF2914D2B13F}"/>
              </a:ext>
            </a:extLst>
          </p:cNvPr>
          <p:cNvCxnSpPr/>
          <p:nvPr/>
        </p:nvCxnSpPr>
        <p:spPr>
          <a:xfrm>
            <a:off x="2643790" y="318244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4B972083-B836-4A04-8739-37C03C30EFA6}"/>
              </a:ext>
            </a:extLst>
          </p:cNvPr>
          <p:cNvCxnSpPr/>
          <p:nvPr/>
        </p:nvCxnSpPr>
        <p:spPr>
          <a:xfrm>
            <a:off x="2910490" y="485418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4F3362B-DF33-4695-9E80-819500CC2E3E}"/>
              </a:ext>
            </a:extLst>
          </p:cNvPr>
          <p:cNvCxnSpPr/>
          <p:nvPr/>
        </p:nvCxnSpPr>
        <p:spPr>
          <a:xfrm>
            <a:off x="3196700" y="652592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F3A540C-4443-463F-AB2D-C4119BD1B156}"/>
              </a:ext>
            </a:extLst>
          </p:cNvPr>
          <p:cNvCxnSpPr/>
          <p:nvPr/>
        </p:nvCxnSpPr>
        <p:spPr>
          <a:xfrm>
            <a:off x="3481990" y="845407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DFADA9EA-F0C6-4D3A-A45C-4ACF42D87EA3}"/>
              </a:ext>
            </a:extLst>
          </p:cNvPr>
          <p:cNvCxnSpPr/>
          <p:nvPr/>
        </p:nvCxnSpPr>
        <p:spPr>
          <a:xfrm>
            <a:off x="3769746" y="1030074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78B9748-516C-4D86-9FC4-7B1949B5B1F9}"/>
                  </a:ext>
                </a:extLst>
              </p:cNvPr>
              <p:cNvSpPr txBox="1"/>
              <p:nvPr/>
            </p:nvSpPr>
            <p:spPr>
              <a:xfrm>
                <a:off x="2741739" y="170825"/>
                <a:ext cx="16957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15,10 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78B9748-516C-4D86-9FC4-7B1949B5B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39" y="170825"/>
                <a:ext cx="1695759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iângulo Retângulo 34">
            <a:extLst>
              <a:ext uri="{FF2B5EF4-FFF2-40B4-BE49-F238E27FC236}">
                <a16:creationId xmlns:a16="http://schemas.microsoft.com/office/drawing/2014/main" id="{6CE14CE6-8AB4-4EFC-B4FB-7C7A85EF4925}"/>
              </a:ext>
            </a:extLst>
          </p:cNvPr>
          <p:cNvSpPr/>
          <p:nvPr/>
        </p:nvSpPr>
        <p:spPr>
          <a:xfrm>
            <a:off x="8010248" y="1926436"/>
            <a:ext cx="1335506" cy="83017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09062DC-4D11-4252-AA6E-5D801E83D4B9}"/>
              </a:ext>
            </a:extLst>
          </p:cNvPr>
          <p:cNvCxnSpPr/>
          <p:nvPr/>
        </p:nvCxnSpPr>
        <p:spPr>
          <a:xfrm>
            <a:off x="8211773" y="1649844"/>
            <a:ext cx="1335506" cy="853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16195809-1B44-4493-B64F-EFCC84CE1BA0}"/>
              </a:ext>
            </a:extLst>
          </p:cNvPr>
          <p:cNvCxnSpPr>
            <a:cxnSpLocks/>
          </p:cNvCxnSpPr>
          <p:nvPr/>
        </p:nvCxnSpPr>
        <p:spPr>
          <a:xfrm flipH="1">
            <a:off x="9345754" y="2491207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0494185-1F77-4F12-A671-BD9E42D945A2}"/>
              </a:ext>
            </a:extLst>
          </p:cNvPr>
          <p:cNvCxnSpPr>
            <a:cxnSpLocks/>
          </p:cNvCxnSpPr>
          <p:nvPr/>
        </p:nvCxnSpPr>
        <p:spPr>
          <a:xfrm flipH="1">
            <a:off x="8038050" y="1653453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A99CBD67-2F3E-4A60-842E-68472B4EEFD5}"/>
              </a:ext>
            </a:extLst>
          </p:cNvPr>
          <p:cNvCxnSpPr>
            <a:cxnSpLocks/>
          </p:cNvCxnSpPr>
          <p:nvPr/>
        </p:nvCxnSpPr>
        <p:spPr>
          <a:xfrm flipH="1">
            <a:off x="8304845" y="1801600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CC7804DA-1EB4-4A83-8618-936476DF4916}"/>
              </a:ext>
            </a:extLst>
          </p:cNvPr>
          <p:cNvCxnSpPr>
            <a:cxnSpLocks/>
          </p:cNvCxnSpPr>
          <p:nvPr/>
        </p:nvCxnSpPr>
        <p:spPr>
          <a:xfrm flipH="1">
            <a:off x="8577698" y="1970804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CBAEDC56-27D1-491B-8221-D2680C98FBE8}"/>
              </a:ext>
            </a:extLst>
          </p:cNvPr>
          <p:cNvCxnSpPr>
            <a:cxnSpLocks/>
          </p:cNvCxnSpPr>
          <p:nvPr/>
        </p:nvCxnSpPr>
        <p:spPr>
          <a:xfrm flipH="1">
            <a:off x="8830519" y="2150465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0966B431-CEC8-437C-8368-3762F906ACD0}"/>
              </a:ext>
            </a:extLst>
          </p:cNvPr>
          <p:cNvCxnSpPr>
            <a:cxnSpLocks/>
          </p:cNvCxnSpPr>
          <p:nvPr/>
        </p:nvCxnSpPr>
        <p:spPr>
          <a:xfrm flipH="1">
            <a:off x="9097314" y="2291666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riângulo Retângulo 49">
            <a:extLst>
              <a:ext uri="{FF2B5EF4-FFF2-40B4-BE49-F238E27FC236}">
                <a16:creationId xmlns:a16="http://schemas.microsoft.com/office/drawing/2014/main" id="{8AE9729E-227F-4B63-AC7F-8C950ADFFABE}"/>
              </a:ext>
            </a:extLst>
          </p:cNvPr>
          <p:cNvSpPr/>
          <p:nvPr/>
        </p:nvSpPr>
        <p:spPr>
          <a:xfrm>
            <a:off x="1130547" y="2140922"/>
            <a:ext cx="1335506" cy="83017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2D4435BB-7559-4D29-B43D-4FCAFBE5025B}"/>
              </a:ext>
            </a:extLst>
          </p:cNvPr>
          <p:cNvCxnSpPr>
            <a:cxnSpLocks/>
          </p:cNvCxnSpPr>
          <p:nvPr/>
        </p:nvCxnSpPr>
        <p:spPr>
          <a:xfrm>
            <a:off x="2466053" y="2066211"/>
            <a:ext cx="0" cy="889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o 52">
            <a:extLst>
              <a:ext uri="{FF2B5EF4-FFF2-40B4-BE49-F238E27FC236}">
                <a16:creationId xmlns:a16="http://schemas.microsoft.com/office/drawing/2014/main" id="{CB872700-9CE9-4094-AC10-872725313E2B}"/>
              </a:ext>
            </a:extLst>
          </p:cNvPr>
          <p:cNvSpPr/>
          <p:nvPr/>
        </p:nvSpPr>
        <p:spPr>
          <a:xfrm flipH="1">
            <a:off x="2024231" y="2790023"/>
            <a:ext cx="252663" cy="36215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2EC1B4B6-8F5E-40B8-96F7-01FAE5BEFF4B}"/>
                  </a:ext>
                </a:extLst>
              </p:cNvPr>
              <p:cNvSpPr txBox="1"/>
              <p:nvPr/>
            </p:nvSpPr>
            <p:spPr>
              <a:xfrm>
                <a:off x="1580690" y="2611765"/>
                <a:ext cx="397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2EC1B4B6-8F5E-40B8-96F7-01FAE5BEF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690" y="2611765"/>
                <a:ext cx="39773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A985883C-81DA-4D55-B7CB-98D11E12842D}"/>
                  </a:ext>
                </a:extLst>
              </p:cNvPr>
              <p:cNvSpPr txBox="1"/>
              <p:nvPr/>
            </p:nvSpPr>
            <p:spPr>
              <a:xfrm>
                <a:off x="1672475" y="1682461"/>
                <a:ext cx="16957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15,10 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A985883C-81DA-4D55-B7CB-98D11E128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475" y="1682461"/>
                <a:ext cx="1695759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AFF4B8EF-F51C-4E4C-8398-D7E6EA400BB3}"/>
              </a:ext>
            </a:extLst>
          </p:cNvPr>
          <p:cNvCxnSpPr>
            <a:cxnSpLocks/>
          </p:cNvCxnSpPr>
          <p:nvPr/>
        </p:nvCxnSpPr>
        <p:spPr>
          <a:xfrm flipH="1">
            <a:off x="2442485" y="2294677"/>
            <a:ext cx="467109" cy="691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717B87B7-0A86-4A0A-89C9-2882D0B34657}"/>
              </a:ext>
            </a:extLst>
          </p:cNvPr>
          <p:cNvCxnSpPr>
            <a:cxnSpLocks/>
          </p:cNvCxnSpPr>
          <p:nvPr/>
        </p:nvCxnSpPr>
        <p:spPr>
          <a:xfrm>
            <a:off x="1727762" y="2531669"/>
            <a:ext cx="714453" cy="426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BEA25871-E1C5-4159-BECB-AF39349E0C20}"/>
                  </a:ext>
                </a:extLst>
              </p:cNvPr>
              <p:cNvSpPr txBox="1"/>
              <p:nvPr/>
            </p:nvSpPr>
            <p:spPr>
              <a:xfrm>
                <a:off x="1588424" y="2189382"/>
                <a:ext cx="9657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90−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BEA25871-E1C5-4159-BECB-AF39349E0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24" y="2189382"/>
                <a:ext cx="96571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5453A602-4910-470C-AF18-2DA1970A8F1F}"/>
                  </a:ext>
                </a:extLst>
              </p:cNvPr>
              <p:cNvSpPr txBox="1"/>
              <p:nvPr/>
            </p:nvSpPr>
            <p:spPr>
              <a:xfrm>
                <a:off x="2309232" y="2294677"/>
                <a:ext cx="5698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5453A602-4910-470C-AF18-2DA1970A8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32" y="2294677"/>
                <a:ext cx="5698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FE9B4045-D206-4367-8FB9-07A9F12E5FC0}"/>
              </a:ext>
            </a:extLst>
          </p:cNvPr>
          <p:cNvCxnSpPr>
            <a:stCxn id="50" idx="4"/>
          </p:cNvCxnSpPr>
          <p:nvPr/>
        </p:nvCxnSpPr>
        <p:spPr>
          <a:xfrm flipV="1">
            <a:off x="2466053" y="2955364"/>
            <a:ext cx="1040001" cy="157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C5302003-C4C7-4770-B625-8605402F65C7}"/>
                  </a:ext>
                </a:extLst>
              </p:cNvPr>
              <p:cNvSpPr txBox="1"/>
              <p:nvPr/>
            </p:nvSpPr>
            <p:spPr>
              <a:xfrm>
                <a:off x="2640149" y="2558714"/>
                <a:ext cx="9657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90−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C5302003-C4C7-4770-B625-8605402F6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149" y="2558714"/>
                <a:ext cx="96571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AA78570-F211-45A9-8034-C65B3D7F530E}"/>
                  </a:ext>
                </a:extLst>
              </p:cNvPr>
              <p:cNvSpPr txBox="1"/>
              <p:nvPr/>
            </p:nvSpPr>
            <p:spPr>
              <a:xfrm>
                <a:off x="2953679" y="2074500"/>
                <a:ext cx="38474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15,10 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26,57º=13,42</m:t>
                      </m:r>
                    </m:oMath>
                  </m:oMathPara>
                </a14:m>
                <a:endParaRPr lang="pt-BR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AA78570-F211-45A9-8034-C65B3D7F5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79" y="2074500"/>
                <a:ext cx="384744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15F5815-4816-43DA-B695-7BACED755DF1}"/>
                  </a:ext>
                </a:extLst>
              </p:cNvPr>
              <p:cNvSpPr txBox="1"/>
              <p:nvPr/>
            </p:nvSpPr>
            <p:spPr>
              <a:xfrm>
                <a:off x="232814" y="2321205"/>
                <a:ext cx="16957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15,10 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15F5815-4816-43DA-B695-7BACED755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14" y="2321205"/>
                <a:ext cx="169575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71BA2BE-3095-4B78-A4BE-7FB24630BC05}"/>
                  </a:ext>
                </a:extLst>
              </p:cNvPr>
              <p:cNvSpPr txBox="1"/>
              <p:nvPr/>
            </p:nvSpPr>
            <p:spPr>
              <a:xfrm>
                <a:off x="8823766" y="1731611"/>
                <a:ext cx="16957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13,42 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71BA2BE-3095-4B78-A4BE-7FB24630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766" y="1731611"/>
                <a:ext cx="1695759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961C8A9-87E7-4056-95E9-808C0E6496FF}"/>
                  </a:ext>
                </a:extLst>
              </p:cNvPr>
              <p:cNvSpPr txBox="1"/>
              <p:nvPr/>
            </p:nvSpPr>
            <p:spPr>
              <a:xfrm>
                <a:off x="408754" y="5868671"/>
                <a:ext cx="11345478" cy="1295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1,5 . 0,15³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=0,00042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. 0,15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0,042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961C8A9-87E7-4056-95E9-808C0E64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54" y="5868671"/>
                <a:ext cx="11345478" cy="12954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7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 animBg="1"/>
      <p:bldP spid="13" grpId="0"/>
      <p:bldP spid="15" grpId="0"/>
      <p:bldP spid="16" grpId="0"/>
      <p:bldP spid="18" grpId="0"/>
      <p:bldP spid="22" grpId="0" animBg="1"/>
      <p:bldP spid="33" grpId="0"/>
      <p:bldP spid="35" grpId="0" animBg="1"/>
      <p:bldP spid="50" grpId="0" animBg="1"/>
      <p:bldP spid="53" grpId="0" animBg="1"/>
      <p:bldP spid="55" grpId="0"/>
      <p:bldP spid="57" grpId="0"/>
      <p:bldP spid="66" grpId="0"/>
      <p:bldP spid="68" grpId="0"/>
      <p:bldP spid="72" grpId="0"/>
      <p:bldP spid="3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44F485E-BAF0-4E78-B5A6-3A780E48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8563CFB-0F20-4A27-817C-D096CA8042E6}"/>
                  </a:ext>
                </a:extLst>
              </p:cNvPr>
              <p:cNvSpPr txBox="1"/>
              <p:nvPr/>
            </p:nvSpPr>
            <p:spPr>
              <a:xfrm>
                <a:off x="781050" y="189331"/>
                <a:ext cx="10724013" cy="5743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13,42 . 6,44² 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=69,57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=1,4 . 69,57=97,40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pt-BR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97,40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1,5 . 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0,125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. 21428,6 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=0,194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=0,868</m:t>
                      </m:r>
                    </m:oMath>
                  </m:oMathPara>
                </a14:m>
                <a:endParaRPr lang="pt-BR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=21,4286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=21428,6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97,40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0,868 . 0,125 . 434782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=0,00206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=20,6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𝑦𝑘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=434,782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=434782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. 150 . </m:t>
                      </m:r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16,77=3,77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2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pt-BR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20%</m:t>
                                  </m:r>
                                </m:e>
                              </m:d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𝑎𝑟𝑚𝑎𝑑𝑢𝑟𝑎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𝑝𝑟𝑖𝑛𝑐𝑖𝑝𝑎𝑙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0,90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BR" sz="22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=0,2 . 20,6=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4,12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=4,12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8563CFB-0F20-4A27-817C-D096CA804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89331"/>
                <a:ext cx="10724013" cy="5743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29B4D0DE-65DB-43E5-A295-6ABE14B108BD}"/>
              </a:ext>
            </a:extLst>
          </p:cNvPr>
          <p:cNvCxnSpPr>
            <a:cxnSpLocks/>
          </p:cNvCxnSpPr>
          <p:nvPr/>
        </p:nvCxnSpPr>
        <p:spPr>
          <a:xfrm rot="5400000">
            <a:off x="9386311" y="2777918"/>
            <a:ext cx="368485" cy="2320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B86DA12-9975-41CB-AFF6-C07F020BCA43}"/>
              </a:ext>
            </a:extLst>
          </p:cNvPr>
          <p:cNvSpPr txBox="1"/>
          <p:nvPr/>
        </p:nvSpPr>
        <p:spPr>
          <a:xfrm>
            <a:off x="9454548" y="2313892"/>
            <a:ext cx="95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x10000</a:t>
            </a:r>
          </a:p>
        </p:txBody>
      </p:sp>
    </p:spTree>
    <p:extLst>
      <p:ext uri="{BB962C8B-B14F-4D97-AF65-F5344CB8AC3E}">
        <p14:creationId xmlns:p14="http://schemas.microsoft.com/office/powerpoint/2010/main" val="159841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D7B7EA-B235-4664-A3CC-3670637C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582A61-05B4-4FF3-872C-343575B8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400" dirty="0"/>
              <a:t>Exercício 02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1026C83-A5A9-40C4-81A1-63D65CE1B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172" y="1590616"/>
            <a:ext cx="5196844" cy="3676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F095A6F-5E7B-4077-81AD-E9C911AF9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109" y="1699377"/>
                <a:ext cx="7221891" cy="4050792"/>
              </a:xfrm>
            </p:spPr>
            <p:txBody>
              <a:bodyPr>
                <a:noAutofit/>
              </a:bodyPr>
              <a:lstStyle/>
              <a:p>
                <a:r>
                  <a:rPr lang="pt-BR" sz="2500" dirty="0"/>
                  <a:t>Dimensione a escada retangular sem patamar, conforme dados abaixo. Verifique a flecha.</a:t>
                </a:r>
              </a:p>
              <a:p>
                <a:r>
                  <a:rPr lang="pt-BR" sz="2500" dirty="0"/>
                  <a:t>Escada com Revestimento e com Impermeabilizante</a:t>
                </a:r>
              </a:p>
              <a:p>
                <a:r>
                  <a:rPr lang="pt-BR" sz="2500" dirty="0"/>
                  <a:t>Sem acesso ao publico.</a:t>
                </a:r>
              </a:p>
              <a:p>
                <a:r>
                  <a:rPr lang="pt-BR" sz="2500" dirty="0"/>
                  <a:t>Campo Grande/MS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pt-BR" sz="2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500" dirty="0"/>
                  <a:t>= 3,0 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𝑐𝑘</m:t>
                        </m:r>
                      </m:sub>
                    </m:sSub>
                  </m:oMath>
                </a14:m>
                <a:r>
                  <a:rPr lang="pt-BR" sz="2500" dirty="0"/>
                  <a:t> = 20 MPa</a:t>
                </a:r>
              </a:p>
              <a:p>
                <a:r>
                  <a:rPr lang="pt-BR" sz="2500" dirty="0"/>
                  <a:t>H = 15 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25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pt-BR" sz="2500" dirty="0"/>
                  <a:t>(Largura da Escada) = 120 cm</a:t>
                </a:r>
              </a:p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𝐴𝑑𝑜𝑡𝑎𝑑𝑜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=16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pt-BR" sz="25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F095A6F-5E7B-4077-81AD-E9C911AF9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109" y="1699377"/>
                <a:ext cx="7221891" cy="4050792"/>
              </a:xfrm>
              <a:blipFill>
                <a:blip r:embed="rId5"/>
                <a:stretch>
                  <a:fillRect l="-844" t="-2259" b="-234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E294CAC-35CA-441F-B151-F4CB2FC3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7A93FA-692C-4722-9FF8-93558F519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CE3E14-4DB8-422C-B234-F4E1EDF8C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1D9D1C-1FF3-40AE-82E5-EF134987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93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B23555-398A-404D-9909-DE6F9B84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19</a:t>
            </a:fld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E7BA3F8-4977-4509-ACFA-FD134D3146C6}"/>
              </a:ext>
            </a:extLst>
          </p:cNvPr>
          <p:cNvSpPr txBox="1">
            <a:spLocks/>
          </p:cNvSpPr>
          <p:nvPr/>
        </p:nvSpPr>
        <p:spPr>
          <a:xfrm>
            <a:off x="-408074" y="3429000"/>
            <a:ext cx="12499990" cy="2234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pt-BR" sz="2100" dirty="0"/>
          </a:p>
          <a:p>
            <a:pPr marL="0" indent="0">
              <a:buFont typeface="Wingdings" pitchFamily="2" charset="2"/>
              <a:buNone/>
            </a:pPr>
            <a:endParaRPr lang="pt-B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ço Reservado para Conteúdo 2">
                <a:extLst>
                  <a:ext uri="{FF2B5EF4-FFF2-40B4-BE49-F238E27FC236}">
                    <a16:creationId xmlns:a16="http://schemas.microsoft.com/office/drawing/2014/main" id="{806B94F3-C23D-48AB-BAD5-7700DDD634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20091"/>
                <a:ext cx="11341608" cy="6637909"/>
              </a:xfrm>
              <a:prstGeom prst="rect">
                <a:avLst/>
              </a:prstGeom>
            </p:spPr>
            <p:txBody>
              <a:bodyPr/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𝐴𝑑𝑜𝑡𝑎𝑑𝑜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; 60 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≤64 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→30+2.16=62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800" b="0" dirty="0">
                  <a:latin typeface="ArialMT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sz="1800" dirty="0">
                  <a:latin typeface="ArialMT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0,16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=18,75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∴19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𝑑𝑒𝑔𝑟𝑎𝑢𝑠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=0,30 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19−1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=5,40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0,16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0,30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=0,533→</m:t>
                      </m:r>
                      <m:func>
                        <m:func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8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</m:t>
                      </m:r>
                      <m:func>
                        <m:func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(0,533)</m:t>
                          </m:r>
                        </m:e>
                      </m:func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=28,06º</m:t>
                      </m:r>
                    </m:oMath>
                  </m:oMathPara>
                </a14:m>
                <a:endParaRPr lang="pt-BR" sz="1800" dirty="0">
                  <a:latin typeface="ArialMT"/>
                </a:endParaRPr>
              </a:p>
              <a:p>
                <a:pPr marL="0" indent="0">
                  <a:buNone/>
                </a:pPr>
                <a:endParaRPr lang="pt-BR" sz="180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80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func>
                            <m:func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28,06º</m:t>
                              </m:r>
                            </m:e>
                          </m:func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8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=17+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800" b="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pt-BR" sz="1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𝑀𝐴𝑇𝐸𝑅𝐼𝐴𝐿</m:t>
                        </m:r>
                      </m:sub>
                    </m:sSub>
                    <m:r>
                      <a:rPr lang="pt-BR" sz="1800" i="1" smtClean="0"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1800" i="1" smtClean="0">
                        <a:latin typeface="Cambria Math" panose="02040503050406030204" pitchFamily="18" charset="0"/>
                      </a:rPr>
                      <m:t> . </m:t>
                    </m:r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=25 . 1,2 . 0,25=7,5 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r>
                      <a:rPr lang="pt-BR" sz="18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800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18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𝑆𝐶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6120 </m:t>
                          </m:r>
                        </m:sub>
                      </m:sSub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=2,5 . 1,2=3 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t-BR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𝑅𝐸𝑉𝐸𝑆𝑇𝐼𝑀𝐸𝑁𝑇𝑂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8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1800" i="1">
                          <a:latin typeface="Cambria Math" panose="02040503050406030204" pitchFamily="18" charset="0"/>
                        </a:rPr>
                        <m:t>=1 . 1,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800" dirty="0"/>
              </a:p>
              <a:p>
                <a:pPr marL="0" indent="0" algn="ctr">
                  <a:buFont typeface="Wingdings" pitchFamily="2" charset="2"/>
                  <a:buNone/>
                </a:pPr>
                <a:endParaRPr lang="pt-BR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 . 1,2=1,2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800" dirty="0"/>
              </a:p>
              <a:p>
                <a:pPr marL="0" indent="0" algn="ctr">
                  <a:buFont typeface="Wingdings" pitchFamily="2" charset="2"/>
                  <a:buNone/>
                </a:pPr>
                <a:endParaRPr lang="pt-B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180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𝑅𝐸𝑉𝐸𝑆𝑇𝐼𝑀𝐸𝑁𝑇𝑂</m:t>
                          </m:r>
                        </m:sub>
                      </m:sSub>
                    </m:oMath>
                  </m:oMathPara>
                </a14:m>
                <a:endParaRPr lang="pt-BR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=7,5+3+1,2+1,2=12,9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800" dirty="0"/>
              </a:p>
              <a:p>
                <a:pPr marL="0" indent="0" algn="ctr">
                  <a:buFont typeface="Wingdings" pitchFamily="2" charset="2"/>
                  <a:buNone/>
                </a:pPr>
                <a:r>
                  <a:rPr lang="pt-BR" sz="1800" dirty="0">
                    <a:latin typeface="ArialMT"/>
                  </a:rPr>
                  <a:t> </a:t>
                </a:r>
              </a:p>
              <a:p>
                <a:endParaRPr lang="pt-BR" sz="1800" dirty="0"/>
              </a:p>
            </p:txBody>
          </p:sp>
        </mc:Choice>
        <mc:Fallback xmlns="">
          <p:sp>
            <p:nvSpPr>
              <p:cNvPr id="14" name="Espaço Reservado para Conteúdo 2">
                <a:extLst>
                  <a:ext uri="{FF2B5EF4-FFF2-40B4-BE49-F238E27FC236}">
                    <a16:creationId xmlns:a16="http://schemas.microsoft.com/office/drawing/2014/main" id="{806B94F3-C23D-48AB-BAD5-7700DDD63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0091"/>
                <a:ext cx="11341608" cy="66379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1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9A9704-62AB-4634-AE8E-D2EA6D67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/>
              <a:t>Definição dos Elementos</a:t>
            </a:r>
          </a:p>
        </p:txBody>
      </p:sp>
      <p:pic>
        <p:nvPicPr>
          <p:cNvPr id="2050" name="Picture 2" descr="Resultado de imagem para o que é lance de escada&quot;">
            <a:extLst>
              <a:ext uri="{FF2B5EF4-FFF2-40B4-BE49-F238E27FC236}">
                <a16:creationId xmlns:a16="http://schemas.microsoft.com/office/drawing/2014/main" id="{2C0DE5C9-A4CD-4D61-B8D4-16AD9DC66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441" y="640080"/>
            <a:ext cx="5731385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D43DC-BFF0-4F9D-8125-0A6C575F0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As escadas constituem meio de circulação vertical não mecânico que permite a ligação entre planos de níveis diferentes. Ao contrário das rampas, não são acessíveis a todas as pessoas como, por exemplo, usuários de cadeiras de rodas.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B5464D-BB51-4927-8580-34D3F336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05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F0C495-6957-4D23-A3E1-779D96CA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20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A9DEE88-DFD7-4C66-AB59-34B7CE613D0D}"/>
                  </a:ext>
                </a:extLst>
              </p:cNvPr>
              <p:cNvSpPr txBox="1"/>
              <p:nvPr/>
            </p:nvSpPr>
            <p:spPr>
              <a:xfrm>
                <a:off x="1429507" y="3141540"/>
                <a:ext cx="9032153" cy="970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384 .  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5 .  11,38 . 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6,18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384 .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25043961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. 0,00034 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=0,025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A9DEE88-DFD7-4C66-AB59-34B7CE613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07" y="3141540"/>
                <a:ext cx="9032153" cy="970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63CBB2D-E003-4337-87CF-FB69AA63F7C9}"/>
                  </a:ext>
                </a:extLst>
              </p:cNvPr>
              <p:cNvSpPr/>
              <p:nvPr/>
            </p:nvSpPr>
            <p:spPr>
              <a:xfrm>
                <a:off x="-54750" y="5142519"/>
                <a:ext cx="12272485" cy="614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 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5600 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=25043,961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=25043961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63CBB2D-E003-4337-87CF-FB69AA63F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750" y="5142519"/>
                <a:ext cx="12272485" cy="614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A4AA5ED-2188-4666-84D6-C94E73C443BA}"/>
                  </a:ext>
                </a:extLst>
              </p:cNvPr>
              <p:cNvSpPr txBox="1"/>
              <p:nvPr/>
            </p:nvSpPr>
            <p:spPr>
              <a:xfrm>
                <a:off x="1396396" y="4201556"/>
                <a:ext cx="9777548" cy="1248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6,18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=0,02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0,025;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OK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A4AA5ED-2188-4666-84D6-C94E73C44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396" y="4201556"/>
                <a:ext cx="9777548" cy="1248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riângulo Retângulo 10">
            <a:extLst>
              <a:ext uri="{FF2B5EF4-FFF2-40B4-BE49-F238E27FC236}">
                <a16:creationId xmlns:a16="http://schemas.microsoft.com/office/drawing/2014/main" id="{0BCFA680-C7FC-4742-A360-320E637CA472}"/>
              </a:ext>
            </a:extLst>
          </p:cNvPr>
          <p:cNvSpPr/>
          <p:nvPr/>
        </p:nvSpPr>
        <p:spPr>
          <a:xfrm>
            <a:off x="5607568" y="312091"/>
            <a:ext cx="1335506" cy="83017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54FE0D4-8E22-4F86-9A19-8EC0B1720AD1}"/>
                  </a:ext>
                </a:extLst>
              </p:cNvPr>
              <p:cNvSpPr txBox="1"/>
              <p:nvPr/>
            </p:nvSpPr>
            <p:spPr>
              <a:xfrm>
                <a:off x="5607568" y="1143175"/>
                <a:ext cx="1284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5,40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54FE0D4-8E22-4F86-9A19-8EC0B1720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568" y="1143175"/>
                <a:ext cx="128437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F0AD0-01BE-40E4-A4C5-A81F0C41C9AE}"/>
                  </a:ext>
                </a:extLst>
              </p:cNvPr>
              <p:cNvSpPr txBox="1"/>
              <p:nvPr/>
            </p:nvSpPr>
            <p:spPr>
              <a:xfrm>
                <a:off x="4604937" y="542515"/>
                <a:ext cx="1284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,00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F0AD0-01BE-40E4-A4C5-A81F0C41C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37" y="542515"/>
                <a:ext cx="128437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CA86534-88A5-4FB0-A4BE-F09073B2F018}"/>
                  </a:ext>
                </a:extLst>
              </p:cNvPr>
              <p:cNvSpPr txBox="1"/>
              <p:nvPr/>
            </p:nvSpPr>
            <p:spPr>
              <a:xfrm>
                <a:off x="7600235" y="268195"/>
                <a:ext cx="1338262" cy="27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CA86534-88A5-4FB0-A4BE-F09073B2F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35" y="268195"/>
                <a:ext cx="1338262" cy="274320"/>
              </a:xfrm>
              <a:prstGeom prst="rect">
                <a:avLst/>
              </a:prstGeom>
              <a:blipFill>
                <a:blip r:embed="rId7"/>
                <a:stretch>
                  <a:fillRect l="-2283" t="-2222" r="-913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3110DF2-23BC-4812-AB93-27DE73170DDB}"/>
                  </a:ext>
                </a:extLst>
              </p:cNvPr>
              <p:cNvSpPr txBox="1"/>
              <p:nvPr/>
            </p:nvSpPr>
            <p:spPr>
              <a:xfrm>
                <a:off x="7033931" y="738364"/>
                <a:ext cx="2470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5,4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6,18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3110DF2-23BC-4812-AB93-27DE7317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31" y="738364"/>
                <a:ext cx="2470869" cy="276999"/>
              </a:xfrm>
              <a:prstGeom prst="rect">
                <a:avLst/>
              </a:prstGeom>
              <a:blipFill>
                <a:blip r:embed="rId8"/>
                <a:stretch>
                  <a:fillRect l="-1481" t="-2174" r="-741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363DCCC2-7B3D-4D85-87E1-1CD0DD93DAB6}"/>
              </a:ext>
            </a:extLst>
          </p:cNvPr>
          <p:cNvCxnSpPr/>
          <p:nvPr/>
        </p:nvCxnSpPr>
        <p:spPr>
          <a:xfrm>
            <a:off x="2434240" y="179744"/>
            <a:ext cx="1335506" cy="853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9819B1D3-5E54-4C66-9FF7-98D1263D335E}"/>
              </a:ext>
            </a:extLst>
          </p:cNvPr>
          <p:cNvCxnSpPr/>
          <p:nvPr/>
        </p:nvCxnSpPr>
        <p:spPr>
          <a:xfrm>
            <a:off x="2434240" y="179744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282BC15-2DFD-4EF9-BA28-DF2914D2B13F}"/>
              </a:ext>
            </a:extLst>
          </p:cNvPr>
          <p:cNvCxnSpPr/>
          <p:nvPr/>
        </p:nvCxnSpPr>
        <p:spPr>
          <a:xfrm>
            <a:off x="2643790" y="318244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4B972083-B836-4A04-8739-37C03C30EFA6}"/>
              </a:ext>
            </a:extLst>
          </p:cNvPr>
          <p:cNvCxnSpPr/>
          <p:nvPr/>
        </p:nvCxnSpPr>
        <p:spPr>
          <a:xfrm>
            <a:off x="2910490" y="485418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4F3362B-DF33-4695-9E80-819500CC2E3E}"/>
              </a:ext>
            </a:extLst>
          </p:cNvPr>
          <p:cNvCxnSpPr/>
          <p:nvPr/>
        </p:nvCxnSpPr>
        <p:spPr>
          <a:xfrm>
            <a:off x="3196700" y="652592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F3A540C-4443-463F-AB2D-C4119BD1B156}"/>
              </a:ext>
            </a:extLst>
          </p:cNvPr>
          <p:cNvCxnSpPr/>
          <p:nvPr/>
        </p:nvCxnSpPr>
        <p:spPr>
          <a:xfrm>
            <a:off x="3481990" y="845407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DFADA9EA-F0C6-4D3A-A45C-4ACF42D87EA3}"/>
              </a:ext>
            </a:extLst>
          </p:cNvPr>
          <p:cNvCxnSpPr/>
          <p:nvPr/>
        </p:nvCxnSpPr>
        <p:spPr>
          <a:xfrm>
            <a:off x="3769746" y="1030074"/>
            <a:ext cx="0" cy="33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78B9748-516C-4D86-9FC4-7B1949B5B1F9}"/>
                  </a:ext>
                </a:extLst>
              </p:cNvPr>
              <p:cNvSpPr txBox="1"/>
              <p:nvPr/>
            </p:nvSpPr>
            <p:spPr>
              <a:xfrm>
                <a:off x="2741739" y="170825"/>
                <a:ext cx="16957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12,9 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78B9748-516C-4D86-9FC4-7B1949B5B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39" y="170825"/>
                <a:ext cx="1695759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09062DC-4D11-4252-AA6E-5D801E83D4B9}"/>
              </a:ext>
            </a:extLst>
          </p:cNvPr>
          <p:cNvCxnSpPr/>
          <p:nvPr/>
        </p:nvCxnSpPr>
        <p:spPr>
          <a:xfrm>
            <a:off x="8211773" y="1649844"/>
            <a:ext cx="1335506" cy="853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16195809-1B44-4493-B64F-EFCC84CE1BA0}"/>
              </a:ext>
            </a:extLst>
          </p:cNvPr>
          <p:cNvCxnSpPr>
            <a:cxnSpLocks/>
          </p:cNvCxnSpPr>
          <p:nvPr/>
        </p:nvCxnSpPr>
        <p:spPr>
          <a:xfrm flipH="1">
            <a:off x="9379821" y="2505549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0494185-1F77-4F12-A671-BD9E42D945A2}"/>
              </a:ext>
            </a:extLst>
          </p:cNvPr>
          <p:cNvCxnSpPr>
            <a:cxnSpLocks/>
          </p:cNvCxnSpPr>
          <p:nvPr/>
        </p:nvCxnSpPr>
        <p:spPr>
          <a:xfrm flipH="1">
            <a:off x="8038050" y="1653453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A99CBD67-2F3E-4A60-842E-68472B4EEFD5}"/>
              </a:ext>
            </a:extLst>
          </p:cNvPr>
          <p:cNvCxnSpPr>
            <a:cxnSpLocks/>
          </p:cNvCxnSpPr>
          <p:nvPr/>
        </p:nvCxnSpPr>
        <p:spPr>
          <a:xfrm flipH="1">
            <a:off x="8304845" y="1801600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CC7804DA-1EB4-4A83-8618-936476DF4916}"/>
              </a:ext>
            </a:extLst>
          </p:cNvPr>
          <p:cNvCxnSpPr>
            <a:cxnSpLocks/>
          </p:cNvCxnSpPr>
          <p:nvPr/>
        </p:nvCxnSpPr>
        <p:spPr>
          <a:xfrm flipH="1">
            <a:off x="8577698" y="1970804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CBAEDC56-27D1-491B-8221-D2680C98FBE8}"/>
              </a:ext>
            </a:extLst>
          </p:cNvPr>
          <p:cNvCxnSpPr>
            <a:cxnSpLocks/>
          </p:cNvCxnSpPr>
          <p:nvPr/>
        </p:nvCxnSpPr>
        <p:spPr>
          <a:xfrm flipH="1">
            <a:off x="8830519" y="2150465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0966B431-CEC8-437C-8368-3762F906ACD0}"/>
              </a:ext>
            </a:extLst>
          </p:cNvPr>
          <p:cNvCxnSpPr>
            <a:cxnSpLocks/>
          </p:cNvCxnSpPr>
          <p:nvPr/>
        </p:nvCxnSpPr>
        <p:spPr>
          <a:xfrm flipH="1">
            <a:off x="9083340" y="2306340"/>
            <a:ext cx="161964" cy="249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riângulo Retângulo 49">
            <a:extLst>
              <a:ext uri="{FF2B5EF4-FFF2-40B4-BE49-F238E27FC236}">
                <a16:creationId xmlns:a16="http://schemas.microsoft.com/office/drawing/2014/main" id="{8AE9729E-227F-4B63-AC7F-8C950ADFFABE}"/>
              </a:ext>
            </a:extLst>
          </p:cNvPr>
          <p:cNvSpPr/>
          <p:nvPr/>
        </p:nvSpPr>
        <p:spPr>
          <a:xfrm>
            <a:off x="1130547" y="2140922"/>
            <a:ext cx="1335506" cy="83017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2D4435BB-7559-4D29-B43D-4FCAFBE5025B}"/>
              </a:ext>
            </a:extLst>
          </p:cNvPr>
          <p:cNvCxnSpPr>
            <a:cxnSpLocks/>
          </p:cNvCxnSpPr>
          <p:nvPr/>
        </p:nvCxnSpPr>
        <p:spPr>
          <a:xfrm>
            <a:off x="2466053" y="2066211"/>
            <a:ext cx="0" cy="889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o 52">
            <a:extLst>
              <a:ext uri="{FF2B5EF4-FFF2-40B4-BE49-F238E27FC236}">
                <a16:creationId xmlns:a16="http://schemas.microsoft.com/office/drawing/2014/main" id="{CB872700-9CE9-4094-AC10-872725313E2B}"/>
              </a:ext>
            </a:extLst>
          </p:cNvPr>
          <p:cNvSpPr/>
          <p:nvPr/>
        </p:nvSpPr>
        <p:spPr>
          <a:xfrm flipH="1">
            <a:off x="2024231" y="2790023"/>
            <a:ext cx="252663" cy="36215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2EC1B4B6-8F5E-40B8-96F7-01FAE5BEFF4B}"/>
                  </a:ext>
                </a:extLst>
              </p:cNvPr>
              <p:cNvSpPr txBox="1"/>
              <p:nvPr/>
            </p:nvSpPr>
            <p:spPr>
              <a:xfrm>
                <a:off x="1580690" y="2611765"/>
                <a:ext cx="397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2EC1B4B6-8F5E-40B8-96F7-01FAE5BEF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690" y="2611765"/>
                <a:ext cx="39773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A985883C-81DA-4D55-B7CB-98D11E12842D}"/>
                  </a:ext>
                </a:extLst>
              </p:cNvPr>
              <p:cNvSpPr txBox="1"/>
              <p:nvPr/>
            </p:nvSpPr>
            <p:spPr>
              <a:xfrm>
                <a:off x="1672475" y="1682461"/>
                <a:ext cx="16957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12,9 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A985883C-81DA-4D55-B7CB-98D11E128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475" y="1682461"/>
                <a:ext cx="1695759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AFF4B8EF-F51C-4E4C-8398-D7E6EA400BB3}"/>
              </a:ext>
            </a:extLst>
          </p:cNvPr>
          <p:cNvCxnSpPr>
            <a:cxnSpLocks/>
          </p:cNvCxnSpPr>
          <p:nvPr/>
        </p:nvCxnSpPr>
        <p:spPr>
          <a:xfrm flipH="1">
            <a:off x="2442485" y="2294677"/>
            <a:ext cx="467109" cy="691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717B87B7-0A86-4A0A-89C9-2882D0B34657}"/>
              </a:ext>
            </a:extLst>
          </p:cNvPr>
          <p:cNvCxnSpPr>
            <a:cxnSpLocks/>
          </p:cNvCxnSpPr>
          <p:nvPr/>
        </p:nvCxnSpPr>
        <p:spPr>
          <a:xfrm>
            <a:off x="1727762" y="2531669"/>
            <a:ext cx="714453" cy="426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BEA25871-E1C5-4159-BECB-AF39349E0C20}"/>
                  </a:ext>
                </a:extLst>
              </p:cNvPr>
              <p:cNvSpPr txBox="1"/>
              <p:nvPr/>
            </p:nvSpPr>
            <p:spPr>
              <a:xfrm>
                <a:off x="1588424" y="2189382"/>
                <a:ext cx="9657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90−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BEA25871-E1C5-4159-BECB-AF39349E0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24" y="2189382"/>
                <a:ext cx="96571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5453A602-4910-470C-AF18-2DA1970A8F1F}"/>
                  </a:ext>
                </a:extLst>
              </p:cNvPr>
              <p:cNvSpPr txBox="1"/>
              <p:nvPr/>
            </p:nvSpPr>
            <p:spPr>
              <a:xfrm>
                <a:off x="2309232" y="2294677"/>
                <a:ext cx="5698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5453A602-4910-470C-AF18-2DA1970A8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32" y="2294677"/>
                <a:ext cx="5698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FE9B4045-D206-4367-8FB9-07A9F12E5FC0}"/>
              </a:ext>
            </a:extLst>
          </p:cNvPr>
          <p:cNvCxnSpPr>
            <a:stCxn id="50" idx="4"/>
          </p:cNvCxnSpPr>
          <p:nvPr/>
        </p:nvCxnSpPr>
        <p:spPr>
          <a:xfrm flipV="1">
            <a:off x="2466053" y="2955364"/>
            <a:ext cx="1040001" cy="157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C5302003-C4C7-4770-B625-8605402F65C7}"/>
                  </a:ext>
                </a:extLst>
              </p:cNvPr>
              <p:cNvSpPr txBox="1"/>
              <p:nvPr/>
            </p:nvSpPr>
            <p:spPr>
              <a:xfrm>
                <a:off x="2640149" y="2558714"/>
                <a:ext cx="9657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90−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C5302003-C4C7-4770-B625-8605402F6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149" y="2558714"/>
                <a:ext cx="96571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AA78570-F211-45A9-8034-C65B3D7F530E}"/>
                  </a:ext>
                </a:extLst>
              </p:cNvPr>
              <p:cNvSpPr txBox="1"/>
              <p:nvPr/>
            </p:nvSpPr>
            <p:spPr>
              <a:xfrm>
                <a:off x="2953679" y="2074500"/>
                <a:ext cx="38474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12,9 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=12,9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28,06º=11,38</m:t>
                      </m:r>
                    </m:oMath>
                  </m:oMathPara>
                </a14:m>
                <a:endParaRPr lang="pt-BR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AA78570-F211-45A9-8034-C65B3D7F5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79" y="2074500"/>
                <a:ext cx="384744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15F5815-4816-43DA-B695-7BACED755DF1}"/>
                  </a:ext>
                </a:extLst>
              </p:cNvPr>
              <p:cNvSpPr txBox="1"/>
              <p:nvPr/>
            </p:nvSpPr>
            <p:spPr>
              <a:xfrm>
                <a:off x="232814" y="2321205"/>
                <a:ext cx="16957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12,9 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15F5815-4816-43DA-B695-7BACED755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14" y="2321205"/>
                <a:ext cx="169575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71BA2BE-3095-4B78-A4BE-7FB24630BC05}"/>
                  </a:ext>
                </a:extLst>
              </p:cNvPr>
              <p:cNvSpPr txBox="1"/>
              <p:nvPr/>
            </p:nvSpPr>
            <p:spPr>
              <a:xfrm>
                <a:off x="8823766" y="1731611"/>
                <a:ext cx="16957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11,38 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71BA2BE-3095-4B78-A4BE-7FB24630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766" y="1731611"/>
                <a:ext cx="1695759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961C8A9-87E7-4056-95E9-808C0E6496FF}"/>
                  </a:ext>
                </a:extLst>
              </p:cNvPr>
              <p:cNvSpPr txBox="1"/>
              <p:nvPr/>
            </p:nvSpPr>
            <p:spPr>
              <a:xfrm>
                <a:off x="408754" y="5868671"/>
                <a:ext cx="11345478" cy="1295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1,2 . 0,15³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=0,00034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. 0,15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0,0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961C8A9-87E7-4056-95E9-808C0E64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54" y="5868671"/>
                <a:ext cx="11345478" cy="12954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29A071F-ADF9-44FF-81E0-BF69494697AE}"/>
              </a:ext>
            </a:extLst>
          </p:cNvPr>
          <p:cNvSpPr/>
          <p:nvPr/>
        </p:nvSpPr>
        <p:spPr>
          <a:xfrm>
            <a:off x="3605300" y="1411033"/>
            <a:ext cx="323952" cy="2696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84B7D10E-3947-4BE3-94A0-8E3DE563E941}"/>
              </a:ext>
            </a:extLst>
          </p:cNvPr>
          <p:cNvSpPr/>
          <p:nvPr/>
        </p:nvSpPr>
        <p:spPr>
          <a:xfrm>
            <a:off x="2270784" y="558994"/>
            <a:ext cx="323952" cy="2696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53A1F96-2214-47AE-ACF8-4B08AA8C3FD9}"/>
              </a:ext>
            </a:extLst>
          </p:cNvPr>
          <p:cNvCxnSpPr>
            <a:cxnSpLocks/>
          </p:cNvCxnSpPr>
          <p:nvPr/>
        </p:nvCxnSpPr>
        <p:spPr>
          <a:xfrm>
            <a:off x="3605300" y="1718212"/>
            <a:ext cx="323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62C0968A-98F9-4489-BE11-19C7DC3AEC52}"/>
              </a:ext>
            </a:extLst>
          </p:cNvPr>
          <p:cNvCxnSpPr/>
          <p:nvPr/>
        </p:nvCxnSpPr>
        <p:spPr>
          <a:xfrm>
            <a:off x="2429300" y="556204"/>
            <a:ext cx="1335506" cy="853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riângulo isósceles 53">
            <a:extLst>
              <a:ext uri="{FF2B5EF4-FFF2-40B4-BE49-F238E27FC236}">
                <a16:creationId xmlns:a16="http://schemas.microsoft.com/office/drawing/2014/main" id="{BC430D84-6153-4E77-BDA3-DBCCFD22E0D3}"/>
              </a:ext>
            </a:extLst>
          </p:cNvPr>
          <p:cNvSpPr/>
          <p:nvPr/>
        </p:nvSpPr>
        <p:spPr>
          <a:xfrm>
            <a:off x="9198613" y="2770236"/>
            <a:ext cx="323952" cy="2696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id="{7470CCED-F5E4-4D29-A9F3-9F0C27171C2E}"/>
              </a:ext>
            </a:extLst>
          </p:cNvPr>
          <p:cNvSpPr/>
          <p:nvPr/>
        </p:nvSpPr>
        <p:spPr>
          <a:xfrm>
            <a:off x="7864097" y="1918197"/>
            <a:ext cx="323952" cy="2696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6CD2184B-8318-4833-85C1-839DBAB38E0D}"/>
              </a:ext>
            </a:extLst>
          </p:cNvPr>
          <p:cNvCxnSpPr>
            <a:cxnSpLocks/>
          </p:cNvCxnSpPr>
          <p:nvPr/>
        </p:nvCxnSpPr>
        <p:spPr>
          <a:xfrm>
            <a:off x="9198613" y="3077415"/>
            <a:ext cx="323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8105AA52-9CAB-4EF6-9AE9-A22A6D89B832}"/>
              </a:ext>
            </a:extLst>
          </p:cNvPr>
          <p:cNvCxnSpPr/>
          <p:nvPr/>
        </p:nvCxnSpPr>
        <p:spPr>
          <a:xfrm>
            <a:off x="8022613" y="1915407"/>
            <a:ext cx="1335506" cy="853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932DB550-9D81-43F9-82C1-CD680C22F47F}"/>
              </a:ext>
            </a:extLst>
          </p:cNvPr>
          <p:cNvCxnSpPr/>
          <p:nvPr/>
        </p:nvCxnSpPr>
        <p:spPr>
          <a:xfrm>
            <a:off x="10550117" y="1810922"/>
            <a:ext cx="1335506" cy="853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D9DC6C37-052A-4BD2-985F-F9765755BDB4}"/>
              </a:ext>
            </a:extLst>
          </p:cNvPr>
          <p:cNvSpPr/>
          <p:nvPr/>
        </p:nvSpPr>
        <p:spPr>
          <a:xfrm>
            <a:off x="10543691" y="1824459"/>
            <a:ext cx="8410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96A45F82-7F51-4A78-8F1A-E5222335E3A4}"/>
              </a:ext>
            </a:extLst>
          </p:cNvPr>
          <p:cNvSpPr/>
          <p:nvPr/>
        </p:nvSpPr>
        <p:spPr>
          <a:xfrm>
            <a:off x="11832111" y="2630846"/>
            <a:ext cx="8410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879F2A0-7988-4D3E-8633-FFCFF1A7C8FB}"/>
              </a:ext>
            </a:extLst>
          </p:cNvPr>
          <p:cNvCxnSpPr/>
          <p:nvPr/>
        </p:nvCxnSpPr>
        <p:spPr>
          <a:xfrm flipH="1">
            <a:off x="11047863" y="2220475"/>
            <a:ext cx="170007" cy="2588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49B1C92F-2163-4EBE-BA37-702BE60CC89A}"/>
              </a:ext>
            </a:extLst>
          </p:cNvPr>
          <p:cNvSpPr/>
          <p:nvPr/>
        </p:nvSpPr>
        <p:spPr>
          <a:xfrm>
            <a:off x="10590663" y="1869743"/>
            <a:ext cx="1276065" cy="791570"/>
          </a:xfrm>
          <a:custGeom>
            <a:avLst/>
            <a:gdLst>
              <a:gd name="connsiteX0" fmla="*/ 0 w 1276065"/>
              <a:gd name="connsiteY0" fmla="*/ 0 h 791570"/>
              <a:gd name="connsiteX1" fmla="*/ 457200 w 1276065"/>
              <a:gd name="connsiteY1" fmla="*/ 620973 h 791570"/>
              <a:gd name="connsiteX2" fmla="*/ 1276065 w 1276065"/>
              <a:gd name="connsiteY2" fmla="*/ 79157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065" h="791570">
                <a:moveTo>
                  <a:pt x="0" y="0"/>
                </a:moveTo>
                <a:cubicBezTo>
                  <a:pt x="122261" y="244522"/>
                  <a:pt x="244523" y="489045"/>
                  <a:pt x="457200" y="620973"/>
                </a:cubicBezTo>
                <a:cubicBezTo>
                  <a:pt x="669878" y="752901"/>
                  <a:pt x="972971" y="772235"/>
                  <a:pt x="1276065" y="7915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5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 animBg="1"/>
      <p:bldP spid="13" grpId="0"/>
      <p:bldP spid="15" grpId="0"/>
      <p:bldP spid="16" grpId="0"/>
      <p:bldP spid="18" grpId="0"/>
      <p:bldP spid="33" grpId="0"/>
      <p:bldP spid="50" grpId="0" animBg="1"/>
      <p:bldP spid="53" grpId="0" animBg="1"/>
      <p:bldP spid="55" grpId="0"/>
      <p:bldP spid="57" grpId="0"/>
      <p:bldP spid="66" grpId="0"/>
      <p:bldP spid="68" grpId="0"/>
      <p:bldP spid="72" grpId="0"/>
      <p:bldP spid="3" grpId="0"/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44F485E-BAF0-4E78-B5A6-3A780E48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21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8563CFB-0F20-4A27-817C-D096CA8042E6}"/>
                  </a:ext>
                </a:extLst>
              </p:cNvPr>
              <p:cNvSpPr txBox="1"/>
              <p:nvPr/>
            </p:nvSpPr>
            <p:spPr>
              <a:xfrm>
                <a:off x="120316" y="827005"/>
                <a:ext cx="8548341" cy="4715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11,38 . 6,18²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=54,33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=1,4 . 54,33=76,06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76,06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1,2 . 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0,125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 14285,7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=0,284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=0,787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=14,2857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=14285,7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76,06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0,787 . 0,125 . 434782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=0,001778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=17,78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𝑦𝑘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=434,782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=434782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120 .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17=3,06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type m:val="li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20%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𝑎𝑟𝑚𝑎𝑑𝑢𝑟𝑎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𝑝𝑟𝑖𝑛𝑐𝑖𝑝𝑎𝑙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0,90</m:t>
                              </m:r>
                              <m:f>
                                <m:fPr>
                                  <m:type m:val="li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 . 17,78=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3,56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=3,56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8563CFB-0F20-4A27-817C-D096CA804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6" y="827005"/>
                <a:ext cx="8548341" cy="47159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29B4D0DE-65DB-43E5-A295-6ABE14B108BD}"/>
              </a:ext>
            </a:extLst>
          </p:cNvPr>
          <p:cNvCxnSpPr>
            <a:cxnSpLocks/>
          </p:cNvCxnSpPr>
          <p:nvPr/>
        </p:nvCxnSpPr>
        <p:spPr>
          <a:xfrm rot="5400000">
            <a:off x="7444736" y="2651803"/>
            <a:ext cx="368485" cy="2320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B86DA12-9975-41CB-AFF6-C07F020BCA43}"/>
                  </a:ext>
                </a:extLst>
              </p:cNvPr>
              <p:cNvSpPr txBox="1"/>
              <p:nvPr/>
            </p:nvSpPr>
            <p:spPr>
              <a:xfrm>
                <a:off x="7293112" y="2214234"/>
                <a:ext cx="955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10000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B86DA12-9975-41CB-AFF6-C07F020BC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112" y="2214234"/>
                <a:ext cx="95534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00B3B5D7-A0BC-467A-8A98-5325AFF01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350" y="442139"/>
            <a:ext cx="2846403" cy="25939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FDA34D3-B8AF-48D0-810F-227733652305}"/>
              </a:ext>
            </a:extLst>
          </p:cNvPr>
          <p:cNvSpPr/>
          <p:nvPr/>
        </p:nvSpPr>
        <p:spPr>
          <a:xfrm>
            <a:off x="8937322" y="2238832"/>
            <a:ext cx="2577738" cy="18466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92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9B68D6-C6CC-4D1D-92F1-5FE2522D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131313-F254-4F49-8387-0426D64C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pt-BR"/>
              <a:t>Exemplo 03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A32C8B-BDE7-4C05-8847-AE5B764F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pt-BR" sz="1800" dirty="0"/>
              <a:t>Dimensionar a escada impermeabilizada para um edifício garagem, sem revestimento com os seguintes dados:</a:t>
            </a:r>
          </a:p>
          <a:p>
            <a:r>
              <a:rPr lang="pt-BR" sz="1800" dirty="0"/>
              <a:t>Altura total = 3,10 m</a:t>
            </a:r>
          </a:p>
          <a:p>
            <a:r>
              <a:rPr lang="pt-BR" sz="1800" dirty="0"/>
              <a:t>Quantidade de pisadas = 18</a:t>
            </a:r>
          </a:p>
          <a:p>
            <a:r>
              <a:rPr lang="pt-BR" sz="1800" dirty="0"/>
              <a:t>Largura da pisada = 28cm</a:t>
            </a:r>
          </a:p>
          <a:p>
            <a:r>
              <a:rPr lang="pt-BR" sz="1800" dirty="0"/>
              <a:t>Altura do espelho = 17,22 cm</a:t>
            </a:r>
          </a:p>
          <a:p>
            <a:r>
              <a:rPr lang="pt-BR" sz="1800"/>
              <a:t>fck</a:t>
            </a:r>
            <a:r>
              <a:rPr lang="pt-BR" sz="1800" dirty="0"/>
              <a:t> = 25 Mpa</a:t>
            </a:r>
          </a:p>
          <a:p>
            <a:r>
              <a:rPr lang="pt-BR" sz="1800" dirty="0"/>
              <a:t>Espessura h = 14 cm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34B709-F094-409A-9148-8B7590C11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183" y="640080"/>
            <a:ext cx="3367730" cy="528047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32A386-7C2A-439A-BB1D-5CC2440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BB340F-CF1E-417A-8686-ACEA530B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45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2710C-F642-4139-9665-1A310373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dirty="0"/>
              <a:t>Escadas Retangulares com Patamar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B3AE070-05ED-4B3A-BC58-372FC2663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2" y="3658614"/>
            <a:ext cx="4460511" cy="285472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E9EEE1B-76CD-4DF5-A5B9-766FD6FDE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121408"/>
            <a:ext cx="3538729" cy="136241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8C616E-5E0B-4674-8801-3C250356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513" y="2121408"/>
            <a:ext cx="6055735" cy="40507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Escada idêntica as escadas retangulares, mas o patamar deve ser considerado no modelo de cálculo da escada.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D74395-77F6-4E3A-B1A5-3D35F25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23</a:t>
            </a:fld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BDAC2A1-C055-421A-BDF6-66ED16D73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5" y="4164839"/>
            <a:ext cx="5583813" cy="18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3DC882-396F-4E3E-AEB7-77391C11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418" y="-173735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pt-BR" sz="3200" dirty="0"/>
              <a:t>Escadas Ortogonais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BA85C9A-74B4-412A-9459-9EB4B4F3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284" y="4714186"/>
            <a:ext cx="1499248" cy="197269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711E36-CA1B-4BC6-8819-2E5CF986A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5697" y="1426619"/>
            <a:ext cx="3544034" cy="405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Tipo de escada comum em edifícios residenciais com uma infinidade de formas e tipos</a:t>
            </a:r>
          </a:p>
          <a:p>
            <a:pPr algn="just"/>
            <a:r>
              <a:rPr lang="pt-BR" dirty="0"/>
              <a:t>Número de lances</a:t>
            </a:r>
          </a:p>
          <a:p>
            <a:pPr algn="just"/>
            <a:r>
              <a:rPr lang="pt-BR" dirty="0"/>
              <a:t>Condições de contorno</a:t>
            </a:r>
          </a:p>
          <a:p>
            <a:pPr algn="just"/>
            <a:r>
              <a:rPr lang="pt-BR" dirty="0"/>
              <a:t>Escada similar as escadas retangulares, diferenciando apenas por conter mais de um lance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0CE1A9EA-A4CE-4B5B-BF50-2054D930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24</a:t>
            </a:fld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0F3609-7575-4F39-9BBF-8377572AE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02" y="4013412"/>
            <a:ext cx="2100060" cy="221626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67C124D-449B-424E-B367-3F28E73EE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2" y="1521051"/>
            <a:ext cx="2719261" cy="19309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18F4163-C566-4A0A-826F-C175957B87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68" y="1521051"/>
            <a:ext cx="2599637" cy="193096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69ABE39-1D5A-4C02-B06B-258A2619C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72" y="4013694"/>
            <a:ext cx="2217126" cy="206931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3020B294-A33E-4F9E-A9E6-13C4F60432A7}"/>
              </a:ext>
            </a:extLst>
          </p:cNvPr>
          <p:cNvSpPr/>
          <p:nvPr/>
        </p:nvSpPr>
        <p:spPr>
          <a:xfrm>
            <a:off x="1409936" y="774988"/>
            <a:ext cx="506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Os tipos mais usuais de escadas ortogonais são: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A42AF54-8DB5-481B-B9BF-7F1BFDDAA601}"/>
              </a:ext>
            </a:extLst>
          </p:cNvPr>
          <p:cNvSpPr/>
          <p:nvPr/>
        </p:nvSpPr>
        <p:spPr>
          <a:xfrm>
            <a:off x="1209667" y="3428999"/>
            <a:ext cx="211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Tipo “L” – 2 lances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2BD8088-D13A-444B-8BF5-CB6C3C9D4B72}"/>
              </a:ext>
            </a:extLst>
          </p:cNvPr>
          <p:cNvSpPr/>
          <p:nvPr/>
        </p:nvSpPr>
        <p:spPr>
          <a:xfrm>
            <a:off x="4542819" y="3428999"/>
            <a:ext cx="3046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Lajes Adjacentes – 2 Lances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06DA1CE-7074-44EC-91AE-09B0813FD9F3}"/>
              </a:ext>
            </a:extLst>
          </p:cNvPr>
          <p:cNvSpPr/>
          <p:nvPr/>
        </p:nvSpPr>
        <p:spPr>
          <a:xfrm>
            <a:off x="1168790" y="6229681"/>
            <a:ext cx="220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Tipo “U” – 3 Lances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B97ED33-89F2-4B9F-8B18-92CC0E1A2DED}"/>
              </a:ext>
            </a:extLst>
          </p:cNvPr>
          <p:cNvSpPr/>
          <p:nvPr/>
        </p:nvSpPr>
        <p:spPr>
          <a:xfrm>
            <a:off x="4781078" y="6222381"/>
            <a:ext cx="2207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Tipo “O” – 4 Lances</a:t>
            </a:r>
          </a:p>
        </p:txBody>
      </p:sp>
    </p:spTree>
    <p:extLst>
      <p:ext uri="{BB962C8B-B14F-4D97-AF65-F5344CB8AC3E}">
        <p14:creationId xmlns:p14="http://schemas.microsoft.com/office/powerpoint/2010/main" val="1621661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05648-FCBD-427B-BD07-4273F44F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pt-BR" sz="3200" dirty="0"/>
              <a:t>Escada com Lajes Adjacentes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4EBD04-08DC-4732-8CBE-8ACCEA1B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algn="just"/>
            <a:r>
              <a:rPr lang="pt-BR" sz="1800" dirty="0"/>
              <a:t>Escada com dois lances, comum em edifícios residenciais, principalmente para escadas de emergência.</a:t>
            </a:r>
          </a:p>
          <a:p>
            <a:pPr algn="just"/>
            <a:r>
              <a:rPr lang="pt-BR" sz="1800" dirty="0"/>
              <a:t>Vigas na saída, na chegada, e no nível intermediários</a:t>
            </a:r>
          </a:p>
          <a:p>
            <a:pPr algn="just"/>
            <a:r>
              <a:rPr lang="pt-BR" sz="1800" dirty="0"/>
              <a:t>Podem haver patamares na saída, na chegada e sempre haverá no nível intermediário</a:t>
            </a:r>
          </a:p>
          <a:p>
            <a:pPr algn="just"/>
            <a:r>
              <a:rPr lang="pt-BR" sz="1800" dirty="0"/>
              <a:t>Para o dimensionamento pode-se dividir a escada em 2 lances separados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F55EDE-143C-4218-95D1-C93A7FF6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25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29D2DAA-7CB3-4FBC-8D98-C5F2F37E9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1730488"/>
            <a:ext cx="2888055" cy="148476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DB06DA5-4D62-4D6C-A225-265DEC846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1" y="1699050"/>
            <a:ext cx="2362200" cy="33401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1FE409B-58D2-4D72-9EBD-0ED90985FC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85" y="3561220"/>
            <a:ext cx="4527196" cy="118210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2058736-2F51-4308-A800-E207C58A3C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75" y="5039150"/>
            <a:ext cx="3195873" cy="164773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58731FA9-90B7-4EAC-AF50-624089F2F0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69" y="171119"/>
            <a:ext cx="4906978" cy="12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49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BC79432-29A8-4C2D-9776-7389D10F1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582A61-05B4-4FF3-872C-343575B8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Exercício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F095A6F-5E7B-4077-81AD-E9C911AF9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4893" y="2121408"/>
                <a:ext cx="5168168" cy="375962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1900" dirty="0"/>
                  <a:t>Dimensione a escada retangular sem patamar, conforme dados abaixo. Verifique a flecha.</a:t>
                </a:r>
              </a:p>
              <a:p>
                <a:pPr algn="just"/>
                <a:r>
                  <a:rPr lang="pt-BR" sz="1900" dirty="0"/>
                  <a:t>Escada Impermeabilizada e com Revestimento</a:t>
                </a:r>
              </a:p>
              <a:p>
                <a:pPr algn="just"/>
                <a:r>
                  <a:rPr lang="pt-BR" sz="1900" dirty="0"/>
                  <a:t>Com acesso ao publico.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900" dirty="0"/>
                  <a:t>= 3,04 m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𝑐𝑘</m:t>
                        </m:r>
                      </m:sub>
                    </m:sSub>
                  </m:oMath>
                </a14:m>
                <a:r>
                  <a:rPr lang="pt-BR" sz="1900" dirty="0"/>
                  <a:t> = 30 MPa</a:t>
                </a:r>
              </a:p>
              <a:p>
                <a:pPr algn="just"/>
                <a:r>
                  <a:rPr lang="pt-BR" sz="1900" dirty="0"/>
                  <a:t>h = 15 cm; e = 16 cm; s = 30 cm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19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pt-BR" sz="1900" dirty="0"/>
                  <a:t>(Largura da Escada) = 120 cm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F095A6F-5E7B-4077-81AD-E9C911AF9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893" y="2121408"/>
                <a:ext cx="5168168" cy="3759628"/>
              </a:xfrm>
              <a:blipFill>
                <a:blip r:embed="rId3"/>
                <a:stretch>
                  <a:fillRect l="-590" t="-1621" r="-1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F1026C83-A5A9-40C4-81A1-63D65CE1B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0538"/>
            <a:ext cx="2606567" cy="18441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66AF816-6B19-4B18-A9EE-95E8DA0EC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12778B-0F64-4374-BBC8-16A53F995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F08AC6-D2D6-437A-BBD3-0A0A75E1F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90" y="2330472"/>
            <a:ext cx="2668651" cy="377194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765571D-4425-4136-AA17-5877C5F0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AC26F22-7825-42FF-BCEE-052BA3EEB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B25D8D5-0A37-41E9-9C3D-77BBD957C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94AE18-F9CE-40FB-9330-83AE8A93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F58C9D7-EBC6-4EAA-88EC-D4DDE5F86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590843"/>
                <a:ext cx="10058400" cy="604706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; 60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≤64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→30+2.16=62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dirty="0">
                  <a:latin typeface="ArialMT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0,16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0,30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=0,533→</m:t>
                      </m:r>
                      <m:func>
                        <m:func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=0,533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</m:t>
                      </m:r>
                      <m:func>
                        <m:func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</m:func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=28,07º</m:t>
                      </m:r>
                    </m:oMath>
                  </m:oMathPara>
                </a14:m>
                <a:endParaRPr lang="pt-BR" sz="2000" b="0" dirty="0">
                  <a:latin typeface="ArialMT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00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func>
                            <m:func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28,07º</m:t>
                              </m:r>
                            </m:e>
                          </m:func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=17,0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=17+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b="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pt-BR" sz="2000" b="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pt-BR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𝑀𝐴𝑇𝐸𝑅𝐼𝐴𝐿</m:t>
                        </m:r>
                      </m:sub>
                    </m:sSub>
                    <m:r>
                      <a:rPr lang="pt-BR" sz="2000" i="1" smtClean="0"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2000" i="1" smtClean="0">
                        <a:latin typeface="Cambria Math" panose="02040503050406030204" pitchFamily="18" charset="0"/>
                      </a:rPr>
                      <m:t> . </m:t>
                    </m:r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=25 . 1,2 . 0,25=7,5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r>
                      <a:rPr lang="pt-BR" sz="200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pt-BR" sz="2000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pt-BR" sz="2000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6120 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=3.1,2=3,6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pt-BR" sz="2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pt-BR" sz="2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𝑅𝐸𝑉𝐸𝑆𝑇𝐼𝑀𝐸𝑁𝑇𝑂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 . 1,2=1,2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  <a:p>
                <a:pPr marL="0" indent="0" algn="ctr">
                  <a:buNone/>
                </a:pPr>
                <a:endParaRPr lang="pt-BR" sz="2000" dirty="0"/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 . 1,2=1,2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Font typeface="Wingdings" pitchFamily="2" charset="2"/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𝑅𝐸𝑉𝐸𝑆𝑇𝐼𝑀𝐸𝑁𝑇𝑂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=13,50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:endParaRPr lang="pt-BR" sz="2000" dirty="0">
                  <a:latin typeface="ArialMT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F58C9D7-EBC6-4EAA-88EC-D4DDE5F86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590843"/>
                <a:ext cx="10058400" cy="60470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C693ED-A44A-47F2-B320-E6BB987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27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2EA35A6-6FC9-479B-A360-4D2A1FE6FF55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</p:spTree>
    <p:extLst>
      <p:ext uri="{BB962C8B-B14F-4D97-AF65-F5344CB8AC3E}">
        <p14:creationId xmlns:p14="http://schemas.microsoft.com/office/powerpoint/2010/main" val="42941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5BE22-6FB6-4362-8058-ECC3D0B9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01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2BF7A00-3609-46E9-8C02-3830A7216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4" y="2093976"/>
            <a:ext cx="5730629" cy="4051300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228F55-1216-4BF4-A125-7F469DE8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28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1356CD-B409-447B-9189-C220E99AB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3" y="-341692"/>
            <a:ext cx="3571929" cy="252519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E308E4-12B4-461E-8034-98EC60FAC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99" y="1809454"/>
            <a:ext cx="3571929" cy="252519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79779C8-77FB-46F1-BA75-E1BCE8219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03" y="4029029"/>
            <a:ext cx="4001625" cy="2828971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DF0589D8-7C28-4161-A932-F465DE869282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</p:spTree>
    <p:extLst>
      <p:ext uri="{BB962C8B-B14F-4D97-AF65-F5344CB8AC3E}">
        <p14:creationId xmlns:p14="http://schemas.microsoft.com/office/powerpoint/2010/main" val="40415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09D024-DF81-4896-8D90-2C52B26B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29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DE20B7-040F-47B8-BA86-00FC158C3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9" y="369714"/>
            <a:ext cx="1895506" cy="134003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8918D46-1E23-42FC-9A14-C2DEECC4C7E8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/>
              <a:t>Exercício 01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B4713C-8B1E-4F85-B93F-848FFA7BB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0" y="2191592"/>
            <a:ext cx="4540232" cy="3209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4CF97BD-E0DD-48D8-836E-07F5CA08EC72}"/>
                  </a:ext>
                </a:extLst>
              </p:cNvPr>
              <p:cNvSpPr txBox="1"/>
              <p:nvPr/>
            </p:nvSpPr>
            <p:spPr>
              <a:xfrm>
                <a:off x="3778874" y="3654161"/>
                <a:ext cx="374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4CF97BD-E0DD-48D8-836E-07F5CA08E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874" y="3654161"/>
                <a:ext cx="374911" cy="276999"/>
              </a:xfrm>
              <a:prstGeom prst="rect">
                <a:avLst/>
              </a:prstGeom>
              <a:blipFill>
                <a:blip r:embed="rId5"/>
                <a:stretch>
                  <a:fillRect l="-13115" r="-11475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2AA2148-B8EB-45F0-8A2E-F622D96D5F60}"/>
                  </a:ext>
                </a:extLst>
              </p:cNvPr>
              <p:cNvSpPr txBox="1"/>
              <p:nvPr/>
            </p:nvSpPr>
            <p:spPr>
              <a:xfrm>
                <a:off x="1625160" y="4770465"/>
                <a:ext cx="364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2AA2148-B8EB-45F0-8A2E-F622D96D5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160" y="4770465"/>
                <a:ext cx="364523" cy="276999"/>
              </a:xfrm>
              <a:prstGeom prst="rect">
                <a:avLst/>
              </a:prstGeom>
              <a:blipFill>
                <a:blip r:embed="rId6"/>
                <a:stretch>
                  <a:fillRect l="-13559" r="-13559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F0030E-D4A3-4983-B169-AB42ACB53037}"/>
                  </a:ext>
                </a:extLst>
              </p:cNvPr>
              <p:cNvSpPr txBox="1"/>
              <p:nvPr/>
            </p:nvSpPr>
            <p:spPr>
              <a:xfrm>
                <a:off x="844063" y="3656062"/>
                <a:ext cx="385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𝐻𝐴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F0030E-D4A3-4983-B169-AB42ACB53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63" y="3656062"/>
                <a:ext cx="385362" cy="276999"/>
              </a:xfrm>
              <a:prstGeom prst="rect">
                <a:avLst/>
              </a:prstGeom>
              <a:blipFill>
                <a:blip r:embed="rId7"/>
                <a:stretch>
                  <a:fillRect l="-10938" r="-125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E842DC1-42BC-4C2E-80BB-06C80C35A063}"/>
                  </a:ext>
                </a:extLst>
              </p:cNvPr>
              <p:cNvSpPr txBox="1"/>
              <p:nvPr/>
            </p:nvSpPr>
            <p:spPr>
              <a:xfrm>
                <a:off x="1229425" y="2228126"/>
                <a:ext cx="2245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3,5 . 2,7=36,45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E842DC1-42BC-4C2E-80BB-06C80C35A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25" y="2228126"/>
                <a:ext cx="2245038" cy="276999"/>
              </a:xfrm>
              <a:prstGeom prst="rect">
                <a:avLst/>
              </a:prstGeom>
              <a:blipFill>
                <a:blip r:embed="rId8"/>
                <a:stretch>
                  <a:fillRect l="-190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9A3B39F-B59B-4A1D-ACA0-376CB55E83AE}"/>
                  </a:ext>
                </a:extLst>
              </p:cNvPr>
              <p:cNvSpPr txBox="1"/>
              <p:nvPr/>
            </p:nvSpPr>
            <p:spPr>
              <a:xfrm>
                <a:off x="2907930" y="1906988"/>
                <a:ext cx="2116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3,5 . 1,2=16,2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9A3B39F-B59B-4A1D-ACA0-376CB55E8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30" y="1906988"/>
                <a:ext cx="2116798" cy="276999"/>
              </a:xfrm>
              <a:prstGeom prst="rect">
                <a:avLst/>
              </a:prstGeom>
              <a:blipFill>
                <a:blip r:embed="rId9"/>
                <a:stretch>
                  <a:fillRect l="-1729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4F583C2-AADE-4F69-A244-2262C9ADAFE4}"/>
                  </a:ext>
                </a:extLst>
              </p:cNvPr>
              <p:cNvSpPr txBox="1"/>
              <p:nvPr/>
            </p:nvSpPr>
            <p:spPr>
              <a:xfrm>
                <a:off x="7996870" y="77647"/>
                <a:ext cx="2501262" cy="819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nary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4F583C2-AADE-4F69-A244-2262C9ADA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870" y="77647"/>
                <a:ext cx="2501262" cy="8198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F794DD5-D97B-4AE3-AD52-04BFD5C1DDDC}"/>
                  </a:ext>
                </a:extLst>
              </p:cNvPr>
              <p:cNvSpPr txBox="1"/>
              <p:nvPr/>
            </p:nvSpPr>
            <p:spPr>
              <a:xfrm>
                <a:off x="6461611" y="702651"/>
                <a:ext cx="5515741" cy="819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nary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=36,45+16,2=52,65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F794DD5-D97B-4AE3-AD52-04BFD5C1D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611" y="702651"/>
                <a:ext cx="5515741" cy="8198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B91079D-2113-4F83-9C78-9D948D926C5E}"/>
                  </a:ext>
                </a:extLst>
              </p:cNvPr>
              <p:cNvSpPr txBox="1"/>
              <p:nvPr/>
            </p:nvSpPr>
            <p:spPr>
              <a:xfrm>
                <a:off x="6461611" y="1492155"/>
                <a:ext cx="5633529" cy="819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nary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36,45 . 1,35+16,2 . 3,3 −3,9 .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𝑅𝐵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B91079D-2113-4F83-9C78-9D948D926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611" y="1492155"/>
                <a:ext cx="5633529" cy="8198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F73B1B-3665-49C7-9DC1-25BEE4568072}"/>
                  </a:ext>
                </a:extLst>
              </p:cNvPr>
              <p:cNvSpPr txBox="1"/>
              <p:nvPr/>
            </p:nvSpPr>
            <p:spPr>
              <a:xfrm>
                <a:off x="6942319" y="2286862"/>
                <a:ext cx="19777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=26,33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F73B1B-3665-49C7-9DC1-25BEE4568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319" y="2286862"/>
                <a:ext cx="1977721" cy="338554"/>
              </a:xfrm>
              <a:prstGeom prst="rect">
                <a:avLst/>
              </a:prstGeom>
              <a:blipFill>
                <a:blip r:embed="rId18"/>
                <a:stretch>
                  <a:fillRect l="-2469" r="-2160"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2C5E55-122F-416B-A13E-1234F2B4A5FE}"/>
                  </a:ext>
                </a:extLst>
              </p:cNvPr>
              <p:cNvSpPr txBox="1"/>
              <p:nvPr/>
            </p:nvSpPr>
            <p:spPr>
              <a:xfrm>
                <a:off x="10012455" y="2279740"/>
                <a:ext cx="19648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=26,33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2C5E55-122F-416B-A13E-1234F2B4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455" y="2279740"/>
                <a:ext cx="1964897" cy="338554"/>
              </a:xfrm>
              <a:prstGeom prst="rect">
                <a:avLst/>
              </a:prstGeom>
              <a:blipFill>
                <a:blip r:embed="rId19"/>
                <a:stretch>
                  <a:fillRect l="-2477" r="-1858"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ítulo 1">
            <a:extLst>
              <a:ext uri="{FF2B5EF4-FFF2-40B4-BE49-F238E27FC236}">
                <a16:creationId xmlns:a16="http://schemas.microsoft.com/office/drawing/2014/main" id="{86204240-0B0E-4FA9-8D7A-E31E3FE440F3}"/>
              </a:ext>
            </a:extLst>
          </p:cNvPr>
          <p:cNvSpPr txBox="1">
            <a:spLocks/>
          </p:cNvSpPr>
          <p:nvPr/>
        </p:nvSpPr>
        <p:spPr>
          <a:xfrm>
            <a:off x="2217581" y="-420345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895C182-186E-47FC-B27E-B8032E8B2734}"/>
              </a:ext>
            </a:extLst>
          </p:cNvPr>
          <p:cNvCxnSpPr>
            <a:cxnSpLocks/>
          </p:cNvCxnSpPr>
          <p:nvPr/>
        </p:nvCxnSpPr>
        <p:spPr>
          <a:xfrm flipV="1">
            <a:off x="7408258" y="3753636"/>
            <a:ext cx="2028093" cy="1316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076513D5-17FD-4EB1-A5ED-60748F32088C}"/>
              </a:ext>
            </a:extLst>
          </p:cNvPr>
          <p:cNvCxnSpPr>
            <a:cxnSpLocks/>
          </p:cNvCxnSpPr>
          <p:nvPr/>
        </p:nvCxnSpPr>
        <p:spPr>
          <a:xfrm>
            <a:off x="9422063" y="3768159"/>
            <a:ext cx="11421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9BB5128-4C6B-4F8F-926E-241DB1B48B9A}"/>
                  </a:ext>
                </a:extLst>
              </p:cNvPr>
              <p:cNvSpPr txBox="1"/>
              <p:nvPr/>
            </p:nvSpPr>
            <p:spPr>
              <a:xfrm>
                <a:off x="7191211" y="5085310"/>
                <a:ext cx="217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9BB5128-4C6B-4F8F-926E-241DB1B4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211" y="5085310"/>
                <a:ext cx="217047" cy="276999"/>
              </a:xfrm>
              <a:prstGeom prst="rect">
                <a:avLst/>
              </a:prstGeom>
              <a:blipFill>
                <a:blip r:embed="rId20"/>
                <a:stretch>
                  <a:fillRect l="-22857" r="-22857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266A213-5446-494B-98AE-421FEC328172}"/>
                  </a:ext>
                </a:extLst>
              </p:cNvPr>
              <p:cNvSpPr txBox="1"/>
              <p:nvPr/>
            </p:nvSpPr>
            <p:spPr>
              <a:xfrm>
                <a:off x="10450460" y="3850041"/>
                <a:ext cx="227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266A213-5446-494B-98AE-421FEC328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60" y="3850041"/>
                <a:ext cx="227435" cy="276999"/>
              </a:xfrm>
              <a:prstGeom prst="rect">
                <a:avLst/>
              </a:prstGeom>
              <a:blipFill>
                <a:blip r:embed="rId21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08200AAD-BC59-4A27-AC9D-885A497C8B53}"/>
                  </a:ext>
                </a:extLst>
              </p:cNvPr>
              <p:cNvSpPr txBox="1"/>
              <p:nvPr/>
            </p:nvSpPr>
            <p:spPr>
              <a:xfrm>
                <a:off x="9313604" y="3320341"/>
                <a:ext cx="216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08200AAD-BC59-4A27-AC9D-885A497C8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604" y="3320341"/>
                <a:ext cx="216918" cy="276999"/>
              </a:xfrm>
              <a:prstGeom prst="rect">
                <a:avLst/>
              </a:prstGeom>
              <a:blipFill>
                <a:blip r:embed="rId22"/>
                <a:stretch>
                  <a:fillRect l="-22857" r="-200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ipse 38">
            <a:extLst>
              <a:ext uri="{FF2B5EF4-FFF2-40B4-BE49-F238E27FC236}">
                <a16:creationId xmlns:a16="http://schemas.microsoft.com/office/drawing/2014/main" id="{4550B4B9-6F54-4E4A-BD82-A485D2A221C7}"/>
              </a:ext>
            </a:extLst>
          </p:cNvPr>
          <p:cNvSpPr/>
          <p:nvPr/>
        </p:nvSpPr>
        <p:spPr>
          <a:xfrm>
            <a:off x="7397185" y="4989140"/>
            <a:ext cx="88460" cy="1104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6479DB0D-CAA1-402F-9465-7D4EDA9335E1}"/>
              </a:ext>
            </a:extLst>
          </p:cNvPr>
          <p:cNvSpPr/>
          <p:nvPr/>
        </p:nvSpPr>
        <p:spPr>
          <a:xfrm>
            <a:off x="10519948" y="3725060"/>
            <a:ext cx="88460" cy="1104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521B298-F6D9-4676-AC9C-5E6E9424CF01}"/>
                  </a:ext>
                </a:extLst>
              </p:cNvPr>
              <p:cNvSpPr txBox="1"/>
              <p:nvPr/>
            </p:nvSpPr>
            <p:spPr>
              <a:xfrm>
                <a:off x="6343009" y="6104971"/>
                <a:ext cx="44909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=−16,2.0,6+26,33 . 1,2=+21,88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521B298-F6D9-4676-AC9C-5E6E9424C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09" y="6104971"/>
                <a:ext cx="4490973" cy="276999"/>
              </a:xfrm>
              <a:prstGeom prst="rect">
                <a:avLst/>
              </a:prstGeom>
              <a:blipFill>
                <a:blip r:embed="rId23"/>
                <a:stretch>
                  <a:fillRect l="-679" r="-815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F3D4495-2E0C-4C2A-A0D0-68A62DC67EA8}"/>
                  </a:ext>
                </a:extLst>
              </p:cNvPr>
              <p:cNvSpPr txBox="1"/>
              <p:nvPr/>
            </p:nvSpPr>
            <p:spPr>
              <a:xfrm>
                <a:off x="5596917" y="3735740"/>
                <a:ext cx="1038554" cy="541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F3D4495-2E0C-4C2A-A0D0-68A62DC67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917" y="3735740"/>
                <a:ext cx="1038554" cy="54130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C50AD0C2-DBBF-4F98-97A1-13BD27A63D59}"/>
              </a:ext>
            </a:extLst>
          </p:cNvPr>
          <p:cNvCxnSpPr>
            <a:cxnSpLocks/>
          </p:cNvCxnSpPr>
          <p:nvPr/>
        </p:nvCxnSpPr>
        <p:spPr>
          <a:xfrm>
            <a:off x="9422063" y="3753636"/>
            <a:ext cx="25361" cy="12355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4501C61F-7FC9-4EE1-AD82-EA49A997165E}"/>
              </a:ext>
            </a:extLst>
          </p:cNvPr>
          <p:cNvCxnSpPr>
            <a:cxnSpLocks/>
          </p:cNvCxnSpPr>
          <p:nvPr/>
        </p:nvCxnSpPr>
        <p:spPr>
          <a:xfrm>
            <a:off x="9408921" y="3735740"/>
            <a:ext cx="660767" cy="9583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8AD2135B-6F5C-4B5E-B9DE-449503CE03A7}"/>
              </a:ext>
            </a:extLst>
          </p:cNvPr>
          <p:cNvCxnSpPr>
            <a:cxnSpLocks/>
            <a:stCxn id="39" idx="6"/>
          </p:cNvCxnSpPr>
          <p:nvPr/>
        </p:nvCxnSpPr>
        <p:spPr>
          <a:xfrm flipV="1">
            <a:off x="7485645" y="4707927"/>
            <a:ext cx="2560129" cy="336442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3F87669D-6B7B-4BBE-BE4A-ECEF122A4FB7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9460566" y="3835518"/>
            <a:ext cx="1103612" cy="1140891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83086B04-85FF-42E3-AA6C-526536F72908}"/>
                  </a:ext>
                </a:extLst>
              </p:cNvPr>
              <p:cNvSpPr txBox="1"/>
              <p:nvPr/>
            </p:nvSpPr>
            <p:spPr>
              <a:xfrm>
                <a:off x="2538764" y="6009804"/>
                <a:ext cx="3526350" cy="553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11,91 . 3,14²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=14,68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83086B04-85FF-42E3-AA6C-526536F72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764" y="6009804"/>
                <a:ext cx="3526350" cy="5537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F02B7D02-A026-4A9F-8350-8E640EA7BBE9}"/>
                  </a:ext>
                </a:extLst>
              </p:cNvPr>
              <p:cNvSpPr txBox="1"/>
              <p:nvPr/>
            </p:nvSpPr>
            <p:spPr>
              <a:xfrm>
                <a:off x="8587168" y="2893712"/>
                <a:ext cx="3141629" cy="553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13,5 . 1,2²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=2,43 </m:t>
                      </m:r>
                      <m:r>
                        <a:rPr lang="pt-B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F02B7D02-A026-4A9F-8350-8E640EA7B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168" y="2893712"/>
                <a:ext cx="3141629" cy="5537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9733F1A6-3DD0-4B9D-BDEC-164B4BA0C194}"/>
                  </a:ext>
                </a:extLst>
              </p:cNvPr>
              <p:cNvSpPr txBox="1"/>
              <p:nvPr/>
            </p:nvSpPr>
            <p:spPr>
              <a:xfrm rot="19887508">
                <a:off x="8644869" y="5364795"/>
                <a:ext cx="1466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10,94+14,68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9733F1A6-3DD0-4B9D-BDEC-164B4BA0C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87508">
                <a:off x="8644869" y="5364795"/>
                <a:ext cx="1466748" cy="276999"/>
              </a:xfrm>
              <a:prstGeom prst="rect">
                <a:avLst/>
              </a:prstGeom>
              <a:blipFill>
                <a:blip r:embed="rId27"/>
                <a:stretch>
                  <a:fillRect l="-1282" t="-641" r="-3846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C92A7D52-88FE-4EA8-ACFB-C2F40F09B722}"/>
                  </a:ext>
                </a:extLst>
              </p:cNvPr>
              <p:cNvSpPr txBox="1"/>
              <p:nvPr/>
            </p:nvSpPr>
            <p:spPr>
              <a:xfrm rot="19887508">
                <a:off x="8977732" y="5688141"/>
                <a:ext cx="12094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25,62 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C92A7D52-88FE-4EA8-ACFB-C2F40F09B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87508">
                <a:off x="8977732" y="5688141"/>
                <a:ext cx="1209434" cy="276999"/>
              </a:xfrm>
              <a:prstGeom prst="rect">
                <a:avLst/>
              </a:prstGeom>
              <a:blipFill>
                <a:blip r:embed="rId28"/>
                <a:stretch>
                  <a:fillRect l="-2538" r="-4061" b="-51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404E53D8-7FF0-4944-BDC3-74AE0F62AC6E}"/>
              </a:ext>
            </a:extLst>
          </p:cNvPr>
          <p:cNvCxnSpPr>
            <a:cxnSpLocks/>
          </p:cNvCxnSpPr>
          <p:nvPr/>
        </p:nvCxnSpPr>
        <p:spPr>
          <a:xfrm flipH="1">
            <a:off x="3631944" y="5523919"/>
            <a:ext cx="358847" cy="402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AD3F29BC-27F1-41DA-AEB5-9CB42FFEE3A5}"/>
                  </a:ext>
                </a:extLst>
              </p:cNvPr>
              <p:cNvSpPr/>
              <p:nvPr/>
            </p:nvSpPr>
            <p:spPr>
              <a:xfrm>
                <a:off x="3321895" y="5113025"/>
                <a:ext cx="1699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13,5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28,07º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AD3F29BC-27F1-41DA-AEB5-9CB42FFEE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95" y="5113025"/>
                <a:ext cx="169950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407202CB-3D52-40E8-BB8A-26351EC2DAFF}"/>
              </a:ext>
            </a:extLst>
          </p:cNvPr>
          <p:cNvCxnSpPr>
            <a:cxnSpLocks/>
          </p:cNvCxnSpPr>
          <p:nvPr/>
        </p:nvCxnSpPr>
        <p:spPr>
          <a:xfrm>
            <a:off x="8808003" y="4863025"/>
            <a:ext cx="313855" cy="443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E607A6EE-C610-402F-A211-54A1E34A0CD7}"/>
              </a:ext>
            </a:extLst>
          </p:cNvPr>
          <p:cNvCxnSpPr>
            <a:cxnSpLocks/>
          </p:cNvCxnSpPr>
          <p:nvPr/>
        </p:nvCxnSpPr>
        <p:spPr>
          <a:xfrm>
            <a:off x="10052435" y="4368675"/>
            <a:ext cx="0" cy="325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orma Livre: Forma 71">
            <a:extLst>
              <a:ext uri="{FF2B5EF4-FFF2-40B4-BE49-F238E27FC236}">
                <a16:creationId xmlns:a16="http://schemas.microsoft.com/office/drawing/2014/main" id="{89C5F7F9-F58F-4790-B2E0-C5C0562196BF}"/>
              </a:ext>
            </a:extLst>
          </p:cNvPr>
          <p:cNvSpPr/>
          <p:nvPr/>
        </p:nvSpPr>
        <p:spPr>
          <a:xfrm>
            <a:off x="7414278" y="4708644"/>
            <a:ext cx="2667000" cy="621322"/>
          </a:xfrm>
          <a:custGeom>
            <a:avLst/>
            <a:gdLst>
              <a:gd name="connsiteX0" fmla="*/ 0 w 2667000"/>
              <a:gd name="connsiteY0" fmla="*/ 342900 h 621322"/>
              <a:gd name="connsiteX1" fmla="*/ 1727200 w 2667000"/>
              <a:gd name="connsiteY1" fmla="*/ 609600 h 621322"/>
              <a:gd name="connsiteX2" fmla="*/ 2667000 w 2667000"/>
              <a:gd name="connsiteY2" fmla="*/ 0 h 62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0" h="621322">
                <a:moveTo>
                  <a:pt x="0" y="342900"/>
                </a:moveTo>
                <a:cubicBezTo>
                  <a:pt x="641350" y="504825"/>
                  <a:pt x="1282700" y="666750"/>
                  <a:pt x="1727200" y="609600"/>
                </a:cubicBezTo>
                <a:cubicBezTo>
                  <a:pt x="2171700" y="552450"/>
                  <a:pt x="2529417" y="114300"/>
                  <a:pt x="2667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Forma Livre: Forma 73">
            <a:extLst>
              <a:ext uri="{FF2B5EF4-FFF2-40B4-BE49-F238E27FC236}">
                <a16:creationId xmlns:a16="http://schemas.microsoft.com/office/drawing/2014/main" id="{E75DE9FA-2581-44A5-B3FE-D167E050F7EE}"/>
              </a:ext>
            </a:extLst>
          </p:cNvPr>
          <p:cNvSpPr/>
          <p:nvPr/>
        </p:nvSpPr>
        <p:spPr>
          <a:xfrm>
            <a:off x="9486900" y="3784600"/>
            <a:ext cx="1092200" cy="1193800"/>
          </a:xfrm>
          <a:custGeom>
            <a:avLst/>
            <a:gdLst>
              <a:gd name="connsiteX0" fmla="*/ 0 w 1092200"/>
              <a:gd name="connsiteY0" fmla="*/ 1193800 h 1193800"/>
              <a:gd name="connsiteX1" fmla="*/ 596900 w 1092200"/>
              <a:gd name="connsiteY1" fmla="*/ 914400 h 1193800"/>
              <a:gd name="connsiteX2" fmla="*/ 1092200 w 1092200"/>
              <a:gd name="connsiteY2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1193800">
                <a:moveTo>
                  <a:pt x="0" y="1193800"/>
                </a:moveTo>
                <a:cubicBezTo>
                  <a:pt x="207433" y="1153583"/>
                  <a:pt x="414867" y="1113367"/>
                  <a:pt x="596900" y="914400"/>
                </a:cubicBezTo>
                <a:cubicBezTo>
                  <a:pt x="778933" y="715433"/>
                  <a:pt x="1005417" y="14817"/>
                  <a:pt x="10922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5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36EBE3-B98C-4CD0-8B08-A9A4DF03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Código de Obras PMCG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432C6-1D07-4A3D-8DAC-A496C9F9E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pt-BR" sz="1600"/>
              <a:t>Art. 81 – A largura da escada de uso comum ou coletivo, ou a soma das larguras, no caso de mais de uma, deverá ser suficiente para proporcionar o escoamento do número de pessoas que dela dependam, no sentido da saída, conforme fixado a seguir :</a:t>
            </a:r>
          </a:p>
          <a:p>
            <a:r>
              <a:rPr lang="pt-BR" sz="1600"/>
              <a:t>4 – a largura mínima das escadas de uso comum ou coletivo será de 1,20 (um metro e vinte centímetros) ;</a:t>
            </a:r>
          </a:p>
          <a:p>
            <a:r>
              <a:rPr lang="pt-BR" sz="1600"/>
              <a:t>Art. 82 – As escadas serão dispostas de tal forma que se assegurem à passagem com altura livre igual ou superior a 2,30 m (dois metros e trinta centímetros).</a:t>
            </a:r>
          </a:p>
          <a:p>
            <a:r>
              <a:rPr lang="pt-BR" sz="1600"/>
              <a:t>Art. 83 – As altura e as larguras dos degraus das escadas admitidas são :</a:t>
            </a:r>
          </a:p>
          <a:p>
            <a:r>
              <a:rPr lang="pt-BR" sz="1600"/>
              <a:t>1- quando de uso privativo :</a:t>
            </a:r>
          </a:p>
          <a:p>
            <a:r>
              <a:rPr lang="pt-BR" sz="1600"/>
              <a:t>a –altura máxima 0,18m(dezoito centímetros) ;</a:t>
            </a:r>
          </a:p>
          <a:p>
            <a:r>
              <a:rPr lang="pt-BR" sz="1600"/>
              <a:t>b – largura mínima 0,25m (vinte e cinco centímetros);</a:t>
            </a:r>
          </a:p>
          <a:p>
            <a:r>
              <a:rPr lang="pt-BR" sz="1600"/>
              <a:t>2 – quando de uso comum ou coletivo :</a:t>
            </a:r>
          </a:p>
          <a:p>
            <a:r>
              <a:rPr lang="pt-BR" sz="1600"/>
              <a:t>a – altura máxima de 0,18m (dezoito centímetros) ;</a:t>
            </a:r>
          </a:p>
          <a:p>
            <a:r>
              <a:rPr lang="pt-BR" sz="1600"/>
              <a:t>b – largura mínima de 0,30m (trinta centímetros) ;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233465-7A16-4AA3-A670-8450C0B2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161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A363CF-404F-466F-9479-3B50C0D5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30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28002F5-353B-4CDC-B6E3-09B15D387808}"/>
              </a:ext>
            </a:extLst>
          </p:cNvPr>
          <p:cNvSpPr txBox="1"/>
          <p:nvPr/>
        </p:nvSpPr>
        <p:spPr>
          <a:xfrm>
            <a:off x="605730" y="630524"/>
            <a:ext cx="65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sz="2800" dirty="0"/>
          </a:p>
          <a:p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EAA592E-D41C-48D9-94E7-FE71457EF468}"/>
                  </a:ext>
                </a:extLst>
              </p:cNvPr>
              <p:cNvSpPr txBox="1"/>
              <p:nvPr/>
            </p:nvSpPr>
            <p:spPr>
              <a:xfrm>
                <a:off x="324377" y="220091"/>
                <a:ext cx="11543245" cy="6387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 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5600 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=30672,46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=30672460,0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1,2 . 0,15³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=0,00034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. 0,15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216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𝑇𝑟𝑎𝑚𝑜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01</m:t>
                      </m:r>
                    </m:oMath>
                  </m:oMathPara>
                </a14:m>
                <a:endParaRPr lang="pt-B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5 . 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384 .  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5 .  1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1,91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3,14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384 . 30672460 . 0,000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0145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3,14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126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OK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1600" dirty="0"/>
              </a:p>
              <a:p>
                <a:endParaRPr lang="pt-B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𝑇𝑟𝑎𝑚𝑜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02</m:t>
                      </m:r>
                    </m:oMath>
                  </m:oMathPara>
                </a14:m>
                <a:endParaRPr lang="pt-B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5 . 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384 .  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5 .  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3,5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1,20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384 . 30672460 . 0,000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0003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1,20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048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OK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1600" dirty="0"/>
              </a:p>
              <a:p>
                <a:endParaRPr lang="pt-BR" sz="1600" dirty="0"/>
              </a:p>
              <a:p>
                <a:endParaRPr lang="pt-BR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25,62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=1,4 . 25,62=35,87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𝑐𝑜𝑏𝑟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6118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=15−2,5=12,5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35,87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1,2 . 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0,125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. 21428,6 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=0,089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=0,944</m:t>
                      </m:r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=21,4286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=21428,6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𝐾𝑃𝑎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𝑦𝑘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=434,782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=434782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35,87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0,944 . 0,125 . 434782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=0,000699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=6,99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. 120 . 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17=3,06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20%</m:t>
                                  </m:r>
                                </m:e>
                              </m:d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𝑎𝑟𝑚𝑎𝑑𝑢𝑟𝑎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𝑝𝑟𝑖𝑛𝑐𝑖𝑝𝑎𝑙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0,90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=0,2 . 6,99=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1,40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=1,40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EAA592E-D41C-48D9-94E7-FE71457EF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77" y="220091"/>
                <a:ext cx="11543245" cy="6387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ítulo 1">
            <a:extLst>
              <a:ext uri="{FF2B5EF4-FFF2-40B4-BE49-F238E27FC236}">
                <a16:creationId xmlns:a16="http://schemas.microsoft.com/office/drawing/2014/main" id="{C9E45694-253F-471B-87F2-9DE80F6B6C2C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</p:spTree>
    <p:extLst>
      <p:ext uri="{BB962C8B-B14F-4D97-AF65-F5344CB8AC3E}">
        <p14:creationId xmlns:p14="http://schemas.microsoft.com/office/powerpoint/2010/main" val="806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5A2314-C31A-4489-BD9D-15B02CF6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643466"/>
            <a:ext cx="4105191" cy="1265545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Exemplo 02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EBBC7-E0B5-4DBD-96FC-BD479CC8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186" y="220091"/>
            <a:ext cx="6377138" cy="2977621"/>
          </a:xfrm>
        </p:spPr>
        <p:txBody>
          <a:bodyPr anchor="ctr">
            <a:normAutofit fontScale="92500" lnSpcReduction="20000"/>
          </a:bodyPr>
          <a:lstStyle/>
          <a:p>
            <a:r>
              <a:rPr lang="pt-BR" dirty="0"/>
              <a:t>Dimensionar uma escada de acesso para um edifício convencional, sem revestimento e sem impermeabilizante, com os seguintes dados:</a:t>
            </a:r>
          </a:p>
          <a:p>
            <a:r>
              <a:rPr lang="pt-BR" dirty="0"/>
              <a:t>Altura total = 3,06 m</a:t>
            </a:r>
          </a:p>
          <a:p>
            <a:r>
              <a:rPr lang="pt-BR" dirty="0"/>
              <a:t>Quantidade de pisadas = 17</a:t>
            </a:r>
          </a:p>
          <a:p>
            <a:r>
              <a:rPr lang="pt-BR" dirty="0"/>
              <a:t>Largura da pisada = 28cm</a:t>
            </a:r>
          </a:p>
          <a:p>
            <a:r>
              <a:rPr lang="pt-BR" dirty="0"/>
              <a:t>Altura do espelho = 18 cm</a:t>
            </a:r>
          </a:p>
          <a:p>
            <a:r>
              <a:rPr lang="pt-BR" dirty="0" err="1"/>
              <a:t>fck</a:t>
            </a:r>
            <a:r>
              <a:rPr lang="pt-BR" dirty="0"/>
              <a:t> = 25 Mpa</a:t>
            </a:r>
          </a:p>
          <a:p>
            <a:r>
              <a:rPr lang="pt-BR" dirty="0"/>
              <a:t>Espessura h = 12 cm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D38F99A-C3B0-40E2-B65B-1E13F3EA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31</a:t>
            </a:fld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554693E-66D7-484E-B2A0-4D209569B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68" y="3197712"/>
            <a:ext cx="5066432" cy="35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01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C693ED-A44A-47F2-B320-E6BB987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32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2EA35A6-6FC9-479B-A360-4D2A1FE6FF55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93CD61-E1DE-4FBF-B052-EE3F6C0F7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7" y="601715"/>
            <a:ext cx="1779764" cy="1259885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C421C7E-0F82-4BA1-A1CD-67B7B29D469A}"/>
              </a:ext>
            </a:extLst>
          </p:cNvPr>
          <p:cNvCxnSpPr>
            <a:cxnSpLocks/>
          </p:cNvCxnSpPr>
          <p:nvPr/>
        </p:nvCxnSpPr>
        <p:spPr>
          <a:xfrm>
            <a:off x="434267" y="4880215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359A2F4-295D-47DF-8112-E8FD0BE71EF1}"/>
              </a:ext>
            </a:extLst>
          </p:cNvPr>
          <p:cNvCxnSpPr>
            <a:cxnSpLocks/>
          </p:cNvCxnSpPr>
          <p:nvPr/>
        </p:nvCxnSpPr>
        <p:spPr>
          <a:xfrm flipV="1">
            <a:off x="434267" y="4864293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E501376-F6D2-4624-9A5F-BFA3E80F1BDA}"/>
              </a:ext>
            </a:extLst>
          </p:cNvPr>
          <p:cNvCxnSpPr>
            <a:cxnSpLocks/>
          </p:cNvCxnSpPr>
          <p:nvPr/>
        </p:nvCxnSpPr>
        <p:spPr>
          <a:xfrm flipV="1">
            <a:off x="946057" y="4500353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FB93CE0-8DB2-45B1-8370-3613554EDB17}"/>
              </a:ext>
            </a:extLst>
          </p:cNvPr>
          <p:cNvCxnSpPr>
            <a:cxnSpLocks/>
          </p:cNvCxnSpPr>
          <p:nvPr/>
        </p:nvCxnSpPr>
        <p:spPr>
          <a:xfrm>
            <a:off x="959706" y="4523098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2AABFBD-D5BA-4A13-8D5C-9C2293F1B99A}"/>
              </a:ext>
            </a:extLst>
          </p:cNvPr>
          <p:cNvCxnSpPr>
            <a:cxnSpLocks/>
          </p:cNvCxnSpPr>
          <p:nvPr/>
        </p:nvCxnSpPr>
        <p:spPr>
          <a:xfrm>
            <a:off x="1432828" y="4159158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01306A3-3D0A-427C-8031-51B80F8A9301}"/>
              </a:ext>
            </a:extLst>
          </p:cNvPr>
          <p:cNvCxnSpPr>
            <a:cxnSpLocks/>
          </p:cNvCxnSpPr>
          <p:nvPr/>
        </p:nvCxnSpPr>
        <p:spPr>
          <a:xfrm flipV="1">
            <a:off x="1432828" y="4143236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78ED953-A27F-4CE4-9A30-35BC40FC0E7C}"/>
              </a:ext>
            </a:extLst>
          </p:cNvPr>
          <p:cNvCxnSpPr>
            <a:cxnSpLocks/>
          </p:cNvCxnSpPr>
          <p:nvPr/>
        </p:nvCxnSpPr>
        <p:spPr>
          <a:xfrm flipV="1">
            <a:off x="1944618" y="3779296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83FB6B9-0FD7-4055-845A-84027080D048}"/>
              </a:ext>
            </a:extLst>
          </p:cNvPr>
          <p:cNvCxnSpPr>
            <a:cxnSpLocks/>
          </p:cNvCxnSpPr>
          <p:nvPr/>
        </p:nvCxnSpPr>
        <p:spPr>
          <a:xfrm>
            <a:off x="1928698" y="3786118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BAE91CA2-27FC-456F-A08B-CE207DE2BE00}"/>
              </a:ext>
            </a:extLst>
          </p:cNvPr>
          <p:cNvCxnSpPr>
            <a:cxnSpLocks/>
          </p:cNvCxnSpPr>
          <p:nvPr/>
        </p:nvCxnSpPr>
        <p:spPr>
          <a:xfrm>
            <a:off x="2401820" y="3422178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26B277A8-06BD-40B6-A577-0C5745AEA492}"/>
              </a:ext>
            </a:extLst>
          </p:cNvPr>
          <p:cNvCxnSpPr>
            <a:cxnSpLocks/>
          </p:cNvCxnSpPr>
          <p:nvPr/>
        </p:nvCxnSpPr>
        <p:spPr>
          <a:xfrm flipV="1">
            <a:off x="2401820" y="3406256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8918195-F437-4679-A117-EEEE782D9584}"/>
              </a:ext>
            </a:extLst>
          </p:cNvPr>
          <p:cNvCxnSpPr>
            <a:cxnSpLocks/>
          </p:cNvCxnSpPr>
          <p:nvPr/>
        </p:nvCxnSpPr>
        <p:spPr>
          <a:xfrm flipV="1">
            <a:off x="2913610" y="3042316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11AAE1C9-ACFB-439C-B44D-3775D55FA999}"/>
              </a:ext>
            </a:extLst>
          </p:cNvPr>
          <p:cNvCxnSpPr>
            <a:cxnSpLocks/>
          </p:cNvCxnSpPr>
          <p:nvPr/>
        </p:nvCxnSpPr>
        <p:spPr>
          <a:xfrm>
            <a:off x="2927259" y="3065061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57B23E7-29F1-4B40-B306-7B84A82D00EF}"/>
              </a:ext>
            </a:extLst>
          </p:cNvPr>
          <p:cNvCxnSpPr>
            <a:cxnSpLocks/>
          </p:cNvCxnSpPr>
          <p:nvPr/>
        </p:nvCxnSpPr>
        <p:spPr>
          <a:xfrm>
            <a:off x="3400381" y="2701121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88F1BE51-0C91-4E65-974B-F9D67EA50966}"/>
              </a:ext>
            </a:extLst>
          </p:cNvPr>
          <p:cNvCxnSpPr>
            <a:cxnSpLocks/>
          </p:cNvCxnSpPr>
          <p:nvPr/>
        </p:nvCxnSpPr>
        <p:spPr>
          <a:xfrm flipV="1">
            <a:off x="3400381" y="2685199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681BE1E2-BB07-44B2-9789-41F4FE8DD4A9}"/>
              </a:ext>
            </a:extLst>
          </p:cNvPr>
          <p:cNvCxnSpPr>
            <a:cxnSpLocks/>
          </p:cNvCxnSpPr>
          <p:nvPr/>
        </p:nvCxnSpPr>
        <p:spPr>
          <a:xfrm flipV="1">
            <a:off x="3901154" y="2332276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E9290752-2C30-43CC-87F0-AE05D4467770}"/>
                  </a:ext>
                </a:extLst>
              </p:cNvPr>
              <p:cNvSpPr txBox="1"/>
              <p:nvPr/>
            </p:nvSpPr>
            <p:spPr>
              <a:xfrm>
                <a:off x="609774" y="4967156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E9290752-2C30-43CC-87F0-AE05D4467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4" y="4967156"/>
                <a:ext cx="197169" cy="276999"/>
              </a:xfrm>
              <a:prstGeom prst="rect">
                <a:avLst/>
              </a:prstGeom>
              <a:blipFill>
                <a:blip r:embed="rId4"/>
                <a:stretch>
                  <a:fillRect l="-21875" r="-28125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63E4199-A925-4578-A1F1-EFCABE4E8CA4}"/>
                  </a:ext>
                </a:extLst>
              </p:cNvPr>
              <p:cNvSpPr txBox="1"/>
              <p:nvPr/>
            </p:nvSpPr>
            <p:spPr>
              <a:xfrm>
                <a:off x="1106780" y="4587294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63E4199-A925-4578-A1F1-EFCABE4E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80" y="4587294"/>
                <a:ext cx="197170" cy="276999"/>
              </a:xfrm>
              <a:prstGeom prst="rect">
                <a:avLst/>
              </a:prstGeom>
              <a:blipFill>
                <a:blip r:embed="rId5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78A0952-B2B6-44DB-8A9D-206C5721F7E2}"/>
                  </a:ext>
                </a:extLst>
              </p:cNvPr>
              <p:cNvSpPr txBox="1"/>
              <p:nvPr/>
            </p:nvSpPr>
            <p:spPr>
              <a:xfrm>
                <a:off x="1608334" y="4246099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78A0952-B2B6-44DB-8A9D-206C5721F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34" y="4246099"/>
                <a:ext cx="197170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5CF4CEEB-6434-42AE-B906-0F89EF59D6E7}"/>
              </a:ext>
            </a:extLst>
          </p:cNvPr>
          <p:cNvCxnSpPr>
            <a:cxnSpLocks/>
          </p:cNvCxnSpPr>
          <p:nvPr/>
        </p:nvCxnSpPr>
        <p:spPr>
          <a:xfrm>
            <a:off x="3891700" y="2332276"/>
            <a:ext cx="12050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570146D2-5BAD-4925-B277-947A7EBE1D9A}"/>
                  </a:ext>
                </a:extLst>
              </p:cNvPr>
              <p:cNvSpPr txBox="1"/>
              <p:nvPr/>
            </p:nvSpPr>
            <p:spPr>
              <a:xfrm>
                <a:off x="2083733" y="3866237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570146D2-5BAD-4925-B277-947A7EBE1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733" y="3866237"/>
                <a:ext cx="197170" cy="276999"/>
              </a:xfrm>
              <a:prstGeom prst="rect">
                <a:avLst/>
              </a:prstGeom>
              <a:blipFill>
                <a:blip r:embed="rId7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97F96311-B8D4-47F6-8D4E-32DFC7A8679A}"/>
                  </a:ext>
                </a:extLst>
              </p:cNvPr>
              <p:cNvSpPr txBox="1"/>
              <p:nvPr/>
            </p:nvSpPr>
            <p:spPr>
              <a:xfrm>
                <a:off x="2561325" y="3494199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97F96311-B8D4-47F6-8D4E-32DFC7A86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325" y="3494199"/>
                <a:ext cx="197170" cy="276999"/>
              </a:xfrm>
              <a:prstGeom prst="rect">
                <a:avLst/>
              </a:prstGeom>
              <a:blipFill>
                <a:blip r:embed="rId8"/>
                <a:stretch>
                  <a:fillRect l="-24242" r="-2424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959FA0E-02B3-454E-B7EB-14AA66DC422E}"/>
                  </a:ext>
                </a:extLst>
              </p:cNvPr>
              <p:cNvSpPr txBox="1"/>
              <p:nvPr/>
            </p:nvSpPr>
            <p:spPr>
              <a:xfrm>
                <a:off x="3064170" y="3136452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959FA0E-02B3-454E-B7EB-14AA66DC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170" y="3136452"/>
                <a:ext cx="197170" cy="276999"/>
              </a:xfrm>
              <a:prstGeom prst="rect">
                <a:avLst/>
              </a:prstGeom>
              <a:blipFill>
                <a:blip r:embed="rId9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1833F0A6-9BE2-4539-A015-DBB139652C14}"/>
                  </a:ext>
                </a:extLst>
              </p:cNvPr>
              <p:cNvSpPr txBox="1"/>
              <p:nvPr/>
            </p:nvSpPr>
            <p:spPr>
              <a:xfrm>
                <a:off x="3547456" y="2757967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1833F0A6-9BE2-4539-A015-DBB139652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456" y="2757967"/>
                <a:ext cx="197170" cy="276999"/>
              </a:xfrm>
              <a:prstGeom prst="rect">
                <a:avLst/>
              </a:prstGeom>
              <a:blipFill>
                <a:blip r:embed="rId10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E16FABB2-B796-486D-96C0-D7B0669E2D65}"/>
                  </a:ext>
                </a:extLst>
              </p:cNvPr>
              <p:cNvSpPr txBox="1"/>
              <p:nvPr/>
            </p:nvSpPr>
            <p:spPr>
              <a:xfrm>
                <a:off x="4372000" y="2341225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E16FABB2-B796-486D-96C0-D7B0669E2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000" y="2341225"/>
                <a:ext cx="197170" cy="276999"/>
              </a:xfrm>
              <a:prstGeom prst="rect">
                <a:avLst/>
              </a:prstGeom>
              <a:blipFill>
                <a:blip r:embed="rId11"/>
                <a:stretch>
                  <a:fillRect l="-21212" r="-24242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id="{C092BD22-0540-4939-A187-F90E7A8A0093}"/>
              </a:ext>
            </a:extLst>
          </p:cNvPr>
          <p:cNvSpPr/>
          <p:nvPr/>
        </p:nvSpPr>
        <p:spPr>
          <a:xfrm>
            <a:off x="4915983" y="2335343"/>
            <a:ext cx="361500" cy="35711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id="{BAFFB8F3-2EA7-4EDC-87A5-8AA288784756}"/>
              </a:ext>
            </a:extLst>
          </p:cNvPr>
          <p:cNvSpPr/>
          <p:nvPr/>
        </p:nvSpPr>
        <p:spPr>
          <a:xfrm>
            <a:off x="237641" y="5244155"/>
            <a:ext cx="361500" cy="35711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9FC4ABFA-F954-4C81-9736-9EF9AC374E9A}"/>
              </a:ext>
            </a:extLst>
          </p:cNvPr>
          <p:cNvCxnSpPr>
            <a:cxnSpLocks/>
          </p:cNvCxnSpPr>
          <p:nvPr/>
        </p:nvCxnSpPr>
        <p:spPr>
          <a:xfrm>
            <a:off x="434267" y="5890437"/>
            <a:ext cx="346688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228C0C48-8F09-44CF-9B0B-EC975CA7D61E}"/>
              </a:ext>
            </a:extLst>
          </p:cNvPr>
          <p:cNvCxnSpPr>
            <a:cxnSpLocks/>
          </p:cNvCxnSpPr>
          <p:nvPr/>
        </p:nvCxnSpPr>
        <p:spPr>
          <a:xfrm>
            <a:off x="3954320" y="5890437"/>
            <a:ext cx="132316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A9976624-9357-4EE8-B46F-AEBC20DC14F9}"/>
                  </a:ext>
                </a:extLst>
              </p:cNvPr>
              <p:cNvSpPr txBox="1"/>
              <p:nvPr/>
            </p:nvSpPr>
            <p:spPr>
              <a:xfrm>
                <a:off x="1940640" y="5462771"/>
                <a:ext cx="1581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 . 28=196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A9976624-9357-4EE8-B46F-AEBC20DC1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40" y="5462771"/>
                <a:ext cx="1581330" cy="276999"/>
              </a:xfrm>
              <a:prstGeom prst="rect">
                <a:avLst/>
              </a:prstGeom>
              <a:blipFill>
                <a:blip r:embed="rId12"/>
                <a:stretch>
                  <a:fillRect l="-2308" r="-269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FC4986CA-EF41-4E35-8911-3F2CCDEFF3B3}"/>
                  </a:ext>
                </a:extLst>
              </p:cNvPr>
              <p:cNvSpPr txBox="1"/>
              <p:nvPr/>
            </p:nvSpPr>
            <p:spPr>
              <a:xfrm>
                <a:off x="3643924" y="5422713"/>
                <a:ext cx="18504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FC4986CA-EF41-4E35-8911-3F2CCDEFF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24" y="5422713"/>
                <a:ext cx="18504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474ADE2B-6489-463E-BFCB-82324CDE86D5}"/>
                  </a:ext>
                </a:extLst>
              </p:cNvPr>
              <p:cNvSpPr txBox="1"/>
              <p:nvPr/>
            </p:nvSpPr>
            <p:spPr>
              <a:xfrm>
                <a:off x="2062036" y="1554387"/>
                <a:ext cx="13894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º 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𝑳𝒂𝒏𝒄𝒆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474ADE2B-6489-463E-BFCB-82324CDE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036" y="1554387"/>
                <a:ext cx="13894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7EC04D11-C7DE-40DD-B5F5-6C54DDA654F4}"/>
                  </a:ext>
                </a:extLst>
              </p:cNvPr>
              <p:cNvSpPr txBox="1"/>
              <p:nvPr/>
            </p:nvSpPr>
            <p:spPr>
              <a:xfrm>
                <a:off x="8348244" y="1569168"/>
                <a:ext cx="13894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º 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𝑳𝒂𝒏𝒄𝒆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7EC04D11-C7DE-40DD-B5F5-6C54DDA65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244" y="1569168"/>
                <a:ext cx="13894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CFD72A11-7F37-4F87-B22D-443F7D15CDC8}"/>
              </a:ext>
            </a:extLst>
          </p:cNvPr>
          <p:cNvCxnSpPr>
            <a:cxnSpLocks/>
          </p:cNvCxnSpPr>
          <p:nvPr/>
        </p:nvCxnSpPr>
        <p:spPr>
          <a:xfrm flipV="1">
            <a:off x="10545759" y="4940854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015F7C9B-1578-4B42-9674-C53207103B99}"/>
              </a:ext>
            </a:extLst>
          </p:cNvPr>
          <p:cNvCxnSpPr>
            <a:cxnSpLocks/>
          </p:cNvCxnSpPr>
          <p:nvPr/>
        </p:nvCxnSpPr>
        <p:spPr>
          <a:xfrm>
            <a:off x="10538273" y="5311767"/>
            <a:ext cx="12050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C86243EA-1720-46E5-A9EF-ADFCF4C81693}"/>
                  </a:ext>
                </a:extLst>
              </p:cNvPr>
              <p:cNvSpPr txBox="1"/>
              <p:nvPr/>
            </p:nvSpPr>
            <p:spPr>
              <a:xfrm>
                <a:off x="11018573" y="5320716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C86243EA-1720-46E5-A9EF-ADFCF4C8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573" y="5320716"/>
                <a:ext cx="197170" cy="276999"/>
              </a:xfrm>
              <a:prstGeom prst="rect">
                <a:avLst/>
              </a:prstGeom>
              <a:blipFill>
                <a:blip r:embed="rId1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riângulo isósceles 70">
            <a:extLst>
              <a:ext uri="{FF2B5EF4-FFF2-40B4-BE49-F238E27FC236}">
                <a16:creationId xmlns:a16="http://schemas.microsoft.com/office/drawing/2014/main" id="{ADEE9DFB-E642-49B2-9BAA-B500E5605B28}"/>
              </a:ext>
            </a:extLst>
          </p:cNvPr>
          <p:cNvSpPr/>
          <p:nvPr/>
        </p:nvSpPr>
        <p:spPr>
          <a:xfrm>
            <a:off x="11562556" y="5314834"/>
            <a:ext cx="361500" cy="35711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1D69D0CB-4681-4E75-ABE6-3BF7FB4357A8}"/>
              </a:ext>
            </a:extLst>
          </p:cNvPr>
          <p:cNvCxnSpPr>
            <a:cxnSpLocks/>
          </p:cNvCxnSpPr>
          <p:nvPr/>
        </p:nvCxnSpPr>
        <p:spPr>
          <a:xfrm>
            <a:off x="10054440" y="4956523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6847EE39-61AD-42B3-8E0F-389474B1FB8C}"/>
              </a:ext>
            </a:extLst>
          </p:cNvPr>
          <p:cNvCxnSpPr>
            <a:cxnSpLocks/>
          </p:cNvCxnSpPr>
          <p:nvPr/>
        </p:nvCxnSpPr>
        <p:spPr>
          <a:xfrm flipV="1">
            <a:off x="10065073" y="4587294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4FE8A059-CB84-4C89-A9BA-3CF38278EF39}"/>
              </a:ext>
            </a:extLst>
          </p:cNvPr>
          <p:cNvCxnSpPr>
            <a:cxnSpLocks/>
          </p:cNvCxnSpPr>
          <p:nvPr/>
        </p:nvCxnSpPr>
        <p:spPr>
          <a:xfrm>
            <a:off x="9573754" y="4602963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59B8813F-DE32-4E95-A1B4-C872DCF8CC19}"/>
              </a:ext>
            </a:extLst>
          </p:cNvPr>
          <p:cNvCxnSpPr>
            <a:cxnSpLocks/>
          </p:cNvCxnSpPr>
          <p:nvPr/>
        </p:nvCxnSpPr>
        <p:spPr>
          <a:xfrm flipV="1">
            <a:off x="9569845" y="4240625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92C094BE-B12B-4FA0-92B1-31D767EC42B6}"/>
              </a:ext>
            </a:extLst>
          </p:cNvPr>
          <p:cNvCxnSpPr>
            <a:cxnSpLocks/>
          </p:cNvCxnSpPr>
          <p:nvPr/>
        </p:nvCxnSpPr>
        <p:spPr>
          <a:xfrm>
            <a:off x="9078526" y="4256294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75FDC1B0-415E-4DE5-B967-52545D5766C1}"/>
              </a:ext>
            </a:extLst>
          </p:cNvPr>
          <p:cNvCxnSpPr>
            <a:cxnSpLocks/>
          </p:cNvCxnSpPr>
          <p:nvPr/>
        </p:nvCxnSpPr>
        <p:spPr>
          <a:xfrm flipV="1">
            <a:off x="9078526" y="3856517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0AA57C5B-4A8D-4D87-B5BF-EBB8DA6B00AD}"/>
              </a:ext>
            </a:extLst>
          </p:cNvPr>
          <p:cNvCxnSpPr>
            <a:cxnSpLocks/>
          </p:cNvCxnSpPr>
          <p:nvPr/>
        </p:nvCxnSpPr>
        <p:spPr>
          <a:xfrm>
            <a:off x="8587207" y="3872186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59CB33FD-7D85-438B-AAF0-AA97DDFA1F1D}"/>
              </a:ext>
            </a:extLst>
          </p:cNvPr>
          <p:cNvCxnSpPr>
            <a:cxnSpLocks/>
          </p:cNvCxnSpPr>
          <p:nvPr/>
        </p:nvCxnSpPr>
        <p:spPr>
          <a:xfrm flipV="1">
            <a:off x="8597840" y="3502957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6777222A-73DD-4208-98AB-B20826F64DEF}"/>
              </a:ext>
            </a:extLst>
          </p:cNvPr>
          <p:cNvCxnSpPr>
            <a:cxnSpLocks/>
          </p:cNvCxnSpPr>
          <p:nvPr/>
        </p:nvCxnSpPr>
        <p:spPr>
          <a:xfrm>
            <a:off x="8106521" y="3518626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22C809B6-8BE3-4A55-867C-FB6506E16A28}"/>
              </a:ext>
            </a:extLst>
          </p:cNvPr>
          <p:cNvCxnSpPr>
            <a:cxnSpLocks/>
          </p:cNvCxnSpPr>
          <p:nvPr/>
        </p:nvCxnSpPr>
        <p:spPr>
          <a:xfrm flipV="1">
            <a:off x="8102612" y="3156288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CED93CA4-0F2B-4CB9-86C9-B13EEBE573DB}"/>
              </a:ext>
            </a:extLst>
          </p:cNvPr>
          <p:cNvCxnSpPr>
            <a:cxnSpLocks/>
          </p:cNvCxnSpPr>
          <p:nvPr/>
        </p:nvCxnSpPr>
        <p:spPr>
          <a:xfrm>
            <a:off x="7611293" y="3171957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CaixaDeTexto 88">
                <a:extLst>
                  <a:ext uri="{FF2B5EF4-FFF2-40B4-BE49-F238E27FC236}">
                    <a16:creationId xmlns:a16="http://schemas.microsoft.com/office/drawing/2014/main" id="{DFD33DF3-E501-4C0F-93D2-E0D4CE27F051}"/>
                  </a:ext>
                </a:extLst>
              </p:cNvPr>
              <p:cNvSpPr txBox="1"/>
              <p:nvPr/>
            </p:nvSpPr>
            <p:spPr>
              <a:xfrm>
                <a:off x="10201514" y="4995646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9" name="CaixaDeTexto 88">
                <a:extLst>
                  <a:ext uri="{FF2B5EF4-FFF2-40B4-BE49-F238E27FC236}">
                    <a16:creationId xmlns:a16="http://schemas.microsoft.com/office/drawing/2014/main" id="{DFD33DF3-E501-4C0F-93D2-E0D4CE27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14" y="4995646"/>
                <a:ext cx="197169" cy="276999"/>
              </a:xfrm>
              <a:prstGeom prst="rect">
                <a:avLst/>
              </a:prstGeom>
              <a:blipFill>
                <a:blip r:embed="rId17"/>
                <a:stretch>
                  <a:fillRect l="-21212" r="-2424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CaixaDeTexto 89">
                <a:extLst>
                  <a:ext uri="{FF2B5EF4-FFF2-40B4-BE49-F238E27FC236}">
                    <a16:creationId xmlns:a16="http://schemas.microsoft.com/office/drawing/2014/main" id="{90D2861E-D6FB-4100-8FFE-ADD388A6AB0A}"/>
                  </a:ext>
                </a:extLst>
              </p:cNvPr>
              <p:cNvSpPr txBox="1"/>
              <p:nvPr/>
            </p:nvSpPr>
            <p:spPr>
              <a:xfrm>
                <a:off x="9669148" y="4641244"/>
                <a:ext cx="325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0" name="CaixaDeTexto 89">
                <a:extLst>
                  <a:ext uri="{FF2B5EF4-FFF2-40B4-BE49-F238E27FC236}">
                    <a16:creationId xmlns:a16="http://schemas.microsoft.com/office/drawing/2014/main" id="{90D2861E-D6FB-4100-8FFE-ADD388A6A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148" y="4641244"/>
                <a:ext cx="325410" cy="276999"/>
              </a:xfrm>
              <a:prstGeom prst="rect">
                <a:avLst/>
              </a:prstGeom>
              <a:blipFill>
                <a:blip r:embed="rId18"/>
                <a:stretch>
                  <a:fillRect l="-12963" r="-14815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50C6A352-54FA-4BAC-AD37-37FFC3BE6828}"/>
                  </a:ext>
                </a:extLst>
              </p:cNvPr>
              <p:cNvSpPr txBox="1"/>
              <p:nvPr/>
            </p:nvSpPr>
            <p:spPr>
              <a:xfrm>
                <a:off x="9194393" y="4310295"/>
                <a:ext cx="325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50C6A352-54FA-4BAC-AD37-37FFC3BE6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393" y="4310295"/>
                <a:ext cx="325410" cy="276999"/>
              </a:xfrm>
              <a:prstGeom prst="rect">
                <a:avLst/>
              </a:prstGeom>
              <a:blipFill>
                <a:blip r:embed="rId19"/>
                <a:stretch>
                  <a:fillRect l="-12963" r="-14815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7DBB9584-3318-4108-B9FC-246B15FC2EB5}"/>
                  </a:ext>
                </a:extLst>
              </p:cNvPr>
              <p:cNvSpPr txBox="1"/>
              <p:nvPr/>
            </p:nvSpPr>
            <p:spPr>
              <a:xfrm>
                <a:off x="8194793" y="3579518"/>
                <a:ext cx="325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7DBB9584-3318-4108-B9FC-246B15FC2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793" y="3579518"/>
                <a:ext cx="325410" cy="276999"/>
              </a:xfrm>
              <a:prstGeom prst="rect">
                <a:avLst/>
              </a:prstGeom>
              <a:blipFill>
                <a:blip r:embed="rId20"/>
                <a:stretch>
                  <a:fillRect l="-12963" r="-14815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id="{BFCC0290-A314-48BC-A047-99245C8A7B5D}"/>
                  </a:ext>
                </a:extLst>
              </p:cNvPr>
              <p:cNvSpPr txBox="1"/>
              <p:nvPr/>
            </p:nvSpPr>
            <p:spPr>
              <a:xfrm>
                <a:off x="7705425" y="3207719"/>
                <a:ext cx="325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id="{BFCC0290-A314-48BC-A047-99245C8A7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425" y="3207719"/>
                <a:ext cx="325410" cy="276999"/>
              </a:xfrm>
              <a:prstGeom prst="rect">
                <a:avLst/>
              </a:prstGeom>
              <a:blipFill>
                <a:blip r:embed="rId21"/>
                <a:stretch>
                  <a:fillRect l="-13208" r="-16981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CaixaDeTexto 94">
                <a:extLst>
                  <a:ext uri="{FF2B5EF4-FFF2-40B4-BE49-F238E27FC236}">
                    <a16:creationId xmlns:a16="http://schemas.microsoft.com/office/drawing/2014/main" id="{E92C5F81-05E6-4E62-B183-D249EB7A8447}"/>
                  </a:ext>
                </a:extLst>
              </p:cNvPr>
              <p:cNvSpPr txBox="1"/>
              <p:nvPr/>
            </p:nvSpPr>
            <p:spPr>
              <a:xfrm>
                <a:off x="8670161" y="3923195"/>
                <a:ext cx="325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5" name="CaixaDeTexto 94">
                <a:extLst>
                  <a:ext uri="{FF2B5EF4-FFF2-40B4-BE49-F238E27FC236}">
                    <a16:creationId xmlns:a16="http://schemas.microsoft.com/office/drawing/2014/main" id="{E92C5F81-05E6-4E62-B183-D249EB7A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161" y="3923195"/>
                <a:ext cx="325410" cy="276999"/>
              </a:xfrm>
              <a:prstGeom prst="rect">
                <a:avLst/>
              </a:prstGeom>
              <a:blipFill>
                <a:blip r:embed="rId22"/>
                <a:stretch>
                  <a:fillRect l="-12963" r="-14815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id="{11D7A653-C1A6-4314-9D19-BE3CFC88AC09}"/>
              </a:ext>
            </a:extLst>
          </p:cNvPr>
          <p:cNvCxnSpPr>
            <a:cxnSpLocks/>
          </p:cNvCxnSpPr>
          <p:nvPr/>
        </p:nvCxnSpPr>
        <p:spPr>
          <a:xfrm flipV="1">
            <a:off x="7634338" y="2782636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7B1CAE16-49EA-4D4F-8B13-F3BD166943FA}"/>
              </a:ext>
            </a:extLst>
          </p:cNvPr>
          <p:cNvCxnSpPr>
            <a:cxnSpLocks/>
          </p:cNvCxnSpPr>
          <p:nvPr/>
        </p:nvCxnSpPr>
        <p:spPr>
          <a:xfrm>
            <a:off x="7143019" y="2798305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>
            <a:extLst>
              <a:ext uri="{FF2B5EF4-FFF2-40B4-BE49-F238E27FC236}">
                <a16:creationId xmlns:a16="http://schemas.microsoft.com/office/drawing/2014/main" id="{FD4DD76D-5773-4E3C-9553-00119B3CFA1A}"/>
              </a:ext>
            </a:extLst>
          </p:cNvPr>
          <p:cNvCxnSpPr>
            <a:cxnSpLocks/>
          </p:cNvCxnSpPr>
          <p:nvPr/>
        </p:nvCxnSpPr>
        <p:spPr>
          <a:xfrm flipV="1">
            <a:off x="7139110" y="2435967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A03E8E8D-C5F3-4532-9955-53CAAE57CCD2}"/>
              </a:ext>
            </a:extLst>
          </p:cNvPr>
          <p:cNvCxnSpPr>
            <a:cxnSpLocks/>
          </p:cNvCxnSpPr>
          <p:nvPr/>
        </p:nvCxnSpPr>
        <p:spPr>
          <a:xfrm>
            <a:off x="6647791" y="2451636"/>
            <a:ext cx="491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CaixaDeTexto 99">
                <a:extLst>
                  <a:ext uri="{FF2B5EF4-FFF2-40B4-BE49-F238E27FC236}">
                    <a16:creationId xmlns:a16="http://schemas.microsoft.com/office/drawing/2014/main" id="{670E1639-B378-4487-89B4-0E785B21CB9A}"/>
                  </a:ext>
                </a:extLst>
              </p:cNvPr>
              <p:cNvSpPr txBox="1"/>
              <p:nvPr/>
            </p:nvSpPr>
            <p:spPr>
              <a:xfrm>
                <a:off x="7231291" y="2859197"/>
                <a:ext cx="325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0" name="CaixaDeTexto 99">
                <a:extLst>
                  <a:ext uri="{FF2B5EF4-FFF2-40B4-BE49-F238E27FC236}">
                    <a16:creationId xmlns:a16="http://schemas.microsoft.com/office/drawing/2014/main" id="{670E1639-B378-4487-89B4-0E785B21C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91" y="2859197"/>
                <a:ext cx="325410" cy="276999"/>
              </a:xfrm>
              <a:prstGeom prst="rect">
                <a:avLst/>
              </a:prstGeom>
              <a:blipFill>
                <a:blip r:embed="rId23"/>
                <a:stretch>
                  <a:fillRect l="-14815" r="-14815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CaixaDeTexto 100">
                <a:extLst>
                  <a:ext uri="{FF2B5EF4-FFF2-40B4-BE49-F238E27FC236}">
                    <a16:creationId xmlns:a16="http://schemas.microsoft.com/office/drawing/2014/main" id="{5A188FA4-7BCA-485B-9CCC-9FD0CD4B27B8}"/>
                  </a:ext>
                </a:extLst>
              </p:cNvPr>
              <p:cNvSpPr txBox="1"/>
              <p:nvPr/>
            </p:nvSpPr>
            <p:spPr>
              <a:xfrm>
                <a:off x="6741923" y="2487398"/>
                <a:ext cx="325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1" name="CaixaDeTexto 100">
                <a:extLst>
                  <a:ext uri="{FF2B5EF4-FFF2-40B4-BE49-F238E27FC236}">
                    <a16:creationId xmlns:a16="http://schemas.microsoft.com/office/drawing/2014/main" id="{5A188FA4-7BCA-485B-9CCC-9FD0CD4B2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923" y="2487398"/>
                <a:ext cx="325410" cy="276999"/>
              </a:xfrm>
              <a:prstGeom prst="rect">
                <a:avLst/>
              </a:prstGeom>
              <a:blipFill>
                <a:blip r:embed="rId24"/>
                <a:stretch>
                  <a:fillRect l="-15094" r="-15094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Conector de Seta Reta 101">
            <a:extLst>
              <a:ext uri="{FF2B5EF4-FFF2-40B4-BE49-F238E27FC236}">
                <a16:creationId xmlns:a16="http://schemas.microsoft.com/office/drawing/2014/main" id="{51ECEC2C-7601-46CD-8C1D-A8DE7451509B}"/>
              </a:ext>
            </a:extLst>
          </p:cNvPr>
          <p:cNvCxnSpPr>
            <a:cxnSpLocks/>
          </p:cNvCxnSpPr>
          <p:nvPr/>
        </p:nvCxnSpPr>
        <p:spPr>
          <a:xfrm flipV="1">
            <a:off x="5399611" y="2332276"/>
            <a:ext cx="0" cy="330925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95D15285-0E54-49B9-9F33-6FA17E5B352E}"/>
                  </a:ext>
                </a:extLst>
              </p:cNvPr>
              <p:cNvSpPr txBox="1"/>
              <p:nvPr/>
            </p:nvSpPr>
            <p:spPr>
              <a:xfrm rot="16200000">
                <a:off x="4287482" y="3980875"/>
                <a:ext cx="18504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 . 18=144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95D15285-0E54-49B9-9F33-6FA17E5B3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87482" y="3980875"/>
                <a:ext cx="1850491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93667947-E55A-45B4-A86B-E499A299CD57}"/>
              </a:ext>
            </a:extLst>
          </p:cNvPr>
          <p:cNvCxnSpPr>
            <a:cxnSpLocks/>
          </p:cNvCxnSpPr>
          <p:nvPr/>
        </p:nvCxnSpPr>
        <p:spPr>
          <a:xfrm flipV="1">
            <a:off x="6647791" y="2084031"/>
            <a:ext cx="0" cy="379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1955BB75-022C-4653-AEFF-7D06EC930356}"/>
              </a:ext>
            </a:extLst>
          </p:cNvPr>
          <p:cNvCxnSpPr>
            <a:cxnSpLocks/>
          </p:cNvCxnSpPr>
          <p:nvPr/>
        </p:nvCxnSpPr>
        <p:spPr>
          <a:xfrm>
            <a:off x="6250604" y="2084031"/>
            <a:ext cx="3971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CaixaDeTexto 107">
                <a:extLst>
                  <a:ext uri="{FF2B5EF4-FFF2-40B4-BE49-F238E27FC236}">
                    <a16:creationId xmlns:a16="http://schemas.microsoft.com/office/drawing/2014/main" id="{9537A5CC-620E-4857-81BB-06F8F3FE2FFF}"/>
                  </a:ext>
                </a:extLst>
              </p:cNvPr>
              <p:cNvSpPr txBox="1"/>
              <p:nvPr/>
            </p:nvSpPr>
            <p:spPr>
              <a:xfrm>
                <a:off x="6290803" y="2134055"/>
                <a:ext cx="325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8" name="CaixaDeTexto 107">
                <a:extLst>
                  <a:ext uri="{FF2B5EF4-FFF2-40B4-BE49-F238E27FC236}">
                    <a16:creationId xmlns:a16="http://schemas.microsoft.com/office/drawing/2014/main" id="{9537A5CC-620E-4857-81BB-06F8F3FE2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03" y="2134055"/>
                <a:ext cx="325410" cy="276999"/>
              </a:xfrm>
              <a:prstGeom prst="rect">
                <a:avLst/>
              </a:prstGeom>
              <a:blipFill>
                <a:blip r:embed="rId26"/>
                <a:stretch>
                  <a:fillRect l="-15094" r="-1509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Conector de Seta Reta 108">
            <a:extLst>
              <a:ext uri="{FF2B5EF4-FFF2-40B4-BE49-F238E27FC236}">
                <a16:creationId xmlns:a16="http://schemas.microsoft.com/office/drawing/2014/main" id="{432378E8-961E-4A83-9252-F57A307E66D0}"/>
              </a:ext>
            </a:extLst>
          </p:cNvPr>
          <p:cNvCxnSpPr>
            <a:cxnSpLocks/>
          </p:cNvCxnSpPr>
          <p:nvPr/>
        </p:nvCxnSpPr>
        <p:spPr>
          <a:xfrm>
            <a:off x="6259504" y="1938500"/>
            <a:ext cx="38828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CaixaDeTexto 111">
                <a:extLst>
                  <a:ext uri="{FF2B5EF4-FFF2-40B4-BE49-F238E27FC236}">
                    <a16:creationId xmlns:a16="http://schemas.microsoft.com/office/drawing/2014/main" id="{94CC1455-A733-4DA4-9BCC-05D03575BA0A}"/>
                  </a:ext>
                </a:extLst>
              </p:cNvPr>
              <p:cNvSpPr txBox="1"/>
              <p:nvPr/>
            </p:nvSpPr>
            <p:spPr>
              <a:xfrm>
                <a:off x="6153569" y="1648156"/>
                <a:ext cx="6291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2" name="CaixaDeTexto 111">
                <a:extLst>
                  <a:ext uri="{FF2B5EF4-FFF2-40B4-BE49-F238E27FC236}">
                    <a16:creationId xmlns:a16="http://schemas.microsoft.com/office/drawing/2014/main" id="{94CC1455-A733-4DA4-9BCC-05D03575B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569" y="1648156"/>
                <a:ext cx="629147" cy="276999"/>
              </a:xfrm>
              <a:prstGeom prst="rect">
                <a:avLst/>
              </a:prstGeom>
              <a:blipFill>
                <a:blip r:embed="rId27"/>
                <a:stretch>
                  <a:fillRect l="-6731" r="-6731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riângulo isósceles 112">
            <a:extLst>
              <a:ext uri="{FF2B5EF4-FFF2-40B4-BE49-F238E27FC236}">
                <a16:creationId xmlns:a16="http://schemas.microsoft.com/office/drawing/2014/main" id="{1A54E4D3-3E89-4582-9437-66DD61D30E3E}"/>
              </a:ext>
            </a:extLst>
          </p:cNvPr>
          <p:cNvSpPr/>
          <p:nvPr/>
        </p:nvSpPr>
        <p:spPr>
          <a:xfrm>
            <a:off x="6059623" y="2106777"/>
            <a:ext cx="361500" cy="35711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4" name="Conector de Seta Reta 113">
            <a:extLst>
              <a:ext uri="{FF2B5EF4-FFF2-40B4-BE49-F238E27FC236}">
                <a16:creationId xmlns:a16="http://schemas.microsoft.com/office/drawing/2014/main" id="{A3F65271-9459-4A02-8CD3-32BB5AFC8637}"/>
              </a:ext>
            </a:extLst>
          </p:cNvPr>
          <p:cNvCxnSpPr>
            <a:cxnSpLocks/>
          </p:cNvCxnSpPr>
          <p:nvPr/>
        </p:nvCxnSpPr>
        <p:spPr>
          <a:xfrm flipV="1">
            <a:off x="5974611" y="2089930"/>
            <a:ext cx="0" cy="35516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CaixaDeTexto 114">
                <a:extLst>
                  <a:ext uri="{FF2B5EF4-FFF2-40B4-BE49-F238E27FC236}">
                    <a16:creationId xmlns:a16="http://schemas.microsoft.com/office/drawing/2014/main" id="{D20CA386-6351-48C9-8768-626CCF3BEFD6}"/>
                  </a:ext>
                </a:extLst>
              </p:cNvPr>
              <p:cNvSpPr txBox="1"/>
              <p:nvPr/>
            </p:nvSpPr>
            <p:spPr>
              <a:xfrm rot="16200000">
                <a:off x="4862482" y="3738528"/>
                <a:ext cx="18504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9. 18=162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5" name="CaixaDeTexto 114">
                <a:extLst>
                  <a:ext uri="{FF2B5EF4-FFF2-40B4-BE49-F238E27FC236}">
                    <a16:creationId xmlns:a16="http://schemas.microsoft.com/office/drawing/2014/main" id="{D20CA386-6351-48C9-8768-626CCF3BE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862482" y="3738528"/>
                <a:ext cx="1850491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3654F56C-0990-477D-AB9A-EAA4FBE3BDA7}"/>
              </a:ext>
            </a:extLst>
          </p:cNvPr>
          <p:cNvCxnSpPr>
            <a:cxnSpLocks/>
          </p:cNvCxnSpPr>
          <p:nvPr/>
        </p:nvCxnSpPr>
        <p:spPr>
          <a:xfrm>
            <a:off x="6250604" y="5931253"/>
            <a:ext cx="411637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de Seta Reta 117">
            <a:extLst>
              <a:ext uri="{FF2B5EF4-FFF2-40B4-BE49-F238E27FC236}">
                <a16:creationId xmlns:a16="http://schemas.microsoft.com/office/drawing/2014/main" id="{40AD27BF-791D-4F36-A0BC-75B5734F3CC3}"/>
              </a:ext>
            </a:extLst>
          </p:cNvPr>
          <p:cNvCxnSpPr>
            <a:cxnSpLocks/>
          </p:cNvCxnSpPr>
          <p:nvPr/>
        </p:nvCxnSpPr>
        <p:spPr>
          <a:xfrm>
            <a:off x="10420143" y="5931253"/>
            <a:ext cx="132316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CaixaDeTexto 118">
                <a:extLst>
                  <a:ext uri="{FF2B5EF4-FFF2-40B4-BE49-F238E27FC236}">
                    <a16:creationId xmlns:a16="http://schemas.microsoft.com/office/drawing/2014/main" id="{50655240-228A-414A-BE22-9C615FA16927}"/>
                  </a:ext>
                </a:extLst>
              </p:cNvPr>
              <p:cNvSpPr txBox="1"/>
              <p:nvPr/>
            </p:nvSpPr>
            <p:spPr>
              <a:xfrm>
                <a:off x="7316198" y="5516198"/>
                <a:ext cx="22385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8. 28+1.19=243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9" name="CaixaDeTexto 118">
                <a:extLst>
                  <a:ext uri="{FF2B5EF4-FFF2-40B4-BE49-F238E27FC236}">
                    <a16:creationId xmlns:a16="http://schemas.microsoft.com/office/drawing/2014/main" id="{50655240-228A-414A-BE22-9C615FA1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198" y="5516198"/>
                <a:ext cx="2238562" cy="276999"/>
              </a:xfrm>
              <a:prstGeom prst="rect">
                <a:avLst/>
              </a:prstGeom>
              <a:blipFill>
                <a:blip r:embed="rId29"/>
                <a:stretch>
                  <a:fillRect l="-1635" r="-1907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CaixaDeTexto 119">
                <a:extLst>
                  <a:ext uri="{FF2B5EF4-FFF2-40B4-BE49-F238E27FC236}">
                    <a16:creationId xmlns:a16="http://schemas.microsoft.com/office/drawing/2014/main" id="{77C8FD9C-8733-4F68-8372-8E4CBB84470B}"/>
                  </a:ext>
                </a:extLst>
              </p:cNvPr>
              <p:cNvSpPr txBox="1"/>
              <p:nvPr/>
            </p:nvSpPr>
            <p:spPr>
              <a:xfrm>
                <a:off x="10109747" y="5463529"/>
                <a:ext cx="18504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0" name="CaixaDeTexto 119">
                <a:extLst>
                  <a:ext uri="{FF2B5EF4-FFF2-40B4-BE49-F238E27FC236}">
                    <a16:creationId xmlns:a16="http://schemas.microsoft.com/office/drawing/2014/main" id="{77C8FD9C-8733-4F68-8372-8E4CBB844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747" y="5463529"/>
                <a:ext cx="1850491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477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F58C9D7-EBC6-4EAA-88EC-D4DDE5F86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590843"/>
                <a:ext cx="10058400" cy="6047066"/>
              </a:xfrm>
            </p:spPr>
            <p:txBody>
              <a:bodyPr>
                <a:normAutofit/>
              </a:bodyPr>
              <a:lstStyle/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=28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; 60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≤64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→30+2.16=64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dirty="0">
                  <a:latin typeface="ArialMT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643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</m:t>
                      </m:r>
                      <m:func>
                        <m:func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643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32,74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º</m:t>
                      </m:r>
                    </m:oMath>
                  </m:oMathPara>
                </a14:m>
                <a:endParaRPr lang="pt-BR" sz="2000" b="0" dirty="0">
                  <a:latin typeface="ArialMT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00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func>
                            <m:func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32,74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º</m:t>
                              </m:r>
                            </m:e>
                          </m:func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4,2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4,27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3,27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000" b="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pt-BR" sz="2000" b="0" dirty="0">
                  <a:latin typeface="ArialMT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pt-BR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𝑀𝐴𝑇𝐸𝑅𝐼𝐴𝐿</m:t>
                        </m:r>
                      </m:sub>
                    </m:sSub>
                    <m:r>
                      <a:rPr lang="pt-BR" sz="2000" i="1" smtClean="0"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2000" i="1" smtClean="0">
                        <a:latin typeface="Cambria Math" panose="02040503050406030204" pitchFamily="18" charset="0"/>
                      </a:rPr>
                      <m:t> . </m:t>
                    </m:r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=25 . 1,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. 0,2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327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=7,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r>
                      <a:rPr lang="pt-BR" sz="200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pt-BR" sz="2000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pt-BR" sz="2000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6120 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=3.1,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4,05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pt-B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1,9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:endParaRPr lang="pt-BR" sz="2000" dirty="0">
                  <a:latin typeface="ArialMT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F58C9D7-EBC6-4EAA-88EC-D4DDE5F86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590843"/>
                <a:ext cx="10058400" cy="60470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C693ED-A44A-47F2-B320-E6BB987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33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2EA35A6-6FC9-479B-A360-4D2A1FE6FF55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</p:spTree>
    <p:extLst>
      <p:ext uri="{BB962C8B-B14F-4D97-AF65-F5344CB8AC3E}">
        <p14:creationId xmlns:p14="http://schemas.microsoft.com/office/powerpoint/2010/main" val="31545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C693ED-A44A-47F2-B320-E6BB987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34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2EA35A6-6FC9-479B-A360-4D2A1FE6FF55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21CAFFF-FFD4-4DAE-B8F5-3F579601C5EA}"/>
                  </a:ext>
                </a:extLst>
              </p:cNvPr>
              <p:cNvSpPr txBox="1"/>
              <p:nvPr/>
            </p:nvSpPr>
            <p:spPr>
              <a:xfrm>
                <a:off x="416970" y="805054"/>
                <a:ext cx="13894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º 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𝑳𝒂𝒏𝒄𝒆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21CAFFF-FFD4-4DAE-B8F5-3F579601C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0" y="805054"/>
                <a:ext cx="13894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155467-BA97-4E1F-9046-32580C217604}"/>
              </a:ext>
            </a:extLst>
          </p:cNvPr>
          <p:cNvSpPr/>
          <p:nvPr/>
        </p:nvSpPr>
        <p:spPr>
          <a:xfrm>
            <a:off x="3609320" y="2980288"/>
            <a:ext cx="361500" cy="35711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02D2720-DDD3-416B-84BA-DAF28F702C8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134316" y="2980288"/>
            <a:ext cx="6557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6ED61E8-2CA8-4227-A364-4C94A2F27A00}"/>
              </a:ext>
            </a:extLst>
          </p:cNvPr>
          <p:cNvCxnSpPr>
            <a:cxnSpLocks/>
          </p:cNvCxnSpPr>
          <p:nvPr/>
        </p:nvCxnSpPr>
        <p:spPr>
          <a:xfrm>
            <a:off x="1309013" y="1620239"/>
            <a:ext cx="1825303" cy="13448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585A7AB2-523A-4646-A449-5D1E448A2D5F}"/>
              </a:ext>
            </a:extLst>
          </p:cNvPr>
          <p:cNvSpPr/>
          <p:nvPr/>
        </p:nvSpPr>
        <p:spPr>
          <a:xfrm>
            <a:off x="1128263" y="1613339"/>
            <a:ext cx="361500" cy="35711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A16DE564-F4FF-46D4-9170-38EEBC348D45}"/>
              </a:ext>
            </a:extLst>
          </p:cNvPr>
          <p:cNvCxnSpPr>
            <a:cxnSpLocks/>
          </p:cNvCxnSpPr>
          <p:nvPr/>
        </p:nvCxnSpPr>
        <p:spPr>
          <a:xfrm flipV="1">
            <a:off x="927453" y="1593096"/>
            <a:ext cx="0" cy="13871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E0545B9C-EC4E-4D35-81F9-38807B3CB8B1}"/>
                  </a:ext>
                </a:extLst>
              </p:cNvPr>
              <p:cNvSpPr txBox="1"/>
              <p:nvPr/>
            </p:nvSpPr>
            <p:spPr>
              <a:xfrm rot="16200000">
                <a:off x="143258" y="2133419"/>
                <a:ext cx="11667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162 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E0545B9C-EC4E-4D35-81F9-38807B3CB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3258" y="2133419"/>
                <a:ext cx="11667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58C79105-39FA-4320-9A18-2EBB866E2C5A}"/>
              </a:ext>
            </a:extLst>
          </p:cNvPr>
          <p:cNvCxnSpPr>
            <a:cxnSpLocks/>
          </p:cNvCxnSpPr>
          <p:nvPr/>
        </p:nvCxnSpPr>
        <p:spPr>
          <a:xfrm>
            <a:off x="1221295" y="3804621"/>
            <a:ext cx="190024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2DE46AF0-7F63-4414-9AFA-C7280797F90E}"/>
              </a:ext>
            </a:extLst>
          </p:cNvPr>
          <p:cNvCxnSpPr>
            <a:cxnSpLocks/>
          </p:cNvCxnSpPr>
          <p:nvPr/>
        </p:nvCxnSpPr>
        <p:spPr>
          <a:xfrm>
            <a:off x="3134316" y="3804937"/>
            <a:ext cx="83650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374A251E-C3D7-4D32-9A2A-EF1A346DD052}"/>
                  </a:ext>
                </a:extLst>
              </p:cNvPr>
              <p:cNvSpPr txBox="1"/>
              <p:nvPr/>
            </p:nvSpPr>
            <p:spPr>
              <a:xfrm>
                <a:off x="1658395" y="3459202"/>
                <a:ext cx="7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243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374A251E-C3D7-4D32-9A2A-EF1A346DD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95" y="3459202"/>
                <a:ext cx="757387" cy="276999"/>
              </a:xfrm>
              <a:prstGeom prst="rect">
                <a:avLst/>
              </a:prstGeom>
              <a:blipFill>
                <a:blip r:embed="rId5"/>
                <a:stretch>
                  <a:fillRect l="-5645" r="-645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6E5C97B3-8D6D-4652-A3D5-568DA7FBF241}"/>
                  </a:ext>
                </a:extLst>
              </p:cNvPr>
              <p:cNvSpPr txBox="1"/>
              <p:nvPr/>
            </p:nvSpPr>
            <p:spPr>
              <a:xfrm>
                <a:off x="3025758" y="3425460"/>
                <a:ext cx="1105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6E5C97B3-8D6D-4652-A3D5-568DA7FB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758" y="3425460"/>
                <a:ext cx="11059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80BDA402-A966-467D-A550-DB271DDA9E7A}"/>
                  </a:ext>
                </a:extLst>
              </p:cNvPr>
              <p:cNvSpPr txBox="1"/>
              <p:nvPr/>
            </p:nvSpPr>
            <p:spPr>
              <a:xfrm>
                <a:off x="6996714" y="301262"/>
                <a:ext cx="2501262" cy="819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nary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80BDA402-A966-467D-A550-DB271DDA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714" y="301262"/>
                <a:ext cx="2501262" cy="819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8BD5B926-0BE8-46A1-9BB9-73FED8C8CB4F}"/>
                  </a:ext>
                </a:extLst>
              </p:cNvPr>
              <p:cNvSpPr txBox="1"/>
              <p:nvPr/>
            </p:nvSpPr>
            <p:spPr>
              <a:xfrm>
                <a:off x="5525759" y="941631"/>
                <a:ext cx="5515741" cy="819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nary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=28,92+14,4=43,32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8BD5B926-0BE8-46A1-9BB9-73FED8C8C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59" y="941631"/>
                <a:ext cx="5515741" cy="819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A5FC69DC-66BA-48F4-A503-86E8E1869403}"/>
                  </a:ext>
                </a:extLst>
              </p:cNvPr>
              <p:cNvSpPr txBox="1"/>
              <p:nvPr/>
            </p:nvSpPr>
            <p:spPr>
              <a:xfrm>
                <a:off x="4703003" y="1731840"/>
                <a:ext cx="7470955" cy="819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nary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28,92 . </m:t>
                      </m:r>
                      <m:box>
                        <m:box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2,43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14,4 . (</m:t>
                      </m:r>
                      <m:box>
                        <m:box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1,21</m:t>
                              </m:r>
                            </m:num>
                            <m:den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+2,43)</m:t>
                          </m:r>
                        </m:e>
                      </m:box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(2,43+1,21)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𝑅𝐵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A5FC69DC-66BA-48F4-A503-86E8E1869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003" y="1731840"/>
                <a:ext cx="7470955" cy="8198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AA2C52B8-30E6-4C98-89E8-DCD8E00D2833}"/>
                  </a:ext>
                </a:extLst>
              </p:cNvPr>
              <p:cNvSpPr txBox="1"/>
              <p:nvPr/>
            </p:nvSpPr>
            <p:spPr>
              <a:xfrm>
                <a:off x="5785067" y="3349011"/>
                <a:ext cx="19777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=21,6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AA2C52B8-30E6-4C98-89E8-DCD8E00D2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67" y="3349011"/>
                <a:ext cx="1977721" cy="338554"/>
              </a:xfrm>
              <a:prstGeom prst="rect">
                <a:avLst/>
              </a:prstGeom>
              <a:blipFill>
                <a:blip r:embed="rId10"/>
                <a:stretch>
                  <a:fillRect l="-2469" r="-2160"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DDBF3D5B-CD8C-4637-9692-0545117B7A7D}"/>
                  </a:ext>
                </a:extLst>
              </p:cNvPr>
              <p:cNvSpPr txBox="1"/>
              <p:nvPr/>
            </p:nvSpPr>
            <p:spPr>
              <a:xfrm>
                <a:off x="8855203" y="3341889"/>
                <a:ext cx="19648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=21,66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DDBF3D5B-CD8C-4637-9692-0545117B7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03" y="3341889"/>
                <a:ext cx="1964897" cy="338554"/>
              </a:xfrm>
              <a:prstGeom prst="rect">
                <a:avLst/>
              </a:prstGeom>
              <a:blipFill>
                <a:blip r:embed="rId11"/>
                <a:stretch>
                  <a:fillRect l="-2484" r="-2174"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A3339930-FFB4-49B3-A002-5CB0D862CDDA}"/>
              </a:ext>
            </a:extLst>
          </p:cNvPr>
          <p:cNvCxnSpPr>
            <a:cxnSpLocks/>
          </p:cNvCxnSpPr>
          <p:nvPr/>
        </p:nvCxnSpPr>
        <p:spPr>
          <a:xfrm>
            <a:off x="1316722" y="1298053"/>
            <a:ext cx="1825303" cy="13448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DC0D5177-00BD-4FA1-9336-C88A423D435C}"/>
              </a:ext>
            </a:extLst>
          </p:cNvPr>
          <p:cNvCxnSpPr>
            <a:cxnSpLocks/>
          </p:cNvCxnSpPr>
          <p:nvPr/>
        </p:nvCxnSpPr>
        <p:spPr>
          <a:xfrm>
            <a:off x="1342087" y="1292846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9011609E-445E-4A2C-BE81-E85BB48AFF2A}"/>
              </a:ext>
            </a:extLst>
          </p:cNvPr>
          <p:cNvCxnSpPr>
            <a:cxnSpLocks/>
          </p:cNvCxnSpPr>
          <p:nvPr/>
        </p:nvCxnSpPr>
        <p:spPr>
          <a:xfrm>
            <a:off x="1508135" y="1431598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97974CD6-054D-45ED-B733-43CBDF4031AB}"/>
              </a:ext>
            </a:extLst>
          </p:cNvPr>
          <p:cNvCxnSpPr>
            <a:cxnSpLocks/>
          </p:cNvCxnSpPr>
          <p:nvPr/>
        </p:nvCxnSpPr>
        <p:spPr>
          <a:xfrm>
            <a:off x="1660535" y="1570350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337431E4-644D-4F8A-9D1E-427B003091E4}"/>
              </a:ext>
            </a:extLst>
          </p:cNvPr>
          <p:cNvCxnSpPr>
            <a:cxnSpLocks/>
          </p:cNvCxnSpPr>
          <p:nvPr/>
        </p:nvCxnSpPr>
        <p:spPr>
          <a:xfrm>
            <a:off x="1831488" y="1675470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50AB17D4-CC63-4A5C-897D-1424C1861086}"/>
              </a:ext>
            </a:extLst>
          </p:cNvPr>
          <p:cNvCxnSpPr>
            <a:cxnSpLocks/>
          </p:cNvCxnSpPr>
          <p:nvPr/>
        </p:nvCxnSpPr>
        <p:spPr>
          <a:xfrm>
            <a:off x="2019926" y="1833418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296F2FBA-3B77-4D60-9D2A-7BEF21788A1E}"/>
              </a:ext>
            </a:extLst>
          </p:cNvPr>
          <p:cNvCxnSpPr>
            <a:cxnSpLocks/>
          </p:cNvCxnSpPr>
          <p:nvPr/>
        </p:nvCxnSpPr>
        <p:spPr>
          <a:xfrm>
            <a:off x="2213270" y="1937193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59AE8D3A-8314-4A80-8CD3-CCC2FACF762B}"/>
              </a:ext>
            </a:extLst>
          </p:cNvPr>
          <p:cNvCxnSpPr>
            <a:cxnSpLocks/>
          </p:cNvCxnSpPr>
          <p:nvPr/>
        </p:nvCxnSpPr>
        <p:spPr>
          <a:xfrm>
            <a:off x="3119076" y="2626614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47309024-B6A3-452D-8D36-F1DF3E0D3F96}"/>
              </a:ext>
            </a:extLst>
          </p:cNvPr>
          <p:cNvCxnSpPr>
            <a:cxnSpLocks/>
          </p:cNvCxnSpPr>
          <p:nvPr/>
        </p:nvCxnSpPr>
        <p:spPr>
          <a:xfrm>
            <a:off x="2634075" y="2275895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255F7FDF-DCC7-459E-9F21-A9C5FC71C4A2}"/>
              </a:ext>
            </a:extLst>
          </p:cNvPr>
          <p:cNvCxnSpPr>
            <a:cxnSpLocks/>
          </p:cNvCxnSpPr>
          <p:nvPr/>
        </p:nvCxnSpPr>
        <p:spPr>
          <a:xfrm>
            <a:off x="2415782" y="2084685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115B0F8A-ECBF-4E38-9E7A-2B903646B3DB}"/>
              </a:ext>
            </a:extLst>
          </p:cNvPr>
          <p:cNvCxnSpPr>
            <a:cxnSpLocks/>
          </p:cNvCxnSpPr>
          <p:nvPr/>
        </p:nvCxnSpPr>
        <p:spPr>
          <a:xfrm>
            <a:off x="2877461" y="2464974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555BE1D8-22BE-4791-95EF-0FEF95330D06}"/>
              </a:ext>
            </a:extLst>
          </p:cNvPr>
          <p:cNvCxnSpPr>
            <a:cxnSpLocks/>
          </p:cNvCxnSpPr>
          <p:nvPr/>
        </p:nvCxnSpPr>
        <p:spPr>
          <a:xfrm>
            <a:off x="3122015" y="2652488"/>
            <a:ext cx="654407" cy="1037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568562E5-11C5-4B3C-99C5-2DB7DC2ED5B9}"/>
              </a:ext>
            </a:extLst>
          </p:cNvPr>
          <p:cNvCxnSpPr>
            <a:cxnSpLocks/>
          </p:cNvCxnSpPr>
          <p:nvPr/>
        </p:nvCxnSpPr>
        <p:spPr>
          <a:xfrm>
            <a:off x="3776422" y="2670057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63F39C46-FFF0-4A97-A29E-22A11D46D7C2}"/>
              </a:ext>
            </a:extLst>
          </p:cNvPr>
          <p:cNvCxnSpPr>
            <a:cxnSpLocks/>
          </p:cNvCxnSpPr>
          <p:nvPr/>
        </p:nvCxnSpPr>
        <p:spPr>
          <a:xfrm>
            <a:off x="3349696" y="2642856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A3ADCFDC-7D17-45E6-8CD4-61BBCBD9929A}"/>
              </a:ext>
            </a:extLst>
          </p:cNvPr>
          <p:cNvCxnSpPr>
            <a:cxnSpLocks/>
          </p:cNvCxnSpPr>
          <p:nvPr/>
        </p:nvCxnSpPr>
        <p:spPr>
          <a:xfrm>
            <a:off x="3576647" y="2662862"/>
            <a:ext cx="0" cy="2949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aixaDeTexto 79">
                <a:extLst>
                  <a:ext uri="{FF2B5EF4-FFF2-40B4-BE49-F238E27FC236}">
                    <a16:creationId xmlns:a16="http://schemas.microsoft.com/office/drawing/2014/main" id="{4AD5BA37-1263-443A-B7C5-90315C42E384}"/>
                  </a:ext>
                </a:extLst>
              </p:cNvPr>
              <p:cNvSpPr txBox="1"/>
              <p:nvPr/>
            </p:nvSpPr>
            <p:spPr>
              <a:xfrm rot="2208669">
                <a:off x="1599192" y="1787364"/>
                <a:ext cx="18253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11,9 </m:t>
                      </m:r>
                      <m:r>
                        <a:rPr lang="pt-BR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0" name="CaixaDeTexto 79">
                <a:extLst>
                  <a:ext uri="{FF2B5EF4-FFF2-40B4-BE49-F238E27FC236}">
                    <a16:creationId xmlns:a16="http://schemas.microsoft.com/office/drawing/2014/main" id="{4AD5BA37-1263-443A-B7C5-90315C42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08669">
                <a:off x="1599192" y="1787364"/>
                <a:ext cx="182530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7E789E27-7E91-4E94-B51C-6142883BB941}"/>
              </a:ext>
            </a:extLst>
          </p:cNvPr>
          <p:cNvCxnSpPr>
            <a:cxnSpLocks/>
          </p:cNvCxnSpPr>
          <p:nvPr/>
        </p:nvCxnSpPr>
        <p:spPr>
          <a:xfrm flipH="1">
            <a:off x="3434510" y="2232177"/>
            <a:ext cx="5641" cy="67829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>
            <a:extLst>
              <a:ext uri="{FF2B5EF4-FFF2-40B4-BE49-F238E27FC236}">
                <a16:creationId xmlns:a16="http://schemas.microsoft.com/office/drawing/2014/main" id="{0153F237-9A03-42A9-ADD7-598EAC719D21}"/>
              </a:ext>
            </a:extLst>
          </p:cNvPr>
          <p:cNvCxnSpPr>
            <a:cxnSpLocks/>
          </p:cNvCxnSpPr>
          <p:nvPr/>
        </p:nvCxnSpPr>
        <p:spPr>
          <a:xfrm>
            <a:off x="2318053" y="1551819"/>
            <a:ext cx="0" cy="722874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97E2F48F-35DF-42E0-8765-8507E681DF39}"/>
                  </a:ext>
                </a:extLst>
              </p:cNvPr>
              <p:cNvSpPr txBox="1"/>
              <p:nvPr/>
            </p:nvSpPr>
            <p:spPr>
              <a:xfrm>
                <a:off x="2403096" y="1599822"/>
                <a:ext cx="24723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11,9 . 1,21=14,4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97E2F48F-35DF-42E0-8765-8507E681D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096" y="1599822"/>
                <a:ext cx="24723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CaixaDeTexto 86">
                <a:extLst>
                  <a:ext uri="{FF2B5EF4-FFF2-40B4-BE49-F238E27FC236}">
                    <a16:creationId xmlns:a16="http://schemas.microsoft.com/office/drawing/2014/main" id="{3B809477-6322-4111-A57D-CA6A5A6B2CE6}"/>
                  </a:ext>
                </a:extLst>
              </p:cNvPr>
              <p:cNvSpPr txBox="1"/>
              <p:nvPr/>
            </p:nvSpPr>
            <p:spPr>
              <a:xfrm>
                <a:off x="1806410" y="1097730"/>
                <a:ext cx="24723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11,9 . 2,43=28,92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7" name="CaixaDeTexto 86">
                <a:extLst>
                  <a:ext uri="{FF2B5EF4-FFF2-40B4-BE49-F238E27FC236}">
                    <a16:creationId xmlns:a16="http://schemas.microsoft.com/office/drawing/2014/main" id="{3B809477-6322-4111-A57D-CA6A5A6B2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410" y="1097730"/>
                <a:ext cx="247237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CaixaDeTexto 87">
                <a:extLst>
                  <a:ext uri="{FF2B5EF4-FFF2-40B4-BE49-F238E27FC236}">
                    <a16:creationId xmlns:a16="http://schemas.microsoft.com/office/drawing/2014/main" id="{1EEAA0E9-EAC6-4ADB-9FE8-3437796FFFC5}"/>
                  </a:ext>
                </a:extLst>
              </p:cNvPr>
              <p:cNvSpPr txBox="1"/>
              <p:nvPr/>
            </p:nvSpPr>
            <p:spPr>
              <a:xfrm>
                <a:off x="1189674" y="1675470"/>
                <a:ext cx="217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8" name="CaixaDeTexto 87">
                <a:extLst>
                  <a:ext uri="{FF2B5EF4-FFF2-40B4-BE49-F238E27FC236}">
                    <a16:creationId xmlns:a16="http://schemas.microsoft.com/office/drawing/2014/main" id="{1EEAA0E9-EAC6-4ADB-9FE8-3437796FF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674" y="1675470"/>
                <a:ext cx="217047" cy="276999"/>
              </a:xfrm>
              <a:prstGeom prst="rect">
                <a:avLst/>
              </a:prstGeom>
              <a:blipFill>
                <a:blip r:embed="rId15"/>
                <a:stretch>
                  <a:fillRect l="-19444" r="-2222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CaixaDeTexto 88">
                <a:extLst>
                  <a:ext uri="{FF2B5EF4-FFF2-40B4-BE49-F238E27FC236}">
                    <a16:creationId xmlns:a16="http://schemas.microsoft.com/office/drawing/2014/main" id="{F28B6202-45A7-41D6-A7F4-39EF80402713}"/>
                  </a:ext>
                </a:extLst>
              </p:cNvPr>
              <p:cNvSpPr txBox="1"/>
              <p:nvPr/>
            </p:nvSpPr>
            <p:spPr>
              <a:xfrm>
                <a:off x="3681546" y="3083173"/>
                <a:ext cx="227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9" name="CaixaDeTexto 88">
                <a:extLst>
                  <a:ext uri="{FF2B5EF4-FFF2-40B4-BE49-F238E27FC236}">
                    <a16:creationId xmlns:a16="http://schemas.microsoft.com/office/drawing/2014/main" id="{F28B6202-45A7-41D6-A7F4-39EF80402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546" y="3083173"/>
                <a:ext cx="227435" cy="276999"/>
              </a:xfrm>
              <a:prstGeom prst="rect">
                <a:avLst/>
              </a:prstGeom>
              <a:blipFill>
                <a:blip r:embed="rId16"/>
                <a:stretch>
                  <a:fillRect l="-21622" r="-18919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CaixaDeTexto 89">
                <a:extLst>
                  <a:ext uri="{FF2B5EF4-FFF2-40B4-BE49-F238E27FC236}">
                    <a16:creationId xmlns:a16="http://schemas.microsoft.com/office/drawing/2014/main" id="{5813FF23-9D5C-4328-815F-F748E7741713}"/>
                  </a:ext>
                </a:extLst>
              </p:cNvPr>
              <p:cNvSpPr txBox="1"/>
              <p:nvPr/>
            </p:nvSpPr>
            <p:spPr>
              <a:xfrm>
                <a:off x="4734492" y="2464974"/>
                <a:ext cx="6791539" cy="819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nary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35,14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43,7−3,64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78,84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3,64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90" name="CaixaDeTexto 89">
                <a:extLst>
                  <a:ext uri="{FF2B5EF4-FFF2-40B4-BE49-F238E27FC236}">
                    <a16:creationId xmlns:a16="http://schemas.microsoft.com/office/drawing/2014/main" id="{5813FF23-9D5C-4328-815F-F748E7741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492" y="2464974"/>
                <a:ext cx="6791539" cy="8198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5EBD5872-1147-46AE-838F-61216568AC61}"/>
              </a:ext>
            </a:extLst>
          </p:cNvPr>
          <p:cNvCxnSpPr>
            <a:cxnSpLocks/>
          </p:cNvCxnSpPr>
          <p:nvPr/>
        </p:nvCxnSpPr>
        <p:spPr>
          <a:xfrm>
            <a:off x="7337414" y="5406525"/>
            <a:ext cx="6557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1A4365B1-B97C-4186-A04F-A474CCA4A4E4}"/>
              </a:ext>
            </a:extLst>
          </p:cNvPr>
          <p:cNvCxnSpPr>
            <a:cxnSpLocks/>
          </p:cNvCxnSpPr>
          <p:nvPr/>
        </p:nvCxnSpPr>
        <p:spPr>
          <a:xfrm>
            <a:off x="5525759" y="4060124"/>
            <a:ext cx="1825303" cy="13448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89E30119-A085-49EF-9434-513CF4EA1CA2}"/>
                  </a:ext>
                </a:extLst>
              </p:cNvPr>
              <p:cNvSpPr txBox="1"/>
              <p:nvPr/>
            </p:nvSpPr>
            <p:spPr>
              <a:xfrm>
                <a:off x="7011864" y="4617152"/>
                <a:ext cx="4515019" cy="323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4,4 . </m:t>
                      </m:r>
                      <m:box>
                        <m:box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1,66.1,21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17,5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89E30119-A085-49EF-9434-513CF4EA1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864" y="4617152"/>
                <a:ext cx="4515019" cy="323294"/>
              </a:xfrm>
              <a:prstGeom prst="rect">
                <a:avLst/>
              </a:prstGeom>
              <a:blipFill>
                <a:blip r:embed="rId18"/>
                <a:stretch>
                  <a:fillRect l="-540" r="-675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id="{3977A129-8628-429D-9028-9A3BA749286C}"/>
                  </a:ext>
                </a:extLst>
              </p:cNvPr>
              <p:cNvSpPr txBox="1"/>
              <p:nvPr/>
            </p:nvSpPr>
            <p:spPr>
              <a:xfrm>
                <a:off x="3540383" y="4550750"/>
                <a:ext cx="1038554" cy="541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id="{3977A129-8628-429D-9028-9A3BA7492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83" y="4550750"/>
                <a:ext cx="1038554" cy="5413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CaixaDeTexto 94">
                <a:extLst>
                  <a:ext uri="{FF2B5EF4-FFF2-40B4-BE49-F238E27FC236}">
                    <a16:creationId xmlns:a16="http://schemas.microsoft.com/office/drawing/2014/main" id="{0C95396F-B8AB-4091-B2B1-294E56AFCA26}"/>
                  </a:ext>
                </a:extLst>
              </p:cNvPr>
              <p:cNvSpPr txBox="1"/>
              <p:nvPr/>
            </p:nvSpPr>
            <p:spPr>
              <a:xfrm>
                <a:off x="481330" y="5341555"/>
                <a:ext cx="3705245" cy="591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  <m:sub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2,92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10,66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5" name="CaixaDeTexto 94">
                <a:extLst>
                  <a:ext uri="{FF2B5EF4-FFF2-40B4-BE49-F238E27FC236}">
                    <a16:creationId xmlns:a16="http://schemas.microsoft.com/office/drawing/2014/main" id="{0C95396F-B8AB-4091-B2B1-294E56AFC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30" y="5341555"/>
                <a:ext cx="3705245" cy="59163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Elipse 95">
            <a:extLst>
              <a:ext uri="{FF2B5EF4-FFF2-40B4-BE49-F238E27FC236}">
                <a16:creationId xmlns:a16="http://schemas.microsoft.com/office/drawing/2014/main" id="{6A08E292-4965-4CA8-9EB9-EFDD65B98514}"/>
              </a:ext>
            </a:extLst>
          </p:cNvPr>
          <p:cNvSpPr/>
          <p:nvPr/>
        </p:nvSpPr>
        <p:spPr>
          <a:xfrm>
            <a:off x="7923168" y="5347731"/>
            <a:ext cx="139999" cy="114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82E837A2-7DED-4A72-8C6E-C9D2D6DCD0E1}"/>
              </a:ext>
            </a:extLst>
          </p:cNvPr>
          <p:cNvSpPr/>
          <p:nvPr/>
        </p:nvSpPr>
        <p:spPr>
          <a:xfrm>
            <a:off x="5463133" y="4025666"/>
            <a:ext cx="139999" cy="114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CaixaDeTexto 97">
                <a:extLst>
                  <a:ext uri="{FF2B5EF4-FFF2-40B4-BE49-F238E27FC236}">
                    <a16:creationId xmlns:a16="http://schemas.microsoft.com/office/drawing/2014/main" id="{E0E52C91-2097-426C-ACAA-65C54DFA7422}"/>
                  </a:ext>
                </a:extLst>
              </p:cNvPr>
              <p:cNvSpPr txBox="1"/>
              <p:nvPr/>
            </p:nvSpPr>
            <p:spPr>
              <a:xfrm>
                <a:off x="2958558" y="3020347"/>
                <a:ext cx="216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8" name="CaixaDeTexto 97">
                <a:extLst>
                  <a:ext uri="{FF2B5EF4-FFF2-40B4-BE49-F238E27FC236}">
                    <a16:creationId xmlns:a16="http://schemas.microsoft.com/office/drawing/2014/main" id="{E0E52C91-2097-426C-ACAA-65C54DFA7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558" y="3020347"/>
                <a:ext cx="216918" cy="276999"/>
              </a:xfrm>
              <a:prstGeom prst="rect">
                <a:avLst/>
              </a:prstGeom>
              <a:blipFill>
                <a:blip r:embed="rId21"/>
                <a:stretch>
                  <a:fillRect l="-19444" r="-1944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931FC808-A455-41DB-A733-4B3EEA43501F}"/>
              </a:ext>
            </a:extLst>
          </p:cNvPr>
          <p:cNvCxnSpPr>
            <a:cxnSpLocks/>
          </p:cNvCxnSpPr>
          <p:nvPr/>
        </p:nvCxnSpPr>
        <p:spPr>
          <a:xfrm flipV="1">
            <a:off x="7351062" y="5404927"/>
            <a:ext cx="0" cy="86785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BC842949-EC82-46F1-B8ED-7B109EE3E7FE}"/>
              </a:ext>
            </a:extLst>
          </p:cNvPr>
          <p:cNvCxnSpPr>
            <a:cxnSpLocks/>
          </p:cNvCxnSpPr>
          <p:nvPr/>
        </p:nvCxnSpPr>
        <p:spPr>
          <a:xfrm flipV="1">
            <a:off x="6773927" y="5373977"/>
            <a:ext cx="577136" cy="86949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43B86C27-E46F-4C05-AB71-BB823964657A}"/>
                  </a:ext>
                </a:extLst>
              </p:cNvPr>
              <p:cNvSpPr txBox="1"/>
              <p:nvPr/>
            </p:nvSpPr>
            <p:spPr>
              <a:xfrm rot="2074850">
                <a:off x="6477815" y="5406546"/>
                <a:ext cx="6762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17,5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43B86C27-E46F-4C05-AB71-BB8239646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4850">
                <a:off x="6477815" y="5406546"/>
                <a:ext cx="67626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CCD0271A-75B2-4D74-B74B-70AF85637CED}"/>
              </a:ext>
            </a:extLst>
          </p:cNvPr>
          <p:cNvCxnSpPr>
            <a:cxnSpLocks/>
            <a:endCxn id="97" idx="4"/>
          </p:cNvCxnSpPr>
          <p:nvPr/>
        </p:nvCxnSpPr>
        <p:spPr>
          <a:xfrm flipH="1" flipV="1">
            <a:off x="5533133" y="4140057"/>
            <a:ext cx="1240793" cy="21034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F21C4D81-B167-4D8A-9C82-FD2E8BE9F84C}"/>
              </a:ext>
            </a:extLst>
          </p:cNvPr>
          <p:cNvCxnSpPr>
            <a:cxnSpLocks/>
          </p:cNvCxnSpPr>
          <p:nvPr/>
        </p:nvCxnSpPr>
        <p:spPr>
          <a:xfrm flipV="1">
            <a:off x="7364711" y="5442409"/>
            <a:ext cx="601235" cy="80106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CaixaDeTexto 111">
                <a:extLst>
                  <a:ext uri="{FF2B5EF4-FFF2-40B4-BE49-F238E27FC236}">
                    <a16:creationId xmlns:a16="http://schemas.microsoft.com/office/drawing/2014/main" id="{86269992-C01A-474B-A22C-B181F7DCC706}"/>
                  </a:ext>
                </a:extLst>
              </p:cNvPr>
              <p:cNvSpPr txBox="1"/>
              <p:nvPr/>
            </p:nvSpPr>
            <p:spPr>
              <a:xfrm>
                <a:off x="470826" y="6103012"/>
                <a:ext cx="3629519" cy="591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  <m:sub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11,9 . 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1,21</m:t>
                          </m:r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2,18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12" name="CaixaDeTexto 111">
                <a:extLst>
                  <a:ext uri="{FF2B5EF4-FFF2-40B4-BE49-F238E27FC236}">
                    <a16:creationId xmlns:a16="http://schemas.microsoft.com/office/drawing/2014/main" id="{86269992-C01A-474B-A22C-B181F7DCC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26" y="6103012"/>
                <a:ext cx="3629519" cy="59163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CaixaDeTexto 112">
                <a:extLst>
                  <a:ext uri="{FF2B5EF4-FFF2-40B4-BE49-F238E27FC236}">
                    <a16:creationId xmlns:a16="http://schemas.microsoft.com/office/drawing/2014/main" id="{4317B5D4-EBF1-43DF-8711-1B2FF65FEFCB}"/>
                  </a:ext>
                </a:extLst>
              </p:cNvPr>
              <p:cNvSpPr txBox="1"/>
              <p:nvPr/>
            </p:nvSpPr>
            <p:spPr>
              <a:xfrm>
                <a:off x="541978" y="4254052"/>
                <a:ext cx="1327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3" name="CaixaDeTexto 112">
                <a:extLst>
                  <a:ext uri="{FF2B5EF4-FFF2-40B4-BE49-F238E27FC236}">
                    <a16:creationId xmlns:a16="http://schemas.microsoft.com/office/drawing/2014/main" id="{4317B5D4-EBF1-43DF-8711-1B2FF65FE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8" y="4254052"/>
                <a:ext cx="1327286" cy="276999"/>
              </a:xfrm>
              <a:prstGeom prst="rect">
                <a:avLst/>
              </a:prstGeom>
              <a:blipFill>
                <a:blip r:embed="rId24"/>
                <a:stretch>
                  <a:fillRect l="-1376" t="-6667" r="-4128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CaixaDeTexto 113">
                <a:extLst>
                  <a:ext uri="{FF2B5EF4-FFF2-40B4-BE49-F238E27FC236}">
                    <a16:creationId xmlns:a16="http://schemas.microsoft.com/office/drawing/2014/main" id="{436CAE18-2F68-419E-97B3-62185FB881E5}"/>
                  </a:ext>
                </a:extLst>
              </p:cNvPr>
              <p:cNvSpPr txBox="1"/>
              <p:nvPr/>
            </p:nvSpPr>
            <p:spPr>
              <a:xfrm>
                <a:off x="557652" y="4697576"/>
                <a:ext cx="28996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2,43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1,62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=2,92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4" name="CaixaDeTexto 113">
                <a:extLst>
                  <a:ext uri="{FF2B5EF4-FFF2-40B4-BE49-F238E27FC236}">
                    <a16:creationId xmlns:a16="http://schemas.microsoft.com/office/drawing/2014/main" id="{436CAE18-2F68-419E-97B3-62185FB88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52" y="4697576"/>
                <a:ext cx="2899640" cy="276999"/>
              </a:xfrm>
              <a:prstGeom prst="rect">
                <a:avLst/>
              </a:prstGeom>
              <a:blipFill>
                <a:blip r:embed="rId25"/>
                <a:stretch>
                  <a:fillRect l="-420" t="-2222" r="-1261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973208AF-7EC0-4EFC-A6F6-AC3D8A854C7A}"/>
              </a:ext>
            </a:extLst>
          </p:cNvPr>
          <p:cNvCxnSpPr>
            <a:cxnSpLocks/>
          </p:cNvCxnSpPr>
          <p:nvPr/>
        </p:nvCxnSpPr>
        <p:spPr>
          <a:xfrm flipV="1">
            <a:off x="5618481" y="5072583"/>
            <a:ext cx="441017" cy="6002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CaixaDeTexto 117">
                <a:extLst>
                  <a:ext uri="{FF2B5EF4-FFF2-40B4-BE49-F238E27FC236}">
                    <a16:creationId xmlns:a16="http://schemas.microsoft.com/office/drawing/2014/main" id="{A6583A06-275C-48F5-A260-5FD714790463}"/>
                  </a:ext>
                </a:extLst>
              </p:cNvPr>
              <p:cNvSpPr txBox="1"/>
              <p:nvPr/>
            </p:nvSpPr>
            <p:spPr>
              <a:xfrm rot="2074850">
                <a:off x="5152976" y="5654189"/>
                <a:ext cx="6762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19,41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8" name="CaixaDeTexto 117">
                <a:extLst>
                  <a:ext uri="{FF2B5EF4-FFF2-40B4-BE49-F238E27FC236}">
                    <a16:creationId xmlns:a16="http://schemas.microsoft.com/office/drawing/2014/main" id="{A6583A06-275C-48F5-A260-5FD714790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4850">
                <a:off x="5152976" y="5654189"/>
                <a:ext cx="676267" cy="369332"/>
              </a:xfrm>
              <a:prstGeom prst="rect">
                <a:avLst/>
              </a:prstGeom>
              <a:blipFill>
                <a:blip r:embed="rId26"/>
                <a:stretch>
                  <a:fillRect r="-787" b="-1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Elipse 118">
            <a:extLst>
              <a:ext uri="{FF2B5EF4-FFF2-40B4-BE49-F238E27FC236}">
                <a16:creationId xmlns:a16="http://schemas.microsoft.com/office/drawing/2014/main" id="{34AE928F-7698-4366-80A6-E948B1456D87}"/>
              </a:ext>
            </a:extLst>
          </p:cNvPr>
          <p:cNvSpPr/>
          <p:nvPr/>
        </p:nvSpPr>
        <p:spPr>
          <a:xfrm>
            <a:off x="6017745" y="5034856"/>
            <a:ext cx="139999" cy="114391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CaixaDeTexto 120">
                <a:extLst>
                  <a:ext uri="{FF2B5EF4-FFF2-40B4-BE49-F238E27FC236}">
                    <a16:creationId xmlns:a16="http://schemas.microsoft.com/office/drawing/2014/main" id="{FAAE7FD4-0813-4426-AC33-11723661F995}"/>
                  </a:ext>
                </a:extLst>
              </p:cNvPr>
              <p:cNvSpPr txBox="1"/>
              <p:nvPr/>
            </p:nvSpPr>
            <p:spPr>
              <a:xfrm rot="18397316">
                <a:off x="4911929" y="4991290"/>
                <a:ext cx="1464021" cy="421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pt-BR" sz="1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sz="1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r>
                                <a:rPr lang="pt-BR" sz="1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1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sz="1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  <m:sub>
                          <m:r>
                            <a:rPr lang="pt-BR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sz="1000" dirty="0"/>
              </a:p>
            </p:txBody>
          </p:sp>
        </mc:Choice>
        <mc:Fallback>
          <p:sp>
            <p:nvSpPr>
              <p:cNvPr id="121" name="CaixaDeTexto 120">
                <a:extLst>
                  <a:ext uri="{FF2B5EF4-FFF2-40B4-BE49-F238E27FC236}">
                    <a16:creationId xmlns:a16="http://schemas.microsoft.com/office/drawing/2014/main" id="{FAAE7FD4-0813-4426-AC33-11723661F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97316">
                <a:off x="4911929" y="4991290"/>
                <a:ext cx="1464021" cy="4210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9858212B-303A-46D9-ACA1-1681AAC349FB}"/>
              </a:ext>
            </a:extLst>
          </p:cNvPr>
          <p:cNvCxnSpPr>
            <a:cxnSpLocks/>
          </p:cNvCxnSpPr>
          <p:nvPr/>
        </p:nvCxnSpPr>
        <p:spPr>
          <a:xfrm flipV="1">
            <a:off x="7696143" y="5802880"/>
            <a:ext cx="0" cy="300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ipse 124">
            <a:extLst>
              <a:ext uri="{FF2B5EF4-FFF2-40B4-BE49-F238E27FC236}">
                <a16:creationId xmlns:a16="http://schemas.microsoft.com/office/drawing/2014/main" id="{971CA3B2-3926-4F44-8B31-631E0AF24B1A}"/>
              </a:ext>
            </a:extLst>
          </p:cNvPr>
          <p:cNvSpPr/>
          <p:nvPr/>
        </p:nvSpPr>
        <p:spPr>
          <a:xfrm>
            <a:off x="7626143" y="5745684"/>
            <a:ext cx="139999" cy="114391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Forma Livre: Forma 125">
            <a:extLst>
              <a:ext uri="{FF2B5EF4-FFF2-40B4-BE49-F238E27FC236}">
                <a16:creationId xmlns:a16="http://schemas.microsoft.com/office/drawing/2014/main" id="{093255D4-9FEB-46A2-8DF4-DEB411B4B74A}"/>
              </a:ext>
            </a:extLst>
          </p:cNvPr>
          <p:cNvSpPr/>
          <p:nvPr/>
        </p:nvSpPr>
        <p:spPr>
          <a:xfrm>
            <a:off x="5439049" y="4114800"/>
            <a:ext cx="1334730" cy="2105526"/>
          </a:xfrm>
          <a:custGeom>
            <a:avLst/>
            <a:gdLst>
              <a:gd name="connsiteX0" fmla="*/ 47351 w 1334730"/>
              <a:gd name="connsiteY0" fmla="*/ 0 h 2105526"/>
              <a:gd name="connsiteX1" fmla="*/ 155635 w 1334730"/>
              <a:gd name="connsiteY1" fmla="*/ 1540042 h 2105526"/>
              <a:gd name="connsiteX2" fmla="*/ 1334730 w 1334730"/>
              <a:gd name="connsiteY2" fmla="*/ 2105526 h 21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730" h="2105526">
                <a:moveTo>
                  <a:pt x="47351" y="0"/>
                </a:moveTo>
                <a:cubicBezTo>
                  <a:pt x="-5789" y="594560"/>
                  <a:pt x="-58928" y="1189121"/>
                  <a:pt x="155635" y="1540042"/>
                </a:cubicBezTo>
                <a:cubicBezTo>
                  <a:pt x="370198" y="1890963"/>
                  <a:pt x="852464" y="1998244"/>
                  <a:pt x="1334730" y="210552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Forma Livre: Forma 126">
            <a:extLst>
              <a:ext uri="{FF2B5EF4-FFF2-40B4-BE49-F238E27FC236}">
                <a16:creationId xmlns:a16="http://schemas.microsoft.com/office/drawing/2014/main" id="{9D4153DA-6228-477C-AAF3-74FAE579DB31}"/>
              </a:ext>
            </a:extLst>
          </p:cNvPr>
          <p:cNvSpPr/>
          <p:nvPr/>
        </p:nvSpPr>
        <p:spPr>
          <a:xfrm>
            <a:off x="7387389" y="5522495"/>
            <a:ext cx="601579" cy="745958"/>
          </a:xfrm>
          <a:custGeom>
            <a:avLst/>
            <a:gdLst>
              <a:gd name="connsiteX0" fmla="*/ 0 w 601579"/>
              <a:gd name="connsiteY0" fmla="*/ 745958 h 745958"/>
              <a:gd name="connsiteX1" fmla="*/ 324853 w 601579"/>
              <a:gd name="connsiteY1" fmla="*/ 613610 h 745958"/>
              <a:gd name="connsiteX2" fmla="*/ 601579 w 601579"/>
              <a:gd name="connsiteY2" fmla="*/ 0 h 7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579" h="745958">
                <a:moveTo>
                  <a:pt x="0" y="745958"/>
                </a:moveTo>
                <a:cubicBezTo>
                  <a:pt x="112295" y="741947"/>
                  <a:pt x="224590" y="737936"/>
                  <a:pt x="324853" y="613610"/>
                </a:cubicBezTo>
                <a:cubicBezTo>
                  <a:pt x="425116" y="489284"/>
                  <a:pt x="513347" y="244642"/>
                  <a:pt x="601579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1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C693ED-A44A-47F2-B320-E6BB987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35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2EA35A6-6FC9-479B-A360-4D2A1FE6FF55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62791D7-6307-482E-A26D-3960B44FC179}"/>
                  </a:ext>
                </a:extLst>
              </p:cNvPr>
              <p:cNvSpPr txBox="1"/>
              <p:nvPr/>
            </p:nvSpPr>
            <p:spPr>
              <a:xfrm>
                <a:off x="324377" y="220091"/>
                <a:ext cx="11543245" cy="6387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 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5600 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28000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=28000000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. 0,1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=0,000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19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. 0,1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46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𝑇𝑟𝑎𝑚𝑜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01</m:t>
                      </m:r>
                    </m:oMath>
                  </m:oMathPara>
                </a14:m>
                <a:endParaRPr lang="pt-B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5 . 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384 .  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5 .  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2,92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384 . 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28000000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0,000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2,92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OK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1600" dirty="0"/>
              </a:p>
              <a:p>
                <a:endParaRPr lang="pt-B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𝑇𝑟𝑎𝑚𝑜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02</m:t>
                      </m:r>
                    </m:oMath>
                  </m:oMathPara>
                </a14:m>
                <a:endParaRPr lang="pt-B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5 . 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384 .  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5 .  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1,9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384 . 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28000000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0,000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048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OK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1600" dirty="0"/>
              </a:p>
              <a:p>
                <a:endParaRPr lang="pt-BR" sz="1600" dirty="0"/>
              </a:p>
              <a:p>
                <a:endParaRPr lang="pt-BR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19,41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=1,4 .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19,41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27,17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𝑐𝑜𝑏𝑟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6118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−2,5=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,5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27,17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09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17857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124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=0,9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857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=17857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𝐾𝑃𝑎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𝑦𝑘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=434,782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=434782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endParaRPr lang="pt-B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27,17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0,9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. 0,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5 . 434782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=0,000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715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. 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4,27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2,89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20%</m:t>
                                  </m:r>
                                </m:e>
                              </m:d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𝑎𝑟𝑚𝑎𝑑𝑢𝑟𝑎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𝑝𝑟𝑖𝑛𝑐𝑖𝑝𝑎𝑙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0,90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=0,2 .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7,15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𝑠𝑑𝑖𝑠𝑡𝑟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=1,4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62791D7-6307-482E-A26D-3960B44F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77" y="220091"/>
                <a:ext cx="11543245" cy="63879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F5E173-6D74-43DF-8128-6618FA3F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Escadas em Balanço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EAA26C-34AF-46E5-B081-D333C31D4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166" y="981066"/>
            <a:ext cx="3735371" cy="3451788"/>
          </a:xfrm>
        </p:spPr>
        <p:txBody>
          <a:bodyPr anchor="ctr">
            <a:normAutofit/>
          </a:bodyPr>
          <a:lstStyle/>
          <a:p>
            <a:pPr algn="just"/>
            <a:r>
              <a:rPr lang="pt-BR" sz="2500" dirty="0"/>
              <a:t>Tipo de escada com bom apelo arquitetônico</a:t>
            </a:r>
          </a:p>
          <a:p>
            <a:pPr algn="just"/>
            <a:r>
              <a:rPr lang="pt-BR" sz="2500" dirty="0"/>
              <a:t>Escada engastada na viga lateral inclinada</a:t>
            </a:r>
          </a:p>
          <a:p>
            <a:pPr algn="just"/>
            <a:r>
              <a:rPr lang="pt-BR" sz="2500" dirty="0"/>
              <a:t>Escada é calculada como uma laje em balanço</a:t>
            </a:r>
          </a:p>
          <a:p>
            <a:pPr algn="just"/>
            <a:endParaRPr lang="pt-BR" sz="25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73F3F1-B79C-4C0A-9E7F-A5B00149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36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6CED1C-389B-49C6-9C00-51F601A9B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470" y="934777"/>
            <a:ext cx="2549738" cy="16971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D87D43D-5E1C-42BA-8A3C-9E2D8C282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7375" y="3502575"/>
            <a:ext cx="2277928" cy="170844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CCD3E615-3803-4331-90FB-4C719747F15C}"/>
              </a:ext>
            </a:extLst>
          </p:cNvPr>
          <p:cNvSpPr/>
          <p:nvPr/>
        </p:nvSpPr>
        <p:spPr>
          <a:xfrm>
            <a:off x="9401470" y="5251817"/>
            <a:ext cx="2733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/>
              <a:t>Degraus isolados com viga central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98BE39A-6CF5-49D2-8FC2-41FD7DF7999B}"/>
              </a:ext>
            </a:extLst>
          </p:cNvPr>
          <p:cNvSpPr/>
          <p:nvPr/>
        </p:nvSpPr>
        <p:spPr>
          <a:xfrm>
            <a:off x="9438660" y="388992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/>
              <a:t>Os tipos mais comuns:</a:t>
            </a:r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7EC957E-ABA0-462C-ADDB-A06AC9586956}"/>
              </a:ext>
            </a:extLst>
          </p:cNvPr>
          <p:cNvSpPr/>
          <p:nvPr/>
        </p:nvSpPr>
        <p:spPr>
          <a:xfrm>
            <a:off x="9314190" y="2681905"/>
            <a:ext cx="272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/>
              <a:t>Escada com degraus isolados em balanço</a:t>
            </a:r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2156153-D5CB-47FA-99C6-FE32F7DFE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91" y="3969811"/>
            <a:ext cx="4648169" cy="20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A9125-541A-4454-B550-8D6A73DD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 em Balanço: Degraus em Balanço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1E1087-462F-4453-949E-68F28A5F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78769"/>
            <a:ext cx="10058400" cy="4050792"/>
          </a:xfrm>
        </p:spPr>
        <p:txBody>
          <a:bodyPr/>
          <a:lstStyle/>
          <a:p>
            <a:r>
              <a:rPr lang="pt-BR" dirty="0"/>
              <a:t>Escada muito usual em residências por aspectos arquitetônicos </a:t>
            </a:r>
          </a:p>
          <a:p>
            <a:r>
              <a:rPr lang="pt-BR" dirty="0"/>
              <a:t>Os degraus devem ser dimensionados como uma viga em balanço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EA2613-7C20-471E-8F0B-9F24B6EB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907" y="2981409"/>
            <a:ext cx="3553828" cy="1736906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8C56BDD-A2DE-45AC-896B-88788C7596E4}"/>
              </a:ext>
            </a:extLst>
          </p:cNvPr>
          <p:cNvCxnSpPr>
            <a:cxnSpLocks/>
          </p:cNvCxnSpPr>
          <p:nvPr/>
        </p:nvCxnSpPr>
        <p:spPr>
          <a:xfrm>
            <a:off x="10438270" y="2981409"/>
            <a:ext cx="0" cy="67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C087F7F9-C1E1-4313-BA9E-3928279AEFEC}"/>
              </a:ext>
            </a:extLst>
          </p:cNvPr>
          <p:cNvSpPr/>
          <p:nvPr/>
        </p:nvSpPr>
        <p:spPr>
          <a:xfrm>
            <a:off x="10268993" y="263850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MT"/>
              </a:rPr>
              <a:t>P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E88577-B675-48DC-99BB-FC8F1840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37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79CB4A0-35CD-406F-924C-9853797C8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44" y="3007841"/>
            <a:ext cx="4997510" cy="203023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58D8521-6E1C-482D-A469-12E2AE919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56" y="4933468"/>
            <a:ext cx="3282686" cy="19245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84C7A3D-DD2C-49F1-8643-D9954B9A4047}"/>
              </a:ext>
            </a:extLst>
          </p:cNvPr>
          <p:cNvSpPr txBox="1"/>
          <p:nvPr/>
        </p:nvSpPr>
        <p:spPr>
          <a:xfrm>
            <a:off x="7072907" y="4385342"/>
            <a:ext cx="442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Adicionar força concentrada P de 2,5 KN na posição mais desfavorável do degrau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EFC09B7-B7D5-4AC6-A0E7-EA4CC40B39FE}"/>
                  </a:ext>
                </a:extLst>
              </p:cNvPr>
              <p:cNvSpPr txBox="1"/>
              <p:nvPr/>
            </p:nvSpPr>
            <p:spPr>
              <a:xfrm>
                <a:off x="8149323" y="5208410"/>
                <a:ext cx="1714315" cy="551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EFC09B7-B7D5-4AC6-A0E7-EA4CC40B3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23" y="5208410"/>
                <a:ext cx="1714315" cy="551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9029ECE-60CE-40FF-9FC0-65F99CC321C7}"/>
                  </a:ext>
                </a:extLst>
              </p:cNvPr>
              <p:cNvSpPr txBox="1"/>
              <p:nvPr/>
            </p:nvSpPr>
            <p:spPr>
              <a:xfrm>
                <a:off x="8149323" y="6016192"/>
                <a:ext cx="2033570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9029ECE-60CE-40FF-9FC0-65F99CC32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23" y="6016192"/>
                <a:ext cx="2033570" cy="5557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854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E6445B-5D62-4E0F-8102-D1797F23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/>
              <a:t>Torção em Vigas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A912E8-4ED9-4B51-9D7A-CC3D9B8A4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92" y="63958"/>
            <a:ext cx="3459338" cy="295341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C417AE-032D-48D1-8474-B58639CB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“Um conjugado que tende a torcer uma peca fazendo-a girar sobre o seu próprio eixo e denominado “momento de torção”, momento </a:t>
            </a:r>
            <a:r>
              <a:rPr lang="pt-BR" dirty="0" err="1"/>
              <a:t>torcor</a:t>
            </a:r>
            <a:r>
              <a:rPr lang="pt-BR" dirty="0"/>
              <a:t> ou torque</a:t>
            </a:r>
            <a:endParaRPr lang="pt-BR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1A41DA-7400-4D67-B92E-0CDA2BC4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38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54081B7-9559-4555-895D-99C7E4CF69C5}"/>
                  </a:ext>
                </a:extLst>
              </p:cNvPr>
              <p:cNvSpPr txBox="1"/>
              <p:nvPr/>
            </p:nvSpPr>
            <p:spPr>
              <a:xfrm>
                <a:off x="585619" y="3792545"/>
                <a:ext cx="116634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𝑠𝑑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54081B7-9559-4555-895D-99C7E4CF6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19" y="3792545"/>
                <a:ext cx="1166345" cy="289182"/>
              </a:xfrm>
              <a:prstGeom prst="rect">
                <a:avLst/>
              </a:prstGeom>
              <a:blipFill>
                <a:blip r:embed="rId7"/>
                <a:stretch>
                  <a:fillRect l="-3665" r="-1571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914586B-0D3B-4DD0-B1DE-282F550DB268}"/>
                  </a:ext>
                </a:extLst>
              </p:cNvPr>
              <p:cNvSpPr txBox="1"/>
              <p:nvPr/>
            </p:nvSpPr>
            <p:spPr>
              <a:xfrm>
                <a:off x="690907" y="5223227"/>
                <a:ext cx="294324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914586B-0D3B-4DD0-B1DE-282F550DB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7" y="5223227"/>
                <a:ext cx="2943242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FF9EDA6C-5AC9-4C65-8A7D-4F0E60816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529" y="79437"/>
            <a:ext cx="3226143" cy="169299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7829C06-3455-48BA-A6A1-B5FB5F9062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1755" y="1739628"/>
            <a:ext cx="1919335" cy="1692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9F044F-4C9E-45DA-89DC-A598E5E8A00E}"/>
                  </a:ext>
                </a:extLst>
              </p:cNvPr>
              <p:cNvSpPr txBox="1"/>
              <p:nvPr/>
            </p:nvSpPr>
            <p:spPr>
              <a:xfrm>
                <a:off x="786087" y="2912866"/>
                <a:ext cx="4104393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.ℓ+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𝐹𝐻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9F044F-4C9E-45DA-89DC-A598E5E8A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7" y="2912866"/>
                <a:ext cx="4104393" cy="6279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9F806E6-D00B-47B9-9C00-D2AD409D17E8}"/>
                  </a:ext>
                </a:extLst>
              </p:cNvPr>
              <p:cNvSpPr txBox="1"/>
              <p:nvPr/>
            </p:nvSpPr>
            <p:spPr>
              <a:xfrm>
                <a:off x="9301834" y="4248464"/>
                <a:ext cx="1271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9F806E6-D00B-47B9-9C00-D2AD409D1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834" y="4248464"/>
                <a:ext cx="1271887" cy="276999"/>
              </a:xfrm>
              <a:prstGeom prst="rect">
                <a:avLst/>
              </a:prstGeom>
              <a:blipFill>
                <a:blip r:embed="rId12"/>
                <a:stretch>
                  <a:fillRect l="-5263" r="-2871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BB6E6B0-49B5-4773-B0C0-344694704249}"/>
                  </a:ext>
                </a:extLst>
              </p:cNvPr>
              <p:cNvSpPr/>
              <p:nvPr/>
            </p:nvSpPr>
            <p:spPr>
              <a:xfrm>
                <a:off x="8899073" y="4929266"/>
                <a:ext cx="2230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𝑡𝑟𝑎𝑛𝑠𝑣𝑒𝑟𝑠𝑎𝑙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BB6E6B0-49B5-4773-B0C0-344694704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073" y="4929266"/>
                <a:ext cx="2230162" cy="369332"/>
              </a:xfrm>
              <a:prstGeom prst="rect">
                <a:avLst/>
              </a:prstGeom>
              <a:blipFill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A903AE4-936C-4092-A3BB-8CBA4419E3F0}"/>
                  </a:ext>
                </a:extLst>
              </p:cNvPr>
              <p:cNvSpPr txBox="1"/>
              <p:nvPr/>
            </p:nvSpPr>
            <p:spPr>
              <a:xfrm>
                <a:off x="654997" y="4601820"/>
                <a:ext cx="1096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A903AE4-936C-4092-A3BB-8CBA4419E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97" y="4601820"/>
                <a:ext cx="1096967" cy="276999"/>
              </a:xfrm>
              <a:prstGeom prst="rect">
                <a:avLst/>
              </a:prstGeom>
              <a:blipFill>
                <a:blip r:embed="rId14"/>
                <a:stretch>
                  <a:fillRect l="-4444" r="-1667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955D9364-EEA2-4069-A62D-030FAD92D646}"/>
                  </a:ext>
                </a:extLst>
              </p:cNvPr>
              <p:cNvSpPr/>
              <p:nvPr/>
            </p:nvSpPr>
            <p:spPr>
              <a:xfrm>
                <a:off x="2050761" y="4395270"/>
                <a:ext cx="1943930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955D9364-EEA2-4069-A62D-030FAD92D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761" y="4395270"/>
                <a:ext cx="1943930" cy="6132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CCCB4A9C-CCEB-4E13-A260-6A584D3FFD4D}"/>
                  </a:ext>
                </a:extLst>
              </p:cNvPr>
              <p:cNvSpPr txBox="1"/>
              <p:nvPr/>
            </p:nvSpPr>
            <p:spPr>
              <a:xfrm>
                <a:off x="4427211" y="4620550"/>
                <a:ext cx="2616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CCCB4A9C-CCEB-4E13-A260-6A584D3F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211" y="4620550"/>
                <a:ext cx="2616037" cy="276999"/>
              </a:xfrm>
              <a:prstGeom prst="rect">
                <a:avLst/>
              </a:prstGeom>
              <a:blipFill>
                <a:blip r:embed="rId16"/>
                <a:stretch>
                  <a:fillRect l="-1166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92374E1B-5B28-46DA-A0E8-937761237441}"/>
                  </a:ext>
                </a:extLst>
              </p:cNvPr>
              <p:cNvSpPr txBox="1"/>
              <p:nvPr/>
            </p:nvSpPr>
            <p:spPr>
              <a:xfrm>
                <a:off x="5767884" y="3550868"/>
                <a:ext cx="14886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92374E1B-5B28-46DA-A0E8-93776123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884" y="3550868"/>
                <a:ext cx="1488613" cy="276999"/>
              </a:xfrm>
              <a:prstGeom prst="rect">
                <a:avLst/>
              </a:prstGeom>
              <a:blipFill>
                <a:blip r:embed="rId17"/>
                <a:stretch>
                  <a:fillRect l="-2459" r="-1639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DE483E3E-1555-4D6D-8E9B-EF55437167F8}"/>
                  </a:ext>
                </a:extLst>
              </p:cNvPr>
              <p:cNvSpPr/>
              <p:nvPr/>
            </p:nvSpPr>
            <p:spPr>
              <a:xfrm>
                <a:off x="3739774" y="3775943"/>
                <a:ext cx="1626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DE483E3E-1555-4D6D-8E9B-EF5543716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774" y="3775943"/>
                <a:ext cx="1626343" cy="369332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CA90972C-AB68-4C32-A343-2E560E202347}"/>
                  </a:ext>
                </a:extLst>
              </p:cNvPr>
              <p:cNvSpPr txBox="1"/>
              <p:nvPr/>
            </p:nvSpPr>
            <p:spPr>
              <a:xfrm>
                <a:off x="2105274" y="3663813"/>
                <a:ext cx="1353256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CA90972C-AB68-4C32-A343-2E560E202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74" y="3663813"/>
                <a:ext cx="1353256" cy="5167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083ECB5D-614A-4D9B-8353-2406E59F3819}"/>
                  </a:ext>
                </a:extLst>
              </p:cNvPr>
              <p:cNvSpPr/>
              <p:nvPr/>
            </p:nvSpPr>
            <p:spPr>
              <a:xfrm>
                <a:off x="611208" y="6082026"/>
                <a:ext cx="2005421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083ECB5D-614A-4D9B-8353-2406E59F3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08" y="6082026"/>
                <a:ext cx="2005421" cy="3815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D7E8F144-4C0E-42A3-9165-7317F26D4F2A}"/>
                  </a:ext>
                </a:extLst>
              </p:cNvPr>
              <p:cNvSpPr/>
              <p:nvPr/>
            </p:nvSpPr>
            <p:spPr>
              <a:xfrm>
                <a:off x="4186248" y="5292790"/>
                <a:ext cx="2531014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/>
                  <a:t> 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D7E8F144-4C0E-42A3-9165-7317F26D4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48" y="5292790"/>
                <a:ext cx="2531014" cy="506870"/>
              </a:xfrm>
              <a:prstGeom prst="rect">
                <a:avLst/>
              </a:prstGeom>
              <a:blipFill>
                <a:blip r:embed="rId21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46E89DEB-3B34-4C8A-820D-BA3F6F399EAD}"/>
                  </a:ext>
                </a:extLst>
              </p:cNvPr>
              <p:cNvSpPr/>
              <p:nvPr/>
            </p:nvSpPr>
            <p:spPr>
              <a:xfrm>
                <a:off x="3638158" y="6005439"/>
                <a:ext cx="2963055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𝑙𝑎𝑡𝑒𝑟𝑎𝑙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/>
                  <a:t> . 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46E89DEB-3B34-4C8A-820D-BA3F6F399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58" y="6005439"/>
                <a:ext cx="2963055" cy="506870"/>
              </a:xfrm>
              <a:prstGeom prst="rect">
                <a:avLst/>
              </a:prstGeom>
              <a:blipFill>
                <a:blip r:embed="rId2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537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0CBC3A-201A-4BFD-B558-8D0E7EBF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220D29-6E80-406B-BE69-B2C1FE7C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/>
              <a:t>Exemplo 03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1A2437D-802A-4A19-9A27-A8FD558BE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76" y="880078"/>
            <a:ext cx="2111303" cy="19909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7C9377D-8909-4F73-BBA7-4E71FD018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4" y="3509433"/>
            <a:ext cx="4008691" cy="3128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95FB91-8C45-4CF1-BBC6-8DDA7A88F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109" y="2121408"/>
                <a:ext cx="6730276" cy="4050792"/>
              </a:xfrm>
            </p:spPr>
            <p:txBody>
              <a:bodyPr>
                <a:normAutofit/>
              </a:bodyPr>
              <a:lstStyle/>
              <a:p>
                <a:r>
                  <a:rPr lang="pt-BR" sz="1800" dirty="0"/>
                  <a:t>Dimensionar uma escada residencial com degraus isolados em balanço.</a:t>
                </a:r>
              </a:p>
              <a:p>
                <a:r>
                  <a:rPr lang="pt-BR" sz="1800" dirty="0"/>
                  <a:t>Sem acesso ao publico.</a:t>
                </a:r>
              </a:p>
              <a:p>
                <a:r>
                  <a:rPr lang="pt-BR" sz="1800" dirty="0"/>
                  <a:t>Com impermeabilização.</a:t>
                </a:r>
              </a:p>
              <a:p>
                <a:r>
                  <a:rPr lang="pt-BR" sz="1800" dirty="0"/>
                  <a:t>Altura total = 2,80 m</a:t>
                </a:r>
              </a:p>
              <a:p>
                <a:r>
                  <a:rPr lang="pt-BR" sz="1800" dirty="0"/>
                  <a:t>Quantidade de pisadas = 15</a:t>
                </a:r>
              </a:p>
              <a:p>
                <a:r>
                  <a:rPr lang="pt-BR" sz="1800" dirty="0"/>
                  <a:t>Comprimento do degrau: 120 cm</a:t>
                </a:r>
              </a:p>
              <a:p>
                <a:r>
                  <a:rPr lang="pt-BR" sz="1800" dirty="0"/>
                  <a:t>Largura do degrau: 27 cm;  Espessura do degrau: 10cm</a:t>
                </a:r>
              </a:p>
              <a:p>
                <a:r>
                  <a:rPr lang="pt-BR" sz="1800" dirty="0" err="1"/>
                  <a:t>Fck</a:t>
                </a:r>
                <a:r>
                  <a:rPr lang="pt-BR" sz="1800" dirty="0"/>
                  <a:t> = 25 Mpa; Cobrimento = 2 cm; </a:t>
                </a:r>
                <a14:m>
                  <m:oMath xmlns:m="http://schemas.openxmlformats.org/officeDocument/2006/math">
                    <m:r>
                      <a:rPr lang="pt-BR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=6,3</m:t>
                    </m:r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pt-BR" sz="1800" dirty="0"/>
              </a:p>
              <a:p>
                <a:r>
                  <a:rPr lang="pt-BR" sz="1800" dirty="0"/>
                  <a:t>Altura do Parapeito = 1,10 cm;  Viga inclinada 14x30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95FB91-8C45-4CF1-BBC6-8DDA7A88F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109" y="2121408"/>
                <a:ext cx="6730276" cy="4050792"/>
              </a:xfrm>
              <a:blipFill>
                <a:blip r:embed="rId6"/>
                <a:stretch>
                  <a:fillRect l="-272" t="-1504" r="-13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82D111B-7866-426B-A326-13305A8AB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E720103-E559-418A-824B-BEAB9F98D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3390309-8DDB-49A0-A186-0164FFDCA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540344-711D-4F74-AC9B-A60F4705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96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1F9943-28F5-4620-A11C-C60C52AE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BE7229-51F4-4FFC-A3CD-EC1A822D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A2E428-61AC-4FD8-89D9-32C48FB5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pt-BR" sz="5100"/>
              <a:t>Dimensionamento: Cálculo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D1A95B-47FF-4CC5-B58D-5C606CEC2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E3B04D-0917-4735-B219-073B42C03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460770-2B4D-4249-9739-4AC3B03D3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F3BD14C-2E90-4A3A-B75E-C0DB4898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4</a:t>
            </a:fld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79F93E7-B1A9-4117-BEF7-5368C2A71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619931"/>
              </p:ext>
            </p:extLst>
          </p:nvPr>
        </p:nvGraphicFramePr>
        <p:xfrm>
          <a:off x="643466" y="633637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00418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310651CC-BA3B-4EEA-BC72-3F17C56DFA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205" y="369713"/>
                <a:ext cx="10992613" cy="62681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𝑀𝐴𝑇𝐸𝑅𝐼𝐴𝐿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=25 . 0,27 . 0,10=0,675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t-BR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6120 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=2,5 . 0,27=0,675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 . 0,27=0,27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=0,675+0,675+0,27=1,62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Adicionar força concentrada P de 2,5 KN na posição mais desfavorável do degrau.</a:t>
                </a: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→5600 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=28.000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=28.000.000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0,10 . 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=0,0144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³.  ℓ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1,2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=0,0001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8 . 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1,62 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8 .28000000 . 0,0001 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28000000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0,0001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0,00015+0,00051=0,00066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=0,0048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b="0" dirty="0">
                    <a:latin typeface="Cambria Math" panose="02040503050406030204" pitchFamily="18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𝑂𝐾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310651CC-BA3B-4EEA-BC72-3F17C56DF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205" y="369713"/>
                <a:ext cx="10992613" cy="6268195"/>
              </a:xfrm>
              <a:blipFill>
                <a:blip r:embed="rId2"/>
                <a:stretch>
                  <a:fillRect b="-2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CB6E9C-4185-43C8-A72C-A693F882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40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4156546-ACC4-4396-A861-F596D9057FF6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 do Degrau</a:t>
            </a:r>
          </a:p>
        </p:txBody>
      </p:sp>
    </p:spTree>
    <p:extLst>
      <p:ext uri="{BB962C8B-B14F-4D97-AF65-F5344CB8AC3E}">
        <p14:creationId xmlns:p14="http://schemas.microsoft.com/office/powerpoint/2010/main" val="23709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D8E03C-0D67-4C7F-984F-4622D607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41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1486F1-2298-4150-A802-696921CC73C6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6">
                <a:extLst>
                  <a:ext uri="{FF2B5EF4-FFF2-40B4-BE49-F238E27FC236}">
                    <a16:creationId xmlns:a16="http://schemas.microsoft.com/office/drawing/2014/main" id="{F9F66A49-15B2-4ADC-BDE9-7DC81E649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190" y="799044"/>
                <a:ext cx="12025231" cy="564395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1,62 . 1,2²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+2,5 . 1,2=4,17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=1,4 . 4,17=5,84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𝑐𝑜𝑏𝑟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6118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=10−2=8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=0,08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i="1" dirty="0">
                    <a:latin typeface="Cambria Math" panose="02040503050406030204" pitchFamily="18" charset="0"/>
                  </a:rPr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𝑐𝑘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=17,86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𝑀𝑃𝑎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=17860,0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𝐾𝑃𝑎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𝑦𝑑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𝑦𝑘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1,15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1,15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=434,78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𝑀𝑃𝑎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=434780,0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𝐾𝑃𝑎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𝐾𝑀𝐷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 . 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5,84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0,27 . 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0,08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 17860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=0,189;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𝐾𝑍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=0,872</m:t>
                    </m:r>
                  </m:oMath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5,84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0,872 . 0,08.434780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=0,00019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=0,15% . 10 . 27=0,405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6" name="Espaço Reservado para Conteúdo 6">
                <a:extLst>
                  <a:ext uri="{FF2B5EF4-FFF2-40B4-BE49-F238E27FC236}">
                    <a16:creationId xmlns:a16="http://schemas.microsoft.com/office/drawing/2014/main" id="{F9F66A49-15B2-4ADC-BDE9-7DC81E64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799044"/>
                <a:ext cx="12025231" cy="5643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686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1BD0B9D-BEBE-46BB-8007-7200227A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42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D6FAFEE-CC8C-4BE3-BE67-06DC4F1DDE78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 da Viga Inclinada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BF61C39-3A9E-4E7A-BAF1-B2438066E01C}"/>
                  </a:ext>
                </a:extLst>
              </p:cNvPr>
              <p:cNvSpPr txBox="1"/>
              <p:nvPr/>
            </p:nvSpPr>
            <p:spPr>
              <a:xfrm>
                <a:off x="5634799" y="4817734"/>
                <a:ext cx="5738430" cy="71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4,452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0,14 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.0,28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. 17860 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=0,023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BF61C39-3A9E-4E7A-BAF1-B2438066E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99" y="4817734"/>
                <a:ext cx="5738430" cy="713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D4811BB-501E-4A3F-80F5-864935EBBBEF}"/>
                  </a:ext>
                </a:extLst>
              </p:cNvPr>
              <p:cNvSpPr txBox="1"/>
              <p:nvPr/>
            </p:nvSpPr>
            <p:spPr>
              <a:xfrm>
                <a:off x="2360342" y="5556109"/>
                <a:ext cx="7379648" cy="747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4,452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0,985 . 0,28 .434780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=0,00004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=0,40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D4811BB-501E-4A3F-80F5-864935EBB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342" y="5556109"/>
                <a:ext cx="7379648" cy="747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AFF0BE8-DFD2-4C3D-B8F9-AFFBAB871AA4}"/>
                  </a:ext>
                </a:extLst>
              </p:cNvPr>
              <p:cNvSpPr txBox="1"/>
              <p:nvPr/>
            </p:nvSpPr>
            <p:spPr>
              <a:xfrm>
                <a:off x="773161" y="6222717"/>
                <a:ext cx="7379649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14 . 30=0,6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0,6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AFF0BE8-DFD2-4C3D-B8F9-AFFBAB871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61" y="6222717"/>
                <a:ext cx="7379649" cy="584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1D03D94-D934-4B28-A917-C9A867BF3C65}"/>
                  </a:ext>
                </a:extLst>
              </p:cNvPr>
              <p:cNvSpPr/>
              <p:nvPr/>
            </p:nvSpPr>
            <p:spPr>
              <a:xfrm>
                <a:off x="2771585" y="4005901"/>
                <a:ext cx="9225218" cy="70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1,05 . 4,92²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=3,18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=1,4 . 3,18=4,452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1D03D94-D934-4B28-A917-C9A867BF3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585" y="4005901"/>
                <a:ext cx="9225218" cy="707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7C1B3EA5-1BFE-44A8-81D7-A6BB37558FE5}"/>
                  </a:ext>
                </a:extLst>
              </p:cNvPr>
              <p:cNvSpPr/>
              <p:nvPr/>
            </p:nvSpPr>
            <p:spPr>
              <a:xfrm>
                <a:off x="627657" y="613560"/>
                <a:ext cx="944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𝐹𝑙𝑒𝑥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7C1B3EA5-1BFE-44A8-81D7-A6BB37558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7" y="613560"/>
                <a:ext cx="9447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2F3C5B3-4AB9-4C0A-86B5-A1C82DBA3ABD}"/>
                  </a:ext>
                </a:extLst>
              </p:cNvPr>
              <p:cNvSpPr txBox="1"/>
              <p:nvPr/>
            </p:nvSpPr>
            <p:spPr>
              <a:xfrm>
                <a:off x="7161846" y="946743"/>
                <a:ext cx="4975080" cy="381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4,05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+2,8²</m:t>
                          </m:r>
                        </m:e>
                      </m:ra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=4,92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2F3C5B3-4AB9-4C0A-86B5-A1C82DBA3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846" y="946743"/>
                <a:ext cx="4975080" cy="3811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DE6A2C0C-8943-4199-8E4D-763C54423BC3}"/>
                  </a:ext>
                </a:extLst>
              </p:cNvPr>
              <p:cNvSpPr txBox="1"/>
              <p:nvPr/>
            </p:nvSpPr>
            <p:spPr>
              <a:xfrm>
                <a:off x="763301" y="3143426"/>
                <a:ext cx="6553269" cy="6935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5 . 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384 .  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5 . 1,05 . 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4,92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384 . 28.000.000 . 0,00007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=0,0041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DE6A2C0C-8943-4199-8E4D-763C54423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1" y="3143426"/>
                <a:ext cx="6553269" cy="693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035BB40-ACF4-470E-9C84-2BBDE1C11D70}"/>
                  </a:ext>
                </a:extLst>
              </p:cNvPr>
              <p:cNvSpPr/>
              <p:nvPr/>
            </p:nvSpPr>
            <p:spPr>
              <a:xfrm>
                <a:off x="-1805327" y="2543261"/>
                <a:ext cx="12871422" cy="469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 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 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=28000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=28000000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035BB40-ACF4-470E-9C84-2BBDE1C11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327" y="2543261"/>
                <a:ext cx="12871422" cy="4698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8825928A-0C8B-4311-BE1C-1FE216A029F0}"/>
                  </a:ext>
                </a:extLst>
              </p:cNvPr>
              <p:cNvSpPr txBox="1"/>
              <p:nvPr/>
            </p:nvSpPr>
            <p:spPr>
              <a:xfrm>
                <a:off x="7880500" y="3143426"/>
                <a:ext cx="3596049" cy="583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4,92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=0,01968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8825928A-0C8B-4311-BE1C-1FE216A02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500" y="3143426"/>
                <a:ext cx="3596049" cy="5837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085FB7F-6562-43A5-A10E-E6421A571A7F}"/>
                  </a:ext>
                </a:extLst>
              </p:cNvPr>
              <p:cNvSpPr txBox="1"/>
              <p:nvPr/>
            </p:nvSpPr>
            <p:spPr>
              <a:xfrm>
                <a:off x="763301" y="4213764"/>
                <a:ext cx="18288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𝑂𝐾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085FB7F-6562-43A5-A10E-E6421A57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1" y="4213764"/>
                <a:ext cx="1828898" cy="307777"/>
              </a:xfrm>
              <a:prstGeom prst="rect">
                <a:avLst/>
              </a:prstGeom>
              <a:blipFill>
                <a:blip r:embed="rId12"/>
                <a:stretch>
                  <a:fillRect l="-3667" r="-2333" b="-352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1BCE83C-4446-436A-AE58-F027D3985F2A}"/>
                  </a:ext>
                </a:extLst>
              </p:cNvPr>
              <p:cNvSpPr/>
              <p:nvPr/>
            </p:nvSpPr>
            <p:spPr>
              <a:xfrm>
                <a:off x="608577" y="998455"/>
                <a:ext cx="65532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𝑀𝐴𝑇𝐸𝑅𝐼𝐴𝐿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=25 . 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0,14 . 0,30=1,05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1BCE83C-4446-436A-AE58-F027D3985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77" y="998455"/>
                <a:ext cx="6553269" cy="400110"/>
              </a:xfrm>
              <a:prstGeom prst="rect">
                <a:avLst/>
              </a:prstGeom>
              <a:blipFill>
                <a:blip r:embed="rId1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28CB98A-9C79-4C96-B3F3-AD685D26906B}"/>
                  </a:ext>
                </a:extLst>
              </p:cNvPr>
              <p:cNvSpPr/>
              <p:nvPr/>
            </p:nvSpPr>
            <p:spPr>
              <a:xfrm>
                <a:off x="8625075" y="193705"/>
                <a:ext cx="3521029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𝑀𝐼𝑁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menor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valor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entre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28CB98A-9C79-4C96-B3F3-AD685D269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075" y="193705"/>
                <a:ext cx="3521029" cy="391261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6F6BEE7-618C-4D84-926C-6D543D3838A2}"/>
                  </a:ext>
                </a:extLst>
              </p:cNvPr>
              <p:cNvSpPr/>
              <p:nvPr/>
            </p:nvSpPr>
            <p:spPr>
              <a:xfrm>
                <a:off x="608577" y="1661008"/>
                <a:ext cx="4391715" cy="705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0,14 . 0,3³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=0,00032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6F6BEE7-618C-4D84-926C-6D543D383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77" y="1661008"/>
                <a:ext cx="4391715" cy="7055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160AE93-8EDA-429E-8208-1C79447125ED}"/>
                  </a:ext>
                </a:extLst>
              </p:cNvPr>
              <p:cNvSpPr/>
              <p:nvPr/>
            </p:nvSpPr>
            <p:spPr>
              <a:xfrm>
                <a:off x="5356390" y="1689650"/>
                <a:ext cx="3862083" cy="562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³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0,14³ . 0,3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=0,00007</m:t>
                    </m:r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160AE93-8EDA-429E-8208-1C7944712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90" y="1689650"/>
                <a:ext cx="3862083" cy="5625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3FE97CA-68BC-47C5-84D6-F9C4CF3C4D94}"/>
                  </a:ext>
                </a:extLst>
              </p:cNvPr>
              <p:cNvSpPr/>
              <p:nvPr/>
            </p:nvSpPr>
            <p:spPr>
              <a:xfrm>
                <a:off x="627657" y="4974046"/>
                <a:ext cx="4904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𝑐𝑜𝑏𝑟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6118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0−2=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=0,28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3FE97CA-68BC-47C5-84D6-F9C4CF3C4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7" y="4974046"/>
                <a:ext cx="490409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F6A0A2AC-F13D-441D-A08C-3FBDD8743DB7}"/>
                  </a:ext>
                </a:extLst>
              </p:cNvPr>
              <p:cNvSpPr/>
              <p:nvPr/>
            </p:nvSpPr>
            <p:spPr>
              <a:xfrm>
                <a:off x="763301" y="5656710"/>
                <a:ext cx="1419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𝐾𝑍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=0,985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F6A0A2AC-F13D-441D-A08C-3FBDD8743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1" y="5656710"/>
                <a:ext cx="14198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329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1BD0B9D-BEBE-46BB-8007-7200227A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43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D6FAFEE-CC8C-4BE3-BE67-06DC4F1DDE78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 da Viga Inclinada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018C2CE-D0C4-4FF7-8D74-A825CDFF4079}"/>
                  </a:ext>
                </a:extLst>
              </p:cNvPr>
              <p:cNvSpPr txBox="1"/>
              <p:nvPr/>
            </p:nvSpPr>
            <p:spPr>
              <a:xfrm>
                <a:off x="276133" y="3821007"/>
                <a:ext cx="1046248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.2.183,75.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45º→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15978,26 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𝑠𝑑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018C2CE-D0C4-4FF7-8D74-A825CDFF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3" y="3821007"/>
                <a:ext cx="10462480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12392A3-3936-4F3F-B06C-6434E88C8103}"/>
                  </a:ext>
                </a:extLst>
              </p:cNvPr>
              <p:cNvSpPr/>
              <p:nvPr/>
            </p:nvSpPr>
            <p:spPr>
              <a:xfrm>
                <a:off x="276133" y="2230367"/>
                <a:ext cx="5768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=1,4 . 12,42=17,39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KNm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=1739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kNcm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12392A3-3936-4F3F-B06C-6434E88C8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3" y="2230367"/>
                <a:ext cx="576869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86393FC-6C4F-4FB2-ABAD-83479B7A8AA8}"/>
                  </a:ext>
                </a:extLst>
              </p:cNvPr>
              <p:cNvSpPr txBox="1"/>
              <p:nvPr/>
            </p:nvSpPr>
            <p:spPr>
              <a:xfrm>
                <a:off x="276133" y="1236888"/>
                <a:ext cx="7739235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.ℓ+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𝐹𝐻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1,62 . 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+2,5 . 1,2+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0,8 . 1,1=5,05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kNm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86393FC-6C4F-4FB2-ABAD-83479B7A8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3" y="1236888"/>
                <a:ext cx="7739235" cy="627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9B22AB4-2E8E-40AE-901E-AFE957A6DC83}"/>
                  </a:ext>
                </a:extLst>
              </p:cNvPr>
              <p:cNvSpPr txBox="1"/>
              <p:nvPr/>
            </p:nvSpPr>
            <p:spPr>
              <a:xfrm>
                <a:off x="327190" y="3050127"/>
                <a:ext cx="3186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 . 3,13=6,26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9B22AB4-2E8E-40AE-901E-AFE957A6D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3050127"/>
                <a:ext cx="3186450" cy="276999"/>
              </a:xfrm>
              <a:prstGeom prst="rect">
                <a:avLst/>
              </a:prstGeom>
              <a:blipFill>
                <a:blip r:embed="rId6"/>
                <a:stretch>
                  <a:fillRect l="-1149" r="-575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A2333B9A-FECA-4271-BBE1-8E6D344B6C66}"/>
                  </a:ext>
                </a:extLst>
              </p:cNvPr>
              <p:cNvSpPr/>
              <p:nvPr/>
            </p:nvSpPr>
            <p:spPr>
              <a:xfrm>
                <a:off x="6536218" y="2084823"/>
                <a:ext cx="4689874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+0,63+2,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0=3,13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A2333B9A-FECA-4271-BBE1-8E6D344B6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218" y="2084823"/>
                <a:ext cx="4689874" cy="613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D8DCDE0-8B64-4F0D-A907-2464D09AAB9B}"/>
                  </a:ext>
                </a:extLst>
              </p:cNvPr>
              <p:cNvSpPr txBox="1"/>
              <p:nvPr/>
            </p:nvSpPr>
            <p:spPr>
              <a:xfrm>
                <a:off x="3587254" y="3064129"/>
                <a:ext cx="6798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14−6,26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30 −6,26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=183,75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D8DCDE0-8B64-4F0D-A907-2464D09AA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254" y="3064129"/>
                <a:ext cx="6798336" cy="276999"/>
              </a:xfrm>
              <a:prstGeom prst="rect">
                <a:avLst/>
              </a:prstGeom>
              <a:blipFill>
                <a:blip r:embed="rId8"/>
                <a:stretch>
                  <a:fillRect l="-179" t="-8889" r="-448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1B61128-5296-4C42-BE19-4BD821795D6C}"/>
                  </a:ext>
                </a:extLst>
              </p:cNvPr>
              <p:cNvSpPr txBox="1"/>
              <p:nvPr/>
            </p:nvSpPr>
            <p:spPr>
              <a:xfrm>
                <a:off x="8143328" y="1236888"/>
                <a:ext cx="4048672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5,05 . 4,92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=12,42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1B61128-5296-4C42-BE19-4BD821795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28" y="1236888"/>
                <a:ext cx="4048672" cy="5241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A7BBABE-153B-468C-B59B-A21558061CDA}"/>
                  </a:ext>
                </a:extLst>
              </p:cNvPr>
              <p:cNvSpPr/>
              <p:nvPr/>
            </p:nvSpPr>
            <p:spPr>
              <a:xfrm>
                <a:off x="327190" y="710819"/>
                <a:ext cx="965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𝑇𝑜𝑟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A7BBABE-153B-468C-B59B-A21558061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710819"/>
                <a:ext cx="965585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FC245DB-41FB-4167-A56C-8C005B9F4A36}"/>
                  </a:ext>
                </a:extLst>
              </p:cNvPr>
              <p:cNvSpPr/>
              <p:nvPr/>
            </p:nvSpPr>
            <p:spPr>
              <a:xfrm>
                <a:off x="327190" y="4723584"/>
                <a:ext cx="6463949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𝑅𝑑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=1739=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 15978,26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=0,109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FC245DB-41FB-4167-A56C-8C005B9F4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4723584"/>
                <a:ext cx="6463949" cy="5068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5993508-FE65-4D19-B55E-7A5E85911657}"/>
                  </a:ext>
                </a:extLst>
              </p:cNvPr>
              <p:cNvSpPr/>
              <p:nvPr/>
            </p:nvSpPr>
            <p:spPr>
              <a:xfrm>
                <a:off x="313542" y="6252932"/>
                <a:ext cx="4499693" cy="38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=0,84+0,6=1,46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5993508-FE65-4D19-B55E-7A5E85911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42" y="6252932"/>
                <a:ext cx="4499693" cy="3849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58993E21-D85D-4FA1-B6B0-2CF6BE026B9C}"/>
                  </a:ext>
                </a:extLst>
              </p:cNvPr>
              <p:cNvSpPr/>
              <p:nvPr/>
            </p:nvSpPr>
            <p:spPr>
              <a:xfrm>
                <a:off x="327190" y="5425036"/>
                <a:ext cx="629242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pt-BR" dirty="0"/>
                      <m:t> . 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0,109</m:t>
                    </m:r>
                  </m:oMath>
                </a14:m>
                <a:r>
                  <a:rPr lang="pt-BR" dirty="0"/>
                  <a:t> . (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14−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6,26)=0,84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58993E21-D85D-4FA1-B6B0-2CF6BE026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5425036"/>
                <a:ext cx="6292428" cy="506870"/>
              </a:xfrm>
              <a:prstGeom prst="rect">
                <a:avLst/>
              </a:prstGeom>
              <a:blipFill>
                <a:blip r:embed="rId13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40F05C9F-745B-4C82-969E-19A3274AA1D1}"/>
                  </a:ext>
                </a:extLst>
              </p:cNvPr>
              <p:cNvSpPr/>
              <p:nvPr/>
            </p:nvSpPr>
            <p:spPr>
              <a:xfrm>
                <a:off x="4964163" y="6150031"/>
                <a:ext cx="6357381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𝑙𝑎𝑡𝑒𝑟𝑎𝑙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/>
                  <a:t> . 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)=0,109 .(30−6,26)=2,59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40F05C9F-745B-4C82-969E-19A3274AA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163" y="6150031"/>
                <a:ext cx="6357381" cy="506870"/>
              </a:xfrm>
              <a:prstGeom prst="rect">
                <a:avLst/>
              </a:prstGeom>
              <a:blipFill>
                <a:blip r:embed="rId1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8C3C3354-1776-49F7-8734-D1BFB4D679ED}"/>
              </a:ext>
            </a:extLst>
          </p:cNvPr>
          <p:cNvSpPr/>
          <p:nvPr/>
        </p:nvSpPr>
        <p:spPr>
          <a:xfrm>
            <a:off x="11054085" y="4392190"/>
            <a:ext cx="880872" cy="1506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9953317-BAFD-4A7A-8B15-F1D8037EF1FC}"/>
              </a:ext>
            </a:extLst>
          </p:cNvPr>
          <p:cNvSpPr/>
          <p:nvPr/>
        </p:nvSpPr>
        <p:spPr>
          <a:xfrm>
            <a:off x="11691277" y="5678471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B073A9C-C5CB-4569-AE08-ECFC65FAB7C3}"/>
              </a:ext>
            </a:extLst>
          </p:cNvPr>
          <p:cNvSpPr/>
          <p:nvPr/>
        </p:nvSpPr>
        <p:spPr>
          <a:xfrm>
            <a:off x="11091068" y="5662429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5308838-DA67-4624-BE9A-579BEB36EA2D}"/>
              </a:ext>
            </a:extLst>
          </p:cNvPr>
          <p:cNvSpPr/>
          <p:nvPr/>
        </p:nvSpPr>
        <p:spPr>
          <a:xfrm>
            <a:off x="11691277" y="4443357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C58BC4C4-B9EF-4187-A999-114E05449D84}"/>
              </a:ext>
            </a:extLst>
          </p:cNvPr>
          <p:cNvSpPr/>
          <p:nvPr/>
        </p:nvSpPr>
        <p:spPr>
          <a:xfrm>
            <a:off x="11088522" y="4443357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BF156C5-20B5-4942-BC79-7A39AA979D68}"/>
              </a:ext>
            </a:extLst>
          </p:cNvPr>
          <p:cNvSpPr/>
          <p:nvPr/>
        </p:nvSpPr>
        <p:spPr>
          <a:xfrm>
            <a:off x="11695505" y="5055059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5F4EA72-F5DD-4817-B92C-9475F2234056}"/>
              </a:ext>
            </a:extLst>
          </p:cNvPr>
          <p:cNvSpPr/>
          <p:nvPr/>
        </p:nvSpPr>
        <p:spPr>
          <a:xfrm>
            <a:off x="11088522" y="5076000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270DC40-A611-4C44-94A6-22AFCB978538}"/>
                  </a:ext>
                </a:extLst>
              </p:cNvPr>
              <p:cNvSpPr/>
              <p:nvPr/>
            </p:nvSpPr>
            <p:spPr>
              <a:xfrm>
                <a:off x="11222897" y="3956205"/>
                <a:ext cx="577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270DC40-A611-4C44-94A6-22AFCB978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897" y="3956205"/>
                <a:ext cx="577338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8E1AC96-FBF3-49D7-94C1-5DA4CEC99813}"/>
                  </a:ext>
                </a:extLst>
              </p:cNvPr>
              <p:cNvSpPr/>
              <p:nvPr/>
            </p:nvSpPr>
            <p:spPr>
              <a:xfrm>
                <a:off x="9885052" y="4949410"/>
                <a:ext cx="120347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𝑙𝑎𝑡𝑒𝑟𝑎𝑙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8E1AC96-FBF3-49D7-94C1-5DA4CEC99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052" y="4949410"/>
                <a:ext cx="1203470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933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6355227-6A5B-4E99-8B93-5256B7F1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Exercício 04</a:t>
            </a:r>
            <a:endParaRPr lang="pt-BR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86E3C954-536B-4504-93C3-BD1AC82CA6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9042" y="1811918"/>
                <a:ext cx="10759883" cy="405079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200" dirty="0">
                    <a:solidFill>
                      <a:srgbClr val="FFFFFF"/>
                    </a:solidFill>
                  </a:rPr>
                  <a:t>Dimensionar uma escada residencial com degraus isolados em balanço.</a:t>
                </a:r>
              </a:p>
              <a:p>
                <a:pPr algn="just"/>
                <a:r>
                  <a:rPr lang="pt-BR" sz="2200" dirty="0">
                    <a:solidFill>
                      <a:srgbClr val="FFFFFF"/>
                    </a:solidFill>
                  </a:rPr>
                  <a:t>Cargas a considerar: Com acesso ao publico. Com impermeabilização. Com revestimento.</a:t>
                </a:r>
              </a:p>
              <a:p>
                <a:pPr algn="just"/>
                <a:r>
                  <a:rPr lang="pt-BR" sz="2200" dirty="0">
                    <a:solidFill>
                      <a:srgbClr val="FFFFFF"/>
                    </a:solidFill>
                  </a:rPr>
                  <a:t>Altura total = 3,00 m; Quantidade de pisadas = 15;</a:t>
                </a:r>
              </a:p>
              <a:p>
                <a:pPr algn="just"/>
                <a:r>
                  <a:rPr lang="pt-BR" sz="2200" dirty="0">
                    <a:solidFill>
                      <a:srgbClr val="FFFFFF"/>
                    </a:solidFill>
                  </a:rPr>
                  <a:t>Comprimento do degrau: 130 cm; Largura do degrau: 24 cm;  </a:t>
                </a:r>
              </a:p>
              <a:p>
                <a:pPr algn="just"/>
                <a:r>
                  <a:rPr lang="pt-BR" sz="2200" dirty="0">
                    <a:solidFill>
                      <a:srgbClr val="FFFFFF"/>
                    </a:solidFill>
                  </a:rPr>
                  <a:t>Espessura do degrau: 10cm; </a:t>
                </a:r>
                <a:r>
                  <a:rPr lang="pt-BR" sz="2200" dirty="0" err="1">
                    <a:solidFill>
                      <a:srgbClr val="FFFFFF"/>
                    </a:solidFill>
                  </a:rPr>
                  <a:t>Fck</a:t>
                </a:r>
                <a:r>
                  <a:rPr lang="pt-BR" sz="2200" dirty="0">
                    <a:solidFill>
                      <a:srgbClr val="FFFFFF"/>
                    </a:solidFill>
                  </a:rPr>
                  <a:t> = 30 Mpa; </a:t>
                </a:r>
              </a:p>
              <a:p>
                <a:pPr algn="just"/>
                <a:r>
                  <a:rPr lang="pt-BR" sz="2200" dirty="0">
                    <a:solidFill>
                      <a:srgbClr val="FFFFFF"/>
                    </a:solidFill>
                  </a:rPr>
                  <a:t>Cobrimento = 3,5 cm; </a:t>
                </a:r>
                <a14:m>
                  <m:oMath xmlns:m="http://schemas.openxmlformats.org/officeDocument/2006/math">
                    <m:r>
                      <a:rPr lang="pt-BR" sz="220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BR" sz="2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pt-BR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2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pt-BR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pt-BR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22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BR" sz="2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2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pt-BR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BR" sz="22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pt-BR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pt-BR" sz="2200" dirty="0">
                  <a:solidFill>
                    <a:srgbClr val="FFFFFF"/>
                  </a:solidFill>
                </a:endParaRPr>
              </a:p>
              <a:p>
                <a:pPr algn="just"/>
                <a:r>
                  <a:rPr lang="pt-BR" sz="2200" dirty="0">
                    <a:solidFill>
                      <a:srgbClr val="FFFFFF"/>
                    </a:solidFill>
                  </a:rPr>
                  <a:t>Altura do Parapeito = 1,00 cm; </a:t>
                </a:r>
              </a:p>
              <a:p>
                <a:pPr algn="just"/>
                <a:r>
                  <a:rPr lang="pt-BR" sz="2200" dirty="0">
                    <a:solidFill>
                      <a:srgbClr val="FFFFFF"/>
                    </a:solidFill>
                  </a:rPr>
                  <a:t>Viga inclinada 15x40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2200" b="0" i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=45º</m:t>
                    </m:r>
                  </m:oMath>
                </a14:m>
                <a:endParaRPr lang="pt-BR" sz="2200" dirty="0">
                  <a:solidFill>
                    <a:srgbClr val="FFFFFF"/>
                  </a:solidFill>
                </a:endParaRPr>
              </a:p>
              <a:p>
                <a:pPr algn="just"/>
                <a:endParaRPr lang="pt-BR" sz="22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86E3C954-536B-4504-93C3-BD1AC82CA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9042" y="1811918"/>
                <a:ext cx="10759883" cy="4050792"/>
              </a:xfrm>
              <a:blipFill>
                <a:blip r:embed="rId4"/>
                <a:stretch>
                  <a:fillRect l="-397" t="-1955" r="-737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8249B40-838B-44C6-A21D-474AF0E8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67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310651CC-BA3B-4EEA-BC72-3F17C56DFA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205" y="369713"/>
                <a:ext cx="10992613" cy="626819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𝑀𝐴𝑇𝐸𝑅𝐼𝐴𝐿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=25 . 0,24 . 0,10=0,6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t-BR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6120 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 . 0,24=0,72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 . 0,24=0,24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𝑅𝐸𝑉𝐸𝑆𝑇𝐼𝑀𝐸𝑁𝑇𝑂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 . 0,24=0,24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𝑅𝐸𝑉𝐸𝑆𝑇𝐼𝑀𝐸𝑁𝑇𝑂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0,6+0,72+0,24+0,24=1,80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Adicionar força concentrada P de 2,5 KN na posição mais desfavorável do degrau.</a:t>
                </a: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→5600 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=30.672,46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=30.672.463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0,10 . 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1,3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=0,01831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³.  ℓ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1,3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=0,00011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8 . 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1,80 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8 .30672463 . 0,00011 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3 .30672463. 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0,00011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0,00019+0,00054=0,00073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=0,0052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b="0" dirty="0">
                    <a:latin typeface="Cambria Math" panose="02040503050406030204" pitchFamily="18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𝑂𝐾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310651CC-BA3B-4EEA-BC72-3F17C56DF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205" y="369713"/>
                <a:ext cx="10992613" cy="62681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CB6E9C-4185-43C8-A72C-A693F882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45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4156546-ACC4-4396-A861-F596D9057FF6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 do Degrau</a:t>
            </a:r>
          </a:p>
        </p:txBody>
      </p:sp>
    </p:spTree>
    <p:extLst>
      <p:ext uri="{BB962C8B-B14F-4D97-AF65-F5344CB8AC3E}">
        <p14:creationId xmlns:p14="http://schemas.microsoft.com/office/powerpoint/2010/main" val="33047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D8E03C-0D67-4C7F-984F-4622D607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46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1486F1-2298-4150-A802-696921CC73C6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6">
                <a:extLst>
                  <a:ext uri="{FF2B5EF4-FFF2-40B4-BE49-F238E27FC236}">
                    <a16:creationId xmlns:a16="http://schemas.microsoft.com/office/drawing/2014/main" id="{F9F66A49-15B2-4ADC-BDE9-7DC81E649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190" y="799044"/>
                <a:ext cx="12025231" cy="564395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 . 1,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+2,5 . 1,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=4,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=1,4 . 4,77=6,68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𝑐𝑜𝑏𝑟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6118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=10−3,5=6,5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=0,065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=21,429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=21429,0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𝑦𝑘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=434,78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=434780,0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6,68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0,24 . 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0,065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 21429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=0,307;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𝐾𝑍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=0,760</m:t>
                      </m:r>
                    </m:oMath>
                  </m:oMathPara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6,68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0,760 . 0,065. 434780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=0,00031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=0,15% . 10 . 24=0,36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6" name="Espaço Reservado para Conteúdo 6">
                <a:extLst>
                  <a:ext uri="{FF2B5EF4-FFF2-40B4-BE49-F238E27FC236}">
                    <a16:creationId xmlns:a16="http://schemas.microsoft.com/office/drawing/2014/main" id="{F9F66A49-15B2-4ADC-BDE9-7DC81E64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799044"/>
                <a:ext cx="12025231" cy="5643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382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1BD0B9D-BEBE-46BB-8007-7200227A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47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D6FAFEE-CC8C-4BE3-BE67-06DC4F1DDE78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 da Viga Inclinada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BF61C39-3A9E-4E7A-BAF1-B2438066E01C}"/>
                  </a:ext>
                </a:extLst>
              </p:cNvPr>
              <p:cNvSpPr txBox="1"/>
              <p:nvPr/>
            </p:nvSpPr>
            <p:spPr>
              <a:xfrm>
                <a:off x="6050166" y="4724325"/>
                <a:ext cx="5824993" cy="71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5,77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0,14 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.0,365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21429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=0,014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BF61C39-3A9E-4E7A-BAF1-B2438066E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66" y="4724325"/>
                <a:ext cx="5824993" cy="713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D4811BB-501E-4A3F-80F5-864935EBBBEF}"/>
                  </a:ext>
                </a:extLst>
              </p:cNvPr>
              <p:cNvSpPr txBox="1"/>
              <p:nvPr/>
            </p:nvSpPr>
            <p:spPr>
              <a:xfrm>
                <a:off x="2360342" y="5556109"/>
                <a:ext cx="7522316" cy="747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5,77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0,9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91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. 0,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365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.434780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=0,00004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=0,40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D4811BB-501E-4A3F-80F5-864935EBB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342" y="5556109"/>
                <a:ext cx="7522316" cy="747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AFF0BE8-DFD2-4C3D-B8F9-AFFBAB871AA4}"/>
                  </a:ext>
                </a:extLst>
              </p:cNvPr>
              <p:cNvSpPr txBox="1"/>
              <p:nvPr/>
            </p:nvSpPr>
            <p:spPr>
              <a:xfrm>
                <a:off x="773161" y="6222717"/>
                <a:ext cx="7379649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. 15 . 40=0,9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0,9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AFF0BE8-DFD2-4C3D-B8F9-AFFBAB871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61" y="6222717"/>
                <a:ext cx="7379649" cy="584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1D03D94-D934-4B28-A917-C9A867BF3C65}"/>
                  </a:ext>
                </a:extLst>
              </p:cNvPr>
              <p:cNvSpPr/>
              <p:nvPr/>
            </p:nvSpPr>
            <p:spPr>
              <a:xfrm>
                <a:off x="2771585" y="4005901"/>
                <a:ext cx="9082550" cy="70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1,50 . 4,69²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=4,12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=1,4 . 4,12=5,77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1D03D94-D934-4B28-A917-C9A867BF3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585" y="4005901"/>
                <a:ext cx="9082550" cy="707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7C1B3EA5-1BFE-44A8-81D7-A6BB37558FE5}"/>
                  </a:ext>
                </a:extLst>
              </p:cNvPr>
              <p:cNvSpPr/>
              <p:nvPr/>
            </p:nvSpPr>
            <p:spPr>
              <a:xfrm>
                <a:off x="627657" y="613560"/>
                <a:ext cx="944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𝐹𝑙𝑒𝑥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7C1B3EA5-1BFE-44A8-81D7-A6BB37558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7" y="613560"/>
                <a:ext cx="9447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2F3C5B3-4AB9-4C0A-86B5-A1C82DBA3ABD}"/>
                  </a:ext>
                </a:extLst>
              </p:cNvPr>
              <p:cNvSpPr txBox="1"/>
              <p:nvPr/>
            </p:nvSpPr>
            <p:spPr>
              <a:xfrm>
                <a:off x="7216920" y="975216"/>
                <a:ext cx="4832412" cy="381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3,6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+3,0²</m:t>
                          </m:r>
                        </m:e>
                      </m:ra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=4,69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2F3C5B3-4AB9-4C0A-86B5-A1C82DBA3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920" y="975216"/>
                <a:ext cx="4832412" cy="3811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DE6A2C0C-8943-4199-8E4D-763C54423BC3}"/>
                  </a:ext>
                </a:extLst>
              </p:cNvPr>
              <p:cNvSpPr txBox="1"/>
              <p:nvPr/>
            </p:nvSpPr>
            <p:spPr>
              <a:xfrm>
                <a:off x="763301" y="3143426"/>
                <a:ext cx="6553269" cy="6935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5 . 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384 .  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5 . 1,50 . 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4,69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384 . 30672463 . 0,00011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=0,0028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DE6A2C0C-8943-4199-8E4D-763C54423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1" y="3143426"/>
                <a:ext cx="6553269" cy="693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035BB40-ACF4-470E-9C84-2BBDE1C11D70}"/>
                  </a:ext>
                </a:extLst>
              </p:cNvPr>
              <p:cNvSpPr/>
              <p:nvPr/>
            </p:nvSpPr>
            <p:spPr>
              <a:xfrm>
                <a:off x="-1805327" y="2543261"/>
                <a:ext cx="12871422" cy="46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 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 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=30.672,46 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=30.672.463 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035BB40-ACF4-470E-9C84-2BBDE1C11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327" y="2543261"/>
                <a:ext cx="12871422" cy="465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8825928A-0C8B-4311-BE1C-1FE216A029F0}"/>
                  </a:ext>
                </a:extLst>
              </p:cNvPr>
              <p:cNvSpPr txBox="1"/>
              <p:nvPr/>
            </p:nvSpPr>
            <p:spPr>
              <a:xfrm>
                <a:off x="7880500" y="3143426"/>
                <a:ext cx="3596049" cy="583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4,69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=0,01876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8825928A-0C8B-4311-BE1C-1FE216A02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500" y="3143426"/>
                <a:ext cx="3596049" cy="5837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085FB7F-6562-43A5-A10E-E6421A571A7F}"/>
                  </a:ext>
                </a:extLst>
              </p:cNvPr>
              <p:cNvSpPr txBox="1"/>
              <p:nvPr/>
            </p:nvSpPr>
            <p:spPr>
              <a:xfrm>
                <a:off x="763301" y="4213764"/>
                <a:ext cx="18288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𝑂𝐾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085FB7F-6562-43A5-A10E-E6421A57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1" y="4213764"/>
                <a:ext cx="1828898" cy="307777"/>
              </a:xfrm>
              <a:prstGeom prst="rect">
                <a:avLst/>
              </a:prstGeom>
              <a:blipFill>
                <a:blip r:embed="rId12"/>
                <a:stretch>
                  <a:fillRect l="-3667" r="-2333" b="-352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1BCE83C-4446-436A-AE58-F027D3985F2A}"/>
                  </a:ext>
                </a:extLst>
              </p:cNvPr>
              <p:cNvSpPr/>
              <p:nvPr/>
            </p:nvSpPr>
            <p:spPr>
              <a:xfrm>
                <a:off x="608577" y="998455"/>
                <a:ext cx="65532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𝑀𝐴𝑇𝐸𝑅𝐼𝐴𝐿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=25 . 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0,15 . 0,40=1,50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1BCE83C-4446-436A-AE58-F027D3985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77" y="998455"/>
                <a:ext cx="6553269" cy="400110"/>
              </a:xfrm>
              <a:prstGeom prst="rect">
                <a:avLst/>
              </a:prstGeom>
              <a:blipFill>
                <a:blip r:embed="rId1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28CB98A-9C79-4C96-B3F3-AD685D26906B}"/>
                  </a:ext>
                </a:extLst>
              </p:cNvPr>
              <p:cNvSpPr/>
              <p:nvPr/>
            </p:nvSpPr>
            <p:spPr>
              <a:xfrm>
                <a:off x="8625075" y="193705"/>
                <a:ext cx="3521029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𝑀𝐼𝑁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menor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valor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entre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28CB98A-9C79-4C96-B3F3-AD685D269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075" y="193705"/>
                <a:ext cx="3521029" cy="391261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6F6BEE7-618C-4D84-926C-6D543D3838A2}"/>
                  </a:ext>
                </a:extLst>
              </p:cNvPr>
              <p:cNvSpPr/>
              <p:nvPr/>
            </p:nvSpPr>
            <p:spPr>
              <a:xfrm>
                <a:off x="608577" y="1661008"/>
                <a:ext cx="4170052" cy="705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0,15 . 0,4³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=0,0008 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6F6BEE7-618C-4D84-926C-6D543D383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77" y="1661008"/>
                <a:ext cx="4170052" cy="7055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160AE93-8EDA-429E-8208-1C79447125ED}"/>
                  </a:ext>
                </a:extLst>
              </p:cNvPr>
              <p:cNvSpPr/>
              <p:nvPr/>
            </p:nvSpPr>
            <p:spPr>
              <a:xfrm>
                <a:off x="5356390" y="1689650"/>
                <a:ext cx="4250715" cy="705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0,15³ . 0,4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=0,00011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160AE93-8EDA-429E-8208-1C7944712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90" y="1689650"/>
                <a:ext cx="4250715" cy="7055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3FE97CA-68BC-47C5-84D6-F9C4CF3C4D94}"/>
                  </a:ext>
                </a:extLst>
              </p:cNvPr>
              <p:cNvSpPr/>
              <p:nvPr/>
            </p:nvSpPr>
            <p:spPr>
              <a:xfrm>
                <a:off x="536925" y="4860117"/>
                <a:ext cx="5385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𝑐𝑜𝑏𝑟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6118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0−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3,5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36,5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=0,365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3FE97CA-68BC-47C5-84D6-F9C4CF3C4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5" y="4860117"/>
                <a:ext cx="53850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F6A0A2AC-F13D-441D-A08C-3FBDD8743DB7}"/>
                  </a:ext>
                </a:extLst>
              </p:cNvPr>
              <p:cNvSpPr/>
              <p:nvPr/>
            </p:nvSpPr>
            <p:spPr>
              <a:xfrm>
                <a:off x="763301" y="5656710"/>
                <a:ext cx="1419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𝐾𝑍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=0,991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F6A0A2AC-F13D-441D-A08C-3FBDD8743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1" y="5656710"/>
                <a:ext cx="14198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345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1BD0B9D-BEBE-46BB-8007-7200227A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48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D6FAFEE-CC8C-4BE3-BE67-06DC4F1DDE78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 da Viga Inclinada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018C2CE-D0C4-4FF7-8D74-A825CDFF4079}"/>
                  </a:ext>
                </a:extLst>
              </p:cNvPr>
              <p:cNvSpPr txBox="1"/>
              <p:nvPr/>
            </p:nvSpPr>
            <p:spPr>
              <a:xfrm>
                <a:off x="276133" y="3821007"/>
                <a:ext cx="1085681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 . 193,44.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45º→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16820,87 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𝑠𝑑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018C2CE-D0C4-4FF7-8D74-A825CDFF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3" y="3821007"/>
                <a:ext cx="10856818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12392A3-3936-4F3F-B06C-6434E88C8103}"/>
                  </a:ext>
                </a:extLst>
              </p:cNvPr>
              <p:cNvSpPr/>
              <p:nvPr/>
            </p:nvSpPr>
            <p:spPr>
              <a:xfrm>
                <a:off x="276133" y="2230367"/>
                <a:ext cx="5768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=1,4 . 13,06=18,28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KNm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=1828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kNcm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12392A3-3936-4F3F-B06C-6434E88C8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3" y="2230367"/>
                <a:ext cx="576869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86393FC-6C4F-4FB2-ABAD-83479B7A8AA8}"/>
                  </a:ext>
                </a:extLst>
              </p:cNvPr>
              <p:cNvSpPr txBox="1"/>
              <p:nvPr/>
            </p:nvSpPr>
            <p:spPr>
              <a:xfrm>
                <a:off x="276133" y="1236888"/>
                <a:ext cx="7739235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.ℓ+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𝐹𝐻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1,80 . 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+2,5 . 1,3+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0,8 . 1,0=5,57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kNm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86393FC-6C4F-4FB2-ABAD-83479B7A8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3" y="1236888"/>
                <a:ext cx="7739235" cy="627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9B22AB4-2E8E-40AE-901E-AFE957A6DC83}"/>
                  </a:ext>
                </a:extLst>
              </p:cNvPr>
              <p:cNvSpPr txBox="1"/>
              <p:nvPr/>
            </p:nvSpPr>
            <p:spPr>
              <a:xfrm>
                <a:off x="327190" y="3050127"/>
                <a:ext cx="2929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 .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 . 4,4=8,8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9B22AB4-2E8E-40AE-901E-AFE957A6D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3050127"/>
                <a:ext cx="2929968" cy="276999"/>
              </a:xfrm>
              <a:prstGeom prst="rect">
                <a:avLst/>
              </a:prstGeom>
              <a:blipFill>
                <a:blip r:embed="rId6"/>
                <a:stretch>
                  <a:fillRect l="-1250" r="-41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A2333B9A-FECA-4271-BBE1-8E6D344B6C66}"/>
                  </a:ext>
                </a:extLst>
              </p:cNvPr>
              <p:cNvSpPr/>
              <p:nvPr/>
            </p:nvSpPr>
            <p:spPr>
              <a:xfrm>
                <a:off x="6536218" y="2084823"/>
                <a:ext cx="4609723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+0,5+3,5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=4,4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A2333B9A-FECA-4271-BBE1-8E6D344B6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218" y="2084823"/>
                <a:ext cx="4609723" cy="613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D8DCDE0-8B64-4F0D-A907-2464D09AAB9B}"/>
                  </a:ext>
                </a:extLst>
              </p:cNvPr>
              <p:cNvSpPr txBox="1"/>
              <p:nvPr/>
            </p:nvSpPr>
            <p:spPr>
              <a:xfrm>
                <a:off x="3587254" y="3064129"/>
                <a:ext cx="6798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15−8,8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40 −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8,8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=193,44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D8DCDE0-8B64-4F0D-A907-2464D09AA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254" y="3064129"/>
                <a:ext cx="6798335" cy="276999"/>
              </a:xfrm>
              <a:prstGeom prst="rect">
                <a:avLst/>
              </a:prstGeom>
              <a:blipFill>
                <a:blip r:embed="rId8"/>
                <a:stretch>
                  <a:fillRect t="-8889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1B61128-5296-4C42-BE19-4BD821795D6C}"/>
                  </a:ext>
                </a:extLst>
              </p:cNvPr>
              <p:cNvSpPr txBox="1"/>
              <p:nvPr/>
            </p:nvSpPr>
            <p:spPr>
              <a:xfrm>
                <a:off x="8143328" y="1236888"/>
                <a:ext cx="4048672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5,57 . 4,69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=13,06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1B61128-5296-4C42-BE19-4BD821795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28" y="1236888"/>
                <a:ext cx="4048672" cy="5241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A7BBABE-153B-468C-B59B-A21558061CDA}"/>
                  </a:ext>
                </a:extLst>
              </p:cNvPr>
              <p:cNvSpPr/>
              <p:nvPr/>
            </p:nvSpPr>
            <p:spPr>
              <a:xfrm>
                <a:off x="327190" y="710819"/>
                <a:ext cx="965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𝑇𝑜𝑟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A7BBABE-153B-468C-B59B-A21558061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710819"/>
                <a:ext cx="965585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FC245DB-41FB-4167-A56C-8C005B9F4A36}"/>
                  </a:ext>
                </a:extLst>
              </p:cNvPr>
              <p:cNvSpPr/>
              <p:nvPr/>
            </p:nvSpPr>
            <p:spPr>
              <a:xfrm>
                <a:off x="327190" y="4723584"/>
                <a:ext cx="6425477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𝑅𝑑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=1828=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.16820,87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=0,114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FC245DB-41FB-4167-A56C-8C005B9F4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4723584"/>
                <a:ext cx="6425477" cy="5068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5993508-FE65-4D19-B55E-7A5E85911657}"/>
                  </a:ext>
                </a:extLst>
              </p:cNvPr>
              <p:cNvSpPr/>
              <p:nvPr/>
            </p:nvSpPr>
            <p:spPr>
              <a:xfrm>
                <a:off x="313542" y="6252932"/>
                <a:ext cx="4499693" cy="38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=0,71+0,9=1,61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5993508-FE65-4D19-B55E-7A5E85911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42" y="6252932"/>
                <a:ext cx="4499693" cy="3849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58993E21-D85D-4FA1-B6B0-2CF6BE026B9C}"/>
                  </a:ext>
                </a:extLst>
              </p:cNvPr>
              <p:cNvSpPr/>
              <p:nvPr/>
            </p:nvSpPr>
            <p:spPr>
              <a:xfrm>
                <a:off x="327190" y="5425036"/>
                <a:ext cx="6215484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pt-BR" dirty="0"/>
                      <m:t> . 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0,114</m:t>
                    </m:r>
                  </m:oMath>
                </a14:m>
                <a:r>
                  <a:rPr lang="pt-BR" dirty="0"/>
                  <a:t> . (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15−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8,8)=0,71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58993E21-D85D-4FA1-B6B0-2CF6BE026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5425036"/>
                <a:ext cx="6215484" cy="506870"/>
              </a:xfrm>
              <a:prstGeom prst="rect">
                <a:avLst/>
              </a:prstGeom>
              <a:blipFill>
                <a:blip r:embed="rId13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40F05C9F-745B-4C82-969E-19A3274AA1D1}"/>
                  </a:ext>
                </a:extLst>
              </p:cNvPr>
              <p:cNvSpPr/>
              <p:nvPr/>
            </p:nvSpPr>
            <p:spPr>
              <a:xfrm>
                <a:off x="4964163" y="6150031"/>
                <a:ext cx="6357381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𝑙𝑎𝑡𝑒𝑟𝑎𝑙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/>
                  <a:t> . 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)=0,114 .(40−8,8)=3,56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40F05C9F-745B-4C82-969E-19A3274AA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163" y="6150031"/>
                <a:ext cx="6357381" cy="506870"/>
              </a:xfrm>
              <a:prstGeom prst="rect">
                <a:avLst/>
              </a:prstGeom>
              <a:blipFill>
                <a:blip r:embed="rId1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8C3C3354-1776-49F7-8734-D1BFB4D679ED}"/>
              </a:ext>
            </a:extLst>
          </p:cNvPr>
          <p:cNvSpPr/>
          <p:nvPr/>
        </p:nvSpPr>
        <p:spPr>
          <a:xfrm>
            <a:off x="11054085" y="4392190"/>
            <a:ext cx="880872" cy="1506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9953317-BAFD-4A7A-8B15-F1D8037EF1FC}"/>
              </a:ext>
            </a:extLst>
          </p:cNvPr>
          <p:cNvSpPr/>
          <p:nvPr/>
        </p:nvSpPr>
        <p:spPr>
          <a:xfrm>
            <a:off x="11691277" y="5678471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B073A9C-C5CB-4569-AE08-ECFC65FAB7C3}"/>
              </a:ext>
            </a:extLst>
          </p:cNvPr>
          <p:cNvSpPr/>
          <p:nvPr/>
        </p:nvSpPr>
        <p:spPr>
          <a:xfrm>
            <a:off x="11091068" y="5662429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5308838-DA67-4624-BE9A-579BEB36EA2D}"/>
              </a:ext>
            </a:extLst>
          </p:cNvPr>
          <p:cNvSpPr/>
          <p:nvPr/>
        </p:nvSpPr>
        <p:spPr>
          <a:xfrm>
            <a:off x="11691277" y="4443357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C58BC4C4-B9EF-4187-A999-114E05449D84}"/>
              </a:ext>
            </a:extLst>
          </p:cNvPr>
          <p:cNvSpPr/>
          <p:nvPr/>
        </p:nvSpPr>
        <p:spPr>
          <a:xfrm>
            <a:off x="11088522" y="4443357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BF156C5-20B5-4942-BC79-7A39AA979D68}"/>
              </a:ext>
            </a:extLst>
          </p:cNvPr>
          <p:cNvSpPr/>
          <p:nvPr/>
        </p:nvSpPr>
        <p:spPr>
          <a:xfrm>
            <a:off x="11695505" y="5055059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5F4EA72-F5DD-4817-B92C-9475F2234056}"/>
              </a:ext>
            </a:extLst>
          </p:cNvPr>
          <p:cNvSpPr/>
          <p:nvPr/>
        </p:nvSpPr>
        <p:spPr>
          <a:xfrm>
            <a:off x="11088522" y="5076000"/>
            <a:ext cx="224590" cy="174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270DC40-A611-4C44-94A6-22AFCB978538}"/>
                  </a:ext>
                </a:extLst>
              </p:cNvPr>
              <p:cNvSpPr/>
              <p:nvPr/>
            </p:nvSpPr>
            <p:spPr>
              <a:xfrm>
                <a:off x="11222897" y="3956205"/>
                <a:ext cx="577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270DC40-A611-4C44-94A6-22AFCB978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897" y="3956205"/>
                <a:ext cx="577338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8E1AC96-FBF3-49D7-94C1-5DA4CEC99813}"/>
                  </a:ext>
                </a:extLst>
              </p:cNvPr>
              <p:cNvSpPr/>
              <p:nvPr/>
            </p:nvSpPr>
            <p:spPr>
              <a:xfrm>
                <a:off x="9885052" y="4949410"/>
                <a:ext cx="120347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𝑙𝑎𝑡𝑒𝑟𝑎𝑙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8E1AC96-FBF3-49D7-94C1-5DA4CEC99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052" y="4949410"/>
                <a:ext cx="1203470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958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6CCCC7-7F32-4C65-8204-9CFF2907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8" r="31505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9FF011-88A5-4B89-AD4A-E08820CE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70DA9D-AD10-4CA7-8E60-B883B41F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dirty="0"/>
              <a:t>Exercício 05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A5206E-F26B-4FCD-9D4D-874A0A8DF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pPr algn="just"/>
            <a:r>
              <a:rPr lang="pt-BR" sz="1800" dirty="0"/>
              <a:t>Dimensionar uma escada residencial com degraus isolados em balanço. Sem acesso ao publico. Com revestimento. Sem impermeabilização.</a:t>
            </a:r>
          </a:p>
          <a:p>
            <a:pPr algn="just"/>
            <a:r>
              <a:rPr lang="pt-BR" sz="1800" dirty="0"/>
              <a:t>Altura total = 3,20 m;  Quantidade de pisadas = 17; Comprimento do degrau: 120 cm; Largura do degrau: 27 cm;  Espessura do degrau: 8cm; </a:t>
            </a:r>
          </a:p>
          <a:p>
            <a:pPr algn="just"/>
            <a:r>
              <a:rPr lang="pt-BR" sz="1800" dirty="0" err="1"/>
              <a:t>Fck</a:t>
            </a:r>
            <a:r>
              <a:rPr lang="pt-BR" sz="1800" dirty="0"/>
              <a:t> = 25 Mpa; Cobrimento = 2 cm;  𝜙ℓ=10𝑚𝑚; 𝜙𝑡=6,3𝑚𝑚; Altura do Parapeito = 1,10 cm;  Viga inclinada 14x30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AEAFFD-C82E-4805-8EFA-403C6D82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DC28443-F61D-4568-A939-A57CC8BE6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62A386-B011-43D7-945D-36EB3CBC3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570BBA-AD3E-47EF-91B1-46DD2D50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4507E-2C5D-486F-9CA2-C698DF8BCDF5}" type="slidenum">
              <a:rPr lang="pt-BR" smtClean="0"/>
              <a:pPr>
                <a:spcAft>
                  <a:spcPts val="600"/>
                </a:spcAft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59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D0681-C43A-4A0E-BB03-78B05891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A37C3A-70A9-4AA5-A593-4920C784E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>
                    <a:latin typeface="ArialMT"/>
                  </a:rPr>
                  <a:t>Fórmula de </a:t>
                </a:r>
                <a:r>
                  <a:rPr lang="pt-BR" dirty="0" err="1">
                    <a:latin typeface="ArialMT"/>
                  </a:rPr>
                  <a:t>Blondel</a:t>
                </a:r>
                <a:r>
                  <a:rPr lang="pt-BR" dirty="0">
                    <a:latin typeface="ArialMT"/>
                  </a:rPr>
                  <a:t>: Avalia o conforto do usuário na escada</a:t>
                </a: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≤64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500" dirty="0">
                  <a:latin typeface="ArialMT"/>
                </a:endParaRPr>
              </a:p>
              <a:p>
                <a:r>
                  <a:rPr lang="pt-BR" dirty="0">
                    <a:latin typeface="ArialMT"/>
                  </a:rPr>
                  <a:t>Definição dos espelhos e pisadas: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5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pt-BR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500" b="0" i="1" smtClean="0">
                          <a:latin typeface="Cambria Math" panose="02040503050406030204" pitchFamily="18" charset="0"/>
                        </a:rPr>
                        <m:t> −1)</m:t>
                      </m:r>
                    </m:oMath>
                  </m:oMathPara>
                </a14:m>
                <a:endParaRPr lang="pt-BR" sz="2500" dirty="0">
                  <a:latin typeface="ArialMT"/>
                </a:endParaRPr>
              </a:p>
              <a:p>
                <a:pPr marL="0" indent="0" algn="ctr">
                  <a:buNone/>
                </a:pPr>
                <a:r>
                  <a:rPr lang="pt-BR" sz="1400" dirty="0" err="1">
                    <a:latin typeface="ArialMT"/>
                  </a:rPr>
                  <a:t>n</a:t>
                </a:r>
                <a:r>
                  <a:rPr lang="pt-BR" sz="1400" dirty="0" err="1">
                    <a:latin typeface="ArialMT"/>
                    <a:cs typeface="Arial" panose="020B0604020202020204" pitchFamily="34" charset="0"/>
                  </a:rPr>
                  <a:t>→numero</a:t>
                </a:r>
                <a:r>
                  <a:rPr lang="pt-BR" sz="1400" dirty="0">
                    <a:latin typeface="ArialMT"/>
                    <a:cs typeface="Arial" panose="020B0604020202020204" pitchFamily="34" charset="0"/>
                  </a:rPr>
                  <a:t> de degraus; s →pisadas; e →espelhos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func>
                          <m:funcPr>
                            <m:ctrlPr>
                              <a:rPr lang="pt-BR" sz="2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25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pt-BR" sz="25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5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pt-BR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pt-BR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>
                    <a:latin typeface="ArialMT"/>
                  </a:rPr>
                  <a:t> </a:t>
                </a:r>
              </a:p>
              <a:p>
                <a:r>
                  <a:rPr lang="pt-BR" dirty="0">
                    <a:latin typeface="ArialMT"/>
                  </a:rPr>
                  <a:t>Utilizar para o cálculo do peso próprio da escada a altura média (hm)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A37C3A-70A9-4AA5-A593-4920C784E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" t="-1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 descr="Mapa com linhas pretas em fundo branco&#10;&#10;Descrição gerada automaticamente">
            <a:extLst>
              <a:ext uri="{FF2B5EF4-FFF2-40B4-BE49-F238E27FC236}">
                <a16:creationId xmlns:a16="http://schemas.microsoft.com/office/drawing/2014/main" id="{5D35EE59-A5CD-4B01-B9B3-A23A58D91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84" y="32458"/>
            <a:ext cx="4131916" cy="4177899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39D84B-0E8C-4E59-843E-CE1E64B6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125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310651CC-BA3B-4EEA-BC72-3F17C56DFA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205" y="369713"/>
                <a:ext cx="10992613" cy="626819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𝑀𝐴𝑇𝐸𝑅𝐼𝐴𝐿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=25 . 0,27 . 0,08=0, 54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t-BR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6120 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=2,5 . 0,27=0,675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𝑅𝐸𝑉𝐸𝑆𝑇𝐼𝑀𝐸𝑁𝑇𝑂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 . 0,2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𝑅𝐸𝑉𝐸𝑆𝑇𝐼𝑀𝐸𝑁𝑇𝑂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0,54+0,675+0,27=1,485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Adicionar força concentrada P de 2,5 KN na posição mais desfavorável do degrau.</a:t>
                </a: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𝐶𝑂𝑁𝐶𝑅𝐸𝑇𝑂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→5600 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=5600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=28.000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=28.000.000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0,08 . 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=0,01152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³.  ℓ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0,08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1,2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=0,00005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8 . 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1,485 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8 .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28000000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 0,00005 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3 .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28000000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0,00005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0,00027+0,00103=0,00130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=0,0048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b="0" dirty="0">
                    <a:latin typeface="Cambria Math" panose="02040503050406030204" pitchFamily="18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𝑂𝐾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310651CC-BA3B-4EEA-BC72-3F17C56DF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205" y="369713"/>
                <a:ext cx="10992613" cy="62681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CB6E9C-4185-43C8-A72C-A693F882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50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4156546-ACC4-4396-A861-F596D9057FF6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 do Degrau</a:t>
            </a:r>
          </a:p>
        </p:txBody>
      </p:sp>
    </p:spTree>
    <p:extLst>
      <p:ext uri="{BB962C8B-B14F-4D97-AF65-F5344CB8AC3E}">
        <p14:creationId xmlns:p14="http://schemas.microsoft.com/office/powerpoint/2010/main" val="24614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D8E03C-0D67-4C7F-984F-4622D607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51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1486F1-2298-4150-A802-696921CC73C6}"/>
              </a:ext>
            </a:extLst>
          </p:cNvPr>
          <p:cNvSpPr txBox="1">
            <a:spLocks/>
          </p:cNvSpPr>
          <p:nvPr/>
        </p:nvSpPr>
        <p:spPr>
          <a:xfrm>
            <a:off x="327190" y="-43495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FF0000"/>
                </a:solidFill>
              </a:rPr>
              <a:t>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6">
                <a:extLst>
                  <a:ext uri="{FF2B5EF4-FFF2-40B4-BE49-F238E27FC236}">
                    <a16:creationId xmlns:a16="http://schemas.microsoft.com/office/drawing/2014/main" id="{F9F66A49-15B2-4ADC-BDE9-7DC81E649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190" y="799044"/>
                <a:ext cx="12025231" cy="564395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𝑞𝑙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485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 . 1,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+2,5 . 1,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=4,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=1,4 . 4,07=5,70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𝑐𝑜𝑏𝑟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6118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=8−2=6,0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=17,857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=17857,0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𝑦𝑘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=434,78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=434780,0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𝐾𝑃𝑎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5,70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0,27 . 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0,06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 17857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=0,3287;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𝐾𝑍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=0,736</m:t>
                      </m:r>
                    </m:oMath>
                  </m:oMathPara>
                </a14:m>
                <a:endParaRPr lang="pt-BR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5,70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0,736 . 0,06. 434780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=0,0003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𝑠𝑚𝑖𝑛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0,15% .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=0,15% . 8 . 27=0,324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6" name="Espaço Reservado para Conteúdo 6">
                <a:extLst>
                  <a:ext uri="{FF2B5EF4-FFF2-40B4-BE49-F238E27FC236}">
                    <a16:creationId xmlns:a16="http://schemas.microsoft.com/office/drawing/2014/main" id="{F9F66A49-15B2-4ADC-BDE9-7DC81E64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0" y="799044"/>
                <a:ext cx="12025231" cy="5643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32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CBE21-E9C0-4BB9-9F72-0786634A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 em Balanço: Com Viga Central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2062B2-F834-447A-8CA3-3FF186E3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40" y="2321408"/>
            <a:ext cx="3770767" cy="405079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Os degraus devem ser dimensionados como uma viga em balanço nas duas direções</a:t>
            </a:r>
          </a:p>
          <a:p>
            <a:r>
              <a:rPr lang="pt-BR" dirty="0"/>
              <a:t>- Ancoragem correta da armadura dos degraus na viga lateral</a:t>
            </a:r>
          </a:p>
          <a:p>
            <a:r>
              <a:rPr lang="pt-BR" dirty="0"/>
              <a:t>- Dimensionamento da viga lateral a torção</a:t>
            </a:r>
          </a:p>
          <a:p>
            <a:r>
              <a:rPr lang="pt-BR" dirty="0"/>
              <a:t>Tratar o degrau como uma viga em balanço para os dois lados</a:t>
            </a:r>
          </a:p>
          <a:p>
            <a:r>
              <a:rPr lang="pt-BR" dirty="0"/>
              <a:t>- Utilizar as mesmas equações da escada anterior, mas com o vão L1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DE9178-1F97-45BF-8CB8-289E2B42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986" y="2003970"/>
            <a:ext cx="3408773" cy="2291625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9E66CE-6842-4679-A5F5-A0978FF7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52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F951F4F-DCE7-4D1B-B7AB-444A73573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2665"/>
            <a:ext cx="4409959" cy="20726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90C1128-23D3-4B24-9AD7-0B9DF0AA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4" y="2024097"/>
            <a:ext cx="3227094" cy="24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8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scada de marinheiro">
            <a:extLst>
              <a:ext uri="{FF2B5EF4-FFF2-40B4-BE49-F238E27FC236}">
                <a16:creationId xmlns:a16="http://schemas.microsoft.com/office/drawing/2014/main" id="{17390667-736A-4450-8A33-13193E02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1" y="2384639"/>
            <a:ext cx="3787561" cy="37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B9FD5EC-AED9-4162-81DF-187FC1E7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/>
              <a:t>Dimensionamento: Sugestões de Escadas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8A9ABE7-4232-45CA-AFC3-40AC74003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5026152" cy="3977640"/>
          </a:xfrm>
        </p:spPr>
        <p:txBody>
          <a:bodyPr>
            <a:normAutofit/>
          </a:bodyPr>
          <a:lstStyle/>
          <a:p>
            <a:r>
              <a:rPr lang="pt-BR" sz="2800" dirty="0"/>
              <a:t>Escadas interiores apertadas</a:t>
            </a:r>
          </a:p>
          <a:p>
            <a:pPr marL="0" indent="0">
              <a:buNone/>
            </a:pPr>
            <a:r>
              <a:rPr lang="pt-BR" sz="2800" dirty="0"/>
              <a:t>s = 25 cm; e = 18,5 cm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Escadas interiores folgadas</a:t>
            </a:r>
          </a:p>
          <a:p>
            <a:pPr marL="0" indent="0">
              <a:buNone/>
            </a:pPr>
            <a:r>
              <a:rPr lang="pt-BR" sz="2800" dirty="0"/>
              <a:t>s = 28 cm; e = 17,0 cm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DBDE30A-5E41-4A66-A5AA-04370FB2A1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Escadas externas</a:t>
            </a:r>
          </a:p>
          <a:p>
            <a:pPr marL="0" indent="0">
              <a:buNone/>
            </a:pPr>
            <a:r>
              <a:rPr lang="pt-BR" sz="2800" dirty="0"/>
              <a:t>s = 32 cm; e = 15,0 cm</a:t>
            </a:r>
          </a:p>
          <a:p>
            <a:endParaRPr lang="pt-BR" sz="2800" dirty="0"/>
          </a:p>
          <a:p>
            <a:r>
              <a:rPr lang="pt-BR" sz="2800" dirty="0"/>
              <a:t>Escadas de marinheiro</a:t>
            </a:r>
          </a:p>
          <a:p>
            <a:pPr marL="0" indent="0">
              <a:buNone/>
            </a:pPr>
            <a:r>
              <a:rPr lang="pt-BR" sz="2800" dirty="0"/>
              <a:t>s = 0; e = 31,0 cm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4751711-48E2-47C9-AF67-8991EE12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42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8CBDD-BD73-49AF-AEED-88F43F20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Dimensionamento: 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560C0-FB1C-42BC-95AB-9AC9760A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5752983" cy="405079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NBR 6120 – Ações nas estruturas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Escadas com acesso ao público: 3,0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/m2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Escadas sem acesso ao público: 2,5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/m2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Revestimentos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Revestimentos e piso: Avaliar o peso do revestimento utilizado ou piso da escada.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Impermeabilização: 1 KN/m²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Revestimento Usual: 1 KN/m²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A412F3-9FD9-4FA2-8AF6-99024F21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772" y="2093976"/>
            <a:ext cx="2155289" cy="1909689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FC089C4-3795-4686-953E-0098B6D6FA70}"/>
              </a:ext>
            </a:extLst>
          </p:cNvPr>
          <p:cNvSpPr txBox="1">
            <a:spLocks/>
          </p:cNvSpPr>
          <p:nvPr/>
        </p:nvSpPr>
        <p:spPr>
          <a:xfrm>
            <a:off x="7382696" y="2093976"/>
            <a:ext cx="5026152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Arial MT"/>
              </a:rPr>
              <a:t>Parapeitos e gradil</a:t>
            </a:r>
          </a:p>
          <a:p>
            <a:r>
              <a:rPr lang="pt-BR" dirty="0">
                <a:latin typeface="Arial MT"/>
              </a:rPr>
              <a:t>Peso do gradil:</a:t>
            </a:r>
          </a:p>
          <a:p>
            <a:r>
              <a:rPr lang="pt-BR" dirty="0">
                <a:latin typeface="Arial MT"/>
              </a:rPr>
              <a:t>q = 0,5 KN/m</a:t>
            </a:r>
          </a:p>
          <a:p>
            <a:endParaRPr lang="pt-BR" dirty="0">
              <a:latin typeface="Arial MT"/>
            </a:endParaRPr>
          </a:p>
          <a:p>
            <a:endParaRPr lang="pt-BR" dirty="0">
              <a:latin typeface="Arial MT"/>
            </a:endParaRPr>
          </a:p>
          <a:p>
            <a:endParaRPr lang="pt-BR" dirty="0">
              <a:latin typeface="Arial MT"/>
            </a:endParaRPr>
          </a:p>
          <a:p>
            <a:endParaRPr lang="pt-BR" dirty="0">
              <a:latin typeface="Arial MT"/>
            </a:endParaRPr>
          </a:p>
          <a:p>
            <a:endParaRPr lang="pt-BR" dirty="0">
              <a:latin typeface="Arial M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1381A8-7427-4BB7-AC84-70BC678C8AD6}"/>
              </a:ext>
            </a:extLst>
          </p:cNvPr>
          <p:cNvSpPr/>
          <p:nvPr/>
        </p:nvSpPr>
        <p:spPr>
          <a:xfrm>
            <a:off x="7120802" y="4227367"/>
            <a:ext cx="47945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Quando a ação de gradil, mureta ou parede não está aplicada diretamente sobre uma viga de apoio, ela deve ser considerada no cálculo da laje. A rigor esta ação é uma força linearmente distribuída ao longo da borda da laje.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54CF84-1370-4025-9ECE-12291164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38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B7A51A1-84E3-4D44-A07A-5C7CCCE6A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AF7F1A-85A4-41B6-BD6A-46E2B19E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400"/>
              <a:t>Dimensionamento: Escadas Retangulares</a:t>
            </a:r>
            <a:br>
              <a:rPr lang="pt-BR" sz="3400"/>
            </a:br>
            <a:endParaRPr lang="pt-BR" sz="34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0806B24-B6AE-4AAC-9270-1415B61A8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898853"/>
            <a:ext cx="5112461" cy="5070555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41DD90-007A-41D8-B6AA-25CDA80E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pPr algn="just"/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Tipo de escada mais simples de executar e dimensionar.</a:t>
            </a:r>
          </a:p>
          <a:p>
            <a:pPr algn="just"/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Apenas um lance, com ou sem patamar</a:t>
            </a:r>
          </a:p>
          <a:p>
            <a:pPr algn="just"/>
            <a:r>
              <a:rPr lang="pt-BR" sz="2100">
                <a:latin typeface="Arial" panose="020B0604020202020204" pitchFamily="34" charset="0"/>
                <a:cs typeface="Arial" panose="020B0604020202020204" pitchFamily="34" charset="0"/>
              </a:rPr>
              <a:t>Pode ser classificadas em: Armada longitudinalmente, Armada transversalmente e Armada em cruz (combinação das duas anteriores)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02651C-E31B-4C7D-B593-1FD6014C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108D3D-35F4-426D-8E38-237B102BA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016D075-E366-4413-8A8A-989D81B16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EB0FBDE-187C-4896-8214-2C459348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70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7438-DEA6-4846-80F2-AA9EF722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22" y="-345362"/>
            <a:ext cx="10058400" cy="1609344"/>
          </a:xfrm>
        </p:spPr>
        <p:txBody>
          <a:bodyPr/>
          <a:lstStyle/>
          <a:p>
            <a:r>
              <a:rPr lang="pt-BR" dirty="0"/>
              <a:t>Dimensionamento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53BCD46-9AD6-4FDA-A91B-A59320C13C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17546"/>
                <a:ext cx="11938078" cy="533024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𝑀𝐴𝑇𝐸𝑅𝐼𝐴𝐿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. </m:t>
                    </m:r>
                    <m:sSub>
                      <m:sSub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pt-BR" sz="2800" b="0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t-BR" sz="2800" b="0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6120 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type m:val="li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𝐾𝑁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𝑂𝐶𝑈𝑃𝐴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𝐼𝑀𝑃𝐸𝑅𝑀𝐸𝐴𝐵𝐼𝐿𝐼𝑍𝐴𝑁𝑇𝐸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=1,4 .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𝑐𝑜𝑏𝑟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6118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𝑦𝑘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1,15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53BCD46-9AD6-4FDA-A91B-A59320C13C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17546"/>
                <a:ext cx="11938078" cy="53302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034C2A8-61F6-42F4-B9D5-D73B88F3A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8" y="0"/>
            <a:ext cx="5330952" cy="147218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21432B-E3E0-4EA8-BA18-6303A299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07E-2C5D-486F-9CA2-C698DF8BCDF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43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ipo de Madeir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4697</Words>
  <Application>Microsoft Office PowerPoint</Application>
  <PresentationFormat>Widescreen</PresentationFormat>
  <Paragraphs>652</Paragraphs>
  <Slides>52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2" baseType="lpstr">
      <vt:lpstr>Arial</vt:lpstr>
      <vt:lpstr>Arial MT</vt:lpstr>
      <vt:lpstr>ArialMT</vt:lpstr>
      <vt:lpstr>Calibri</vt:lpstr>
      <vt:lpstr>Cambria Math</vt:lpstr>
      <vt:lpstr>Georgia</vt:lpstr>
      <vt:lpstr>Rockwell Extra Bold</vt:lpstr>
      <vt:lpstr>Trebuchet MS</vt:lpstr>
      <vt:lpstr>Wingdings</vt:lpstr>
      <vt:lpstr>Tipo de Madeira</vt:lpstr>
      <vt:lpstr>Escadas</vt:lpstr>
      <vt:lpstr>Definição dos Elementos</vt:lpstr>
      <vt:lpstr>Código de Obras PMCG</vt:lpstr>
      <vt:lpstr>Dimensionamento: Cálculo</vt:lpstr>
      <vt:lpstr>Dimensionamento</vt:lpstr>
      <vt:lpstr>Dimensionamento: Sugestões de Escadas</vt:lpstr>
      <vt:lpstr>Dimensionamento: Ações</vt:lpstr>
      <vt:lpstr>Dimensionamento: Escadas Retangulares </vt:lpstr>
      <vt:lpstr>Dimensionamento</vt:lpstr>
      <vt:lpstr>Dimensionamento: Flecha</vt:lpstr>
      <vt:lpstr>Dimensionamento</vt:lpstr>
      <vt:lpstr>Dimensionamento</vt:lpstr>
      <vt:lpstr>Detalhamento da Escada</vt:lpstr>
      <vt:lpstr>Exercício 01</vt:lpstr>
      <vt:lpstr>Apresentação do PowerPoint</vt:lpstr>
      <vt:lpstr>Apresentação do PowerPoint</vt:lpstr>
      <vt:lpstr>Apresentação do PowerPoint</vt:lpstr>
      <vt:lpstr>Exercício 02</vt:lpstr>
      <vt:lpstr>Apresentação do PowerPoint</vt:lpstr>
      <vt:lpstr>Apresentação do PowerPoint</vt:lpstr>
      <vt:lpstr>Apresentação do PowerPoint</vt:lpstr>
      <vt:lpstr>Exemplo 03</vt:lpstr>
      <vt:lpstr>Escadas Retangulares com Patamar</vt:lpstr>
      <vt:lpstr>Escadas Ortogonais</vt:lpstr>
      <vt:lpstr>Escada com Lajes Adjacentes</vt:lpstr>
      <vt:lpstr>Exercício 01</vt:lpstr>
      <vt:lpstr>Apresentação do PowerPoint</vt:lpstr>
      <vt:lpstr>Exercício 01</vt:lpstr>
      <vt:lpstr>Apresentação do PowerPoint</vt:lpstr>
      <vt:lpstr>Apresentação do PowerPoint</vt:lpstr>
      <vt:lpstr>Exemplo 02</vt:lpstr>
      <vt:lpstr>Apresentação do PowerPoint</vt:lpstr>
      <vt:lpstr>Apresentação do PowerPoint</vt:lpstr>
      <vt:lpstr>Apresentação do PowerPoint</vt:lpstr>
      <vt:lpstr>Apresentação do PowerPoint</vt:lpstr>
      <vt:lpstr>Escadas em Balanço</vt:lpstr>
      <vt:lpstr>Escadas em Balanço: Degraus em Balanço</vt:lpstr>
      <vt:lpstr>Torção em Vigas</vt:lpstr>
      <vt:lpstr>Exemplo 03</vt:lpstr>
      <vt:lpstr>Apresentação do PowerPoint</vt:lpstr>
      <vt:lpstr>Apresentação do PowerPoint</vt:lpstr>
      <vt:lpstr>Apresentação do PowerPoint</vt:lpstr>
      <vt:lpstr>Apresentação do PowerPoint</vt:lpstr>
      <vt:lpstr>Exercício 04</vt:lpstr>
      <vt:lpstr>Apresentação do PowerPoint</vt:lpstr>
      <vt:lpstr>Apresentação do PowerPoint</vt:lpstr>
      <vt:lpstr>Apresentação do PowerPoint</vt:lpstr>
      <vt:lpstr>Apresentação do PowerPoint</vt:lpstr>
      <vt:lpstr>Exercício 05</vt:lpstr>
      <vt:lpstr>Apresentação do PowerPoint</vt:lpstr>
      <vt:lpstr>Apresentação do PowerPoint</vt:lpstr>
      <vt:lpstr>Escadas em Balanço: Com Viga Central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Escadas</dc:title>
  <dc:creator>Talles Mello</dc:creator>
  <cp:lastModifiedBy>Talles Mello</cp:lastModifiedBy>
  <cp:revision>39</cp:revision>
  <dcterms:created xsi:type="dcterms:W3CDTF">2020-06-14T14:39:53Z</dcterms:created>
  <dcterms:modified xsi:type="dcterms:W3CDTF">2021-09-25T00:23:27Z</dcterms:modified>
</cp:coreProperties>
</file>