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33"/>
  </p:notesMasterIdLst>
  <p:sldIdLst>
    <p:sldId id="256" r:id="rId2"/>
    <p:sldId id="257" r:id="rId3"/>
    <p:sldId id="266" r:id="rId4"/>
    <p:sldId id="283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71" r:id="rId13"/>
    <p:sldId id="28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lles Mello" initials="TM" lastIdx="1" clrIdx="0">
    <p:extLst>
      <p:ext uri="{19B8F6BF-5375-455C-9EA6-DF929625EA0E}">
        <p15:presenceInfo xmlns:p15="http://schemas.microsoft.com/office/powerpoint/2012/main" userId="ef2b222b117ffbd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9" autoAdjust="0"/>
    <p:restoredTop sz="94660"/>
  </p:normalViewPr>
  <p:slideViewPr>
    <p:cSldViewPr snapToGrid="0">
      <p:cViewPr>
        <p:scale>
          <a:sx n="90" d="100"/>
          <a:sy n="90" d="100"/>
        </p:scale>
        <p:origin x="-132" y="-7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73B72-CAA0-48D5-BE26-D405D0F77C17}" type="datetimeFigureOut">
              <a:rPr lang="pt-BR" smtClean="0"/>
              <a:t>05/11/2021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9B026-A110-4EB2-AE5E-1259EE12B2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2158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9B026-A110-4EB2-AE5E-1259EE12B2B0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1695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9B026-A110-4EB2-AE5E-1259EE12B2B0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2342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9B026-A110-4EB2-AE5E-1259EE12B2B0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2511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11/5/2021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870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11/5/2021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89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11/5/2021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770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11/5/2021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368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11/5/2021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105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11/5/2021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862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11/5/2021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449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11/5/2021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457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11/5/2021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401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635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939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049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8.png"/><Relationship Id="rId17" Type="http://schemas.openxmlformats.org/officeDocument/2006/relationships/image" Target="../media/image42.png"/><Relationship Id="rId2" Type="http://schemas.openxmlformats.org/officeDocument/2006/relationships/image" Target="../media/image290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7.png"/><Relationship Id="rId5" Type="http://schemas.openxmlformats.org/officeDocument/2006/relationships/image" Target="../media/image32.png"/><Relationship Id="rId15" Type="http://schemas.openxmlformats.org/officeDocument/2006/relationships/image" Target="../media/image24.emf"/><Relationship Id="rId10" Type="http://schemas.openxmlformats.org/officeDocument/2006/relationships/image" Target="../media/image280.png"/><Relationship Id="rId19" Type="http://schemas.openxmlformats.org/officeDocument/2006/relationships/image" Target="../media/image25.emf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7.png"/><Relationship Id="rId3" Type="http://schemas.openxmlformats.org/officeDocument/2006/relationships/image" Target="../media/image26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27.jp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18" Type="http://schemas.openxmlformats.org/officeDocument/2006/relationships/image" Target="../media/image72.png"/><Relationship Id="rId3" Type="http://schemas.openxmlformats.org/officeDocument/2006/relationships/image" Target="../media/image57.png"/><Relationship Id="rId21" Type="http://schemas.openxmlformats.org/officeDocument/2006/relationships/image" Target="../media/image75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" Type="http://schemas.openxmlformats.org/officeDocument/2006/relationships/image" Target="../media/image56.png"/><Relationship Id="rId16" Type="http://schemas.openxmlformats.org/officeDocument/2006/relationships/image" Target="../media/image70.png"/><Relationship Id="rId20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5" Type="http://schemas.openxmlformats.org/officeDocument/2006/relationships/image" Target="../media/image69.png"/><Relationship Id="rId10" Type="http://schemas.openxmlformats.org/officeDocument/2006/relationships/image" Target="../media/image64.png"/><Relationship Id="rId19" Type="http://schemas.openxmlformats.org/officeDocument/2006/relationships/image" Target="../media/image28.emf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450.png"/><Relationship Id="rId7" Type="http://schemas.openxmlformats.org/officeDocument/2006/relationships/image" Target="../media/image73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81.png"/><Relationship Id="rId5" Type="http://schemas.openxmlformats.org/officeDocument/2006/relationships/image" Target="../media/image460.png"/><Relationship Id="rId10" Type="http://schemas.openxmlformats.org/officeDocument/2006/relationships/image" Target="../media/image76.png"/><Relationship Id="rId4" Type="http://schemas.openxmlformats.org/officeDocument/2006/relationships/image" Target="../media/image27.jpg"/><Relationship Id="rId9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79.png"/><Relationship Id="rId18" Type="http://schemas.openxmlformats.org/officeDocument/2006/relationships/image" Target="../media/image72.png"/><Relationship Id="rId3" Type="http://schemas.openxmlformats.org/officeDocument/2006/relationships/image" Target="../media/image57.png"/><Relationship Id="rId21" Type="http://schemas.openxmlformats.org/officeDocument/2006/relationships/image" Target="../media/image89.png"/><Relationship Id="rId7" Type="http://schemas.openxmlformats.org/officeDocument/2006/relationships/image" Target="../media/image61.png"/><Relationship Id="rId12" Type="http://schemas.openxmlformats.org/officeDocument/2006/relationships/image" Target="../media/image78.png"/><Relationship Id="rId17" Type="http://schemas.openxmlformats.org/officeDocument/2006/relationships/image" Target="../media/image84.png"/><Relationship Id="rId2" Type="http://schemas.openxmlformats.org/officeDocument/2006/relationships/image" Target="../media/image56.png"/><Relationship Id="rId16" Type="http://schemas.openxmlformats.org/officeDocument/2006/relationships/image" Target="../media/image83.png"/><Relationship Id="rId20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77.png"/><Relationship Id="rId5" Type="http://schemas.openxmlformats.org/officeDocument/2006/relationships/image" Target="../media/image59.png"/><Relationship Id="rId15" Type="http://schemas.openxmlformats.org/officeDocument/2006/relationships/image" Target="../media/image82.png"/><Relationship Id="rId10" Type="http://schemas.openxmlformats.org/officeDocument/2006/relationships/image" Target="../media/image64.png"/><Relationship Id="rId19" Type="http://schemas.openxmlformats.org/officeDocument/2006/relationships/image" Target="../media/image28.emf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8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91.png"/><Relationship Id="rId12" Type="http://schemas.openxmlformats.org/officeDocument/2006/relationships/image" Target="../media/image27.jp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11" Type="http://schemas.openxmlformats.org/officeDocument/2006/relationships/image" Target="../media/image900.png"/><Relationship Id="rId5" Type="http://schemas.openxmlformats.org/officeDocument/2006/relationships/image" Target="../media/image88.png"/><Relationship Id="rId10" Type="http://schemas.openxmlformats.org/officeDocument/2006/relationships/image" Target="../media/image92.png"/><Relationship Id="rId4" Type="http://schemas.openxmlformats.org/officeDocument/2006/relationships/image" Target="../media/image87.png"/><Relationship Id="rId9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30.emf"/><Relationship Id="rId12" Type="http://schemas.openxmlformats.org/officeDocument/2006/relationships/image" Target="../media/image103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5" Type="http://schemas.openxmlformats.org/officeDocument/2006/relationships/image" Target="../media/image96.png"/><Relationship Id="rId10" Type="http://schemas.openxmlformats.org/officeDocument/2006/relationships/image" Target="../media/image101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4.png"/><Relationship Id="rId3" Type="http://schemas.openxmlformats.org/officeDocument/2006/relationships/image" Target="../media/image104.png"/><Relationship Id="rId7" Type="http://schemas.openxmlformats.org/officeDocument/2006/relationships/image" Target="../media/image51.png"/><Relationship Id="rId12" Type="http://schemas.openxmlformats.org/officeDocument/2006/relationships/image" Target="../media/image113.png"/><Relationship Id="rId17" Type="http://schemas.openxmlformats.org/officeDocument/2006/relationships/image" Target="../media/image1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Relationship Id="rId11" Type="http://schemas.openxmlformats.org/officeDocument/2006/relationships/image" Target="../media/image52.png"/><Relationship Id="rId5" Type="http://schemas.openxmlformats.org/officeDocument/2006/relationships/image" Target="../media/image106.png"/><Relationship Id="rId15" Type="http://schemas.openxmlformats.org/officeDocument/2006/relationships/image" Target="../media/image116.png"/><Relationship Id="rId10" Type="http://schemas.openxmlformats.org/officeDocument/2006/relationships/image" Target="../media/image111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Relationship Id="rId14" Type="http://schemas.openxmlformats.org/officeDocument/2006/relationships/image" Target="../media/image11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128.png"/><Relationship Id="rId18" Type="http://schemas.openxmlformats.org/officeDocument/2006/relationships/image" Target="../media/image133.png"/><Relationship Id="rId3" Type="http://schemas.openxmlformats.org/officeDocument/2006/relationships/image" Target="../media/image98.png"/><Relationship Id="rId7" Type="http://schemas.openxmlformats.org/officeDocument/2006/relationships/image" Target="../media/image122.png"/><Relationship Id="rId12" Type="http://schemas.openxmlformats.org/officeDocument/2006/relationships/image" Target="../media/image127.png"/><Relationship Id="rId17" Type="http://schemas.openxmlformats.org/officeDocument/2006/relationships/image" Target="../media/image132.png"/><Relationship Id="rId2" Type="http://schemas.openxmlformats.org/officeDocument/2006/relationships/image" Target="../media/image53.emf"/><Relationship Id="rId16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.png"/><Relationship Id="rId11" Type="http://schemas.openxmlformats.org/officeDocument/2006/relationships/image" Target="../media/image126.png"/><Relationship Id="rId5" Type="http://schemas.openxmlformats.org/officeDocument/2006/relationships/image" Target="../media/image120.png"/><Relationship Id="rId15" Type="http://schemas.openxmlformats.org/officeDocument/2006/relationships/image" Target="../media/image130.png"/><Relationship Id="rId10" Type="http://schemas.openxmlformats.org/officeDocument/2006/relationships/image" Target="../media/image125.png"/><Relationship Id="rId4" Type="http://schemas.openxmlformats.org/officeDocument/2006/relationships/image" Target="../media/image119.png"/><Relationship Id="rId9" Type="http://schemas.openxmlformats.org/officeDocument/2006/relationships/image" Target="../media/image124.png"/><Relationship Id="rId14" Type="http://schemas.openxmlformats.org/officeDocument/2006/relationships/image" Target="../media/image1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23.emf"/><Relationship Id="rId7" Type="http://schemas.openxmlformats.org/officeDocument/2006/relationships/image" Target="../media/image112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13" Type="http://schemas.openxmlformats.org/officeDocument/2006/relationships/image" Target="../media/image147.png"/><Relationship Id="rId18" Type="http://schemas.openxmlformats.org/officeDocument/2006/relationships/image" Target="../media/image151.png"/><Relationship Id="rId3" Type="http://schemas.openxmlformats.org/officeDocument/2006/relationships/image" Target="../media/image137.png"/><Relationship Id="rId7" Type="http://schemas.openxmlformats.org/officeDocument/2006/relationships/image" Target="../media/image141.png"/><Relationship Id="rId12" Type="http://schemas.openxmlformats.org/officeDocument/2006/relationships/image" Target="../media/image146.png"/><Relationship Id="rId17" Type="http://schemas.openxmlformats.org/officeDocument/2006/relationships/image" Target="../media/image150.png"/><Relationship Id="rId2" Type="http://schemas.openxmlformats.org/officeDocument/2006/relationships/image" Target="../media/image135.png"/><Relationship Id="rId16" Type="http://schemas.openxmlformats.org/officeDocument/2006/relationships/image" Target="../media/image1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png"/><Relationship Id="rId11" Type="http://schemas.openxmlformats.org/officeDocument/2006/relationships/image" Target="../media/image145.png"/><Relationship Id="rId5" Type="http://schemas.openxmlformats.org/officeDocument/2006/relationships/image" Target="../media/image139.png"/><Relationship Id="rId15" Type="http://schemas.openxmlformats.org/officeDocument/2006/relationships/image" Target="../media/image24.emf"/><Relationship Id="rId10" Type="http://schemas.openxmlformats.org/officeDocument/2006/relationships/image" Target="../media/image144.png"/><Relationship Id="rId19" Type="http://schemas.openxmlformats.org/officeDocument/2006/relationships/image" Target="../media/image25.emf"/><Relationship Id="rId4" Type="http://schemas.openxmlformats.org/officeDocument/2006/relationships/image" Target="../media/image138.png"/><Relationship Id="rId9" Type="http://schemas.openxmlformats.org/officeDocument/2006/relationships/image" Target="../media/image143.png"/><Relationship Id="rId14" Type="http://schemas.openxmlformats.org/officeDocument/2006/relationships/image" Target="../media/image14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3" Type="http://schemas.openxmlformats.org/officeDocument/2006/relationships/image" Target="../media/image153.png"/><Relationship Id="rId7" Type="http://schemas.openxmlformats.org/officeDocument/2006/relationships/image" Target="../media/image156.png"/><Relationship Id="rId12" Type="http://schemas.openxmlformats.org/officeDocument/2006/relationships/image" Target="../media/image161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5.png"/><Relationship Id="rId11" Type="http://schemas.openxmlformats.org/officeDocument/2006/relationships/image" Target="../media/image160.png"/><Relationship Id="rId5" Type="http://schemas.openxmlformats.org/officeDocument/2006/relationships/image" Target="../media/image154.png"/><Relationship Id="rId10" Type="http://schemas.openxmlformats.org/officeDocument/2006/relationships/image" Target="../media/image159.png"/><Relationship Id="rId4" Type="http://schemas.openxmlformats.org/officeDocument/2006/relationships/image" Target="../media/image27.jpg"/><Relationship Id="rId9" Type="http://schemas.openxmlformats.org/officeDocument/2006/relationships/image" Target="../media/image15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png"/><Relationship Id="rId3" Type="http://schemas.openxmlformats.org/officeDocument/2006/relationships/image" Target="../media/image162.png"/><Relationship Id="rId7" Type="http://schemas.openxmlformats.org/officeDocument/2006/relationships/image" Target="../media/image16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5.png"/><Relationship Id="rId5" Type="http://schemas.openxmlformats.org/officeDocument/2006/relationships/image" Target="../media/image164.png"/><Relationship Id="rId10" Type="http://schemas.openxmlformats.org/officeDocument/2006/relationships/image" Target="../media/image169.png"/><Relationship Id="rId4" Type="http://schemas.openxmlformats.org/officeDocument/2006/relationships/image" Target="../media/image163.png"/><Relationship Id="rId9" Type="http://schemas.openxmlformats.org/officeDocument/2006/relationships/image" Target="../media/image16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13" Type="http://schemas.openxmlformats.org/officeDocument/2006/relationships/image" Target="../media/image67.png"/><Relationship Id="rId18" Type="http://schemas.openxmlformats.org/officeDocument/2006/relationships/image" Target="../media/image180.png"/><Relationship Id="rId3" Type="http://schemas.openxmlformats.org/officeDocument/2006/relationships/image" Target="../media/image57.png"/><Relationship Id="rId21" Type="http://schemas.openxmlformats.org/officeDocument/2006/relationships/image" Target="../media/image75.png"/><Relationship Id="rId7" Type="http://schemas.openxmlformats.org/officeDocument/2006/relationships/image" Target="../media/image61.png"/><Relationship Id="rId12" Type="http://schemas.openxmlformats.org/officeDocument/2006/relationships/image" Target="../media/image176.png"/><Relationship Id="rId17" Type="http://schemas.openxmlformats.org/officeDocument/2006/relationships/image" Target="../media/image71.png"/><Relationship Id="rId2" Type="http://schemas.openxmlformats.org/officeDocument/2006/relationships/image" Target="../media/image56.png"/><Relationship Id="rId16" Type="http://schemas.openxmlformats.org/officeDocument/2006/relationships/image" Target="../media/image1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1.png"/><Relationship Id="rId11" Type="http://schemas.openxmlformats.org/officeDocument/2006/relationships/image" Target="../media/image175.png"/><Relationship Id="rId24" Type="http://schemas.openxmlformats.org/officeDocument/2006/relationships/image" Target="../media/image183.png"/><Relationship Id="rId5" Type="http://schemas.openxmlformats.org/officeDocument/2006/relationships/image" Target="../media/image170.png"/><Relationship Id="rId15" Type="http://schemas.openxmlformats.org/officeDocument/2006/relationships/image" Target="../media/image178.png"/><Relationship Id="rId23" Type="http://schemas.openxmlformats.org/officeDocument/2006/relationships/image" Target="../media/image182.png"/><Relationship Id="rId10" Type="http://schemas.openxmlformats.org/officeDocument/2006/relationships/image" Target="../media/image174.png"/><Relationship Id="rId4" Type="http://schemas.openxmlformats.org/officeDocument/2006/relationships/image" Target="../media/image58.png"/><Relationship Id="rId9" Type="http://schemas.openxmlformats.org/officeDocument/2006/relationships/image" Target="../media/image173.png"/><Relationship Id="rId14" Type="http://schemas.openxmlformats.org/officeDocument/2006/relationships/image" Target="../media/image177.png"/><Relationship Id="rId22" Type="http://schemas.openxmlformats.org/officeDocument/2006/relationships/image" Target="../media/image181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185.png"/><Relationship Id="rId7" Type="http://schemas.openxmlformats.org/officeDocument/2006/relationships/image" Target="../media/image187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6.png"/><Relationship Id="rId11" Type="http://schemas.openxmlformats.org/officeDocument/2006/relationships/image" Target="../media/image81.png"/><Relationship Id="rId5" Type="http://schemas.openxmlformats.org/officeDocument/2006/relationships/image" Target="../media/image460.png"/><Relationship Id="rId10" Type="http://schemas.openxmlformats.org/officeDocument/2006/relationships/image" Target="../media/image76.png"/><Relationship Id="rId4" Type="http://schemas.openxmlformats.org/officeDocument/2006/relationships/image" Target="../media/image27.jpg"/><Relationship Id="rId9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png"/><Relationship Id="rId13" Type="http://schemas.openxmlformats.org/officeDocument/2006/relationships/image" Target="../media/image79.png"/><Relationship Id="rId18" Type="http://schemas.openxmlformats.org/officeDocument/2006/relationships/image" Target="../media/image180.png"/><Relationship Id="rId3" Type="http://schemas.openxmlformats.org/officeDocument/2006/relationships/image" Target="../media/image57.png"/><Relationship Id="rId21" Type="http://schemas.openxmlformats.org/officeDocument/2006/relationships/image" Target="../media/image89.png"/><Relationship Id="rId7" Type="http://schemas.openxmlformats.org/officeDocument/2006/relationships/image" Target="../media/image61.png"/><Relationship Id="rId12" Type="http://schemas.openxmlformats.org/officeDocument/2006/relationships/image" Target="../media/image176.png"/><Relationship Id="rId17" Type="http://schemas.openxmlformats.org/officeDocument/2006/relationships/image" Target="../media/image84.png"/><Relationship Id="rId2" Type="http://schemas.openxmlformats.org/officeDocument/2006/relationships/image" Target="../media/image56.png"/><Relationship Id="rId16" Type="http://schemas.openxmlformats.org/officeDocument/2006/relationships/image" Target="../media/image1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1.png"/><Relationship Id="rId11" Type="http://schemas.openxmlformats.org/officeDocument/2006/relationships/image" Target="../media/image175.png"/><Relationship Id="rId24" Type="http://schemas.openxmlformats.org/officeDocument/2006/relationships/image" Target="../media/image183.png"/><Relationship Id="rId5" Type="http://schemas.openxmlformats.org/officeDocument/2006/relationships/image" Target="../media/image170.png"/><Relationship Id="rId15" Type="http://schemas.openxmlformats.org/officeDocument/2006/relationships/image" Target="../media/image190.png"/><Relationship Id="rId23" Type="http://schemas.openxmlformats.org/officeDocument/2006/relationships/image" Target="../media/image182.png"/><Relationship Id="rId10" Type="http://schemas.openxmlformats.org/officeDocument/2006/relationships/image" Target="../media/image174.png"/><Relationship Id="rId4" Type="http://schemas.openxmlformats.org/officeDocument/2006/relationships/image" Target="../media/image58.png"/><Relationship Id="rId9" Type="http://schemas.openxmlformats.org/officeDocument/2006/relationships/image" Target="../media/image189.png"/><Relationship Id="rId14" Type="http://schemas.openxmlformats.org/officeDocument/2006/relationships/image" Target="../media/image177.png"/><Relationship Id="rId22" Type="http://schemas.openxmlformats.org/officeDocument/2006/relationships/image" Target="../media/image18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7" Type="http://schemas.openxmlformats.org/officeDocument/2006/relationships/image" Target="../media/image91.png"/><Relationship Id="rId12" Type="http://schemas.openxmlformats.org/officeDocument/2006/relationships/image" Target="../media/image27.jpg"/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5.png"/><Relationship Id="rId11" Type="http://schemas.openxmlformats.org/officeDocument/2006/relationships/image" Target="../media/image900.png"/><Relationship Id="rId5" Type="http://schemas.openxmlformats.org/officeDocument/2006/relationships/image" Target="../media/image194.png"/><Relationship Id="rId10" Type="http://schemas.openxmlformats.org/officeDocument/2006/relationships/image" Target="../media/image92.png"/><Relationship Id="rId4" Type="http://schemas.openxmlformats.org/officeDocument/2006/relationships/image" Target="../media/image87.png"/><Relationship Id="rId9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ET tanque de ferrocimento 02 | Ecoeficientes">
            <a:extLst>
              <a:ext uri="{FF2B5EF4-FFF2-40B4-BE49-F238E27FC236}">
                <a16:creationId xmlns:a16="http://schemas.microsoft.com/office/drawing/2014/main" id="{21231E0F-E8D7-4997-B5DC-EF9BDE23A8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6" b="17114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Rectangle 134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chemeClr val="tx1">
                  <a:alpha val="3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86C4B34-FE05-4C06-AD82-FA96A7B8CD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49"/>
            <a:ext cx="10058400" cy="36637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pt-BR" sz="3600">
                <a:solidFill>
                  <a:schemeClr val="bg1"/>
                </a:solidFill>
              </a:rPr>
              <a:t>Reservatórios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432AC7A-4AE5-4832-BCE7-9E447CD01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158916"/>
            <a:ext cx="10058400" cy="119583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pt-BR" sz="1800">
                <a:solidFill>
                  <a:schemeClr val="bg1"/>
                </a:solidFill>
              </a:rPr>
              <a:t>Disponivel em:</a:t>
            </a:r>
          </a:p>
          <a:p>
            <a:pPr algn="ctr"/>
            <a:r>
              <a:rPr lang="pt-BR" sz="1800">
                <a:solidFill>
                  <a:schemeClr val="bg1"/>
                </a:solidFill>
              </a:rPr>
              <a:t>www.tallesmello.com.br</a:t>
            </a: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34E5597F-CE67-4085-9548-E6A8036DA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93881" y="4035362"/>
            <a:ext cx="5404237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282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8286C2-F96E-4E87-A316-80B018EBB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Cobrimento e Armadura Mínima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8C815CE-B597-493D-8233-F3EB05F2E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094133"/>
            <a:ext cx="10832123" cy="3760891"/>
          </a:xfrm>
        </p:spPr>
        <p:txBody>
          <a:bodyPr/>
          <a:lstStyle/>
          <a:p>
            <a:r>
              <a:rPr lang="pt-BR" dirty="0"/>
              <a:t>Para o cobrimento deve-se ficar atento ao item elementos em contato com a água e prever um cobrimento mínimo de 4,5cm para as lajes (classe de agressividade IV)</a:t>
            </a:r>
          </a:p>
          <a:p>
            <a:r>
              <a:rPr lang="pt-BR" dirty="0"/>
              <a:t>É necessário paras as paredes e lajes do reservatórios prescrever armadura mínima de flexão - NBR 6118 – Item 17.3.5.2 Para as paredes verticais deve-se seguir a armadura mínima horizontal e vertical especifico para vigas-parede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AAB6016-F77C-471B-B2DF-32C928F2E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8562" y="4424271"/>
            <a:ext cx="5323438" cy="146666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D9A5EED-F5D5-4844-947E-CC2F59BA7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00" y="4103408"/>
            <a:ext cx="6547790" cy="210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373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82BFA6-60F4-4318-AAC4-18843F4FC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Compatibilização de Momentos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8C37524-0456-4247-B250-0A04F0E53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288" y="2339139"/>
            <a:ext cx="7577262" cy="359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782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F7E5EE-C23A-4402-8D7D-42E0FC45E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Momentos Fletores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7C312BD-D08B-493E-8735-8E1BED15B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812" y="2405803"/>
            <a:ext cx="5535296" cy="315745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19E0DAD-30E0-4C71-8955-4785EBE37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6905" y="2158274"/>
            <a:ext cx="5370985" cy="365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383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806878-34DA-4DDB-BE97-7DAE3E76B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 01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5C5C561-3BFD-41E9-9242-EB25CE91CF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994" b="7013"/>
          <a:stretch/>
        </p:blipFill>
        <p:spPr>
          <a:xfrm>
            <a:off x="7201711" y="2242715"/>
            <a:ext cx="4160057" cy="376089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7A10EFF-DE2C-4EFE-8587-532657469F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12" t="3379" r="3486" b="6429"/>
          <a:stretch/>
        </p:blipFill>
        <p:spPr>
          <a:xfrm>
            <a:off x="2329119" y="3405959"/>
            <a:ext cx="3418152" cy="28075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18B5E34B-A1FC-44E1-8767-8F6BB3608CD7}"/>
                  </a:ext>
                </a:extLst>
              </p:cNvPr>
              <p:cNvSpPr txBox="1"/>
              <p:nvPr/>
            </p:nvSpPr>
            <p:spPr>
              <a:xfrm>
                <a:off x="3654266" y="5919450"/>
                <a:ext cx="6334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𝐶𝑜𝑟𝑡𝑒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18B5E34B-A1FC-44E1-8767-8F6BB3608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266" y="5919450"/>
                <a:ext cx="633443" cy="276999"/>
              </a:xfrm>
              <a:prstGeom prst="rect">
                <a:avLst/>
              </a:prstGeom>
              <a:blipFill>
                <a:blip r:embed="rId4"/>
                <a:stretch>
                  <a:fillRect l="-7692" r="-8654" b="-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D6788A37-FA8A-4E94-A5EA-EC01591A8C5C}"/>
                  </a:ext>
                </a:extLst>
              </p:cNvPr>
              <p:cNvSpPr txBox="1"/>
              <p:nvPr/>
            </p:nvSpPr>
            <p:spPr>
              <a:xfrm>
                <a:off x="8965017" y="6003605"/>
                <a:ext cx="7542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𝑃𝑙𝑎𝑛𝑡𝑎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D6788A37-FA8A-4E94-A5EA-EC01591A8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5017" y="6003605"/>
                <a:ext cx="754245" cy="276999"/>
              </a:xfrm>
              <a:prstGeom prst="rect">
                <a:avLst/>
              </a:prstGeom>
              <a:blipFill>
                <a:blip r:embed="rId5"/>
                <a:stretch>
                  <a:fillRect l="-7317" r="-8130" b="-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Espaço Reservado para Conteúdo 2">
                <a:extLst>
                  <a:ext uri="{FF2B5EF4-FFF2-40B4-BE49-F238E27FC236}">
                    <a16:creationId xmlns:a16="http://schemas.microsoft.com/office/drawing/2014/main" id="{FF67BE0A-B6C1-4C11-BBFB-70052BB46B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79" y="2108202"/>
                <a:ext cx="6104431" cy="1676008"/>
              </a:xfrm>
            </p:spPr>
            <p:txBody>
              <a:bodyPr>
                <a:normAutofit fontScale="85000" lnSpcReduction="10000"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pt-BR" sz="1800" b="0" i="1" u="none" strike="noStrike" baseline="0" dirty="0" smtClean="0">
                        <a:latin typeface="Cambria Math" panose="02040503050406030204" pitchFamily="18" charset="0"/>
                      </a:rPr>
                      <m:t>𝐸𝑠𝑝𝑒𝑠𝑠𝑢𝑟𝑎𝑠</m:t>
                    </m:r>
                    <m:r>
                      <a:rPr lang="pt-BR" sz="1800" b="0" i="1" u="none" strike="noStrike" baseline="0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pt-BR" sz="1800" b="0" i="1" u="none" strike="noStrike" baseline="0" dirty="0" smtClean="0">
                        <a:latin typeface="Cambria Math" panose="02040503050406030204" pitchFamily="18" charset="0"/>
                      </a:rPr>
                      <m:t>𝑇𝑎𝑚𝑝𝑎</m:t>
                    </m:r>
                    <m:r>
                      <a:rPr lang="pt-BR" sz="1800" b="0" i="1" u="none" strike="noStrike" baseline="0" dirty="0" smtClean="0">
                        <a:latin typeface="Cambria Math" panose="02040503050406030204" pitchFamily="18" charset="0"/>
                      </a:rPr>
                      <m:t>: 12 </m:t>
                    </m:r>
                    <m:r>
                      <a:rPr lang="pt-BR" sz="1800" b="0" i="1" u="none" strike="noStrike" baseline="0" dirty="0" smtClean="0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pt-BR" sz="1800" b="0" i="1" u="none" strike="noStrike" baseline="0" dirty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pt-BR" sz="1800" b="0" i="1" u="none" strike="noStrike" baseline="0" dirty="0" smtClean="0">
                        <a:latin typeface="Cambria Math" panose="02040503050406030204" pitchFamily="18" charset="0"/>
                      </a:rPr>
                      <m:t>𝐹𝑢𝑛𝑑𝑜</m:t>
                    </m:r>
                    <m:r>
                      <a:rPr lang="pt-BR" sz="1800" b="0" i="1" u="none" strike="noStrike" baseline="0" dirty="0" smtClean="0">
                        <a:latin typeface="Cambria Math" panose="02040503050406030204" pitchFamily="18" charset="0"/>
                      </a:rPr>
                      <m:t>: 15 </m:t>
                    </m:r>
                    <m:r>
                      <a:rPr lang="pt-BR" sz="1800" b="0" i="1" u="none" strike="noStrike" baseline="0" dirty="0" smtClean="0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pt-BR" sz="1800" b="0" i="1" u="none" strike="noStrike" baseline="0" dirty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pt-BR" sz="1800" b="0" i="1" u="none" strike="noStrike" baseline="0" dirty="0" smtClean="0">
                        <a:latin typeface="Cambria Math" panose="02040503050406030204" pitchFamily="18" charset="0"/>
                      </a:rPr>
                      <m:t>𝑃𝑎𝑟𝑒𝑑𝑒𝑠</m:t>
                    </m:r>
                    <m:r>
                      <a:rPr lang="pt-BR" sz="1800" b="0" i="1" u="none" strike="noStrike" baseline="0" dirty="0" smtClean="0">
                        <a:latin typeface="Cambria Math" panose="02040503050406030204" pitchFamily="18" charset="0"/>
                      </a:rPr>
                      <m:t>: 15 </m:t>
                    </m:r>
                    <m:r>
                      <a:rPr lang="pt-BR" sz="1800" b="0" i="1" u="none" strike="noStrike" baseline="0" dirty="0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endParaRPr lang="pt-BR" sz="1800" b="0" i="0" u="none" strike="noStrike" baseline="0" dirty="0">
                  <a:latin typeface="ArialMT"/>
                </a:endParaRPr>
              </a:p>
              <a:p>
                <a14:m>
                  <m:oMath xmlns:m="http://schemas.openxmlformats.org/officeDocument/2006/math">
                    <m:r>
                      <a:rPr lang="pt-BR" sz="1800" b="0" i="1" u="none" strike="noStrike" baseline="0" dirty="0" smtClean="0">
                        <a:latin typeface="Cambria Math" panose="02040503050406030204" pitchFamily="18" charset="0"/>
                      </a:rPr>
                      <m:t>𝐹𝑐𝑘</m:t>
                    </m:r>
                    <m:r>
                      <a:rPr lang="pt-BR" sz="1800" b="0" i="1" u="none" strike="noStrike" baseline="0" dirty="0">
                        <a:latin typeface="Cambria Math" panose="02040503050406030204" pitchFamily="18" charset="0"/>
                      </a:rPr>
                      <m:t>: 30 </m:t>
                    </m:r>
                    <m:r>
                      <a:rPr lang="pt-BR" sz="1800" b="0" i="1" u="none" strike="noStrike" baseline="0" dirty="0">
                        <a:latin typeface="Cambria Math" panose="02040503050406030204" pitchFamily="18" charset="0"/>
                      </a:rPr>
                      <m:t>𝑀𝑝𝑎</m:t>
                    </m:r>
                    <m:r>
                      <a:rPr lang="pt-BR" sz="1800" i="1" dirty="0">
                        <a:latin typeface="Cambria Math" panose="02040503050406030204" pitchFamily="18" charset="0"/>
                      </a:rPr>
                      <m:t>;</m:t>
                    </m:r>
                    <m:r>
                      <a:rPr lang="pt-BR" sz="1800" i="1" dirty="0">
                        <a:latin typeface="Cambria Math" panose="02040503050406030204" pitchFamily="18" charset="0"/>
                      </a:rPr>
                      <m:t>𝐶𝑜𝑏𝑟𝑖𝑚𝑒𝑛𝑡𝑜</m:t>
                    </m:r>
                    <m:r>
                      <a:rPr lang="pt-BR" sz="1800" i="1" dirty="0">
                        <a:latin typeface="Cambria Math" panose="02040503050406030204" pitchFamily="18" charset="0"/>
                      </a:rPr>
                      <m:t>: 3 </m:t>
                    </m:r>
                    <m:r>
                      <a:rPr lang="pt-BR" sz="1800" i="1" dirty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endParaRPr lang="pt-BR" sz="1800" dirty="0"/>
              </a:p>
              <a:p>
                <a:pPr algn="l"/>
                <a14:m>
                  <m:oMath xmlns:m="http://schemas.openxmlformats.org/officeDocument/2006/math">
                    <m:r>
                      <a:rPr lang="pt-BR" sz="1800" b="0" i="1" u="none" strike="noStrike" baseline="0" dirty="0" smtClean="0">
                        <a:latin typeface="Cambria Math" panose="02040503050406030204" pitchFamily="18" charset="0"/>
                      </a:rPr>
                      <m:t>𝐴𝑙𝑡𝑢𝑟𝑎</m:t>
                    </m:r>
                    <m:r>
                      <a:rPr lang="pt-BR" sz="1800" b="0" i="1" u="none" strike="noStrike" baseline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1800" b="0" i="1" u="none" strike="noStrike" baseline="0" dirty="0" smtClean="0">
                        <a:latin typeface="Cambria Math" panose="02040503050406030204" pitchFamily="18" charset="0"/>
                      </a:rPr>
                      <m:t>𝑑𝑎</m:t>
                    </m:r>
                    <m:r>
                      <a:rPr lang="pt-BR" sz="1800" b="0" i="1" u="none" strike="noStrike" baseline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1800" b="0" i="1" u="none" strike="noStrike" baseline="0" dirty="0" smtClean="0">
                        <a:latin typeface="Cambria Math" panose="02040503050406030204" pitchFamily="18" charset="0"/>
                      </a:rPr>
                      <m:t>𝑐𝑜𝑙𝑢𝑛𝑎</m:t>
                    </m:r>
                    <m:r>
                      <a:rPr lang="pt-BR" sz="1800" b="0" i="1" u="none" strike="noStrike" baseline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1800" b="0" i="1" u="none" strike="noStrike" baseline="0" dirty="0" smtClean="0">
                        <a:latin typeface="Cambria Math" panose="02040503050406030204" pitchFamily="18" charset="0"/>
                      </a:rPr>
                      <m:t>𝑑𝑒</m:t>
                    </m:r>
                    <m:r>
                      <a:rPr lang="pt-BR" sz="1800" b="0" i="1" u="none" strike="noStrike" baseline="0" dirty="0" smtClean="0">
                        <a:latin typeface="Cambria Math" panose="02040503050406030204" pitchFamily="18" charset="0"/>
                      </a:rPr>
                      <m:t> á</m:t>
                    </m:r>
                    <m:r>
                      <a:rPr lang="pt-BR" sz="1800" b="0" i="1" u="none" strike="noStrike" baseline="0" dirty="0" smtClean="0">
                        <a:latin typeface="Cambria Math" panose="02040503050406030204" pitchFamily="18" charset="0"/>
                      </a:rPr>
                      <m:t>𝑔𝑢𝑎</m:t>
                    </m:r>
                    <m:r>
                      <a:rPr lang="pt-BR" sz="1800" b="0" i="1" u="none" strike="noStrike" baseline="0" dirty="0" smtClean="0">
                        <a:latin typeface="Cambria Math" panose="02040503050406030204" pitchFamily="18" charset="0"/>
                      </a:rPr>
                      <m:t>: 2,8</m:t>
                    </m:r>
                    <m:r>
                      <a:rPr lang="pt-BR" sz="1800" b="0" i="1" u="none" strike="noStrike" baseline="0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BR" sz="1800" b="0" i="1" u="none" strike="noStrike" baseline="0" dirty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pt-BR" sz="1800" b="0" i="1" u="none" strike="noStrike" baseline="0" dirty="0" smtClean="0">
                        <a:latin typeface="Cambria Math" panose="02040503050406030204" pitchFamily="18" charset="0"/>
                      </a:rPr>
                      <m:t>𝑅𝑒𝑣𝑒𝑠𝑡𝑖𝑚𝑒𝑛𝑡𝑜</m:t>
                    </m:r>
                    <m:r>
                      <a:rPr lang="pt-BR" sz="1800" b="0" i="1" u="none" strike="noStrike" baseline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1800" b="0" i="1" u="none" strike="noStrike" baseline="0" dirty="0" smtClean="0">
                        <a:latin typeface="Cambria Math" panose="02040503050406030204" pitchFamily="18" charset="0"/>
                      </a:rPr>
                      <m:t>𝑑𝑜</m:t>
                    </m:r>
                    <m:r>
                      <a:rPr lang="pt-BR" sz="1800" b="0" i="1" u="none" strike="noStrike" baseline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1800" b="0" i="1" u="none" strike="noStrike" baseline="0" dirty="0" smtClean="0">
                        <a:latin typeface="Cambria Math" panose="02040503050406030204" pitchFamily="18" charset="0"/>
                      </a:rPr>
                      <m:t>𝑓𝑢𝑛𝑑𝑜</m:t>
                    </m:r>
                    <m:r>
                      <a:rPr lang="pt-BR" sz="1800" b="0" i="1" u="none" strike="noStrike" baseline="0" dirty="0" smtClean="0">
                        <a:latin typeface="Cambria Math" panose="02040503050406030204" pitchFamily="18" charset="0"/>
                      </a:rPr>
                      <m:t>: 2 </m:t>
                    </m:r>
                    <m:r>
                      <a:rPr lang="pt-BR" sz="1800" b="0" i="1" u="none" strike="noStrike" baseline="0" dirty="0" err="1">
                        <a:latin typeface="Cambria Math" panose="02040503050406030204" pitchFamily="18" charset="0"/>
                      </a:rPr>
                      <m:t>𝑘𝑁</m:t>
                    </m:r>
                    <m:r>
                      <a:rPr lang="pt-BR" sz="1800" b="0" i="1" u="none" strike="noStrike" baseline="0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pt-BR" sz="1800" b="0" i="1" u="none" strike="noStrike" baseline="0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BR" sz="1800" b="0" i="1" u="none" strike="noStrike" baseline="0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pt-BR" sz="1800" b="0" i="0" u="none" strike="noStrike" baseline="0" dirty="0">
                  <a:latin typeface="ArialMT"/>
                </a:endParaRPr>
              </a:p>
            </p:txBody>
          </p:sp>
        </mc:Choice>
        <mc:Fallback xmlns="">
          <p:sp>
            <p:nvSpPr>
              <p:cNvPr id="8" name="Espaço Reservado para Conteúdo 2">
                <a:extLst>
                  <a:ext uri="{FF2B5EF4-FFF2-40B4-BE49-F238E27FC236}">
                    <a16:creationId xmlns:a16="http://schemas.microsoft.com/office/drawing/2014/main" id="{FF67BE0A-B6C1-4C11-BBFB-70052BB46B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79" y="2108202"/>
                <a:ext cx="6104431" cy="1676008"/>
              </a:xfrm>
              <a:blipFill>
                <a:blip r:embed="rId6"/>
                <a:stretch>
                  <a:fillRect l="-1898" t="-72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5221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FA808A66-9542-464E-A6F3-A35A9192F698}"/>
                  </a:ext>
                </a:extLst>
              </p:cNvPr>
              <p:cNvSpPr txBox="1"/>
              <p:nvPr/>
            </p:nvSpPr>
            <p:spPr>
              <a:xfrm>
                <a:off x="532451" y="153402"/>
                <a:ext cx="1865767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𝐿𝑎𝑗𝑒</m:t>
                      </m:r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𝑑𝑎</m:t>
                      </m:r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𝑇𝑎𝑚𝑝𝑎</m:t>
                      </m:r>
                    </m:oMath>
                  </m:oMathPara>
                </a14:m>
                <a:endParaRPr lang="pt-BR" sz="21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FA808A66-9542-464E-A6F3-A35A9192F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51" y="153402"/>
                <a:ext cx="1865767" cy="323165"/>
              </a:xfrm>
              <a:prstGeom prst="rect">
                <a:avLst/>
              </a:prstGeom>
              <a:blipFill>
                <a:blip r:embed="rId2"/>
                <a:stretch>
                  <a:fillRect l="-4575" r="-4575" b="-320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15D2A6BE-CDA3-4ADA-935A-3588ADC2CE61}"/>
                  </a:ext>
                </a:extLst>
              </p:cNvPr>
              <p:cNvSpPr txBox="1"/>
              <p:nvPr/>
            </p:nvSpPr>
            <p:spPr>
              <a:xfrm>
                <a:off x="535193" y="716832"/>
                <a:ext cx="2352805" cy="3231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.=</m:t>
                      </m:r>
                      <m:sSub>
                        <m:sSubPr>
                          <m:ctrlPr>
                            <a:rPr lang="pt-BR" sz="2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𝐶𝑜𝑛𝑐𝑟𝑒𝑡𝑜</m:t>
                          </m:r>
                        </m:sub>
                      </m:sSub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 . 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pt-BR" sz="2100" dirty="0"/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15D2A6BE-CDA3-4ADA-935A-3588ADC2CE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193" y="716832"/>
                <a:ext cx="2352805" cy="323165"/>
              </a:xfrm>
              <a:prstGeom prst="rect">
                <a:avLst/>
              </a:prstGeom>
              <a:blipFill>
                <a:blip r:embed="rId3"/>
                <a:stretch>
                  <a:fillRect b="-2075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9CBE2D67-D8A4-43D1-B9A5-A0181770F438}"/>
                  </a:ext>
                </a:extLst>
              </p:cNvPr>
              <p:cNvSpPr txBox="1"/>
              <p:nvPr/>
            </p:nvSpPr>
            <p:spPr>
              <a:xfrm>
                <a:off x="532451" y="1742826"/>
                <a:ext cx="3106876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𝑅𝑒𝑣𝑒𝑠𝑡𝑖𝑚𝑒𝑛𝑡𝑜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sz="2100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9CBE2D67-D8A4-43D1-B9A5-A0181770F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51" y="1742826"/>
                <a:ext cx="3106876" cy="323165"/>
              </a:xfrm>
              <a:prstGeom prst="rect">
                <a:avLst/>
              </a:prstGeom>
              <a:blipFill>
                <a:blip r:embed="rId4"/>
                <a:stretch>
                  <a:fillRect l="-1569" t="-9434" r="-2353" b="-320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B14B1E3B-5B3A-4D57-AC81-D76A56A4E0B2}"/>
                  </a:ext>
                </a:extLst>
              </p:cNvPr>
              <p:cNvSpPr txBox="1"/>
              <p:nvPr/>
            </p:nvSpPr>
            <p:spPr>
              <a:xfrm>
                <a:off x="532451" y="2220828"/>
                <a:ext cx="1958677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𝑆𝐶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=0,5 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sz="2100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B14B1E3B-5B3A-4D57-AC81-D76A56A4E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51" y="2220828"/>
                <a:ext cx="1958677" cy="323165"/>
              </a:xfrm>
              <a:prstGeom prst="rect">
                <a:avLst/>
              </a:prstGeom>
              <a:blipFill>
                <a:blip r:embed="rId5"/>
                <a:stretch>
                  <a:fillRect l="-2795" t="-7547" r="-4037" b="-3396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56C9614F-E624-4C5A-B46D-C7CCDE52BDDE}"/>
                  </a:ext>
                </a:extLst>
              </p:cNvPr>
              <p:cNvSpPr txBox="1"/>
              <p:nvPr/>
            </p:nvSpPr>
            <p:spPr>
              <a:xfrm>
                <a:off x="552190" y="2656330"/>
                <a:ext cx="3443507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=3+1+0,5=4,5 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sz="2100" dirty="0"/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56C9614F-E624-4C5A-B46D-C7CCDE52BD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190" y="2656330"/>
                <a:ext cx="3443507" cy="323165"/>
              </a:xfrm>
              <a:prstGeom prst="rect">
                <a:avLst/>
              </a:prstGeom>
              <a:blipFill>
                <a:blip r:embed="rId6"/>
                <a:stretch>
                  <a:fillRect l="-1418" t="-9434" r="-2128" b="-320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tângulo 10">
            <a:extLst>
              <a:ext uri="{FF2B5EF4-FFF2-40B4-BE49-F238E27FC236}">
                <a16:creationId xmlns:a16="http://schemas.microsoft.com/office/drawing/2014/main" id="{CD5CF0CC-6886-45D9-8922-83603358AF79}"/>
              </a:ext>
            </a:extLst>
          </p:cNvPr>
          <p:cNvSpPr/>
          <p:nvPr/>
        </p:nvSpPr>
        <p:spPr>
          <a:xfrm>
            <a:off x="899071" y="3464556"/>
            <a:ext cx="2039816" cy="19139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5975DC51-070C-4E7A-AEF9-D66713F8FF5E}"/>
                  </a:ext>
                </a:extLst>
              </p:cNvPr>
              <p:cNvSpPr txBox="1"/>
              <p:nvPr/>
            </p:nvSpPr>
            <p:spPr>
              <a:xfrm>
                <a:off x="1544426" y="5436384"/>
                <a:ext cx="74910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4,0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5975DC51-070C-4E7A-AEF9-D66713F8F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426" y="5436384"/>
                <a:ext cx="749105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47C23248-725A-4606-A8B4-1BC90DE64C1E}"/>
                  </a:ext>
                </a:extLst>
              </p:cNvPr>
              <p:cNvSpPr txBox="1"/>
              <p:nvPr/>
            </p:nvSpPr>
            <p:spPr>
              <a:xfrm>
                <a:off x="2938887" y="4236841"/>
                <a:ext cx="74910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5,5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47C23248-725A-4606-A8B4-1BC90DE64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887" y="4236841"/>
                <a:ext cx="749105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F4B60B0C-18C7-4002-AD6C-90E586DE2ACC}"/>
                  </a:ext>
                </a:extLst>
              </p:cNvPr>
              <p:cNvSpPr txBox="1"/>
              <p:nvPr/>
            </p:nvSpPr>
            <p:spPr>
              <a:xfrm>
                <a:off x="1012848" y="4082824"/>
                <a:ext cx="1841081" cy="6406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5,5</m:t>
                          </m:r>
                        </m:num>
                        <m:den>
                          <m:r>
                            <a:rPr 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pt-B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=1,38</m:t>
                      </m:r>
                    </m:oMath>
                  </m:oMathPara>
                </a14:m>
                <a:endParaRPr lang="pt-BR" sz="2200" dirty="0"/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F4B60B0C-18C7-4002-AD6C-90E586DE2A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848" y="4082824"/>
                <a:ext cx="1841081" cy="64068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FB867378-068E-4DAD-9DD7-A736BF83C78F}"/>
                  </a:ext>
                </a:extLst>
              </p:cNvPr>
              <p:cNvSpPr txBox="1"/>
              <p:nvPr/>
            </p:nvSpPr>
            <p:spPr>
              <a:xfrm>
                <a:off x="6762712" y="136929"/>
                <a:ext cx="3660489" cy="6479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=5−</m:t>
                      </m:r>
                      <m:f>
                        <m:fPr>
                          <m:ctrlPr>
                            <a:rPr lang="pt-BR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2,5</m:t>
                          </m:r>
                        </m:num>
                        <m:den>
                          <m:r>
                            <a:rPr lang="pt-BR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=5−</m:t>
                      </m:r>
                      <m:f>
                        <m:fPr>
                          <m:ctrlPr>
                            <a:rPr lang="pt-BR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2,5</m:t>
                          </m:r>
                        </m:num>
                        <m:den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1,38</m:t>
                          </m:r>
                        </m:den>
                      </m:f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=3,18</m:t>
                      </m:r>
                    </m:oMath>
                  </m:oMathPara>
                </a14:m>
                <a:endParaRPr lang="pt-BR" sz="2100" dirty="0"/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FB867378-068E-4DAD-9DD7-A736BF83C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2712" y="136929"/>
                <a:ext cx="3660489" cy="64793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D797DE5E-749A-4E28-84C4-0756642FA8A0}"/>
                  </a:ext>
                </a:extLst>
              </p:cNvPr>
              <p:cNvSpPr txBox="1"/>
              <p:nvPr/>
            </p:nvSpPr>
            <p:spPr>
              <a:xfrm>
                <a:off x="6796454" y="1130515"/>
                <a:ext cx="4939494" cy="6137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 . </m:t>
                          </m:r>
                          <m:sSub>
                            <m:sSubPr>
                              <m:ctrlP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3,18 . 4,5 . 4</m:t>
                          </m:r>
                        </m:num>
                        <m:den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=5,72 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sz="2100" dirty="0"/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D797DE5E-749A-4E28-84C4-0756642FA8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6454" y="1130515"/>
                <a:ext cx="4939494" cy="61375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B1AC6F18-9CB0-440A-A9F8-2B41CC938FA6}"/>
                  </a:ext>
                </a:extLst>
              </p:cNvPr>
              <p:cNvSpPr txBox="1"/>
              <p:nvPr/>
            </p:nvSpPr>
            <p:spPr>
              <a:xfrm>
                <a:off x="10805488" y="302256"/>
                <a:ext cx="1021497" cy="3486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=2,6</m:t>
                      </m:r>
                    </m:oMath>
                  </m:oMathPara>
                </a14:m>
                <a:endParaRPr lang="pt-BR" sz="2100" dirty="0"/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B1AC6F18-9CB0-440A-A9F8-2B41CC938F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5488" y="302256"/>
                <a:ext cx="1021497" cy="348622"/>
              </a:xfrm>
              <a:prstGeom prst="rect">
                <a:avLst/>
              </a:prstGeom>
              <a:blipFill>
                <a:blip r:embed="rId12"/>
                <a:stretch>
                  <a:fillRect l="-5389" r="-5988" b="-1929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3B20CE23-C619-479D-91AD-566DAFDFBEB9}"/>
                  </a:ext>
                </a:extLst>
              </p:cNvPr>
              <p:cNvSpPr txBox="1"/>
              <p:nvPr/>
            </p:nvSpPr>
            <p:spPr>
              <a:xfrm>
                <a:off x="6762712" y="1964892"/>
                <a:ext cx="4808752" cy="6216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 . </m:t>
                          </m:r>
                          <m:sSub>
                            <m:sSubPr>
                              <m:ctrlP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2,6 . 4,5 . 4</m:t>
                          </m:r>
                        </m:num>
                        <m:den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=4,68 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sz="2100" dirty="0"/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3B20CE23-C619-479D-91AD-566DAFDFBE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2712" y="1964892"/>
                <a:ext cx="4808752" cy="62164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651C9637-4A2C-4E80-A583-25BC03C1F0A0}"/>
                  </a:ext>
                </a:extLst>
              </p:cNvPr>
              <p:cNvSpPr txBox="1"/>
              <p:nvPr/>
            </p:nvSpPr>
            <p:spPr>
              <a:xfrm>
                <a:off x="6523374" y="2853567"/>
                <a:ext cx="5533137" cy="740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21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21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pt-BR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 .  </m:t>
                          </m:r>
                          <m:sSubSup>
                            <m:sSubSupPr>
                              <m:ctrlPr>
                                <a:rPr lang="pt-BR" sz="21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=7,10 . </m:t>
                      </m:r>
                      <m:f>
                        <m:fPr>
                          <m:ctrlPr>
                            <a:rPr lang="pt-BR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4,5 . 4²</m:t>
                          </m:r>
                        </m:num>
                        <m:den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=5,11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𝑘𝑁𝑚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sz="21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651C9637-4A2C-4E80-A583-25BC03C1F0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3374" y="2853567"/>
                <a:ext cx="5533137" cy="74084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Imagem 24">
            <a:extLst>
              <a:ext uri="{FF2B5EF4-FFF2-40B4-BE49-F238E27FC236}">
                <a16:creationId xmlns:a16="http://schemas.microsoft.com/office/drawing/2014/main" id="{70FDE566-6B9D-43FE-9CE0-14791ACEB78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231491" y="591433"/>
            <a:ext cx="2172832" cy="50427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5D160891-5E49-46B6-9989-644CC72A9583}"/>
                  </a:ext>
                </a:extLst>
              </p:cNvPr>
              <p:cNvSpPr txBox="1"/>
              <p:nvPr/>
            </p:nvSpPr>
            <p:spPr>
              <a:xfrm>
                <a:off x="461947" y="1216376"/>
                <a:ext cx="359944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1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sz="210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1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sz="2100" i="1" smtClean="0">
                          <a:latin typeface="Cambria Math" panose="02040503050406030204" pitchFamily="18" charset="0"/>
                        </a:rPr>
                        <m:t>.=25 . 0,12=3 </m:t>
                      </m:r>
                      <m:f>
                        <m:fPr>
                          <m:type m:val="lin"/>
                          <m:ctrlPr>
                            <a:rPr lang="pt-BR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𝑘𝑁</m:t>
                          </m:r>
                        </m:num>
                        <m:den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²</m:t>
                          </m:r>
                        </m:den>
                      </m:f>
                    </m:oMath>
                  </m:oMathPara>
                </a14:m>
                <a:endParaRPr lang="pt-BR" sz="2100" dirty="0"/>
              </a:p>
            </p:txBody>
          </p:sp>
        </mc:Choice>
        <mc:Fallback xmlns="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5D160891-5E49-46B6-9989-644CC72A95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47" y="1216376"/>
                <a:ext cx="3599447" cy="430887"/>
              </a:xfrm>
              <a:prstGeom prst="rect">
                <a:avLst/>
              </a:prstGeom>
              <a:blipFill>
                <a:blip r:embed="rId16"/>
                <a:stretch>
                  <a:fillRect t="-115714" r="-9153" b="-1757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FC80B023-C2BA-48E5-AC61-9B3B88C07E6E}"/>
                  </a:ext>
                </a:extLst>
              </p:cNvPr>
              <p:cNvSpPr txBox="1"/>
              <p:nvPr/>
            </p:nvSpPr>
            <p:spPr>
              <a:xfrm>
                <a:off x="6523374" y="3861441"/>
                <a:ext cx="5668626" cy="740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sz="21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pt-BR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sz="21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pt-BR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 .  </m:t>
                          </m:r>
                          <m:sSubSup>
                            <m:sSubSupPr>
                              <m:ctrlPr>
                                <a:rPr lang="pt-BR" sz="21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pt-BR" sz="21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4,00</m:t>
                      </m:r>
                      <m:r>
                        <a:rPr lang="pt-BR" sz="2100" i="1">
                          <a:latin typeface="Cambria Math" panose="02040503050406030204" pitchFamily="18" charset="0"/>
                        </a:rPr>
                        <m:t> . </m:t>
                      </m:r>
                      <m:f>
                        <m:fPr>
                          <m:ctrlPr>
                            <a:rPr lang="pt-BR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4,5 . 4²</m:t>
                          </m:r>
                        </m:num>
                        <m:den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=2,88 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𝑘𝑁𝑚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sz="2100" dirty="0"/>
              </a:p>
            </p:txBody>
          </p:sp>
        </mc:Choice>
        <mc:Fallback xmlns="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FC80B023-C2BA-48E5-AC61-9B3B88C07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3374" y="3861441"/>
                <a:ext cx="5668626" cy="74084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tângulo 29">
            <a:extLst>
              <a:ext uri="{FF2B5EF4-FFF2-40B4-BE49-F238E27FC236}">
                <a16:creationId xmlns:a16="http://schemas.microsoft.com/office/drawing/2014/main" id="{FC5D14A1-A5DF-4081-8359-50A206F3DF3E}"/>
              </a:ext>
            </a:extLst>
          </p:cNvPr>
          <p:cNvSpPr/>
          <p:nvPr/>
        </p:nvSpPr>
        <p:spPr>
          <a:xfrm>
            <a:off x="4282380" y="5267107"/>
            <a:ext cx="2031014" cy="279805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>
                <a:extLst>
                  <a:ext uri="{FF2B5EF4-FFF2-40B4-BE49-F238E27FC236}">
                    <a16:creationId xmlns:a16="http://schemas.microsoft.com/office/drawing/2014/main" id="{49233E97-1E6F-4A8A-92E8-9B9294F3F1AE}"/>
                  </a:ext>
                </a:extLst>
              </p:cNvPr>
              <p:cNvSpPr txBox="1"/>
              <p:nvPr/>
            </p:nvSpPr>
            <p:spPr>
              <a:xfrm>
                <a:off x="6640117" y="4870099"/>
                <a:ext cx="3159135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=12−3=9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pt-BR" sz="2100" dirty="0"/>
              </a:p>
            </p:txBody>
          </p:sp>
        </mc:Choice>
        <mc:Fallback xmlns="">
          <p:sp>
            <p:nvSpPr>
              <p:cNvPr id="31" name="CaixaDeTexto 30">
                <a:extLst>
                  <a:ext uri="{FF2B5EF4-FFF2-40B4-BE49-F238E27FC236}">
                    <a16:creationId xmlns:a16="http://schemas.microsoft.com/office/drawing/2014/main" id="{49233E97-1E6F-4A8A-92E8-9B9294F3F1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0117" y="4870099"/>
                <a:ext cx="3159135" cy="323165"/>
              </a:xfrm>
              <a:prstGeom prst="rect">
                <a:avLst/>
              </a:prstGeom>
              <a:blipFill>
                <a:blip r:embed="rId18"/>
                <a:stretch>
                  <a:fillRect l="-1737" r="-1544" b="-754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Imagem 36">
            <a:extLst>
              <a:ext uri="{FF2B5EF4-FFF2-40B4-BE49-F238E27FC236}">
                <a16:creationId xmlns:a16="http://schemas.microsoft.com/office/drawing/2014/main" id="{3026BFB3-74A7-4284-A094-C56561514075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7038" t="1432" r="2993" b="14886"/>
          <a:stretch/>
        </p:blipFill>
        <p:spPr>
          <a:xfrm>
            <a:off x="10267406" y="4573096"/>
            <a:ext cx="1758909" cy="169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8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7" grpId="0"/>
      <p:bldP spid="29" grpId="0"/>
      <p:bldP spid="30" grpId="0" animBg="1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C68320E3-266F-4A61-81C8-5C9B2AB53111}"/>
                  </a:ext>
                </a:extLst>
              </p:cNvPr>
              <p:cNvSpPr txBox="1"/>
              <p:nvPr/>
            </p:nvSpPr>
            <p:spPr>
              <a:xfrm>
                <a:off x="380704" y="1337480"/>
                <a:ext cx="5612134" cy="10009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100" i="1" smtClean="0">
                          <a:latin typeface="Cambria Math" panose="02040503050406030204" pitchFamily="18" charset="0"/>
                        </a:rPr>
                        <m:t>𝐾𝑀𝐷</m:t>
                      </m:r>
                      <m:r>
                        <a:rPr lang="pt-BR" sz="210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 . </m:t>
                          </m:r>
                          <m:sSup>
                            <m:sSupPr>
                              <m:ctrlPr>
                                <a:rPr lang="pt-BR" sz="2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 .  </m:t>
                          </m:r>
                          <m:sSub>
                            <m:sSubPr>
                              <m:ctrlPr>
                                <a:rPr lang="pt-BR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𝑐𝑑</m:t>
                              </m:r>
                            </m:sub>
                          </m:sSub>
                        </m:den>
                      </m:f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1,4 . </m:t>
                          </m:r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5,11</m:t>
                          </m:r>
                        </m:num>
                        <m:den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1 . </m:t>
                          </m:r>
                          <m:sSup>
                            <m:sSupPr>
                              <m:ctrlP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0,09</m:t>
                              </m:r>
                            </m:e>
                            <m:sup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. </m:t>
                          </m:r>
                          <m:f>
                            <m:fPr>
                              <m:ctrlP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30000</m:t>
                              </m:r>
                            </m:num>
                            <m:den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1,4</m:t>
                              </m:r>
                            </m:den>
                          </m:f>
                        </m:den>
                      </m:f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=0,04</m:t>
                      </m:r>
                    </m:oMath>
                  </m:oMathPara>
                </a14:m>
                <a:endParaRPr lang="pt-BR" sz="2100" dirty="0"/>
              </a:p>
            </p:txBody>
          </p:sp>
        </mc:Choice>
        <mc:Fallback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C68320E3-266F-4A61-81C8-5C9B2AB531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704" y="1337480"/>
                <a:ext cx="5612134" cy="10009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BC47B483-89A6-4F31-A7D2-BA394BF50919}"/>
                  </a:ext>
                </a:extLst>
              </p:cNvPr>
              <p:cNvSpPr txBox="1"/>
              <p:nvPr/>
            </p:nvSpPr>
            <p:spPr>
              <a:xfrm>
                <a:off x="436011" y="2332125"/>
                <a:ext cx="6031696" cy="10096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pt-BR" sz="21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</m:sSub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 .  </m:t>
                          </m:r>
                          <m:sSub>
                            <m:sSubPr>
                              <m:ctrlPr>
                                <a:rPr lang="pt-BR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1,4 . 5,11 . 10000</m:t>
                          </m:r>
                        </m:num>
                        <m:den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0,976 . 0,09 .</m:t>
                          </m:r>
                          <m:f>
                            <m:fPr>
                              <m:ctrlP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500000</m:t>
                              </m:r>
                            </m:num>
                            <m:den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1,15</m:t>
                              </m:r>
                            </m:den>
                          </m:f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=1,87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sz="2100" dirty="0"/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BC47B483-89A6-4F31-A7D2-BA394BF509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011" y="2332125"/>
                <a:ext cx="6031696" cy="10096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>
            <a:extLst>
              <a:ext uri="{FF2B5EF4-FFF2-40B4-BE49-F238E27FC236}">
                <a16:creationId xmlns:a16="http://schemas.microsoft.com/office/drawing/2014/main" id="{82B18417-2B6F-4ED5-A5B4-BB4D49373D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7" t="10389" r="60736" b="37527"/>
          <a:stretch/>
        </p:blipFill>
        <p:spPr>
          <a:xfrm>
            <a:off x="9028809" y="103627"/>
            <a:ext cx="2613063" cy="61748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9C7369EB-7D92-4162-B9E0-76CF549F9DFF}"/>
                  </a:ext>
                </a:extLst>
              </p:cNvPr>
              <p:cNvSpPr txBox="1"/>
              <p:nvPr/>
            </p:nvSpPr>
            <p:spPr>
              <a:xfrm>
                <a:off x="436011" y="949795"/>
                <a:ext cx="1230786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1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𝐷𝑖𝑟𝑒</m:t>
                      </m:r>
                      <m:r>
                        <a:rPr lang="pt-BR" sz="21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çã</m:t>
                      </m:r>
                      <m:r>
                        <a:rPr lang="pt-BR" sz="21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pt-BR" sz="21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1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pt-BR" sz="21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9C7369EB-7D92-4162-B9E0-76CF549F9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011" y="949795"/>
                <a:ext cx="1230786" cy="323165"/>
              </a:xfrm>
              <a:prstGeom prst="rect">
                <a:avLst/>
              </a:prstGeom>
              <a:blipFill>
                <a:blip r:embed="rId6"/>
                <a:stretch>
                  <a:fillRect l="-6965" r="-4478" b="-320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ADB5143B-1936-4A18-BF59-DF937E89BFD8}"/>
                  </a:ext>
                </a:extLst>
              </p:cNvPr>
              <p:cNvSpPr txBox="1"/>
              <p:nvPr/>
            </p:nvSpPr>
            <p:spPr>
              <a:xfrm>
                <a:off x="290371" y="3663264"/>
                <a:ext cx="5805629" cy="994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100" i="1" smtClean="0">
                          <a:latin typeface="Cambria Math" panose="02040503050406030204" pitchFamily="18" charset="0"/>
                        </a:rPr>
                        <m:t>𝐾𝑀𝐷</m:t>
                      </m:r>
                      <m:r>
                        <a:rPr lang="pt-BR" sz="210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 . </m:t>
                          </m:r>
                          <m:sSup>
                            <m:sSupPr>
                              <m:ctrlPr>
                                <a:rPr lang="pt-BR" sz="2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 .  </m:t>
                          </m:r>
                          <m:sSub>
                            <m:sSubPr>
                              <m:ctrlPr>
                                <a:rPr lang="pt-BR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𝑐𝑑</m:t>
                              </m:r>
                            </m:sub>
                          </m:sSub>
                        </m:den>
                      </m:f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1,4 . 2,88</m:t>
                          </m:r>
                        </m:num>
                        <m:den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1 . </m:t>
                          </m:r>
                          <m:sSup>
                            <m:sSupPr>
                              <m:ctrlP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0,09</m:t>
                              </m:r>
                            </m:e>
                            <m:sup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. </m:t>
                          </m:r>
                          <m:f>
                            <m:fPr>
                              <m:ctrlP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30000</m:t>
                              </m:r>
                            </m:num>
                            <m:den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1,4</m:t>
                              </m:r>
                            </m:den>
                          </m:f>
                        </m:den>
                      </m:f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=0,023</m:t>
                      </m:r>
                    </m:oMath>
                  </m:oMathPara>
                </a14:m>
                <a:endParaRPr lang="pt-BR" sz="2100" dirty="0"/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ADB5143B-1936-4A18-BF59-DF937E89BF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371" y="3663264"/>
                <a:ext cx="5805629" cy="9943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661C986A-BD66-4EAD-A59B-65F34A0891B9}"/>
                  </a:ext>
                </a:extLst>
              </p:cNvPr>
              <p:cNvSpPr txBox="1"/>
              <p:nvPr/>
            </p:nvSpPr>
            <p:spPr>
              <a:xfrm>
                <a:off x="290371" y="4657575"/>
                <a:ext cx="6031696" cy="10096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pt-BR" sz="21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</m:sSub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 .  </m:t>
                          </m:r>
                          <m:sSub>
                            <m:sSubPr>
                              <m:ctrlPr>
                                <a:rPr lang="pt-BR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1,4 . 2,88 . 10000</m:t>
                          </m:r>
                        </m:num>
                        <m:den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0,985 . 0,09 .</m:t>
                          </m:r>
                          <m:f>
                            <m:fPr>
                              <m:ctrlP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500000</m:t>
                              </m:r>
                            </m:num>
                            <m:den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1,15</m:t>
                              </m:r>
                            </m:den>
                          </m:f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=1,05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sz="2100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661C986A-BD66-4EAD-A59B-65F34A0891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371" y="4657575"/>
                <a:ext cx="6031696" cy="100963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3DB34C68-49A0-4CEC-BB71-732669958683}"/>
                  </a:ext>
                </a:extLst>
              </p:cNvPr>
              <p:cNvSpPr txBox="1"/>
              <p:nvPr/>
            </p:nvSpPr>
            <p:spPr>
              <a:xfrm>
                <a:off x="380703" y="3340099"/>
                <a:ext cx="1219565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1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𝐷𝑖𝑟𝑒</m:t>
                      </m:r>
                      <m:r>
                        <a:rPr lang="pt-BR" sz="21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çã</m:t>
                      </m:r>
                      <m:r>
                        <a:rPr lang="pt-BR" sz="21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pt-BR" sz="21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1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pt-BR" sz="21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3DB34C68-49A0-4CEC-BB71-732669958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703" y="3340099"/>
                <a:ext cx="1219565" cy="323165"/>
              </a:xfrm>
              <a:prstGeom prst="rect">
                <a:avLst/>
              </a:prstGeom>
              <a:blipFill>
                <a:blip r:embed="rId9"/>
                <a:stretch>
                  <a:fillRect l="-6965" r="-4478" b="-320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ED14AA53-4553-4754-8F20-A12C522E11EE}"/>
                  </a:ext>
                </a:extLst>
              </p:cNvPr>
              <p:cNvSpPr txBox="1"/>
              <p:nvPr/>
            </p:nvSpPr>
            <p:spPr>
              <a:xfrm>
                <a:off x="436011" y="333668"/>
                <a:ext cx="1865767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𝐿𝑎𝑗𝑒</m:t>
                      </m:r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𝑑𝑎</m:t>
                      </m:r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𝑇𝑎𝑚𝑝𝑎</m:t>
                      </m:r>
                    </m:oMath>
                  </m:oMathPara>
                </a14:m>
                <a:endParaRPr lang="pt-BR" sz="21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ED14AA53-4553-4754-8F20-A12C522E11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011" y="333668"/>
                <a:ext cx="1865767" cy="323165"/>
              </a:xfrm>
              <a:prstGeom prst="rect">
                <a:avLst/>
              </a:prstGeom>
              <a:blipFill>
                <a:blip r:embed="rId10"/>
                <a:stretch>
                  <a:fillRect l="-4575" r="-4575" b="-320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AE2788A5-C4A6-4FC7-AB3B-1E00EE60D76B}"/>
                  </a:ext>
                </a:extLst>
              </p:cNvPr>
              <p:cNvSpPr txBox="1"/>
              <p:nvPr/>
            </p:nvSpPr>
            <p:spPr>
              <a:xfrm>
                <a:off x="371079" y="5601326"/>
                <a:ext cx="5950988" cy="6137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=0,15% . 100 . 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0,15</m:t>
                          </m:r>
                        </m:num>
                        <m:den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 . 100 . 12=1,8 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sz="2100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AE2788A5-C4A6-4FC7-AB3B-1E00EE60D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9" y="5601326"/>
                <a:ext cx="5950988" cy="61375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8928E7AE-C961-4431-8041-573A8499B1D9}"/>
                  </a:ext>
                </a:extLst>
              </p:cNvPr>
              <p:cNvSpPr txBox="1"/>
              <p:nvPr/>
            </p:nvSpPr>
            <p:spPr>
              <a:xfrm>
                <a:off x="6199164" y="1461942"/>
                <a:ext cx="1888588" cy="415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=0,976</m:t>
                      </m:r>
                    </m:oMath>
                  </m:oMathPara>
                </a14:m>
                <a:endParaRPr lang="pt-BR" sz="2100" dirty="0"/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8928E7AE-C961-4431-8041-573A8499B1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9164" y="1461942"/>
                <a:ext cx="1888588" cy="4154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5F3C3813-FB48-40A1-BAC1-119EAB6A44FB}"/>
                  </a:ext>
                </a:extLst>
              </p:cNvPr>
              <p:cNvSpPr txBox="1"/>
              <p:nvPr/>
            </p:nvSpPr>
            <p:spPr>
              <a:xfrm>
                <a:off x="6199164" y="3848296"/>
                <a:ext cx="1888588" cy="415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=0,985</m:t>
                      </m:r>
                    </m:oMath>
                  </m:oMathPara>
                </a14:m>
                <a:endParaRPr lang="pt-BR" sz="2100" dirty="0"/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5F3C3813-FB48-40A1-BAC1-119EAB6A44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9164" y="3848296"/>
                <a:ext cx="1888588" cy="4154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tângulo 14">
            <a:extLst>
              <a:ext uri="{FF2B5EF4-FFF2-40B4-BE49-F238E27FC236}">
                <a16:creationId xmlns:a16="http://schemas.microsoft.com/office/drawing/2014/main" id="{3155439A-F167-4037-B465-271E38AF7749}"/>
              </a:ext>
            </a:extLst>
          </p:cNvPr>
          <p:cNvSpPr/>
          <p:nvPr/>
        </p:nvSpPr>
        <p:spPr>
          <a:xfrm>
            <a:off x="9198539" y="1909524"/>
            <a:ext cx="2443333" cy="141698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36B9A908-6D4E-4F18-AE77-BC5E722CF4DE}"/>
              </a:ext>
            </a:extLst>
          </p:cNvPr>
          <p:cNvSpPr/>
          <p:nvPr/>
        </p:nvSpPr>
        <p:spPr>
          <a:xfrm>
            <a:off x="9198538" y="1375051"/>
            <a:ext cx="2443333" cy="141698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387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  <p:bldP spid="9" grpId="0"/>
      <p:bldP spid="11" grpId="0"/>
      <p:bldP spid="12" grpId="0"/>
      <p:bldP spid="14" grpId="0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69B2C981-2100-4035-95A4-F4443875E407}"/>
                  </a:ext>
                </a:extLst>
              </p:cNvPr>
              <p:cNvSpPr txBox="1"/>
              <p:nvPr/>
            </p:nvSpPr>
            <p:spPr>
              <a:xfrm>
                <a:off x="436011" y="333668"/>
                <a:ext cx="1789015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𝐿𝑎𝑗𝑒</m:t>
                      </m:r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𝑑𝑜</m:t>
                      </m:r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𝐹𝑢𝑛𝑑𝑜</m:t>
                      </m:r>
                    </m:oMath>
                  </m:oMathPara>
                </a14:m>
                <a:endParaRPr lang="pt-BR" sz="21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69B2C981-2100-4035-95A4-F4443875E4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011" y="333668"/>
                <a:ext cx="1789015" cy="323165"/>
              </a:xfrm>
              <a:prstGeom prst="rect">
                <a:avLst/>
              </a:prstGeom>
              <a:blipFill>
                <a:blip r:embed="rId2"/>
                <a:stretch>
                  <a:fillRect l="-4778" r="-3413" b="-320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C2354F1F-63AB-4A2A-B37F-C57DA4175228}"/>
                  </a:ext>
                </a:extLst>
              </p:cNvPr>
              <p:cNvSpPr txBox="1"/>
              <p:nvPr/>
            </p:nvSpPr>
            <p:spPr>
              <a:xfrm>
                <a:off x="326827" y="783186"/>
                <a:ext cx="2352805" cy="2923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.=</m:t>
                      </m:r>
                      <m:sSub>
                        <m:sSubPr>
                          <m:ctrlPr>
                            <a:rPr lang="pt-BR" sz="19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𝐶𝑜𝑛𝑐𝑟𝑒𝑡𝑜</m:t>
                          </m:r>
                        </m:sub>
                      </m:sSub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 . 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pt-BR" sz="1900" dirty="0"/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C2354F1F-63AB-4A2A-B37F-C57DA41752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827" y="783186"/>
                <a:ext cx="2352805" cy="292388"/>
              </a:xfrm>
              <a:prstGeom prst="rect">
                <a:avLst/>
              </a:prstGeom>
              <a:blipFill>
                <a:blip r:embed="rId3"/>
                <a:stretch>
                  <a:fillRect b="-229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02A48D3E-1352-48CC-B5CE-CD67ECC14CBE}"/>
                  </a:ext>
                </a:extLst>
              </p:cNvPr>
              <p:cNvSpPr txBox="1"/>
              <p:nvPr/>
            </p:nvSpPr>
            <p:spPr>
              <a:xfrm>
                <a:off x="423267" y="1742826"/>
                <a:ext cx="2810898" cy="2923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𝑅𝑒𝑣𝑒𝑠𝑡𝑖𝑚𝑒𝑛𝑡𝑜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sz="1900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02A48D3E-1352-48CC-B5CE-CD67ECC14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67" y="1742826"/>
                <a:ext cx="2810898" cy="292388"/>
              </a:xfrm>
              <a:prstGeom prst="rect">
                <a:avLst/>
              </a:prstGeom>
              <a:blipFill>
                <a:blip r:embed="rId4"/>
                <a:stretch>
                  <a:fillRect l="-1515" t="-10417" r="-2165" b="-312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3EDC4444-D927-4B08-A8CA-08F3DD61C30C}"/>
                  </a:ext>
                </a:extLst>
              </p:cNvPr>
              <p:cNvSpPr txBox="1"/>
              <p:nvPr/>
            </p:nvSpPr>
            <p:spPr>
              <a:xfrm>
                <a:off x="423267" y="2220828"/>
                <a:ext cx="2965748" cy="3307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9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𝑔𝑢𝑎</m:t>
                          </m:r>
                        </m:sub>
                      </m:sSub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9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𝑔𝑢𝑎</m:t>
                          </m:r>
                        </m:sub>
                      </m:sSub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 . 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=10 . 2,8</m:t>
                      </m:r>
                    </m:oMath>
                  </m:oMathPara>
                </a14:m>
                <a:endParaRPr lang="pt-BR" sz="1900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3EDC4444-D927-4B08-A8CA-08F3DD61C3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67" y="2220828"/>
                <a:ext cx="2965748" cy="330796"/>
              </a:xfrm>
              <a:prstGeom prst="rect">
                <a:avLst/>
              </a:prstGeom>
              <a:blipFill>
                <a:blip r:embed="rId5"/>
                <a:stretch>
                  <a:fillRect l="-1437" r="-1437" b="-2727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CB0B0D21-7BA1-459C-9999-8ECF42E14024}"/>
                  </a:ext>
                </a:extLst>
              </p:cNvPr>
              <p:cNvSpPr txBox="1"/>
              <p:nvPr/>
            </p:nvSpPr>
            <p:spPr>
              <a:xfrm>
                <a:off x="376978" y="3191771"/>
                <a:ext cx="3652538" cy="2923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=3,75+1+28=32,75 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sz="1900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CB0B0D21-7BA1-459C-9999-8ECF42E140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978" y="3191771"/>
                <a:ext cx="3652538" cy="292388"/>
              </a:xfrm>
              <a:prstGeom prst="rect">
                <a:avLst/>
              </a:prstGeom>
              <a:blipFill>
                <a:blip r:embed="rId6"/>
                <a:stretch>
                  <a:fillRect l="-1169" t="-10417" r="-1836" b="-312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14FD446C-2864-4B45-BAAA-73D2C574398E}"/>
                  </a:ext>
                </a:extLst>
              </p:cNvPr>
              <p:cNvSpPr txBox="1"/>
              <p:nvPr/>
            </p:nvSpPr>
            <p:spPr>
              <a:xfrm>
                <a:off x="219714" y="1204066"/>
                <a:ext cx="3809802" cy="3847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9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sz="190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19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sz="1900" i="1" smtClean="0">
                          <a:latin typeface="Cambria Math" panose="02040503050406030204" pitchFamily="18" charset="0"/>
                        </a:rPr>
                        <m:t>.=25 . 0,15=3,75 </m:t>
                      </m:r>
                      <m:f>
                        <m:fPr>
                          <m:type m:val="lin"/>
                          <m:ctrlPr>
                            <a:rPr lang="pt-BR" sz="19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𝑘𝑁</m:t>
                          </m:r>
                        </m:num>
                        <m:den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²</m:t>
                          </m:r>
                        </m:den>
                      </m:f>
                    </m:oMath>
                  </m:oMathPara>
                </a14:m>
                <a:endParaRPr lang="pt-BR" sz="1900" dirty="0"/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14FD446C-2864-4B45-BAAA-73D2C5743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14" y="1204066"/>
                <a:ext cx="3809802" cy="384721"/>
              </a:xfrm>
              <a:prstGeom prst="rect">
                <a:avLst/>
              </a:prstGeom>
              <a:blipFill>
                <a:blip r:embed="rId7"/>
                <a:stretch>
                  <a:fillRect t="-112698" r="-4160" b="-17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tângulo 7">
            <a:extLst>
              <a:ext uri="{FF2B5EF4-FFF2-40B4-BE49-F238E27FC236}">
                <a16:creationId xmlns:a16="http://schemas.microsoft.com/office/drawing/2014/main" id="{CF76D958-BDF5-4E6C-9DF5-F673AA6C964F}"/>
              </a:ext>
            </a:extLst>
          </p:cNvPr>
          <p:cNvSpPr/>
          <p:nvPr/>
        </p:nvSpPr>
        <p:spPr>
          <a:xfrm>
            <a:off x="895762" y="3928968"/>
            <a:ext cx="2039816" cy="19139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D7AAD778-543C-4652-8AE4-6B715A737E2A}"/>
                  </a:ext>
                </a:extLst>
              </p:cNvPr>
              <p:cNvSpPr txBox="1"/>
              <p:nvPr/>
            </p:nvSpPr>
            <p:spPr>
              <a:xfrm>
                <a:off x="1541117" y="5900796"/>
                <a:ext cx="74910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4,0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D7AAD778-543C-4652-8AE4-6B715A737E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117" y="5900796"/>
                <a:ext cx="749105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3F3FD1BA-0696-452B-B5CA-F7DE3395769F}"/>
                  </a:ext>
                </a:extLst>
              </p:cNvPr>
              <p:cNvSpPr txBox="1"/>
              <p:nvPr/>
            </p:nvSpPr>
            <p:spPr>
              <a:xfrm>
                <a:off x="2935578" y="4701253"/>
                <a:ext cx="74910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5,5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3F3FD1BA-0696-452B-B5CA-F7DE339576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5578" y="4701253"/>
                <a:ext cx="749105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8F6D8B4F-F467-495D-AD51-4DEBFCA55C8C}"/>
                  </a:ext>
                </a:extLst>
              </p:cNvPr>
              <p:cNvSpPr txBox="1"/>
              <p:nvPr/>
            </p:nvSpPr>
            <p:spPr>
              <a:xfrm>
                <a:off x="1009539" y="4547236"/>
                <a:ext cx="1841081" cy="6406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5,5</m:t>
                          </m:r>
                        </m:num>
                        <m:den>
                          <m:r>
                            <a:rPr 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pt-B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=1,38</m:t>
                      </m:r>
                    </m:oMath>
                  </m:oMathPara>
                </a14:m>
                <a:endParaRPr lang="pt-BR" sz="2200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8F6D8B4F-F467-495D-AD51-4DEBFCA55C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539" y="4547236"/>
                <a:ext cx="1841081" cy="64068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F2D4472C-E053-4CEB-B6F7-6E607A807278}"/>
                  </a:ext>
                </a:extLst>
              </p:cNvPr>
              <p:cNvSpPr txBox="1"/>
              <p:nvPr/>
            </p:nvSpPr>
            <p:spPr>
              <a:xfrm>
                <a:off x="6844600" y="476567"/>
                <a:ext cx="3312125" cy="5862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9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=5−</m:t>
                      </m:r>
                      <m:f>
                        <m:fPr>
                          <m:ctrlPr>
                            <a:rPr lang="pt-BR" sz="19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2,5</m:t>
                          </m:r>
                        </m:num>
                        <m:den>
                          <m:r>
                            <a:rPr lang="pt-BR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=5−</m:t>
                      </m:r>
                      <m:f>
                        <m:fPr>
                          <m:ctrlPr>
                            <a:rPr lang="pt-BR" sz="19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2,5</m:t>
                          </m:r>
                        </m:num>
                        <m:den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1,38</m:t>
                          </m:r>
                        </m:den>
                      </m:f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=3,18</m:t>
                      </m:r>
                    </m:oMath>
                  </m:oMathPara>
                </a14:m>
                <a:endParaRPr lang="pt-BR" sz="1900" dirty="0"/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F2D4472C-E053-4CEB-B6F7-6E607A807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4600" y="476567"/>
                <a:ext cx="3312125" cy="58625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7E2DE111-6F39-4D83-9F85-D22100A17032}"/>
                  </a:ext>
                </a:extLst>
              </p:cNvPr>
              <p:cNvSpPr txBox="1"/>
              <p:nvPr/>
            </p:nvSpPr>
            <p:spPr>
              <a:xfrm>
                <a:off x="6844600" y="1390001"/>
                <a:ext cx="4873963" cy="5552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9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9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9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pt-BR" sz="19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 . </m:t>
                          </m:r>
                          <m:sSub>
                            <m:sSubPr>
                              <m:ctrlPr>
                                <a:rPr lang="pt-BR" sz="19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pt-BR" sz="19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9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3,18 . 32,75 . 4</m:t>
                          </m:r>
                        </m:num>
                        <m:den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=41,65 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sz="1900" dirty="0"/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7E2DE111-6F39-4D83-9F85-D22100A170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4600" y="1390001"/>
                <a:ext cx="4873963" cy="55528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BD6415A4-E756-4660-A65A-C22A800F10BF}"/>
                  </a:ext>
                </a:extLst>
              </p:cNvPr>
              <p:cNvSpPr txBox="1"/>
              <p:nvPr/>
            </p:nvSpPr>
            <p:spPr>
              <a:xfrm>
                <a:off x="10966552" y="621189"/>
                <a:ext cx="923266" cy="315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9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=2,6</m:t>
                      </m:r>
                    </m:oMath>
                  </m:oMathPara>
                </a14:m>
                <a:endParaRPr lang="pt-BR" sz="1900" dirty="0"/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BD6415A4-E756-4660-A65A-C22A800F10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6552" y="621189"/>
                <a:ext cx="923266" cy="315536"/>
              </a:xfrm>
              <a:prstGeom prst="rect">
                <a:avLst/>
              </a:prstGeom>
              <a:blipFill>
                <a:blip r:embed="rId13"/>
                <a:stretch>
                  <a:fillRect l="-5960" r="-5960" b="-1923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827B1831-57E3-4E45-A8A1-8419183E41DE}"/>
                  </a:ext>
                </a:extLst>
              </p:cNvPr>
              <p:cNvSpPr txBox="1"/>
              <p:nvPr/>
            </p:nvSpPr>
            <p:spPr>
              <a:xfrm>
                <a:off x="6844600" y="2304530"/>
                <a:ext cx="4432367" cy="5625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9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9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9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pt-BR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 . </m:t>
                          </m:r>
                          <m:sSub>
                            <m:sSubPr>
                              <m:ctrlPr>
                                <a:rPr lang="pt-BR" sz="19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pt-BR" sz="19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9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2,6 . 32,75 . 4</m:t>
                          </m:r>
                        </m:num>
                        <m:den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=34 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sz="1900" dirty="0"/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827B1831-57E3-4E45-A8A1-8419183E4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4600" y="2304530"/>
                <a:ext cx="4432367" cy="562526"/>
              </a:xfrm>
              <a:prstGeom prst="rect">
                <a:avLst/>
              </a:prstGeom>
              <a:blipFill>
                <a:blip r:embed="rId14"/>
                <a:stretch>
                  <a:fillRect b="-108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17347050-E6BC-445B-8A89-65E0804D9F8F}"/>
                  </a:ext>
                </a:extLst>
              </p:cNvPr>
              <p:cNvSpPr txBox="1"/>
              <p:nvPr/>
            </p:nvSpPr>
            <p:spPr>
              <a:xfrm>
                <a:off x="6493999" y="3244207"/>
                <a:ext cx="5841496" cy="6790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9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19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19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pt-BR" sz="1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 .  </m:t>
                          </m:r>
                          <m:sSubSup>
                            <m:sSubSupPr>
                              <m:ctrlPr>
                                <a:rPr lang="pt-BR" sz="19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9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19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pt-BR" sz="19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=3,32 . </m:t>
                      </m:r>
                      <m:f>
                        <m:fPr>
                          <m:ctrlPr>
                            <a:rPr lang="pt-BR" sz="19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32,75</m:t>
                          </m:r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 . 4²</m:t>
                          </m:r>
                        </m:num>
                        <m:den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=17,40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𝑘𝑁𝑚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sz="19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17347050-E6BC-445B-8A89-65E0804D9F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3999" y="3244207"/>
                <a:ext cx="5841496" cy="67909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6C87EFB8-0338-4FBE-AE98-23FDF7B6C3E7}"/>
                  </a:ext>
                </a:extLst>
              </p:cNvPr>
              <p:cNvSpPr txBox="1"/>
              <p:nvPr/>
            </p:nvSpPr>
            <p:spPr>
              <a:xfrm>
                <a:off x="6507647" y="4206822"/>
                <a:ext cx="5841496" cy="6790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9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sz="19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pt-B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sz="19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pt-BR" sz="1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 .  </m:t>
                          </m:r>
                          <m:sSubSup>
                            <m:sSubSupPr>
                              <m:ctrlPr>
                                <a:rPr lang="pt-BR" sz="19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9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19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pt-BR" sz="19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pt-BR" sz="19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1,65</m:t>
                      </m:r>
                      <m:r>
                        <a:rPr lang="pt-BR" sz="1900" i="1">
                          <a:latin typeface="Cambria Math" panose="02040503050406030204" pitchFamily="18" charset="0"/>
                        </a:rPr>
                        <m:t> . </m:t>
                      </m:r>
                      <m:f>
                        <m:fPr>
                          <m:ctrlPr>
                            <a:rPr lang="pt-BR" sz="1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32,75</m:t>
                          </m:r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 . 4²</m:t>
                          </m:r>
                        </m:num>
                        <m:den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=8,65 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𝑘𝑁𝑚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sz="1900" dirty="0"/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6C87EFB8-0338-4FBE-AE98-23FDF7B6C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7647" y="4206822"/>
                <a:ext cx="5841496" cy="67909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73766984-E3E8-4995-AF80-8B8BE8FA1899}"/>
                  </a:ext>
                </a:extLst>
              </p:cNvPr>
              <p:cNvSpPr txBox="1"/>
              <p:nvPr/>
            </p:nvSpPr>
            <p:spPr>
              <a:xfrm>
                <a:off x="6722005" y="5209737"/>
                <a:ext cx="2991780" cy="2923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=15−3=12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pt-BR" sz="1900" dirty="0"/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73766984-E3E8-4995-AF80-8B8BE8FA18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2005" y="5209737"/>
                <a:ext cx="2991780" cy="292388"/>
              </a:xfrm>
              <a:prstGeom prst="rect">
                <a:avLst/>
              </a:prstGeom>
              <a:blipFill>
                <a:blip r:embed="rId17"/>
                <a:stretch>
                  <a:fillRect l="-1633" r="-1633" b="-62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19AC8482-0B7A-412A-8FE5-DF6D6002FD52}"/>
                  </a:ext>
                </a:extLst>
              </p:cNvPr>
              <p:cNvSpPr txBox="1"/>
              <p:nvPr/>
            </p:nvSpPr>
            <p:spPr>
              <a:xfrm>
                <a:off x="184791" y="2675361"/>
                <a:ext cx="2505994" cy="4268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9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𝑔𝑢𝑎</m:t>
                          </m:r>
                        </m:sub>
                      </m:sSub>
                      <m:r>
                        <a:rPr lang="pt-BR" sz="19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28 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sz="1900" dirty="0"/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19AC8482-0B7A-412A-8FE5-DF6D6002FD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91" y="2675361"/>
                <a:ext cx="2505994" cy="426848"/>
              </a:xfrm>
              <a:prstGeom prst="rect">
                <a:avLst/>
              </a:prstGeom>
              <a:blipFill>
                <a:blip r:embed="rId1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Imagem 22">
            <a:extLst>
              <a:ext uri="{FF2B5EF4-FFF2-40B4-BE49-F238E27FC236}">
                <a16:creationId xmlns:a16="http://schemas.microsoft.com/office/drawing/2014/main" id="{314AB128-4AFB-4BC0-B228-A8CFBC3AD38D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6161" t="2855" r="6057" b="15121"/>
          <a:stretch/>
        </p:blipFill>
        <p:spPr>
          <a:xfrm>
            <a:off x="10346454" y="4724736"/>
            <a:ext cx="1672013" cy="1618523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16E325D1-8125-42AC-81A4-E005C1CD579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052696" y="464752"/>
            <a:ext cx="2679826" cy="5223850"/>
          </a:xfrm>
          <a:prstGeom prst="rect">
            <a:avLst/>
          </a:prstGeom>
        </p:spPr>
      </p:pic>
      <p:sp>
        <p:nvSpPr>
          <p:cNvPr id="25" name="Retângulo 24">
            <a:extLst>
              <a:ext uri="{FF2B5EF4-FFF2-40B4-BE49-F238E27FC236}">
                <a16:creationId xmlns:a16="http://schemas.microsoft.com/office/drawing/2014/main" id="{921B0CC3-3927-4459-BBAE-88285DA244F1}"/>
              </a:ext>
            </a:extLst>
          </p:cNvPr>
          <p:cNvSpPr/>
          <p:nvPr/>
        </p:nvSpPr>
        <p:spPr>
          <a:xfrm>
            <a:off x="4086896" y="5333637"/>
            <a:ext cx="2510859" cy="26347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62D388DC-FBF1-4542-A93A-E5D2EE22C30D}"/>
                  </a:ext>
                </a:extLst>
              </p:cNvPr>
              <p:cNvSpPr txBox="1"/>
              <p:nvPr/>
            </p:nvSpPr>
            <p:spPr>
              <a:xfrm>
                <a:off x="7928774" y="74678"/>
                <a:ext cx="2264018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𝑀𝑜𝑚𝑒𝑛𝑡𝑜</m:t>
                      </m:r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𝑃𝑜𝑠𝑖𝑡𝑖𝑣𝑜</m:t>
                      </m:r>
                    </m:oMath>
                  </m:oMathPara>
                </a14:m>
                <a:endParaRPr lang="pt-BR" sz="21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62D388DC-FBF1-4542-A93A-E5D2EE22C3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8774" y="74678"/>
                <a:ext cx="2264018" cy="323165"/>
              </a:xfrm>
              <a:prstGeom prst="rect">
                <a:avLst/>
              </a:prstGeom>
              <a:blipFill>
                <a:blip r:embed="rId21"/>
                <a:stretch>
                  <a:fillRect l="-2426" r="-2156" b="-754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498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 animBg="1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C68320E3-266F-4A61-81C8-5C9B2AB53111}"/>
                  </a:ext>
                </a:extLst>
              </p:cNvPr>
              <p:cNvSpPr txBox="1"/>
              <p:nvPr/>
            </p:nvSpPr>
            <p:spPr>
              <a:xfrm>
                <a:off x="380704" y="1337480"/>
                <a:ext cx="7403296" cy="994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1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𝐾𝑀𝐷</m:t>
                      </m:r>
                      <m:r>
                        <a:rPr lang="pt-BR" sz="21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pt-BR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sSup>
                            <m:sSupPr>
                              <m:ctrlP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  </m:t>
                          </m:r>
                          <m:sSub>
                            <m:sSubPr>
                              <m:ctrlP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𝑐𝑑</m:t>
                              </m:r>
                            </m:sub>
                          </m:sSub>
                        </m:den>
                      </m:f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1,4 . 17,40</m:t>
                          </m:r>
                        </m:num>
                        <m:den>
                          <m: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1 . </m:t>
                          </m:r>
                          <m:sSup>
                            <m:sSupPr>
                              <m:ctrlPr>
                                <a:rPr lang="pt-BR" sz="2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0,12</m:t>
                              </m:r>
                            </m:e>
                            <m:sup>
                              <m:r>
                                <a:rPr lang="pt-BR" sz="2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 </m:t>
                          </m:r>
                          <m:f>
                            <m:fPr>
                              <m:ctrlPr>
                                <a:rPr lang="pt-BR" sz="2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30000</m:t>
                              </m:r>
                            </m:num>
                            <m:den>
                              <m:r>
                                <a:rPr lang="pt-BR" sz="2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1,4</m:t>
                              </m:r>
                            </m:den>
                          </m:f>
                        </m:den>
                      </m:f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=0,079</m:t>
                      </m:r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=0,950</m:t>
                      </m:r>
                    </m:oMath>
                  </m:oMathPara>
                </a14:m>
                <a:endParaRPr lang="pt-BR" sz="2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C68320E3-266F-4A61-81C8-5C9B2AB531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704" y="1337480"/>
                <a:ext cx="7403296" cy="99431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BC47B483-89A6-4F31-A7D2-BA394BF50919}"/>
                  </a:ext>
                </a:extLst>
              </p:cNvPr>
              <p:cNvSpPr txBox="1"/>
              <p:nvPr/>
            </p:nvSpPr>
            <p:spPr>
              <a:xfrm>
                <a:off x="436011" y="2332125"/>
                <a:ext cx="6031696" cy="10030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1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pt-BR" sz="21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</m:sSub>
                          <m:r>
                            <a:rPr lang="pt-BR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pt-BR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  </m:t>
                          </m:r>
                          <m:sSub>
                            <m:sSubPr>
                              <m:ctrlP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1,4 . 17,4 . 10000</m:t>
                          </m:r>
                        </m:num>
                        <m:den>
                          <m: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0,950 . 0,12 .</m:t>
                          </m:r>
                          <m:f>
                            <m:fPr>
                              <m:ctrlPr>
                                <a:rPr lang="pt-BR" sz="2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500000</m:t>
                              </m:r>
                            </m:num>
                            <m:den>
                              <m:r>
                                <a:rPr lang="pt-BR" sz="2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1,15</m:t>
                              </m:r>
                            </m:den>
                          </m:f>
                          <m: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=4,91</m:t>
                      </m:r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sz="2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BC47B483-89A6-4F31-A7D2-BA394BF509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011" y="2332125"/>
                <a:ext cx="6031696" cy="10030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>
            <a:extLst>
              <a:ext uri="{FF2B5EF4-FFF2-40B4-BE49-F238E27FC236}">
                <a16:creationId xmlns:a16="http://schemas.microsoft.com/office/drawing/2014/main" id="{82B18417-2B6F-4ED5-A5B4-BB4D49373D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7" t="10389" r="60736" b="37527"/>
          <a:stretch/>
        </p:blipFill>
        <p:spPr>
          <a:xfrm>
            <a:off x="9028809" y="103627"/>
            <a:ext cx="2613063" cy="61748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9C7369EB-7D92-4162-B9E0-76CF549F9DFF}"/>
                  </a:ext>
                </a:extLst>
              </p:cNvPr>
              <p:cNvSpPr txBox="1"/>
              <p:nvPr/>
            </p:nvSpPr>
            <p:spPr>
              <a:xfrm>
                <a:off x="436011" y="949795"/>
                <a:ext cx="1230786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𝐷𝑖𝑟𝑒</m:t>
                      </m:r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çã</m:t>
                      </m:r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pt-BR" sz="2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9C7369EB-7D92-4162-B9E0-76CF549F9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011" y="949795"/>
                <a:ext cx="1230786" cy="323165"/>
              </a:xfrm>
              <a:prstGeom prst="rect">
                <a:avLst/>
              </a:prstGeom>
              <a:blipFill>
                <a:blip r:embed="rId5"/>
                <a:stretch>
                  <a:fillRect l="-6965" r="-4478" b="-320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ADB5143B-1936-4A18-BF59-DF937E89BFD8}"/>
                  </a:ext>
                </a:extLst>
              </p:cNvPr>
              <p:cNvSpPr txBox="1"/>
              <p:nvPr/>
            </p:nvSpPr>
            <p:spPr>
              <a:xfrm>
                <a:off x="290371" y="3663264"/>
                <a:ext cx="7403296" cy="10009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1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𝐾𝑀𝐷</m:t>
                      </m:r>
                      <m:r>
                        <a:rPr lang="pt-BR" sz="21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pt-BR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sSup>
                            <m:sSupPr>
                              <m:ctrlP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  </m:t>
                          </m:r>
                          <m:sSub>
                            <m:sSubPr>
                              <m:ctrlP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𝑐𝑑</m:t>
                              </m:r>
                            </m:sub>
                          </m:sSub>
                        </m:den>
                      </m:f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1,4 . 8,65</m:t>
                          </m:r>
                        </m:num>
                        <m:den>
                          <m: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1 . </m:t>
                          </m:r>
                          <m:sSup>
                            <m:sSupPr>
                              <m:ctrlPr>
                                <a:rPr lang="pt-BR" sz="2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0,12</m:t>
                              </m:r>
                            </m:e>
                            <m:sup>
                              <m:r>
                                <a:rPr lang="pt-BR" sz="2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 </m:t>
                          </m:r>
                          <m:f>
                            <m:fPr>
                              <m:ctrlPr>
                                <a:rPr lang="pt-BR" sz="2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30000</m:t>
                              </m:r>
                            </m:num>
                            <m:den>
                              <m:r>
                                <a:rPr lang="pt-BR" sz="2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1,4</m:t>
                              </m:r>
                            </m:den>
                          </m:f>
                        </m:den>
                      </m:f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=0,039</m:t>
                      </m:r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=0,976</m:t>
                      </m:r>
                    </m:oMath>
                  </m:oMathPara>
                </a14:m>
                <a:endParaRPr lang="pt-BR" sz="2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ADB5143B-1936-4A18-BF59-DF937E89BF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371" y="3663264"/>
                <a:ext cx="7403296" cy="10009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661C986A-BD66-4EAD-A59B-65F34A0891B9}"/>
                  </a:ext>
                </a:extLst>
              </p:cNvPr>
              <p:cNvSpPr txBox="1"/>
              <p:nvPr/>
            </p:nvSpPr>
            <p:spPr>
              <a:xfrm>
                <a:off x="290371" y="4657575"/>
                <a:ext cx="6031696" cy="10096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1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pt-BR" sz="21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</m:sSub>
                          <m:r>
                            <a:rPr lang="pt-BR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pt-BR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  </m:t>
                          </m:r>
                          <m:sSub>
                            <m:sSubPr>
                              <m:ctrlP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1,4 . 8,65 . 10000</m:t>
                          </m:r>
                        </m:num>
                        <m:den>
                          <m: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0,976 . 0,12 .</m:t>
                          </m:r>
                          <m:f>
                            <m:fPr>
                              <m:ctrlPr>
                                <a:rPr lang="pt-BR" sz="2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500000</m:t>
                              </m:r>
                            </m:num>
                            <m:den>
                              <m:r>
                                <a:rPr lang="pt-BR" sz="2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1,15</m:t>
                              </m:r>
                            </m:den>
                          </m:f>
                          <m: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=2,38</m:t>
                      </m:r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sz="2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661C986A-BD66-4EAD-A59B-65F34A0891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371" y="4657575"/>
                <a:ext cx="6031696" cy="10096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3DB34C68-49A0-4CEC-BB71-732669958683}"/>
                  </a:ext>
                </a:extLst>
              </p:cNvPr>
              <p:cNvSpPr txBox="1"/>
              <p:nvPr/>
            </p:nvSpPr>
            <p:spPr>
              <a:xfrm>
                <a:off x="380703" y="3340099"/>
                <a:ext cx="1219565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𝐷𝑖𝑟𝑒</m:t>
                      </m:r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çã</m:t>
                      </m:r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pt-BR" sz="2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3DB34C68-49A0-4CEC-BB71-732669958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703" y="3340099"/>
                <a:ext cx="1219565" cy="323165"/>
              </a:xfrm>
              <a:prstGeom prst="rect">
                <a:avLst/>
              </a:prstGeom>
              <a:blipFill>
                <a:blip r:embed="rId8"/>
                <a:stretch>
                  <a:fillRect l="-6965" r="-4478" b="-320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ED14AA53-4553-4754-8F20-A12C522E11EE}"/>
                  </a:ext>
                </a:extLst>
              </p:cNvPr>
              <p:cNvSpPr txBox="1"/>
              <p:nvPr/>
            </p:nvSpPr>
            <p:spPr>
              <a:xfrm>
                <a:off x="436011" y="333668"/>
                <a:ext cx="1789016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𝐿𝑎𝑗𝑒</m:t>
                      </m:r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𝑑𝑜</m:t>
                      </m:r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𝐹𝑢𝑛𝑑𝑜</m:t>
                      </m:r>
                    </m:oMath>
                  </m:oMathPara>
                </a14:m>
                <a:endParaRPr lang="pt-BR" sz="21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ED14AA53-4553-4754-8F20-A12C522E11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011" y="333668"/>
                <a:ext cx="1789016" cy="323165"/>
              </a:xfrm>
              <a:prstGeom prst="rect">
                <a:avLst/>
              </a:prstGeom>
              <a:blipFill>
                <a:blip r:embed="rId9"/>
                <a:stretch>
                  <a:fillRect l="-4778" r="-3413" b="-320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AE2788A5-C4A6-4FC7-AB3B-1E00EE60D76B}"/>
                  </a:ext>
                </a:extLst>
              </p:cNvPr>
              <p:cNvSpPr txBox="1"/>
              <p:nvPr/>
            </p:nvSpPr>
            <p:spPr>
              <a:xfrm>
                <a:off x="371079" y="5601326"/>
                <a:ext cx="6100068" cy="6137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1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=0,15% . 100 . </m:t>
                      </m:r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0,15</m:t>
                          </m:r>
                        </m:num>
                        <m:den>
                          <m: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. 100 . 15=2,25 </m:t>
                      </m:r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sz="2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AE2788A5-C4A6-4FC7-AB3B-1E00EE60D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9" y="5601326"/>
                <a:ext cx="6100068" cy="61375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3675418D-A029-4E05-B910-F8C7F904E6BD}"/>
                  </a:ext>
                </a:extLst>
              </p:cNvPr>
              <p:cNvSpPr txBox="1"/>
              <p:nvPr/>
            </p:nvSpPr>
            <p:spPr>
              <a:xfrm>
                <a:off x="6030874" y="333668"/>
                <a:ext cx="2264018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𝑀𝑜𝑚𝑒𝑛𝑡𝑜</m:t>
                      </m:r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𝑃𝑜𝑠𝑖𝑡𝑖𝑣𝑜</m:t>
                      </m:r>
                    </m:oMath>
                  </m:oMathPara>
                </a14:m>
                <a:endParaRPr lang="pt-BR" sz="21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3675418D-A029-4E05-B910-F8C7F904E6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874" y="333668"/>
                <a:ext cx="2264018" cy="323165"/>
              </a:xfrm>
              <a:prstGeom prst="rect">
                <a:avLst/>
              </a:prstGeom>
              <a:blipFill>
                <a:blip r:embed="rId11"/>
                <a:stretch>
                  <a:fillRect l="-2151" r="-2151" b="-566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tângulo 12">
            <a:extLst>
              <a:ext uri="{FF2B5EF4-FFF2-40B4-BE49-F238E27FC236}">
                <a16:creationId xmlns:a16="http://schemas.microsoft.com/office/drawing/2014/main" id="{536CF22F-AF00-40C9-A3BB-741AAE815F21}"/>
              </a:ext>
            </a:extLst>
          </p:cNvPr>
          <p:cNvSpPr/>
          <p:nvPr/>
        </p:nvSpPr>
        <p:spPr>
          <a:xfrm>
            <a:off x="9198539" y="3321230"/>
            <a:ext cx="2443333" cy="141698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512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  <p:bldP spid="9" grpId="0"/>
      <p:bldP spid="11" grpId="0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69B2C981-2100-4035-95A4-F4443875E407}"/>
                  </a:ext>
                </a:extLst>
              </p:cNvPr>
              <p:cNvSpPr txBox="1"/>
              <p:nvPr/>
            </p:nvSpPr>
            <p:spPr>
              <a:xfrm>
                <a:off x="436011" y="333668"/>
                <a:ext cx="1789015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𝐿𝑎𝑗𝑒</m:t>
                      </m:r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𝑑𝑜</m:t>
                      </m:r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𝐹𝑢𝑛𝑑𝑜</m:t>
                      </m:r>
                    </m:oMath>
                  </m:oMathPara>
                </a14:m>
                <a:endParaRPr lang="pt-BR" sz="21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69B2C981-2100-4035-95A4-F4443875E4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011" y="333668"/>
                <a:ext cx="1789015" cy="323165"/>
              </a:xfrm>
              <a:prstGeom prst="rect">
                <a:avLst/>
              </a:prstGeom>
              <a:blipFill>
                <a:blip r:embed="rId2"/>
                <a:stretch>
                  <a:fillRect l="-4778" r="-3413" b="-320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C2354F1F-63AB-4A2A-B37F-C57DA4175228}"/>
                  </a:ext>
                </a:extLst>
              </p:cNvPr>
              <p:cNvSpPr txBox="1"/>
              <p:nvPr/>
            </p:nvSpPr>
            <p:spPr>
              <a:xfrm>
                <a:off x="326827" y="783186"/>
                <a:ext cx="2352805" cy="2923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.=</m:t>
                      </m:r>
                      <m:sSub>
                        <m:sSubPr>
                          <m:ctrlPr>
                            <a:rPr lang="pt-BR" sz="19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𝐶𝑜𝑛𝑐𝑟𝑒𝑡𝑜</m:t>
                          </m:r>
                        </m:sub>
                      </m:sSub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 . 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pt-BR" sz="1900" dirty="0"/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C2354F1F-63AB-4A2A-B37F-C57DA41752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827" y="783186"/>
                <a:ext cx="2352805" cy="292388"/>
              </a:xfrm>
              <a:prstGeom prst="rect">
                <a:avLst/>
              </a:prstGeom>
              <a:blipFill>
                <a:blip r:embed="rId3"/>
                <a:stretch>
                  <a:fillRect b="-229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02A48D3E-1352-48CC-B5CE-CD67ECC14CBE}"/>
                  </a:ext>
                </a:extLst>
              </p:cNvPr>
              <p:cNvSpPr txBox="1"/>
              <p:nvPr/>
            </p:nvSpPr>
            <p:spPr>
              <a:xfrm>
                <a:off x="423267" y="1742826"/>
                <a:ext cx="2810898" cy="2923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𝑅𝑒𝑣𝑒𝑠𝑡𝑖𝑚𝑒𝑛𝑡𝑜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sz="1900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02A48D3E-1352-48CC-B5CE-CD67ECC14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67" y="1742826"/>
                <a:ext cx="2810898" cy="292388"/>
              </a:xfrm>
              <a:prstGeom prst="rect">
                <a:avLst/>
              </a:prstGeom>
              <a:blipFill>
                <a:blip r:embed="rId4"/>
                <a:stretch>
                  <a:fillRect l="-1515" t="-10417" r="-2165" b="-312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3EDC4444-D927-4B08-A8CA-08F3DD61C30C}"/>
                  </a:ext>
                </a:extLst>
              </p:cNvPr>
              <p:cNvSpPr txBox="1"/>
              <p:nvPr/>
            </p:nvSpPr>
            <p:spPr>
              <a:xfrm>
                <a:off x="423267" y="2220828"/>
                <a:ext cx="2965748" cy="3307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9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𝑔𝑢𝑎</m:t>
                          </m:r>
                        </m:sub>
                      </m:sSub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9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𝑔𝑢𝑎</m:t>
                          </m:r>
                        </m:sub>
                      </m:sSub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 . 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=10 . 2,8</m:t>
                      </m:r>
                    </m:oMath>
                  </m:oMathPara>
                </a14:m>
                <a:endParaRPr lang="pt-BR" sz="1900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3EDC4444-D927-4B08-A8CA-08F3DD61C3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67" y="2220828"/>
                <a:ext cx="2965748" cy="330796"/>
              </a:xfrm>
              <a:prstGeom prst="rect">
                <a:avLst/>
              </a:prstGeom>
              <a:blipFill>
                <a:blip r:embed="rId5"/>
                <a:stretch>
                  <a:fillRect l="-1437" r="-1437" b="-2727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CB0B0D21-7BA1-459C-9999-8ECF42E14024}"/>
                  </a:ext>
                </a:extLst>
              </p:cNvPr>
              <p:cNvSpPr txBox="1"/>
              <p:nvPr/>
            </p:nvSpPr>
            <p:spPr>
              <a:xfrm>
                <a:off x="376978" y="3191771"/>
                <a:ext cx="3652538" cy="2923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=3,75+1+28=32,75 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sz="1900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CB0B0D21-7BA1-459C-9999-8ECF42E140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978" y="3191771"/>
                <a:ext cx="3652538" cy="292388"/>
              </a:xfrm>
              <a:prstGeom prst="rect">
                <a:avLst/>
              </a:prstGeom>
              <a:blipFill>
                <a:blip r:embed="rId6"/>
                <a:stretch>
                  <a:fillRect l="-1169" t="-10417" r="-1836" b="-312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14FD446C-2864-4B45-BAAA-73D2C574398E}"/>
                  </a:ext>
                </a:extLst>
              </p:cNvPr>
              <p:cNvSpPr txBox="1"/>
              <p:nvPr/>
            </p:nvSpPr>
            <p:spPr>
              <a:xfrm>
                <a:off x="219714" y="1204066"/>
                <a:ext cx="3809802" cy="3847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9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sz="190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19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sz="1900" i="1" smtClean="0">
                          <a:latin typeface="Cambria Math" panose="02040503050406030204" pitchFamily="18" charset="0"/>
                        </a:rPr>
                        <m:t>.=25 . 0,15=3,75 </m:t>
                      </m:r>
                      <m:f>
                        <m:fPr>
                          <m:type m:val="lin"/>
                          <m:ctrlPr>
                            <a:rPr lang="pt-BR" sz="19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𝑘𝑁</m:t>
                          </m:r>
                        </m:num>
                        <m:den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²</m:t>
                          </m:r>
                        </m:den>
                      </m:f>
                    </m:oMath>
                  </m:oMathPara>
                </a14:m>
                <a:endParaRPr lang="pt-BR" sz="1900" dirty="0"/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14FD446C-2864-4B45-BAAA-73D2C5743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14" y="1204066"/>
                <a:ext cx="3809802" cy="384721"/>
              </a:xfrm>
              <a:prstGeom prst="rect">
                <a:avLst/>
              </a:prstGeom>
              <a:blipFill>
                <a:blip r:embed="rId7"/>
                <a:stretch>
                  <a:fillRect t="-112698" r="-4160" b="-17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tângulo 7">
            <a:extLst>
              <a:ext uri="{FF2B5EF4-FFF2-40B4-BE49-F238E27FC236}">
                <a16:creationId xmlns:a16="http://schemas.microsoft.com/office/drawing/2014/main" id="{CF76D958-BDF5-4E6C-9DF5-F673AA6C964F}"/>
              </a:ext>
            </a:extLst>
          </p:cNvPr>
          <p:cNvSpPr/>
          <p:nvPr/>
        </p:nvSpPr>
        <p:spPr>
          <a:xfrm>
            <a:off x="895762" y="3928968"/>
            <a:ext cx="2039816" cy="19139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D7AAD778-543C-4652-8AE4-6B715A737E2A}"/>
                  </a:ext>
                </a:extLst>
              </p:cNvPr>
              <p:cNvSpPr txBox="1"/>
              <p:nvPr/>
            </p:nvSpPr>
            <p:spPr>
              <a:xfrm>
                <a:off x="1541117" y="5900796"/>
                <a:ext cx="74910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4,0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D7AAD778-543C-4652-8AE4-6B715A737E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117" y="5900796"/>
                <a:ext cx="749105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3F3FD1BA-0696-452B-B5CA-F7DE3395769F}"/>
                  </a:ext>
                </a:extLst>
              </p:cNvPr>
              <p:cNvSpPr txBox="1"/>
              <p:nvPr/>
            </p:nvSpPr>
            <p:spPr>
              <a:xfrm>
                <a:off x="2935578" y="4701253"/>
                <a:ext cx="74910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5,5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3F3FD1BA-0696-452B-B5CA-F7DE339576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5578" y="4701253"/>
                <a:ext cx="749105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8F6D8B4F-F467-495D-AD51-4DEBFCA55C8C}"/>
                  </a:ext>
                </a:extLst>
              </p:cNvPr>
              <p:cNvSpPr txBox="1"/>
              <p:nvPr/>
            </p:nvSpPr>
            <p:spPr>
              <a:xfrm>
                <a:off x="1009539" y="4547236"/>
                <a:ext cx="1841081" cy="6406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5,5</m:t>
                          </m:r>
                        </m:num>
                        <m:den>
                          <m:r>
                            <a:rPr 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pt-B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=1,38</m:t>
                      </m:r>
                    </m:oMath>
                  </m:oMathPara>
                </a14:m>
                <a:endParaRPr lang="pt-BR" sz="2200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8F6D8B4F-F467-495D-AD51-4DEBFCA55C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539" y="4547236"/>
                <a:ext cx="1841081" cy="64068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F2D4472C-E053-4CEB-B6F7-6E607A807278}"/>
                  </a:ext>
                </a:extLst>
              </p:cNvPr>
              <p:cNvSpPr txBox="1"/>
              <p:nvPr/>
            </p:nvSpPr>
            <p:spPr>
              <a:xfrm>
                <a:off x="6844600" y="476567"/>
                <a:ext cx="3312125" cy="5862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9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=5−</m:t>
                      </m:r>
                      <m:f>
                        <m:fPr>
                          <m:ctrlP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2,5</m:t>
                          </m:r>
                        </m:num>
                        <m:den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=5−</m:t>
                      </m:r>
                      <m:f>
                        <m:fPr>
                          <m:ctrlP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2,5</m:t>
                          </m:r>
                        </m:num>
                        <m:den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1,38</m:t>
                          </m:r>
                        </m:den>
                      </m:f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=3,18</m:t>
                      </m:r>
                    </m:oMath>
                  </m:oMathPara>
                </a14:m>
                <a:endParaRPr lang="pt-BR" sz="19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F2D4472C-E053-4CEB-B6F7-6E607A807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4600" y="476567"/>
                <a:ext cx="3312125" cy="58625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7E2DE111-6F39-4D83-9F85-D22100A17032}"/>
                  </a:ext>
                </a:extLst>
              </p:cNvPr>
              <p:cNvSpPr txBox="1"/>
              <p:nvPr/>
            </p:nvSpPr>
            <p:spPr>
              <a:xfrm>
                <a:off x="6844600" y="1390001"/>
                <a:ext cx="4873963" cy="5552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9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sSub>
                            <m:sSubPr>
                              <m:ctrlPr>
                                <a:rPr lang="pt-BR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pt-BR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3,18 . 32,75 . 4</m:t>
                          </m:r>
                        </m:num>
                        <m:den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=41,65 </m:t>
                      </m:r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sz="19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7E2DE111-6F39-4D83-9F85-D22100A170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4600" y="1390001"/>
                <a:ext cx="4873963" cy="55528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BD6415A4-E756-4660-A65A-C22A800F10BF}"/>
                  </a:ext>
                </a:extLst>
              </p:cNvPr>
              <p:cNvSpPr txBox="1"/>
              <p:nvPr/>
            </p:nvSpPr>
            <p:spPr>
              <a:xfrm>
                <a:off x="10966552" y="621189"/>
                <a:ext cx="923266" cy="315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9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=2,6</m:t>
                      </m:r>
                    </m:oMath>
                  </m:oMathPara>
                </a14:m>
                <a:endParaRPr lang="pt-BR" sz="19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BD6415A4-E756-4660-A65A-C22A800F10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6552" y="621189"/>
                <a:ext cx="923266" cy="315536"/>
              </a:xfrm>
              <a:prstGeom prst="rect">
                <a:avLst/>
              </a:prstGeom>
              <a:blipFill>
                <a:blip r:embed="rId13"/>
                <a:stretch>
                  <a:fillRect l="-5960" r="-5960" b="-1923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827B1831-57E3-4E45-A8A1-8419183E41DE}"/>
                  </a:ext>
                </a:extLst>
              </p:cNvPr>
              <p:cNvSpPr txBox="1"/>
              <p:nvPr/>
            </p:nvSpPr>
            <p:spPr>
              <a:xfrm>
                <a:off x="6844600" y="2304530"/>
                <a:ext cx="4432367" cy="5625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9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pt-BR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sSub>
                            <m:sSubPr>
                              <m:ctrlPr>
                                <a:rPr lang="pt-BR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pt-BR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2,6 . 32,75 . 4</m:t>
                          </m:r>
                        </m:num>
                        <m:den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=34 </m:t>
                      </m:r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sz="19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827B1831-57E3-4E45-A8A1-8419183E4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4600" y="2304530"/>
                <a:ext cx="4432367" cy="562526"/>
              </a:xfrm>
              <a:prstGeom prst="rect">
                <a:avLst/>
              </a:prstGeom>
              <a:blipFill>
                <a:blip r:embed="rId14"/>
                <a:stretch>
                  <a:fillRect b="-108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17347050-E6BC-445B-8A89-65E0804D9F8F}"/>
                  </a:ext>
                </a:extLst>
              </p:cNvPr>
              <p:cNvSpPr txBox="1"/>
              <p:nvPr/>
            </p:nvSpPr>
            <p:spPr>
              <a:xfrm>
                <a:off x="6493999" y="3244207"/>
                <a:ext cx="5841496" cy="6790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9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19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19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  </m:t>
                          </m:r>
                          <m:sSubSup>
                            <m:sSubSupPr>
                              <m:ctrlP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=7,28 . </m:t>
                      </m:r>
                      <m:f>
                        <m:fPr>
                          <m:ctrlP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32,75</m:t>
                          </m:r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 4²</m:t>
                          </m:r>
                        </m:num>
                        <m:den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=38,15 </m:t>
                      </m:r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𝑘𝑁𝑚</m:t>
                      </m:r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sz="19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17347050-E6BC-445B-8A89-65E0804D9F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3999" y="3244207"/>
                <a:ext cx="5841496" cy="67909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6C87EFB8-0338-4FBE-AE98-23FDF7B6C3E7}"/>
                  </a:ext>
                </a:extLst>
              </p:cNvPr>
              <p:cNvSpPr txBox="1"/>
              <p:nvPr/>
            </p:nvSpPr>
            <p:spPr>
              <a:xfrm>
                <a:off x="6507647" y="4206822"/>
                <a:ext cx="5841496" cy="6790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9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sz="19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sz="19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  </m:t>
                          </m:r>
                          <m:sSubSup>
                            <m:sSubSupPr>
                              <m:ctrlP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pt-BR" sz="19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5,70</m:t>
                      </m:r>
                      <m:r>
                        <a:rPr lang="pt-BR" sz="19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. </m:t>
                      </m:r>
                      <m:f>
                        <m:fPr>
                          <m:ctrlP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32,75</m:t>
                          </m:r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 4²</m:t>
                          </m:r>
                        </m:num>
                        <m:den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=29,87 </m:t>
                      </m:r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𝑘𝑁𝑚</m:t>
                      </m:r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sz="19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6C87EFB8-0338-4FBE-AE98-23FDF7B6C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7647" y="4206822"/>
                <a:ext cx="5841496" cy="67909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73766984-E3E8-4995-AF80-8B8BE8FA1899}"/>
                  </a:ext>
                </a:extLst>
              </p:cNvPr>
              <p:cNvSpPr txBox="1"/>
              <p:nvPr/>
            </p:nvSpPr>
            <p:spPr>
              <a:xfrm>
                <a:off x="6722005" y="5209737"/>
                <a:ext cx="2991780" cy="2923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=15−3=12</m:t>
                      </m:r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pt-BR" sz="19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73766984-E3E8-4995-AF80-8B8BE8FA18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2005" y="5209737"/>
                <a:ext cx="2991780" cy="292388"/>
              </a:xfrm>
              <a:prstGeom prst="rect">
                <a:avLst/>
              </a:prstGeom>
              <a:blipFill>
                <a:blip r:embed="rId17"/>
                <a:stretch>
                  <a:fillRect l="-1633" r="-1633" b="-62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19AC8482-0B7A-412A-8FE5-DF6D6002FD52}"/>
                  </a:ext>
                </a:extLst>
              </p:cNvPr>
              <p:cNvSpPr txBox="1"/>
              <p:nvPr/>
            </p:nvSpPr>
            <p:spPr>
              <a:xfrm>
                <a:off x="184791" y="2675361"/>
                <a:ext cx="2505994" cy="4268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9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𝑔𝑢𝑎</m:t>
                          </m:r>
                        </m:sub>
                      </m:sSub>
                      <m:r>
                        <a:rPr lang="pt-BR" sz="19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28 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sz="1900" dirty="0"/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19AC8482-0B7A-412A-8FE5-DF6D6002FD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91" y="2675361"/>
                <a:ext cx="2505994" cy="426848"/>
              </a:xfrm>
              <a:prstGeom prst="rect">
                <a:avLst/>
              </a:prstGeom>
              <a:blipFill>
                <a:blip r:embed="rId1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Imagem 22">
            <a:extLst>
              <a:ext uri="{FF2B5EF4-FFF2-40B4-BE49-F238E27FC236}">
                <a16:creationId xmlns:a16="http://schemas.microsoft.com/office/drawing/2014/main" id="{314AB128-4AFB-4BC0-B228-A8CFBC3AD38D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5694" r="4120" b="16301"/>
          <a:stretch/>
        </p:blipFill>
        <p:spPr>
          <a:xfrm>
            <a:off x="10249606" y="4867580"/>
            <a:ext cx="1518980" cy="1460410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16E325D1-8125-42AC-81A4-E005C1CD579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052696" y="464752"/>
            <a:ext cx="2679826" cy="5223850"/>
          </a:xfrm>
          <a:prstGeom prst="rect">
            <a:avLst/>
          </a:prstGeom>
        </p:spPr>
      </p:pic>
      <p:sp>
        <p:nvSpPr>
          <p:cNvPr id="25" name="Retângulo 24">
            <a:extLst>
              <a:ext uri="{FF2B5EF4-FFF2-40B4-BE49-F238E27FC236}">
                <a16:creationId xmlns:a16="http://schemas.microsoft.com/office/drawing/2014/main" id="{921B0CC3-3927-4459-BBAE-88285DA244F1}"/>
              </a:ext>
            </a:extLst>
          </p:cNvPr>
          <p:cNvSpPr/>
          <p:nvPr/>
        </p:nvSpPr>
        <p:spPr>
          <a:xfrm>
            <a:off x="4086896" y="5333637"/>
            <a:ext cx="2510859" cy="26347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62D388DC-FBF1-4542-A93A-E5D2EE22C30D}"/>
                  </a:ext>
                </a:extLst>
              </p:cNvPr>
              <p:cNvSpPr txBox="1"/>
              <p:nvPr/>
            </p:nvSpPr>
            <p:spPr>
              <a:xfrm>
                <a:off x="7928774" y="74678"/>
                <a:ext cx="2390654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𝑀𝑜𝑚𝑒𝑛𝑡𝑜</m:t>
                      </m:r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𝑁𝑒𝑔𝑎𝑡𝑖𝑣𝑜</m:t>
                      </m:r>
                    </m:oMath>
                  </m:oMathPara>
                </a14:m>
                <a:endParaRPr lang="pt-BR" sz="21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62D388DC-FBF1-4542-A93A-E5D2EE22C3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8774" y="74678"/>
                <a:ext cx="2390654" cy="323165"/>
              </a:xfrm>
              <a:prstGeom prst="rect">
                <a:avLst/>
              </a:prstGeom>
              <a:blipFill>
                <a:blip r:embed="rId21"/>
                <a:stretch>
                  <a:fillRect l="-2296" r="-3316" b="-320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786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 animBg="1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C68320E3-266F-4A61-81C8-5C9B2AB53111}"/>
                  </a:ext>
                </a:extLst>
              </p:cNvPr>
              <p:cNvSpPr txBox="1"/>
              <p:nvPr/>
            </p:nvSpPr>
            <p:spPr>
              <a:xfrm>
                <a:off x="526343" y="1393750"/>
                <a:ext cx="7403296" cy="10009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1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𝐾𝑀𝐷</m:t>
                      </m:r>
                      <m:r>
                        <a:rPr lang="pt-BR" sz="21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pt-BR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sSup>
                            <m:sSupPr>
                              <m:ctrlP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  </m:t>
                          </m:r>
                          <m:sSub>
                            <m:sSubPr>
                              <m:ctrlP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𝑐𝑑</m:t>
                              </m:r>
                            </m:sub>
                          </m:sSub>
                        </m:den>
                      </m:f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1,4 . 38,15</m:t>
                          </m:r>
                        </m:num>
                        <m:den>
                          <m: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1 . </m:t>
                          </m:r>
                          <m:sSup>
                            <m:sSupPr>
                              <m:ctrlPr>
                                <a:rPr lang="pt-BR" sz="2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0,12</m:t>
                              </m:r>
                            </m:e>
                            <m:sup>
                              <m:r>
                                <a:rPr lang="pt-BR" sz="2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 </m:t>
                          </m:r>
                          <m:f>
                            <m:fPr>
                              <m:ctrlPr>
                                <a:rPr lang="pt-BR" sz="2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30000</m:t>
                              </m:r>
                            </m:num>
                            <m:den>
                              <m:r>
                                <a:rPr lang="pt-BR" sz="2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1,4</m:t>
                              </m:r>
                            </m:den>
                          </m:f>
                        </m:den>
                      </m:f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=0,173</m:t>
                      </m:r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=0,883</m:t>
                      </m:r>
                    </m:oMath>
                  </m:oMathPara>
                </a14:m>
                <a:endParaRPr lang="pt-BR" sz="2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C68320E3-266F-4A61-81C8-5C9B2AB531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343" y="1393750"/>
                <a:ext cx="7403296" cy="10009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BC47B483-89A6-4F31-A7D2-BA394BF50919}"/>
                  </a:ext>
                </a:extLst>
              </p:cNvPr>
              <p:cNvSpPr txBox="1"/>
              <p:nvPr/>
            </p:nvSpPr>
            <p:spPr>
              <a:xfrm>
                <a:off x="581651" y="2388395"/>
                <a:ext cx="6147669" cy="10096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1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pt-BR" sz="21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</m:sSub>
                          <m:r>
                            <a:rPr lang="pt-BR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pt-BR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  </m:t>
                          </m:r>
                          <m:sSub>
                            <m:sSubPr>
                              <m:ctrlP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1,4 . 38,15 . 10000</m:t>
                          </m:r>
                        </m:num>
                        <m:den>
                          <m: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0,976 . 0,12 .</m:t>
                          </m:r>
                          <m:f>
                            <m:fPr>
                              <m:ctrlPr>
                                <a:rPr lang="pt-BR" sz="2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500000</m:t>
                              </m:r>
                            </m:num>
                            <m:den>
                              <m:r>
                                <a:rPr lang="pt-BR" sz="2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1,15</m:t>
                              </m:r>
                            </m:den>
                          </m:f>
                          <m: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=11,59</m:t>
                      </m:r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sz="2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BC47B483-89A6-4F31-A7D2-BA394BF509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51" y="2388395"/>
                <a:ext cx="6147669" cy="10096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9C7369EB-7D92-4162-B9E0-76CF549F9DFF}"/>
                  </a:ext>
                </a:extLst>
              </p:cNvPr>
              <p:cNvSpPr txBox="1"/>
              <p:nvPr/>
            </p:nvSpPr>
            <p:spPr>
              <a:xfrm>
                <a:off x="581651" y="1006065"/>
                <a:ext cx="1230786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𝐷𝑖𝑟𝑒</m:t>
                      </m:r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çã</m:t>
                      </m:r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pt-BR" sz="2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9C7369EB-7D92-4162-B9E0-76CF549F9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51" y="1006065"/>
                <a:ext cx="1230786" cy="323165"/>
              </a:xfrm>
              <a:prstGeom prst="rect">
                <a:avLst/>
              </a:prstGeom>
              <a:blipFill>
                <a:blip r:embed="rId4"/>
                <a:stretch>
                  <a:fillRect l="-6931" r="-4455" b="-320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ADB5143B-1936-4A18-BF59-DF937E89BFD8}"/>
                  </a:ext>
                </a:extLst>
              </p:cNvPr>
              <p:cNvSpPr txBox="1"/>
              <p:nvPr/>
            </p:nvSpPr>
            <p:spPr>
              <a:xfrm>
                <a:off x="436011" y="3719534"/>
                <a:ext cx="7403296" cy="994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1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𝐾𝑀𝐷</m:t>
                      </m:r>
                      <m:r>
                        <a:rPr lang="pt-BR" sz="21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pt-BR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sSup>
                            <m:sSupPr>
                              <m:ctrlP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  </m:t>
                          </m:r>
                          <m:sSub>
                            <m:sSubPr>
                              <m:ctrlP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𝑐𝑑</m:t>
                              </m:r>
                            </m:sub>
                          </m:sSub>
                        </m:den>
                      </m:f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1,4 . 29,87</m:t>
                          </m:r>
                        </m:num>
                        <m:den>
                          <m: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1 . </m:t>
                          </m:r>
                          <m:sSup>
                            <m:sSupPr>
                              <m:ctrlPr>
                                <a:rPr lang="pt-BR" sz="2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0,12</m:t>
                              </m:r>
                            </m:e>
                            <m:sup>
                              <m:r>
                                <a:rPr lang="pt-BR" sz="2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 </m:t>
                          </m:r>
                          <m:f>
                            <m:fPr>
                              <m:ctrlPr>
                                <a:rPr lang="pt-BR" sz="2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30000</m:t>
                              </m:r>
                            </m:num>
                            <m:den>
                              <m:r>
                                <a:rPr lang="pt-BR" sz="2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1,4</m:t>
                              </m:r>
                            </m:den>
                          </m:f>
                        </m:den>
                      </m:f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=0,136</m:t>
                      </m:r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=0,909</m:t>
                      </m:r>
                    </m:oMath>
                  </m:oMathPara>
                </a14:m>
                <a:endParaRPr lang="pt-BR" sz="2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ADB5143B-1936-4A18-BF59-DF937E89BF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011" y="3719534"/>
                <a:ext cx="7403296" cy="9943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661C986A-BD66-4EAD-A59B-65F34A0891B9}"/>
                  </a:ext>
                </a:extLst>
              </p:cNvPr>
              <p:cNvSpPr txBox="1"/>
              <p:nvPr/>
            </p:nvSpPr>
            <p:spPr>
              <a:xfrm>
                <a:off x="436011" y="4713845"/>
                <a:ext cx="6031696" cy="10030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1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pt-BR" sz="21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</m:sSub>
                          <m:r>
                            <a:rPr lang="pt-BR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pt-BR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  </m:t>
                          </m:r>
                          <m:sSub>
                            <m:sSubPr>
                              <m:ctrlP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1,4 . 29,87 . 10000</m:t>
                          </m:r>
                        </m:num>
                        <m:den>
                          <m: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0,909 . 0,12 .</m:t>
                          </m:r>
                          <m:f>
                            <m:fPr>
                              <m:ctrlPr>
                                <a:rPr lang="pt-BR" sz="2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500000</m:t>
                              </m:r>
                            </m:num>
                            <m:den>
                              <m:r>
                                <a:rPr lang="pt-BR" sz="2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1,15</m:t>
                              </m:r>
                            </m:den>
                          </m:f>
                          <m: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=8,82</m:t>
                      </m:r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sz="2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661C986A-BD66-4EAD-A59B-65F34A0891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011" y="4713845"/>
                <a:ext cx="6031696" cy="10030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3DB34C68-49A0-4CEC-BB71-732669958683}"/>
                  </a:ext>
                </a:extLst>
              </p:cNvPr>
              <p:cNvSpPr txBox="1"/>
              <p:nvPr/>
            </p:nvSpPr>
            <p:spPr>
              <a:xfrm>
                <a:off x="526343" y="3396369"/>
                <a:ext cx="1219565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𝐷𝑖𝑟𝑒</m:t>
                      </m:r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çã</m:t>
                      </m:r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pt-BR" sz="2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3DB34C68-49A0-4CEC-BB71-732669958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343" y="3396369"/>
                <a:ext cx="1219565" cy="323165"/>
              </a:xfrm>
              <a:prstGeom prst="rect">
                <a:avLst/>
              </a:prstGeom>
              <a:blipFill>
                <a:blip r:embed="rId7"/>
                <a:stretch>
                  <a:fillRect l="-7000" r="-5000" b="-320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ED14AA53-4553-4754-8F20-A12C522E11EE}"/>
                  </a:ext>
                </a:extLst>
              </p:cNvPr>
              <p:cNvSpPr txBox="1"/>
              <p:nvPr/>
            </p:nvSpPr>
            <p:spPr>
              <a:xfrm>
                <a:off x="436011" y="333668"/>
                <a:ext cx="1789016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𝐿𝑎𝑗𝑒</m:t>
                      </m:r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𝑑𝑜</m:t>
                      </m:r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𝐹𝑢𝑛𝑑𝑜</m:t>
                      </m:r>
                    </m:oMath>
                  </m:oMathPara>
                </a14:m>
                <a:endParaRPr lang="pt-BR" sz="21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ED14AA53-4553-4754-8F20-A12C522E11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011" y="333668"/>
                <a:ext cx="1789016" cy="323165"/>
              </a:xfrm>
              <a:prstGeom prst="rect">
                <a:avLst/>
              </a:prstGeom>
              <a:blipFill>
                <a:blip r:embed="rId9"/>
                <a:stretch>
                  <a:fillRect l="-4778" r="-3413" b="-320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AE2788A5-C4A6-4FC7-AB3B-1E00EE60D76B}"/>
                  </a:ext>
                </a:extLst>
              </p:cNvPr>
              <p:cNvSpPr txBox="1"/>
              <p:nvPr/>
            </p:nvSpPr>
            <p:spPr>
              <a:xfrm>
                <a:off x="516719" y="5657596"/>
                <a:ext cx="6100068" cy="6137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1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=0,15% . 100 . </m:t>
                      </m:r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0,15</m:t>
                          </m:r>
                        </m:num>
                        <m:den>
                          <m: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. 100 . 15=2,25 </m:t>
                      </m:r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sz="2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AE2788A5-C4A6-4FC7-AB3B-1E00EE60D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719" y="5657596"/>
                <a:ext cx="6100068" cy="61375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3675418D-A029-4E05-B910-F8C7F904E6BD}"/>
                  </a:ext>
                </a:extLst>
              </p:cNvPr>
              <p:cNvSpPr txBox="1"/>
              <p:nvPr/>
            </p:nvSpPr>
            <p:spPr>
              <a:xfrm>
                <a:off x="6030874" y="333668"/>
                <a:ext cx="2390654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𝑀𝑜𝑚𝑒𝑛𝑡𝑜</m:t>
                      </m:r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𝑁𝑒𝑔𝑎𝑡𝑖𝑣𝑜</m:t>
                      </m:r>
                    </m:oMath>
                  </m:oMathPara>
                </a14:m>
                <a:endParaRPr lang="pt-BR" sz="21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3675418D-A029-4E05-B910-F8C7F904E6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874" y="333668"/>
                <a:ext cx="2390654" cy="323165"/>
              </a:xfrm>
              <a:prstGeom prst="rect">
                <a:avLst/>
              </a:prstGeom>
              <a:blipFill>
                <a:blip r:embed="rId11"/>
                <a:stretch>
                  <a:fillRect l="-2041" r="-3316" b="-320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m 12">
            <a:extLst>
              <a:ext uri="{FF2B5EF4-FFF2-40B4-BE49-F238E27FC236}">
                <a16:creationId xmlns:a16="http://schemas.microsoft.com/office/drawing/2014/main" id="{ED75791E-79D2-4A8E-A62C-200896C0CE6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7" t="10389" r="60736" b="37527"/>
          <a:stretch/>
        </p:blipFill>
        <p:spPr>
          <a:xfrm>
            <a:off x="9028809" y="103627"/>
            <a:ext cx="2613063" cy="617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28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7472B899-9BAA-4120-ABDF-C37ED56BD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B0D8A69-772C-49CD-B990-1B126C23D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814" y="640081"/>
            <a:ext cx="3659246" cy="256665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tx1"/>
                </a:solidFill>
              </a:rPr>
              <a:t>Definição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A8262C1-D486-49CA-9E61-9224D4E15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814" y="3651268"/>
            <a:ext cx="3659246" cy="251068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800" cap="all" spc="200" dirty="0" err="1">
                <a:solidFill>
                  <a:schemeClr val="tx1"/>
                </a:solidFill>
              </a:rPr>
              <a:t>Estruturas</a:t>
            </a:r>
            <a:r>
              <a:rPr lang="en-US" sz="1800" cap="all" spc="200" dirty="0">
                <a:solidFill>
                  <a:schemeClr val="tx1"/>
                </a:solidFill>
              </a:rPr>
              <a:t> para </a:t>
            </a:r>
            <a:r>
              <a:rPr lang="en-US" sz="1800" cap="all" spc="200" dirty="0" err="1">
                <a:solidFill>
                  <a:schemeClr val="tx1"/>
                </a:solidFill>
              </a:rPr>
              <a:t>armazenamento</a:t>
            </a:r>
            <a:r>
              <a:rPr lang="en-US" sz="1800" cap="all" spc="200" dirty="0">
                <a:solidFill>
                  <a:schemeClr val="tx1"/>
                </a:solidFill>
              </a:rPr>
              <a:t> de </a:t>
            </a:r>
            <a:r>
              <a:rPr lang="en-US" sz="1800" cap="all" spc="200" dirty="0" err="1">
                <a:solidFill>
                  <a:schemeClr val="tx1"/>
                </a:solidFill>
              </a:rPr>
              <a:t>agua</a:t>
            </a:r>
            <a:r>
              <a:rPr lang="en-US" sz="1800" cap="all" spc="200" dirty="0">
                <a:solidFill>
                  <a:schemeClr val="tx1"/>
                </a:solidFill>
              </a:rPr>
              <a:t> </a:t>
            </a:r>
            <a:r>
              <a:rPr lang="en-US" sz="1800" cap="all" spc="200" dirty="0" err="1">
                <a:solidFill>
                  <a:schemeClr val="tx1"/>
                </a:solidFill>
              </a:rPr>
              <a:t>potável</a:t>
            </a:r>
            <a:r>
              <a:rPr lang="en-US" sz="1800" cap="all" spc="200" dirty="0">
                <a:solidFill>
                  <a:schemeClr val="tx1"/>
                </a:solidFill>
              </a:rPr>
              <a:t>. </a:t>
            </a:r>
            <a:r>
              <a:rPr lang="en-US" sz="1800" cap="all" spc="200" dirty="0" err="1">
                <a:solidFill>
                  <a:schemeClr val="tx1"/>
                </a:solidFill>
              </a:rPr>
              <a:t>Constituído</a:t>
            </a:r>
            <a:r>
              <a:rPr lang="en-US" sz="1800" cap="all" spc="200" dirty="0">
                <a:solidFill>
                  <a:schemeClr val="tx1"/>
                </a:solidFill>
              </a:rPr>
              <a:t> por conjunto de </a:t>
            </a:r>
            <a:r>
              <a:rPr lang="en-US" sz="1800" cap="all" spc="200" dirty="0" err="1">
                <a:solidFill>
                  <a:schemeClr val="tx1"/>
                </a:solidFill>
              </a:rPr>
              <a:t>placas</a:t>
            </a:r>
            <a:r>
              <a:rPr lang="en-US" sz="1800" cap="all" spc="200" dirty="0">
                <a:solidFill>
                  <a:schemeClr val="tx1"/>
                </a:solidFill>
              </a:rPr>
              <a:t> de </a:t>
            </a:r>
            <a:r>
              <a:rPr lang="en-US" sz="1800" cap="all" spc="200" dirty="0" err="1">
                <a:solidFill>
                  <a:schemeClr val="tx1"/>
                </a:solidFill>
              </a:rPr>
              <a:t>concreto</a:t>
            </a:r>
            <a:endParaRPr lang="en-US" sz="1800" cap="all" spc="200" dirty="0">
              <a:solidFill>
                <a:schemeClr val="tx1"/>
              </a:solidFill>
            </a:endParaRPr>
          </a:p>
        </p:txBody>
      </p:sp>
      <p:pic>
        <p:nvPicPr>
          <p:cNvPr id="2054" name="Picture 6" descr="UFRN - Reservatório Elevado R1 | Mapio.net">
            <a:extLst>
              <a:ext uri="{FF2B5EF4-FFF2-40B4-BE49-F238E27FC236}">
                <a16:creationId xmlns:a16="http://schemas.microsoft.com/office/drawing/2014/main" id="{81EFD9C6-F707-4D22-8906-5A6C3C909B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28" r="-2" b="13591"/>
          <a:stretch/>
        </p:blipFill>
        <p:spPr bwMode="auto">
          <a:xfrm>
            <a:off x="4635092" y="10"/>
            <a:ext cx="3732733" cy="338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isicina-em-concreto | Aresto">
            <a:extLst>
              <a:ext uri="{FF2B5EF4-FFF2-40B4-BE49-F238E27FC236}">
                <a16:creationId xmlns:a16="http://schemas.microsoft.com/office/drawing/2014/main" id="{D377DDF3-2F80-48B0-AF3C-AAEED2A677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9" r="9437" b="4"/>
          <a:stretch/>
        </p:blipFill>
        <p:spPr bwMode="auto">
          <a:xfrm>
            <a:off x="8459265" y="10"/>
            <a:ext cx="3732735" cy="338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B9EB6DAA-2F0C-43D5-A577-15D5D2C4E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2797" y="3429000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Linha Evolution: o revestimento perfeito para repaginar a piscina ...">
            <a:extLst>
              <a:ext uri="{FF2B5EF4-FFF2-40B4-BE49-F238E27FC236}">
                <a16:creationId xmlns:a16="http://schemas.microsoft.com/office/drawing/2014/main" id="{032DAB9F-6BAA-4C69-9C71-D8E87FCED1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4" r="2764" b="2"/>
          <a:stretch/>
        </p:blipFill>
        <p:spPr bwMode="auto">
          <a:xfrm>
            <a:off x="4635097" y="3474720"/>
            <a:ext cx="7556889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285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06A7CA25-3CF3-4227-8939-ED0BA94D1F21}"/>
                  </a:ext>
                </a:extLst>
              </p:cNvPr>
              <p:cNvSpPr txBox="1"/>
              <p:nvPr/>
            </p:nvSpPr>
            <p:spPr>
              <a:xfrm>
                <a:off x="436011" y="333668"/>
                <a:ext cx="1291507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𝑃𝑎𝑟𝑒𝑑𝑒</m:t>
                      </m:r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01</m:t>
                      </m:r>
                    </m:oMath>
                  </m:oMathPara>
                </a14:m>
                <a:endParaRPr lang="pt-BR" sz="21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06A7CA25-3CF3-4227-8939-ED0BA94D1F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011" y="333668"/>
                <a:ext cx="1291507" cy="323165"/>
              </a:xfrm>
              <a:prstGeom prst="rect">
                <a:avLst/>
              </a:prstGeom>
              <a:blipFill>
                <a:blip r:embed="rId2"/>
                <a:stretch>
                  <a:fillRect l="-4739" r="-4739" b="-754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D18E979C-54BF-4BE5-9C00-F4C7868D5196}"/>
                  </a:ext>
                </a:extLst>
              </p:cNvPr>
              <p:cNvSpPr txBox="1"/>
              <p:nvPr/>
            </p:nvSpPr>
            <p:spPr>
              <a:xfrm>
                <a:off x="599220" y="1102664"/>
                <a:ext cx="4595232" cy="3549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sSub>
                            <m:sSubPr>
                              <m:ctrlP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 . </m:t>
                      </m:r>
                      <m:sSub>
                        <m:sSubPr>
                          <m:ctrlPr>
                            <a:rPr lang="pt-BR" sz="2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sSub>
                            <m:sSubPr>
                              <m:ctrlP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=10 . 2,8=28 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sz="2100" dirty="0"/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D18E979C-54BF-4BE5-9C00-F4C7868D5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20" y="1102664"/>
                <a:ext cx="4595232" cy="354969"/>
              </a:xfrm>
              <a:prstGeom prst="rect">
                <a:avLst/>
              </a:prstGeom>
              <a:blipFill>
                <a:blip r:embed="rId3"/>
                <a:stretch>
                  <a:fillRect l="-796" t="-6897" r="-1459" b="-224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3">
            <a:extLst>
              <a:ext uri="{FF2B5EF4-FFF2-40B4-BE49-F238E27FC236}">
                <a16:creationId xmlns:a16="http://schemas.microsoft.com/office/drawing/2014/main" id="{F98A8B40-8BED-4558-8B13-18260753A50E}"/>
              </a:ext>
            </a:extLst>
          </p:cNvPr>
          <p:cNvSpPr/>
          <p:nvPr/>
        </p:nvSpPr>
        <p:spPr>
          <a:xfrm>
            <a:off x="2002257" y="1720926"/>
            <a:ext cx="2039816" cy="19139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3AD19D7B-609C-4E34-B503-C2A150E4BDC6}"/>
                  </a:ext>
                </a:extLst>
              </p:cNvPr>
              <p:cNvSpPr txBox="1"/>
              <p:nvPr/>
            </p:nvSpPr>
            <p:spPr>
              <a:xfrm>
                <a:off x="2647612" y="3692754"/>
                <a:ext cx="74910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,5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3AD19D7B-609C-4E34-B503-C2A150E4BD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612" y="3692754"/>
                <a:ext cx="749105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0F181F6C-F6C8-49B2-9AE1-38A3EF9D101C}"/>
                  </a:ext>
                </a:extLst>
              </p:cNvPr>
              <p:cNvSpPr txBox="1"/>
              <p:nvPr/>
            </p:nvSpPr>
            <p:spPr>
              <a:xfrm>
                <a:off x="4042073" y="2493211"/>
                <a:ext cx="74910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3,32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0F181F6C-F6C8-49B2-9AE1-38A3EF9D1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073" y="2493211"/>
                <a:ext cx="749105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DC0927C1-A757-434C-8C35-DF6E94701D4B}"/>
                  </a:ext>
                </a:extLst>
              </p:cNvPr>
              <p:cNvSpPr txBox="1"/>
              <p:nvPr/>
            </p:nvSpPr>
            <p:spPr>
              <a:xfrm>
                <a:off x="2200992" y="2285557"/>
                <a:ext cx="1845442" cy="6718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3,32</m:t>
                          </m:r>
                        </m:num>
                        <m:den>
                          <m:r>
                            <a:rPr 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5,5</m:t>
                          </m:r>
                        </m:den>
                      </m:f>
                      <m:r>
                        <a:rPr lang="pt-B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=0,6</m:t>
                      </m:r>
                    </m:oMath>
                  </m:oMathPara>
                </a14:m>
                <a:endParaRPr lang="pt-BR" sz="2200" dirty="0"/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DC0927C1-A757-434C-8C35-DF6E94701D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992" y="2285557"/>
                <a:ext cx="1845442" cy="67185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agem 10">
            <a:extLst>
              <a:ext uri="{FF2B5EF4-FFF2-40B4-BE49-F238E27FC236}">
                <a16:creationId xmlns:a16="http://schemas.microsoft.com/office/drawing/2014/main" id="{1FE71AE5-BD3B-4CFA-9653-FF9E58F74F1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970"/>
          <a:stretch/>
        </p:blipFill>
        <p:spPr>
          <a:xfrm>
            <a:off x="7575708" y="333668"/>
            <a:ext cx="3591537" cy="3619745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9F052E35-2768-4D88-9460-D839D8A3FD90}"/>
              </a:ext>
            </a:extLst>
          </p:cNvPr>
          <p:cNvSpPr/>
          <p:nvPr/>
        </p:nvSpPr>
        <p:spPr>
          <a:xfrm>
            <a:off x="7575708" y="3363920"/>
            <a:ext cx="3591537" cy="28800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C08CB77F-0721-45E6-8120-BC59100038DE}"/>
                  </a:ext>
                </a:extLst>
              </p:cNvPr>
              <p:cNvSpPr txBox="1"/>
              <p:nvPr/>
            </p:nvSpPr>
            <p:spPr>
              <a:xfrm>
                <a:off x="-23912" y="4618705"/>
                <a:ext cx="5841496" cy="6790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9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19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19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  </m:t>
                          </m:r>
                          <m:sSubSup>
                            <m:sSubSupPr>
                              <m:ctrlP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=2,27 . </m:t>
                      </m:r>
                      <m:f>
                        <m:fPr>
                          <m:ctrlP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28</m:t>
                          </m:r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3,32</m:t>
                          </m:r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²</m:t>
                          </m:r>
                        </m:num>
                        <m:den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=7 </m:t>
                      </m:r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𝑘𝑁𝑚</m:t>
                      </m:r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sz="19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C08CB77F-0721-45E6-8120-BC59100038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3912" y="4618705"/>
                <a:ext cx="5841496" cy="6790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F5763AE8-E62C-4CEB-AC9D-41E44E13D3A0}"/>
                  </a:ext>
                </a:extLst>
              </p:cNvPr>
              <p:cNvSpPr txBox="1"/>
              <p:nvPr/>
            </p:nvSpPr>
            <p:spPr>
              <a:xfrm>
                <a:off x="5293052" y="4599160"/>
                <a:ext cx="7403296" cy="9144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9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𝐾𝑀𝐷</m:t>
                      </m:r>
                      <m:r>
                        <a:rPr lang="pt-BR" sz="19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sSup>
                            <m:sSupPr>
                              <m:ctrlP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  </m:t>
                          </m:r>
                          <m:sSub>
                            <m:sSubPr>
                              <m:ctrlP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𝑐𝑑</m:t>
                              </m:r>
                            </m:sub>
                          </m:sSub>
                        </m:den>
                      </m:f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1,4 . 7</m:t>
                          </m:r>
                        </m:num>
                        <m:den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1 . </m:t>
                          </m:r>
                          <m:sSup>
                            <m:sSupPr>
                              <m:ctrlPr>
                                <a:rPr lang="pt-BR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0,12</m:t>
                              </m:r>
                            </m:e>
                            <m:sup>
                              <m:r>
                                <a:rPr lang="pt-BR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 </m:t>
                          </m:r>
                          <m:f>
                            <m:fPr>
                              <m:ctrlPr>
                                <a:rPr lang="pt-BR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30000</m:t>
                              </m:r>
                            </m:num>
                            <m:den>
                              <m:r>
                                <a:rPr lang="pt-BR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1,4</m:t>
                              </m:r>
                            </m:den>
                          </m:f>
                        </m:den>
                      </m:f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=0,03</m:t>
                      </m:r>
                    </m:oMath>
                  </m:oMathPara>
                </a14:m>
                <a:endParaRPr lang="pt-BR" sz="19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F5763AE8-E62C-4CEB-AC9D-41E44E13D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3052" y="4599160"/>
                <a:ext cx="7403296" cy="91448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D8B7A64-1156-4344-9A45-834C0EC3A126}"/>
                  </a:ext>
                </a:extLst>
              </p:cNvPr>
              <p:cNvSpPr txBox="1"/>
              <p:nvPr/>
            </p:nvSpPr>
            <p:spPr>
              <a:xfrm>
                <a:off x="3484219" y="5513641"/>
                <a:ext cx="6147669" cy="9223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9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pt-BR" sz="19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</m:sSub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  </m:t>
                          </m:r>
                          <m:sSub>
                            <m:sSubPr>
                              <m:ctrlP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1,4 . 7 . 10000</m:t>
                          </m:r>
                        </m:num>
                        <m:den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0,98 . 0,12 .</m:t>
                          </m:r>
                          <m:f>
                            <m:fPr>
                              <m:ctrlPr>
                                <a:rPr lang="pt-BR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500000</m:t>
                              </m:r>
                            </m:num>
                            <m:den>
                              <m:r>
                                <a:rPr lang="pt-BR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1,15</m:t>
                              </m:r>
                            </m:den>
                          </m:f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=1,91</m:t>
                      </m:r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sz="19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D8B7A64-1156-4344-9A45-834C0EC3A1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4219" y="5513641"/>
                <a:ext cx="6147669" cy="9223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CB80C8F5-0CE5-4DD3-BBA5-8B9939770B1A}"/>
                  </a:ext>
                </a:extLst>
              </p:cNvPr>
              <p:cNvSpPr txBox="1"/>
              <p:nvPr/>
            </p:nvSpPr>
            <p:spPr>
              <a:xfrm>
                <a:off x="1145602" y="5644493"/>
                <a:ext cx="1876563" cy="3847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=0,98</m:t>
                      </m:r>
                    </m:oMath>
                  </m:oMathPara>
                </a14:m>
                <a:endParaRPr lang="pt-BR" sz="1900" dirty="0"/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CB80C8F5-0CE5-4DD3-BBA5-8B9939770B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602" y="5644493"/>
                <a:ext cx="1876563" cy="38472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382B8192-47B2-458C-B7AD-824D77535A0A}"/>
                  </a:ext>
                </a:extLst>
              </p:cNvPr>
              <p:cNvSpPr txBox="1"/>
              <p:nvPr/>
            </p:nvSpPr>
            <p:spPr>
              <a:xfrm>
                <a:off x="436011" y="4194202"/>
                <a:ext cx="3311291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𝑀𝑜𝑚𝑒𝑛𝑡𝑜</m:t>
                      </m:r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𝑉𝑒𝑟𝑡𝑖𝑐𝑎𝑙</m:t>
                      </m:r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𝑃𝑜𝑠𝑖𝑡𝑖𝑣𝑜</m:t>
                      </m:r>
                    </m:oMath>
                  </m:oMathPara>
                </a14:m>
                <a:endParaRPr lang="pt-BR" sz="21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382B8192-47B2-458C-B7AD-824D77535A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011" y="4194202"/>
                <a:ext cx="3311291" cy="323165"/>
              </a:xfrm>
              <a:prstGeom prst="rect">
                <a:avLst/>
              </a:prstGeom>
              <a:blipFill>
                <a:blip r:embed="rId12"/>
                <a:stretch>
                  <a:fillRect l="-1657" r="-1289" b="-754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726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  <p:bldP spid="7" grpId="0"/>
      <p:bldP spid="12" grpId="0" animBg="1"/>
      <p:bldP spid="13" grpId="0"/>
      <p:bldP spid="14" grpId="0"/>
      <p:bldP spid="15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3984C9B3-A156-429F-876E-956E221A657C}"/>
                  </a:ext>
                </a:extLst>
              </p:cNvPr>
              <p:cNvSpPr txBox="1"/>
              <p:nvPr/>
            </p:nvSpPr>
            <p:spPr>
              <a:xfrm>
                <a:off x="645845" y="424503"/>
                <a:ext cx="5841496" cy="6790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9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19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19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  </m:t>
                          </m:r>
                          <m:sSubSup>
                            <m:sSubSupPr>
                              <m:ctrlP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=5,65 . </m:t>
                      </m:r>
                      <m:f>
                        <m:fPr>
                          <m:ctrlP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28</m:t>
                          </m:r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3,32</m:t>
                          </m:r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²</m:t>
                          </m:r>
                        </m:num>
                        <m:den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=17,4 </m:t>
                      </m:r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𝑘𝑁𝑚</m:t>
                      </m:r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sz="19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3984C9B3-A156-429F-876E-956E221A65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845" y="424503"/>
                <a:ext cx="5841496" cy="6790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9A046342-0097-4C01-8E34-7988E90E7701}"/>
                  </a:ext>
                </a:extLst>
              </p:cNvPr>
              <p:cNvSpPr txBox="1"/>
              <p:nvPr/>
            </p:nvSpPr>
            <p:spPr>
              <a:xfrm>
                <a:off x="4028647" y="1319439"/>
                <a:ext cx="6147669" cy="9223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9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pt-BR" sz="19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</m:sSub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  </m:t>
                          </m:r>
                          <m:sSub>
                            <m:sSubPr>
                              <m:ctrlP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1,4 . 17,4 . 10000</m:t>
                          </m:r>
                        </m:num>
                        <m:den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0,95 . 0,12 .</m:t>
                          </m:r>
                          <m:f>
                            <m:fPr>
                              <m:ctrlPr>
                                <a:rPr lang="pt-BR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500000</m:t>
                              </m:r>
                            </m:num>
                            <m:den>
                              <m:r>
                                <a:rPr lang="pt-BR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1,15</m:t>
                              </m:r>
                            </m:den>
                          </m:f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=4,91</m:t>
                      </m:r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sz="19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9A046342-0097-4C01-8E34-7988E90E77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8647" y="1319439"/>
                <a:ext cx="6147669" cy="9223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738B6C37-CB19-4521-B3F8-1AB9EAB53D02}"/>
                  </a:ext>
                </a:extLst>
              </p:cNvPr>
              <p:cNvSpPr txBox="1"/>
              <p:nvPr/>
            </p:nvSpPr>
            <p:spPr>
              <a:xfrm>
                <a:off x="1690030" y="1450291"/>
                <a:ext cx="1876563" cy="3847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=0,95</m:t>
                      </m:r>
                    </m:oMath>
                  </m:oMathPara>
                </a14:m>
                <a:endParaRPr lang="pt-BR" sz="1900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738B6C37-CB19-4521-B3F8-1AB9EAB53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030" y="1450291"/>
                <a:ext cx="1876563" cy="3847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B6DEC853-B39F-41C5-AC27-841539E2A1F0}"/>
                  </a:ext>
                </a:extLst>
              </p:cNvPr>
              <p:cNvSpPr txBox="1"/>
              <p:nvPr/>
            </p:nvSpPr>
            <p:spPr>
              <a:xfrm>
                <a:off x="980439" y="0"/>
                <a:ext cx="3437929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𝑀𝑜𝑚𝑒𝑛𝑡𝑜</m:t>
                      </m:r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𝑉𝑒𝑟𝑡𝑖𝑐𝑎𝑙</m:t>
                      </m:r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𝑁𝑒𝑔𝑎𝑡𝑖𝑣𝑜</m:t>
                      </m:r>
                    </m:oMath>
                  </m:oMathPara>
                </a14:m>
                <a:endParaRPr lang="pt-BR" sz="21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B6DEC853-B39F-41C5-AC27-841539E2A1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439" y="0"/>
                <a:ext cx="3437929" cy="323165"/>
              </a:xfrm>
              <a:prstGeom prst="rect">
                <a:avLst/>
              </a:prstGeom>
              <a:blipFill>
                <a:blip r:embed="rId6"/>
                <a:stretch>
                  <a:fillRect l="-1418" r="-2128" b="-320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D7372F70-7684-442B-9BD7-6AC5324B8ED1}"/>
                  </a:ext>
                </a:extLst>
              </p:cNvPr>
              <p:cNvSpPr txBox="1"/>
              <p:nvPr/>
            </p:nvSpPr>
            <p:spPr>
              <a:xfrm>
                <a:off x="645845" y="2457646"/>
                <a:ext cx="5841496" cy="6790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9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sz="19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sz="19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  </m:t>
                          </m:r>
                          <m:sSubSup>
                            <m:sSubSupPr>
                              <m:ctrlP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=0,89 . </m:t>
                      </m:r>
                      <m:f>
                        <m:fPr>
                          <m:ctrlP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28</m:t>
                          </m:r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3,32</m:t>
                          </m:r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²</m:t>
                          </m:r>
                        </m:num>
                        <m:den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=2,74 </m:t>
                      </m:r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𝑘𝑁𝑚</m:t>
                      </m:r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sz="19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D7372F70-7684-442B-9BD7-6AC5324B8E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845" y="2457646"/>
                <a:ext cx="5841496" cy="6790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1A7662F7-3073-4507-8A1C-A86072AB60AE}"/>
                  </a:ext>
                </a:extLst>
              </p:cNvPr>
              <p:cNvSpPr txBox="1"/>
              <p:nvPr/>
            </p:nvSpPr>
            <p:spPr>
              <a:xfrm>
                <a:off x="4028647" y="3352582"/>
                <a:ext cx="6147669" cy="9223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9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pt-BR" sz="19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</m:sSub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  </m:t>
                          </m:r>
                          <m:sSub>
                            <m:sSubPr>
                              <m:ctrlP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1,4 . 2,74 . 10000</m:t>
                          </m:r>
                        </m:num>
                        <m:den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0,99 . 0,12 .</m:t>
                          </m:r>
                          <m:f>
                            <m:fPr>
                              <m:ctrlPr>
                                <a:rPr lang="pt-BR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500000</m:t>
                              </m:r>
                            </m:num>
                            <m:den>
                              <m:r>
                                <a:rPr lang="pt-BR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1,15</m:t>
                              </m:r>
                            </m:den>
                          </m:f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=0,74</m:t>
                      </m:r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sz="19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1A7662F7-3073-4507-8A1C-A86072AB60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8647" y="3352582"/>
                <a:ext cx="6147669" cy="9223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EFB7C050-5659-4561-813F-40F793FF34A7}"/>
                  </a:ext>
                </a:extLst>
              </p:cNvPr>
              <p:cNvSpPr txBox="1"/>
              <p:nvPr/>
            </p:nvSpPr>
            <p:spPr>
              <a:xfrm>
                <a:off x="1690030" y="3483434"/>
                <a:ext cx="1876563" cy="3847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=0,99</m:t>
                      </m:r>
                    </m:oMath>
                  </m:oMathPara>
                </a14:m>
                <a:endParaRPr lang="pt-BR" sz="1900" dirty="0"/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EFB7C050-5659-4561-813F-40F793FF34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030" y="3483434"/>
                <a:ext cx="1876563" cy="38472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40BFBCA0-89DD-4553-BBBD-6350AAF1FC67}"/>
                  </a:ext>
                </a:extLst>
              </p:cNvPr>
              <p:cNvSpPr txBox="1"/>
              <p:nvPr/>
            </p:nvSpPr>
            <p:spPr>
              <a:xfrm>
                <a:off x="980439" y="2033143"/>
                <a:ext cx="3651128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𝑀𝑜𝑚𝑒𝑛𝑡𝑜</m:t>
                      </m:r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𝐻𝑜𝑟𝑖𝑧𝑜𝑛𝑡𝑎𝑙</m:t>
                      </m:r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𝑃𝑜𝑠𝑖𝑡𝑖𝑣𝑜</m:t>
                      </m:r>
                    </m:oMath>
                  </m:oMathPara>
                </a14:m>
                <a:endParaRPr lang="pt-BR" sz="21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40BFBCA0-89DD-4553-BBBD-6350AAF1FC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439" y="2033143"/>
                <a:ext cx="3651128" cy="323165"/>
              </a:xfrm>
              <a:prstGeom prst="rect">
                <a:avLst/>
              </a:prstGeom>
              <a:blipFill>
                <a:blip r:embed="rId10"/>
                <a:stretch>
                  <a:fillRect l="-1336" r="-1002" b="-754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12659FDD-32A7-44C5-89A8-37ACD4F32A2B}"/>
                  </a:ext>
                </a:extLst>
              </p:cNvPr>
              <p:cNvSpPr txBox="1"/>
              <p:nvPr/>
            </p:nvSpPr>
            <p:spPr>
              <a:xfrm>
                <a:off x="645845" y="4490789"/>
                <a:ext cx="5841496" cy="6790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9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sz="19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sz="19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  </m:t>
                          </m:r>
                          <m:sSubSup>
                            <m:sSubSupPr>
                              <m:ctrlP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=3,58 . </m:t>
                      </m:r>
                      <m:f>
                        <m:fPr>
                          <m:ctrlP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28</m:t>
                          </m:r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3,32</m:t>
                          </m:r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²</m:t>
                          </m:r>
                        </m:num>
                        <m:den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=11,04 </m:t>
                      </m:r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𝑘𝑁𝑚</m:t>
                      </m:r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sz="19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12659FDD-32A7-44C5-89A8-37ACD4F32A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845" y="4490789"/>
                <a:ext cx="5841496" cy="6790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30924FB6-81B4-4CEC-BDFB-8BA248D2B0F6}"/>
                  </a:ext>
                </a:extLst>
              </p:cNvPr>
              <p:cNvSpPr txBox="1"/>
              <p:nvPr/>
            </p:nvSpPr>
            <p:spPr>
              <a:xfrm>
                <a:off x="4028647" y="5385725"/>
                <a:ext cx="6147669" cy="9223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9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pt-BR" sz="19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</m:sSub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  </m:t>
                          </m:r>
                          <m:sSub>
                            <m:sSubPr>
                              <m:ctrlP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1,4 . 11,04 . 10000</m:t>
                          </m:r>
                        </m:num>
                        <m:den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0,96 . 0,12 .</m:t>
                          </m:r>
                          <m:f>
                            <m:fPr>
                              <m:ctrlPr>
                                <a:rPr lang="pt-BR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500000</m:t>
                              </m:r>
                            </m:num>
                            <m:den>
                              <m:r>
                                <a:rPr lang="pt-BR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1,15</m:t>
                              </m:r>
                            </m:den>
                          </m:f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=2,94</m:t>
                      </m:r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sz="19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30924FB6-81B4-4CEC-BDFB-8BA248D2B0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8647" y="5385725"/>
                <a:ext cx="6147669" cy="92236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0E10B75C-6826-4222-ABFC-C7F9CBF28CE9}"/>
                  </a:ext>
                </a:extLst>
              </p:cNvPr>
              <p:cNvSpPr txBox="1"/>
              <p:nvPr/>
            </p:nvSpPr>
            <p:spPr>
              <a:xfrm>
                <a:off x="1690030" y="5516577"/>
                <a:ext cx="1876563" cy="3847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=0,96</m:t>
                      </m:r>
                    </m:oMath>
                  </m:oMathPara>
                </a14:m>
                <a:endParaRPr lang="pt-BR" sz="1900" dirty="0"/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0E10B75C-6826-4222-ABFC-C7F9CBF28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030" y="5516577"/>
                <a:ext cx="1876563" cy="38472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08C7A1E3-2464-458F-A74A-A741FEE34625}"/>
                  </a:ext>
                </a:extLst>
              </p:cNvPr>
              <p:cNvSpPr txBox="1"/>
              <p:nvPr/>
            </p:nvSpPr>
            <p:spPr>
              <a:xfrm>
                <a:off x="980439" y="4066286"/>
                <a:ext cx="3777765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𝑀𝑜𝑚𝑒𝑛𝑡𝑜</m:t>
                      </m:r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𝐻𝑜𝑟𝑖𝑧𝑜𝑛𝑡𝑎𝑙</m:t>
                      </m:r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𝑁𝑒𝑔𝑎𝑡𝑖𝑣𝑜</m:t>
                      </m:r>
                    </m:oMath>
                  </m:oMathPara>
                </a14:m>
                <a:endParaRPr lang="pt-BR" sz="21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08C7A1E3-2464-458F-A74A-A741FEE346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439" y="4066286"/>
                <a:ext cx="3777765" cy="323165"/>
              </a:xfrm>
              <a:prstGeom prst="rect">
                <a:avLst/>
              </a:prstGeom>
              <a:blipFill>
                <a:blip r:embed="rId14"/>
                <a:stretch>
                  <a:fillRect l="-1290" r="-1935" b="-320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E2A60BEA-6CD5-48DD-9733-B6026CFD6FD4}"/>
                  </a:ext>
                </a:extLst>
              </p:cNvPr>
              <p:cNvSpPr txBox="1"/>
              <p:nvPr/>
            </p:nvSpPr>
            <p:spPr>
              <a:xfrm>
                <a:off x="5321187" y="407450"/>
                <a:ext cx="7403296" cy="9144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9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𝐾𝑀𝐷</m:t>
                      </m:r>
                      <m:r>
                        <a:rPr lang="pt-BR" sz="19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sSup>
                            <m:sSupPr>
                              <m:ctrlP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  </m:t>
                          </m:r>
                          <m:sSub>
                            <m:sSubPr>
                              <m:ctrlP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𝑐𝑑</m:t>
                              </m:r>
                            </m:sub>
                          </m:sSub>
                        </m:den>
                      </m:f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1,4 . 17,4</m:t>
                          </m:r>
                        </m:num>
                        <m:den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1 . </m:t>
                          </m:r>
                          <m:sSup>
                            <m:sSupPr>
                              <m:ctrlPr>
                                <a:rPr lang="pt-BR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0,12</m:t>
                              </m:r>
                            </m:e>
                            <m:sup>
                              <m:r>
                                <a:rPr lang="pt-BR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 </m:t>
                          </m:r>
                          <m:f>
                            <m:fPr>
                              <m:ctrlPr>
                                <a:rPr lang="pt-BR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30000</m:t>
                              </m:r>
                            </m:num>
                            <m:den>
                              <m:r>
                                <a:rPr lang="pt-BR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1,4</m:t>
                              </m:r>
                            </m:den>
                          </m:f>
                        </m:den>
                      </m:f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=0,078</m:t>
                      </m:r>
                    </m:oMath>
                  </m:oMathPara>
                </a14:m>
                <a:endParaRPr lang="pt-BR" sz="19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E2A60BEA-6CD5-48DD-9733-B6026CFD6F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1187" y="407450"/>
                <a:ext cx="7403296" cy="91448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EA5A640F-3FA5-45C6-A538-EC5BF49A9819}"/>
                  </a:ext>
                </a:extLst>
              </p:cNvPr>
              <p:cNvSpPr txBox="1"/>
              <p:nvPr/>
            </p:nvSpPr>
            <p:spPr>
              <a:xfrm>
                <a:off x="5321187" y="2457646"/>
                <a:ext cx="7403296" cy="9144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9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𝐾𝑀𝐷</m:t>
                      </m:r>
                      <m:r>
                        <a:rPr lang="pt-BR" sz="19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sSup>
                            <m:sSupPr>
                              <m:ctrlP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  </m:t>
                          </m:r>
                          <m:sSub>
                            <m:sSubPr>
                              <m:ctrlP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𝑐𝑑</m:t>
                              </m:r>
                            </m:sub>
                          </m:sSub>
                        </m:den>
                      </m:f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1,4 . 2,74</m:t>
                          </m:r>
                        </m:num>
                        <m:den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1 . </m:t>
                          </m:r>
                          <m:sSup>
                            <m:sSupPr>
                              <m:ctrlPr>
                                <a:rPr lang="pt-BR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0,12</m:t>
                              </m:r>
                            </m:e>
                            <m:sup>
                              <m:r>
                                <a:rPr lang="pt-BR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 </m:t>
                          </m:r>
                          <m:f>
                            <m:fPr>
                              <m:ctrlPr>
                                <a:rPr lang="pt-BR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30000</m:t>
                              </m:r>
                            </m:num>
                            <m:den>
                              <m:r>
                                <a:rPr lang="pt-BR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1,4</m:t>
                              </m:r>
                            </m:den>
                          </m:f>
                        </m:den>
                      </m:f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=0,01</m:t>
                      </m:r>
                    </m:oMath>
                  </m:oMathPara>
                </a14:m>
                <a:endParaRPr lang="pt-BR" sz="19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EA5A640F-3FA5-45C6-A538-EC5BF49A98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1187" y="2457646"/>
                <a:ext cx="7403296" cy="91448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BFB77F3D-F98E-42BD-A54A-2C2773061649}"/>
                  </a:ext>
                </a:extLst>
              </p:cNvPr>
              <p:cNvSpPr txBox="1"/>
              <p:nvPr/>
            </p:nvSpPr>
            <p:spPr>
              <a:xfrm>
                <a:off x="5321187" y="4439154"/>
                <a:ext cx="7403296" cy="9144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9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𝐾𝑀𝐷</m:t>
                      </m:r>
                      <m:r>
                        <a:rPr lang="pt-BR" sz="19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sSup>
                            <m:sSupPr>
                              <m:ctrlP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  </m:t>
                          </m:r>
                          <m:sSub>
                            <m:sSubPr>
                              <m:ctrlP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𝑐𝑑</m:t>
                              </m:r>
                            </m:sub>
                          </m:sSub>
                        </m:den>
                      </m:f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1,4 . 11,04</m:t>
                          </m:r>
                        </m:num>
                        <m:den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1 . </m:t>
                          </m:r>
                          <m:sSup>
                            <m:sSupPr>
                              <m:ctrlPr>
                                <a:rPr lang="pt-BR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0,12</m:t>
                              </m:r>
                            </m:e>
                            <m:sup>
                              <m:r>
                                <a:rPr lang="pt-BR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 </m:t>
                          </m:r>
                          <m:f>
                            <m:fPr>
                              <m:ctrlPr>
                                <a:rPr lang="pt-BR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30000</m:t>
                              </m:r>
                            </m:num>
                            <m:den>
                              <m:r>
                                <a:rPr lang="pt-BR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1,4</m:t>
                              </m:r>
                            </m:den>
                          </m:f>
                        </m:den>
                      </m:f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=0,05</m:t>
                      </m:r>
                    </m:oMath>
                  </m:oMathPara>
                </a14:m>
                <a:endParaRPr lang="pt-BR" sz="19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BFB77F3D-F98E-42BD-A54A-2C2773061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1187" y="4439154"/>
                <a:ext cx="7403296" cy="91448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8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4" grpId="0"/>
      <p:bldP spid="15" grpId="0"/>
      <p:bldP spid="16" grpId="0"/>
      <p:bldP spid="18" grpId="0"/>
      <p:bldP spid="19" grpId="0"/>
      <p:bldP spid="20" grpId="0"/>
      <p:bldP spid="22" grpId="0"/>
      <p:bldP spid="24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2F6A427-123C-4633-9F2E-8D26DCDC25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6" r="4405" b="3824"/>
          <a:stretch/>
        </p:blipFill>
        <p:spPr>
          <a:xfrm>
            <a:off x="10449639" y="10595"/>
            <a:ext cx="1742361" cy="18546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BAF191AF-EF32-4E8E-A893-2634237834E3}"/>
                  </a:ext>
                </a:extLst>
              </p:cNvPr>
              <p:cNvSpPr txBox="1"/>
              <p:nvPr/>
            </p:nvSpPr>
            <p:spPr>
              <a:xfrm>
                <a:off x="436011" y="333668"/>
                <a:ext cx="3008003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𝐴𝑟𝑚𝑎𝑑𝑢𝑟𝑎</m:t>
                      </m:r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𝑆𝑢𝑠𝑝𝑒𝑛𝑠</m:t>
                      </m:r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ã</m:t>
                      </m:r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</m:oMath>
                  </m:oMathPara>
                </a14:m>
                <a:endParaRPr lang="pt-BR" sz="21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BAF191AF-EF32-4E8E-A893-2634237834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011" y="333668"/>
                <a:ext cx="3008003" cy="323165"/>
              </a:xfrm>
              <a:prstGeom prst="rect">
                <a:avLst/>
              </a:prstGeom>
              <a:blipFill>
                <a:blip r:embed="rId3"/>
                <a:stretch>
                  <a:fillRect l="-1826" r="-2434" b="-320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36392C2B-2214-4D47-914E-3786B56369BC}"/>
                  </a:ext>
                </a:extLst>
              </p:cNvPr>
              <p:cNvSpPr txBox="1"/>
              <p:nvPr/>
            </p:nvSpPr>
            <p:spPr>
              <a:xfrm>
                <a:off x="543500" y="1718330"/>
                <a:ext cx="9928680" cy="9520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𝑠𝑢𝑠𝑝𝑒𝑛𝑠</m:t>
                          </m:r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ã</m:t>
                          </m:r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sSub>
                            <m:sSubPr>
                              <m:ctrlP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𝑦𝑑</m:t>
                              </m:r>
                            </m:sub>
                          </m:sSub>
                        </m:den>
                      </m:f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34 . 1,4 . 10000</m:t>
                          </m:r>
                        </m:num>
                        <m:den>
                          <m:f>
                            <m:fPr>
                              <m:ctrlP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500000</m:t>
                              </m:r>
                            </m:num>
                            <m:den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1,15</m:t>
                              </m:r>
                            </m:den>
                          </m:f>
                        </m:den>
                      </m:f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=1,09</m:t>
                      </m:r>
                      <m:f>
                        <m:fPr>
                          <m:ctrlPr>
                            <a:rPr lang="pt-BR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pt-BR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pt-BR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1,09</m:t>
                          </m:r>
                        </m:num>
                        <m:den>
                          <m:r>
                            <a:rPr lang="pt-BR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=0,55</m:t>
                      </m:r>
                      <m:f>
                        <m:fPr>
                          <m:ctrlPr>
                            <a:rPr lang="pt-BR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pt-BR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pt-BR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𝑝𝑎𝑟𝑎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𝑐𝑎𝑑𝑎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𝑓𝑎𝑐𝑒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2100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36392C2B-2214-4D47-914E-3786B5636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500" y="1718330"/>
                <a:ext cx="9928680" cy="9520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AE55127E-6936-4D59-829A-77E80EB65E6C}"/>
                  </a:ext>
                </a:extLst>
              </p:cNvPr>
              <p:cNvSpPr txBox="1"/>
              <p:nvPr/>
            </p:nvSpPr>
            <p:spPr>
              <a:xfrm>
                <a:off x="436011" y="855902"/>
                <a:ext cx="9172134" cy="639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b="0" i="1" u="none" strike="noStrike" baseline="0" dirty="0" smtClean="0">
                          <a:latin typeface="Cambria Math" panose="02040503050406030204" pitchFamily="18" charset="0"/>
                        </a:rPr>
                        <m:t>𝐶𝑜𝑚</m:t>
                      </m:r>
                      <m:r>
                        <a:rPr lang="pt-BR" sz="1800" b="0" i="1" u="none" strike="noStrike" baseline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800" b="0" i="1" u="none" strike="noStrike" baseline="0" dirty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pt-BR" sz="1800" b="0" i="1" u="none" strike="noStrike" baseline="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800" b="0" i="1" u="none" strike="noStrike" baseline="0" dirty="0">
                          <a:latin typeface="Cambria Math" panose="02040503050406030204" pitchFamily="18" charset="0"/>
                        </a:rPr>
                        <m:t>𝑐𝑎𝑟𝑟𝑒𝑔𝑎𝑚𝑒𝑛𝑡𝑜</m:t>
                      </m:r>
                      <m:r>
                        <a:rPr lang="pt-BR" sz="1800" b="0" i="1" u="none" strike="noStrike" baseline="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800" b="0" i="1" u="none" strike="noStrike" baseline="0" dirty="0">
                          <a:latin typeface="Cambria Math" panose="02040503050406030204" pitchFamily="18" charset="0"/>
                        </a:rPr>
                        <m:t>𝑑𝑖𝑠𝑡𝑟𝑖𝑏𝑢</m:t>
                      </m:r>
                      <m:r>
                        <a:rPr lang="pt-BR" sz="1800" b="0" i="1" u="none" strike="noStrike" baseline="0" dirty="0">
                          <a:latin typeface="Cambria Math" panose="02040503050406030204" pitchFamily="18" charset="0"/>
                        </a:rPr>
                        <m:t>í</m:t>
                      </m:r>
                      <m:r>
                        <a:rPr lang="pt-BR" sz="1800" b="0" i="1" u="none" strike="noStrike" baseline="0" dirty="0">
                          <a:latin typeface="Cambria Math" panose="02040503050406030204" pitchFamily="18" charset="0"/>
                        </a:rPr>
                        <m:t>𝑑𝑜</m:t>
                      </m:r>
                      <m:r>
                        <a:rPr lang="pt-BR" sz="1800" b="0" i="1" u="none" strike="noStrike" baseline="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800" b="0" i="1" u="none" strike="noStrike" baseline="0" dirty="0">
                          <a:latin typeface="Cambria Math" panose="02040503050406030204" pitchFamily="18" charset="0"/>
                        </a:rPr>
                        <m:t>𝑛𝑎</m:t>
                      </m:r>
                      <m:r>
                        <a:rPr lang="pt-BR" sz="1800" b="0" i="1" u="none" strike="noStrike" baseline="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800" b="0" i="1" u="none" strike="noStrike" baseline="0" dirty="0">
                          <a:latin typeface="Cambria Math" panose="02040503050406030204" pitchFamily="18" charset="0"/>
                        </a:rPr>
                        <m:t>𝑟𝑒𝑔𝑖</m:t>
                      </m:r>
                      <m:r>
                        <a:rPr lang="pt-BR" sz="1800" b="0" i="1" u="none" strike="noStrike" baseline="0" dirty="0">
                          <a:latin typeface="Cambria Math" panose="02040503050406030204" pitchFamily="18" charset="0"/>
                        </a:rPr>
                        <m:t>ã</m:t>
                      </m:r>
                      <m:r>
                        <a:rPr lang="pt-BR" sz="1800" b="0" i="1" u="none" strike="noStrike" baseline="0" dirty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pt-BR" sz="1800" b="0" i="1" u="none" strike="noStrike" baseline="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800" b="0" i="1" u="none" strike="noStrike" baseline="0" dirty="0">
                          <a:latin typeface="Cambria Math" panose="02040503050406030204" pitchFamily="18" charset="0"/>
                        </a:rPr>
                        <m:t>𝑖𝑛𝑓𝑒𝑟𝑖𝑜𝑟</m:t>
                      </m:r>
                      <m:r>
                        <a:rPr lang="pt-BR" sz="1800" b="0" i="1" u="none" strike="noStrike" baseline="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800" b="0" i="1" u="none" strike="noStrike" baseline="0" dirty="0">
                          <a:latin typeface="Cambria Math" panose="02040503050406030204" pitchFamily="18" charset="0"/>
                        </a:rPr>
                        <m:t>𝑑𝑎</m:t>
                      </m:r>
                      <m:r>
                        <a:rPr lang="pt-BR" sz="1800" b="0" i="1" u="none" strike="noStrike" baseline="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800" b="0" i="1" u="none" strike="noStrike" baseline="0" dirty="0">
                          <a:latin typeface="Cambria Math" panose="02040503050406030204" pitchFamily="18" charset="0"/>
                        </a:rPr>
                        <m:t>𝑣𝑖𝑔𝑎</m:t>
                      </m:r>
                      <m:r>
                        <a:rPr lang="pt-BR" sz="1800" b="0" i="1" u="none" strike="noStrike" baseline="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800" b="0" i="1" u="none" strike="noStrike" baseline="0" dirty="0">
                          <a:latin typeface="Cambria Math" panose="02040503050406030204" pitchFamily="18" charset="0"/>
                        </a:rPr>
                        <m:t>𝑝𝑎𝑟𝑒𝑑𝑒</m:t>
                      </m:r>
                      <m:r>
                        <a:rPr lang="pt-BR" sz="1800" b="0" i="1" u="none" strike="noStrike" baseline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800" b="0" i="1" u="none" strike="noStrike" baseline="0" dirty="0" smtClean="0">
                          <a:latin typeface="Cambria Math" panose="02040503050406030204" pitchFamily="18" charset="0"/>
                        </a:rPr>
                        <m:t>𝑑𝑒𝑣𝑒</m:t>
                      </m:r>
                      <m:r>
                        <a:rPr lang="pt-BR" sz="1800" b="0" i="1" u="none" strike="noStrike" baseline="0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800" b="0" i="1" u="none" strike="noStrike" baseline="0" dirty="0" smtClean="0">
                          <a:latin typeface="Cambria Math" panose="02040503050406030204" pitchFamily="18" charset="0"/>
                        </a:rPr>
                        <m:t>𝑠𝑒</m:t>
                      </m:r>
                      <m:r>
                        <a:rPr lang="pt-BR" sz="1800" b="0" i="1" u="none" strike="noStrike" baseline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800" b="0" i="1" u="none" strike="noStrike" baseline="0" dirty="0" smtClean="0">
                          <a:latin typeface="Cambria Math" panose="02040503050406030204" pitchFamily="18" charset="0"/>
                        </a:rPr>
                        <m:t>𝑝𝑟𝑒𝑣𝑒𝑟</m:t>
                      </m:r>
                      <m:r>
                        <a:rPr lang="pt-BR" sz="1800" b="0" i="1" u="none" strike="noStrike" baseline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800" b="0" i="1" u="none" strike="noStrike" baseline="0" dirty="0" smtClean="0">
                          <a:latin typeface="Cambria Math" panose="02040503050406030204" pitchFamily="18" charset="0"/>
                        </a:rPr>
                        <m:t>𝑢𝑚𝑎</m:t>
                      </m:r>
                      <m:r>
                        <a:rPr lang="pt-BR" sz="1800" b="0" i="1" u="none" strike="noStrike" baseline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800" b="0" i="1" u="none" strike="noStrike" baseline="0" dirty="0" smtClean="0">
                          <a:latin typeface="Cambria Math" panose="02040503050406030204" pitchFamily="18" charset="0"/>
                        </a:rPr>
                        <m:t>𝑎𝑟𝑚𝑎𝑑𝑢𝑟𝑎</m:t>
                      </m:r>
                      <m:r>
                        <a:rPr lang="pt-BR" sz="1800" b="0" i="1" u="none" strike="noStrike" baseline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800" b="0" i="1" u="none" strike="noStrike" baseline="0" dirty="0" smtClean="0"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pt-BR" sz="1800" b="0" i="1" u="none" strike="noStrike" baseline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800" b="0" i="1" u="none" strike="noStrike" baseline="0" dirty="0" smtClean="0">
                          <a:latin typeface="Cambria Math" panose="02040503050406030204" pitchFamily="18" charset="0"/>
                        </a:rPr>
                        <m:t>𝑠𝑢𝑠𝑝𝑒𝑛𝑠</m:t>
                      </m:r>
                      <m:r>
                        <a:rPr lang="pt-BR" sz="1800" b="0" i="1" u="none" strike="noStrike" baseline="0" dirty="0" smtClean="0">
                          <a:latin typeface="Cambria Math" panose="02040503050406030204" pitchFamily="18" charset="0"/>
                        </a:rPr>
                        <m:t>ã</m:t>
                      </m:r>
                      <m:r>
                        <a:rPr lang="pt-BR" sz="1800" b="0" i="1" u="none" strike="noStrike" baseline="0" dirty="0" smtClean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pt-BR" sz="1800" b="0" i="1" u="none" strike="noStrike" baseline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800" b="0" i="1" u="none" strike="noStrike" baseline="0" dirty="0" smtClean="0">
                          <a:latin typeface="Cambria Math" panose="02040503050406030204" pitchFamily="18" charset="0"/>
                        </a:rPr>
                        <m:t>𝑎𝑑𝑖𝑐𝑖𝑜𝑛𝑎𝑙</m:t>
                      </m:r>
                      <m:r>
                        <a:rPr lang="pt-BR" sz="1800" b="0" i="1" u="none" strike="noStrike" baseline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800" b="0" i="1" u="none" strike="noStrike" baseline="0" dirty="0" smtClean="0">
                          <a:latin typeface="Cambria Math" panose="02040503050406030204" pitchFamily="18" charset="0"/>
                        </a:rPr>
                        <m:t>𝑛𝑎</m:t>
                      </m:r>
                      <m:r>
                        <a:rPr lang="pt-BR" sz="1800" b="0" i="1" u="none" strike="noStrike" baseline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800" b="0" i="1" u="none" strike="noStrike" baseline="0" dirty="0" smtClean="0">
                          <a:latin typeface="Cambria Math" panose="02040503050406030204" pitchFamily="18" charset="0"/>
                        </a:rPr>
                        <m:t>𝑎𝑟𝑚𝑎𝑑𝑢𝑟𝑎</m:t>
                      </m:r>
                      <m:r>
                        <a:rPr lang="pt-BR" sz="1800" b="0" i="1" u="none" strike="noStrike" baseline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800" b="0" i="1" u="none" strike="noStrike" baseline="0" dirty="0" smtClean="0">
                          <a:latin typeface="Cambria Math" panose="02040503050406030204" pitchFamily="18" charset="0"/>
                        </a:rPr>
                        <m:t>𝑣𝑒𝑟𝑡𝑖𝑐𝑎𝑙</m:t>
                      </m:r>
                      <m:r>
                        <a:rPr lang="pt-BR" sz="1800" b="0" i="1" u="none" strike="noStrike" baseline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800" b="0" i="1" u="none" strike="noStrike" baseline="0" dirty="0" smtClean="0">
                          <a:latin typeface="Cambria Math" panose="02040503050406030204" pitchFamily="18" charset="0"/>
                        </a:rPr>
                        <m:t>𝑑𝑎</m:t>
                      </m:r>
                      <m:r>
                        <a:rPr lang="pt-BR" sz="1800" b="0" i="1" u="none" strike="noStrike" baseline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800" b="0" i="1" u="none" strike="noStrike" baseline="0" dirty="0" smtClean="0">
                          <a:latin typeface="Cambria Math" panose="02040503050406030204" pitchFamily="18" charset="0"/>
                        </a:rPr>
                        <m:t>𝑝𝑎𝑟𝑒𝑑𝑒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AE55127E-6936-4D59-829A-77E80EB65E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011" y="855902"/>
                <a:ext cx="9172134" cy="639983"/>
              </a:xfrm>
              <a:prstGeom prst="rect">
                <a:avLst/>
              </a:prstGeom>
              <a:blipFill>
                <a:blip r:embed="rId5"/>
                <a:stretch>
                  <a:fillRect b="-761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D0C3F36E-F59A-429A-91E5-3DC594FA0D92}"/>
                  </a:ext>
                </a:extLst>
              </p:cNvPr>
              <p:cNvSpPr txBox="1"/>
              <p:nvPr/>
            </p:nvSpPr>
            <p:spPr>
              <a:xfrm>
                <a:off x="543500" y="2782669"/>
                <a:ext cx="1116082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b="0" i="1" u="none" strike="noStrike" baseline="0" dirty="0" smtClean="0">
                          <a:latin typeface="Cambria Math" panose="02040503050406030204" pitchFamily="18" charset="0"/>
                        </a:rPr>
                        <m:t>𝑃𝑎𝑟𝑎</m:t>
                      </m:r>
                      <m:r>
                        <a:rPr lang="pt-BR" sz="1800" b="0" i="1" u="none" strike="noStrike" baseline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800" b="0" i="1" u="none" strike="noStrike" baseline="0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sz="1800" b="0" i="1" u="none" strike="noStrike" baseline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800" b="0" i="1" u="none" strike="noStrike" baseline="0" dirty="0" smtClean="0">
                          <a:latin typeface="Cambria Math" panose="02040503050406030204" pitchFamily="18" charset="0"/>
                        </a:rPr>
                        <m:t>𝑎𝑟𝑚𝑎𝑑𝑢𝑟𝑎</m:t>
                      </m:r>
                      <m:r>
                        <a:rPr lang="pt-BR" sz="1800" b="0" i="1" u="none" strike="noStrike" baseline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800" b="0" i="1" u="none" strike="noStrike" baseline="0" dirty="0" smtClean="0">
                          <a:latin typeface="Cambria Math" panose="02040503050406030204" pitchFamily="18" charset="0"/>
                        </a:rPr>
                        <m:t>𝑣𝑒𝑟𝑡𝑖𝑐𝑎𝑙</m:t>
                      </m:r>
                      <m:r>
                        <a:rPr lang="pt-BR" sz="1800" b="0" i="1" u="none" strike="noStrike" baseline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800" b="0" i="1" u="none" strike="noStrike" baseline="0" dirty="0" smtClean="0">
                          <a:latin typeface="Cambria Math" panose="02040503050406030204" pitchFamily="18" charset="0"/>
                        </a:rPr>
                        <m:t>𝑑𝑜</m:t>
                      </m:r>
                      <m:r>
                        <a:rPr lang="pt-BR" sz="1800" b="0" i="1" u="none" strike="noStrike" baseline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800" b="0" i="1" u="none" strike="noStrike" baseline="0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BR" sz="1800" b="0" i="1" u="none" strike="noStrike" baseline="0" dirty="0" smtClean="0">
                          <a:latin typeface="Cambria Math" panose="02040503050406030204" pitchFamily="18" charset="0"/>
                        </a:rPr>
                        <m:t>á</m:t>
                      </m:r>
                      <m:r>
                        <a:rPr lang="pt-BR" sz="1800" b="0" i="1" u="none" strike="noStrike" baseline="0" dirty="0" smtClean="0">
                          <a:latin typeface="Cambria Math" panose="02040503050406030204" pitchFamily="18" charset="0"/>
                        </a:rPr>
                        <m:t>𝑙𝑐𝑢𝑙𝑜</m:t>
                      </m:r>
                      <m:r>
                        <a:rPr lang="pt-BR" sz="1800" b="0" i="1" u="none" strike="noStrike" baseline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800" b="0" i="1" u="none" strike="noStrike" baseline="0" dirty="0" smtClean="0">
                          <a:latin typeface="Cambria Math" panose="02040503050406030204" pitchFamily="18" charset="0"/>
                        </a:rPr>
                        <m:t>𝑑𝑎</m:t>
                      </m:r>
                      <m:r>
                        <a:rPr lang="pt-BR" sz="1800" b="0" i="1" u="none" strike="noStrike" baseline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800" b="0" i="1" u="none" strike="noStrike" baseline="0" dirty="0" smtClean="0">
                          <a:latin typeface="Cambria Math" panose="02040503050406030204" pitchFamily="18" charset="0"/>
                        </a:rPr>
                        <m:t>𝑙𝑎𝑗𝑒</m:t>
                      </m:r>
                      <m:r>
                        <a:rPr lang="pt-BR" sz="1800" b="0" i="1" u="none" strike="noStrike" baseline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800" b="0" i="1" u="none" strike="noStrike" baseline="0" dirty="0" smtClean="0">
                          <a:latin typeface="Cambria Math" panose="02040503050406030204" pitchFamily="18" charset="0"/>
                        </a:rPr>
                        <m:t>𝑠𝑜𝑙𝑖𝑐𝑖𝑡𝑎𝑑𝑎</m:t>
                      </m:r>
                      <m:r>
                        <a:rPr lang="pt-BR" sz="1800" b="0" i="1" u="none" strike="noStrike" baseline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800" b="0" i="1" u="none" strike="noStrike" baseline="0" dirty="0" smtClean="0">
                          <a:latin typeface="Cambria Math" panose="02040503050406030204" pitchFamily="18" charset="0"/>
                        </a:rPr>
                        <m:t>𝑎𝑜</m:t>
                      </m:r>
                      <m:r>
                        <a:rPr lang="pt-BR" sz="1800" b="0" i="1" u="none" strike="noStrike" baseline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800" b="0" i="1" u="none" strike="noStrike" baseline="0" dirty="0" smtClean="0">
                          <a:latin typeface="Cambria Math" panose="02040503050406030204" pitchFamily="18" charset="0"/>
                        </a:rPr>
                        <m:t>𝑒𝑚𝑝𝑢𝑥𝑜</m:t>
                      </m:r>
                      <m:r>
                        <a:rPr lang="pt-BR" sz="1800" b="0" i="1" u="none" strike="noStrike" baseline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800" b="0" i="1" u="none" strike="noStrike" baseline="0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BR" sz="1800" b="0" i="1" u="none" strike="noStrike" baseline="0" dirty="0" smtClean="0">
                          <a:latin typeface="Cambria Math" panose="02040503050406030204" pitchFamily="18" charset="0"/>
                        </a:rPr>
                        <m:t>’á</m:t>
                      </m:r>
                      <m:r>
                        <a:rPr lang="pt-BR" sz="1800" b="0" i="1" u="none" strike="noStrike" baseline="0" dirty="0" smtClean="0">
                          <a:latin typeface="Cambria Math" panose="02040503050406030204" pitchFamily="18" charset="0"/>
                        </a:rPr>
                        <m:t>𝑔𝑢𝑎</m:t>
                      </m:r>
                      <m:r>
                        <a:rPr lang="pt-BR" sz="1800" b="0" i="1" u="none" strike="noStrike" baseline="0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pt-BR" sz="1800" b="0" i="1" u="none" strike="noStrike" baseline="0" dirty="0" smtClean="0">
                          <a:latin typeface="Cambria Math" panose="02040503050406030204" pitchFamily="18" charset="0"/>
                        </a:rPr>
                        <m:t>𝑑𝑒𝑣𝑒</m:t>
                      </m:r>
                      <m:r>
                        <a:rPr lang="pt-BR" sz="1800" b="0" i="1" u="none" strike="noStrike" baseline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800" b="0" i="1" u="none" strike="noStrike" baseline="0" dirty="0">
                          <a:latin typeface="Cambria Math" panose="02040503050406030204" pitchFamily="18" charset="0"/>
                        </a:rPr>
                        <m:t>𝑠𝑒𝑟</m:t>
                      </m:r>
                      <m:r>
                        <a:rPr lang="pt-BR" sz="1800" b="0" i="1" u="none" strike="noStrike" baseline="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800" b="0" i="1" u="none" strike="noStrike" baseline="0" dirty="0">
                          <a:latin typeface="Cambria Math" panose="02040503050406030204" pitchFamily="18" charset="0"/>
                        </a:rPr>
                        <m:t>𝑎𝑑𝑖𝑐𝑖𝑜𝑛𝑎𝑑𝑜</m:t>
                      </m:r>
                      <m:r>
                        <a:rPr lang="pt-BR" sz="1800" b="0" i="1" u="none" strike="noStrike" baseline="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800" b="0" i="1" u="none" strike="noStrike" baseline="0" dirty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sz="1800" b="0" i="1" u="none" strike="noStrike" baseline="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800" b="0" i="1" u="none" strike="noStrike" baseline="0" dirty="0">
                          <a:latin typeface="Cambria Math" panose="02040503050406030204" pitchFamily="18" charset="0"/>
                        </a:rPr>
                        <m:t>𝑎𝑟𝑚𝑎𝑑𝑢𝑟𝑎</m:t>
                      </m:r>
                      <m:r>
                        <a:rPr lang="pt-BR" sz="1800" b="0" i="1" u="none" strike="noStrike" baseline="0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1800" b="0" i="1" u="none" strike="noStrike" baseline="0" dirty="0"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b="0" i="1" u="none" strike="noStrike" baseline="0" dirty="0"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pt-BR" sz="1800" b="0" i="1" u="none" strike="noStrike" baseline="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800" b="0" i="1" u="none" strike="noStrike" baseline="0" dirty="0">
                          <a:latin typeface="Cambria Math" panose="02040503050406030204" pitchFamily="18" charset="0"/>
                        </a:rPr>
                        <m:t>𝑠𝑢𝑠𝑝𝑒𝑛𝑠</m:t>
                      </m:r>
                      <m:r>
                        <a:rPr lang="pt-BR" sz="1800" b="0" i="1" u="none" strike="noStrike" baseline="0" dirty="0">
                          <a:latin typeface="Cambria Math" panose="02040503050406030204" pitchFamily="18" charset="0"/>
                        </a:rPr>
                        <m:t>ã</m:t>
                      </m:r>
                      <m:r>
                        <a:rPr lang="pt-BR" sz="1800" b="0" i="1" u="none" strike="noStrike" baseline="0" dirty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pt-BR" sz="1800" b="0" i="1" u="none" strike="noStrike" baseline="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800" b="0" i="1" u="none" strike="noStrike" baseline="0" dirty="0">
                          <a:latin typeface="Cambria Math" panose="02040503050406030204" pitchFamily="18" charset="0"/>
                        </a:rPr>
                        <m:t>𝑑𝑎</m:t>
                      </m:r>
                      <m:r>
                        <a:rPr lang="pt-BR" sz="1800" b="0" i="1" u="none" strike="noStrike" baseline="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800" b="0" i="1" u="none" strike="noStrike" baseline="0" dirty="0">
                          <a:latin typeface="Cambria Math" panose="02040503050406030204" pitchFamily="18" charset="0"/>
                        </a:rPr>
                        <m:t>𝑣𝑖𝑔𝑎</m:t>
                      </m:r>
                      <m:r>
                        <a:rPr lang="pt-BR" sz="1800" b="0" i="1" u="none" strike="noStrike" baseline="0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800" b="0" i="1" u="none" strike="noStrike" baseline="0" dirty="0">
                          <a:latin typeface="Cambria Math" panose="02040503050406030204" pitchFamily="18" charset="0"/>
                        </a:rPr>
                        <m:t>𝑝𝑎𝑟𝑒𝑑𝑒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D0C3F36E-F59A-429A-91E5-3DC594FA0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500" y="2782669"/>
                <a:ext cx="11160820" cy="646331"/>
              </a:xfrm>
              <a:prstGeom prst="rect">
                <a:avLst/>
              </a:prstGeom>
              <a:blipFill>
                <a:blip r:embed="rId6"/>
                <a:stretch>
                  <a:fillRect b="-654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68F71AF6-5E96-4E5B-AC3D-26C5C52A33A7}"/>
                  </a:ext>
                </a:extLst>
              </p:cNvPr>
              <p:cNvSpPr txBox="1"/>
              <p:nvPr/>
            </p:nvSpPr>
            <p:spPr>
              <a:xfrm>
                <a:off x="353729" y="3740718"/>
                <a:ext cx="3508131" cy="4937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3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13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pt-BR" sz="1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13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pt-BR" sz="1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sz="1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  </m:t>
                          </m:r>
                          <m:sSubSup>
                            <m:sSubSupPr>
                              <m:ctrlPr>
                                <a:rPr lang="pt-BR" sz="13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3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13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pt-BR" sz="13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sz="1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pt-BR" sz="1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=2,27 . </m:t>
                      </m:r>
                      <m:f>
                        <m:fPr>
                          <m:ctrlPr>
                            <a:rPr lang="pt-BR" sz="1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28</m:t>
                          </m:r>
                          <m:r>
                            <a:rPr lang="pt-BR" sz="1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pt-BR" sz="1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3,32</m:t>
                          </m:r>
                          <m:r>
                            <a:rPr lang="pt-BR" sz="1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²</m:t>
                          </m:r>
                        </m:num>
                        <m:den>
                          <m:r>
                            <a:rPr lang="pt-BR" sz="1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pt-BR" sz="1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=7 </m:t>
                      </m:r>
                      <m:r>
                        <a:rPr lang="pt-BR" sz="1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𝑘𝑁𝑚</m:t>
                      </m:r>
                      <m:r>
                        <a:rPr lang="pt-BR" sz="1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1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sz="13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68F71AF6-5E96-4E5B-AC3D-26C5C52A33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729" y="3740718"/>
                <a:ext cx="3508131" cy="493790"/>
              </a:xfrm>
              <a:prstGeom prst="rect">
                <a:avLst/>
              </a:prstGeom>
              <a:blipFill>
                <a:blip r:embed="rId7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BD933D0F-AE77-44AE-83A7-85281D3BE4B4}"/>
                  </a:ext>
                </a:extLst>
              </p:cNvPr>
              <p:cNvSpPr txBox="1"/>
              <p:nvPr/>
            </p:nvSpPr>
            <p:spPr>
              <a:xfrm>
                <a:off x="3712827" y="3762968"/>
                <a:ext cx="3897374" cy="6506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3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𝐾𝑀𝐷</m:t>
                      </m:r>
                      <m:r>
                        <a:rPr lang="pt-BR" sz="13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1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3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3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13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13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3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t-BR" sz="13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pt-BR" sz="1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sSup>
                            <m:sSupPr>
                              <m:ctrlPr>
                                <a:rPr lang="pt-BR" sz="13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3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pt-BR" sz="13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1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  </m:t>
                          </m:r>
                          <m:sSub>
                            <m:sSubPr>
                              <m:ctrlPr>
                                <a:rPr lang="pt-BR" sz="13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3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13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𝑐𝑑</m:t>
                              </m:r>
                            </m:sub>
                          </m:sSub>
                        </m:den>
                      </m:f>
                      <m:r>
                        <a:rPr lang="pt-BR" sz="1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1,4 . 7</m:t>
                          </m:r>
                        </m:num>
                        <m:den>
                          <m:r>
                            <a:rPr lang="pt-BR" sz="1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1 . </m:t>
                          </m:r>
                          <m:sSup>
                            <m:sSupPr>
                              <m:ctrlPr>
                                <a:rPr lang="pt-BR" sz="1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0,12</m:t>
                              </m:r>
                            </m:e>
                            <m:sup>
                              <m:r>
                                <a:rPr lang="pt-BR" sz="1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1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 </m:t>
                          </m:r>
                          <m:f>
                            <m:fPr>
                              <m:ctrlPr>
                                <a:rPr lang="pt-BR" sz="1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30000</m:t>
                              </m:r>
                            </m:num>
                            <m:den>
                              <m:r>
                                <a:rPr lang="pt-BR" sz="1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1,4</m:t>
                              </m:r>
                            </m:den>
                          </m:f>
                        </m:den>
                      </m:f>
                      <m:r>
                        <a:rPr lang="pt-BR" sz="1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=0,03</m:t>
                      </m:r>
                    </m:oMath>
                  </m:oMathPara>
                </a14:m>
                <a:endParaRPr lang="pt-BR" sz="1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BD933D0F-AE77-44AE-83A7-85281D3BE4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827" y="3762968"/>
                <a:ext cx="3897374" cy="65069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B9B25682-B696-4106-B2C1-D019B19DF261}"/>
                  </a:ext>
                </a:extLst>
              </p:cNvPr>
              <p:cNvSpPr txBox="1"/>
              <p:nvPr/>
            </p:nvSpPr>
            <p:spPr>
              <a:xfrm>
                <a:off x="8542343" y="3807993"/>
                <a:ext cx="3722663" cy="6560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3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1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pt-BR" sz="13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1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3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3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13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13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3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13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</m:sSub>
                          <m:r>
                            <a:rPr lang="pt-BR" sz="1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pt-BR" sz="1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  </m:t>
                          </m:r>
                          <m:sSub>
                            <m:sSubPr>
                              <m:ctrlPr>
                                <a:rPr lang="pt-BR" sz="13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3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13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pt-BR" sz="1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1,4 . 7 . 10000</m:t>
                          </m:r>
                        </m:num>
                        <m:den>
                          <m:r>
                            <a:rPr lang="pt-BR" sz="1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0,98 . 0,12 .</m:t>
                          </m:r>
                          <m:f>
                            <m:fPr>
                              <m:ctrlPr>
                                <a:rPr lang="pt-BR" sz="1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500000</m:t>
                              </m:r>
                            </m:num>
                            <m:den>
                              <m:r>
                                <a:rPr lang="pt-BR" sz="1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1,15</m:t>
                              </m:r>
                            </m:den>
                          </m:f>
                          <m:r>
                            <a:rPr lang="pt-BR" sz="1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pt-BR" sz="1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=1,91</m:t>
                      </m:r>
                      <m:r>
                        <a:rPr lang="pt-BR" sz="1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t-BR" sz="1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sz="1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B9B25682-B696-4106-B2C1-D019B19DF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2343" y="3807993"/>
                <a:ext cx="3722663" cy="6560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C84EDC86-EF11-4EE4-9655-85DD60497B33}"/>
                  </a:ext>
                </a:extLst>
              </p:cNvPr>
              <p:cNvSpPr txBox="1"/>
              <p:nvPr/>
            </p:nvSpPr>
            <p:spPr>
              <a:xfrm>
                <a:off x="7446959" y="3942119"/>
                <a:ext cx="1095384" cy="2923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sz="1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1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  <m:r>
                        <a:rPr lang="pt-BR" sz="1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=0,98</m:t>
                      </m:r>
                    </m:oMath>
                  </m:oMathPara>
                </a14:m>
                <a:endParaRPr lang="pt-BR" sz="1300" dirty="0"/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C84EDC86-EF11-4EE4-9655-85DD60497B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6959" y="3942119"/>
                <a:ext cx="1095384" cy="29238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2871CF2E-B32C-4B28-972D-9E77B937BAE9}"/>
                  </a:ext>
                </a:extLst>
              </p:cNvPr>
              <p:cNvSpPr txBox="1"/>
              <p:nvPr/>
            </p:nvSpPr>
            <p:spPr>
              <a:xfrm>
                <a:off x="459923" y="3494074"/>
                <a:ext cx="2054858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3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𝑀𝑜𝑚𝑒𝑛𝑡𝑜</m:t>
                      </m:r>
                      <m:r>
                        <a:rPr lang="pt-BR" sz="13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3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𝑉𝑒𝑟𝑡𝑖𝑐𝑎𝑙</m:t>
                      </m:r>
                      <m:r>
                        <a:rPr lang="pt-BR" sz="13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3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𝑃𝑜𝑠𝑖𝑡𝑖𝑣𝑜</m:t>
                      </m:r>
                    </m:oMath>
                  </m:oMathPara>
                </a14:m>
                <a:endParaRPr lang="pt-BR" sz="13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2871CF2E-B32C-4B28-972D-9E77B937B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923" y="3494074"/>
                <a:ext cx="2054858" cy="200055"/>
              </a:xfrm>
              <a:prstGeom prst="rect">
                <a:avLst/>
              </a:prstGeom>
              <a:blipFill>
                <a:blip r:embed="rId11"/>
                <a:stretch>
                  <a:fillRect l="-1183" r="-1183" b="-60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DFC56062-0A92-4C16-9E15-A0412953B372}"/>
                  </a:ext>
                </a:extLst>
              </p:cNvPr>
              <p:cNvSpPr txBox="1"/>
              <p:nvPr/>
            </p:nvSpPr>
            <p:spPr>
              <a:xfrm>
                <a:off x="2725238" y="4548999"/>
                <a:ext cx="6133514" cy="415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1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pt-BR" sz="21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1,91+0,55=2,46 </m:t>
                      </m:r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sz="2100" dirty="0"/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DFC56062-0A92-4C16-9E15-A0412953B3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5238" y="4548999"/>
                <a:ext cx="6133514" cy="415498"/>
              </a:xfrm>
              <a:prstGeom prst="rect">
                <a:avLst/>
              </a:prstGeom>
              <a:blipFill>
                <a:blip r:embed="rId12"/>
                <a:stretch>
                  <a:fillRect b="-1470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7379918D-A7A6-4187-9263-62BD5CFD4CAD}"/>
                  </a:ext>
                </a:extLst>
              </p:cNvPr>
              <p:cNvSpPr txBox="1"/>
              <p:nvPr/>
            </p:nvSpPr>
            <p:spPr>
              <a:xfrm>
                <a:off x="353729" y="5342078"/>
                <a:ext cx="3770508" cy="4937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3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13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pt-BR" sz="1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13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pt-BR" sz="1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sz="1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  </m:t>
                          </m:r>
                          <m:sSubSup>
                            <m:sSubSupPr>
                              <m:ctrlPr>
                                <a:rPr lang="pt-BR" sz="13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3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13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pt-BR" sz="13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sz="1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pt-BR" sz="1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=5,65 . </m:t>
                      </m:r>
                      <m:f>
                        <m:fPr>
                          <m:ctrlPr>
                            <a:rPr lang="pt-BR" sz="1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28</m:t>
                          </m:r>
                          <m:r>
                            <a:rPr lang="pt-BR" sz="1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pt-BR" sz="1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3,32</m:t>
                          </m:r>
                          <m:r>
                            <a:rPr lang="pt-BR" sz="1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²</m:t>
                          </m:r>
                        </m:num>
                        <m:den>
                          <m:r>
                            <a:rPr lang="pt-BR" sz="1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pt-BR" sz="1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=17,4 </m:t>
                      </m:r>
                      <m:r>
                        <a:rPr lang="pt-BR" sz="1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𝑘𝑁𝑚</m:t>
                      </m:r>
                      <m:r>
                        <a:rPr lang="pt-BR" sz="1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1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sz="13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7379918D-A7A6-4187-9263-62BD5CFD4C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729" y="5342078"/>
                <a:ext cx="3770508" cy="493790"/>
              </a:xfrm>
              <a:prstGeom prst="rect">
                <a:avLst/>
              </a:prstGeom>
              <a:blipFill>
                <a:blip r:embed="rId13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56346446-5471-4920-A64F-03D7B98E3F5F}"/>
                  </a:ext>
                </a:extLst>
              </p:cNvPr>
              <p:cNvSpPr txBox="1"/>
              <p:nvPr/>
            </p:nvSpPr>
            <p:spPr>
              <a:xfrm>
                <a:off x="8208831" y="5377635"/>
                <a:ext cx="4389686" cy="6560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3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1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pt-BR" sz="13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1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3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3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13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13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3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13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</m:sSub>
                          <m:r>
                            <a:rPr lang="pt-BR" sz="1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pt-BR" sz="1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1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  </m:t>
                          </m:r>
                          <m:sSub>
                            <m:sSubPr>
                              <m:ctrlPr>
                                <a:rPr lang="pt-BR" sz="13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3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13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pt-BR" sz="1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1,4 . 17,4 . 10000</m:t>
                          </m:r>
                        </m:num>
                        <m:den>
                          <m:r>
                            <a:rPr lang="pt-BR" sz="1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0,95 . 0,12 .</m:t>
                          </m:r>
                          <m:f>
                            <m:fPr>
                              <m:ctrlPr>
                                <a:rPr lang="pt-BR" sz="1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500000</m:t>
                              </m:r>
                            </m:num>
                            <m:den>
                              <m:r>
                                <a:rPr lang="pt-BR" sz="1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1,15</m:t>
                              </m:r>
                            </m:den>
                          </m:f>
                          <m:r>
                            <a:rPr lang="pt-BR" sz="1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pt-BR" sz="1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=4,91</m:t>
                      </m:r>
                      <m:r>
                        <a:rPr lang="pt-BR" sz="1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t-BR" sz="1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sz="1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56346446-5471-4920-A64F-03D7B98E3F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8831" y="5377635"/>
                <a:ext cx="4389686" cy="6560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31A5526E-4FD7-48AA-989F-E2B81EBAC4C0}"/>
                  </a:ext>
                </a:extLst>
              </p:cNvPr>
              <p:cNvSpPr txBox="1"/>
              <p:nvPr/>
            </p:nvSpPr>
            <p:spPr>
              <a:xfrm>
                <a:off x="7465228" y="5515335"/>
                <a:ext cx="1129361" cy="2932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sz="1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1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  <m:r>
                        <a:rPr lang="pt-BR" sz="1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=0,95</m:t>
                      </m:r>
                    </m:oMath>
                  </m:oMathPara>
                </a14:m>
                <a:endParaRPr lang="pt-BR" sz="1300" dirty="0"/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31A5526E-4FD7-48AA-989F-E2B81EBAC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5228" y="5515335"/>
                <a:ext cx="1129361" cy="29320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D0E42B54-A39D-4C9B-B6DC-C9B4929A2468}"/>
                  </a:ext>
                </a:extLst>
              </p:cNvPr>
              <p:cNvSpPr txBox="1"/>
              <p:nvPr/>
            </p:nvSpPr>
            <p:spPr>
              <a:xfrm>
                <a:off x="425946" y="4997748"/>
                <a:ext cx="2135008" cy="2000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3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𝑀𝑜𝑚𝑒𝑛𝑡𝑜</m:t>
                      </m:r>
                      <m:r>
                        <a:rPr lang="pt-BR" sz="13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3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𝑉𝑒𝑟𝑡𝑖𝑐𝑎𝑙</m:t>
                      </m:r>
                      <m:r>
                        <a:rPr lang="pt-BR" sz="13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3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𝑁𝑒𝑔𝑎𝑡𝑖𝑣𝑜</m:t>
                      </m:r>
                    </m:oMath>
                  </m:oMathPara>
                </a14:m>
                <a:endParaRPr lang="pt-BR" sz="13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D0E42B54-A39D-4C9B-B6DC-C9B4929A24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946" y="4997748"/>
                <a:ext cx="2135008" cy="200055"/>
              </a:xfrm>
              <a:prstGeom prst="rect">
                <a:avLst/>
              </a:prstGeom>
              <a:blipFill>
                <a:blip r:embed="rId16"/>
                <a:stretch>
                  <a:fillRect l="-1429" r="-2000" b="-3030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D735140A-1D38-4208-ACB3-84538BDF7AC9}"/>
                  </a:ext>
                </a:extLst>
              </p:cNvPr>
              <p:cNvSpPr txBox="1"/>
              <p:nvPr/>
            </p:nvSpPr>
            <p:spPr>
              <a:xfrm>
                <a:off x="3983170" y="5383021"/>
                <a:ext cx="3617651" cy="6506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3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𝐾𝑀𝐷</m:t>
                      </m:r>
                      <m:r>
                        <a:rPr lang="pt-BR" sz="13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1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3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3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13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13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3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t-BR" sz="13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pt-BR" sz="1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sSup>
                            <m:sSupPr>
                              <m:ctrlPr>
                                <a:rPr lang="pt-BR" sz="13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3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pt-BR" sz="13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1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  </m:t>
                          </m:r>
                          <m:sSub>
                            <m:sSubPr>
                              <m:ctrlPr>
                                <a:rPr lang="pt-BR" sz="13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3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13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𝑐𝑑</m:t>
                              </m:r>
                            </m:sub>
                          </m:sSub>
                        </m:den>
                      </m:f>
                      <m:r>
                        <a:rPr lang="pt-BR" sz="1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1,4 . 17,4</m:t>
                          </m:r>
                        </m:num>
                        <m:den>
                          <m:r>
                            <a:rPr lang="pt-BR" sz="1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1 . </m:t>
                          </m:r>
                          <m:sSup>
                            <m:sSupPr>
                              <m:ctrlPr>
                                <a:rPr lang="pt-BR" sz="1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0,12</m:t>
                              </m:r>
                            </m:e>
                            <m:sup>
                              <m:r>
                                <a:rPr lang="pt-BR" sz="1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1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 </m:t>
                          </m:r>
                          <m:f>
                            <m:fPr>
                              <m:ctrlPr>
                                <a:rPr lang="pt-BR" sz="1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30000</m:t>
                              </m:r>
                            </m:num>
                            <m:den>
                              <m:r>
                                <a:rPr lang="pt-BR" sz="13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1,4</m:t>
                              </m:r>
                            </m:den>
                          </m:f>
                        </m:den>
                      </m:f>
                      <m:r>
                        <a:rPr lang="pt-BR" sz="1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=0,078</m:t>
                      </m:r>
                    </m:oMath>
                  </m:oMathPara>
                </a14:m>
                <a:endParaRPr lang="pt-BR" sz="1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D735140A-1D38-4208-ACB3-84538BDF7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3170" y="5383021"/>
                <a:ext cx="3617651" cy="65069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E201B0F9-AC89-4571-82A0-444F2897FD42}"/>
                  </a:ext>
                </a:extLst>
              </p:cNvPr>
              <p:cNvSpPr txBox="1"/>
              <p:nvPr/>
            </p:nvSpPr>
            <p:spPr>
              <a:xfrm>
                <a:off x="2725238" y="5999255"/>
                <a:ext cx="6133514" cy="415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1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pt-BR" sz="21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4,91+0,55=5,46 </m:t>
                      </m:r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sz="2100" dirty="0"/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E201B0F9-AC89-4571-82A0-444F2897FD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5238" y="5999255"/>
                <a:ext cx="6133514" cy="415498"/>
              </a:xfrm>
              <a:prstGeom prst="rect">
                <a:avLst/>
              </a:prstGeom>
              <a:blipFill>
                <a:blip r:embed="rId18"/>
                <a:stretch>
                  <a:fillRect b="-1470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172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/>
      <p:bldP spid="12" grpId="0"/>
      <p:bldP spid="13" grpId="0"/>
      <p:bldP spid="16" grpId="0"/>
      <p:bldP spid="17" grpId="0"/>
      <p:bldP spid="18" grpId="0"/>
      <p:bldP spid="19" grpId="0"/>
      <p:bldP spid="21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D2A8156-48D8-4155-998B-1200A7281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169" y="1027030"/>
            <a:ext cx="9572187" cy="52164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73B9048D-D556-4F21-B0D0-DB33FEEAB17D}"/>
                  </a:ext>
                </a:extLst>
              </p:cNvPr>
              <p:cNvSpPr txBox="1"/>
              <p:nvPr/>
            </p:nvSpPr>
            <p:spPr>
              <a:xfrm>
                <a:off x="436011" y="333668"/>
                <a:ext cx="2806217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𝐹𝑙𝑒𝑥</m:t>
                      </m:r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ã</m:t>
                      </m:r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𝑑𝑎</m:t>
                      </m:r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𝑉𝑖𝑔𝑎</m:t>
                      </m:r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𝑃𝑎𝑟𝑒𝑑𝑒</m:t>
                      </m:r>
                    </m:oMath>
                  </m:oMathPara>
                </a14:m>
                <a:endParaRPr lang="pt-BR" sz="21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73B9048D-D556-4F21-B0D0-DB33FEEAB1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011" y="333668"/>
                <a:ext cx="2806217" cy="323165"/>
              </a:xfrm>
              <a:prstGeom prst="rect">
                <a:avLst/>
              </a:prstGeom>
              <a:blipFill>
                <a:blip r:embed="rId4"/>
                <a:stretch>
                  <a:fillRect l="-1957" r="-1957" b="-320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aixaDeTexto 1">
            <a:extLst>
              <a:ext uri="{FF2B5EF4-FFF2-40B4-BE49-F238E27FC236}">
                <a16:creationId xmlns:a16="http://schemas.microsoft.com/office/drawing/2014/main" id="{DC817FDA-C0B9-45D6-992D-5A699014B951}"/>
              </a:ext>
            </a:extLst>
          </p:cNvPr>
          <p:cNvSpPr txBox="1"/>
          <p:nvPr/>
        </p:nvSpPr>
        <p:spPr>
          <a:xfrm>
            <a:off x="9453489" y="5205046"/>
            <a:ext cx="2039816" cy="10384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899999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806878-34DA-4DDB-BE97-7DAE3E76B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 02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5C5C561-3BFD-41E9-9242-EB25CE91CF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994" b="7013"/>
          <a:stretch/>
        </p:blipFill>
        <p:spPr>
          <a:xfrm>
            <a:off x="7201711" y="2242715"/>
            <a:ext cx="4160057" cy="376089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7A10EFF-DE2C-4EFE-8587-532657469F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12" t="3379" r="3486" b="6429"/>
          <a:stretch/>
        </p:blipFill>
        <p:spPr>
          <a:xfrm>
            <a:off x="2025261" y="3228220"/>
            <a:ext cx="3784696" cy="31086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18B5E34B-A1FC-44E1-8767-8F6BB3608CD7}"/>
                  </a:ext>
                </a:extLst>
              </p:cNvPr>
              <p:cNvSpPr txBox="1"/>
              <p:nvPr/>
            </p:nvSpPr>
            <p:spPr>
              <a:xfrm>
                <a:off x="3654266" y="5919450"/>
                <a:ext cx="6334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𝐶𝑜𝑟𝑡𝑒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18B5E34B-A1FC-44E1-8767-8F6BB3608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266" y="5919450"/>
                <a:ext cx="633443" cy="276999"/>
              </a:xfrm>
              <a:prstGeom prst="rect">
                <a:avLst/>
              </a:prstGeom>
              <a:blipFill>
                <a:blip r:embed="rId4"/>
                <a:stretch>
                  <a:fillRect l="-7692" r="-8654" b="-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D6788A37-FA8A-4E94-A5EA-EC01591A8C5C}"/>
                  </a:ext>
                </a:extLst>
              </p:cNvPr>
              <p:cNvSpPr txBox="1"/>
              <p:nvPr/>
            </p:nvSpPr>
            <p:spPr>
              <a:xfrm>
                <a:off x="8965017" y="6003605"/>
                <a:ext cx="7542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𝑃𝑙𝑎𝑛𝑡𝑎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D6788A37-FA8A-4E94-A5EA-EC01591A8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5017" y="6003605"/>
                <a:ext cx="754245" cy="276999"/>
              </a:xfrm>
              <a:prstGeom prst="rect">
                <a:avLst/>
              </a:prstGeom>
              <a:blipFill>
                <a:blip r:embed="rId5"/>
                <a:stretch>
                  <a:fillRect l="-7317" r="-8130" b="-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Espaço Reservado para Conteúdo 2">
                <a:extLst>
                  <a:ext uri="{FF2B5EF4-FFF2-40B4-BE49-F238E27FC236}">
                    <a16:creationId xmlns:a16="http://schemas.microsoft.com/office/drawing/2014/main" id="{FF67BE0A-B6C1-4C11-BBFB-70052BB46B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0216" y="2022977"/>
                <a:ext cx="8060789" cy="1676008"/>
              </a:xfrm>
            </p:spPr>
            <p:txBody>
              <a:bodyPr>
                <a:norm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pt-BR" sz="2200" b="0" i="1" u="none" strike="noStrike" baseline="0" dirty="0" smtClean="0">
                        <a:latin typeface="Cambria Math" panose="02040503050406030204" pitchFamily="18" charset="0"/>
                      </a:rPr>
                      <m:t>𝐸𝑠𝑝𝑒𝑠𝑠𝑢𝑟𝑎𝑠</m:t>
                    </m:r>
                    <m:r>
                      <a:rPr lang="pt-BR" sz="2200" b="0" i="1" u="none" strike="noStrike" baseline="0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pt-BR" sz="2200" b="0" i="1" u="none" strike="noStrike" baseline="0" dirty="0" smtClean="0">
                        <a:latin typeface="Cambria Math" panose="02040503050406030204" pitchFamily="18" charset="0"/>
                      </a:rPr>
                      <m:t>𝑇𝑎𝑚𝑝𝑎</m:t>
                    </m:r>
                    <m:r>
                      <a:rPr lang="pt-BR" sz="2200" b="0" i="1" u="none" strike="noStrike" baseline="0" dirty="0" smtClean="0">
                        <a:latin typeface="Cambria Math" panose="02040503050406030204" pitchFamily="18" charset="0"/>
                      </a:rPr>
                      <m:t>: 10 </m:t>
                    </m:r>
                    <m:r>
                      <a:rPr lang="pt-BR" sz="2200" b="0" i="1" u="none" strike="noStrike" baseline="0" dirty="0" smtClean="0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pt-BR" sz="2200" b="0" i="1" u="none" strike="noStrike" baseline="0" dirty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pt-BR" sz="2200" b="0" i="1" u="none" strike="noStrike" baseline="0" dirty="0" smtClean="0">
                        <a:latin typeface="Cambria Math" panose="02040503050406030204" pitchFamily="18" charset="0"/>
                      </a:rPr>
                      <m:t>𝐹𝑐𝑘</m:t>
                    </m:r>
                    <m:r>
                      <a:rPr lang="pt-BR" sz="2200" b="0" i="1" u="none" strike="noStrike" baseline="0" dirty="0">
                        <a:latin typeface="Cambria Math" panose="02040503050406030204" pitchFamily="18" charset="0"/>
                      </a:rPr>
                      <m:t>:</m:t>
                    </m:r>
                    <m:r>
                      <a:rPr lang="pt-BR" sz="2200" b="0" i="1" u="none" strike="noStrike" baseline="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pt-BR" sz="2200" b="0" i="1" u="none" strike="noStrike" baseline="0" dirty="0">
                        <a:latin typeface="Cambria Math" panose="02040503050406030204" pitchFamily="18" charset="0"/>
                      </a:rPr>
                      <m:t>0 </m:t>
                    </m:r>
                    <m:r>
                      <a:rPr lang="pt-BR" sz="2200" b="0" i="1" u="none" strike="noStrike" baseline="0" dirty="0">
                        <a:latin typeface="Cambria Math" panose="02040503050406030204" pitchFamily="18" charset="0"/>
                      </a:rPr>
                      <m:t>𝑀𝑝𝑎</m:t>
                    </m:r>
                    <m:r>
                      <a:rPr lang="pt-BR" sz="2200" i="1" dirty="0">
                        <a:latin typeface="Cambria Math" panose="02040503050406030204" pitchFamily="18" charset="0"/>
                      </a:rPr>
                      <m:t>;</m:t>
                    </m:r>
                    <m:r>
                      <a:rPr lang="pt-BR" sz="2200" i="1" dirty="0">
                        <a:latin typeface="Cambria Math" panose="02040503050406030204" pitchFamily="18" charset="0"/>
                      </a:rPr>
                      <m:t>𝐶𝑜𝑏𝑟𝑖𝑚𝑒𝑛𝑡𝑜</m:t>
                    </m:r>
                    <m:r>
                      <a:rPr lang="pt-BR" sz="2200" i="1" dirty="0">
                        <a:latin typeface="Cambria Math" panose="02040503050406030204" pitchFamily="18" charset="0"/>
                      </a:rPr>
                      <m:t>: 3 </m:t>
                    </m:r>
                    <m:r>
                      <a:rPr lang="pt-BR" sz="2200" i="1" dirty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endParaRPr lang="pt-BR" sz="2200" dirty="0"/>
              </a:p>
            </p:txBody>
          </p:sp>
        </mc:Choice>
        <mc:Fallback>
          <p:sp>
            <p:nvSpPr>
              <p:cNvPr id="8" name="Espaço Reservado para Conteúdo 2">
                <a:extLst>
                  <a:ext uri="{FF2B5EF4-FFF2-40B4-BE49-F238E27FC236}">
                    <a16:creationId xmlns:a16="http://schemas.microsoft.com/office/drawing/2014/main" id="{FF67BE0A-B6C1-4C11-BBFB-70052BB46B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0216" y="2022977"/>
                <a:ext cx="8060789" cy="1676008"/>
              </a:xfrm>
              <a:blipFill>
                <a:blip r:embed="rId6"/>
                <a:stretch>
                  <a:fillRect l="-2118" t="-327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C76CEEF1-5927-4C43-8A50-86665BF8C43A}"/>
                  </a:ext>
                </a:extLst>
              </p:cNvPr>
              <p:cNvSpPr txBox="1"/>
              <p:nvPr/>
            </p:nvSpPr>
            <p:spPr>
              <a:xfrm>
                <a:off x="1180833" y="2481833"/>
                <a:ext cx="3106876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𝑅𝑒𝑣𝑒𝑠𝑡𝑖𝑚𝑒𝑛𝑡𝑜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sz="2100" dirty="0"/>
              </a:p>
            </p:txBody>
          </p:sp>
        </mc:Choice>
        <mc:Fallback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C76CEEF1-5927-4C43-8A50-86665BF8C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833" y="2481833"/>
                <a:ext cx="3106876" cy="323165"/>
              </a:xfrm>
              <a:prstGeom prst="rect">
                <a:avLst/>
              </a:prstGeom>
              <a:blipFill>
                <a:blip r:embed="rId7"/>
                <a:stretch>
                  <a:fillRect l="-1768" t="-7547" r="-2358" b="-3396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F5362DE3-9791-41A6-BCCD-A8AAD0AF4C95}"/>
                  </a:ext>
                </a:extLst>
              </p:cNvPr>
              <p:cNvSpPr txBox="1"/>
              <p:nvPr/>
            </p:nvSpPr>
            <p:spPr>
              <a:xfrm>
                <a:off x="1180833" y="2889117"/>
                <a:ext cx="1958677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𝑆𝐶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=0,5 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sz="2100" dirty="0"/>
              </a:p>
            </p:txBody>
          </p:sp>
        </mc:Choice>
        <mc:Fallback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F5362DE3-9791-41A6-BCCD-A8AAD0AF4C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833" y="2889117"/>
                <a:ext cx="1958677" cy="323165"/>
              </a:xfrm>
              <a:prstGeom prst="rect">
                <a:avLst/>
              </a:prstGeom>
              <a:blipFill>
                <a:blip r:embed="rId8"/>
                <a:stretch>
                  <a:fillRect l="-3115" t="-9434" r="-4050" b="-320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785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F0221EE1-3D3E-4C4E-AAAF-3AFE68D78996}"/>
                  </a:ext>
                </a:extLst>
              </p:cNvPr>
              <p:cNvSpPr txBox="1"/>
              <p:nvPr/>
            </p:nvSpPr>
            <p:spPr>
              <a:xfrm>
                <a:off x="532451" y="153402"/>
                <a:ext cx="1865767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𝐿𝑎𝑗𝑒</m:t>
                      </m:r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𝑑𝑎</m:t>
                      </m:r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𝑇𝑎𝑚𝑝𝑎</m:t>
                      </m:r>
                    </m:oMath>
                  </m:oMathPara>
                </a14:m>
                <a:endParaRPr lang="pt-BR" sz="21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F0221EE1-3D3E-4C4E-AAAF-3AFE68D789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51" y="153402"/>
                <a:ext cx="1865767" cy="323165"/>
              </a:xfrm>
              <a:prstGeom prst="rect">
                <a:avLst/>
              </a:prstGeom>
              <a:blipFill>
                <a:blip r:embed="rId2"/>
                <a:stretch>
                  <a:fillRect l="-4575" r="-4575" b="-320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4BB01767-44A4-4ECB-850F-31FA0A95BA5B}"/>
                  </a:ext>
                </a:extLst>
              </p:cNvPr>
              <p:cNvSpPr txBox="1"/>
              <p:nvPr/>
            </p:nvSpPr>
            <p:spPr>
              <a:xfrm>
                <a:off x="515454" y="821449"/>
                <a:ext cx="2352805" cy="3231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.=</m:t>
                      </m:r>
                      <m:sSub>
                        <m:sSubPr>
                          <m:ctrlPr>
                            <a:rPr lang="pt-BR" sz="2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𝐶𝑜𝑛𝑐𝑟𝑒𝑡𝑜</m:t>
                          </m:r>
                        </m:sub>
                      </m:sSub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 . 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pt-BR" sz="2100" dirty="0"/>
              </a:p>
            </p:txBody>
          </p:sp>
        </mc:Choice>
        <mc:Fallback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4BB01767-44A4-4ECB-850F-31FA0A95BA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454" y="821449"/>
                <a:ext cx="2352805" cy="323165"/>
              </a:xfrm>
              <a:prstGeom prst="rect">
                <a:avLst/>
              </a:prstGeom>
              <a:blipFill>
                <a:blip r:embed="rId3"/>
                <a:stretch>
                  <a:fillRect b="-2075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88AEFC7A-5486-47AD-BE23-9B675131C008}"/>
                  </a:ext>
                </a:extLst>
              </p:cNvPr>
              <p:cNvSpPr txBox="1"/>
              <p:nvPr/>
            </p:nvSpPr>
            <p:spPr>
              <a:xfrm>
                <a:off x="512712" y="1847443"/>
                <a:ext cx="3106876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𝑅𝑒𝑣𝑒𝑠𝑡𝑖𝑚𝑒𝑛𝑡𝑜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sz="2100" dirty="0"/>
              </a:p>
            </p:txBody>
          </p:sp>
        </mc:Choice>
        <mc:Fallback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88AEFC7A-5486-47AD-BE23-9B675131C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712" y="1847443"/>
                <a:ext cx="3106876" cy="323165"/>
              </a:xfrm>
              <a:prstGeom prst="rect">
                <a:avLst/>
              </a:prstGeom>
              <a:blipFill>
                <a:blip r:embed="rId4"/>
                <a:stretch>
                  <a:fillRect l="-1569" t="-7547" r="-2353" b="-3396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43235849-3E36-4524-8CBB-B974EF754E74}"/>
                  </a:ext>
                </a:extLst>
              </p:cNvPr>
              <p:cNvSpPr txBox="1"/>
              <p:nvPr/>
            </p:nvSpPr>
            <p:spPr>
              <a:xfrm>
                <a:off x="512712" y="2325445"/>
                <a:ext cx="1958677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𝑆𝐶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=0,5 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sz="2100" dirty="0"/>
              </a:p>
            </p:txBody>
          </p:sp>
        </mc:Choice>
        <mc:Fallback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43235849-3E36-4524-8CBB-B974EF754E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712" y="2325445"/>
                <a:ext cx="1958677" cy="323165"/>
              </a:xfrm>
              <a:prstGeom prst="rect">
                <a:avLst/>
              </a:prstGeom>
              <a:blipFill>
                <a:blip r:embed="rId5"/>
                <a:stretch>
                  <a:fillRect l="-2804" t="-7547" r="-4361" b="-3396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94C46849-BF4A-4043-93BA-416686828E6B}"/>
                  </a:ext>
                </a:extLst>
              </p:cNvPr>
              <p:cNvSpPr txBox="1"/>
              <p:nvPr/>
            </p:nvSpPr>
            <p:spPr>
              <a:xfrm>
                <a:off x="532451" y="2760947"/>
                <a:ext cx="3647089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=2,5+1+0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,5=4,0 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sz="2100" dirty="0"/>
              </a:p>
            </p:txBody>
          </p:sp>
        </mc:Choice>
        <mc:Fallback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94C46849-BF4A-4043-93BA-416686828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51" y="2760947"/>
                <a:ext cx="3647089" cy="323165"/>
              </a:xfrm>
              <a:prstGeom prst="rect">
                <a:avLst/>
              </a:prstGeom>
              <a:blipFill>
                <a:blip r:embed="rId6"/>
                <a:stretch>
                  <a:fillRect l="-1169" t="-9434" r="-1836" b="-320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tângulo 8">
            <a:extLst>
              <a:ext uri="{FF2B5EF4-FFF2-40B4-BE49-F238E27FC236}">
                <a16:creationId xmlns:a16="http://schemas.microsoft.com/office/drawing/2014/main" id="{C6B10B0E-FD83-44B1-BF0D-5E96E70CC5B5}"/>
              </a:ext>
            </a:extLst>
          </p:cNvPr>
          <p:cNvSpPr/>
          <p:nvPr/>
        </p:nvSpPr>
        <p:spPr>
          <a:xfrm>
            <a:off x="899071" y="3464556"/>
            <a:ext cx="2039816" cy="19139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BD923235-C1F8-4ABE-BCF0-DA3DDB492DA5}"/>
                  </a:ext>
                </a:extLst>
              </p:cNvPr>
              <p:cNvSpPr txBox="1"/>
              <p:nvPr/>
            </p:nvSpPr>
            <p:spPr>
              <a:xfrm>
                <a:off x="1544426" y="5436384"/>
                <a:ext cx="74910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4,0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BD923235-C1F8-4ABE-BCF0-DA3DDB492D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426" y="5436384"/>
                <a:ext cx="749105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2388CBD7-D6D3-48EF-96BA-97A4B6166A0E}"/>
                  </a:ext>
                </a:extLst>
              </p:cNvPr>
              <p:cNvSpPr txBox="1"/>
              <p:nvPr/>
            </p:nvSpPr>
            <p:spPr>
              <a:xfrm>
                <a:off x="2938887" y="4236841"/>
                <a:ext cx="74910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5,5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2388CBD7-D6D3-48EF-96BA-97A4B6166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887" y="4236841"/>
                <a:ext cx="749105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D7077D0A-D462-4F83-A98A-EC570B304B59}"/>
                  </a:ext>
                </a:extLst>
              </p:cNvPr>
              <p:cNvSpPr txBox="1"/>
              <p:nvPr/>
            </p:nvSpPr>
            <p:spPr>
              <a:xfrm>
                <a:off x="1012848" y="4082824"/>
                <a:ext cx="1841081" cy="6406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5,5</m:t>
                          </m:r>
                        </m:num>
                        <m:den>
                          <m:r>
                            <a:rPr 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pt-B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=1,38</m:t>
                      </m:r>
                    </m:oMath>
                  </m:oMathPara>
                </a14:m>
                <a:endParaRPr lang="pt-BR" sz="2200" dirty="0"/>
              </a:p>
            </p:txBody>
          </p:sp>
        </mc:Choice>
        <mc:Fallback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D7077D0A-D462-4F83-A98A-EC570B304B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848" y="4082824"/>
                <a:ext cx="1841081" cy="64068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8793385A-F420-435C-AE8C-782A184ACF10}"/>
                  </a:ext>
                </a:extLst>
              </p:cNvPr>
              <p:cNvSpPr txBox="1"/>
              <p:nvPr/>
            </p:nvSpPr>
            <p:spPr>
              <a:xfrm>
                <a:off x="6762712" y="136929"/>
                <a:ext cx="3660489" cy="6479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=5−</m:t>
                      </m:r>
                      <m:f>
                        <m:fPr>
                          <m:ctrlPr>
                            <a:rPr lang="pt-BR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2,5</m:t>
                          </m:r>
                        </m:num>
                        <m:den>
                          <m:r>
                            <a:rPr lang="pt-BR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=5−</m:t>
                      </m:r>
                      <m:f>
                        <m:fPr>
                          <m:ctrlPr>
                            <a:rPr lang="pt-BR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2,5</m:t>
                          </m:r>
                        </m:num>
                        <m:den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1,38</m:t>
                          </m:r>
                        </m:den>
                      </m:f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=3,18</m:t>
                      </m:r>
                    </m:oMath>
                  </m:oMathPara>
                </a14:m>
                <a:endParaRPr lang="pt-BR" sz="2100" dirty="0"/>
              </a:p>
            </p:txBody>
          </p:sp>
        </mc:Choice>
        <mc:Fallback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8793385A-F420-435C-AE8C-782A184ACF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2712" y="136929"/>
                <a:ext cx="3660489" cy="64793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593294A2-1226-4F6D-A9E0-983F3B3ADB35}"/>
                  </a:ext>
                </a:extLst>
              </p:cNvPr>
              <p:cNvSpPr txBox="1"/>
              <p:nvPr/>
            </p:nvSpPr>
            <p:spPr>
              <a:xfrm>
                <a:off x="6796454" y="1130515"/>
                <a:ext cx="4939494" cy="6129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 . </m:t>
                          </m:r>
                          <m:sSub>
                            <m:sSubPr>
                              <m:ctrlP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3,18 . </m:t>
                          </m:r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4,0</m:t>
                          </m:r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 . 4</m:t>
                          </m:r>
                        </m:num>
                        <m:den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=5,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09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sz="2100" dirty="0"/>
              </a:p>
            </p:txBody>
          </p:sp>
        </mc:Choice>
        <mc:Fallback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593294A2-1226-4F6D-A9E0-983F3B3AD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6454" y="1130515"/>
                <a:ext cx="4939494" cy="61292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2EE23FBA-B9EA-421E-A5D1-ECA950F9BF63}"/>
                  </a:ext>
                </a:extLst>
              </p:cNvPr>
              <p:cNvSpPr txBox="1"/>
              <p:nvPr/>
            </p:nvSpPr>
            <p:spPr>
              <a:xfrm>
                <a:off x="10805488" y="302256"/>
                <a:ext cx="1021497" cy="3486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=2,6</m:t>
                      </m:r>
                    </m:oMath>
                  </m:oMathPara>
                </a14:m>
                <a:endParaRPr lang="pt-BR" sz="2100" dirty="0"/>
              </a:p>
            </p:txBody>
          </p:sp>
        </mc:Choice>
        <mc:Fallback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2EE23FBA-B9EA-421E-A5D1-ECA950F9BF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5488" y="302256"/>
                <a:ext cx="1021497" cy="348622"/>
              </a:xfrm>
              <a:prstGeom prst="rect">
                <a:avLst/>
              </a:prstGeom>
              <a:blipFill>
                <a:blip r:embed="rId12"/>
                <a:stretch>
                  <a:fillRect l="-5389" r="-5988" b="-1929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8B5FE823-8E6F-4954-991C-1C1B4C620B7B}"/>
                  </a:ext>
                </a:extLst>
              </p:cNvPr>
              <p:cNvSpPr txBox="1"/>
              <p:nvPr/>
            </p:nvSpPr>
            <p:spPr>
              <a:xfrm>
                <a:off x="6762712" y="1964892"/>
                <a:ext cx="4808752" cy="6216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 . </m:t>
                          </m:r>
                          <m:sSub>
                            <m:sSubPr>
                              <m:ctrlP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2,6 . 4,</m:t>
                          </m:r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 . 4</m:t>
                          </m:r>
                        </m:num>
                        <m:den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=4,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16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sz="2100" dirty="0"/>
              </a:p>
            </p:txBody>
          </p:sp>
        </mc:Choice>
        <mc:Fallback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8B5FE823-8E6F-4954-991C-1C1B4C620B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2712" y="1964892"/>
                <a:ext cx="4808752" cy="62164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81506DCF-5EAA-4E72-B3FB-A021D76A7816}"/>
                  </a:ext>
                </a:extLst>
              </p:cNvPr>
              <p:cNvSpPr txBox="1"/>
              <p:nvPr/>
            </p:nvSpPr>
            <p:spPr>
              <a:xfrm>
                <a:off x="6523374" y="2853567"/>
                <a:ext cx="5533137" cy="740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21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21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pt-BR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 .  </m:t>
                          </m:r>
                          <m:sSubSup>
                            <m:sSubSupPr>
                              <m:ctrlPr>
                                <a:rPr lang="pt-BR" sz="21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=7,10 . </m:t>
                      </m:r>
                      <m:f>
                        <m:fPr>
                          <m:ctrlPr>
                            <a:rPr lang="pt-BR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4,</m:t>
                          </m:r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 . 4²</m:t>
                          </m:r>
                        </m:num>
                        <m:den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4,54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𝑘𝑁𝑚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sz="2100" b="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81506DCF-5EAA-4E72-B3FB-A021D76A78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3374" y="2853567"/>
                <a:ext cx="5533137" cy="74084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Imagem 17">
            <a:extLst>
              <a:ext uri="{FF2B5EF4-FFF2-40B4-BE49-F238E27FC236}">
                <a16:creationId xmlns:a16="http://schemas.microsoft.com/office/drawing/2014/main" id="{30C91198-A4A7-4C34-82CA-534C651F814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231491" y="591433"/>
            <a:ext cx="2172832" cy="504278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0A496E64-0129-4326-BB39-B01E5AA932EF}"/>
                  </a:ext>
                </a:extLst>
              </p:cNvPr>
              <p:cNvSpPr txBox="1"/>
              <p:nvPr/>
            </p:nvSpPr>
            <p:spPr>
              <a:xfrm>
                <a:off x="442208" y="1320993"/>
                <a:ext cx="359944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1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sz="210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1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sz="2100" i="1" smtClean="0">
                          <a:latin typeface="Cambria Math" panose="02040503050406030204" pitchFamily="18" charset="0"/>
                        </a:rPr>
                        <m:t>.=25 . 0,10=2,5 </m:t>
                      </m:r>
                      <m:f>
                        <m:fPr>
                          <m:type m:val="lin"/>
                          <m:ctrlPr>
                            <a:rPr lang="pt-BR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𝑘𝑁</m:t>
                          </m:r>
                        </m:num>
                        <m:den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²</m:t>
                          </m:r>
                        </m:den>
                      </m:f>
                    </m:oMath>
                  </m:oMathPara>
                </a14:m>
                <a:endParaRPr lang="pt-BR" sz="2100" dirty="0"/>
              </a:p>
            </p:txBody>
          </p:sp>
        </mc:Choice>
        <mc:Fallback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0A496E64-0129-4326-BB39-B01E5AA932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08" y="1320993"/>
                <a:ext cx="3599447" cy="430887"/>
              </a:xfrm>
              <a:prstGeom prst="rect">
                <a:avLst/>
              </a:prstGeom>
              <a:blipFill>
                <a:blip r:embed="rId16"/>
                <a:stretch>
                  <a:fillRect t="-115714" r="-12034" b="-1757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C5D80E28-D214-4D62-9A74-1D527F79D8C5}"/>
                  </a:ext>
                </a:extLst>
              </p:cNvPr>
              <p:cNvSpPr txBox="1"/>
              <p:nvPr/>
            </p:nvSpPr>
            <p:spPr>
              <a:xfrm>
                <a:off x="6523374" y="3861441"/>
                <a:ext cx="5668626" cy="740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sz="21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pt-BR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sz="21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pt-BR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 .  </m:t>
                          </m:r>
                          <m:sSubSup>
                            <m:sSubSupPr>
                              <m:ctrlPr>
                                <a:rPr lang="pt-BR" sz="21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pt-BR" sz="21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4,00</m:t>
                      </m:r>
                      <m:r>
                        <a:rPr lang="pt-BR" sz="2100" i="1">
                          <a:latin typeface="Cambria Math" panose="02040503050406030204" pitchFamily="18" charset="0"/>
                        </a:rPr>
                        <m:t> . </m:t>
                      </m:r>
                      <m:f>
                        <m:fPr>
                          <m:ctrlPr>
                            <a:rPr lang="pt-BR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4,</m:t>
                          </m:r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 . 4²</m:t>
                          </m:r>
                        </m:num>
                        <m:den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=2,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56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𝑘𝑁𝑚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sz="2100" dirty="0"/>
              </a:p>
            </p:txBody>
          </p:sp>
        </mc:Choice>
        <mc:Fallback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C5D80E28-D214-4D62-9A74-1D527F79D8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3374" y="3861441"/>
                <a:ext cx="5668626" cy="74084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tângulo 20">
            <a:extLst>
              <a:ext uri="{FF2B5EF4-FFF2-40B4-BE49-F238E27FC236}">
                <a16:creationId xmlns:a16="http://schemas.microsoft.com/office/drawing/2014/main" id="{F868FAA6-B062-4A46-873E-86C94BEFF473}"/>
              </a:ext>
            </a:extLst>
          </p:cNvPr>
          <p:cNvSpPr/>
          <p:nvPr/>
        </p:nvSpPr>
        <p:spPr>
          <a:xfrm>
            <a:off x="4282380" y="5267107"/>
            <a:ext cx="2031014" cy="279805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5E4505E0-F983-4016-A220-1B6DAA06BFB4}"/>
                  </a:ext>
                </a:extLst>
              </p:cNvPr>
              <p:cNvSpPr txBox="1"/>
              <p:nvPr/>
            </p:nvSpPr>
            <p:spPr>
              <a:xfrm>
                <a:off x="6640117" y="4870099"/>
                <a:ext cx="3159135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=10−3=7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pt-BR" sz="2100" dirty="0"/>
              </a:p>
            </p:txBody>
          </p:sp>
        </mc:Choice>
        <mc:Fallback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5E4505E0-F983-4016-A220-1B6DAA06B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0117" y="4870099"/>
                <a:ext cx="3159135" cy="323165"/>
              </a:xfrm>
              <a:prstGeom prst="rect">
                <a:avLst/>
              </a:prstGeom>
              <a:blipFill>
                <a:blip r:embed="rId18"/>
                <a:stretch>
                  <a:fillRect l="-1737" r="-579" b="-754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Imagem 22">
            <a:extLst>
              <a:ext uri="{FF2B5EF4-FFF2-40B4-BE49-F238E27FC236}">
                <a16:creationId xmlns:a16="http://schemas.microsoft.com/office/drawing/2014/main" id="{003F8554-CDFA-4ADC-81C8-81A255AF3696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7038" t="1432" r="2993" b="14886"/>
          <a:stretch/>
        </p:blipFill>
        <p:spPr>
          <a:xfrm>
            <a:off x="10267406" y="4573096"/>
            <a:ext cx="1758909" cy="169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56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 animBg="1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F528EA4A-FB67-472F-AE16-78BA389C7F8C}"/>
                  </a:ext>
                </a:extLst>
              </p:cNvPr>
              <p:cNvSpPr txBox="1"/>
              <p:nvPr/>
            </p:nvSpPr>
            <p:spPr>
              <a:xfrm>
                <a:off x="380704" y="1337480"/>
                <a:ext cx="5612134" cy="10009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100" i="1" smtClean="0">
                          <a:latin typeface="Cambria Math" panose="02040503050406030204" pitchFamily="18" charset="0"/>
                        </a:rPr>
                        <m:t>𝐾𝑀𝐷</m:t>
                      </m:r>
                      <m:r>
                        <a:rPr lang="pt-BR" sz="210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 . </m:t>
                          </m:r>
                          <m:sSup>
                            <m:sSupPr>
                              <m:ctrlPr>
                                <a:rPr lang="pt-BR" sz="2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 .  </m:t>
                          </m:r>
                          <m:sSub>
                            <m:sSubPr>
                              <m:ctrlPr>
                                <a:rPr lang="pt-BR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𝑐𝑑</m:t>
                              </m:r>
                            </m:sub>
                          </m:sSub>
                        </m:den>
                      </m:f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1,4 . </m:t>
                          </m:r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4,54</m:t>
                          </m:r>
                        </m:num>
                        <m:den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1 . </m:t>
                          </m:r>
                          <m:sSup>
                            <m:sSupPr>
                              <m:ctrlP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0,0</m:t>
                              </m:r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sup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. </m:t>
                          </m:r>
                          <m:f>
                            <m:fPr>
                              <m:ctrlP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0000</m:t>
                              </m:r>
                            </m:num>
                            <m:den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1,4</m:t>
                              </m:r>
                            </m:den>
                          </m:f>
                        </m:den>
                      </m:f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=0,0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pt-BR" sz="2100" dirty="0"/>
              </a:p>
            </p:txBody>
          </p:sp>
        </mc:Choice>
        <mc:Fallback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F528EA4A-FB67-472F-AE16-78BA389C7F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704" y="1337480"/>
                <a:ext cx="5612134" cy="10009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A5ADD779-41E4-40F0-9E54-CE40AB7E027B}"/>
                  </a:ext>
                </a:extLst>
              </p:cNvPr>
              <p:cNvSpPr txBox="1"/>
              <p:nvPr/>
            </p:nvSpPr>
            <p:spPr>
              <a:xfrm>
                <a:off x="436011" y="2332125"/>
                <a:ext cx="6031696" cy="10096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pt-BR" sz="21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</m:sSub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 .  </m:t>
                          </m:r>
                          <m:sSub>
                            <m:sSubPr>
                              <m:ctrlPr>
                                <a:rPr lang="pt-BR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1,4 . </m:t>
                          </m:r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4,54</m:t>
                          </m:r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 . 10000</m:t>
                          </m:r>
                        </m:num>
                        <m:den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0,976 . 0,0</m:t>
                          </m:r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 .</m:t>
                          </m:r>
                          <m:f>
                            <m:fPr>
                              <m:ctrlP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500000</m:t>
                              </m:r>
                            </m:num>
                            <m:den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1,15</m:t>
                              </m:r>
                            </m:den>
                          </m:f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2,21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sz="2100" dirty="0"/>
              </a:p>
            </p:txBody>
          </p:sp>
        </mc:Choice>
        <mc:Fallback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A5ADD779-41E4-40F0-9E54-CE40AB7E02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011" y="2332125"/>
                <a:ext cx="6031696" cy="10096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>
            <a:extLst>
              <a:ext uri="{FF2B5EF4-FFF2-40B4-BE49-F238E27FC236}">
                <a16:creationId xmlns:a16="http://schemas.microsoft.com/office/drawing/2014/main" id="{2D23284B-2789-471B-8D7F-C99853C846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7" t="10389" r="60736" b="37527"/>
          <a:stretch/>
        </p:blipFill>
        <p:spPr>
          <a:xfrm>
            <a:off x="9028809" y="103627"/>
            <a:ext cx="2613063" cy="617489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7F5C13C3-4C53-44B3-B156-ACD85EC4E44A}"/>
                  </a:ext>
                </a:extLst>
              </p:cNvPr>
              <p:cNvSpPr txBox="1"/>
              <p:nvPr/>
            </p:nvSpPr>
            <p:spPr>
              <a:xfrm>
                <a:off x="436011" y="949795"/>
                <a:ext cx="1230786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1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𝐷𝑖𝑟𝑒</m:t>
                      </m:r>
                      <m:r>
                        <a:rPr lang="pt-BR" sz="21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çã</m:t>
                      </m:r>
                      <m:r>
                        <a:rPr lang="pt-BR" sz="21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pt-BR" sz="21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1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pt-BR" sz="21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7F5C13C3-4C53-44B3-B156-ACD85EC4E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011" y="949795"/>
                <a:ext cx="1230786" cy="323165"/>
              </a:xfrm>
              <a:prstGeom prst="rect">
                <a:avLst/>
              </a:prstGeom>
              <a:blipFill>
                <a:blip r:embed="rId5"/>
                <a:stretch>
                  <a:fillRect l="-6965" r="-4478" b="-320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2BD5F08B-BD31-45E0-A187-F13115431915}"/>
                  </a:ext>
                </a:extLst>
              </p:cNvPr>
              <p:cNvSpPr txBox="1"/>
              <p:nvPr/>
            </p:nvSpPr>
            <p:spPr>
              <a:xfrm>
                <a:off x="290371" y="3663264"/>
                <a:ext cx="5805629" cy="10009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100" i="1" smtClean="0">
                          <a:latin typeface="Cambria Math" panose="02040503050406030204" pitchFamily="18" charset="0"/>
                        </a:rPr>
                        <m:t>𝐾𝑀𝐷</m:t>
                      </m:r>
                      <m:r>
                        <a:rPr lang="pt-BR" sz="210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 . </m:t>
                          </m:r>
                          <m:sSup>
                            <m:sSupPr>
                              <m:ctrlPr>
                                <a:rPr lang="pt-BR" sz="2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 .  </m:t>
                          </m:r>
                          <m:sSub>
                            <m:sSubPr>
                              <m:ctrlPr>
                                <a:rPr lang="pt-BR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𝑐𝑑</m:t>
                              </m:r>
                            </m:sub>
                          </m:sSub>
                        </m:den>
                      </m:f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1,4 . 2,</m:t>
                          </m:r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56</m:t>
                          </m:r>
                        </m:num>
                        <m:den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1 . </m:t>
                          </m:r>
                          <m:sSup>
                            <m:sSupPr>
                              <m:ctrlP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0,0</m:t>
                              </m:r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sup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. </m:t>
                          </m:r>
                          <m:f>
                            <m:fPr>
                              <m:ctrlP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0000</m:t>
                              </m:r>
                            </m:num>
                            <m:den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1,4</m:t>
                              </m:r>
                            </m:den>
                          </m:f>
                        </m:den>
                      </m:f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=0,0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51</m:t>
                      </m:r>
                    </m:oMath>
                  </m:oMathPara>
                </a14:m>
                <a:endParaRPr lang="pt-BR" sz="2100" dirty="0"/>
              </a:p>
            </p:txBody>
          </p:sp>
        </mc:Choice>
        <mc:Fallback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2BD5F08B-BD31-45E0-A187-F131154319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371" y="3663264"/>
                <a:ext cx="5805629" cy="10009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80113658-2398-40A5-9F08-CD264D31E8EF}"/>
                  </a:ext>
                </a:extLst>
              </p:cNvPr>
              <p:cNvSpPr txBox="1"/>
              <p:nvPr/>
            </p:nvSpPr>
            <p:spPr>
              <a:xfrm>
                <a:off x="290371" y="4657575"/>
                <a:ext cx="6031696" cy="10096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pt-BR" sz="21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</m:sSub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 .  </m:t>
                          </m:r>
                          <m:sSub>
                            <m:sSubPr>
                              <m:ctrlPr>
                                <a:rPr lang="pt-BR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21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1,4 . 2,</m:t>
                          </m:r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56</m:t>
                          </m:r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 . 10000</m:t>
                          </m:r>
                        </m:num>
                        <m:den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0,985 . 0,0</m:t>
                          </m:r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 .</m:t>
                          </m:r>
                          <m:f>
                            <m:fPr>
                              <m:ctrlP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500000</m:t>
                              </m:r>
                            </m:num>
                            <m:den>
                              <m:r>
                                <a:rPr lang="pt-BR" sz="2100" b="0" i="1" smtClean="0">
                                  <a:latin typeface="Cambria Math" panose="02040503050406030204" pitchFamily="18" charset="0"/>
                                </a:rPr>
                                <m:t>1,15</m:t>
                              </m:r>
                            </m:den>
                          </m:f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1,22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sz="2100" dirty="0"/>
              </a:p>
            </p:txBody>
          </p:sp>
        </mc:Choice>
        <mc:Fallback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80113658-2398-40A5-9F08-CD264D31E8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371" y="4657575"/>
                <a:ext cx="6031696" cy="10096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F28CBA04-A9CF-4431-BEE0-52580BF8B761}"/>
                  </a:ext>
                </a:extLst>
              </p:cNvPr>
              <p:cNvSpPr txBox="1"/>
              <p:nvPr/>
            </p:nvSpPr>
            <p:spPr>
              <a:xfrm>
                <a:off x="380703" y="3340099"/>
                <a:ext cx="1219565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1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𝐷𝑖𝑟𝑒</m:t>
                      </m:r>
                      <m:r>
                        <a:rPr lang="pt-BR" sz="21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çã</m:t>
                      </m:r>
                      <m:r>
                        <a:rPr lang="pt-BR" sz="21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pt-BR" sz="21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1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pt-BR" sz="21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F28CBA04-A9CF-4431-BEE0-52580BF8B7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703" y="3340099"/>
                <a:ext cx="1219565" cy="323165"/>
              </a:xfrm>
              <a:prstGeom prst="rect">
                <a:avLst/>
              </a:prstGeom>
              <a:blipFill>
                <a:blip r:embed="rId8"/>
                <a:stretch>
                  <a:fillRect l="-6965" r="-4478" b="-320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EAC0CA6F-6EF7-4ECD-8154-6C07610ADDD8}"/>
                  </a:ext>
                </a:extLst>
              </p:cNvPr>
              <p:cNvSpPr txBox="1"/>
              <p:nvPr/>
            </p:nvSpPr>
            <p:spPr>
              <a:xfrm>
                <a:off x="436011" y="333668"/>
                <a:ext cx="1865767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𝐿𝑎𝑗𝑒</m:t>
                      </m:r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𝑑𝑎</m:t>
                      </m:r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𝑇𝑎𝑚𝑝𝑎</m:t>
                      </m:r>
                    </m:oMath>
                  </m:oMathPara>
                </a14:m>
                <a:endParaRPr lang="pt-BR" sz="21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EAC0CA6F-6EF7-4ECD-8154-6C07610ADD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011" y="333668"/>
                <a:ext cx="1865767" cy="323165"/>
              </a:xfrm>
              <a:prstGeom prst="rect">
                <a:avLst/>
              </a:prstGeom>
              <a:blipFill>
                <a:blip r:embed="rId9"/>
                <a:stretch>
                  <a:fillRect l="-4575" r="-4575" b="-320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1E4AA22A-F526-4B1C-BCD8-DC81FC908DE2}"/>
                  </a:ext>
                </a:extLst>
              </p:cNvPr>
              <p:cNvSpPr txBox="1"/>
              <p:nvPr/>
            </p:nvSpPr>
            <p:spPr>
              <a:xfrm>
                <a:off x="371079" y="5601326"/>
                <a:ext cx="5950988" cy="6137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=0,15% . 100 . 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0,15</m:t>
                          </m:r>
                        </m:num>
                        <m:den>
                          <m:r>
                            <a:rPr lang="pt-BR" sz="21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 . 100 . 1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=1,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sz="2100" dirty="0"/>
              </a:p>
            </p:txBody>
          </p:sp>
        </mc:Choice>
        <mc:Fallback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1E4AA22A-F526-4B1C-BCD8-DC81FC908D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9" y="5601326"/>
                <a:ext cx="5950988" cy="61375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1CFC11D5-24A5-45A7-B7D3-05298D80A9A6}"/>
                  </a:ext>
                </a:extLst>
              </p:cNvPr>
              <p:cNvSpPr txBox="1"/>
              <p:nvPr/>
            </p:nvSpPr>
            <p:spPr>
              <a:xfrm>
                <a:off x="6199164" y="1461942"/>
                <a:ext cx="1888588" cy="415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=0,9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44</m:t>
                      </m:r>
                    </m:oMath>
                  </m:oMathPara>
                </a14:m>
                <a:endParaRPr lang="pt-BR" sz="2100" dirty="0"/>
              </a:p>
            </p:txBody>
          </p:sp>
        </mc:Choice>
        <mc:Fallback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1CFC11D5-24A5-45A7-B7D3-05298D80A9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9164" y="1461942"/>
                <a:ext cx="1888588" cy="4154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9D787369-7CF3-4F58-994D-AA8CECA8CF26}"/>
                  </a:ext>
                </a:extLst>
              </p:cNvPr>
              <p:cNvSpPr txBox="1"/>
              <p:nvPr/>
            </p:nvSpPr>
            <p:spPr>
              <a:xfrm>
                <a:off x="6199164" y="3848296"/>
                <a:ext cx="1888588" cy="415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100" i="1"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=0,9</m:t>
                      </m:r>
                      <m:r>
                        <a:rPr lang="pt-BR" sz="2100" b="0" i="1" smtClean="0">
                          <a:latin typeface="Cambria Math" panose="02040503050406030204" pitchFamily="18" charset="0"/>
                        </a:rPr>
                        <m:t>67</m:t>
                      </m:r>
                    </m:oMath>
                  </m:oMathPara>
                </a14:m>
                <a:endParaRPr lang="pt-BR" sz="2100" dirty="0"/>
              </a:p>
            </p:txBody>
          </p:sp>
        </mc:Choice>
        <mc:Fallback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9D787369-7CF3-4F58-994D-AA8CECA8CF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9164" y="3848296"/>
                <a:ext cx="1888588" cy="4154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tângulo 14">
            <a:extLst>
              <a:ext uri="{FF2B5EF4-FFF2-40B4-BE49-F238E27FC236}">
                <a16:creationId xmlns:a16="http://schemas.microsoft.com/office/drawing/2014/main" id="{D8526A37-0E7F-4B0E-9C9D-362EE469D543}"/>
              </a:ext>
            </a:extLst>
          </p:cNvPr>
          <p:cNvSpPr/>
          <p:nvPr/>
        </p:nvSpPr>
        <p:spPr>
          <a:xfrm>
            <a:off x="9131971" y="3664969"/>
            <a:ext cx="2443333" cy="141698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09EB662C-D0BC-4AB7-9CB5-EAD40C16A5D4}"/>
              </a:ext>
            </a:extLst>
          </p:cNvPr>
          <p:cNvSpPr/>
          <p:nvPr/>
        </p:nvSpPr>
        <p:spPr>
          <a:xfrm>
            <a:off x="9131970" y="2447107"/>
            <a:ext cx="2443333" cy="141698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287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806878-34DA-4DDB-BE97-7DAE3E76B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 03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Espaço Reservado para Conteúdo 2">
                <a:extLst>
                  <a:ext uri="{FF2B5EF4-FFF2-40B4-BE49-F238E27FC236}">
                    <a16:creationId xmlns:a16="http://schemas.microsoft.com/office/drawing/2014/main" id="{FF67BE0A-B6C1-4C11-BBFB-70052BB46B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85245" y="2050056"/>
                <a:ext cx="10308659" cy="2355109"/>
              </a:xfrm>
            </p:spPr>
            <p:txBody>
              <a:bodyPr>
                <a:no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pt-BR" b="0" i="1" u="none" strike="noStrike" baseline="0" dirty="0" smtClean="0">
                        <a:latin typeface="Cambria Math" panose="02040503050406030204" pitchFamily="18" charset="0"/>
                      </a:rPr>
                      <m:t>𝐷𝑖𝑚𝑒𝑛𝑠𝑖𝑜𝑛𝑒</m:t>
                    </m:r>
                    <m:r>
                      <a:rPr lang="pt-BR" b="0" i="1" u="none" strike="noStrike" baseline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u="none" strike="noStrike" baseline="0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pt-BR" b="0" i="1" u="none" strike="noStrike" baseline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u="none" strike="noStrike" baseline="0" dirty="0" smtClean="0">
                        <a:latin typeface="Cambria Math" panose="02040503050406030204" pitchFamily="18" charset="0"/>
                      </a:rPr>
                      <m:t>𝑎𝑟𝑚𝑎𝑑𝑢𝑟𝑎</m:t>
                    </m:r>
                    <m:r>
                      <a:rPr lang="pt-BR" b="0" i="1" u="none" strike="noStrike" baseline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u="none" strike="noStrike" baseline="0" dirty="0" smtClean="0">
                        <a:latin typeface="Cambria Math" panose="02040503050406030204" pitchFamily="18" charset="0"/>
                      </a:rPr>
                      <m:t>𝑑𝑎</m:t>
                    </m:r>
                    <m:r>
                      <a:rPr lang="pt-BR" b="0" i="1" u="none" strike="noStrike" baseline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u="none" strike="noStrike" baseline="0" dirty="0" smtClean="0">
                        <a:latin typeface="Cambria Math" panose="02040503050406030204" pitchFamily="18" charset="0"/>
                      </a:rPr>
                      <m:t>𝑡𝑎𝑚𝑝𝑎</m:t>
                    </m:r>
                    <m:r>
                      <a:rPr lang="pt-BR" b="0" i="1" u="none" strike="noStrike" baseline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u="none" strike="noStrike" baseline="0" dirty="0" smtClean="0">
                        <a:latin typeface="Cambria Math" panose="02040503050406030204" pitchFamily="18" charset="0"/>
                      </a:rPr>
                      <m:t>𝑑𝑜</m:t>
                    </m:r>
                    <m:r>
                      <a:rPr lang="pt-BR" b="0" i="1" u="none" strike="noStrike" baseline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u="none" strike="noStrike" baseline="0" dirty="0" smtClean="0">
                        <a:latin typeface="Cambria Math" panose="02040503050406030204" pitchFamily="18" charset="0"/>
                      </a:rPr>
                      <m:t>𝐹𝑢𝑛𝑑𝑜</m:t>
                    </m:r>
                    <m:r>
                      <a:rPr lang="pt-BR" b="0" i="1" u="none" strike="noStrike" baseline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u="none" strike="noStrike" baseline="0" dirty="0" smtClean="0">
                        <a:latin typeface="Cambria Math" panose="02040503050406030204" pitchFamily="18" charset="0"/>
                      </a:rPr>
                      <m:t>𝑑𝑒</m:t>
                    </m:r>
                    <m:r>
                      <a:rPr lang="pt-BR" b="0" i="1" u="none" strike="noStrike" baseline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u="none" strike="noStrike" baseline="0" dirty="0" smtClean="0">
                        <a:latin typeface="Cambria Math" panose="02040503050406030204" pitchFamily="18" charset="0"/>
                      </a:rPr>
                      <m:t>𝑢𝑚</m:t>
                    </m:r>
                    <m:r>
                      <a:rPr lang="pt-BR" b="0" i="1" u="none" strike="noStrike" baseline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u="none" strike="noStrike" baseline="0" dirty="0" smtClean="0">
                        <a:latin typeface="Cambria Math" panose="02040503050406030204" pitchFamily="18" charset="0"/>
                      </a:rPr>
                      <m:t>𝑟𝑒𝑠𝑒𝑟𝑣𝑎𝑡</m:t>
                    </m:r>
                    <m:r>
                      <a:rPr lang="pt-BR" b="0" i="1" u="none" strike="noStrike" baseline="0" dirty="0" smtClean="0">
                        <a:latin typeface="Cambria Math" panose="02040503050406030204" pitchFamily="18" charset="0"/>
                      </a:rPr>
                      <m:t>ó</m:t>
                    </m:r>
                    <m:r>
                      <a:rPr lang="pt-BR" b="0" i="1" u="none" strike="noStrike" baseline="0" dirty="0" smtClean="0">
                        <a:latin typeface="Cambria Math" panose="02040503050406030204" pitchFamily="18" charset="0"/>
                      </a:rPr>
                      <m:t>𝑟𝑖𝑜</m:t>
                    </m:r>
                    <m:r>
                      <a:rPr lang="pt-BR" b="0" i="1" u="none" strike="noStrike" baseline="0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pt-BR" b="0" i="1" u="none" strike="noStrike" baseline="0" dirty="0" smtClean="0">
                        <a:latin typeface="Cambria Math" panose="02040503050406030204" pitchFamily="18" charset="0"/>
                      </a:rPr>
                      <m:t>𝑒𝑚</m:t>
                    </m:r>
                    <m:r>
                      <a:rPr lang="pt-BR" b="0" i="1" u="none" strike="noStrike" baseline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u="none" strike="noStrike" baseline="0" dirty="0" smtClean="0">
                        <a:latin typeface="Cambria Math" panose="02040503050406030204" pitchFamily="18" charset="0"/>
                      </a:rPr>
                      <m:t>𝑎𝑚𝑏𝑎𝑠</m:t>
                    </m:r>
                    <m:r>
                      <a:rPr lang="pt-BR" b="0" i="1" u="none" strike="noStrike" baseline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u="none" strike="noStrike" baseline="0" dirty="0" smtClean="0">
                        <a:latin typeface="Cambria Math" panose="02040503050406030204" pitchFamily="18" charset="0"/>
                      </a:rPr>
                      <m:t>𝑎𝑠</m:t>
                    </m:r>
                    <m:r>
                      <a:rPr lang="pt-BR" b="0" i="1" u="none" strike="noStrike" baseline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u="none" strike="noStrike" baseline="0" dirty="0" smtClean="0">
                        <a:latin typeface="Cambria Math" panose="02040503050406030204" pitchFamily="18" charset="0"/>
                      </a:rPr>
                      <m:t>𝑑𝑖𝑟𝑒</m:t>
                    </m:r>
                    <m:r>
                      <a:rPr lang="pt-BR" b="0" i="1" u="none" strike="noStrike" baseline="0" dirty="0" smtClean="0">
                        <a:latin typeface="Cambria Math" panose="02040503050406030204" pitchFamily="18" charset="0"/>
                      </a:rPr>
                      <m:t>çõ</m:t>
                    </m:r>
                    <m:r>
                      <a:rPr lang="pt-BR" b="0" i="1" u="none" strike="noStrike" baseline="0" dirty="0" smtClean="0">
                        <a:latin typeface="Cambria Math" panose="02040503050406030204" pitchFamily="18" charset="0"/>
                      </a:rPr>
                      <m:t>𝑒𝑠</m:t>
                    </m:r>
                    <m:r>
                      <a:rPr lang="pt-BR" b="0" i="1" u="none" strike="noStrike" baseline="0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pt-BR" b="0" i="1" u="none" strike="noStrike" baseline="0" dirty="0">
                  <a:latin typeface="Cambria Math" panose="02040503050406030204" pitchFamily="18" charset="0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pt-BR" b="0" i="1" u="none" strike="noStrike" baseline="0" dirty="0" smtClean="0">
                        <a:latin typeface="Cambria Math" panose="02040503050406030204" pitchFamily="18" charset="0"/>
                      </a:rPr>
                      <m:t>𝐸𝑠𝑝𝑒𝑠𝑠𝑢𝑟𝑎𝑠</m:t>
                    </m:r>
                    <m:r>
                      <a:rPr lang="pt-BR" b="0" i="0" u="none" strike="noStrike" baseline="0" dirty="0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pt-BR" b="0" u="none" strike="noStrike" baseline="0" dirty="0"/>
                  <a:t>Laje </a:t>
                </a:r>
                <a14:m>
                  <m:oMath xmlns:m="http://schemas.openxmlformats.org/officeDocument/2006/math">
                    <m:r>
                      <a:rPr lang="pt-BR" b="0" i="1" u="none" strike="noStrike" baseline="0" dirty="0" smtClean="0">
                        <a:latin typeface="Cambria Math" panose="02040503050406030204" pitchFamily="18" charset="0"/>
                      </a:rPr>
                      <m:t>𝐹𝑢𝑛𝑑𝑜</m:t>
                    </m:r>
                    <m:r>
                      <a:rPr lang="pt-BR" b="0" i="1" u="none" strike="noStrike" baseline="0" dirty="0" smtClean="0">
                        <a:latin typeface="Cambria Math" panose="02040503050406030204" pitchFamily="18" charset="0"/>
                      </a:rPr>
                      <m:t>: 1</m:t>
                    </m:r>
                    <m:r>
                      <a:rPr lang="pt-BR" b="0" i="1" u="none" strike="noStrike" baseline="0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pt-BR" b="0" i="1" u="none" strike="noStrike" baseline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u="none" strike="noStrike" baseline="0" dirty="0" smtClean="0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pt-BR" b="0" i="1" u="none" strike="noStrike" baseline="0" dirty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pt-BR" b="0" i="1" u="none" strike="noStrike" baseline="0" dirty="0">
                  <a:latin typeface="Cambria Math" panose="02040503050406030204" pitchFamily="18" charset="0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pt-BR" b="0" i="1" u="none" strike="noStrike" baseline="0" dirty="0" smtClean="0">
                        <a:latin typeface="Cambria Math" panose="02040503050406030204" pitchFamily="18" charset="0"/>
                      </a:rPr>
                      <m:t>𝐹𝑐𝑘</m:t>
                    </m:r>
                    <m:r>
                      <a:rPr lang="pt-BR" b="0" i="1" u="none" strike="noStrike" baseline="0" dirty="0">
                        <a:latin typeface="Cambria Math" panose="02040503050406030204" pitchFamily="18" charset="0"/>
                      </a:rPr>
                      <m:t>:</m:t>
                    </m:r>
                    <m:r>
                      <a:rPr lang="pt-BR" b="0" i="1" u="none" strike="noStrike" baseline="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pt-BR" b="0" i="1" u="none" strike="noStrike" baseline="0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pt-BR" b="0" i="1" u="none" strike="noStrike" baseline="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u="none" strike="noStrike" baseline="0" dirty="0">
                        <a:latin typeface="Cambria Math" panose="02040503050406030204" pitchFamily="18" charset="0"/>
                      </a:rPr>
                      <m:t>𝑀𝑝𝑎</m:t>
                    </m:r>
                  </m:oMath>
                </a14:m>
                <a:endParaRPr lang="pt-BR" b="0" i="1" u="none" strike="noStrike" baseline="0" dirty="0">
                  <a:latin typeface="Cambria Math" panose="02040503050406030204" pitchFamily="18" charset="0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pt-BR" i="1" dirty="0">
                        <a:latin typeface="Cambria Math" panose="02040503050406030204" pitchFamily="18" charset="0"/>
                      </a:rPr>
                      <m:t>𝐶𝑜𝑏𝑟𝑖𝑚𝑒𝑛𝑡𝑜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: 3 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endParaRPr lang="pt-BR" dirty="0"/>
              </a:p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𝑅𝑒𝑣𝑒𝑠𝑡𝑖𝑚𝑒𝑛𝑡𝑜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=1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𝑘𝑁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²</m:t>
                    </m:r>
                  </m:oMath>
                </a14:m>
                <a:endParaRPr lang="pt-BR" dirty="0"/>
              </a:p>
              <a:p>
                <a:pPr algn="l"/>
                <a:endParaRPr lang="pt-BR" dirty="0"/>
              </a:p>
            </p:txBody>
          </p:sp>
        </mc:Choice>
        <mc:Fallback>
          <p:sp>
            <p:nvSpPr>
              <p:cNvPr id="8" name="Espaço Reservado para Conteúdo 2">
                <a:extLst>
                  <a:ext uri="{FF2B5EF4-FFF2-40B4-BE49-F238E27FC236}">
                    <a16:creationId xmlns:a16="http://schemas.microsoft.com/office/drawing/2014/main" id="{FF67BE0A-B6C1-4C11-BBFB-70052BB46B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85245" y="2050056"/>
                <a:ext cx="10308659" cy="2355109"/>
              </a:xfrm>
              <a:blipFill>
                <a:blip r:embed="rId3"/>
                <a:stretch>
                  <a:fillRect l="-1478" t="-1292" b="-284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tângulo 2">
            <a:extLst>
              <a:ext uri="{FF2B5EF4-FFF2-40B4-BE49-F238E27FC236}">
                <a16:creationId xmlns:a16="http://schemas.microsoft.com/office/drawing/2014/main" id="{EFB01067-AB3E-4069-B5A6-E1F29F28FBF6}"/>
              </a:ext>
            </a:extLst>
          </p:cNvPr>
          <p:cNvSpPr/>
          <p:nvPr/>
        </p:nvSpPr>
        <p:spPr>
          <a:xfrm>
            <a:off x="7720740" y="4654708"/>
            <a:ext cx="2196625" cy="126981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B1A112A7-417E-4C72-934B-F94071040D33}"/>
              </a:ext>
            </a:extLst>
          </p:cNvPr>
          <p:cNvCxnSpPr/>
          <p:nvPr/>
        </p:nvCxnSpPr>
        <p:spPr>
          <a:xfrm>
            <a:off x="7874167" y="2689587"/>
            <a:ext cx="0" cy="135427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FFA000C9-E8BB-42A7-B856-F70E4922034D}"/>
              </a:ext>
            </a:extLst>
          </p:cNvPr>
          <p:cNvCxnSpPr>
            <a:cxnSpLocks/>
          </p:cNvCxnSpPr>
          <p:nvPr/>
        </p:nvCxnSpPr>
        <p:spPr>
          <a:xfrm flipH="1">
            <a:off x="7862135" y="4027822"/>
            <a:ext cx="173655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7989767-EFC5-492A-A9AD-69005088AF36}"/>
              </a:ext>
            </a:extLst>
          </p:cNvPr>
          <p:cNvCxnSpPr/>
          <p:nvPr/>
        </p:nvCxnSpPr>
        <p:spPr>
          <a:xfrm>
            <a:off x="9598693" y="2689587"/>
            <a:ext cx="0" cy="135427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64E2188C-03CD-4B1E-8DC9-6AE115EF9271}"/>
                  </a:ext>
                </a:extLst>
              </p:cNvPr>
              <p:cNvSpPr txBox="1"/>
              <p:nvPr/>
            </p:nvSpPr>
            <p:spPr>
              <a:xfrm>
                <a:off x="8366494" y="5989395"/>
                <a:ext cx="90511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64E2188C-03CD-4B1E-8DC9-6AE115EF9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6494" y="5989395"/>
                <a:ext cx="90511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17A8C7BE-30C9-4E37-A806-E7403CEB338C}"/>
                  </a:ext>
                </a:extLst>
              </p:cNvPr>
              <p:cNvSpPr txBox="1"/>
              <p:nvPr/>
            </p:nvSpPr>
            <p:spPr>
              <a:xfrm>
                <a:off x="7218904" y="5104947"/>
                <a:ext cx="50183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17A8C7BE-30C9-4E37-A806-E7403CEB3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8904" y="5104947"/>
                <a:ext cx="50183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072AADF7-D726-462C-B474-3AE746C85F98}"/>
                  </a:ext>
                </a:extLst>
              </p:cNvPr>
              <p:cNvSpPr txBox="1"/>
              <p:nvPr/>
            </p:nvSpPr>
            <p:spPr>
              <a:xfrm>
                <a:off x="9678143" y="3159404"/>
                <a:ext cx="49070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072AADF7-D726-462C-B474-3AE746C85F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8143" y="3159404"/>
                <a:ext cx="49070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tângulo 20">
            <a:extLst>
              <a:ext uri="{FF2B5EF4-FFF2-40B4-BE49-F238E27FC236}">
                <a16:creationId xmlns:a16="http://schemas.microsoft.com/office/drawing/2014/main" id="{94BD89FF-B5C6-4BA6-AB3E-27740798D878}"/>
              </a:ext>
            </a:extLst>
          </p:cNvPr>
          <p:cNvSpPr/>
          <p:nvPr/>
        </p:nvSpPr>
        <p:spPr>
          <a:xfrm>
            <a:off x="7874167" y="3097880"/>
            <a:ext cx="1724523" cy="9379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FF9F82C9-A636-4D48-BD79-63ADF8F7263A}"/>
                  </a:ext>
                </a:extLst>
              </p:cNvPr>
              <p:cNvSpPr txBox="1"/>
              <p:nvPr/>
            </p:nvSpPr>
            <p:spPr>
              <a:xfrm>
                <a:off x="7953617" y="3378185"/>
                <a:ext cx="63735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2,5</m:t>
                      </m:r>
                    </m:oMath>
                  </m:oMathPara>
                </a14:m>
                <a:endParaRPr lang="pt-BR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FF9F82C9-A636-4D48-BD79-63ADF8F726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3617" y="3378185"/>
                <a:ext cx="63735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3B450DFD-D5B1-45E1-9797-2185DB884C36}"/>
                  </a:ext>
                </a:extLst>
              </p:cNvPr>
              <p:cNvSpPr txBox="1"/>
              <p:nvPr/>
            </p:nvSpPr>
            <p:spPr>
              <a:xfrm>
                <a:off x="9666772" y="4035833"/>
                <a:ext cx="148890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3B450DFD-D5B1-45E1-9797-2185DB884C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6772" y="4035833"/>
                <a:ext cx="1488908" cy="369332"/>
              </a:xfrm>
              <a:prstGeom prst="rect">
                <a:avLst/>
              </a:prstGeom>
              <a:blipFill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B30E7B70-FC66-4574-B8A5-487D6FA660C3}"/>
              </a:ext>
            </a:extLst>
          </p:cNvPr>
          <p:cNvCxnSpPr/>
          <p:nvPr/>
        </p:nvCxnSpPr>
        <p:spPr>
          <a:xfrm>
            <a:off x="9767136" y="2689587"/>
            <a:ext cx="0" cy="135427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05E508BD-5D9B-4C66-B6B7-F1CEC3459CA5}"/>
              </a:ext>
            </a:extLst>
          </p:cNvPr>
          <p:cNvCxnSpPr>
            <a:cxnSpLocks/>
          </p:cNvCxnSpPr>
          <p:nvPr/>
        </p:nvCxnSpPr>
        <p:spPr>
          <a:xfrm>
            <a:off x="7995320" y="3128642"/>
            <a:ext cx="0" cy="868418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2165F2A3-029F-4F9D-9A95-E3662363A5D7}"/>
                  </a:ext>
                </a:extLst>
              </p:cNvPr>
              <p:cNvSpPr txBox="1"/>
              <p:nvPr/>
            </p:nvSpPr>
            <p:spPr>
              <a:xfrm>
                <a:off x="6231831" y="4134473"/>
                <a:ext cx="148890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𝐶𝑜𝑟𝑡𝑒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2165F2A3-029F-4F9D-9A95-E3662363A5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1831" y="4134473"/>
                <a:ext cx="148890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B7B96D51-3FFF-4C32-942D-838A5D4D2FAD}"/>
                  </a:ext>
                </a:extLst>
              </p:cNvPr>
              <p:cNvSpPr txBox="1"/>
              <p:nvPr/>
            </p:nvSpPr>
            <p:spPr>
              <a:xfrm>
                <a:off x="6231831" y="5994514"/>
                <a:ext cx="148890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𝑃𝑙𝑎𝑛𝑡𝑎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B7B96D51-3FFF-4C32-942D-838A5D4D2F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1831" y="5994514"/>
                <a:ext cx="1488908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12314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69B2C981-2100-4035-95A4-F4443875E407}"/>
                  </a:ext>
                </a:extLst>
              </p:cNvPr>
              <p:cNvSpPr txBox="1"/>
              <p:nvPr/>
            </p:nvSpPr>
            <p:spPr>
              <a:xfrm>
                <a:off x="436011" y="333668"/>
                <a:ext cx="1789015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𝐿𝑎𝑗𝑒</m:t>
                      </m:r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𝑑𝑜</m:t>
                      </m:r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𝐹𝑢𝑛𝑑𝑜</m:t>
                      </m:r>
                    </m:oMath>
                  </m:oMathPara>
                </a14:m>
                <a:endParaRPr lang="pt-BR" sz="21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69B2C981-2100-4035-95A4-F4443875E4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011" y="333668"/>
                <a:ext cx="1789015" cy="323165"/>
              </a:xfrm>
              <a:prstGeom prst="rect">
                <a:avLst/>
              </a:prstGeom>
              <a:blipFill>
                <a:blip r:embed="rId2"/>
                <a:stretch>
                  <a:fillRect l="-4778" r="-3413" b="-320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C2354F1F-63AB-4A2A-B37F-C57DA4175228}"/>
                  </a:ext>
                </a:extLst>
              </p:cNvPr>
              <p:cNvSpPr txBox="1"/>
              <p:nvPr/>
            </p:nvSpPr>
            <p:spPr>
              <a:xfrm>
                <a:off x="326827" y="783186"/>
                <a:ext cx="2352805" cy="2923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.=</m:t>
                      </m:r>
                      <m:sSub>
                        <m:sSubPr>
                          <m:ctrlPr>
                            <a:rPr lang="pt-BR" sz="19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𝐶𝑜𝑛𝑐𝑟𝑒𝑡𝑜</m:t>
                          </m:r>
                        </m:sub>
                      </m:sSub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 . 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pt-BR" sz="1900" dirty="0"/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C2354F1F-63AB-4A2A-B37F-C57DA41752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827" y="783186"/>
                <a:ext cx="2352805" cy="292388"/>
              </a:xfrm>
              <a:prstGeom prst="rect">
                <a:avLst/>
              </a:prstGeom>
              <a:blipFill>
                <a:blip r:embed="rId3"/>
                <a:stretch>
                  <a:fillRect b="-229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02A48D3E-1352-48CC-B5CE-CD67ECC14CBE}"/>
                  </a:ext>
                </a:extLst>
              </p:cNvPr>
              <p:cNvSpPr txBox="1"/>
              <p:nvPr/>
            </p:nvSpPr>
            <p:spPr>
              <a:xfrm>
                <a:off x="423267" y="1742826"/>
                <a:ext cx="2810898" cy="2923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𝑅𝑒𝑣𝑒𝑠𝑡𝑖𝑚𝑒𝑛𝑡𝑜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sz="1900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02A48D3E-1352-48CC-B5CE-CD67ECC14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67" y="1742826"/>
                <a:ext cx="2810898" cy="292388"/>
              </a:xfrm>
              <a:prstGeom prst="rect">
                <a:avLst/>
              </a:prstGeom>
              <a:blipFill>
                <a:blip r:embed="rId4"/>
                <a:stretch>
                  <a:fillRect l="-1515" t="-10417" r="-2165" b="-312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3EDC4444-D927-4B08-A8CA-08F3DD61C30C}"/>
                  </a:ext>
                </a:extLst>
              </p:cNvPr>
              <p:cNvSpPr txBox="1"/>
              <p:nvPr/>
            </p:nvSpPr>
            <p:spPr>
              <a:xfrm>
                <a:off x="423267" y="2220828"/>
                <a:ext cx="2965747" cy="3307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9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𝑔𝑢𝑎</m:t>
                          </m:r>
                        </m:sub>
                      </m:sSub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9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𝑔𝑢𝑎</m:t>
                          </m:r>
                        </m:sub>
                      </m:sSub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 . 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=10 . 2,5</m:t>
                      </m:r>
                    </m:oMath>
                  </m:oMathPara>
                </a14:m>
                <a:endParaRPr lang="pt-BR" sz="1900" dirty="0"/>
              </a:p>
            </p:txBody>
          </p:sp>
        </mc:Choice>
        <mc:Fallback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3EDC4444-D927-4B08-A8CA-08F3DD61C3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67" y="2220828"/>
                <a:ext cx="2965747" cy="330796"/>
              </a:xfrm>
              <a:prstGeom prst="rect">
                <a:avLst/>
              </a:prstGeom>
              <a:blipFill>
                <a:blip r:embed="rId5"/>
                <a:stretch>
                  <a:fillRect l="-1437" r="-1643" b="-2727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CB0B0D21-7BA1-459C-9999-8ECF42E14024}"/>
                  </a:ext>
                </a:extLst>
              </p:cNvPr>
              <p:cNvSpPr txBox="1"/>
              <p:nvPr/>
            </p:nvSpPr>
            <p:spPr>
              <a:xfrm>
                <a:off x="376978" y="3191771"/>
                <a:ext cx="3652538" cy="2923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=3,75+1+25=29,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75 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sz="1900" dirty="0"/>
              </a:p>
            </p:txBody>
          </p:sp>
        </mc:Choice>
        <mc:Fallback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CB0B0D21-7BA1-459C-9999-8ECF42E140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978" y="3191771"/>
                <a:ext cx="3652538" cy="292388"/>
              </a:xfrm>
              <a:prstGeom prst="rect">
                <a:avLst/>
              </a:prstGeom>
              <a:blipFill>
                <a:blip r:embed="rId6"/>
                <a:stretch>
                  <a:fillRect l="-1169" t="-10417" r="-1836" b="-312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14FD446C-2864-4B45-BAAA-73D2C574398E}"/>
                  </a:ext>
                </a:extLst>
              </p:cNvPr>
              <p:cNvSpPr txBox="1"/>
              <p:nvPr/>
            </p:nvSpPr>
            <p:spPr>
              <a:xfrm>
                <a:off x="219714" y="1204066"/>
                <a:ext cx="3809802" cy="3847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9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sz="190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19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sz="1900" i="1" smtClean="0">
                          <a:latin typeface="Cambria Math" panose="02040503050406030204" pitchFamily="18" charset="0"/>
                        </a:rPr>
                        <m:t>.=25 . 0,15=3,75 </m:t>
                      </m:r>
                      <m:f>
                        <m:fPr>
                          <m:type m:val="lin"/>
                          <m:ctrlPr>
                            <a:rPr lang="pt-BR" sz="19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𝑘𝑁</m:t>
                          </m:r>
                        </m:num>
                        <m:den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²</m:t>
                          </m:r>
                        </m:den>
                      </m:f>
                    </m:oMath>
                  </m:oMathPara>
                </a14:m>
                <a:endParaRPr lang="pt-BR" sz="1900" dirty="0"/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14FD446C-2864-4B45-BAAA-73D2C5743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14" y="1204066"/>
                <a:ext cx="3809802" cy="384721"/>
              </a:xfrm>
              <a:prstGeom prst="rect">
                <a:avLst/>
              </a:prstGeom>
              <a:blipFill>
                <a:blip r:embed="rId7"/>
                <a:stretch>
                  <a:fillRect t="-112698" r="-4160" b="-17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tângulo 7">
            <a:extLst>
              <a:ext uri="{FF2B5EF4-FFF2-40B4-BE49-F238E27FC236}">
                <a16:creationId xmlns:a16="http://schemas.microsoft.com/office/drawing/2014/main" id="{CF76D958-BDF5-4E6C-9DF5-F673AA6C964F}"/>
              </a:ext>
            </a:extLst>
          </p:cNvPr>
          <p:cNvSpPr/>
          <p:nvPr/>
        </p:nvSpPr>
        <p:spPr>
          <a:xfrm>
            <a:off x="895762" y="3928968"/>
            <a:ext cx="2039816" cy="19139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D7AAD778-543C-4652-8AE4-6B715A737E2A}"/>
                  </a:ext>
                </a:extLst>
              </p:cNvPr>
              <p:cNvSpPr txBox="1"/>
              <p:nvPr/>
            </p:nvSpPr>
            <p:spPr>
              <a:xfrm>
                <a:off x="1541117" y="5900796"/>
                <a:ext cx="74910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D7AAD778-543C-4652-8AE4-6B715A737E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117" y="5900796"/>
                <a:ext cx="749105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3F3FD1BA-0696-452B-B5CA-F7DE3395769F}"/>
                  </a:ext>
                </a:extLst>
              </p:cNvPr>
              <p:cNvSpPr txBox="1"/>
              <p:nvPr/>
            </p:nvSpPr>
            <p:spPr>
              <a:xfrm>
                <a:off x="2935579" y="4701253"/>
                <a:ext cx="45343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3F3FD1BA-0696-452B-B5CA-F7DE339576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5579" y="4701253"/>
                <a:ext cx="453436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8F6D8B4F-F467-495D-AD51-4DEBFCA55C8C}"/>
                  </a:ext>
                </a:extLst>
              </p:cNvPr>
              <p:cNvSpPr txBox="1"/>
              <p:nvPr/>
            </p:nvSpPr>
            <p:spPr>
              <a:xfrm>
                <a:off x="1009539" y="4547236"/>
                <a:ext cx="1627882" cy="642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1,67</m:t>
                      </m:r>
                    </m:oMath>
                  </m:oMathPara>
                </a14:m>
                <a:endParaRPr lang="pt-BR" sz="2200" dirty="0"/>
              </a:p>
            </p:txBody>
          </p:sp>
        </mc:Choice>
        <mc:Fallback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8F6D8B4F-F467-495D-AD51-4DEBFCA55C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539" y="4547236"/>
                <a:ext cx="1627882" cy="6428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F2D4472C-E053-4CEB-B6F7-6E607A807278}"/>
                  </a:ext>
                </a:extLst>
              </p:cNvPr>
              <p:cNvSpPr txBox="1"/>
              <p:nvPr/>
            </p:nvSpPr>
            <p:spPr>
              <a:xfrm>
                <a:off x="6844600" y="476567"/>
                <a:ext cx="3312125" cy="5862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9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=5−</m:t>
                      </m:r>
                      <m:f>
                        <m:fPr>
                          <m:ctrlPr>
                            <a:rPr lang="pt-BR" sz="19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2,5</m:t>
                          </m:r>
                        </m:num>
                        <m:den>
                          <m:r>
                            <a:rPr lang="pt-BR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=5−</m:t>
                      </m:r>
                      <m:f>
                        <m:fPr>
                          <m:ctrlPr>
                            <a:rPr lang="pt-BR" sz="19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2,5</m:t>
                          </m:r>
                        </m:num>
                        <m:den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67</m:t>
                          </m:r>
                        </m:den>
                      </m:f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=3,</m:t>
                      </m:r>
                      <m:r>
                        <a:rPr lang="pt-BR" sz="1900" b="0" i="0" smtClean="0">
                          <a:latin typeface="Cambria Math" panose="02040503050406030204" pitchFamily="18" charset="0"/>
                        </a:rPr>
                        <m:t>50</m:t>
                      </m:r>
                    </m:oMath>
                  </m:oMathPara>
                </a14:m>
                <a:endParaRPr lang="pt-BR" sz="1900" dirty="0"/>
              </a:p>
            </p:txBody>
          </p:sp>
        </mc:Choice>
        <mc:Fallback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F2D4472C-E053-4CEB-B6F7-6E607A807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4600" y="476567"/>
                <a:ext cx="3312125" cy="58625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7E2DE111-6F39-4D83-9F85-D22100A17032}"/>
                  </a:ext>
                </a:extLst>
              </p:cNvPr>
              <p:cNvSpPr txBox="1"/>
              <p:nvPr/>
            </p:nvSpPr>
            <p:spPr>
              <a:xfrm>
                <a:off x="6844600" y="1390001"/>
                <a:ext cx="4873963" cy="5552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9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9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9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pt-BR" sz="19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 . </m:t>
                          </m:r>
                          <m:sSub>
                            <m:sSubPr>
                              <m:ctrlPr>
                                <a:rPr lang="pt-BR" sz="19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pt-BR" sz="19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9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3,</m:t>
                          </m:r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29</m:t>
                          </m:r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,75 . </m:t>
                          </m:r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31,24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sz="1900" dirty="0"/>
              </a:p>
            </p:txBody>
          </p:sp>
        </mc:Choice>
        <mc:Fallback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7E2DE111-6F39-4D83-9F85-D22100A170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4600" y="1390001"/>
                <a:ext cx="4873963" cy="55528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BD6415A4-E756-4660-A65A-C22A800F10BF}"/>
                  </a:ext>
                </a:extLst>
              </p:cNvPr>
              <p:cNvSpPr txBox="1"/>
              <p:nvPr/>
            </p:nvSpPr>
            <p:spPr>
              <a:xfrm>
                <a:off x="10966552" y="621189"/>
                <a:ext cx="923266" cy="315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9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=2,6</m:t>
                      </m:r>
                    </m:oMath>
                  </m:oMathPara>
                </a14:m>
                <a:endParaRPr lang="pt-BR" sz="1900" dirty="0"/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BD6415A4-E756-4660-A65A-C22A800F10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6552" y="621189"/>
                <a:ext cx="923266" cy="315536"/>
              </a:xfrm>
              <a:prstGeom prst="rect">
                <a:avLst/>
              </a:prstGeom>
              <a:blipFill>
                <a:blip r:embed="rId13"/>
                <a:stretch>
                  <a:fillRect l="-5960" r="-5960" b="-1923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827B1831-57E3-4E45-A8A1-8419183E41DE}"/>
                  </a:ext>
                </a:extLst>
              </p:cNvPr>
              <p:cNvSpPr txBox="1"/>
              <p:nvPr/>
            </p:nvSpPr>
            <p:spPr>
              <a:xfrm>
                <a:off x="6844600" y="2304530"/>
                <a:ext cx="4751365" cy="5625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9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9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9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pt-BR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 . </m:t>
                          </m:r>
                          <m:sSub>
                            <m:sSubPr>
                              <m:ctrlPr>
                                <a:rPr lang="pt-BR" sz="19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pt-BR" sz="19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9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2,6 . </m:t>
                          </m:r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29</m:t>
                          </m:r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,75 . </m:t>
                          </m:r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23,21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sz="1900" dirty="0"/>
              </a:p>
            </p:txBody>
          </p:sp>
        </mc:Choice>
        <mc:Fallback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827B1831-57E3-4E45-A8A1-8419183E4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4600" y="2304530"/>
                <a:ext cx="4751365" cy="562526"/>
              </a:xfrm>
              <a:prstGeom prst="rect">
                <a:avLst/>
              </a:prstGeom>
              <a:blipFill>
                <a:blip r:embed="rId14"/>
                <a:stretch>
                  <a:fillRect b="-108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17347050-E6BC-445B-8A89-65E0804D9F8F}"/>
                  </a:ext>
                </a:extLst>
              </p:cNvPr>
              <p:cNvSpPr txBox="1"/>
              <p:nvPr/>
            </p:nvSpPr>
            <p:spPr>
              <a:xfrm>
                <a:off x="6493999" y="3244207"/>
                <a:ext cx="5841496" cy="6790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9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19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19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pt-BR" sz="1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 .  </m:t>
                          </m:r>
                          <m:sSubSup>
                            <m:sSubSupPr>
                              <m:ctrlPr>
                                <a:rPr lang="pt-BR" sz="19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9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19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pt-BR" sz="19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=3,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83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 . </m:t>
                      </m:r>
                      <m:f>
                        <m:fPr>
                          <m:ctrlPr>
                            <a:rPr lang="pt-BR" sz="19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29</m:t>
                          </m:r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,75</m:t>
                          </m:r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²</m:t>
                          </m:r>
                        </m:num>
                        <m:den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10,25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𝑘𝑁𝑚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sz="1900" b="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17347050-E6BC-445B-8A89-65E0804D9F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3999" y="3244207"/>
                <a:ext cx="5841496" cy="67909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6C87EFB8-0338-4FBE-AE98-23FDF7B6C3E7}"/>
                  </a:ext>
                </a:extLst>
              </p:cNvPr>
              <p:cNvSpPr txBox="1"/>
              <p:nvPr/>
            </p:nvSpPr>
            <p:spPr>
              <a:xfrm>
                <a:off x="6507647" y="4206822"/>
                <a:ext cx="5841496" cy="6790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9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sz="19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pt-BR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sz="19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pt-BR" sz="1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 .  </m:t>
                          </m:r>
                          <m:sSubSup>
                            <m:sSubSupPr>
                              <m:ctrlPr>
                                <a:rPr lang="pt-BR" sz="19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9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19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pt-BR" sz="19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pt-BR" sz="19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1,21</m:t>
                      </m:r>
                      <m:r>
                        <a:rPr lang="pt-BR" sz="1900" i="1">
                          <a:latin typeface="Cambria Math" panose="02040503050406030204" pitchFamily="18" charset="0"/>
                        </a:rPr>
                        <m:t> . </m:t>
                      </m:r>
                      <m:f>
                        <m:fPr>
                          <m:ctrlPr>
                            <a:rPr lang="pt-BR" sz="1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29</m:t>
                          </m:r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,75</m:t>
                          </m:r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²</m:t>
                          </m:r>
                        </m:num>
                        <m:den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3,24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𝑘𝑁𝑚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sz="1900" dirty="0"/>
              </a:p>
            </p:txBody>
          </p:sp>
        </mc:Choice>
        <mc:Fallback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6C87EFB8-0338-4FBE-AE98-23FDF7B6C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7647" y="4206822"/>
                <a:ext cx="5841496" cy="67909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73766984-E3E8-4995-AF80-8B8BE8FA1899}"/>
                  </a:ext>
                </a:extLst>
              </p:cNvPr>
              <p:cNvSpPr txBox="1"/>
              <p:nvPr/>
            </p:nvSpPr>
            <p:spPr>
              <a:xfrm>
                <a:off x="6722005" y="5209737"/>
                <a:ext cx="2991780" cy="2923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=15−3=12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pt-BR" sz="1900" dirty="0"/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73766984-E3E8-4995-AF80-8B8BE8FA18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2005" y="5209737"/>
                <a:ext cx="2991780" cy="292388"/>
              </a:xfrm>
              <a:prstGeom prst="rect">
                <a:avLst/>
              </a:prstGeom>
              <a:blipFill>
                <a:blip r:embed="rId17"/>
                <a:stretch>
                  <a:fillRect l="-1633" r="-1633" b="-62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19AC8482-0B7A-412A-8FE5-DF6D6002FD52}"/>
                  </a:ext>
                </a:extLst>
              </p:cNvPr>
              <p:cNvSpPr txBox="1"/>
              <p:nvPr/>
            </p:nvSpPr>
            <p:spPr>
              <a:xfrm>
                <a:off x="184791" y="2675361"/>
                <a:ext cx="2505994" cy="4268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9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𝑔𝑢𝑎</m:t>
                          </m:r>
                        </m:sub>
                      </m:sSub>
                      <m:r>
                        <a:rPr lang="pt-BR" sz="19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sz="1900" dirty="0"/>
              </a:p>
            </p:txBody>
          </p:sp>
        </mc:Choice>
        <mc:Fallback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19AC8482-0B7A-412A-8FE5-DF6D6002FD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91" y="2675361"/>
                <a:ext cx="2505994" cy="426848"/>
              </a:xfrm>
              <a:prstGeom prst="rect">
                <a:avLst/>
              </a:prstGeom>
              <a:blipFill>
                <a:blip r:embed="rId1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62D388DC-FBF1-4542-A93A-E5D2EE22C30D}"/>
                  </a:ext>
                </a:extLst>
              </p:cNvPr>
              <p:cNvSpPr txBox="1"/>
              <p:nvPr/>
            </p:nvSpPr>
            <p:spPr>
              <a:xfrm>
                <a:off x="7928774" y="74678"/>
                <a:ext cx="2264018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𝑀𝑜𝑚𝑒𝑛𝑡𝑜</m:t>
                      </m:r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𝑃𝑜𝑠𝑖𝑡𝑖𝑣𝑜</m:t>
                      </m:r>
                    </m:oMath>
                  </m:oMathPara>
                </a14:m>
                <a:endParaRPr lang="pt-BR" sz="21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62D388DC-FBF1-4542-A93A-E5D2EE22C3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8774" y="74678"/>
                <a:ext cx="2264018" cy="323165"/>
              </a:xfrm>
              <a:prstGeom prst="rect">
                <a:avLst/>
              </a:prstGeom>
              <a:blipFill>
                <a:blip r:embed="rId21"/>
                <a:stretch>
                  <a:fillRect l="-2426" r="-2156" b="-754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Imagem 19">
            <a:extLst>
              <a:ext uri="{FF2B5EF4-FFF2-40B4-BE49-F238E27FC236}">
                <a16:creationId xmlns:a16="http://schemas.microsoft.com/office/drawing/2014/main" id="{AA7D65A3-A8EE-49D7-B43C-AA06D7396CA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010474" y="825245"/>
            <a:ext cx="2663702" cy="1684792"/>
          </a:xfrm>
          <a:prstGeom prst="rect">
            <a:avLst/>
          </a:prstGeom>
        </p:spPr>
      </p:pic>
      <p:sp>
        <p:nvSpPr>
          <p:cNvPr id="25" name="Retângulo 24">
            <a:extLst>
              <a:ext uri="{FF2B5EF4-FFF2-40B4-BE49-F238E27FC236}">
                <a16:creationId xmlns:a16="http://schemas.microsoft.com/office/drawing/2014/main" id="{921B0CC3-3927-4459-BBAE-88285DA244F1}"/>
              </a:ext>
            </a:extLst>
          </p:cNvPr>
          <p:cNvSpPr/>
          <p:nvPr/>
        </p:nvSpPr>
        <p:spPr>
          <a:xfrm>
            <a:off x="4086895" y="1535906"/>
            <a:ext cx="2510859" cy="26347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F345E8B4-AFC3-4DD0-9040-A21DF35A7145}"/>
                  </a:ext>
                </a:extLst>
              </p:cNvPr>
              <p:cNvSpPr txBox="1"/>
              <p:nvPr/>
            </p:nvSpPr>
            <p:spPr>
              <a:xfrm>
                <a:off x="3909540" y="436523"/>
                <a:ext cx="71991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pt-BR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F345E8B4-AFC3-4DD0-9040-A21DF35A71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9540" y="436523"/>
                <a:ext cx="719919" cy="369332"/>
              </a:xfrm>
              <a:prstGeom prst="rect">
                <a:avLst/>
              </a:prstGeom>
              <a:blipFill>
                <a:blip r:embed="rId23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9DC0B519-5577-4DA7-BE64-0730103A2E83}"/>
                  </a:ext>
                </a:extLst>
              </p:cNvPr>
              <p:cNvSpPr txBox="1"/>
              <p:nvPr/>
            </p:nvSpPr>
            <p:spPr>
              <a:xfrm>
                <a:off x="4768023" y="441890"/>
                <a:ext cx="941710" cy="3912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pt-BR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9DC0B519-5577-4DA7-BE64-0730103A2E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8023" y="441890"/>
                <a:ext cx="941710" cy="391261"/>
              </a:xfrm>
              <a:prstGeom prst="rect">
                <a:avLst/>
              </a:prstGeom>
              <a:blipFill>
                <a:blip r:embed="rId24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899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 animBg="1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C68320E3-266F-4A61-81C8-5C9B2AB53111}"/>
                  </a:ext>
                </a:extLst>
              </p:cNvPr>
              <p:cNvSpPr txBox="1"/>
              <p:nvPr/>
            </p:nvSpPr>
            <p:spPr>
              <a:xfrm>
                <a:off x="380704" y="1337480"/>
                <a:ext cx="7403296" cy="994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1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𝐾𝑀𝐷</m:t>
                      </m:r>
                      <m:r>
                        <a:rPr lang="pt-BR" sz="21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pt-BR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sSup>
                            <m:sSupPr>
                              <m:ctrlP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  </m:t>
                          </m:r>
                          <m:sSub>
                            <m:sSubPr>
                              <m:ctrlP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𝑐𝑑</m:t>
                              </m:r>
                            </m:sub>
                          </m:sSub>
                        </m:den>
                      </m:f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1,4 . </m:t>
                          </m:r>
                          <m: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10,25</m:t>
                          </m:r>
                        </m:num>
                        <m:den>
                          <m: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1 . </m:t>
                          </m:r>
                          <m:sSup>
                            <m:sSupPr>
                              <m:ctrlPr>
                                <a:rPr lang="pt-BR" sz="2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0,12</m:t>
                              </m:r>
                            </m:e>
                            <m:sup>
                              <m:r>
                                <a:rPr lang="pt-BR" sz="2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 </m:t>
                          </m:r>
                          <m:f>
                            <m:fPr>
                              <m:ctrlPr>
                                <a:rPr lang="pt-BR" sz="2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  <m:r>
                                <a:rPr lang="pt-BR" sz="2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000</m:t>
                              </m:r>
                            </m:num>
                            <m:den>
                              <m:r>
                                <a:rPr lang="pt-BR" sz="2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1,4</m:t>
                              </m:r>
                            </m:den>
                          </m:f>
                        </m:den>
                      </m:f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=0,0</m:t>
                      </m:r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61</m:t>
                      </m:r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=0,9</m:t>
                      </m:r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pt-BR" sz="21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C68320E3-266F-4A61-81C8-5C9B2AB531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704" y="1337480"/>
                <a:ext cx="7403296" cy="99431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BC47B483-89A6-4F31-A7D2-BA394BF50919}"/>
                  </a:ext>
                </a:extLst>
              </p:cNvPr>
              <p:cNvSpPr txBox="1"/>
              <p:nvPr/>
            </p:nvSpPr>
            <p:spPr>
              <a:xfrm>
                <a:off x="436011" y="2332125"/>
                <a:ext cx="6166808" cy="10096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1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pt-BR" sz="21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</m:sSub>
                          <m:r>
                            <a:rPr lang="pt-BR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pt-BR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  </m:t>
                          </m:r>
                          <m:sSub>
                            <m:sSubPr>
                              <m:ctrlP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1,4 . </m:t>
                          </m:r>
                          <m: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10,25</m:t>
                          </m:r>
                          <m: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 10000</m:t>
                          </m:r>
                        </m:num>
                        <m:den>
                          <m: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0,9</m:t>
                          </m:r>
                          <m: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0 . 0,12 .</m:t>
                          </m:r>
                          <m:f>
                            <m:fPr>
                              <m:ctrlPr>
                                <a:rPr lang="pt-BR" sz="2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500000</m:t>
                              </m:r>
                            </m:num>
                            <m:den>
                              <m:r>
                                <a:rPr lang="pt-BR" sz="2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1,15</m:t>
                              </m:r>
                            </m:den>
                          </m:f>
                          <m: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28,65</m:t>
                      </m:r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sz="21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BC47B483-89A6-4F31-A7D2-BA394BF509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011" y="2332125"/>
                <a:ext cx="6166808" cy="10096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>
            <a:extLst>
              <a:ext uri="{FF2B5EF4-FFF2-40B4-BE49-F238E27FC236}">
                <a16:creationId xmlns:a16="http://schemas.microsoft.com/office/drawing/2014/main" id="{82B18417-2B6F-4ED5-A5B4-BB4D49373D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7" t="10389" r="60736" b="37527"/>
          <a:stretch/>
        </p:blipFill>
        <p:spPr>
          <a:xfrm>
            <a:off x="9028809" y="103627"/>
            <a:ext cx="2613063" cy="61748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9C7369EB-7D92-4162-B9E0-76CF549F9DFF}"/>
                  </a:ext>
                </a:extLst>
              </p:cNvPr>
              <p:cNvSpPr txBox="1"/>
              <p:nvPr/>
            </p:nvSpPr>
            <p:spPr>
              <a:xfrm>
                <a:off x="436011" y="949795"/>
                <a:ext cx="1230786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𝐷𝑖𝑟𝑒</m:t>
                      </m:r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çã</m:t>
                      </m:r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pt-BR" sz="2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9C7369EB-7D92-4162-B9E0-76CF549F9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011" y="949795"/>
                <a:ext cx="1230786" cy="323165"/>
              </a:xfrm>
              <a:prstGeom prst="rect">
                <a:avLst/>
              </a:prstGeom>
              <a:blipFill>
                <a:blip r:embed="rId5"/>
                <a:stretch>
                  <a:fillRect l="-6965" r="-4478" b="-320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ADB5143B-1936-4A18-BF59-DF937E89BFD8}"/>
                  </a:ext>
                </a:extLst>
              </p:cNvPr>
              <p:cNvSpPr txBox="1"/>
              <p:nvPr/>
            </p:nvSpPr>
            <p:spPr>
              <a:xfrm>
                <a:off x="241131" y="3663264"/>
                <a:ext cx="7403296" cy="994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1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𝐾𝑀𝐷</m:t>
                      </m:r>
                      <m:r>
                        <a:rPr lang="pt-BR" sz="21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pt-BR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sSup>
                            <m:sSupPr>
                              <m:ctrlP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  </m:t>
                          </m:r>
                          <m:sSub>
                            <m:sSubPr>
                              <m:ctrlP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𝑐𝑑</m:t>
                              </m:r>
                            </m:sub>
                          </m:sSub>
                        </m:den>
                      </m:f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1,4 . </m:t>
                          </m:r>
                          <m: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3,24</m:t>
                          </m:r>
                        </m:num>
                        <m:den>
                          <m: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1 . </m:t>
                          </m:r>
                          <m:sSup>
                            <m:sSupPr>
                              <m:ctrlPr>
                                <a:rPr lang="pt-BR" sz="2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0,12</m:t>
                              </m:r>
                            </m:e>
                            <m:sup>
                              <m:r>
                                <a:rPr lang="pt-BR" sz="2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 </m:t>
                          </m:r>
                          <m:f>
                            <m:fPr>
                              <m:ctrlPr>
                                <a:rPr lang="pt-BR" sz="2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  <m:r>
                                <a:rPr lang="pt-BR" sz="2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000</m:t>
                              </m:r>
                            </m:num>
                            <m:den>
                              <m:r>
                                <a:rPr lang="pt-BR" sz="2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1,4</m:t>
                              </m:r>
                            </m:den>
                          </m:f>
                        </m:den>
                      </m:f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=0,0</m:t>
                      </m:r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=0,9</m:t>
                      </m:r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88</m:t>
                      </m:r>
                    </m:oMath>
                  </m:oMathPara>
                </a14:m>
                <a:endParaRPr lang="pt-BR" sz="21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ADB5143B-1936-4A18-BF59-DF937E89BF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31" y="3663264"/>
                <a:ext cx="7403296" cy="9943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661C986A-BD66-4EAD-A59B-65F34A0891B9}"/>
                  </a:ext>
                </a:extLst>
              </p:cNvPr>
              <p:cNvSpPr txBox="1"/>
              <p:nvPr/>
            </p:nvSpPr>
            <p:spPr>
              <a:xfrm>
                <a:off x="290371" y="4657575"/>
                <a:ext cx="6031696" cy="10096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1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pt-BR" sz="21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</m:sSub>
                          <m:r>
                            <a:rPr lang="pt-BR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pt-BR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  </m:t>
                          </m:r>
                          <m:sSub>
                            <m:sSubPr>
                              <m:ctrlP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1,4 . </m:t>
                          </m:r>
                          <m: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3,24</m:t>
                          </m:r>
                          <m: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 10000</m:t>
                          </m:r>
                        </m:num>
                        <m:den>
                          <m: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0,9</m:t>
                          </m:r>
                          <m: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88</m:t>
                          </m:r>
                          <m: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 0,12 .</m:t>
                          </m:r>
                          <m:f>
                            <m:fPr>
                              <m:ctrlPr>
                                <a:rPr lang="pt-BR" sz="2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500000</m:t>
                              </m:r>
                            </m:num>
                            <m:den>
                              <m:r>
                                <a:rPr lang="pt-BR" sz="2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1,15</m:t>
                              </m:r>
                            </m:den>
                          </m:f>
                          <m: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0,88</m:t>
                      </m:r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sz="21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661C986A-BD66-4EAD-A59B-65F34A0891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371" y="4657575"/>
                <a:ext cx="6031696" cy="10096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3DB34C68-49A0-4CEC-BB71-732669958683}"/>
                  </a:ext>
                </a:extLst>
              </p:cNvPr>
              <p:cNvSpPr txBox="1"/>
              <p:nvPr/>
            </p:nvSpPr>
            <p:spPr>
              <a:xfrm>
                <a:off x="380703" y="3340099"/>
                <a:ext cx="1219565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𝐷𝑖𝑟𝑒</m:t>
                      </m:r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çã</m:t>
                      </m:r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pt-BR" sz="2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3DB34C68-49A0-4CEC-BB71-732669958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703" y="3340099"/>
                <a:ext cx="1219565" cy="323165"/>
              </a:xfrm>
              <a:prstGeom prst="rect">
                <a:avLst/>
              </a:prstGeom>
              <a:blipFill>
                <a:blip r:embed="rId8"/>
                <a:stretch>
                  <a:fillRect l="-6965" r="-4478" b="-320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ED14AA53-4553-4754-8F20-A12C522E11EE}"/>
                  </a:ext>
                </a:extLst>
              </p:cNvPr>
              <p:cNvSpPr txBox="1"/>
              <p:nvPr/>
            </p:nvSpPr>
            <p:spPr>
              <a:xfrm>
                <a:off x="436011" y="333668"/>
                <a:ext cx="1789016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𝐿𝑎𝑗𝑒</m:t>
                      </m:r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𝑑𝑜</m:t>
                      </m:r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𝐹𝑢𝑛𝑑𝑜</m:t>
                      </m:r>
                    </m:oMath>
                  </m:oMathPara>
                </a14:m>
                <a:endParaRPr lang="pt-BR" sz="21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ED14AA53-4553-4754-8F20-A12C522E11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011" y="333668"/>
                <a:ext cx="1789016" cy="323165"/>
              </a:xfrm>
              <a:prstGeom prst="rect">
                <a:avLst/>
              </a:prstGeom>
              <a:blipFill>
                <a:blip r:embed="rId9"/>
                <a:stretch>
                  <a:fillRect l="-4778" r="-3413" b="-320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AE2788A5-C4A6-4FC7-AB3B-1E00EE60D76B}"/>
                  </a:ext>
                </a:extLst>
              </p:cNvPr>
              <p:cNvSpPr txBox="1"/>
              <p:nvPr/>
            </p:nvSpPr>
            <p:spPr>
              <a:xfrm>
                <a:off x="371079" y="5601326"/>
                <a:ext cx="6100068" cy="6137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1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=0,15% . 100 . </m:t>
                      </m:r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0,15</m:t>
                          </m:r>
                        </m:num>
                        <m:den>
                          <m: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. 100 . 15=2,25 </m:t>
                      </m:r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sz="2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AE2788A5-C4A6-4FC7-AB3B-1E00EE60D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9" y="5601326"/>
                <a:ext cx="6100068" cy="61375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3675418D-A029-4E05-B910-F8C7F904E6BD}"/>
                  </a:ext>
                </a:extLst>
              </p:cNvPr>
              <p:cNvSpPr txBox="1"/>
              <p:nvPr/>
            </p:nvSpPr>
            <p:spPr>
              <a:xfrm>
                <a:off x="6030874" y="333668"/>
                <a:ext cx="2264018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𝑀𝑜𝑚𝑒𝑛𝑡𝑜</m:t>
                      </m:r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𝑃𝑜𝑠𝑖𝑡𝑖𝑣𝑜</m:t>
                      </m:r>
                    </m:oMath>
                  </m:oMathPara>
                </a14:m>
                <a:endParaRPr lang="pt-BR" sz="21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3675418D-A029-4E05-B910-F8C7F904E6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874" y="333668"/>
                <a:ext cx="2264018" cy="323165"/>
              </a:xfrm>
              <a:prstGeom prst="rect">
                <a:avLst/>
              </a:prstGeom>
              <a:blipFill>
                <a:blip r:embed="rId11"/>
                <a:stretch>
                  <a:fillRect l="-2151" r="-2151" b="-566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tângulo 12">
            <a:extLst>
              <a:ext uri="{FF2B5EF4-FFF2-40B4-BE49-F238E27FC236}">
                <a16:creationId xmlns:a16="http://schemas.microsoft.com/office/drawing/2014/main" id="{536CF22F-AF00-40C9-A3BB-741AAE815F21}"/>
              </a:ext>
            </a:extLst>
          </p:cNvPr>
          <p:cNvSpPr/>
          <p:nvPr/>
        </p:nvSpPr>
        <p:spPr>
          <a:xfrm>
            <a:off x="9192563" y="2792671"/>
            <a:ext cx="2443333" cy="141698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575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  <p:bldP spid="9" grpId="0"/>
      <p:bldP spid="11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A5FB48-B61F-445A-B1F3-A52E09D77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Definições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D86D26E-6885-4A43-AA5B-630F9221E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É conveniente observar que reservatórios utilizados para o armazenamento de água potável não podem estar em contato com o solo, para que haja a preservação da potabilidade padrão, isso implica a não utilização de reservatórios apoiados no solo, parcialmente ou totalmente enterrados. Segundo ABNT NBR 5626 (1998), caso não possa ser cumprida as exigências, deve ser construído um compartimento para o reservatório, com afastamento mínimo de 60 cm entre as faces externas no reservatório e as faces internas do compartimento, para facilitar inspeções e manutenções. 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FCB8ADB-E386-45C2-A339-CC5BFA308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536" y="4131963"/>
            <a:ext cx="6156356" cy="160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782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69B2C981-2100-4035-95A4-F4443875E407}"/>
                  </a:ext>
                </a:extLst>
              </p:cNvPr>
              <p:cNvSpPr txBox="1"/>
              <p:nvPr/>
            </p:nvSpPr>
            <p:spPr>
              <a:xfrm>
                <a:off x="436011" y="333668"/>
                <a:ext cx="1789015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𝐿𝑎𝑗𝑒</m:t>
                      </m:r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𝑑𝑜</m:t>
                      </m:r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𝐹𝑢𝑛𝑑𝑜</m:t>
                      </m:r>
                    </m:oMath>
                  </m:oMathPara>
                </a14:m>
                <a:endParaRPr lang="pt-BR" sz="21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69B2C981-2100-4035-95A4-F4443875E4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011" y="333668"/>
                <a:ext cx="1789015" cy="323165"/>
              </a:xfrm>
              <a:prstGeom prst="rect">
                <a:avLst/>
              </a:prstGeom>
              <a:blipFill>
                <a:blip r:embed="rId2"/>
                <a:stretch>
                  <a:fillRect l="-4778" r="-3413" b="-320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C2354F1F-63AB-4A2A-B37F-C57DA4175228}"/>
                  </a:ext>
                </a:extLst>
              </p:cNvPr>
              <p:cNvSpPr txBox="1"/>
              <p:nvPr/>
            </p:nvSpPr>
            <p:spPr>
              <a:xfrm>
                <a:off x="326827" y="783186"/>
                <a:ext cx="2352805" cy="2923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.=</m:t>
                      </m:r>
                      <m:sSub>
                        <m:sSubPr>
                          <m:ctrlPr>
                            <a:rPr lang="pt-BR" sz="19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𝐶𝑜𝑛𝑐𝑟𝑒𝑡𝑜</m:t>
                          </m:r>
                        </m:sub>
                      </m:sSub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 . 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pt-BR" sz="1900" dirty="0"/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C2354F1F-63AB-4A2A-B37F-C57DA41752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827" y="783186"/>
                <a:ext cx="2352805" cy="292388"/>
              </a:xfrm>
              <a:prstGeom prst="rect">
                <a:avLst/>
              </a:prstGeom>
              <a:blipFill>
                <a:blip r:embed="rId3"/>
                <a:stretch>
                  <a:fillRect b="-229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02A48D3E-1352-48CC-B5CE-CD67ECC14CBE}"/>
                  </a:ext>
                </a:extLst>
              </p:cNvPr>
              <p:cNvSpPr txBox="1"/>
              <p:nvPr/>
            </p:nvSpPr>
            <p:spPr>
              <a:xfrm>
                <a:off x="423267" y="1742826"/>
                <a:ext cx="2810898" cy="2923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𝑅𝑒𝑣𝑒𝑠𝑡𝑖𝑚𝑒𝑛𝑡𝑜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sz="1900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02A48D3E-1352-48CC-B5CE-CD67ECC14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67" y="1742826"/>
                <a:ext cx="2810898" cy="292388"/>
              </a:xfrm>
              <a:prstGeom prst="rect">
                <a:avLst/>
              </a:prstGeom>
              <a:blipFill>
                <a:blip r:embed="rId4"/>
                <a:stretch>
                  <a:fillRect l="-1515" t="-10417" r="-2165" b="-312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3EDC4444-D927-4B08-A8CA-08F3DD61C30C}"/>
                  </a:ext>
                </a:extLst>
              </p:cNvPr>
              <p:cNvSpPr txBox="1"/>
              <p:nvPr/>
            </p:nvSpPr>
            <p:spPr>
              <a:xfrm>
                <a:off x="423267" y="2220828"/>
                <a:ext cx="2965747" cy="3307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9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𝑔𝑢𝑎</m:t>
                          </m:r>
                        </m:sub>
                      </m:sSub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9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𝑔𝑢𝑎</m:t>
                          </m:r>
                        </m:sub>
                      </m:sSub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 . 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=10 . 2,5</m:t>
                      </m:r>
                    </m:oMath>
                  </m:oMathPara>
                </a14:m>
                <a:endParaRPr lang="pt-BR" sz="1900" dirty="0"/>
              </a:p>
            </p:txBody>
          </p:sp>
        </mc:Choice>
        <mc:Fallback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3EDC4444-D927-4B08-A8CA-08F3DD61C3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67" y="2220828"/>
                <a:ext cx="2965747" cy="330796"/>
              </a:xfrm>
              <a:prstGeom prst="rect">
                <a:avLst/>
              </a:prstGeom>
              <a:blipFill>
                <a:blip r:embed="rId5"/>
                <a:stretch>
                  <a:fillRect l="-1437" r="-1643" b="-2727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CB0B0D21-7BA1-459C-9999-8ECF42E14024}"/>
                  </a:ext>
                </a:extLst>
              </p:cNvPr>
              <p:cNvSpPr txBox="1"/>
              <p:nvPr/>
            </p:nvSpPr>
            <p:spPr>
              <a:xfrm>
                <a:off x="376978" y="3191771"/>
                <a:ext cx="3652538" cy="2923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=3,75+1+25=29,75 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sz="1900" dirty="0"/>
              </a:p>
            </p:txBody>
          </p:sp>
        </mc:Choice>
        <mc:Fallback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CB0B0D21-7BA1-459C-9999-8ECF42E140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978" y="3191771"/>
                <a:ext cx="3652538" cy="292388"/>
              </a:xfrm>
              <a:prstGeom prst="rect">
                <a:avLst/>
              </a:prstGeom>
              <a:blipFill>
                <a:blip r:embed="rId6"/>
                <a:stretch>
                  <a:fillRect l="-1169" t="-10417" r="-1836" b="-312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14FD446C-2864-4B45-BAAA-73D2C574398E}"/>
                  </a:ext>
                </a:extLst>
              </p:cNvPr>
              <p:cNvSpPr txBox="1"/>
              <p:nvPr/>
            </p:nvSpPr>
            <p:spPr>
              <a:xfrm>
                <a:off x="219714" y="1204066"/>
                <a:ext cx="3809802" cy="3847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9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sz="190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19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sz="1900" i="1" smtClean="0">
                          <a:latin typeface="Cambria Math" panose="02040503050406030204" pitchFamily="18" charset="0"/>
                        </a:rPr>
                        <m:t>.=25 . 0,15=3,75 </m:t>
                      </m:r>
                      <m:f>
                        <m:fPr>
                          <m:type m:val="lin"/>
                          <m:ctrlPr>
                            <a:rPr lang="pt-BR" sz="19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𝑘𝑁</m:t>
                          </m:r>
                        </m:num>
                        <m:den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sz="1900" b="0" i="1" smtClean="0">
                              <a:latin typeface="Cambria Math" panose="02040503050406030204" pitchFamily="18" charset="0"/>
                            </a:rPr>
                            <m:t>²</m:t>
                          </m:r>
                        </m:den>
                      </m:f>
                    </m:oMath>
                  </m:oMathPara>
                </a14:m>
                <a:endParaRPr lang="pt-BR" sz="1900" dirty="0"/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14FD446C-2864-4B45-BAAA-73D2C5743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14" y="1204066"/>
                <a:ext cx="3809802" cy="384721"/>
              </a:xfrm>
              <a:prstGeom prst="rect">
                <a:avLst/>
              </a:prstGeom>
              <a:blipFill>
                <a:blip r:embed="rId7"/>
                <a:stretch>
                  <a:fillRect t="-112698" r="-4160" b="-17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tângulo 7">
            <a:extLst>
              <a:ext uri="{FF2B5EF4-FFF2-40B4-BE49-F238E27FC236}">
                <a16:creationId xmlns:a16="http://schemas.microsoft.com/office/drawing/2014/main" id="{CF76D958-BDF5-4E6C-9DF5-F673AA6C964F}"/>
              </a:ext>
            </a:extLst>
          </p:cNvPr>
          <p:cNvSpPr/>
          <p:nvPr/>
        </p:nvSpPr>
        <p:spPr>
          <a:xfrm>
            <a:off x="895762" y="3928968"/>
            <a:ext cx="2039816" cy="19139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D7AAD778-543C-4652-8AE4-6B715A737E2A}"/>
                  </a:ext>
                </a:extLst>
              </p:cNvPr>
              <p:cNvSpPr txBox="1"/>
              <p:nvPr/>
            </p:nvSpPr>
            <p:spPr>
              <a:xfrm>
                <a:off x="1541117" y="5900796"/>
                <a:ext cx="74910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,0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D7AAD778-543C-4652-8AE4-6B715A737E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117" y="5900796"/>
                <a:ext cx="749105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3F3FD1BA-0696-452B-B5CA-F7DE3395769F}"/>
                  </a:ext>
                </a:extLst>
              </p:cNvPr>
              <p:cNvSpPr txBox="1"/>
              <p:nvPr/>
            </p:nvSpPr>
            <p:spPr>
              <a:xfrm>
                <a:off x="2935578" y="4701253"/>
                <a:ext cx="36552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3F3FD1BA-0696-452B-B5CA-F7DE339576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5578" y="4701253"/>
                <a:ext cx="365525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8F6D8B4F-F467-495D-AD51-4DEBFCA55C8C}"/>
                  </a:ext>
                </a:extLst>
              </p:cNvPr>
              <p:cNvSpPr txBox="1"/>
              <p:nvPr/>
            </p:nvSpPr>
            <p:spPr>
              <a:xfrm>
                <a:off x="1009539" y="4547236"/>
                <a:ext cx="1627882" cy="642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</m:t>
                      </m:r>
                      <m:r>
                        <a:rPr lang="pt-BR" sz="2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67</m:t>
                      </m:r>
                    </m:oMath>
                  </m:oMathPara>
                </a14:m>
                <a:endParaRPr lang="pt-BR" sz="2200" dirty="0"/>
              </a:p>
            </p:txBody>
          </p:sp>
        </mc:Choice>
        <mc:Fallback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8F6D8B4F-F467-495D-AD51-4DEBFCA55C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539" y="4547236"/>
                <a:ext cx="1627882" cy="6428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F2D4472C-E053-4CEB-B6F7-6E607A807278}"/>
                  </a:ext>
                </a:extLst>
              </p:cNvPr>
              <p:cNvSpPr txBox="1"/>
              <p:nvPr/>
            </p:nvSpPr>
            <p:spPr>
              <a:xfrm>
                <a:off x="6844600" y="476567"/>
                <a:ext cx="3312124" cy="5862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9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=5−</m:t>
                      </m:r>
                      <m:f>
                        <m:fPr>
                          <m:ctrlP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2,5</m:t>
                          </m:r>
                        </m:num>
                        <m:den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=5−</m:t>
                      </m:r>
                      <m:f>
                        <m:fPr>
                          <m:ctrlP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2,5</m:t>
                          </m:r>
                        </m:num>
                        <m:den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67</m:t>
                          </m:r>
                        </m:den>
                      </m:f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=3,</m:t>
                      </m:r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50</m:t>
                      </m:r>
                    </m:oMath>
                  </m:oMathPara>
                </a14:m>
                <a:endParaRPr lang="pt-BR" sz="19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F2D4472C-E053-4CEB-B6F7-6E607A807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4600" y="476567"/>
                <a:ext cx="3312124" cy="58625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7E2DE111-6F39-4D83-9F85-D22100A17032}"/>
                  </a:ext>
                </a:extLst>
              </p:cNvPr>
              <p:cNvSpPr txBox="1"/>
              <p:nvPr/>
            </p:nvSpPr>
            <p:spPr>
              <a:xfrm>
                <a:off x="6844600" y="1390001"/>
                <a:ext cx="4873963" cy="5552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9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sSub>
                            <m:sSubPr>
                              <m:ctrlPr>
                                <a:rPr lang="pt-BR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pt-BR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3,</m:t>
                          </m:r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29</m:t>
                          </m:r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,75 . </m:t>
                          </m:r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31,24</m:t>
                      </m:r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sz="19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7E2DE111-6F39-4D83-9F85-D22100A170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4600" y="1390001"/>
                <a:ext cx="4873963" cy="55528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BD6415A4-E756-4660-A65A-C22A800F10BF}"/>
                  </a:ext>
                </a:extLst>
              </p:cNvPr>
              <p:cNvSpPr txBox="1"/>
              <p:nvPr/>
            </p:nvSpPr>
            <p:spPr>
              <a:xfrm>
                <a:off x="10966552" y="621189"/>
                <a:ext cx="923266" cy="315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9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=2,6</m:t>
                      </m:r>
                    </m:oMath>
                  </m:oMathPara>
                </a14:m>
                <a:endParaRPr lang="pt-BR" sz="19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BD6415A4-E756-4660-A65A-C22A800F10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6552" y="621189"/>
                <a:ext cx="923266" cy="315536"/>
              </a:xfrm>
              <a:prstGeom prst="rect">
                <a:avLst/>
              </a:prstGeom>
              <a:blipFill>
                <a:blip r:embed="rId13"/>
                <a:stretch>
                  <a:fillRect l="-5960" r="-5960" b="-1923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827B1831-57E3-4E45-A8A1-8419183E41DE}"/>
                  </a:ext>
                </a:extLst>
              </p:cNvPr>
              <p:cNvSpPr txBox="1"/>
              <p:nvPr/>
            </p:nvSpPr>
            <p:spPr>
              <a:xfrm>
                <a:off x="6844600" y="2304530"/>
                <a:ext cx="4751365" cy="5625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9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pt-BR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sSub>
                            <m:sSubPr>
                              <m:ctrlPr>
                                <a:rPr lang="pt-BR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pt-BR" sz="1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2,6 . </m:t>
                          </m:r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29</m:t>
                          </m:r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,75 . </m:t>
                          </m:r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23,21</m:t>
                      </m:r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sz="19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827B1831-57E3-4E45-A8A1-8419183E4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4600" y="2304530"/>
                <a:ext cx="4751365" cy="562526"/>
              </a:xfrm>
              <a:prstGeom prst="rect">
                <a:avLst/>
              </a:prstGeom>
              <a:blipFill>
                <a:blip r:embed="rId14"/>
                <a:stretch>
                  <a:fillRect b="-108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17347050-E6BC-445B-8A89-65E0804D9F8F}"/>
                  </a:ext>
                </a:extLst>
              </p:cNvPr>
              <p:cNvSpPr txBox="1"/>
              <p:nvPr/>
            </p:nvSpPr>
            <p:spPr>
              <a:xfrm>
                <a:off x="6493999" y="3244207"/>
                <a:ext cx="5841496" cy="6790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9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19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19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  </m:t>
                          </m:r>
                          <m:sSubSup>
                            <m:sSubSupPr>
                              <m:ctrlP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=7,</m:t>
                      </m:r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97</m:t>
                      </m:r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. </m:t>
                      </m:r>
                      <m:f>
                        <m:fPr>
                          <m:ctrlP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29</m:t>
                          </m:r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,75</m:t>
                          </m:r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²</m:t>
                          </m:r>
                        </m:num>
                        <m:den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21,34</m:t>
                      </m:r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𝑘𝑁𝑚</m:t>
                      </m:r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sz="19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17347050-E6BC-445B-8A89-65E0804D9F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3999" y="3244207"/>
                <a:ext cx="5841496" cy="67909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6C87EFB8-0338-4FBE-AE98-23FDF7B6C3E7}"/>
                  </a:ext>
                </a:extLst>
              </p:cNvPr>
              <p:cNvSpPr txBox="1"/>
              <p:nvPr/>
            </p:nvSpPr>
            <p:spPr>
              <a:xfrm>
                <a:off x="6507647" y="4206822"/>
                <a:ext cx="5841496" cy="6790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9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sz="19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sz="19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  </m:t>
                          </m:r>
                          <m:sSubSup>
                            <m:sSubSupPr>
                              <m:ctrlP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pt-BR" sz="19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pt-BR" sz="19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5,7</m:t>
                      </m:r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sz="19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. </m:t>
                      </m:r>
                      <m:f>
                        <m:fPr>
                          <m:ctrlP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29</m:t>
                          </m:r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,75</m:t>
                          </m:r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pt-BR" sz="19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²</m:t>
                          </m:r>
                        </m:num>
                        <m:den>
                          <m:r>
                            <a:rPr lang="pt-BR" sz="19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15,32</m:t>
                      </m:r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𝑘𝑁𝑚</m:t>
                      </m:r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sz="19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6C87EFB8-0338-4FBE-AE98-23FDF7B6C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7647" y="4206822"/>
                <a:ext cx="5841496" cy="67909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73766984-E3E8-4995-AF80-8B8BE8FA1899}"/>
                  </a:ext>
                </a:extLst>
              </p:cNvPr>
              <p:cNvSpPr txBox="1"/>
              <p:nvPr/>
            </p:nvSpPr>
            <p:spPr>
              <a:xfrm>
                <a:off x="6722005" y="5209737"/>
                <a:ext cx="2991780" cy="2923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=15−3=12</m:t>
                      </m:r>
                      <m:r>
                        <a:rPr lang="pt-BR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pt-BR" sz="19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73766984-E3E8-4995-AF80-8B8BE8FA18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2005" y="5209737"/>
                <a:ext cx="2991780" cy="292388"/>
              </a:xfrm>
              <a:prstGeom prst="rect">
                <a:avLst/>
              </a:prstGeom>
              <a:blipFill>
                <a:blip r:embed="rId17"/>
                <a:stretch>
                  <a:fillRect l="-1633" r="-1633" b="-62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19AC8482-0B7A-412A-8FE5-DF6D6002FD52}"/>
                  </a:ext>
                </a:extLst>
              </p:cNvPr>
              <p:cNvSpPr txBox="1"/>
              <p:nvPr/>
            </p:nvSpPr>
            <p:spPr>
              <a:xfrm>
                <a:off x="184791" y="2675361"/>
                <a:ext cx="2505994" cy="4268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9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pt-BR" sz="1900" i="1">
                              <a:latin typeface="Cambria Math" panose="02040503050406030204" pitchFamily="18" charset="0"/>
                            </a:rPr>
                            <m:t>𝑔𝑢𝑎</m:t>
                          </m:r>
                        </m:sub>
                      </m:sSub>
                      <m:r>
                        <a:rPr lang="pt-BR" sz="19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1900" b="0" i="1" smtClean="0"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sz="1900" dirty="0"/>
              </a:p>
            </p:txBody>
          </p:sp>
        </mc:Choice>
        <mc:Fallback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19AC8482-0B7A-412A-8FE5-DF6D6002FD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91" y="2675361"/>
                <a:ext cx="2505994" cy="426848"/>
              </a:xfrm>
              <a:prstGeom prst="rect">
                <a:avLst/>
              </a:prstGeom>
              <a:blipFill>
                <a:blip r:embed="rId1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62D388DC-FBF1-4542-A93A-E5D2EE22C30D}"/>
                  </a:ext>
                </a:extLst>
              </p:cNvPr>
              <p:cNvSpPr txBox="1"/>
              <p:nvPr/>
            </p:nvSpPr>
            <p:spPr>
              <a:xfrm>
                <a:off x="7928774" y="74678"/>
                <a:ext cx="2390654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𝑀𝑜𝑚𝑒𝑛𝑡𝑜</m:t>
                      </m:r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𝑁𝑒𝑔𝑎𝑡𝑖𝑣𝑜</m:t>
                      </m:r>
                    </m:oMath>
                  </m:oMathPara>
                </a14:m>
                <a:endParaRPr lang="pt-BR" sz="21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62D388DC-FBF1-4542-A93A-E5D2EE22C3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8774" y="74678"/>
                <a:ext cx="2390654" cy="323165"/>
              </a:xfrm>
              <a:prstGeom prst="rect">
                <a:avLst/>
              </a:prstGeom>
              <a:blipFill>
                <a:blip r:embed="rId21"/>
                <a:stretch>
                  <a:fillRect l="-2296" r="-3316" b="-320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Imagem 23">
            <a:extLst>
              <a:ext uri="{FF2B5EF4-FFF2-40B4-BE49-F238E27FC236}">
                <a16:creationId xmlns:a16="http://schemas.microsoft.com/office/drawing/2014/main" id="{E48FFEC2-D359-48D8-A1A6-E919C38FF23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010474" y="825245"/>
            <a:ext cx="2663702" cy="1684792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3D05A5F0-E4ED-48C1-AFFB-51DF922E8330}"/>
              </a:ext>
            </a:extLst>
          </p:cNvPr>
          <p:cNvSpPr/>
          <p:nvPr/>
        </p:nvSpPr>
        <p:spPr>
          <a:xfrm>
            <a:off x="4086895" y="1535906"/>
            <a:ext cx="2510859" cy="26347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44D035D3-323E-43B6-9BFB-BBCDF2BFE9ED}"/>
                  </a:ext>
                </a:extLst>
              </p:cNvPr>
              <p:cNvSpPr txBox="1"/>
              <p:nvPr/>
            </p:nvSpPr>
            <p:spPr>
              <a:xfrm>
                <a:off x="3909540" y="436523"/>
                <a:ext cx="71991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pt-BR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44D035D3-323E-43B6-9BFB-BBCDF2BFE9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9540" y="436523"/>
                <a:ext cx="719919" cy="369332"/>
              </a:xfrm>
              <a:prstGeom prst="rect">
                <a:avLst/>
              </a:prstGeom>
              <a:blipFill>
                <a:blip r:embed="rId23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B8A626BD-AA4D-45C1-92BC-4C5C9CACB63D}"/>
                  </a:ext>
                </a:extLst>
              </p:cNvPr>
              <p:cNvSpPr txBox="1"/>
              <p:nvPr/>
            </p:nvSpPr>
            <p:spPr>
              <a:xfrm>
                <a:off x="4768023" y="441890"/>
                <a:ext cx="941710" cy="3912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pt-BR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B8A626BD-AA4D-45C1-92BC-4C5C9CACB6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8023" y="441890"/>
                <a:ext cx="941710" cy="391261"/>
              </a:xfrm>
              <a:prstGeom prst="rect">
                <a:avLst/>
              </a:prstGeom>
              <a:blipFill>
                <a:blip r:embed="rId24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384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 animBg="1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C68320E3-266F-4A61-81C8-5C9B2AB53111}"/>
                  </a:ext>
                </a:extLst>
              </p:cNvPr>
              <p:cNvSpPr txBox="1"/>
              <p:nvPr/>
            </p:nvSpPr>
            <p:spPr>
              <a:xfrm>
                <a:off x="526343" y="1393750"/>
                <a:ext cx="7403296" cy="994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1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𝐾𝑀𝐷</m:t>
                      </m:r>
                      <m:r>
                        <a:rPr lang="pt-BR" sz="21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pt-BR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sSup>
                            <m:sSupPr>
                              <m:ctrlP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  </m:t>
                          </m:r>
                          <m:sSub>
                            <m:sSubPr>
                              <m:ctrlP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𝑐𝑑</m:t>
                              </m:r>
                            </m:sub>
                          </m:sSub>
                        </m:den>
                      </m:f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1,4 . </m:t>
                          </m:r>
                          <m: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21,34</m:t>
                          </m:r>
                        </m:num>
                        <m:den>
                          <m: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1 . </m:t>
                          </m:r>
                          <m:sSup>
                            <m:sSupPr>
                              <m:ctrlPr>
                                <a:rPr lang="pt-BR" sz="2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0,12</m:t>
                              </m:r>
                            </m:e>
                            <m:sup>
                              <m:r>
                                <a:rPr lang="pt-BR" sz="2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 </m:t>
                          </m:r>
                          <m:f>
                            <m:fPr>
                              <m:ctrlPr>
                                <a:rPr lang="pt-BR" sz="2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  <m:r>
                                <a:rPr lang="pt-BR" sz="2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000</m:t>
                              </m:r>
                            </m:num>
                            <m:den>
                              <m:r>
                                <a:rPr lang="pt-BR" sz="2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1,4</m:t>
                              </m:r>
                            </m:den>
                          </m:f>
                        </m:den>
                      </m:f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=0,1</m:t>
                      </m:r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26</m:t>
                      </m:r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917</m:t>
                      </m:r>
                    </m:oMath>
                  </m:oMathPara>
                </a14:m>
                <a:endParaRPr lang="pt-BR" sz="21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C68320E3-266F-4A61-81C8-5C9B2AB531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343" y="1393750"/>
                <a:ext cx="7403296" cy="99431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BC47B483-89A6-4F31-A7D2-BA394BF50919}"/>
                  </a:ext>
                </a:extLst>
              </p:cNvPr>
              <p:cNvSpPr txBox="1"/>
              <p:nvPr/>
            </p:nvSpPr>
            <p:spPr>
              <a:xfrm>
                <a:off x="581651" y="2388395"/>
                <a:ext cx="6147669" cy="10096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1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pt-BR" sz="21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</m:sSub>
                          <m:r>
                            <a:rPr lang="pt-BR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pt-BR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  </m:t>
                          </m:r>
                          <m:sSub>
                            <m:sSubPr>
                              <m:ctrlP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1,4 . </m:t>
                          </m:r>
                          <m: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21,34</m:t>
                          </m:r>
                          <m: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 10000</m:t>
                          </m:r>
                        </m:num>
                        <m:den>
                          <m: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0,9</m:t>
                          </m:r>
                          <m: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  <m: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 0,12 .</m:t>
                          </m:r>
                          <m:f>
                            <m:fPr>
                              <m:ctrlPr>
                                <a:rPr lang="pt-BR" sz="2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500000</m:t>
                              </m:r>
                            </m:num>
                            <m:den>
                              <m:r>
                                <a:rPr lang="pt-BR" sz="2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1,15</m:t>
                              </m:r>
                            </m:den>
                          </m:f>
                          <m: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6,24</m:t>
                      </m:r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sz="21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BC47B483-89A6-4F31-A7D2-BA394BF509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51" y="2388395"/>
                <a:ext cx="6147669" cy="10096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9C7369EB-7D92-4162-B9E0-76CF549F9DFF}"/>
                  </a:ext>
                </a:extLst>
              </p:cNvPr>
              <p:cNvSpPr txBox="1"/>
              <p:nvPr/>
            </p:nvSpPr>
            <p:spPr>
              <a:xfrm>
                <a:off x="581651" y="1006065"/>
                <a:ext cx="1230786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𝐷𝑖𝑟𝑒</m:t>
                      </m:r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çã</m:t>
                      </m:r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pt-BR" sz="2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9C7369EB-7D92-4162-B9E0-76CF549F9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51" y="1006065"/>
                <a:ext cx="1230786" cy="323165"/>
              </a:xfrm>
              <a:prstGeom prst="rect">
                <a:avLst/>
              </a:prstGeom>
              <a:blipFill>
                <a:blip r:embed="rId4"/>
                <a:stretch>
                  <a:fillRect l="-6931" r="-4455" b="-320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ADB5143B-1936-4A18-BF59-DF937E89BFD8}"/>
                  </a:ext>
                </a:extLst>
              </p:cNvPr>
              <p:cNvSpPr txBox="1"/>
              <p:nvPr/>
            </p:nvSpPr>
            <p:spPr>
              <a:xfrm>
                <a:off x="436011" y="3719534"/>
                <a:ext cx="7403296" cy="10009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1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𝐾𝑀𝐷</m:t>
                      </m:r>
                      <m:r>
                        <a:rPr lang="pt-BR" sz="21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pt-BR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sSup>
                            <m:sSupPr>
                              <m:ctrlP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  </m:t>
                          </m:r>
                          <m:sSub>
                            <m:sSubPr>
                              <m:ctrlP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𝑐𝑑</m:t>
                              </m:r>
                            </m:sub>
                          </m:sSub>
                        </m:den>
                      </m:f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1,4 . </m:t>
                          </m:r>
                          <m: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15,32</m:t>
                          </m:r>
                        </m:num>
                        <m:den>
                          <m: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1 . </m:t>
                          </m:r>
                          <m:sSup>
                            <m:sSupPr>
                              <m:ctrlPr>
                                <a:rPr lang="pt-BR" sz="2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0,12</m:t>
                              </m:r>
                            </m:e>
                            <m:sup>
                              <m:r>
                                <a:rPr lang="pt-BR" sz="2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 </m:t>
                          </m:r>
                          <m:f>
                            <m:fPr>
                              <m:ctrlPr>
                                <a:rPr lang="pt-BR" sz="2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  <m:r>
                                <a:rPr lang="pt-BR" sz="2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000</m:t>
                              </m:r>
                            </m:num>
                            <m:den>
                              <m:r>
                                <a:rPr lang="pt-BR" sz="2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1,4</m:t>
                              </m:r>
                            </m:den>
                          </m:f>
                        </m:den>
                      </m:f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09</m:t>
                      </m:r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=0,9</m:t>
                      </m:r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44</m:t>
                      </m:r>
                    </m:oMath>
                  </m:oMathPara>
                </a14:m>
                <a:endParaRPr lang="pt-BR" sz="21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ADB5143B-1936-4A18-BF59-DF937E89BF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011" y="3719534"/>
                <a:ext cx="7403296" cy="10009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661C986A-BD66-4EAD-A59B-65F34A0891B9}"/>
                  </a:ext>
                </a:extLst>
              </p:cNvPr>
              <p:cNvSpPr txBox="1"/>
              <p:nvPr/>
            </p:nvSpPr>
            <p:spPr>
              <a:xfrm>
                <a:off x="436011" y="4713845"/>
                <a:ext cx="6031696" cy="10030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1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pt-BR" sz="21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</m:sSub>
                          <m:r>
                            <a:rPr lang="pt-BR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 </m:t>
                          </m:r>
                          <m:r>
                            <a:rPr lang="pt-BR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sz="2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  </m:t>
                          </m:r>
                          <m:sSub>
                            <m:sSubPr>
                              <m:ctrlP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2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1,4 . </m:t>
                          </m:r>
                          <m: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15,32</m:t>
                          </m:r>
                          <m: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 10000</m:t>
                          </m:r>
                        </m:num>
                        <m:den>
                          <m: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0,9</m:t>
                          </m:r>
                          <m: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44</m:t>
                          </m:r>
                          <m: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. 0,12 .</m:t>
                          </m:r>
                          <m:f>
                            <m:fPr>
                              <m:ctrlPr>
                                <a:rPr lang="pt-BR" sz="2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500000</m:t>
                              </m:r>
                            </m:num>
                            <m:den>
                              <m:r>
                                <a:rPr lang="pt-BR" sz="21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1,15</m:t>
                              </m:r>
                            </m:den>
                          </m:f>
                          <m: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4,35</m:t>
                      </m:r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sz="21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661C986A-BD66-4EAD-A59B-65F34A0891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011" y="4713845"/>
                <a:ext cx="6031696" cy="10030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3DB34C68-49A0-4CEC-BB71-732669958683}"/>
                  </a:ext>
                </a:extLst>
              </p:cNvPr>
              <p:cNvSpPr txBox="1"/>
              <p:nvPr/>
            </p:nvSpPr>
            <p:spPr>
              <a:xfrm>
                <a:off x="526343" y="3396369"/>
                <a:ext cx="1219565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𝐷𝑖𝑟𝑒</m:t>
                      </m:r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çã</m:t>
                      </m:r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pt-BR" sz="2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3DB34C68-49A0-4CEC-BB71-732669958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343" y="3396369"/>
                <a:ext cx="1219565" cy="323165"/>
              </a:xfrm>
              <a:prstGeom prst="rect">
                <a:avLst/>
              </a:prstGeom>
              <a:blipFill>
                <a:blip r:embed="rId7"/>
                <a:stretch>
                  <a:fillRect l="-7000" r="-5000" b="-320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ED14AA53-4553-4754-8F20-A12C522E11EE}"/>
                  </a:ext>
                </a:extLst>
              </p:cNvPr>
              <p:cNvSpPr txBox="1"/>
              <p:nvPr/>
            </p:nvSpPr>
            <p:spPr>
              <a:xfrm>
                <a:off x="436011" y="333668"/>
                <a:ext cx="1789016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𝐿𝑎𝑗𝑒</m:t>
                      </m:r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𝑑𝑜</m:t>
                      </m:r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𝐹𝑢𝑛𝑑𝑜</m:t>
                      </m:r>
                    </m:oMath>
                  </m:oMathPara>
                </a14:m>
                <a:endParaRPr lang="pt-BR" sz="21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ED14AA53-4553-4754-8F20-A12C522E11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011" y="333668"/>
                <a:ext cx="1789016" cy="323165"/>
              </a:xfrm>
              <a:prstGeom prst="rect">
                <a:avLst/>
              </a:prstGeom>
              <a:blipFill>
                <a:blip r:embed="rId9"/>
                <a:stretch>
                  <a:fillRect l="-4778" r="-3413" b="-320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AE2788A5-C4A6-4FC7-AB3B-1E00EE60D76B}"/>
                  </a:ext>
                </a:extLst>
              </p:cNvPr>
              <p:cNvSpPr txBox="1"/>
              <p:nvPr/>
            </p:nvSpPr>
            <p:spPr>
              <a:xfrm>
                <a:off x="516719" y="5657596"/>
                <a:ext cx="6100068" cy="6137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1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=0,15% . 100 . </m:t>
                      </m:r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0,15</m:t>
                          </m:r>
                        </m:num>
                        <m:den>
                          <m:r>
                            <a:rPr lang="pt-BR" sz="2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. 100 . 15=2,25 </m:t>
                      </m:r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t-BR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pt-BR" sz="2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AE2788A5-C4A6-4FC7-AB3B-1E00EE60D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719" y="5657596"/>
                <a:ext cx="6100068" cy="61375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3675418D-A029-4E05-B910-F8C7F904E6BD}"/>
                  </a:ext>
                </a:extLst>
              </p:cNvPr>
              <p:cNvSpPr txBox="1"/>
              <p:nvPr/>
            </p:nvSpPr>
            <p:spPr>
              <a:xfrm>
                <a:off x="6030874" y="333668"/>
                <a:ext cx="2390654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𝑀𝑜𝑚𝑒𝑛𝑡𝑜</m:t>
                      </m:r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𝑁𝑒𝑔𝑎𝑡𝑖𝑣𝑜</m:t>
                      </m:r>
                    </m:oMath>
                  </m:oMathPara>
                </a14:m>
                <a:endParaRPr lang="pt-BR" sz="21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3675418D-A029-4E05-B910-F8C7F904E6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874" y="333668"/>
                <a:ext cx="2390654" cy="323165"/>
              </a:xfrm>
              <a:prstGeom prst="rect">
                <a:avLst/>
              </a:prstGeom>
              <a:blipFill>
                <a:blip r:embed="rId11"/>
                <a:stretch>
                  <a:fillRect l="-2041" r="-3316" b="-320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m 12">
            <a:extLst>
              <a:ext uri="{FF2B5EF4-FFF2-40B4-BE49-F238E27FC236}">
                <a16:creationId xmlns:a16="http://schemas.microsoft.com/office/drawing/2014/main" id="{ED75791E-79D2-4A8E-A62C-200896C0CE6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7" t="10389" r="60736" b="37527"/>
          <a:stretch/>
        </p:blipFill>
        <p:spPr>
          <a:xfrm>
            <a:off x="9028809" y="103627"/>
            <a:ext cx="2613063" cy="617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2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82AAF6-D221-4AA4-B956-C2EBE7F08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Cargas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A69086DD-6220-4928-8C06-8D3ADE3780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𝑃𝑒𝑠𝑜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i="1" dirty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ó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𝑝𝑟𝑖𝑜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𝑅𝑒𝑣𝑒𝑠𝑡𝑖𝑚𝑒𝑛𝑡𝑜𝑠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pt-BR" dirty="0"/>
                  <a:t> 1,0 kN/m² relativo ao peso específico do revestimento e 25 </a:t>
                </a:r>
                <a:r>
                  <a:rPr lang="pt-BR" dirty="0" err="1"/>
                  <a:t>kN</a:t>
                </a:r>
                <a:r>
                  <a:rPr lang="pt-BR" dirty="0"/>
                  <a:t>/m³ para o peso especifico do concreto armado . </a:t>
                </a:r>
              </a:p>
              <a:p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𝐸𝑚𝑝𝑢𝑥𝑜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𝑑𝑎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 Á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𝑔𝑢𝑎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nor/>
                      </m:rPr>
                      <a:rPr lang="pt-BR" b="0" i="0" dirty="0" smtClean="0"/>
                      <m:t>10</m:t>
                    </m:r>
                    <m:r>
                      <m:rPr>
                        <m:nor/>
                      </m:rPr>
                      <a:rPr lang="pt-BR" dirty="0"/>
                      <m:t> </m:t>
                    </m:r>
                    <m:r>
                      <m:rPr>
                        <m:nor/>
                      </m:rPr>
                      <a:rPr lang="pt-BR" dirty="0"/>
                      <m:t>kN</m:t>
                    </m:r>
                    <m:r>
                      <m:rPr>
                        <m:nor/>
                      </m:rPr>
                      <a:rPr lang="pt-BR" dirty="0"/>
                      <m:t>/</m:t>
                    </m:r>
                    <m:r>
                      <m:rPr>
                        <m:nor/>
                      </m:rPr>
                      <a:rPr lang="pt-BR" dirty="0"/>
                      <m:t>m</m:t>
                    </m:r>
                    <m:r>
                      <m:rPr>
                        <m:nor/>
                      </m:rPr>
                      <a:rPr lang="pt-BR" dirty="0"/>
                      <m:t>³ </m:t>
                    </m:r>
                    <m:r>
                      <m:rPr>
                        <m:nor/>
                      </m:rPr>
                      <a:rPr lang="pt-BR" dirty="0"/>
                      <m:t>para</m:t>
                    </m:r>
                    <m:r>
                      <m:rPr>
                        <m:nor/>
                      </m:rPr>
                      <a:rPr lang="pt-BR" dirty="0"/>
                      <m:t> </m:t>
                    </m:r>
                    <m:r>
                      <m:rPr>
                        <m:nor/>
                      </m:rPr>
                      <a:rPr lang="pt-BR" dirty="0"/>
                      <m:t>o</m:t>
                    </m:r>
                    <m:r>
                      <m:rPr>
                        <m:nor/>
                      </m:rPr>
                      <a:rPr lang="pt-BR" dirty="0"/>
                      <m:t> </m:t>
                    </m:r>
                    <m:r>
                      <m:rPr>
                        <m:nor/>
                      </m:rPr>
                      <a:rPr lang="pt-BR" dirty="0"/>
                      <m:t>peso</m:t>
                    </m:r>
                    <m:r>
                      <m:rPr>
                        <m:nor/>
                      </m:rPr>
                      <a:rPr lang="pt-BR" dirty="0"/>
                      <m:t> </m:t>
                    </m:r>
                    <m:r>
                      <m:rPr>
                        <m:nor/>
                      </m:rPr>
                      <a:rPr lang="pt-BR" dirty="0"/>
                      <m:t>especifico</m:t>
                    </m:r>
                    <m:r>
                      <m:rPr>
                        <m:nor/>
                      </m:rPr>
                      <a:rPr lang="pt-BR" dirty="0"/>
                      <m:t> </m:t>
                    </m:r>
                    <m:r>
                      <m:rPr>
                        <m:nor/>
                      </m:rPr>
                      <a:rPr lang="pt-BR" b="0" i="0" dirty="0" smtClean="0"/>
                      <m:t>da</m:t>
                    </m:r>
                    <m:r>
                      <m:rPr>
                        <m:nor/>
                      </m:rPr>
                      <a:rPr lang="pt-BR" b="0" i="0" dirty="0" smtClean="0"/>
                      <m:t> á</m:t>
                    </m:r>
                    <m:r>
                      <m:rPr>
                        <m:nor/>
                      </m:rPr>
                      <a:rPr lang="pt-BR" b="0" i="0" dirty="0" smtClean="0"/>
                      <m:t>gua</m:t>
                    </m:r>
                  </m:oMath>
                </a14:m>
                <a:endParaRPr lang="pt-BR" dirty="0"/>
              </a:p>
              <a:p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𝐸𝑚𝑝𝑢𝑥𝑜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𝑑𝑜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𝑆𝑜𝑙𝑜</m:t>
                    </m:r>
                  </m:oMath>
                </a14:m>
                <a:endParaRPr lang="pt-BR" dirty="0"/>
              </a:p>
              <a:p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𝑆𝑜𝑏𝑟𝑒𝑐𝑎𝑟𝑔𝑎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pt-BR" dirty="0"/>
                  <a:t> 0,5 kN/m² quando não for destinado a depósito e não houver acesso ao público e 3,0kN/m² quando há acesso ao público, sendo que neste caso, se aplica quando o reservatório é enterrado e sua tampa fica no nível do solo, ficando exposto a ações de diferentes cargas. 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A69086DD-6220-4928-8C06-8D3ADE3780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15" t="-1297" r="-139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6727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64BBAA4-C62B-4146-B49F-FE4CC4655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083A18E-00FC-4398-A836-2A2F5911D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911" y="643468"/>
            <a:ext cx="3177847" cy="1674180"/>
          </a:xfrm>
        </p:spPr>
        <p:txBody>
          <a:bodyPr>
            <a:normAutofit/>
          </a:bodyPr>
          <a:lstStyle/>
          <a:p>
            <a:r>
              <a:rPr lang="pt-BR" sz="3100" dirty="0"/>
              <a:t>Reservatório Elevado: Projeto e Dimensionamento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EB57AA8-F021-480C-A9E2-F89913313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62164" y="2478513"/>
            <a:ext cx="29260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6D4FAE4-5AF3-4042-83CD-A2F4BF4D1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064" y="2639380"/>
            <a:ext cx="3205049" cy="3229714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O modelo de calculo usual para os reservatórios prismáticos é a subdivisão da estruturas em placas independentes.</a:t>
            </a:r>
          </a:p>
        </p:txBody>
      </p:sp>
      <p:pic>
        <p:nvPicPr>
          <p:cNvPr id="8" name="Imagem 7" descr="Uma imagem contendo screenshot, texto&#10;&#10;Descrição gerada automaticamente">
            <a:extLst>
              <a:ext uri="{FF2B5EF4-FFF2-40B4-BE49-F238E27FC236}">
                <a16:creationId xmlns:a16="http://schemas.microsoft.com/office/drawing/2014/main" id="{E8964D9C-53CC-4E31-B619-E9074C1D95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277" y="1480558"/>
            <a:ext cx="6892560" cy="413553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6BF36B24-6632-4516-9692-731462896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96011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m 23">
            <a:extLst>
              <a:ext uri="{FF2B5EF4-FFF2-40B4-BE49-F238E27FC236}">
                <a16:creationId xmlns:a16="http://schemas.microsoft.com/office/drawing/2014/main" id="{07D55013-AD70-4EC7-8CEA-7DDB4DDCB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793" y="4430118"/>
            <a:ext cx="2002905" cy="175254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015FB36-83C9-4872-9689-0FD58665B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Projeto e Dimensionamento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5C12D02-8B1A-404E-BEDD-64AECC737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1790114"/>
            <a:ext cx="4639736" cy="736282"/>
          </a:xfrm>
        </p:spPr>
        <p:txBody>
          <a:bodyPr/>
          <a:lstStyle/>
          <a:p>
            <a:r>
              <a:rPr lang="pt-BR" dirty="0"/>
              <a:t>Lajes de tampa e de fundo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D3521D8-C403-468E-8EBE-CCA4417F0B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7280" y="2422853"/>
            <a:ext cx="4639736" cy="291082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600" dirty="0"/>
              <a:t>As lajes da tampa e do fundo são tratadas similar a uma laje convencional com o carregamento aplicado no plano.</a:t>
            </a:r>
          </a:p>
          <a:p>
            <a:pPr>
              <a:lnSpc>
                <a:spcPct val="90000"/>
              </a:lnSpc>
            </a:pPr>
            <a:r>
              <a:rPr lang="pt-BR" sz="1600" dirty="0"/>
              <a:t>Usualmente pode-se adotar ligações rotuladas para a região da tampa, e engastadas para a laje de fundo</a:t>
            </a:r>
          </a:p>
          <a:p>
            <a:endParaRPr lang="pt-BR" sz="1600" dirty="0"/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E8440BD2-56C7-44BE-9A77-92B64C0D38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15944" y="1790114"/>
            <a:ext cx="4639736" cy="736282"/>
          </a:xfrm>
        </p:spPr>
        <p:txBody>
          <a:bodyPr/>
          <a:lstStyle/>
          <a:p>
            <a:r>
              <a:rPr lang="pt-BR" dirty="0"/>
              <a:t>Paredes laterais</a:t>
            </a:r>
          </a:p>
        </p:txBody>
      </p:sp>
      <p:pic>
        <p:nvPicPr>
          <p:cNvPr id="16" name="Espaço Reservado para Conteúdo 15" descr="Uma imagem contendo desenho&#10;&#10;Descrição gerada automaticamente">
            <a:extLst>
              <a:ext uri="{FF2B5EF4-FFF2-40B4-BE49-F238E27FC236}">
                <a16:creationId xmlns:a16="http://schemas.microsoft.com/office/drawing/2014/main" id="{638A6B90-4599-48BD-8425-1883DCC907B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20" y="3900491"/>
            <a:ext cx="2190939" cy="1059255"/>
          </a:xfrm>
        </p:spPr>
      </p:pic>
      <p:pic>
        <p:nvPicPr>
          <p:cNvPr id="18" name="Imagem 17" descr="Uma imagem contendo desenho&#10;&#10;Descrição gerada automaticamente">
            <a:extLst>
              <a:ext uri="{FF2B5EF4-FFF2-40B4-BE49-F238E27FC236}">
                <a16:creationId xmlns:a16="http://schemas.microsoft.com/office/drawing/2014/main" id="{E96540E0-0CF9-46B6-80FD-5705569299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296" y="3794404"/>
            <a:ext cx="2326741" cy="1140737"/>
          </a:xfrm>
          <a:prstGeom prst="rect">
            <a:avLst/>
          </a:prstGeom>
        </p:spPr>
      </p:pic>
      <p:sp>
        <p:nvSpPr>
          <p:cNvPr id="21" name="Espaço Reservado para Conteúdo 5">
            <a:extLst>
              <a:ext uri="{FF2B5EF4-FFF2-40B4-BE49-F238E27FC236}">
                <a16:creationId xmlns:a16="http://schemas.microsoft.com/office/drawing/2014/main" id="{73C852E8-97A2-47DC-B912-0F23045D22FC}"/>
              </a:ext>
            </a:extLst>
          </p:cNvPr>
          <p:cNvSpPr txBox="1">
            <a:spLocks/>
          </p:cNvSpPr>
          <p:nvPr/>
        </p:nvSpPr>
        <p:spPr>
          <a:xfrm>
            <a:off x="6181553" y="2421934"/>
            <a:ext cx="5740196" cy="334405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600" dirty="0"/>
              <a:t>As paredes laterais são tratadas primeiramente como uma laje perante as ações do empuxo da água, adotando geralmente um carregamento com distribuição linear para o empuxo d’água.</a:t>
            </a:r>
          </a:p>
          <a:p>
            <a:pPr algn="just"/>
            <a:r>
              <a:rPr lang="pt-BR" sz="1600" dirty="0"/>
              <a:t>As vinculações das placas depende da rigidez da ligação dos elementos. Usualmente para as paredes pode-se adotar adotado engaste nas bordas laterais e inferior, e apoiada para a borda superior.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3133D68-F5C8-46B2-B93B-2D39363BE9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9369" y="5058011"/>
            <a:ext cx="1227402" cy="122201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6C26D18-2FA4-4941-97E9-4D7D320826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4726" y="5155772"/>
            <a:ext cx="1227402" cy="122042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6F5985F0-9D50-4E26-BE11-A36C690F7F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2938" y="4622986"/>
            <a:ext cx="1801782" cy="1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463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2697BF35-37EB-47CF-84C6-6FC6C2BAD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000" dirty="0"/>
              <a:t>Projeto e Dimensionamento: Reservatório Enterrado - Verificações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E462D544-BEA6-4776-A575-532A1D1EDD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Reservatório vazio</a:t>
            </a:r>
          </a:p>
        </p:txBody>
      </p:sp>
      <p:sp>
        <p:nvSpPr>
          <p:cNvPr id="11" name="Espaço Reservado para Conteúdo 10">
            <a:extLst>
              <a:ext uri="{FF2B5EF4-FFF2-40B4-BE49-F238E27FC236}">
                <a16:creationId xmlns:a16="http://schemas.microsoft.com/office/drawing/2014/main" id="{7F195DFB-9D79-4D65-B620-2720B356085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/>
              <a:t>Atuação do empuxo do solo</a:t>
            </a:r>
          </a:p>
        </p:txBody>
      </p:sp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id="{05119AC8-73A9-4FA7-A1B1-5094E013E8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/>
              <a:t>Reservatório cheio</a:t>
            </a:r>
          </a:p>
        </p:txBody>
      </p:sp>
      <p:sp>
        <p:nvSpPr>
          <p:cNvPr id="13" name="Espaço Reservado para Conteúdo 12">
            <a:extLst>
              <a:ext uri="{FF2B5EF4-FFF2-40B4-BE49-F238E27FC236}">
                <a16:creationId xmlns:a16="http://schemas.microsoft.com/office/drawing/2014/main" id="{6E2818DC-D682-4F83-9252-347E2E9FAE3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t-BR" dirty="0"/>
              <a:t>Atuação do empuxo da água</a:t>
            </a:r>
          </a:p>
        </p:txBody>
      </p:sp>
      <p:pic>
        <p:nvPicPr>
          <p:cNvPr id="17" name="Imagem 16" descr="Tela de computador com texto preto sobre fundo branco&#10;&#10;Descrição gerada automaticamente">
            <a:extLst>
              <a:ext uri="{FF2B5EF4-FFF2-40B4-BE49-F238E27FC236}">
                <a16:creationId xmlns:a16="http://schemas.microsoft.com/office/drawing/2014/main" id="{E0A23776-F7B5-4BBB-A0EA-4787B74F6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944" y="3578042"/>
            <a:ext cx="3980333" cy="2569023"/>
          </a:xfrm>
          <a:prstGeom prst="rect">
            <a:avLst/>
          </a:prstGeom>
        </p:spPr>
      </p:pic>
      <p:pic>
        <p:nvPicPr>
          <p:cNvPr id="19" name="Imagem 18" descr="Uma imagem contendo texto, screenshot&#10;&#10;Descrição gerada automaticamente">
            <a:extLst>
              <a:ext uri="{FF2B5EF4-FFF2-40B4-BE49-F238E27FC236}">
                <a16:creationId xmlns:a16="http://schemas.microsoft.com/office/drawing/2014/main" id="{222D7A90-714D-4268-8800-200E0E7AF8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31" y="3615770"/>
            <a:ext cx="4295269" cy="242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080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13BCCAE5-A35B-4B66-A4A7-E23C34A40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64E72AB2-955D-48D3-AB46-9BD39163A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pt-BR" dirty="0"/>
              <a:t>Projeto e Dimensionamento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987BDFB-DE64-4B56-B44F-45FAE19FA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5846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Espaço Reservado para Conteúdo 7">
                <a:extLst>
                  <a:ext uri="{FF2B5EF4-FFF2-40B4-BE49-F238E27FC236}">
                    <a16:creationId xmlns:a16="http://schemas.microsoft.com/office/drawing/2014/main" id="{7C05F61C-C95C-4EF1-9F41-7EBFE0B89D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9828" y="2108201"/>
                <a:ext cx="7891975" cy="3760891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pt-BR" dirty="0"/>
                  <a:t>Usualmente é possível utilizar as tabelas de placas de concreto armado disponíveis na literatura para a obtenção dos esforços.</a:t>
                </a:r>
              </a:p>
              <a:p>
                <a:r>
                  <a:rPr lang="pt-BR" dirty="0"/>
                  <a:t>Conhecidos os vãos teóricos considera-se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pt-BR" dirty="0"/>
                  <a:t> o menor vão,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o maior 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</m:oMath>
                </a14:m>
                <a:endParaRPr lang="pt-BR" dirty="0"/>
              </a:p>
              <a:p>
                <a:r>
                  <a:rPr lang="pt-BR" dirty="0"/>
                  <a:t>Usualmente é possível utilizar as tabelas de placas de concreto armado disponíveis na literatura para a obtenção dos esforços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pt-BR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5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t-BR" sz="25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pt-BR" sz="25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pt-BR" sz="25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pt-BR" sz="2500" i="1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pt-BR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5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pt-BR" sz="2500" i="1">
                            <a:latin typeface="Cambria Math" panose="02040503050406030204" pitchFamily="18" charset="0"/>
                          </a:rPr>
                          <m:t> .  </m:t>
                        </m:r>
                        <m:sSubSup>
                          <m:sSubSupPr>
                            <m:ctrlPr>
                              <a:rPr lang="pt-BR" sz="25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25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pt-BR" sz="25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pt-BR" sz="2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pt-BR" sz="2500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pt-BR" sz="2500" dirty="0"/>
                  <a:t>      </a:t>
                </a:r>
                <a14:m>
                  <m:oMath xmlns:m="http://schemas.openxmlformats.org/officeDocument/2006/math">
                    <m:r>
                      <a:rPr lang="pt-BR" sz="2500" b="0" i="0" smtClean="0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pt-BR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5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t-BR" sz="25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pt-BR" sz="25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pt-BR" sz="2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pt-BR" sz="2500" i="1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pt-BR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5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pt-BR" sz="2500" i="1">
                            <a:latin typeface="Cambria Math" panose="02040503050406030204" pitchFamily="18" charset="0"/>
                          </a:rPr>
                          <m:t> .  </m:t>
                        </m:r>
                        <m:sSubSup>
                          <m:sSubSupPr>
                            <m:ctrlPr>
                              <a:rPr lang="pt-BR" sz="25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25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pt-BR" sz="25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pt-BR" sz="2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pt-BR" sz="2500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pt-BR" sz="25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𝑚𝑜𝑚𝑒𝑛𝑡𝑜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𝑓𝑙𝑒𝑡𝑜𝑟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𝑛𝑎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𝑑𝑖𝑟𝑒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çã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𝑑𝑜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ã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pt-B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𝑚𝑜𝑚𝑒𝑛𝑡𝑜𝑠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𝑓𝑙𝑒𝑡𝑜𝑟𝑒𝑠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𝑛𝑎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𝑑𝑖𝑟𝑒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çã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𝑑𝑜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ã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8" name="Espaço Reservado para Conteúdo 7">
                <a:extLst>
                  <a:ext uri="{FF2B5EF4-FFF2-40B4-BE49-F238E27FC236}">
                    <a16:creationId xmlns:a16="http://schemas.microsoft.com/office/drawing/2014/main" id="{7C05F61C-C95C-4EF1-9F41-7EBFE0B89D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9828" y="2108201"/>
                <a:ext cx="7891975" cy="3760891"/>
              </a:xfrm>
              <a:blipFill>
                <a:blip r:embed="rId2"/>
                <a:stretch>
                  <a:fillRect l="-695" t="-162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m 12">
            <a:extLst>
              <a:ext uri="{FF2B5EF4-FFF2-40B4-BE49-F238E27FC236}">
                <a16:creationId xmlns:a16="http://schemas.microsoft.com/office/drawing/2014/main" id="{93B12FA5-B807-40A1-AB5D-23F260B64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8129" y="2974248"/>
            <a:ext cx="3144043" cy="2031176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CB06839E-D8C3-4A74-BA2B-3B97E7B2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002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3BCCAE5-A35B-4B66-A4A7-E23C34A40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27F9FE4-189F-44A3-9193-93381ABB7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6437363" cy="1450757"/>
          </a:xfrm>
        </p:spPr>
        <p:txBody>
          <a:bodyPr>
            <a:normAutofit/>
          </a:bodyPr>
          <a:lstStyle/>
          <a:p>
            <a:r>
              <a:rPr lang="pt-BR"/>
              <a:t>Projeto e Dimensionamento</a:t>
            </a:r>
            <a:endParaRPr lang="pt-BR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987BDFB-DE64-4B56-B44F-45FAE19FA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5846"/>
            <a:ext cx="62179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9D60B32C-37E4-45B3-9F04-8E075EE8FF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1" y="2108201"/>
                <a:ext cx="6388242" cy="3760891"/>
              </a:xfrm>
            </p:spPr>
            <p:txBody>
              <a:bodyPr>
                <a:normAutofit/>
              </a:bodyPr>
              <a:lstStyle/>
              <a:p>
                <a:r>
                  <a:rPr lang="pt-BR" dirty="0"/>
                  <a:t>Com a obtenção dos momentos atuantes nas lajes e nas paredes, a área de armadura pode ser obtida pelas tabelas convencionais de flexão disponíveis na literatura.</a:t>
                </a:r>
              </a:p>
              <a:p>
                <a:r>
                  <a:rPr lang="pt-BR" dirty="0"/>
                  <a:t>Modelo de cálculo </a:t>
                </a:r>
                <a:r>
                  <a:rPr lang="pt-BR" dirty="0">
                    <a:latin typeface="Arial" panose="020B0604020202020204" pitchFamily="34" charset="0"/>
                    <a:cs typeface="Arial" panose="020B0604020202020204" pitchFamily="34" charset="0"/>
                  </a:rPr>
                  <a:t>→ </a:t>
                </a:r>
                <a:r>
                  <a:rPr lang="pt-BR" dirty="0"/>
                  <a:t>Tabela para flexão de seção retangular de concreto (Carvalho e Figueiredo filho, 2004):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pt-BR" sz="2500" i="1">
                        <a:latin typeface="Cambria Math" panose="02040503050406030204" pitchFamily="18" charset="0"/>
                      </a:rPr>
                      <m:t>𝐾𝑀𝐷</m:t>
                    </m:r>
                    <m:r>
                      <a:rPr lang="pt-BR" sz="25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pt-BR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5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pt-BR" sz="25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5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pt-BR" sz="25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  <m:r>
                          <a:rPr lang="pt-BR" sz="2500" i="1">
                            <a:latin typeface="Cambria Math" panose="02040503050406030204" pitchFamily="18" charset="0"/>
                          </a:rPr>
                          <m:t> . </m:t>
                        </m:r>
                        <m:sSup>
                          <m:sSupPr>
                            <m:ctrlPr>
                              <a:rPr lang="pt-BR" sz="2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5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pt-BR" sz="2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2500" i="1">
                            <a:latin typeface="Cambria Math" panose="02040503050406030204" pitchFamily="18" charset="0"/>
                          </a:rPr>
                          <m:t> .  </m:t>
                        </m:r>
                        <m:sSub>
                          <m:sSubPr>
                            <m:ctrlPr>
                              <a:rPr lang="pt-BR" sz="2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5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sz="2500" i="1">
                                <a:latin typeface="Cambria Math" panose="02040503050406030204" pitchFamily="18" charset="0"/>
                              </a:rPr>
                              <m:t>𝑐𝑑</m:t>
                            </m:r>
                          </m:sub>
                        </m:sSub>
                      </m:den>
                    </m:f>
                  </m:oMath>
                </a14:m>
                <a:endParaRPr lang="pt-BR" sz="2500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pt-BR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5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BR" sz="25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pt-BR" sz="25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pt-BR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5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pt-BR" sz="25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5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pt-BR" sz="25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sub>
                        </m:sSub>
                        <m:r>
                          <a:rPr lang="pt-BR" sz="2500" i="1"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pt-BR" sz="25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pt-BR" sz="2500" i="1">
                            <a:latin typeface="Cambria Math" panose="02040503050406030204" pitchFamily="18" charset="0"/>
                          </a:rPr>
                          <m:t> .  </m:t>
                        </m:r>
                        <m:sSub>
                          <m:sSubPr>
                            <m:ctrlPr>
                              <a:rPr lang="pt-BR" sz="2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5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sz="25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</m:oMath>
                </a14:m>
                <a:endParaRPr lang="pt-BR" sz="2500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9D60B32C-37E4-45B3-9F04-8E075EE8FF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1" y="2108201"/>
                <a:ext cx="6388242" cy="3760891"/>
              </a:xfrm>
              <a:blipFill>
                <a:blip r:embed="rId2"/>
                <a:stretch>
                  <a:fillRect l="-954" t="-972" r="-22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>
            <a:extLst>
              <a:ext uri="{FF2B5EF4-FFF2-40B4-BE49-F238E27FC236}">
                <a16:creationId xmlns:a16="http://schemas.microsoft.com/office/drawing/2014/main" id="{69F9AA93-ED07-4174-8355-4B10F330F3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31"/>
          <a:stretch/>
        </p:blipFill>
        <p:spPr>
          <a:xfrm>
            <a:off x="7682205" y="0"/>
            <a:ext cx="4260706" cy="6288256"/>
          </a:xfrm>
          <a:prstGeom prst="rect">
            <a:avLst/>
          </a:prstGeom>
        </p:spPr>
      </p:pic>
      <p:sp>
        <p:nvSpPr>
          <p:cNvPr id="16" name="Rectangle 12">
            <a:extLst>
              <a:ext uri="{FF2B5EF4-FFF2-40B4-BE49-F238E27FC236}">
                <a16:creationId xmlns:a16="http://schemas.microsoft.com/office/drawing/2014/main" id="{FEC9799F-A0B8-45B9-8164-71F28389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7020D3ED-7111-423D-B73E-374320FDD8D1}"/>
                  </a:ext>
                </a:extLst>
              </p:cNvPr>
              <p:cNvSpPr txBox="1"/>
              <p:nvPr/>
            </p:nvSpPr>
            <p:spPr>
              <a:xfrm>
                <a:off x="2966813" y="5579988"/>
                <a:ext cx="3300712" cy="4016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5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5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5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pt-BR" sz="25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5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pt-BR" sz="25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=0,15% . 100 . </m:t>
                      </m:r>
                      <m:r>
                        <a:rPr lang="pt-BR" sz="25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pt-BR" sz="25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7020D3ED-7111-423D-B73E-374320FDD8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813" y="5579988"/>
                <a:ext cx="3300712" cy="401648"/>
              </a:xfrm>
              <a:prstGeom prst="rect">
                <a:avLst/>
              </a:prstGeom>
              <a:blipFill>
                <a:blip r:embed="rId4"/>
                <a:stretch>
                  <a:fillRect l="-1848" r="-739" b="-1212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454550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2750</TotalTime>
  <Words>2271</Words>
  <Application>Microsoft Office PowerPoint</Application>
  <PresentationFormat>Widescreen</PresentationFormat>
  <Paragraphs>279</Paragraphs>
  <Slides>31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7" baseType="lpstr">
      <vt:lpstr>Arial</vt:lpstr>
      <vt:lpstr>ArialMT</vt:lpstr>
      <vt:lpstr>Calibri</vt:lpstr>
      <vt:lpstr>Calibri Light</vt:lpstr>
      <vt:lpstr>Cambria Math</vt:lpstr>
      <vt:lpstr>RetrospectVTI</vt:lpstr>
      <vt:lpstr>Reservatórios</vt:lpstr>
      <vt:lpstr>Definição</vt:lpstr>
      <vt:lpstr>Definições</vt:lpstr>
      <vt:lpstr>Cargas</vt:lpstr>
      <vt:lpstr>Reservatório Elevado: Projeto e Dimensionamento</vt:lpstr>
      <vt:lpstr>Projeto e Dimensionamento</vt:lpstr>
      <vt:lpstr>Projeto e Dimensionamento: Reservatório Enterrado - Verificações</vt:lpstr>
      <vt:lpstr>Projeto e Dimensionamento</vt:lpstr>
      <vt:lpstr>Projeto e Dimensionamento</vt:lpstr>
      <vt:lpstr>Cobrimento e Armadura Mínima</vt:lpstr>
      <vt:lpstr>Compatibilização de Momentos</vt:lpstr>
      <vt:lpstr>Momentos Fletores</vt:lpstr>
      <vt:lpstr>Exercício 01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Exercício 02</vt:lpstr>
      <vt:lpstr>Apresentação do PowerPoint</vt:lpstr>
      <vt:lpstr>Apresentação do PowerPoint</vt:lpstr>
      <vt:lpstr>Exercício 03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Reservatórios</dc:title>
  <dc:creator>Talles Mello</dc:creator>
  <cp:lastModifiedBy>Talles Mello</cp:lastModifiedBy>
  <cp:revision>42</cp:revision>
  <dcterms:created xsi:type="dcterms:W3CDTF">2020-05-14T14:45:33Z</dcterms:created>
  <dcterms:modified xsi:type="dcterms:W3CDTF">2021-11-06T00:16:48Z</dcterms:modified>
</cp:coreProperties>
</file>