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8" r:id="rId3"/>
    <p:sldId id="260" r:id="rId4"/>
    <p:sldId id="261" r:id="rId5"/>
    <p:sldId id="263" r:id="rId6"/>
    <p:sldId id="265" r:id="rId7"/>
    <p:sldId id="264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74" autoAdjust="0"/>
    <p:restoredTop sz="94618" autoAdjust="0"/>
  </p:normalViewPr>
  <p:slideViewPr>
    <p:cSldViewPr>
      <p:cViewPr varScale="1">
        <p:scale>
          <a:sx n="72" d="100"/>
          <a:sy n="72" d="100"/>
        </p:scale>
        <p:origin x="14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423D7C-D070-4453-9090-59A066BC703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94FD7B20-F293-45C5-B757-66D274B3E0BA}">
      <dgm:prSet/>
      <dgm:spPr/>
      <dgm:t>
        <a:bodyPr/>
        <a:lstStyle/>
        <a:p>
          <a:r>
            <a:rPr lang="pt-BR" dirty="0"/>
            <a:t>1º bimestre: Prova escrita (0-10,0)</a:t>
          </a:r>
          <a:endParaRPr lang="en-US" dirty="0"/>
        </a:p>
      </dgm:t>
    </dgm:pt>
    <dgm:pt modelId="{6A758082-F5E9-4A30-9A19-3F7674958731}" type="parTrans" cxnId="{BF4A7479-3470-42D5-8216-47FD208A1155}">
      <dgm:prSet/>
      <dgm:spPr/>
      <dgm:t>
        <a:bodyPr/>
        <a:lstStyle/>
        <a:p>
          <a:endParaRPr lang="en-US"/>
        </a:p>
      </dgm:t>
    </dgm:pt>
    <dgm:pt modelId="{2CFCDE30-7663-4712-96DE-89029576337D}" type="sibTrans" cxnId="{BF4A7479-3470-42D5-8216-47FD208A1155}">
      <dgm:prSet/>
      <dgm:spPr/>
      <dgm:t>
        <a:bodyPr/>
        <a:lstStyle/>
        <a:p>
          <a:endParaRPr lang="en-US"/>
        </a:p>
      </dgm:t>
    </dgm:pt>
    <dgm:pt modelId="{5253FEF8-DAFB-45B6-8C6D-33A1A4BC21C7}">
      <dgm:prSet/>
      <dgm:spPr/>
      <dgm:t>
        <a:bodyPr/>
        <a:lstStyle/>
        <a:p>
          <a:r>
            <a:rPr lang="pt-BR" dirty="0"/>
            <a:t>2º bimestre: Prova escrita (0-10,0)</a:t>
          </a:r>
          <a:endParaRPr lang="en-US" dirty="0"/>
        </a:p>
      </dgm:t>
    </dgm:pt>
    <dgm:pt modelId="{7C7181DC-FFAA-44E4-81D6-7C79B58F0331}" type="parTrans" cxnId="{90F1487A-9A04-493A-AA0B-31139A4F00CE}">
      <dgm:prSet/>
      <dgm:spPr/>
      <dgm:t>
        <a:bodyPr/>
        <a:lstStyle/>
        <a:p>
          <a:endParaRPr lang="en-US"/>
        </a:p>
      </dgm:t>
    </dgm:pt>
    <dgm:pt modelId="{613F1E09-B146-4EDC-A48E-AF14614DA29A}" type="sibTrans" cxnId="{90F1487A-9A04-493A-AA0B-31139A4F00CE}">
      <dgm:prSet/>
      <dgm:spPr/>
      <dgm:t>
        <a:bodyPr/>
        <a:lstStyle/>
        <a:p>
          <a:endParaRPr lang="en-US"/>
        </a:p>
      </dgm:t>
    </dgm:pt>
    <dgm:pt modelId="{4A8194A8-7842-455E-8A9D-7BD0D4325FFE}" type="pres">
      <dgm:prSet presAssocID="{2F423D7C-D070-4453-9090-59A066BC7037}" presName="root" presStyleCnt="0">
        <dgm:presLayoutVars>
          <dgm:dir/>
          <dgm:resizeHandles val="exact"/>
        </dgm:presLayoutVars>
      </dgm:prSet>
      <dgm:spPr/>
    </dgm:pt>
    <dgm:pt modelId="{CB7DF2E7-16AF-43A1-AED3-332F06C97752}" type="pres">
      <dgm:prSet presAssocID="{94FD7B20-F293-45C5-B757-66D274B3E0BA}" presName="compNode" presStyleCnt="0"/>
      <dgm:spPr/>
    </dgm:pt>
    <dgm:pt modelId="{CCE65C10-BDF9-47C1-ACC8-71C8FBF7F42E}" type="pres">
      <dgm:prSet presAssocID="{94FD7B20-F293-45C5-B757-66D274B3E0B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9E7DF7D2-3999-411E-8621-7AD1DF0ED3FF}" type="pres">
      <dgm:prSet presAssocID="{94FD7B20-F293-45C5-B757-66D274B3E0BA}" presName="spaceRect" presStyleCnt="0"/>
      <dgm:spPr/>
    </dgm:pt>
    <dgm:pt modelId="{27956048-8BF8-4CE4-AAED-9D18AC3836BE}" type="pres">
      <dgm:prSet presAssocID="{94FD7B20-F293-45C5-B757-66D274B3E0BA}" presName="textRect" presStyleLbl="revTx" presStyleIdx="0" presStyleCnt="2">
        <dgm:presLayoutVars>
          <dgm:chMax val="1"/>
          <dgm:chPref val="1"/>
        </dgm:presLayoutVars>
      </dgm:prSet>
      <dgm:spPr/>
    </dgm:pt>
    <dgm:pt modelId="{4B734C70-D346-48C3-B899-A09B99395970}" type="pres">
      <dgm:prSet presAssocID="{2CFCDE30-7663-4712-96DE-89029576337D}" presName="sibTrans" presStyleCnt="0"/>
      <dgm:spPr/>
    </dgm:pt>
    <dgm:pt modelId="{F76FF580-5C79-4BB4-9049-155F58443728}" type="pres">
      <dgm:prSet presAssocID="{5253FEF8-DAFB-45B6-8C6D-33A1A4BC21C7}" presName="compNode" presStyleCnt="0"/>
      <dgm:spPr/>
    </dgm:pt>
    <dgm:pt modelId="{5363A628-5FD2-4F64-B162-D50356C2B983}" type="pres">
      <dgm:prSet presAssocID="{5253FEF8-DAFB-45B6-8C6D-33A1A4BC21C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420F902E-7467-4E6A-8C16-EFF8F7F39EE7}" type="pres">
      <dgm:prSet presAssocID="{5253FEF8-DAFB-45B6-8C6D-33A1A4BC21C7}" presName="spaceRect" presStyleCnt="0"/>
      <dgm:spPr/>
    </dgm:pt>
    <dgm:pt modelId="{1CFC0EEB-3FA8-4B1E-B84E-307B9CF8577F}" type="pres">
      <dgm:prSet presAssocID="{5253FEF8-DAFB-45B6-8C6D-33A1A4BC21C7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8F125773-7023-49F6-8D9A-7C04CF537242}" type="presOf" srcId="{94FD7B20-F293-45C5-B757-66D274B3E0BA}" destId="{27956048-8BF8-4CE4-AAED-9D18AC3836BE}" srcOrd="0" destOrd="0" presId="urn:microsoft.com/office/officeart/2018/2/layout/IconLabelList"/>
    <dgm:cxn modelId="{BF4A7479-3470-42D5-8216-47FD208A1155}" srcId="{2F423D7C-D070-4453-9090-59A066BC7037}" destId="{94FD7B20-F293-45C5-B757-66D274B3E0BA}" srcOrd="0" destOrd="0" parTransId="{6A758082-F5E9-4A30-9A19-3F7674958731}" sibTransId="{2CFCDE30-7663-4712-96DE-89029576337D}"/>
    <dgm:cxn modelId="{90F1487A-9A04-493A-AA0B-31139A4F00CE}" srcId="{2F423D7C-D070-4453-9090-59A066BC7037}" destId="{5253FEF8-DAFB-45B6-8C6D-33A1A4BC21C7}" srcOrd="1" destOrd="0" parTransId="{7C7181DC-FFAA-44E4-81D6-7C79B58F0331}" sibTransId="{613F1E09-B146-4EDC-A48E-AF14614DA29A}"/>
    <dgm:cxn modelId="{69712BA1-B4FA-424B-B8D6-5C59ED74B156}" type="presOf" srcId="{5253FEF8-DAFB-45B6-8C6D-33A1A4BC21C7}" destId="{1CFC0EEB-3FA8-4B1E-B84E-307B9CF8577F}" srcOrd="0" destOrd="0" presId="urn:microsoft.com/office/officeart/2018/2/layout/IconLabelList"/>
    <dgm:cxn modelId="{CE2450D9-0758-47EA-B5CE-748AB83BC899}" type="presOf" srcId="{2F423D7C-D070-4453-9090-59A066BC7037}" destId="{4A8194A8-7842-455E-8A9D-7BD0D4325FFE}" srcOrd="0" destOrd="0" presId="urn:microsoft.com/office/officeart/2018/2/layout/IconLabelList"/>
    <dgm:cxn modelId="{A1229614-4BFD-4C5D-AB56-09B0CF74464F}" type="presParOf" srcId="{4A8194A8-7842-455E-8A9D-7BD0D4325FFE}" destId="{CB7DF2E7-16AF-43A1-AED3-332F06C97752}" srcOrd="0" destOrd="0" presId="urn:microsoft.com/office/officeart/2018/2/layout/IconLabelList"/>
    <dgm:cxn modelId="{264B6E35-7A7C-445A-93A0-270402D38655}" type="presParOf" srcId="{CB7DF2E7-16AF-43A1-AED3-332F06C97752}" destId="{CCE65C10-BDF9-47C1-ACC8-71C8FBF7F42E}" srcOrd="0" destOrd="0" presId="urn:microsoft.com/office/officeart/2018/2/layout/IconLabelList"/>
    <dgm:cxn modelId="{829625B6-B205-4B49-97D1-7835D57C98D0}" type="presParOf" srcId="{CB7DF2E7-16AF-43A1-AED3-332F06C97752}" destId="{9E7DF7D2-3999-411E-8621-7AD1DF0ED3FF}" srcOrd="1" destOrd="0" presId="urn:microsoft.com/office/officeart/2018/2/layout/IconLabelList"/>
    <dgm:cxn modelId="{3679329F-96CA-4E4D-A15A-E4F75D7C4664}" type="presParOf" srcId="{CB7DF2E7-16AF-43A1-AED3-332F06C97752}" destId="{27956048-8BF8-4CE4-AAED-9D18AC3836BE}" srcOrd="2" destOrd="0" presId="urn:microsoft.com/office/officeart/2018/2/layout/IconLabelList"/>
    <dgm:cxn modelId="{9F83415B-2655-4F38-8EE2-7A8E545058B7}" type="presParOf" srcId="{4A8194A8-7842-455E-8A9D-7BD0D4325FFE}" destId="{4B734C70-D346-48C3-B899-A09B99395970}" srcOrd="1" destOrd="0" presId="urn:microsoft.com/office/officeart/2018/2/layout/IconLabelList"/>
    <dgm:cxn modelId="{2E726F24-BDC1-4484-87D5-8C5C37290B80}" type="presParOf" srcId="{4A8194A8-7842-455E-8A9D-7BD0D4325FFE}" destId="{F76FF580-5C79-4BB4-9049-155F58443728}" srcOrd="2" destOrd="0" presId="urn:microsoft.com/office/officeart/2018/2/layout/IconLabelList"/>
    <dgm:cxn modelId="{92FCCAB8-EE2A-4D4D-9BF2-92185169ED2E}" type="presParOf" srcId="{F76FF580-5C79-4BB4-9049-155F58443728}" destId="{5363A628-5FD2-4F64-B162-D50356C2B983}" srcOrd="0" destOrd="0" presId="urn:microsoft.com/office/officeart/2018/2/layout/IconLabelList"/>
    <dgm:cxn modelId="{1FDD4786-B5D2-4A61-B796-122E031052D2}" type="presParOf" srcId="{F76FF580-5C79-4BB4-9049-155F58443728}" destId="{420F902E-7467-4E6A-8C16-EFF8F7F39EE7}" srcOrd="1" destOrd="0" presId="urn:microsoft.com/office/officeart/2018/2/layout/IconLabelList"/>
    <dgm:cxn modelId="{3F7BF6D0-408D-4C12-BC3B-71DB17C03A15}" type="presParOf" srcId="{F76FF580-5C79-4BB4-9049-155F58443728}" destId="{1CFC0EEB-3FA8-4B1E-B84E-307B9CF8577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E65C10-BDF9-47C1-ACC8-71C8FBF7F42E}">
      <dsp:nvSpPr>
        <dsp:cNvPr id="0" name=""/>
        <dsp:cNvSpPr/>
      </dsp:nvSpPr>
      <dsp:spPr>
        <a:xfrm>
          <a:off x="882078" y="87338"/>
          <a:ext cx="1306125" cy="13061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956048-8BF8-4CE4-AAED-9D18AC3836BE}">
      <dsp:nvSpPr>
        <dsp:cNvPr id="0" name=""/>
        <dsp:cNvSpPr/>
      </dsp:nvSpPr>
      <dsp:spPr>
        <a:xfrm>
          <a:off x="83891" y="1751153"/>
          <a:ext cx="290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1º bimestre: Prova escrita (0-10,0)</a:t>
          </a:r>
          <a:endParaRPr lang="en-US" sz="2700" kern="1200" dirty="0"/>
        </a:p>
      </dsp:txBody>
      <dsp:txXfrm>
        <a:off x="83891" y="1751153"/>
        <a:ext cx="2902500" cy="720000"/>
      </dsp:txXfrm>
    </dsp:sp>
    <dsp:sp modelId="{5363A628-5FD2-4F64-B162-D50356C2B983}">
      <dsp:nvSpPr>
        <dsp:cNvPr id="0" name=""/>
        <dsp:cNvSpPr/>
      </dsp:nvSpPr>
      <dsp:spPr>
        <a:xfrm>
          <a:off x="4292516" y="87338"/>
          <a:ext cx="1306125" cy="13061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FC0EEB-3FA8-4B1E-B84E-307B9CF8577F}">
      <dsp:nvSpPr>
        <dsp:cNvPr id="0" name=""/>
        <dsp:cNvSpPr/>
      </dsp:nvSpPr>
      <dsp:spPr>
        <a:xfrm>
          <a:off x="3494328" y="1751153"/>
          <a:ext cx="290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2º bimestre: Prova escrita (0-10,0)</a:t>
          </a:r>
          <a:endParaRPr lang="en-US" sz="2700" kern="1200" dirty="0"/>
        </a:p>
      </dsp:txBody>
      <dsp:txXfrm>
        <a:off x="3494328" y="1751153"/>
        <a:ext cx="29025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5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55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5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BDFD897-7924-484A-95DE-E5DD4A18A70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BA09D48-5799-4F46-B1DD-78D7FB7AB06D}" type="slidenum">
              <a:rPr lang="en-US"/>
              <a:pPr/>
              <a:t>1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CB19BAB-4816-4E07-99FC-52D97122DF20}" type="slidenum">
              <a:rPr lang="en-US"/>
              <a:pPr/>
              <a:t>2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CB19BAB-4816-4E07-99FC-52D97122DF20}" type="slidenum">
              <a:rPr lang="en-US"/>
              <a:pPr/>
              <a:t>3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60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CB19BAB-4816-4E07-99FC-52D97122DF20}" type="slidenum">
              <a:rPr lang="en-US"/>
              <a:pPr/>
              <a:t>4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05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CB19BAB-4816-4E07-99FC-52D97122DF20}" type="slidenum">
              <a:rPr lang="en-US"/>
              <a:pPr/>
              <a:t>5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96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CB19BAB-4816-4E07-99FC-52D97122DF20}" type="slidenum">
              <a:rPr lang="en-US"/>
              <a:pPr/>
              <a:t>6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11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CB19BAB-4816-4E07-99FC-52D97122DF20}" type="slidenum">
              <a:rPr lang="en-US"/>
              <a:pPr/>
              <a:t>7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30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1050" y="2781300"/>
            <a:ext cx="5327650" cy="750888"/>
          </a:xfr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pt-BR" noProof="0"/>
              <a:t>Clique para editar o título Mestre</a:t>
            </a:r>
            <a:endParaRPr lang="ru-RU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050" y="3502025"/>
            <a:ext cx="5327650" cy="503238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pPr lvl="0"/>
            <a:r>
              <a:rPr lang="pt-BR" noProof="0"/>
              <a:t>Clique para editar o estilo do subtítulo Mestre</a:t>
            </a:r>
            <a:endParaRPr lang="ru-RU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599113" y="1196975"/>
            <a:ext cx="1636712" cy="547211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4213" y="1196975"/>
            <a:ext cx="4762500" cy="5472113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4213" y="1773238"/>
            <a:ext cx="3198812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35425" y="1773238"/>
            <a:ext cx="32004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196975"/>
            <a:ext cx="60483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título Mestre</a:t>
            </a: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773238"/>
            <a:ext cx="655161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39752" y="3068960"/>
            <a:ext cx="4211638" cy="504825"/>
          </a:xfrm>
          <a:solidFill>
            <a:schemeClr val="bg2"/>
          </a:solidFill>
        </p:spPr>
        <p:txBody>
          <a:bodyPr/>
          <a:lstStyle/>
          <a:p>
            <a:pPr algn="ctr" eaLnBrk="1" hangingPunct="1"/>
            <a:r>
              <a:rPr lang="en-US" sz="3500" dirty="0">
                <a:solidFill>
                  <a:schemeClr val="bg1"/>
                </a:solidFill>
              </a:rPr>
              <a:t>CCE 1079 PONTES</a:t>
            </a:r>
            <a:endParaRPr lang="uk-UA" sz="3500" dirty="0">
              <a:solidFill>
                <a:schemeClr val="bg1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51956" y="3717032"/>
            <a:ext cx="3240088" cy="274637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Prof. Talles Mello</a:t>
            </a:r>
            <a:endParaRPr lang="uk-UA" sz="2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EMENTA DA DISCIPLINA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78ED89-3EE0-414A-AFFF-F3768B871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720" y="1124744"/>
            <a:ext cx="6551612" cy="489585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pt-BR" dirty="0"/>
              <a:t>Conceitos iniciais;</a:t>
            </a:r>
          </a:p>
          <a:p>
            <a:pPr>
              <a:lnSpc>
                <a:spcPct val="200000"/>
              </a:lnSpc>
            </a:pPr>
            <a:r>
              <a:rPr lang="pt-BR" dirty="0"/>
              <a:t>Dimensionamento e detalhamento da estrutura;</a:t>
            </a:r>
          </a:p>
          <a:p>
            <a:pPr>
              <a:lnSpc>
                <a:spcPct val="200000"/>
              </a:lnSpc>
            </a:pPr>
            <a:r>
              <a:rPr lang="pt-BR" dirty="0"/>
              <a:t>Projeto de uma ponte.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OBJETIVOS GERAIS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78ED89-3EE0-414A-AFFF-F3768B871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720" y="1124744"/>
            <a:ext cx="6551612" cy="4895850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pt-BR" dirty="0"/>
              <a:t>Aprender os principais conceitos sobre o projeto de pontes e dimensionamento dos elementos estruturais, com ênfase em pontes de concreto armado.</a:t>
            </a:r>
          </a:p>
        </p:txBody>
      </p:sp>
    </p:spTree>
    <p:extLst>
      <p:ext uri="{BB962C8B-B14F-4D97-AF65-F5344CB8AC3E}">
        <p14:creationId xmlns:p14="http://schemas.microsoft.com/office/powerpoint/2010/main" val="2010311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OBJETIVOS ESPECÍFICOS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78ED89-3EE0-414A-AFFF-F3768B871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8174" y="1124744"/>
            <a:ext cx="6840289" cy="4895850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pt-BR" dirty="0"/>
              <a:t>Distinguir os principais sistemas estruturais adotados para pontes;</a:t>
            </a:r>
          </a:p>
          <a:p>
            <a:pPr algn="just">
              <a:lnSpc>
                <a:spcPct val="200000"/>
              </a:lnSpc>
            </a:pPr>
            <a:r>
              <a:rPr lang="pt-BR" dirty="0"/>
              <a:t>Analisar as vantagens e desvantagens dos diferentes sistemas estruturais existentes;</a:t>
            </a:r>
          </a:p>
        </p:txBody>
      </p:sp>
    </p:spTree>
    <p:extLst>
      <p:ext uri="{BB962C8B-B14F-4D97-AF65-F5344CB8AC3E}">
        <p14:creationId xmlns:p14="http://schemas.microsoft.com/office/powerpoint/2010/main" val="1255501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23928" y="764704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AVALIAÇÃO</a:t>
            </a:r>
          </a:p>
        </p:txBody>
      </p:sp>
      <p:graphicFrame>
        <p:nvGraphicFramePr>
          <p:cNvPr id="6" name="Espaço Reservado para Conteúdo 2">
            <a:extLst>
              <a:ext uri="{FF2B5EF4-FFF2-40B4-BE49-F238E27FC236}">
                <a16:creationId xmlns:a16="http://schemas.microsoft.com/office/drawing/2014/main" id="{0769F9FE-DEF2-46F5-ABFF-74A1D9AE12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9508378"/>
              </p:ext>
            </p:extLst>
          </p:nvPr>
        </p:nvGraphicFramePr>
        <p:xfrm>
          <a:off x="2196034" y="2636912"/>
          <a:ext cx="6480720" cy="2558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36288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548680"/>
            <a:ext cx="3278889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BIBLIOGRAFIA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DFA439-BD6A-4A59-AF0D-9E68B4689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7704" y="1772816"/>
            <a:ext cx="3638930" cy="5554976"/>
          </a:xfrm>
        </p:spPr>
        <p:txBody>
          <a:bodyPr/>
          <a:lstStyle/>
          <a:p>
            <a:pPr algn="just"/>
            <a:r>
              <a:rPr lang="pt-BR" sz="2000" b="0" i="0" u="none" strike="noStrike" baseline="0" dirty="0">
                <a:latin typeface="TimesNewRomanPSMT"/>
              </a:rPr>
              <a:t>MARCHETTI, </a:t>
            </a:r>
            <a:r>
              <a:rPr lang="pt-BR" sz="2000" b="0" i="0" u="none" strike="noStrike" baseline="0" dirty="0" err="1">
                <a:latin typeface="TimesNewRomanPSMT"/>
              </a:rPr>
              <a:t>Osvaldemar</a:t>
            </a:r>
            <a:r>
              <a:rPr lang="pt-BR" sz="2000" b="0" i="0" u="none" strike="noStrike" baseline="0" dirty="0">
                <a:latin typeface="TimesNewRomanPSMT"/>
              </a:rPr>
              <a:t>. </a:t>
            </a:r>
            <a:r>
              <a:rPr lang="pt-BR" sz="2000" b="1" i="0" u="none" strike="noStrike" baseline="0" dirty="0">
                <a:latin typeface="TimesNewRomanPS-BoldMT"/>
              </a:rPr>
              <a:t>Pontes de concreto armado</a:t>
            </a:r>
            <a:r>
              <a:rPr lang="pt-BR" sz="2000" b="0" i="0" u="none" strike="noStrike" baseline="0" dirty="0">
                <a:latin typeface="TimesNewRomanPSMT"/>
              </a:rPr>
              <a:t>. São Paulo: E. </a:t>
            </a:r>
            <a:r>
              <a:rPr lang="pt-BR" sz="2000" b="0" i="0" u="none" strike="noStrike" baseline="0" dirty="0" err="1">
                <a:latin typeface="TimesNewRomanPSMT"/>
              </a:rPr>
              <a:t>Blücher</a:t>
            </a:r>
            <a:r>
              <a:rPr lang="pt-BR" sz="2000" b="0" i="0" u="none" strike="noStrike" baseline="0" dirty="0">
                <a:latin typeface="TimesNewRomanPSMT"/>
              </a:rPr>
              <a:t>, 2009.</a:t>
            </a:r>
          </a:p>
          <a:p>
            <a:pPr algn="just"/>
            <a:r>
              <a:rPr lang="pt-BR" sz="2000" b="0" i="0" u="none" strike="noStrike" baseline="0" dirty="0">
                <a:latin typeface="TimesNewRomanPSMT"/>
              </a:rPr>
              <a:t>FREITAS, Moacyr de. </a:t>
            </a:r>
            <a:r>
              <a:rPr lang="pt-BR" sz="2000" b="1" i="0" u="none" strike="noStrike" baseline="0" dirty="0" err="1">
                <a:latin typeface="TimesNewRomanPS-BoldMT"/>
              </a:rPr>
              <a:t>Infra-estrutura</a:t>
            </a:r>
            <a:r>
              <a:rPr lang="pt-BR" sz="2000" b="1" i="0" u="none" strike="noStrike" baseline="0" dirty="0">
                <a:latin typeface="TimesNewRomanPS-BoldMT"/>
              </a:rPr>
              <a:t> de pontes de vigas</a:t>
            </a:r>
            <a:r>
              <a:rPr lang="pt-BR" sz="2000" b="0" i="0" u="none" strike="noStrike" baseline="0" dirty="0">
                <a:latin typeface="TimesNewRomanPSMT"/>
              </a:rPr>
              <a:t>. São Paulo: </a:t>
            </a:r>
            <a:r>
              <a:rPr lang="pt-BR" sz="2000" b="0" i="0" u="none" strike="noStrike" baseline="0" dirty="0" err="1">
                <a:latin typeface="TimesNewRomanPSMT"/>
              </a:rPr>
              <a:t>Blucher</a:t>
            </a:r>
            <a:r>
              <a:rPr lang="pt-BR" sz="2000" b="0" i="0" u="none" strike="noStrike" baseline="0" dirty="0">
                <a:latin typeface="TimesNewRomanPSMT"/>
              </a:rPr>
              <a:t>, 2001.</a:t>
            </a:r>
          </a:p>
          <a:p>
            <a:pPr algn="just"/>
            <a:r>
              <a:rPr lang="pt-BR" sz="2000" b="0" i="0" u="none" strike="noStrike" baseline="0" dirty="0">
                <a:latin typeface="TimesNewRomanPSMT"/>
              </a:rPr>
              <a:t>FUSCO, </a:t>
            </a:r>
            <a:r>
              <a:rPr lang="pt-BR" sz="2000" b="0" i="0" u="none" strike="noStrike" baseline="0" dirty="0" err="1">
                <a:latin typeface="TimesNewRomanPSMT"/>
              </a:rPr>
              <a:t>Pericles</a:t>
            </a:r>
            <a:r>
              <a:rPr lang="pt-BR" sz="2000" b="0" i="0" u="none" strike="noStrike" baseline="0" dirty="0">
                <a:latin typeface="TimesNewRomanPSMT"/>
              </a:rPr>
              <a:t> Brasiliense. </a:t>
            </a:r>
            <a:r>
              <a:rPr lang="pt-BR" sz="2000" b="1" i="0" u="none" strike="noStrike" baseline="0" dirty="0">
                <a:latin typeface="TimesNewRomanPS-BoldMT"/>
              </a:rPr>
              <a:t>Técnica de armar as estruturas de concreto</a:t>
            </a:r>
            <a:r>
              <a:rPr lang="pt-BR" sz="2000" b="0" i="0" u="none" strike="noStrike" baseline="0" dirty="0">
                <a:latin typeface="TimesNewRomanPSMT"/>
              </a:rPr>
              <a:t>. São </a:t>
            </a:r>
            <a:r>
              <a:rPr lang="pt-BR" sz="2000" b="0" i="0" u="none" strike="noStrike" baseline="0" dirty="0" err="1">
                <a:latin typeface="TimesNewRomanPSMT"/>
              </a:rPr>
              <a:t>Paulo:PINI</a:t>
            </a:r>
            <a:r>
              <a:rPr lang="pt-BR" sz="2000" b="0" i="0" u="none" strike="noStrike" baseline="0" dirty="0">
                <a:latin typeface="TimesNewRomanPSMT"/>
              </a:rPr>
              <a:t>, 2006.</a:t>
            </a:r>
            <a:endParaRPr lang="pt-BR" sz="2000" dirty="0"/>
          </a:p>
        </p:txBody>
      </p:sp>
      <p:pic>
        <p:nvPicPr>
          <p:cNvPr id="1026" name="Picture 2" descr="Pontes de Concreto Armado | Amazon.com.br">
            <a:extLst>
              <a:ext uri="{FF2B5EF4-FFF2-40B4-BE49-F238E27FC236}">
                <a16:creationId xmlns:a16="http://schemas.microsoft.com/office/drawing/2014/main" id="{714FD06A-6650-4BA1-B02E-819524356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797" y="95935"/>
            <a:ext cx="2586892" cy="366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Pontes em concreto armado - Oficina de Texto">
            <a:extLst>
              <a:ext uri="{FF2B5EF4-FFF2-40B4-BE49-F238E27FC236}">
                <a16:creationId xmlns:a16="http://schemas.microsoft.com/office/drawing/2014/main" id="{D15C3AD4-EB72-4AEC-8E74-37F7AF832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208" y="3590011"/>
            <a:ext cx="2314070" cy="326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970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03848" y="764704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DATAS IMPORTANTES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DFA439-BD6A-4A59-AF0D-9E68B4689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3728" y="2564904"/>
            <a:ext cx="6551612" cy="4103762"/>
          </a:xfrm>
        </p:spPr>
        <p:txBody>
          <a:bodyPr/>
          <a:lstStyle/>
          <a:p>
            <a:r>
              <a:rPr lang="pt-BR" dirty="0"/>
              <a:t>02/03 - Carnaval</a:t>
            </a:r>
          </a:p>
          <a:p>
            <a:r>
              <a:rPr lang="pt-BR" dirty="0"/>
              <a:t>20/04 – AV1</a:t>
            </a:r>
          </a:p>
          <a:p>
            <a:r>
              <a:rPr lang="pt-BR" dirty="0"/>
              <a:t>08/06 – AV2</a:t>
            </a:r>
          </a:p>
          <a:p>
            <a:r>
              <a:rPr lang="pt-BR" dirty="0"/>
              <a:t>15/06 - Feriado</a:t>
            </a:r>
          </a:p>
          <a:p>
            <a:r>
              <a:rPr lang="pt-BR" dirty="0"/>
              <a:t>22/06 – AV3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8100153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15">
      <a:dk1>
        <a:srgbClr val="4D4D4D"/>
      </a:dk1>
      <a:lt1>
        <a:srgbClr val="FFFFFF"/>
      </a:lt1>
      <a:dk2>
        <a:srgbClr val="4D4D4D"/>
      </a:dk2>
      <a:lt2>
        <a:srgbClr val="1F1111"/>
      </a:lt2>
      <a:accent1>
        <a:srgbClr val="393939"/>
      </a:accent1>
      <a:accent2>
        <a:srgbClr val="727272"/>
      </a:accent2>
      <a:accent3>
        <a:srgbClr val="FFFFFF"/>
      </a:accent3>
      <a:accent4>
        <a:srgbClr val="404040"/>
      </a:accent4>
      <a:accent5>
        <a:srgbClr val="AEAEAE"/>
      </a:accent5>
      <a:accent6>
        <a:srgbClr val="676767"/>
      </a:accent6>
      <a:hlink>
        <a:srgbClr val="D42424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11163C"/>
        </a:lt2>
        <a:accent1>
          <a:srgbClr val="212B53"/>
        </a:accent1>
        <a:accent2>
          <a:srgbClr val="364481"/>
        </a:accent2>
        <a:accent3>
          <a:srgbClr val="FFFFFF"/>
        </a:accent3>
        <a:accent4>
          <a:srgbClr val="404040"/>
        </a:accent4>
        <a:accent5>
          <a:srgbClr val="ABACB3"/>
        </a:accent5>
        <a:accent6>
          <a:srgbClr val="303D74"/>
        </a:accent6>
        <a:hlink>
          <a:srgbClr val="3E498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D254C"/>
        </a:lt2>
        <a:accent1>
          <a:srgbClr val="254B83"/>
        </a:accent1>
        <a:accent2>
          <a:srgbClr val="406DAA"/>
        </a:accent2>
        <a:accent3>
          <a:srgbClr val="FFFFFF"/>
        </a:accent3>
        <a:accent4>
          <a:srgbClr val="404040"/>
        </a:accent4>
        <a:accent5>
          <a:srgbClr val="ACB1C1"/>
        </a:accent5>
        <a:accent6>
          <a:srgbClr val="39629A"/>
        </a:accent6>
        <a:hlink>
          <a:srgbClr val="3267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363B45"/>
        </a:lt2>
        <a:accent1>
          <a:srgbClr val="A99D9B"/>
        </a:accent1>
        <a:accent2>
          <a:srgbClr val="565A66"/>
        </a:accent2>
        <a:accent3>
          <a:srgbClr val="FFFFFF"/>
        </a:accent3>
        <a:accent4>
          <a:srgbClr val="404040"/>
        </a:accent4>
        <a:accent5>
          <a:srgbClr val="D1CCCB"/>
        </a:accent5>
        <a:accent6>
          <a:srgbClr val="4D515C"/>
        </a:accent6>
        <a:hlink>
          <a:srgbClr val="92715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B26920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D5B9AB"/>
        </a:accent5>
        <a:accent6>
          <a:srgbClr val="64727F"/>
        </a:accent6>
        <a:hlink>
          <a:srgbClr val="EEC72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9BB6EE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CBD7F5"/>
        </a:accent5>
        <a:accent6>
          <a:srgbClr val="64727F"/>
        </a:accent6>
        <a:hlink>
          <a:srgbClr val="84AAF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40494F"/>
        </a:lt2>
        <a:accent1>
          <a:srgbClr val="6D7D8A"/>
        </a:accent1>
        <a:accent2>
          <a:srgbClr val="A7A7A7"/>
        </a:accent2>
        <a:accent3>
          <a:srgbClr val="FFFFFF"/>
        </a:accent3>
        <a:accent4>
          <a:srgbClr val="404040"/>
        </a:accent4>
        <a:accent5>
          <a:srgbClr val="BABFC4"/>
        </a:accent5>
        <a:accent6>
          <a:srgbClr val="979797"/>
        </a:accent6>
        <a:hlink>
          <a:srgbClr val="7F7F7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4D4D4D"/>
        </a:dk2>
        <a:lt2>
          <a:srgbClr val="454D52"/>
        </a:lt2>
        <a:accent1>
          <a:srgbClr val="7D8B97"/>
        </a:accent1>
        <a:accent2>
          <a:srgbClr val="CBCBCB"/>
        </a:accent2>
        <a:accent3>
          <a:srgbClr val="FFFFFF"/>
        </a:accent3>
        <a:accent4>
          <a:srgbClr val="404040"/>
        </a:accent4>
        <a:accent5>
          <a:srgbClr val="BFC4C9"/>
        </a:accent5>
        <a:accent6>
          <a:srgbClr val="B8B8B8"/>
        </a:accent6>
        <a:hlink>
          <a:srgbClr val="5158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4D4D4D"/>
        </a:dk2>
        <a:lt2>
          <a:srgbClr val="393939"/>
        </a:lt2>
        <a:accent1>
          <a:srgbClr val="858585"/>
        </a:accent1>
        <a:accent2>
          <a:srgbClr val="939393"/>
        </a:accent2>
        <a:accent3>
          <a:srgbClr val="FFFFFF"/>
        </a:accent3>
        <a:accent4>
          <a:srgbClr val="404040"/>
        </a:accent4>
        <a:accent5>
          <a:srgbClr val="C2C2C2"/>
        </a:accent5>
        <a:accent6>
          <a:srgbClr val="858585"/>
        </a:accent6>
        <a:hlink>
          <a:srgbClr val="6969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4D4D4D"/>
        </a:dk2>
        <a:lt2>
          <a:srgbClr val="4F5056"/>
        </a:lt2>
        <a:accent1>
          <a:srgbClr val="7E7F8E"/>
        </a:accent1>
        <a:accent2>
          <a:srgbClr val="C0C1C5"/>
        </a:accent2>
        <a:accent3>
          <a:srgbClr val="FFFFFF"/>
        </a:accent3>
        <a:accent4>
          <a:srgbClr val="404040"/>
        </a:accent4>
        <a:accent5>
          <a:srgbClr val="C0C0C6"/>
        </a:accent5>
        <a:accent6>
          <a:srgbClr val="AEAFB2"/>
        </a:accent6>
        <a:hlink>
          <a:srgbClr val="ACAFB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4D4D4D"/>
        </a:dk2>
        <a:lt2>
          <a:srgbClr val="85978F"/>
        </a:lt2>
        <a:accent1>
          <a:srgbClr val="9DA499"/>
        </a:accent1>
        <a:accent2>
          <a:srgbClr val="A5B9BA"/>
        </a:accent2>
        <a:accent3>
          <a:srgbClr val="FFFFFF"/>
        </a:accent3>
        <a:accent4>
          <a:srgbClr val="404040"/>
        </a:accent4>
        <a:accent5>
          <a:srgbClr val="CCCFCA"/>
        </a:accent5>
        <a:accent6>
          <a:srgbClr val="95A7A8"/>
        </a:accent6>
        <a:hlink>
          <a:srgbClr val="ABB4A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4D4D4D"/>
        </a:dk2>
        <a:lt2>
          <a:srgbClr val="484847"/>
        </a:lt2>
        <a:accent1>
          <a:srgbClr val="7C7C74"/>
        </a:accent1>
        <a:accent2>
          <a:srgbClr val="AFB2AA"/>
        </a:accent2>
        <a:accent3>
          <a:srgbClr val="FFFFFF"/>
        </a:accent3>
        <a:accent4>
          <a:srgbClr val="404040"/>
        </a:accent4>
        <a:accent5>
          <a:srgbClr val="BFBFBC"/>
        </a:accent5>
        <a:accent6>
          <a:srgbClr val="9EA19A"/>
        </a:accent6>
        <a:hlink>
          <a:srgbClr val="D4D2C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4D4D4D"/>
        </a:dk2>
        <a:lt2>
          <a:srgbClr val="18191C"/>
        </a:lt2>
        <a:accent1>
          <a:srgbClr val="1F2229"/>
        </a:accent1>
        <a:accent2>
          <a:srgbClr val="3B4A61"/>
        </a:accent2>
        <a:accent3>
          <a:srgbClr val="FFFFFF"/>
        </a:accent3>
        <a:accent4>
          <a:srgbClr val="404040"/>
        </a:accent4>
        <a:accent5>
          <a:srgbClr val="ABABAC"/>
        </a:accent5>
        <a:accent6>
          <a:srgbClr val="354257"/>
        </a:accent6>
        <a:hlink>
          <a:srgbClr val="718CA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4D4D4D"/>
        </a:dk2>
        <a:lt2>
          <a:srgbClr val="3E3B55"/>
        </a:lt2>
        <a:accent1>
          <a:srgbClr val="8D8DC2"/>
        </a:accent1>
        <a:accent2>
          <a:srgbClr val="777777"/>
        </a:accent2>
        <a:accent3>
          <a:srgbClr val="FFFFFF"/>
        </a:accent3>
        <a:accent4>
          <a:srgbClr val="404040"/>
        </a:accent4>
        <a:accent5>
          <a:srgbClr val="C5C5DD"/>
        </a:accent5>
        <a:accent6>
          <a:srgbClr val="6B6B6B"/>
        </a:accent6>
        <a:hlink>
          <a:srgbClr val="C0C0C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4">
        <a:dk1>
          <a:srgbClr val="4D4D4D"/>
        </a:dk1>
        <a:lt1>
          <a:srgbClr val="FFFFFF"/>
        </a:lt1>
        <a:dk2>
          <a:srgbClr val="4D4D4D"/>
        </a:dk2>
        <a:lt2>
          <a:srgbClr val="26231E"/>
        </a:lt2>
        <a:accent1>
          <a:srgbClr val="D69F8C"/>
        </a:accent1>
        <a:accent2>
          <a:srgbClr val="AD8D82"/>
        </a:accent2>
        <a:accent3>
          <a:srgbClr val="FFFFFF"/>
        </a:accent3>
        <a:accent4>
          <a:srgbClr val="404040"/>
        </a:accent4>
        <a:accent5>
          <a:srgbClr val="E8CDC5"/>
        </a:accent5>
        <a:accent6>
          <a:srgbClr val="9C7F75"/>
        </a:accent6>
        <a:hlink>
          <a:srgbClr val="67606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5">
        <a:dk1>
          <a:srgbClr val="4D4D4D"/>
        </a:dk1>
        <a:lt1>
          <a:srgbClr val="FFFFFF"/>
        </a:lt1>
        <a:dk2>
          <a:srgbClr val="4D4D4D"/>
        </a:dk2>
        <a:lt2>
          <a:srgbClr val="1F1111"/>
        </a:lt2>
        <a:accent1>
          <a:srgbClr val="393939"/>
        </a:accent1>
        <a:accent2>
          <a:srgbClr val="727272"/>
        </a:accent2>
        <a:accent3>
          <a:srgbClr val="FFFFFF"/>
        </a:accent3>
        <a:accent4>
          <a:srgbClr val="404040"/>
        </a:accent4>
        <a:accent5>
          <a:srgbClr val="AEAEAE"/>
        </a:accent5>
        <a:accent6>
          <a:srgbClr val="676767"/>
        </a:accent6>
        <a:hlink>
          <a:srgbClr val="D4242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1217</TotalTime>
  <Words>169</Words>
  <Application>Microsoft Office PowerPoint</Application>
  <PresentationFormat>Apresentação na tela (4:3)</PresentationFormat>
  <Paragraphs>31</Paragraphs>
  <Slides>7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TimesNewRomanPS-BoldMT</vt:lpstr>
      <vt:lpstr>TimesNewRomanPSMT</vt:lpstr>
      <vt:lpstr>template</vt:lpstr>
      <vt:lpstr>CCE 1079 PONTES</vt:lpstr>
      <vt:lpstr>EMENTA DA DISCIPLINA</vt:lpstr>
      <vt:lpstr>OBJETIVOS GERAIS</vt:lpstr>
      <vt:lpstr>OBJETIVOS ESPECÍFICOS</vt:lpstr>
      <vt:lpstr>AVALIAÇÃO</vt:lpstr>
      <vt:lpstr>BIBLIOGRAFIA</vt:lpstr>
      <vt:lpstr>DATAS IMPORTANTES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CCE 1079 PONTES</dc:title>
  <dc:creator>engcivil.suise@hotmail.com</dc:creator>
  <cp:lastModifiedBy>Talles Mello</cp:lastModifiedBy>
  <cp:revision>10</cp:revision>
  <dcterms:created xsi:type="dcterms:W3CDTF">2020-02-06T22:30:44Z</dcterms:created>
  <dcterms:modified xsi:type="dcterms:W3CDTF">2022-02-15T12:43:03Z</dcterms:modified>
</cp:coreProperties>
</file>