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7"/>
  </p:notesMasterIdLst>
  <p:handoutMasterIdLst>
    <p:handoutMasterId r:id="rId38"/>
  </p:handoutMasterIdLst>
  <p:sldIdLst>
    <p:sldId id="257" r:id="rId2"/>
    <p:sldId id="268" r:id="rId3"/>
    <p:sldId id="267" r:id="rId4"/>
    <p:sldId id="258" r:id="rId5"/>
    <p:sldId id="269" r:id="rId6"/>
    <p:sldId id="270" r:id="rId7"/>
    <p:sldId id="261" r:id="rId8"/>
    <p:sldId id="263" r:id="rId9"/>
    <p:sldId id="259" r:id="rId10"/>
    <p:sldId id="264" r:id="rId11"/>
    <p:sldId id="265" r:id="rId12"/>
    <p:sldId id="266" r:id="rId13"/>
    <p:sldId id="271" r:id="rId14"/>
    <p:sldId id="272" r:id="rId15"/>
    <p:sldId id="273" r:id="rId16"/>
    <p:sldId id="275" r:id="rId17"/>
    <p:sldId id="276" r:id="rId18"/>
    <p:sldId id="277" r:id="rId19"/>
    <p:sldId id="279" r:id="rId20"/>
    <p:sldId id="280" r:id="rId21"/>
    <p:sldId id="274" r:id="rId22"/>
    <p:sldId id="282" r:id="rId23"/>
    <p:sldId id="284" r:id="rId24"/>
    <p:sldId id="283" r:id="rId25"/>
    <p:sldId id="286" r:id="rId26"/>
    <p:sldId id="288" r:id="rId27"/>
    <p:sldId id="287" r:id="rId28"/>
    <p:sldId id="289" r:id="rId29"/>
    <p:sldId id="290" r:id="rId30"/>
    <p:sldId id="291" r:id="rId31"/>
    <p:sldId id="292" r:id="rId32"/>
    <p:sldId id="293" r:id="rId33"/>
    <p:sldId id="296" r:id="rId34"/>
    <p:sldId id="294" r:id="rId35"/>
    <p:sldId id="297" r:id="rId36"/>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p:scale>
          <a:sx n="70" d="100"/>
          <a:sy n="70" d="100"/>
        </p:scale>
        <p:origin x="738" y="120"/>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C3E0910-793C-46A0-8623-CEAD4857882F}" type="datetime1">
              <a:rPr lang="pt-BR" smtClean="0"/>
              <a:t>16/11/2020</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‹nº›</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9EE704A-765A-48C7-8594-25B15929F837}" type="datetime1">
              <a:rPr lang="pt-BR" smtClean="0"/>
              <a:t>16/11/2020</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‹nº›</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pt-br" dirty="0"/>
              <a:t>Clique para editar o estilo de título Mestre</a:t>
            </a:r>
            <a:endParaRPr lang="en-US"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pt-BR"/>
              <a:t>Clique para editar o estilo do subtítulo Mestre</a:t>
            </a:r>
            <a:endParaRPr lang="en-US" dirty="0"/>
          </a:p>
        </p:txBody>
      </p:sp>
      <p:cxnSp>
        <p:nvCxnSpPr>
          <p:cNvPr id="9" name="Conector Re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3E92B5B4-4D0A-4964-A1A3-B85B0EE00890}" type="datetime1">
              <a:rPr lang="pt-BR" smtClean="0"/>
              <a:t>16/11/2020</a:t>
            </a:fld>
            <a:endParaRPr lang="en-US" dirty="0"/>
          </a:p>
        </p:txBody>
      </p:sp>
      <p:sp>
        <p:nvSpPr>
          <p:cNvPr id="5" name="Espaço Reservado para Rodapé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Espaço Reservado para o Número do Slid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p:txBody>
          <a:bodyPr vert="eaVert" lIns="45720" tIns="0" rIns="45720" bIns="0"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32E1A5F9-C71D-4DE8-8BF4-9F6FC06A94B8}" type="datetime1">
              <a:rPr lang="pt-BR" smtClean="0"/>
              <a:t>16/11/2020</a:t>
            </a:fld>
            <a:endParaRPr lang="en-US" dirty="0"/>
          </a:p>
        </p:txBody>
      </p:sp>
      <p:sp>
        <p:nvSpPr>
          <p:cNvPr id="8" name="Espaço Reservado para Rodapé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Espaço Reservado para o Número do Slide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vertical 1"/>
          <p:cNvSpPr>
            <a:spLocks noGrp="1"/>
          </p:cNvSpPr>
          <p:nvPr>
            <p:ph type="title" orient="vert" hasCustomPrompt="1"/>
          </p:nvPr>
        </p:nvSpPr>
        <p:spPr>
          <a:xfrm>
            <a:off x="8724900" y="412302"/>
            <a:ext cx="2628900" cy="5759898"/>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838200" y="412302"/>
            <a:ext cx="7734300" cy="5759898"/>
          </a:xfrm>
        </p:spPr>
        <p:txBody>
          <a:bodyPr vert="eaVert" lIns="45720" tIns="0" rIns="45720" bIns="0"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421DCD7D-5BFD-485D-AED5-B62EAACA4CB6}" type="datetime1">
              <a:rPr lang="pt-BR" smtClean="0"/>
              <a:t>16/11/2020</a:t>
            </a:fld>
            <a:endParaRPr lang="en-US" dirty="0"/>
          </a:p>
        </p:txBody>
      </p:sp>
      <p:sp>
        <p:nvSpPr>
          <p:cNvPr id="8" name="Espaço Reservado para Rodapé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623252B5-F3E6-4058-A723-196087E9E541}" type="datetime1">
              <a:rPr lang="pt-BR" smtClean="0"/>
              <a:t>16/11/2020</a:t>
            </a:fld>
            <a:endParaRPr lang="en-US" dirty="0"/>
          </a:p>
        </p:txBody>
      </p:sp>
      <p:sp>
        <p:nvSpPr>
          <p:cNvPr id="8" name="Espaço Reservado para Rodapé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Espaço Reservado para o Número do Slid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pt-br" dirty="0"/>
              <a:t>Clique para editar o estilo de título Mestre</a:t>
            </a:r>
            <a:endParaRPr lang="en-US" dirty="0"/>
          </a:p>
        </p:txBody>
      </p:sp>
      <p:sp>
        <p:nvSpPr>
          <p:cNvPr id="3" name="Espaço reservado para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cxnSp>
        <p:nvCxnSpPr>
          <p:cNvPr id="9" name="Conector Re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ço Reservado para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1A251DFA-97D2-4C90-9100-D1173CC96C37}" type="datetime1">
              <a:rPr lang="pt-BR" smtClean="0"/>
              <a:t>16/11/2020</a:t>
            </a:fld>
            <a:endParaRPr lang="en-US" dirty="0"/>
          </a:p>
        </p:txBody>
      </p:sp>
      <p:sp>
        <p:nvSpPr>
          <p:cNvPr id="8" name="Espaço Reservado para Rodapé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Espaço Reservado para o Número do Slid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97280" y="2120900"/>
            <a:ext cx="4639736" cy="3748193"/>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515944" y="2120900"/>
            <a:ext cx="4639736" cy="3748194"/>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2" name="Espaço Reservado para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7651B26C-F0DB-4889-B6A3-FE07E152272F}" type="datetime1">
              <a:rPr lang="pt-BR" smtClean="0"/>
              <a:t>16/11/2020</a:t>
            </a:fld>
            <a:endParaRPr lang="en-US" dirty="0"/>
          </a:p>
        </p:txBody>
      </p:sp>
      <p:sp>
        <p:nvSpPr>
          <p:cNvPr id="9" name="Espaço Reservado para Rodapé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ítulo 9"/>
          <p:cNvSpPr>
            <a:spLocks noGrp="1"/>
          </p:cNvSpPr>
          <p:nvPr>
            <p:ph type="title" hasCustomPrompt="1"/>
          </p:nvPr>
        </p:nvSpPr>
        <p:spPr>
          <a:xfrm>
            <a:off x="1097280" y="286603"/>
            <a:ext cx="10058400" cy="1450757"/>
          </a:xfrm>
        </p:spPr>
        <p:txBody>
          <a:bodyPr rtlCol="0"/>
          <a:lstStyle>
            <a:lvl1pPr>
              <a:defRPr/>
            </a:lvl1pPr>
          </a:lstStyle>
          <a:p>
            <a:pPr rtl="0"/>
            <a:r>
              <a:rPr lang="pt-br" dirty="0"/>
              <a:t>Clique para editar o estilo de título Mestre</a:t>
            </a:r>
            <a:endParaRPr lang="en-US" dirty="0"/>
          </a:p>
        </p:txBody>
      </p:sp>
      <p:sp>
        <p:nvSpPr>
          <p:cNvPr id="3" name="Espaço reservado para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97280" y="2958274"/>
            <a:ext cx="4639736" cy="2910821"/>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515944" y="2958273"/>
            <a:ext cx="4639736" cy="2910821"/>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2" name="Espaço Reservado para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DB0565EE-A4B5-4AB4-9432-D16ECAE9EF1F}" type="datetime1">
              <a:rPr lang="pt-BR" smtClean="0"/>
              <a:t>16/11/2020</a:t>
            </a:fld>
            <a:endParaRPr lang="en-US" dirty="0"/>
          </a:p>
        </p:txBody>
      </p:sp>
      <p:sp>
        <p:nvSpPr>
          <p:cNvPr id="11" name="Espaço Reservado para Rodapé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Espaço Reservado para Número de Slid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6" name="Espaço Reservado para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FC470C2D-02C8-4A1B-A79F-498A53DD951F}" type="datetime1">
              <a:rPr lang="pt-BR" smtClean="0"/>
              <a:t>16/11/2020</a:t>
            </a:fld>
            <a:endParaRPr lang="en-US" dirty="0"/>
          </a:p>
        </p:txBody>
      </p:sp>
      <p:sp>
        <p:nvSpPr>
          <p:cNvPr id="7" name="Espaço Reservado para Rodapé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Espaço reservado para o número do slid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9094EF83-1835-4C7A-B4B2-F0B720F5AC0B}" type="datetime1">
              <a:rPr lang="pt-BR" smtClean="0"/>
              <a:t>16/11/2020</a:t>
            </a:fld>
            <a:endParaRPr lang="en-US" dirty="0"/>
          </a:p>
        </p:txBody>
      </p:sp>
      <p:sp>
        <p:nvSpPr>
          <p:cNvPr id="3" name="Espaço Reservado para Rodapé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Espaço reservado para o número do slid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400" b="0">
                <a:solidFill>
                  <a:srgbClr val="FFFFFF"/>
                </a:solidFill>
              </a:defRPr>
            </a:lvl1pPr>
          </a:lstStyle>
          <a:p>
            <a:pPr rtl="0"/>
            <a:r>
              <a:rPr lang="pt-BR"/>
              <a:t>Clique para editar o título Mestre</a:t>
            </a:r>
            <a:endParaRPr lang="en-US" dirty="0"/>
          </a:p>
        </p:txBody>
      </p:sp>
      <p:sp>
        <p:nvSpPr>
          <p:cNvPr id="3" name="Espaço reservado para conteúdo 2"/>
          <p:cNvSpPr>
            <a:spLocks noGrp="1"/>
          </p:cNvSpPr>
          <p:nvPr>
            <p:ph idx="1"/>
          </p:nvPr>
        </p:nvSpPr>
        <p:spPr>
          <a:xfrm>
            <a:off x="5458984" y="812799"/>
            <a:ext cx="5928344" cy="5294757"/>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os estilos de texto Mestre</a:t>
            </a:r>
          </a:p>
        </p:txBody>
      </p:sp>
      <p:sp>
        <p:nvSpPr>
          <p:cNvPr id="5" name="Espaço Reservado para Data 4"/>
          <p:cNvSpPr>
            <a:spLocks noGrp="1"/>
          </p:cNvSpPr>
          <p:nvPr>
            <p:ph type="dt" sz="half" idx="10"/>
          </p:nvPr>
        </p:nvSpPr>
        <p:spPr>
          <a:xfrm>
            <a:off x="643464" y="6446520"/>
            <a:ext cx="3517568" cy="365125"/>
          </a:xfrm>
        </p:spPr>
        <p:txBody>
          <a:bodyPr rtlCol="0"/>
          <a:lstStyle>
            <a:lvl1pPr algn="l">
              <a:defRPr/>
            </a:lvl1pPr>
          </a:lstStyle>
          <a:p>
            <a:pPr rtl="0"/>
            <a:fld id="{6F5D5688-1774-4625-9E74-88EA94DB2550}" type="datetime1">
              <a:rPr lang="pt-BR" smtClean="0"/>
              <a:t>16/11/2020</a:t>
            </a:fld>
            <a:endParaRPr lang="en-US" dirty="0"/>
          </a:p>
        </p:txBody>
      </p:sp>
      <p:sp>
        <p:nvSpPr>
          <p:cNvPr id="6" name="Espaço Reservado para Rodapé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Espaço Reservado para o Número do Slid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a:t>Clique no ícone para adicionar uma imagem</a:t>
            </a:r>
            <a:endParaRPr lang="en-US"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pt-BR"/>
              <a:t>Clique para editar o título Mestre</a:t>
            </a:r>
            <a:endParaRPr lang="en-US" dirty="0"/>
          </a:p>
        </p:txBody>
      </p:sp>
      <p:sp>
        <p:nvSpPr>
          <p:cNvPr id="4" name="Espaço reservado para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lvl1pPr>
              <a:defRPr/>
            </a:lvl1pPr>
          </a:lstStyle>
          <a:p>
            <a:pPr rtl="0"/>
            <a:fld id="{3D5E4E1C-696A-4E82-B6DD-87ECA4CC925A}" type="datetime1">
              <a:rPr lang="pt-BR" smtClean="0"/>
              <a:t>16/11/2020</a:t>
            </a:fld>
            <a:endParaRPr lang="en-US" dirty="0"/>
          </a:p>
        </p:txBody>
      </p:sp>
      <p:sp>
        <p:nvSpPr>
          <p:cNvPr id="6" name="Espaço reservado para rodapé 5"/>
          <p:cNvSpPr>
            <a:spLocks noGrp="1"/>
          </p:cNvSpPr>
          <p:nvPr>
            <p:ph type="ftr" sz="quarter" idx="11"/>
          </p:nvPr>
        </p:nvSpPr>
        <p:spPr>
          <a:xfrm>
            <a:off x="1097279" y="6446838"/>
            <a:ext cx="6818262" cy="365125"/>
          </a:xfrm>
        </p:spPr>
        <p:txBody>
          <a:bodyPr rtlCol="0"/>
          <a:lstStyle/>
          <a:p>
            <a:pPr algn="l"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pt-br" dirty="0"/>
              <a:t>Clique para editar o estilo de título Mestre</a:t>
            </a:r>
            <a:endParaRPr lang="en-US" dirty="0"/>
          </a:p>
        </p:txBody>
      </p:sp>
      <p:sp>
        <p:nvSpPr>
          <p:cNvPr id="3" name="Espaço reservado para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66BA6665-D630-4C43-9989-3D086DA68E5F}" type="datetime1">
              <a:rPr lang="pt-BR" smtClean="0"/>
              <a:t>16/11/2020</a:t>
            </a:fld>
            <a:endParaRPr lang="en-US" dirty="0"/>
          </a:p>
        </p:txBody>
      </p:sp>
      <p:sp>
        <p:nvSpPr>
          <p:cNvPr id="5" name="Espaço Reservado para Rodapé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Espaço Reservado para o Número do Slid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‹nº›</a:t>
            </a:fld>
            <a:endParaRPr lang="en-US" dirty="0"/>
          </a:p>
        </p:txBody>
      </p:sp>
      <p:cxnSp>
        <p:nvCxnSpPr>
          <p:cNvPr id="10" name="Conector Re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980.png"/></Relationships>
</file>

<file path=ppt/slides/_rels/slide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1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1.png"/><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1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1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23.png"/><Relationship Id="rId4" Type="http://schemas.openxmlformats.org/officeDocument/2006/relationships/image" Target="../media/image116.png"/><Relationship Id="rId9" Type="http://schemas.openxmlformats.org/officeDocument/2006/relationships/image" Target="../media/image12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40.png"/><Relationship Id="rId2" Type="http://schemas.openxmlformats.org/officeDocument/2006/relationships/image" Target="../media/image201.png"/><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2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 Id="rId4" Type="http://schemas.openxmlformats.org/officeDocument/2006/relationships/image" Target="../media/image129.png"/></Relationships>
</file>

<file path=ppt/slides/_rels/slide22.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23.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2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5" Type="http://schemas.openxmlformats.org/officeDocument/2006/relationships/image" Target="../media/image154.png"/><Relationship Id="rId4" Type="http://schemas.openxmlformats.org/officeDocument/2006/relationships/image" Target="../media/image153.png"/></Relationships>
</file>

<file path=ppt/slides/_rels/slide27.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png"/><Relationship Id="rId26" Type="http://schemas.openxmlformats.org/officeDocument/2006/relationships/image" Target="../media/image177.png"/><Relationship Id="rId3" Type="http://schemas.openxmlformats.org/officeDocument/2006/relationships/image" Target="../media/image155.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176.png"/><Relationship Id="rId2" Type="http://schemas.openxmlformats.org/officeDocument/2006/relationships/image" Target="../media/image10.jpg"/><Relationship Id="rId16" Type="http://schemas.openxmlformats.org/officeDocument/2006/relationships/image" Target="../media/image167.png"/><Relationship Id="rId20"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62.png"/><Relationship Id="rId24" Type="http://schemas.openxmlformats.org/officeDocument/2006/relationships/image" Target="../media/image175.png"/><Relationship Id="rId5" Type="http://schemas.openxmlformats.org/officeDocument/2006/relationships/image" Target="../media/image157.png"/><Relationship Id="rId15" Type="http://schemas.openxmlformats.org/officeDocument/2006/relationships/image" Target="../media/image166.png"/><Relationship Id="rId23" Type="http://schemas.openxmlformats.org/officeDocument/2006/relationships/image" Target="../media/image174.png"/><Relationship Id="rId28" Type="http://schemas.openxmlformats.org/officeDocument/2006/relationships/image" Target="../media/image179.png"/><Relationship Id="rId10" Type="http://schemas.openxmlformats.org/officeDocument/2006/relationships/image" Target="../media/image161.png"/><Relationship Id="rId19" Type="http://schemas.openxmlformats.org/officeDocument/2006/relationships/image" Target="../media/image170.png"/><Relationship Id="rId4" Type="http://schemas.openxmlformats.org/officeDocument/2006/relationships/image" Target="../media/image156.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173.png"/><Relationship Id="rId27" Type="http://schemas.openxmlformats.org/officeDocument/2006/relationships/image" Target="../media/image178.png"/></Relationships>
</file>

<file path=ppt/slides/_rels/slide2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91.png"/><Relationship Id="rId5" Type="http://schemas.openxmlformats.org/officeDocument/2006/relationships/image" Target="../media/image189.png"/><Relationship Id="rId4" Type="http://schemas.openxmlformats.org/officeDocument/2006/relationships/image" Target="../media/image188.png"/></Relationships>
</file>

<file path=ppt/slides/_rels/slide32.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image" Target="../media/image19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7.xml"/><Relationship Id="rId5" Type="http://schemas.openxmlformats.org/officeDocument/2006/relationships/image" Target="../media/image196.png"/><Relationship Id="rId4" Type="http://schemas.openxmlformats.org/officeDocument/2006/relationships/image" Target="../media/image195.png"/></Relationships>
</file>

<file path=ppt/slides/_rels/slide34.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image" Target="../media/image208.png"/><Relationship Id="rId18" Type="http://schemas.openxmlformats.org/officeDocument/2006/relationships/image" Target="../media/image213.png"/><Relationship Id="rId26" Type="http://schemas.openxmlformats.org/officeDocument/2006/relationships/image" Target="../media/image221.png"/><Relationship Id="rId3" Type="http://schemas.openxmlformats.org/officeDocument/2006/relationships/image" Target="../media/image10.jpg"/><Relationship Id="rId21" Type="http://schemas.openxmlformats.org/officeDocument/2006/relationships/image" Target="../media/image216.png"/><Relationship Id="rId7" Type="http://schemas.openxmlformats.org/officeDocument/2006/relationships/image" Target="../media/image202.png"/><Relationship Id="rId12" Type="http://schemas.openxmlformats.org/officeDocument/2006/relationships/image" Target="../media/image207.png"/><Relationship Id="rId17" Type="http://schemas.openxmlformats.org/officeDocument/2006/relationships/image" Target="../media/image212.png"/><Relationship Id="rId25" Type="http://schemas.openxmlformats.org/officeDocument/2006/relationships/image" Target="../media/image220.png"/><Relationship Id="rId2" Type="http://schemas.openxmlformats.org/officeDocument/2006/relationships/image" Target="../media/image197.png"/><Relationship Id="rId16" Type="http://schemas.openxmlformats.org/officeDocument/2006/relationships/image" Target="../media/image211.png"/><Relationship Id="rId20" Type="http://schemas.openxmlformats.org/officeDocument/2006/relationships/image" Target="../media/image215.png"/><Relationship Id="rId1" Type="http://schemas.openxmlformats.org/officeDocument/2006/relationships/slideLayout" Target="../slideLayouts/slideLayout7.xml"/><Relationship Id="rId6" Type="http://schemas.openxmlformats.org/officeDocument/2006/relationships/image" Target="../media/image199.png"/><Relationship Id="rId11" Type="http://schemas.openxmlformats.org/officeDocument/2006/relationships/image" Target="../media/image206.png"/><Relationship Id="rId24" Type="http://schemas.openxmlformats.org/officeDocument/2006/relationships/image" Target="../media/image219.png"/><Relationship Id="rId5" Type="http://schemas.openxmlformats.org/officeDocument/2006/relationships/image" Target="../media/image198.png"/><Relationship Id="rId15" Type="http://schemas.openxmlformats.org/officeDocument/2006/relationships/image" Target="../media/image210.png"/><Relationship Id="rId23" Type="http://schemas.openxmlformats.org/officeDocument/2006/relationships/image" Target="../media/image218.png"/><Relationship Id="rId10" Type="http://schemas.openxmlformats.org/officeDocument/2006/relationships/image" Target="../media/image205.png"/><Relationship Id="rId19" Type="http://schemas.openxmlformats.org/officeDocument/2006/relationships/image" Target="../media/image214.png"/><Relationship Id="rId4" Type="http://schemas.openxmlformats.org/officeDocument/2006/relationships/image" Target="../media/image6.jpg"/><Relationship Id="rId9" Type="http://schemas.openxmlformats.org/officeDocument/2006/relationships/image" Target="../media/image204.png"/><Relationship Id="rId14" Type="http://schemas.openxmlformats.org/officeDocument/2006/relationships/image" Target="../media/image209.png"/><Relationship Id="rId22" Type="http://schemas.openxmlformats.org/officeDocument/2006/relationships/image" Target="../media/image217.png"/></Relationships>
</file>

<file path=ppt/slides/_rels/slide35.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3.png"/><Relationship Id="rId7" Type="http://schemas.openxmlformats.org/officeDocument/2006/relationships/image" Target="../media/image227.png"/><Relationship Id="rId2"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26.png"/><Relationship Id="rId5" Type="http://schemas.openxmlformats.org/officeDocument/2006/relationships/image" Target="../media/image225.png"/><Relationship Id="rId10" Type="http://schemas.openxmlformats.org/officeDocument/2006/relationships/image" Target="../media/image230.png"/><Relationship Id="rId4" Type="http://schemas.openxmlformats.org/officeDocument/2006/relationships/image" Target="../media/image224.png"/><Relationship Id="rId9" Type="http://schemas.openxmlformats.org/officeDocument/2006/relationships/image" Target="../media/image2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9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image" Target="../media/image26.pn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png"/><Relationship Id="rId84" Type="http://schemas.openxmlformats.org/officeDocument/2006/relationships/image" Target="../media/image84.png"/><Relationship Id="rId89" Type="http://schemas.openxmlformats.org/officeDocument/2006/relationships/image" Target="../media/image89.png"/><Relationship Id="rId16" Type="http://schemas.openxmlformats.org/officeDocument/2006/relationships/image" Target="../media/image16.png"/><Relationship Id="rId11" Type="http://schemas.openxmlformats.org/officeDocument/2006/relationships/image" Target="../media/image110.png"/><Relationship Id="rId32" Type="http://schemas.openxmlformats.org/officeDocument/2006/relationships/image" Target="../media/image32.pn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png"/><Relationship Id="rId74" Type="http://schemas.openxmlformats.org/officeDocument/2006/relationships/image" Target="../media/image74.png"/><Relationship Id="rId79" Type="http://schemas.openxmlformats.org/officeDocument/2006/relationships/image" Target="../media/image79.png"/><Relationship Id="rId5" Type="http://schemas.openxmlformats.org/officeDocument/2006/relationships/image" Target="../media/image7.jpg"/><Relationship Id="rId90" Type="http://schemas.openxmlformats.org/officeDocument/2006/relationships/image" Target="../media/image90.png"/><Relationship Id="rId22" Type="http://schemas.openxmlformats.org/officeDocument/2006/relationships/image" Target="../media/image22.png"/><Relationship Id="rId27" Type="http://schemas.openxmlformats.org/officeDocument/2006/relationships/image" Target="../media/image27.png"/><Relationship Id="rId43" Type="http://schemas.openxmlformats.org/officeDocument/2006/relationships/image" Target="../media/image43.png"/><Relationship Id="rId48" Type="http://schemas.openxmlformats.org/officeDocument/2006/relationships/image" Target="../media/image48.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10.jpg"/><Relationship Id="rId51" Type="http://schemas.openxmlformats.org/officeDocument/2006/relationships/image" Target="../media/image51.png"/><Relationship Id="rId72" Type="http://schemas.openxmlformats.org/officeDocument/2006/relationships/image" Target="../media/image72.png"/><Relationship Id="rId80" Type="http://schemas.openxmlformats.org/officeDocument/2006/relationships/image" Target="../media/image80.png"/><Relationship Id="rId85" Type="http://schemas.openxmlformats.org/officeDocument/2006/relationships/image" Target="../media/image85.png"/><Relationship Id="rId93" Type="http://schemas.openxmlformats.org/officeDocument/2006/relationships/image" Target="../media/image93.png"/><Relationship Id="rId3" Type="http://schemas.openxmlformats.org/officeDocument/2006/relationships/image" Target="../media/image5.jpg"/><Relationship Id="rId12" Type="http://schemas.openxmlformats.org/officeDocument/2006/relationships/image" Target="../media/image120.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83" Type="http://schemas.openxmlformats.org/officeDocument/2006/relationships/image" Target="../media/image83.png"/><Relationship Id="rId88" Type="http://schemas.openxmlformats.org/officeDocument/2006/relationships/image" Target="../media/image88.png"/><Relationship Id="rId91"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8.jpg"/><Relationship Id="rId15" Type="http://schemas.openxmlformats.org/officeDocument/2006/relationships/image" Target="../media/image150.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6.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png"/><Relationship Id="rId81" Type="http://schemas.openxmlformats.org/officeDocument/2006/relationships/image" Target="../media/image81.png"/><Relationship Id="rId86" Type="http://schemas.openxmlformats.org/officeDocument/2006/relationships/image" Target="../media/image86.png"/><Relationship Id="rId4" Type="http://schemas.openxmlformats.org/officeDocument/2006/relationships/image" Target="../media/image6.jpg"/><Relationship Id="rId9" Type="http://schemas.openxmlformats.org/officeDocument/2006/relationships/image" Target="../media/image13.png"/><Relationship Id="rId13" Type="http://schemas.openxmlformats.org/officeDocument/2006/relationships/image" Target="../media/image130.png"/><Relationship Id="rId18" Type="http://schemas.openxmlformats.org/officeDocument/2006/relationships/image" Target="../media/image18.png"/><Relationship Id="rId39" Type="http://schemas.openxmlformats.org/officeDocument/2006/relationships/image" Target="../media/image3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png"/><Relationship Id="rId7" Type="http://schemas.openxmlformats.org/officeDocument/2006/relationships/image" Target="../media/image9.jpg"/><Relationship Id="rId71" Type="http://schemas.openxmlformats.org/officeDocument/2006/relationships/image" Target="../media/image71.png"/><Relationship Id="rId92" Type="http://schemas.openxmlformats.org/officeDocument/2006/relationships/image" Target="../media/image92.png"/><Relationship Id="rId2" Type="http://schemas.openxmlformats.org/officeDocument/2006/relationships/image" Target="../media/image4.jpg"/><Relationship Id="rId29" Type="http://schemas.openxmlformats.org/officeDocument/2006/relationships/image" Target="../media/image29.png"/><Relationship Id="rId24" Type="http://schemas.openxmlformats.org/officeDocument/2006/relationships/image" Target="../media/image24.png"/><Relationship Id="rId40" Type="http://schemas.openxmlformats.org/officeDocument/2006/relationships/image" Target="../media/image40.png"/><Relationship Id="rId45" Type="http://schemas.openxmlformats.org/officeDocument/2006/relationships/image" Target="../media/image45.png"/><Relationship Id="rId66" Type="http://schemas.openxmlformats.org/officeDocument/2006/relationships/image" Target="../media/image66.png"/><Relationship Id="rId87" Type="http://schemas.openxmlformats.org/officeDocument/2006/relationships/image" Target="../media/image87.png"/><Relationship Id="rId61" Type="http://schemas.openxmlformats.org/officeDocument/2006/relationships/image" Target="../media/image61.png"/><Relationship Id="rId82" Type="http://schemas.openxmlformats.org/officeDocument/2006/relationships/image" Target="../media/image82.png"/><Relationship Id="rId19" Type="http://schemas.openxmlformats.org/officeDocument/2006/relationships/image" Target="../media/image190.png"/><Relationship Id="rId14" Type="http://schemas.openxmlformats.org/officeDocument/2006/relationships/image" Target="../media/image14.png"/><Relationship Id="rId30" Type="http://schemas.openxmlformats.org/officeDocument/2006/relationships/image" Target="../media/image30.png"/><Relationship Id="rId35" Type="http://schemas.openxmlformats.org/officeDocument/2006/relationships/image" Target="../media/image35.png"/><Relationship Id="rId56" Type="http://schemas.openxmlformats.org/officeDocument/2006/relationships/image" Target="../media/image56.png"/><Relationship Id="rId77"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tângulo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ítulo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pt-br" sz="8000" dirty="0"/>
              <a:t>Métodos Numéricos</a:t>
            </a:r>
          </a:p>
        </p:txBody>
      </p:sp>
      <p:sp>
        <p:nvSpPr>
          <p:cNvPr id="3" name="Subtítulo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pt-BR" dirty="0">
                <a:solidFill>
                  <a:schemeClr val="tx1">
                    <a:lumMod val="85000"/>
                    <a:lumOff val="15000"/>
                  </a:schemeClr>
                </a:solidFill>
              </a:rPr>
              <a:t>Disponível</a:t>
            </a:r>
            <a:r>
              <a:rPr lang="pt-br" dirty="0">
                <a:solidFill>
                  <a:schemeClr val="tx1">
                    <a:lumMod val="85000"/>
                    <a:lumOff val="15000"/>
                  </a:schemeClr>
                </a:solidFill>
              </a:rPr>
              <a:t> em: www.tallesmello.com.br</a:t>
            </a:r>
            <a:endParaRPr lang="pt-br" sz="2400" dirty="0">
              <a:solidFill>
                <a:schemeClr val="tx1">
                  <a:lumMod val="85000"/>
                  <a:lumOff val="15000"/>
                </a:schemeClr>
              </a:solidFill>
            </a:endParaRPr>
          </a:p>
        </p:txBody>
      </p:sp>
      <p:pic>
        <p:nvPicPr>
          <p:cNvPr id="5" name="Imagem 4" descr="Uma imagem contendo prédio, banco, bancada, lateral&#10;&#10;Descrição gerada automaticamente">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Conector Reto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63C22E-4276-4100-9279-411ED7A14852}"/>
              </a:ext>
            </a:extLst>
          </p:cNvPr>
          <p:cNvSpPr>
            <a:spLocks noGrp="1"/>
          </p:cNvSpPr>
          <p:nvPr>
            <p:ph type="title"/>
          </p:nvPr>
        </p:nvSpPr>
        <p:spPr>
          <a:xfrm>
            <a:off x="1097280" y="286603"/>
            <a:ext cx="10058400" cy="1450757"/>
          </a:xfrm>
        </p:spPr>
        <p:txBody>
          <a:bodyPr/>
          <a:lstStyle/>
          <a:p>
            <a:r>
              <a:rPr lang="en-US" dirty="0" err="1"/>
              <a:t>Exercicio</a:t>
            </a:r>
            <a:r>
              <a:rPr lang="en-US" dirty="0"/>
              <a:t> 1</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B8825453-3EF2-4232-BE94-1FDAEC9B1AFA}"/>
                  </a:ext>
                </a:extLst>
              </p:cNvPr>
              <p:cNvSpPr>
                <a:spLocks noGrp="1"/>
              </p:cNvSpPr>
              <p:nvPr>
                <p:ph sz="half" idx="1"/>
              </p:nvPr>
            </p:nvSpPr>
            <p:spPr>
              <a:xfrm>
                <a:off x="1097280" y="2068201"/>
                <a:ext cx="5144494" cy="3748193"/>
              </a:xfrm>
            </p:spPr>
            <p:txBody>
              <a:bodyPr>
                <a:noAutofit/>
              </a:bodyPr>
              <a:lstStyle/>
              <a:p>
                <a:pPr marL="0" indent="0" algn="just">
                  <a:buNone/>
                </a:pPr>
                <a:r>
                  <a:rPr lang="en-US" sz="2200" dirty="0">
                    <a:solidFill>
                      <a:schemeClr val="tx1"/>
                    </a:solidFill>
                    <a:latin typeface="Bookman Old Style (Títulos)"/>
                  </a:rPr>
                  <a:t>Calcule </a:t>
                </a:r>
                <a:r>
                  <a:rPr lang="en-US" sz="2200" dirty="0" err="1">
                    <a:solidFill>
                      <a:schemeClr val="tx1"/>
                    </a:solidFill>
                    <a:latin typeface="Bookman Old Style (Títulos)"/>
                  </a:rPr>
                  <a:t>os</a:t>
                </a:r>
                <a:r>
                  <a:rPr lang="en-US" sz="2200" dirty="0">
                    <a:solidFill>
                      <a:schemeClr val="tx1"/>
                    </a:solidFill>
                    <a:latin typeface="Bookman Old Style (Títulos)"/>
                  </a:rPr>
                  <a:t> </a:t>
                </a:r>
                <a:r>
                  <a:rPr lang="en-US" sz="2200" dirty="0" err="1">
                    <a:solidFill>
                      <a:schemeClr val="tx1"/>
                    </a:solidFill>
                    <a:latin typeface="Bookman Old Style (Títulos)"/>
                  </a:rPr>
                  <a:t>deslocamentos</a:t>
                </a:r>
                <a:r>
                  <a:rPr lang="en-US" sz="2200" dirty="0">
                    <a:solidFill>
                      <a:schemeClr val="tx1"/>
                    </a:solidFill>
                    <a:latin typeface="Bookman Old Style (Títulos)"/>
                  </a:rPr>
                  <a:t> </a:t>
                </a:r>
                <a:r>
                  <a:rPr lang="en-US" sz="2200" dirty="0" err="1">
                    <a:solidFill>
                      <a:schemeClr val="tx1"/>
                    </a:solidFill>
                    <a:latin typeface="Bookman Old Style (Títulos)"/>
                  </a:rPr>
                  <a:t>verticais</a:t>
                </a:r>
                <a:r>
                  <a:rPr lang="en-US" sz="2200" dirty="0">
                    <a:solidFill>
                      <a:schemeClr val="tx1"/>
                    </a:solidFill>
                    <a:latin typeface="Bookman Old Style (Títulos)"/>
                  </a:rPr>
                  <a:t>, as </a:t>
                </a:r>
                <a:r>
                  <a:rPr lang="en-US" sz="2200" dirty="0" err="1">
                    <a:solidFill>
                      <a:schemeClr val="tx1"/>
                    </a:solidFill>
                    <a:latin typeface="Bookman Old Style (Títulos)"/>
                  </a:rPr>
                  <a:t>rotações</a:t>
                </a:r>
                <a:r>
                  <a:rPr lang="en-US" sz="2200" dirty="0">
                    <a:solidFill>
                      <a:schemeClr val="tx1"/>
                    </a:solidFill>
                    <a:latin typeface="Bookman Old Style (Títulos)"/>
                  </a:rPr>
                  <a:t> e as </a:t>
                </a:r>
                <a:r>
                  <a:rPr lang="en-US" sz="2200" dirty="0" err="1">
                    <a:solidFill>
                      <a:schemeClr val="tx1"/>
                    </a:solidFill>
                    <a:latin typeface="Bookman Old Style (Títulos)"/>
                  </a:rPr>
                  <a:t>resultantes</a:t>
                </a:r>
                <a:r>
                  <a:rPr lang="en-US" sz="2200" dirty="0">
                    <a:solidFill>
                      <a:schemeClr val="tx1"/>
                    </a:solidFill>
                    <a:latin typeface="Bookman Old Style (Títulos)"/>
                  </a:rPr>
                  <a:t> da viga. </a:t>
                </a:r>
              </a:p>
              <a:p>
                <a:pPr marL="0" indent="0" algn="just">
                  <a:buNone/>
                </a:pPr>
                <a:r>
                  <a:rPr lang="en-US" sz="2200" dirty="0" err="1">
                    <a:solidFill>
                      <a:schemeClr val="tx1"/>
                    </a:solidFill>
                    <a:latin typeface="Bookman Old Style (Títulos)"/>
                  </a:rPr>
                  <a:t>Sabendo</a:t>
                </a:r>
                <a:r>
                  <a:rPr lang="en-US" sz="2200" dirty="0">
                    <a:solidFill>
                      <a:schemeClr val="tx1"/>
                    </a:solidFill>
                    <a:latin typeface="Bookman Old Style (Títulos)"/>
                  </a:rPr>
                  <a:t> que:</a:t>
                </a:r>
              </a:p>
              <a:p>
                <a:pPr marL="0" indent="0" algn="just">
                  <a:buNone/>
                </a:pPr>
                <a:r>
                  <a:rPr lang="en-US" sz="2200" dirty="0">
                    <a:solidFill>
                      <a:schemeClr val="tx1"/>
                    </a:solidFill>
                    <a:latin typeface="Bookman Old Style (Títulos)"/>
                  </a:rPr>
                  <a:t>Material: </a:t>
                </a:r>
                <a:r>
                  <a:rPr lang="en-US" sz="2200" dirty="0" err="1">
                    <a:solidFill>
                      <a:schemeClr val="tx1"/>
                    </a:solidFill>
                    <a:latin typeface="Bookman Old Style (Títulos)"/>
                  </a:rPr>
                  <a:t>Concreto</a:t>
                </a:r>
                <a:r>
                  <a:rPr lang="en-US" sz="2200" dirty="0">
                    <a:solidFill>
                      <a:schemeClr val="tx1"/>
                    </a:solidFill>
                    <a:latin typeface="Bookman Old Style (Títulos)"/>
                  </a:rPr>
                  <a:t> </a:t>
                </a:r>
                <a14:m>
                  <m:oMath xmlns:m="http://schemas.openxmlformats.org/officeDocument/2006/math">
                    <m:r>
                      <a:rPr lang="pt-BR" sz="2200" b="0" i="0" smtClean="0">
                        <a:solidFill>
                          <a:schemeClr val="tx1"/>
                        </a:solidFill>
                        <a:latin typeface="Cambria Math" panose="02040503050406030204" pitchFamily="18" charset="0"/>
                      </a:rPr>
                      <m:t>(</m:t>
                    </m:r>
                    <m:r>
                      <a:rPr lang="pt-BR" sz="2200" b="0" i="1" smtClean="0">
                        <a:solidFill>
                          <a:schemeClr val="tx1"/>
                        </a:solidFill>
                        <a:latin typeface="Cambria Math" panose="02040503050406030204" pitchFamily="18" charset="0"/>
                      </a:rPr>
                      <m:t>𝐸</m:t>
                    </m:r>
                    <m:r>
                      <a:rPr lang="pt-BR" sz="2200" b="0" i="1" smtClean="0">
                        <a:solidFill>
                          <a:schemeClr val="tx1"/>
                        </a:solidFill>
                        <a:latin typeface="Cambria Math" panose="02040503050406030204" pitchFamily="18" charset="0"/>
                      </a:rPr>
                      <m:t>=2,5 </m:t>
                    </m:r>
                    <m:sSup>
                      <m:sSupPr>
                        <m:ctrlPr>
                          <a:rPr lang="pt-BR" sz="2200" b="0" i="1" smtClean="0">
                            <a:solidFill>
                              <a:schemeClr val="tx1"/>
                            </a:solidFill>
                            <a:latin typeface="Cambria Math" panose="02040503050406030204" pitchFamily="18" charset="0"/>
                          </a:rPr>
                        </m:ctrlPr>
                      </m:sSupPr>
                      <m:e>
                        <m:r>
                          <a:rPr lang="pt-BR" sz="2200" b="0" i="1" smtClean="0">
                            <a:solidFill>
                              <a:schemeClr val="tx1"/>
                            </a:solidFill>
                            <a:latin typeface="Cambria Math" panose="02040503050406030204" pitchFamily="18" charset="0"/>
                          </a:rPr>
                          <m:t>10</m:t>
                        </m:r>
                      </m:e>
                      <m:sup>
                        <m:r>
                          <a:rPr lang="pt-BR" sz="2200" b="0" i="1" smtClean="0">
                            <a:solidFill>
                              <a:schemeClr val="tx1"/>
                            </a:solidFill>
                            <a:latin typeface="Cambria Math" panose="02040503050406030204" pitchFamily="18" charset="0"/>
                          </a:rPr>
                          <m:t>7</m:t>
                        </m:r>
                      </m:sup>
                    </m:sSup>
                    <m:r>
                      <a:rPr lang="pt-BR" sz="2200" b="0" i="1" smtClean="0">
                        <a:solidFill>
                          <a:schemeClr val="tx1"/>
                        </a:solidFill>
                        <a:latin typeface="Cambria Math" panose="02040503050406030204" pitchFamily="18" charset="0"/>
                      </a:rPr>
                      <m:t>𝑘𝑁</m:t>
                    </m:r>
                    <m:r>
                      <a:rPr lang="pt-BR" sz="2200" b="0" i="1" smtClean="0">
                        <a:solidFill>
                          <a:schemeClr val="tx1"/>
                        </a:solidFill>
                        <a:latin typeface="Cambria Math" panose="02040503050406030204" pitchFamily="18" charset="0"/>
                      </a:rPr>
                      <m:t>/</m:t>
                    </m:r>
                    <m:r>
                      <a:rPr lang="pt-BR" sz="2200" b="0" i="1" smtClean="0">
                        <a:solidFill>
                          <a:schemeClr val="tx1"/>
                        </a:solidFill>
                        <a:latin typeface="Cambria Math" panose="02040503050406030204" pitchFamily="18" charset="0"/>
                      </a:rPr>
                      <m:t>𝑚</m:t>
                    </m:r>
                    <m:r>
                      <a:rPr lang="pt-BR" sz="2200" b="0" i="1" smtClean="0">
                        <a:solidFill>
                          <a:schemeClr val="tx1"/>
                        </a:solidFill>
                        <a:latin typeface="Cambria Math" panose="02040503050406030204" pitchFamily="18" charset="0"/>
                      </a:rPr>
                      <m:t>²)</m:t>
                    </m:r>
                  </m:oMath>
                </a14:m>
                <a:endParaRPr lang="en-US" sz="2200" dirty="0">
                  <a:solidFill>
                    <a:schemeClr val="tx1"/>
                  </a:solidFill>
                  <a:latin typeface="Bookman Old Style (Títulos)"/>
                </a:endParaRPr>
              </a:p>
              <a:p>
                <a:pPr marL="0" indent="0" algn="just">
                  <a:buNone/>
                </a:pPr>
                <a:r>
                  <a:rPr lang="en-US" sz="2200" dirty="0" err="1">
                    <a:solidFill>
                      <a:schemeClr val="tx1"/>
                    </a:solidFill>
                    <a:latin typeface="Bookman Old Style (Títulos)"/>
                  </a:rPr>
                  <a:t>Seção</a:t>
                </a:r>
                <a:r>
                  <a:rPr lang="en-US" sz="2200" dirty="0">
                    <a:solidFill>
                      <a:schemeClr val="tx1"/>
                    </a:solidFill>
                    <a:latin typeface="Bookman Old Style (Títulos)"/>
                  </a:rPr>
                  <a:t> Transversal: 40 x 60 cm</a:t>
                </a:r>
              </a:p>
              <a:p>
                <a:pPr algn="just"/>
                <a:endParaRPr lang="en-US" sz="2200" dirty="0">
                  <a:solidFill>
                    <a:schemeClr val="tx1"/>
                  </a:solidFill>
                  <a:latin typeface="Bookman Old Style (Títulos)"/>
                </a:endParaRPr>
              </a:p>
            </p:txBody>
          </p:sp>
        </mc:Choice>
        <mc:Fallback xmlns="">
          <p:sp>
            <p:nvSpPr>
              <p:cNvPr id="13" name="Content Placeholder 2">
                <a:extLst>
                  <a:ext uri="{FF2B5EF4-FFF2-40B4-BE49-F238E27FC236}">
                    <a16:creationId xmlns:a16="http://schemas.microsoft.com/office/drawing/2014/main" id="{B8825453-3EF2-4232-BE94-1FDAEC9B1AFA}"/>
                  </a:ext>
                </a:extLst>
              </p:cNvPr>
              <p:cNvSpPr>
                <a:spLocks noGrp="1" noRot="1" noChangeAspect="1" noMove="1" noResize="1" noEditPoints="1" noAdjustHandles="1" noChangeArrowheads="1" noChangeShapeType="1" noTextEdit="1"/>
              </p:cNvSpPr>
              <p:nvPr>
                <p:ph sz="half" idx="1"/>
              </p:nvPr>
            </p:nvSpPr>
            <p:spPr>
              <a:xfrm>
                <a:off x="1097280" y="2068201"/>
                <a:ext cx="5144494" cy="3748193"/>
              </a:xfrm>
              <a:blipFill>
                <a:blip r:embed="rId2"/>
                <a:stretch>
                  <a:fillRect l="-3318" t="-650" r="-3318"/>
                </a:stretch>
              </a:blipFill>
            </p:spPr>
            <p:txBody>
              <a:bodyPr/>
              <a:lstStyle/>
              <a:p>
                <a:r>
                  <a:rPr lang="pt-BR">
                    <a:noFill/>
                  </a:rPr>
                  <a:t> </a:t>
                </a:r>
              </a:p>
            </p:txBody>
          </p:sp>
        </mc:Fallback>
      </mc:AlternateContent>
      <p:pic>
        <p:nvPicPr>
          <p:cNvPr id="6" name="Espaço Reservado para Conteúdo 5">
            <a:extLst>
              <a:ext uri="{FF2B5EF4-FFF2-40B4-BE49-F238E27FC236}">
                <a16:creationId xmlns:a16="http://schemas.microsoft.com/office/drawing/2014/main" id="{525D9BBF-3482-445F-9222-BEBB36BEC56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4984" y="2300992"/>
            <a:ext cx="4639736" cy="3282613"/>
          </a:xfrm>
          <a:noFill/>
        </p:spPr>
      </p:pic>
      <p:sp>
        <p:nvSpPr>
          <p:cNvPr id="4" name="Espaço Reservado para Data 3">
            <a:extLst>
              <a:ext uri="{FF2B5EF4-FFF2-40B4-BE49-F238E27FC236}">
                <a16:creationId xmlns:a16="http://schemas.microsoft.com/office/drawing/2014/main" id="{5ABE3465-26C9-4875-A420-5AEA181291C8}"/>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623252B5-F3E6-4058-A723-196087E9E541}" type="datetime1">
              <a:rPr lang="pt-BR" smtClean="0"/>
              <a:pPr rtl="0">
                <a:spcAft>
                  <a:spcPts val="600"/>
                </a:spcAft>
              </a:pPr>
              <a:t>16/11/2020</a:t>
            </a:fld>
            <a:endParaRPr lang="en-US"/>
          </a:p>
        </p:txBody>
      </p:sp>
      <p:sp>
        <p:nvSpPr>
          <p:cNvPr id="7" name="CaixaDeTexto 6">
            <a:extLst>
              <a:ext uri="{FF2B5EF4-FFF2-40B4-BE49-F238E27FC236}">
                <a16:creationId xmlns:a16="http://schemas.microsoft.com/office/drawing/2014/main" id="{77F8CB38-CB4B-4F32-9BBB-BB21A7033B11}"/>
              </a:ext>
            </a:extLst>
          </p:cNvPr>
          <p:cNvSpPr txBox="1"/>
          <p:nvPr/>
        </p:nvSpPr>
        <p:spPr>
          <a:xfrm>
            <a:off x="8373171" y="4529798"/>
            <a:ext cx="1361672" cy="369332"/>
          </a:xfrm>
          <a:prstGeom prst="rect">
            <a:avLst/>
          </a:prstGeom>
          <a:noFill/>
        </p:spPr>
        <p:txBody>
          <a:bodyPr wrap="square" rtlCol="0">
            <a:spAutoFit/>
          </a:bodyPr>
          <a:lstStyle/>
          <a:p>
            <a:r>
              <a:rPr lang="pt-BR" dirty="0"/>
              <a:t>3,0 m</a:t>
            </a:r>
          </a:p>
        </p:txBody>
      </p:sp>
      <p:sp>
        <p:nvSpPr>
          <p:cNvPr id="8" name="CaixaDeTexto 7">
            <a:extLst>
              <a:ext uri="{FF2B5EF4-FFF2-40B4-BE49-F238E27FC236}">
                <a16:creationId xmlns:a16="http://schemas.microsoft.com/office/drawing/2014/main" id="{F9BAE73D-35FB-42FA-A30A-A814B9F6F282}"/>
              </a:ext>
            </a:extLst>
          </p:cNvPr>
          <p:cNvSpPr txBox="1"/>
          <p:nvPr/>
        </p:nvSpPr>
        <p:spPr>
          <a:xfrm>
            <a:off x="10215205" y="2600593"/>
            <a:ext cx="1361672" cy="369332"/>
          </a:xfrm>
          <a:prstGeom prst="rect">
            <a:avLst/>
          </a:prstGeom>
          <a:noFill/>
        </p:spPr>
        <p:txBody>
          <a:bodyPr wrap="square" rtlCol="0">
            <a:spAutoFit/>
          </a:bodyPr>
          <a:lstStyle/>
          <a:p>
            <a:r>
              <a:rPr lang="pt-BR" dirty="0"/>
              <a:t>50 </a:t>
            </a:r>
            <a:r>
              <a:rPr lang="pt-BR" dirty="0" err="1"/>
              <a:t>kN</a:t>
            </a:r>
            <a:endParaRPr lang="pt-BR" dirty="0"/>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80A6AF71-BDF2-47B7-A7BB-B5EFAD909828}"/>
                  </a:ext>
                </a:extLst>
              </p:cNvPr>
              <p:cNvSpPr txBox="1"/>
              <p:nvPr/>
            </p:nvSpPr>
            <p:spPr>
              <a:xfrm>
                <a:off x="1275466" y="5031659"/>
                <a:ext cx="3471591" cy="551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𝐼</m:t>
                      </m:r>
                      <m:r>
                        <a:rPr lang="pt-BR" b="0" i="1" smtClean="0">
                          <a:latin typeface="Cambria Math" panose="02040503050406030204" pitchFamily="18" charset="0"/>
                        </a:rPr>
                        <m:t>= </m:t>
                      </m:r>
                      <m:f>
                        <m:fPr>
                          <m:ctrlPr>
                            <a:rPr lang="pt-BR" b="0" i="1" smtClean="0">
                              <a:latin typeface="Cambria Math" panose="02040503050406030204" pitchFamily="18" charset="0"/>
                            </a:rPr>
                          </m:ctrlPr>
                        </m:fPr>
                        <m:num>
                          <m:r>
                            <a:rPr lang="pt-BR" b="0" i="1" smtClean="0">
                              <a:latin typeface="Cambria Math" panose="02040503050406030204" pitchFamily="18" charset="0"/>
                            </a:rPr>
                            <m:t>𝑏</m:t>
                          </m:r>
                          <m:r>
                            <a:rPr lang="pt-BR" b="0" i="1" smtClean="0">
                              <a:latin typeface="Cambria Math" panose="02040503050406030204" pitchFamily="18" charset="0"/>
                            </a:rPr>
                            <m:t> </m:t>
                          </m:r>
                          <m:r>
                            <a:rPr lang="pt-BR" b="0" i="1" smtClean="0">
                              <a:latin typeface="Cambria Math" panose="02040503050406030204" pitchFamily="18" charset="0"/>
                            </a:rPr>
                            <m:t>h</m:t>
                          </m:r>
                          <m:r>
                            <a:rPr lang="pt-BR" b="0" i="1" smtClean="0">
                              <a:latin typeface="Cambria Math" panose="02040503050406030204" pitchFamily="18" charset="0"/>
                            </a:rPr>
                            <m:t>³</m:t>
                          </m:r>
                        </m:num>
                        <m:den>
                          <m:r>
                            <a:rPr lang="pt-BR" b="0" i="1" smtClean="0">
                              <a:latin typeface="Cambria Math" panose="02040503050406030204" pitchFamily="18" charset="0"/>
                            </a:rPr>
                            <m:t>12</m:t>
                          </m:r>
                        </m:den>
                      </m:f>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0,4 . 0,6³</m:t>
                          </m:r>
                        </m:num>
                        <m:den>
                          <m:r>
                            <a:rPr lang="pt-BR" b="0" i="1" smtClean="0">
                              <a:latin typeface="Cambria Math" panose="02040503050406030204" pitchFamily="18" charset="0"/>
                            </a:rPr>
                            <m:t>12</m:t>
                          </m:r>
                        </m:den>
                      </m:f>
                      <m:r>
                        <a:rPr lang="pt-BR" b="0" i="1" smtClean="0">
                          <a:latin typeface="Cambria Math" panose="02040503050406030204" pitchFamily="18" charset="0"/>
                        </a:rPr>
                        <m:t>=0,0072 </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𝑚</m:t>
                          </m:r>
                        </m:e>
                        <m:sup>
                          <m:r>
                            <a:rPr lang="pt-BR" b="0" i="1" smtClean="0">
                              <a:latin typeface="Cambria Math" panose="02040503050406030204" pitchFamily="18" charset="0"/>
                            </a:rPr>
                            <m:t>4</m:t>
                          </m:r>
                        </m:sup>
                      </m:sSup>
                    </m:oMath>
                  </m:oMathPara>
                </a14:m>
                <a:endParaRPr lang="pt-BR" dirty="0"/>
              </a:p>
            </p:txBody>
          </p:sp>
        </mc:Choice>
        <mc:Fallback xmlns="">
          <p:sp>
            <p:nvSpPr>
              <p:cNvPr id="9" name="CaixaDeTexto 8">
                <a:extLst>
                  <a:ext uri="{FF2B5EF4-FFF2-40B4-BE49-F238E27FC236}">
                    <a16:creationId xmlns:a16="http://schemas.microsoft.com/office/drawing/2014/main" id="{80A6AF71-BDF2-47B7-A7BB-B5EFAD909828}"/>
                  </a:ext>
                </a:extLst>
              </p:cNvPr>
              <p:cNvSpPr txBox="1">
                <a:spLocks noRot="1" noChangeAspect="1" noMove="1" noResize="1" noEditPoints="1" noAdjustHandles="1" noChangeArrowheads="1" noChangeShapeType="1" noTextEdit="1"/>
              </p:cNvSpPr>
              <p:nvPr/>
            </p:nvSpPr>
            <p:spPr>
              <a:xfrm>
                <a:off x="1275466" y="5031659"/>
                <a:ext cx="3471591" cy="551946"/>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93216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77CE3662-CF7E-4076-A17E-AA549EB8317B}"/>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C613EDC5-593B-41BF-8786-BA13D1C27B2D}"/>
                  </a:ext>
                </a:extLst>
              </p:cNvPr>
              <p:cNvSpPr txBox="1"/>
              <p:nvPr/>
            </p:nvSpPr>
            <p:spPr>
              <a:xfrm>
                <a:off x="1103243" y="294339"/>
                <a:ext cx="10250557" cy="2445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sz="2000" i="1" smtClean="0">
                              <a:latin typeface="Cambria Math" panose="02040503050406030204" pitchFamily="18" charset="0"/>
                            </a:rPr>
                          </m:ctrlPr>
                        </m:dPr>
                        <m:e>
                          <m:r>
                            <a:rPr lang="pt-BR" sz="2000" b="0" i="1" smtClean="0">
                              <a:latin typeface="Cambria Math" panose="02040503050406030204" pitchFamily="18" charset="0"/>
                            </a:rPr>
                            <m:t>𝐹</m:t>
                          </m:r>
                        </m:e>
                      </m:d>
                      <m:r>
                        <a:rPr lang="pt-BR" sz="2000" b="0" i="1" smtClean="0">
                          <a:latin typeface="Cambria Math" panose="02040503050406030204" pitchFamily="18" charset="0"/>
                        </a:rPr>
                        <m:t>=</m:t>
                      </m:r>
                      <m:d>
                        <m:dPr>
                          <m:begChr m:val="|"/>
                          <m:endChr m:val="|"/>
                          <m:ctrlPr>
                            <a:rPr lang="pt-BR" sz="2000" i="1" smtClean="0">
                              <a:latin typeface="Cambria Math" panose="02040503050406030204" pitchFamily="18" charset="0"/>
                            </a:rPr>
                          </m:ctrlPr>
                        </m:dPr>
                        <m:e>
                          <m:m>
                            <m:mPr>
                              <m:mcs>
                                <m:mc>
                                  <m:mcPr>
                                    <m:count m:val="2"/>
                                    <m:mcJc m:val="center"/>
                                  </m:mcPr>
                                </m:mc>
                              </m:mcs>
                              <m:ctrlPr>
                                <a:rPr lang="pt-BR" sz="2000" i="1" smtClean="0">
                                  <a:latin typeface="Cambria Math" panose="02040503050406030204" pitchFamily="18" charset="0"/>
                                </a:rPr>
                              </m:ctrlPr>
                            </m:mPr>
                            <m:mr>
                              <m:e>
                                <m:m>
                                  <m:mPr>
                                    <m:mcs>
                                      <m:mc>
                                        <m:mcPr>
                                          <m:count m:val="2"/>
                                          <m:mcJc m:val="center"/>
                                        </m:mcPr>
                                      </m:mc>
                                    </m:mcs>
                                    <m:ctrlPr>
                                      <a:rPr lang="pt-BR" sz="2000" i="1" smtClean="0">
                                        <a:latin typeface="Cambria Math" panose="02040503050406030204" pitchFamily="18" charset="0"/>
                                      </a:rPr>
                                    </m:ctrlPr>
                                  </m:mPr>
                                  <m:mr>
                                    <m:e>
                                      <m:f>
                                        <m:fPr>
                                          <m:ctrlPr>
                                            <a:rPr lang="pt-BR" sz="2000" i="1">
                                              <a:latin typeface="Cambria Math" panose="02040503050406030204" pitchFamily="18" charset="0"/>
                                            </a:rPr>
                                          </m:ctrlPr>
                                        </m:fPr>
                                        <m:num>
                                          <m:r>
                                            <a:rPr lang="pt-BR" sz="2000" b="0" i="0">
                                              <a:latin typeface="Cambria Math" panose="02040503050406030204" pitchFamily="18" charset="0"/>
                                            </a:rPr>
                                            <m:t>12</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3</m:t>
                                          </m:r>
                                        </m:den>
                                      </m:f>
                                    </m:e>
                                    <m:e>
                                      <m:f>
                                        <m:fPr>
                                          <m:ctrlPr>
                                            <a:rPr lang="pt-BR" sz="2000" i="1">
                                              <a:latin typeface="Cambria Math" panose="02040503050406030204" pitchFamily="18" charset="0"/>
                                            </a:rPr>
                                          </m:ctrlPr>
                                        </m:fPr>
                                        <m:num>
                                          <m:r>
                                            <a:rPr lang="pt-BR" sz="2000" b="0" i="0">
                                              <a:latin typeface="Cambria Math" panose="02040503050406030204" pitchFamily="18" charset="0"/>
                                            </a:rPr>
                                            <m:t>6</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2</m:t>
                                          </m:r>
                                        </m:den>
                                      </m:f>
                                    </m:e>
                                  </m:mr>
                                  <m:mr>
                                    <m:e>
                                      <m:f>
                                        <m:fPr>
                                          <m:ctrlPr>
                                            <a:rPr lang="pt-BR" sz="2000" i="1">
                                              <a:latin typeface="Cambria Math" panose="02040503050406030204" pitchFamily="18" charset="0"/>
                                            </a:rPr>
                                          </m:ctrlPr>
                                        </m:fPr>
                                        <m:num>
                                          <m:r>
                                            <a:rPr lang="pt-BR" sz="2000" b="0" i="0">
                                              <a:latin typeface="Cambria Math" panose="02040503050406030204" pitchFamily="18" charset="0"/>
                                            </a:rPr>
                                            <m:t>6</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2</m:t>
                                          </m:r>
                                        </m:den>
                                      </m:f>
                                    </m:e>
                                    <m:e>
                                      <m:f>
                                        <m:fPr>
                                          <m:ctrlPr>
                                            <a:rPr lang="pt-BR" sz="2000" i="1">
                                              <a:latin typeface="Cambria Math" panose="02040503050406030204" pitchFamily="18" charset="0"/>
                                            </a:rPr>
                                          </m:ctrlPr>
                                        </m:fPr>
                                        <m:num>
                                          <m:r>
                                            <a:rPr lang="pt-BR" sz="2000" b="0" i="0">
                                              <a:latin typeface="Cambria Math" panose="02040503050406030204" pitchFamily="18" charset="0"/>
                                            </a:rPr>
                                            <m:t>4</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2000" i="1" smtClean="0">
                                        <a:latin typeface="Cambria Math" panose="02040503050406030204" pitchFamily="18" charset="0"/>
                                      </a:rPr>
                                    </m:ctrlPr>
                                  </m:mPr>
                                  <m:mr>
                                    <m:e>
                                      <m:f>
                                        <m:fPr>
                                          <m:ctrlPr>
                                            <a:rPr lang="pt-BR" sz="2000" i="1">
                                              <a:latin typeface="Cambria Math" panose="02040503050406030204" pitchFamily="18" charset="0"/>
                                            </a:rPr>
                                          </m:ctrlPr>
                                        </m:fPr>
                                        <m:num>
                                          <m:r>
                                            <a:rPr lang="pt-BR" sz="2000" b="0" i="0">
                                              <a:latin typeface="Cambria Math" panose="02040503050406030204" pitchFamily="18" charset="0"/>
                                            </a:rPr>
                                            <m:t>−12</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3</m:t>
                                          </m:r>
                                        </m:den>
                                      </m:f>
                                    </m:e>
                                    <m:e>
                                      <m:f>
                                        <m:fPr>
                                          <m:ctrlPr>
                                            <a:rPr lang="pt-BR" sz="2000" i="1">
                                              <a:latin typeface="Cambria Math" panose="02040503050406030204" pitchFamily="18" charset="0"/>
                                            </a:rPr>
                                          </m:ctrlPr>
                                        </m:fPr>
                                        <m:num>
                                          <m:r>
                                            <a:rPr lang="pt-BR" sz="2000" b="0" i="0">
                                              <a:latin typeface="Cambria Math" panose="02040503050406030204" pitchFamily="18" charset="0"/>
                                            </a:rPr>
                                            <m:t>6</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2</m:t>
                                          </m:r>
                                        </m:den>
                                      </m:f>
                                    </m:e>
                                  </m:mr>
                                  <m:mr>
                                    <m:e>
                                      <m:f>
                                        <m:fPr>
                                          <m:ctrlPr>
                                            <a:rPr lang="pt-BR" sz="2000" i="1">
                                              <a:latin typeface="Cambria Math" panose="02040503050406030204" pitchFamily="18" charset="0"/>
                                            </a:rPr>
                                          </m:ctrlPr>
                                        </m:fPr>
                                        <m:num>
                                          <m:r>
                                            <a:rPr lang="pt-BR" sz="2000" b="0" i="0">
                                              <a:latin typeface="Cambria Math" panose="02040503050406030204" pitchFamily="18" charset="0"/>
                                            </a:rPr>
                                            <m:t>−6</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2</m:t>
                                          </m:r>
                                        </m:den>
                                      </m:f>
                                    </m:e>
                                    <m:e>
                                      <m:f>
                                        <m:fPr>
                                          <m:ctrlPr>
                                            <a:rPr lang="pt-BR" sz="2000" i="1">
                                              <a:latin typeface="Cambria Math" panose="02040503050406030204" pitchFamily="18" charset="0"/>
                                            </a:rPr>
                                          </m:ctrlPr>
                                        </m:fPr>
                                        <m:num>
                                          <m:r>
                                            <a:rPr lang="pt-BR" sz="2000" b="0" i="0">
                                              <a:latin typeface="Cambria Math" panose="02040503050406030204" pitchFamily="18" charset="0"/>
                                            </a:rPr>
                                            <m:t>2</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2000" i="1" smtClean="0">
                                        <a:latin typeface="Cambria Math" panose="02040503050406030204" pitchFamily="18" charset="0"/>
                                      </a:rPr>
                                    </m:ctrlPr>
                                  </m:mPr>
                                  <m:mr>
                                    <m:e>
                                      <m:f>
                                        <m:fPr>
                                          <m:ctrlPr>
                                            <a:rPr lang="pt-BR" sz="2000" i="1">
                                              <a:latin typeface="Cambria Math" panose="02040503050406030204" pitchFamily="18" charset="0"/>
                                            </a:rPr>
                                          </m:ctrlPr>
                                        </m:fPr>
                                        <m:num>
                                          <m:r>
                                            <a:rPr lang="pt-BR" sz="2000" b="0" i="0">
                                              <a:latin typeface="Cambria Math" panose="02040503050406030204" pitchFamily="18" charset="0"/>
                                            </a:rPr>
                                            <m:t>−12</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3</m:t>
                                          </m:r>
                                        </m:den>
                                      </m:f>
                                    </m:e>
                                    <m:e>
                                      <m:f>
                                        <m:fPr>
                                          <m:ctrlPr>
                                            <a:rPr lang="pt-BR" sz="2000" i="1">
                                              <a:latin typeface="Cambria Math" panose="02040503050406030204" pitchFamily="18" charset="0"/>
                                            </a:rPr>
                                          </m:ctrlPr>
                                        </m:fPr>
                                        <m:num>
                                          <m:r>
                                            <a:rPr lang="pt-BR" sz="2000" b="0" i="0">
                                              <a:latin typeface="Cambria Math" panose="02040503050406030204" pitchFamily="18" charset="0"/>
                                            </a:rPr>
                                            <m:t>−6</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2</m:t>
                                          </m:r>
                                        </m:den>
                                      </m:f>
                                    </m:e>
                                  </m:mr>
                                  <m:mr>
                                    <m:e>
                                      <m:f>
                                        <m:fPr>
                                          <m:ctrlPr>
                                            <a:rPr lang="pt-BR" sz="2000" i="1">
                                              <a:latin typeface="Cambria Math" panose="02040503050406030204" pitchFamily="18" charset="0"/>
                                            </a:rPr>
                                          </m:ctrlPr>
                                        </m:fPr>
                                        <m:num>
                                          <m:r>
                                            <a:rPr lang="pt-BR" sz="2000" b="0" i="0">
                                              <a:latin typeface="Cambria Math" panose="02040503050406030204" pitchFamily="18" charset="0"/>
                                            </a:rPr>
                                            <m:t>6</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2</m:t>
                                          </m:r>
                                        </m:den>
                                      </m:f>
                                    </m:e>
                                    <m:e>
                                      <m:f>
                                        <m:fPr>
                                          <m:ctrlPr>
                                            <a:rPr lang="pt-BR" sz="2000" i="1">
                                              <a:latin typeface="Cambria Math" panose="02040503050406030204" pitchFamily="18" charset="0"/>
                                            </a:rPr>
                                          </m:ctrlPr>
                                        </m:fPr>
                                        <m:num>
                                          <m:r>
                                            <a:rPr lang="pt-BR" sz="2000" b="0" i="0">
                                              <a:latin typeface="Cambria Math" panose="02040503050406030204" pitchFamily="18" charset="0"/>
                                            </a:rPr>
                                            <m:t>2</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2000" i="1" smtClean="0">
                                        <a:latin typeface="Cambria Math" panose="02040503050406030204" pitchFamily="18" charset="0"/>
                                      </a:rPr>
                                    </m:ctrlPr>
                                  </m:mPr>
                                  <m:mr>
                                    <m:e>
                                      <m:f>
                                        <m:fPr>
                                          <m:ctrlPr>
                                            <a:rPr lang="pt-BR" sz="2000" i="1">
                                              <a:latin typeface="Cambria Math" panose="02040503050406030204" pitchFamily="18" charset="0"/>
                                            </a:rPr>
                                          </m:ctrlPr>
                                        </m:fPr>
                                        <m:num>
                                          <m:r>
                                            <a:rPr lang="pt-BR" sz="2000" b="0" i="0">
                                              <a:latin typeface="Cambria Math" panose="02040503050406030204" pitchFamily="18" charset="0"/>
                                            </a:rPr>
                                            <m:t>12</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3</m:t>
                                          </m:r>
                                        </m:den>
                                      </m:f>
                                    </m:e>
                                    <m:e>
                                      <m:f>
                                        <m:fPr>
                                          <m:ctrlPr>
                                            <a:rPr lang="pt-BR" sz="2000" i="1">
                                              <a:latin typeface="Cambria Math" panose="02040503050406030204" pitchFamily="18" charset="0"/>
                                            </a:rPr>
                                          </m:ctrlPr>
                                        </m:fPr>
                                        <m:num>
                                          <m:r>
                                            <a:rPr lang="pt-BR" sz="2000" b="0" i="0">
                                              <a:latin typeface="Cambria Math" panose="02040503050406030204" pitchFamily="18" charset="0"/>
                                            </a:rPr>
                                            <m:t>−6</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2</m:t>
                                          </m:r>
                                        </m:den>
                                      </m:f>
                                    </m:e>
                                  </m:mr>
                                  <m:mr>
                                    <m:e>
                                      <m:f>
                                        <m:fPr>
                                          <m:ctrlPr>
                                            <a:rPr lang="pt-BR" sz="2000" i="1">
                                              <a:latin typeface="Cambria Math" panose="02040503050406030204" pitchFamily="18" charset="0"/>
                                            </a:rPr>
                                          </m:ctrlPr>
                                        </m:fPr>
                                        <m:num>
                                          <m:r>
                                            <a:rPr lang="pt-BR" sz="2000" b="0" i="0">
                                              <a:latin typeface="Cambria Math" panose="02040503050406030204" pitchFamily="18" charset="0"/>
                                            </a:rPr>
                                            <m:t>−6</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r>
                                            <a:rPr lang="pt-BR" sz="2000" b="0" i="0" baseline="30000">
                                              <a:latin typeface="Cambria Math" panose="02040503050406030204" pitchFamily="18" charset="0"/>
                                            </a:rPr>
                                            <m:t>2</m:t>
                                          </m:r>
                                        </m:den>
                                      </m:f>
                                    </m:e>
                                    <m:e>
                                      <m:f>
                                        <m:fPr>
                                          <m:ctrlPr>
                                            <a:rPr lang="pt-BR" sz="2000" i="1">
                                              <a:latin typeface="Cambria Math" panose="02040503050406030204" pitchFamily="18" charset="0"/>
                                            </a:rPr>
                                          </m:ctrlPr>
                                        </m:fPr>
                                        <m:num>
                                          <m:r>
                                            <a:rPr lang="pt-BR" sz="2000" b="0" i="0">
                                              <a:latin typeface="Cambria Math" panose="02040503050406030204" pitchFamily="18" charset="0"/>
                                            </a:rPr>
                                            <m:t>4</m:t>
                                          </m:r>
                                          <m:r>
                                            <m:rPr>
                                              <m:sty m:val="p"/>
                                            </m:rPr>
                                            <a:rPr lang="pt-BR" sz="2000" b="0" i="0">
                                              <a:latin typeface="Cambria Math" panose="02040503050406030204" pitchFamily="18" charset="0"/>
                                            </a:rPr>
                                            <m:t>EI</m:t>
                                          </m:r>
                                        </m:num>
                                        <m:den>
                                          <m:r>
                                            <a:rPr lang="pt-BR" sz="2000" i="1">
                                              <a:latin typeface="Cambria Math" panose="02040503050406030204" pitchFamily="18" charset="0"/>
                                              <a:ea typeface="Cambria Math" panose="02040503050406030204" pitchFamily="18" charset="0"/>
                                            </a:rPr>
                                            <m:t>ℓ</m:t>
                                          </m:r>
                                        </m:den>
                                      </m:f>
                                    </m:e>
                                  </m:mr>
                                </m:m>
                              </m:e>
                            </m:mr>
                          </m:m>
                        </m:e>
                      </m:d>
                      <m:r>
                        <a:rPr lang="pt-BR" sz="2000" b="0" i="1" smtClean="0">
                          <a:latin typeface="Cambria Math" panose="02040503050406030204" pitchFamily="18" charset="0"/>
                          <a:ea typeface="Cambria Math" panose="02040503050406030204" pitchFamily="18" charset="0"/>
                        </a:rPr>
                        <m:t> . </m:t>
                      </m:r>
                      <m:d>
                        <m:dPr>
                          <m:begChr m:val="["/>
                          <m:endChr m:val="]"/>
                          <m:ctrlPr>
                            <a:rPr lang="pt-BR" sz="2000" i="1">
                              <a:latin typeface="Cambria Math" panose="02040503050406030204" pitchFamily="18" charset="0"/>
                            </a:rPr>
                          </m:ctrlPr>
                        </m:dPr>
                        <m:e>
                          <m:m>
                            <m:mPr>
                              <m:mcs>
                                <m:mc>
                                  <m:mcPr>
                                    <m:count m:val="1"/>
                                    <m:mcJc m:val="center"/>
                                  </m:mcPr>
                                </m:mc>
                              </m:mcs>
                              <m:ctrlPr>
                                <a:rPr lang="pt-BR" sz="200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smtClean="0">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1</m:t>
                                    </m:r>
                                  </m:sub>
                                </m:sSub>
                              </m:e>
                            </m:mr>
                            <m:mr>
                              <m:e>
                                <m:m>
                                  <m:mPr>
                                    <m:mcs>
                                      <m:mc>
                                        <m:mcPr>
                                          <m:count m:val="1"/>
                                          <m:mcJc m:val="center"/>
                                        </m:mcPr>
                                      </m:mc>
                                    </m:mcs>
                                    <m:ctrlPr>
                                      <a:rPr lang="pt-BR" sz="200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smtClean="0">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rPr>
                                            <m:t>1</m:t>
                                          </m:r>
                                        </m:sub>
                                      </m:sSub>
                                    </m:e>
                                  </m:mr>
                                  <m:mr>
                                    <m:e>
                                      <m:m>
                                        <m:mPr>
                                          <m:mcs>
                                            <m:mc>
                                              <m:mcPr>
                                                <m:count m:val="1"/>
                                                <m:mcJc m:val="center"/>
                                              </m:mcPr>
                                            </m:mc>
                                          </m:mcs>
                                          <m:ctrlPr>
                                            <a:rPr lang="pt-BR" sz="200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rPr>
                                                  <m:t>2</m:t>
                                                </m:r>
                                              </m:sub>
                                            </m:sSub>
                                          </m:e>
                                        </m:mr>
                                      </m:m>
                                    </m:e>
                                  </m:mr>
                                </m:m>
                              </m:e>
                            </m:mr>
                          </m:m>
                        </m:e>
                      </m:d>
                      <m:r>
                        <a:rPr lang="pt-BR" sz="2000" i="1" smtClean="0">
                          <a:latin typeface="Cambria Math" panose="02040503050406030204" pitchFamily="18" charset="0"/>
                          <a:ea typeface="Cambria Math" panose="02040503050406030204" pitchFamily="18" charset="0"/>
                        </a:rPr>
                        <m:t>→</m:t>
                      </m:r>
                      <m:d>
                        <m:dPr>
                          <m:begChr m:val="["/>
                          <m:endChr m:val="]"/>
                          <m:ctrlPr>
                            <a:rPr lang="pt-BR" sz="2000" i="1">
                              <a:latin typeface="Cambria Math" panose="02040503050406030204" pitchFamily="18" charset="0"/>
                            </a:rPr>
                          </m:ctrlPr>
                        </m:dPr>
                        <m:e>
                          <m:m>
                            <m:mPr>
                              <m:mcs>
                                <m:mc>
                                  <m:mcPr>
                                    <m:count m:val="1"/>
                                    <m:mcJc m:val="center"/>
                                  </m:mcPr>
                                </m:mc>
                              </m:mcs>
                              <m:ctrlPr>
                                <a:rPr lang="pt-BR" sz="2000" i="1" smtClean="0">
                                  <a:latin typeface="Cambria Math" panose="02040503050406030204" pitchFamily="18" charset="0"/>
                                </a:rPr>
                              </m:ctrlPr>
                            </m:mPr>
                            <m:mr>
                              <m:e>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𝑓</m:t>
                                    </m:r>
                                  </m:e>
                                  <m:sub>
                                    <m:r>
                                      <a:rPr lang="pt-BR" sz="2000" b="0" i="1" smtClean="0">
                                        <a:latin typeface="Cambria Math" panose="02040503050406030204" pitchFamily="18" charset="0"/>
                                      </a:rPr>
                                      <m:t>1</m:t>
                                    </m:r>
                                  </m:sub>
                                </m:sSub>
                              </m:e>
                            </m:mr>
                            <m:mr>
                              <m:e>
                                <m:m>
                                  <m:mPr>
                                    <m:mcs>
                                      <m:mc>
                                        <m:mcPr>
                                          <m:count m:val="1"/>
                                          <m:mcJc m:val="center"/>
                                        </m:mcPr>
                                      </m:mc>
                                    </m:mcs>
                                    <m:ctrlPr>
                                      <a:rPr lang="pt-BR" sz="2000" i="1" smtClean="0">
                                        <a:latin typeface="Cambria Math" panose="02040503050406030204" pitchFamily="18" charset="0"/>
                                      </a:rPr>
                                    </m:ctrlPr>
                                  </m:mPr>
                                  <m:mr>
                                    <m:e>
                                      <m:sSub>
                                        <m:sSubPr>
                                          <m:ctrlPr>
                                            <a:rPr lang="pt-BR" sz="2000" i="1">
                                              <a:latin typeface="Cambria Math" panose="02040503050406030204" pitchFamily="18" charset="0"/>
                                            </a:rPr>
                                          </m:ctrlPr>
                                        </m:sSubPr>
                                        <m:e>
                                          <m:r>
                                            <a:rPr lang="pt-BR" sz="2000" b="0" i="1" smtClean="0">
                                              <a:latin typeface="Cambria Math" panose="02040503050406030204" pitchFamily="18" charset="0"/>
                                            </a:rPr>
                                            <m:t>𝑀</m:t>
                                          </m:r>
                                        </m:e>
                                        <m:sub>
                                          <m:r>
                                            <a:rPr lang="pt-BR" sz="2000" i="1">
                                              <a:latin typeface="Cambria Math" panose="02040503050406030204" pitchFamily="18" charset="0"/>
                                            </a:rPr>
                                            <m:t>1</m:t>
                                          </m:r>
                                        </m:sub>
                                      </m:sSub>
                                    </m:e>
                                  </m:mr>
                                  <m:mr>
                                    <m:e>
                                      <m:m>
                                        <m:mPr>
                                          <m:mcs>
                                            <m:mc>
                                              <m:mcPr>
                                                <m:count m:val="1"/>
                                                <m:mcJc m:val="center"/>
                                              </m:mcPr>
                                            </m:mc>
                                          </m:mcs>
                                          <m:ctrlPr>
                                            <a:rPr lang="pt-BR" sz="2000" i="1" smtClean="0">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b="0" i="1" smtClean="0">
                                                    <a:latin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b="0" i="1" smtClean="0">
                                                    <a:latin typeface="Cambria Math" panose="02040503050406030204" pitchFamily="18" charset="0"/>
                                                  </a:rPr>
                                                  <m:t>𝑀</m:t>
                                                </m:r>
                                              </m:e>
                                              <m:sub>
                                                <m:r>
                                                  <a:rPr lang="pt-BR" sz="2000" b="0" i="1" smtClean="0">
                                                    <a:latin typeface="Cambria Math" panose="02040503050406030204" pitchFamily="18" charset="0"/>
                                                  </a:rPr>
                                                  <m:t>2</m:t>
                                                </m:r>
                                              </m:sub>
                                            </m:sSub>
                                          </m:e>
                                        </m:mr>
                                      </m:m>
                                    </m:e>
                                  </m:mr>
                                </m:m>
                              </m:e>
                            </m:mr>
                          </m:m>
                        </m:e>
                      </m:d>
                      <m:r>
                        <a:rPr lang="pt-BR" sz="2000" i="1">
                          <a:latin typeface="Cambria Math" panose="02040503050406030204" pitchFamily="18" charset="0"/>
                        </a:rPr>
                        <m:t>=</m:t>
                      </m:r>
                      <m:r>
                        <m:rPr>
                          <m:sty m:val="p"/>
                        </m:rPr>
                        <a:rPr lang="pt-BR" sz="2000">
                          <a:latin typeface="Cambria Math" panose="02040503050406030204" pitchFamily="18" charset="0"/>
                        </a:rPr>
                        <m:t>EI</m:t>
                      </m:r>
                      <m:r>
                        <a:rPr lang="pt-BR" sz="2000" b="0" i="1" smtClean="0">
                          <a:latin typeface="Cambria Math" panose="02040503050406030204" pitchFamily="18" charset="0"/>
                        </a:rPr>
                        <m:t> .</m:t>
                      </m:r>
                      <m:d>
                        <m:dPr>
                          <m:begChr m:val="|"/>
                          <m:endChr m:val="|"/>
                          <m:ctrlPr>
                            <a:rPr lang="pt-BR" sz="2000" i="1">
                              <a:latin typeface="Cambria Math" panose="02040503050406030204" pitchFamily="18" charset="0"/>
                            </a:rPr>
                          </m:ctrlPr>
                        </m:dPr>
                        <m:e>
                          <m:m>
                            <m:mPr>
                              <m:mcs>
                                <m:mc>
                                  <m:mcPr>
                                    <m:count m:val="2"/>
                                    <m:mcJc m:val="center"/>
                                  </m:mcPr>
                                </m:mc>
                              </m:mcs>
                              <m:ctrlPr>
                                <a:rPr lang="pt-BR" sz="2000" i="1">
                                  <a:latin typeface="Cambria Math" panose="02040503050406030204" pitchFamily="18" charset="0"/>
                                </a:rPr>
                              </m:ctrlPr>
                            </m:mPr>
                            <m:mr>
                              <m:e>
                                <m:m>
                                  <m:mPr>
                                    <m:mcs>
                                      <m:mc>
                                        <m:mcPr>
                                          <m:count m:val="2"/>
                                          <m:mcJc m:val="center"/>
                                        </m:mcPr>
                                      </m:mc>
                                    </m:mcs>
                                    <m:ctrlPr>
                                      <a:rPr lang="pt-BR" sz="2000" i="1">
                                        <a:latin typeface="Cambria Math" panose="02040503050406030204" pitchFamily="18" charset="0"/>
                                      </a:rPr>
                                    </m:ctrlPr>
                                  </m:mPr>
                                  <m:mr>
                                    <m:e>
                                      <m:f>
                                        <m:fPr>
                                          <m:ctrlPr>
                                            <a:rPr lang="pt-BR" sz="2000" i="1">
                                              <a:latin typeface="Cambria Math" panose="02040503050406030204" pitchFamily="18" charset="0"/>
                                            </a:rPr>
                                          </m:ctrlPr>
                                        </m:fPr>
                                        <m:num>
                                          <m:r>
                                            <a:rPr lang="pt-BR" sz="2000">
                                              <a:latin typeface="Cambria Math" panose="02040503050406030204" pitchFamily="18" charset="0"/>
                                            </a:rPr>
                                            <m:t>12</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3</m:t>
                                          </m:r>
                                        </m:den>
                                      </m:f>
                                    </m:e>
                                    <m:e>
                                      <m:f>
                                        <m:fPr>
                                          <m:ctrlPr>
                                            <a:rPr lang="pt-BR" sz="2000" i="1">
                                              <a:latin typeface="Cambria Math" panose="02040503050406030204" pitchFamily="18" charset="0"/>
                                            </a:rPr>
                                          </m:ctrlPr>
                                        </m:fPr>
                                        <m:num>
                                          <m:r>
                                            <a:rPr lang="pt-BR" sz="2000">
                                              <a:latin typeface="Cambria Math" panose="02040503050406030204" pitchFamily="18" charset="0"/>
                                            </a:rPr>
                                            <m:t>6</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2</m:t>
                                          </m:r>
                                        </m:den>
                                      </m:f>
                                    </m:e>
                                  </m:mr>
                                  <m:mr>
                                    <m:e>
                                      <m:f>
                                        <m:fPr>
                                          <m:ctrlPr>
                                            <a:rPr lang="pt-BR" sz="2000" i="1">
                                              <a:latin typeface="Cambria Math" panose="02040503050406030204" pitchFamily="18" charset="0"/>
                                            </a:rPr>
                                          </m:ctrlPr>
                                        </m:fPr>
                                        <m:num>
                                          <m:r>
                                            <a:rPr lang="pt-BR" sz="2000">
                                              <a:latin typeface="Cambria Math" panose="02040503050406030204" pitchFamily="18" charset="0"/>
                                            </a:rPr>
                                            <m:t>6</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2</m:t>
                                          </m:r>
                                        </m:den>
                                      </m:f>
                                    </m:e>
                                    <m:e>
                                      <m:f>
                                        <m:fPr>
                                          <m:ctrlPr>
                                            <a:rPr lang="pt-BR" sz="2000" i="1">
                                              <a:latin typeface="Cambria Math" panose="02040503050406030204" pitchFamily="18" charset="0"/>
                                            </a:rPr>
                                          </m:ctrlPr>
                                        </m:fPr>
                                        <m:num>
                                          <m:r>
                                            <a:rPr lang="pt-BR" sz="2000">
                                              <a:latin typeface="Cambria Math" panose="02040503050406030204" pitchFamily="18" charset="0"/>
                                            </a:rPr>
                                            <m:t>4</m:t>
                                          </m:r>
                                        </m:num>
                                        <m:den>
                                          <m:r>
                                            <a:rPr lang="pt-BR" sz="20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2000" i="1">
                                        <a:latin typeface="Cambria Math" panose="02040503050406030204" pitchFamily="18" charset="0"/>
                                      </a:rPr>
                                    </m:ctrlPr>
                                  </m:mPr>
                                  <m:mr>
                                    <m:e>
                                      <m:f>
                                        <m:fPr>
                                          <m:ctrlPr>
                                            <a:rPr lang="pt-BR" sz="2000" i="1">
                                              <a:latin typeface="Cambria Math" panose="02040503050406030204" pitchFamily="18" charset="0"/>
                                            </a:rPr>
                                          </m:ctrlPr>
                                        </m:fPr>
                                        <m:num>
                                          <m:r>
                                            <a:rPr lang="pt-BR" sz="2000">
                                              <a:latin typeface="Cambria Math" panose="02040503050406030204" pitchFamily="18" charset="0"/>
                                            </a:rPr>
                                            <m:t>−12</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3</m:t>
                                          </m:r>
                                        </m:den>
                                      </m:f>
                                    </m:e>
                                    <m:e>
                                      <m:f>
                                        <m:fPr>
                                          <m:ctrlPr>
                                            <a:rPr lang="pt-BR" sz="2000" i="1">
                                              <a:latin typeface="Cambria Math" panose="02040503050406030204" pitchFamily="18" charset="0"/>
                                            </a:rPr>
                                          </m:ctrlPr>
                                        </m:fPr>
                                        <m:num>
                                          <m:r>
                                            <a:rPr lang="pt-BR" sz="2000">
                                              <a:latin typeface="Cambria Math" panose="02040503050406030204" pitchFamily="18" charset="0"/>
                                            </a:rPr>
                                            <m:t>6</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2</m:t>
                                          </m:r>
                                        </m:den>
                                      </m:f>
                                    </m:e>
                                  </m:mr>
                                  <m:mr>
                                    <m:e>
                                      <m:f>
                                        <m:fPr>
                                          <m:ctrlPr>
                                            <a:rPr lang="pt-BR" sz="2000" i="1">
                                              <a:latin typeface="Cambria Math" panose="02040503050406030204" pitchFamily="18" charset="0"/>
                                            </a:rPr>
                                          </m:ctrlPr>
                                        </m:fPr>
                                        <m:num>
                                          <m:r>
                                            <a:rPr lang="pt-BR" sz="2000">
                                              <a:latin typeface="Cambria Math" panose="02040503050406030204" pitchFamily="18" charset="0"/>
                                            </a:rPr>
                                            <m:t>−6</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2</m:t>
                                          </m:r>
                                        </m:den>
                                      </m:f>
                                    </m:e>
                                    <m:e>
                                      <m:f>
                                        <m:fPr>
                                          <m:ctrlPr>
                                            <a:rPr lang="pt-BR" sz="2000" i="1">
                                              <a:latin typeface="Cambria Math" panose="02040503050406030204" pitchFamily="18" charset="0"/>
                                            </a:rPr>
                                          </m:ctrlPr>
                                        </m:fPr>
                                        <m:num>
                                          <m:r>
                                            <a:rPr lang="pt-BR" sz="2000">
                                              <a:latin typeface="Cambria Math" panose="02040503050406030204" pitchFamily="18" charset="0"/>
                                            </a:rPr>
                                            <m:t>2</m:t>
                                          </m:r>
                                        </m:num>
                                        <m:den>
                                          <m:r>
                                            <a:rPr lang="pt-BR" sz="20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2000" i="1">
                                        <a:latin typeface="Cambria Math" panose="02040503050406030204" pitchFamily="18" charset="0"/>
                                      </a:rPr>
                                    </m:ctrlPr>
                                  </m:mPr>
                                  <m:mr>
                                    <m:e>
                                      <m:f>
                                        <m:fPr>
                                          <m:ctrlPr>
                                            <a:rPr lang="pt-BR" sz="2000" i="1">
                                              <a:latin typeface="Cambria Math" panose="02040503050406030204" pitchFamily="18" charset="0"/>
                                            </a:rPr>
                                          </m:ctrlPr>
                                        </m:fPr>
                                        <m:num>
                                          <m:r>
                                            <a:rPr lang="pt-BR" sz="2000">
                                              <a:latin typeface="Cambria Math" panose="02040503050406030204" pitchFamily="18" charset="0"/>
                                            </a:rPr>
                                            <m:t>−12</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3</m:t>
                                          </m:r>
                                        </m:den>
                                      </m:f>
                                    </m:e>
                                    <m:e>
                                      <m:f>
                                        <m:fPr>
                                          <m:ctrlPr>
                                            <a:rPr lang="pt-BR" sz="2000" i="1">
                                              <a:latin typeface="Cambria Math" panose="02040503050406030204" pitchFamily="18" charset="0"/>
                                            </a:rPr>
                                          </m:ctrlPr>
                                        </m:fPr>
                                        <m:num>
                                          <m:r>
                                            <a:rPr lang="pt-BR" sz="2000">
                                              <a:latin typeface="Cambria Math" panose="02040503050406030204" pitchFamily="18" charset="0"/>
                                            </a:rPr>
                                            <m:t>−6</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2</m:t>
                                          </m:r>
                                        </m:den>
                                      </m:f>
                                    </m:e>
                                  </m:mr>
                                  <m:mr>
                                    <m:e>
                                      <m:f>
                                        <m:fPr>
                                          <m:ctrlPr>
                                            <a:rPr lang="pt-BR" sz="2000" i="1">
                                              <a:latin typeface="Cambria Math" panose="02040503050406030204" pitchFamily="18" charset="0"/>
                                            </a:rPr>
                                          </m:ctrlPr>
                                        </m:fPr>
                                        <m:num>
                                          <m:r>
                                            <a:rPr lang="pt-BR" sz="2000">
                                              <a:latin typeface="Cambria Math" panose="02040503050406030204" pitchFamily="18" charset="0"/>
                                            </a:rPr>
                                            <m:t>6</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2</m:t>
                                          </m:r>
                                        </m:den>
                                      </m:f>
                                    </m:e>
                                    <m:e>
                                      <m:f>
                                        <m:fPr>
                                          <m:ctrlPr>
                                            <a:rPr lang="pt-BR" sz="2000" i="1">
                                              <a:latin typeface="Cambria Math" panose="02040503050406030204" pitchFamily="18" charset="0"/>
                                            </a:rPr>
                                          </m:ctrlPr>
                                        </m:fPr>
                                        <m:num>
                                          <m:r>
                                            <a:rPr lang="pt-BR" sz="2000">
                                              <a:latin typeface="Cambria Math" panose="02040503050406030204" pitchFamily="18" charset="0"/>
                                            </a:rPr>
                                            <m:t>2</m:t>
                                          </m:r>
                                        </m:num>
                                        <m:den>
                                          <m:r>
                                            <a:rPr lang="pt-BR" sz="20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2000" i="1">
                                        <a:latin typeface="Cambria Math" panose="02040503050406030204" pitchFamily="18" charset="0"/>
                                      </a:rPr>
                                    </m:ctrlPr>
                                  </m:mPr>
                                  <m:mr>
                                    <m:e>
                                      <m:f>
                                        <m:fPr>
                                          <m:ctrlPr>
                                            <a:rPr lang="pt-BR" sz="2000" i="1">
                                              <a:latin typeface="Cambria Math" panose="02040503050406030204" pitchFamily="18" charset="0"/>
                                            </a:rPr>
                                          </m:ctrlPr>
                                        </m:fPr>
                                        <m:num>
                                          <m:r>
                                            <a:rPr lang="pt-BR" sz="2000">
                                              <a:latin typeface="Cambria Math" panose="02040503050406030204" pitchFamily="18" charset="0"/>
                                            </a:rPr>
                                            <m:t>12</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3</m:t>
                                          </m:r>
                                        </m:den>
                                      </m:f>
                                    </m:e>
                                    <m:e>
                                      <m:f>
                                        <m:fPr>
                                          <m:ctrlPr>
                                            <a:rPr lang="pt-BR" sz="2000" i="1">
                                              <a:latin typeface="Cambria Math" panose="02040503050406030204" pitchFamily="18" charset="0"/>
                                            </a:rPr>
                                          </m:ctrlPr>
                                        </m:fPr>
                                        <m:num>
                                          <m:r>
                                            <a:rPr lang="pt-BR" sz="2000">
                                              <a:latin typeface="Cambria Math" panose="02040503050406030204" pitchFamily="18" charset="0"/>
                                            </a:rPr>
                                            <m:t>−6</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2</m:t>
                                          </m:r>
                                        </m:den>
                                      </m:f>
                                    </m:e>
                                  </m:mr>
                                  <m:mr>
                                    <m:e>
                                      <m:f>
                                        <m:fPr>
                                          <m:ctrlPr>
                                            <a:rPr lang="pt-BR" sz="2000" i="1">
                                              <a:latin typeface="Cambria Math" panose="02040503050406030204" pitchFamily="18" charset="0"/>
                                            </a:rPr>
                                          </m:ctrlPr>
                                        </m:fPr>
                                        <m:num>
                                          <m:r>
                                            <a:rPr lang="pt-BR" sz="2000">
                                              <a:latin typeface="Cambria Math" panose="02040503050406030204" pitchFamily="18" charset="0"/>
                                            </a:rPr>
                                            <m:t>−6</m:t>
                                          </m:r>
                                        </m:num>
                                        <m:den>
                                          <m:r>
                                            <a:rPr lang="pt-BR" sz="2000" i="1">
                                              <a:latin typeface="Cambria Math" panose="02040503050406030204" pitchFamily="18" charset="0"/>
                                              <a:ea typeface="Cambria Math" panose="02040503050406030204" pitchFamily="18" charset="0"/>
                                            </a:rPr>
                                            <m:t>ℓ</m:t>
                                          </m:r>
                                          <m:r>
                                            <a:rPr lang="pt-BR" sz="2000" baseline="30000">
                                              <a:latin typeface="Cambria Math" panose="02040503050406030204" pitchFamily="18" charset="0"/>
                                            </a:rPr>
                                            <m:t>2</m:t>
                                          </m:r>
                                        </m:den>
                                      </m:f>
                                    </m:e>
                                    <m:e>
                                      <m:f>
                                        <m:fPr>
                                          <m:ctrlPr>
                                            <a:rPr lang="pt-BR" sz="2000" i="1">
                                              <a:latin typeface="Cambria Math" panose="02040503050406030204" pitchFamily="18" charset="0"/>
                                            </a:rPr>
                                          </m:ctrlPr>
                                        </m:fPr>
                                        <m:num>
                                          <m:r>
                                            <a:rPr lang="pt-BR" sz="2000">
                                              <a:latin typeface="Cambria Math" panose="02040503050406030204" pitchFamily="18" charset="0"/>
                                            </a:rPr>
                                            <m:t>4</m:t>
                                          </m:r>
                                        </m:num>
                                        <m:den>
                                          <m:r>
                                            <a:rPr lang="pt-BR" sz="2000" i="1">
                                              <a:latin typeface="Cambria Math" panose="02040503050406030204" pitchFamily="18" charset="0"/>
                                              <a:ea typeface="Cambria Math" panose="02040503050406030204" pitchFamily="18" charset="0"/>
                                            </a:rPr>
                                            <m:t>ℓ</m:t>
                                          </m:r>
                                        </m:den>
                                      </m:f>
                                    </m:e>
                                  </m:mr>
                                </m:m>
                              </m:e>
                            </m:mr>
                          </m:m>
                        </m:e>
                      </m:d>
                      <m:r>
                        <a:rPr lang="pt-BR" sz="2000" i="1">
                          <a:latin typeface="Cambria Math" panose="02040503050406030204" pitchFamily="18" charset="0"/>
                          <a:ea typeface="Cambria Math" panose="02040503050406030204" pitchFamily="18" charset="0"/>
                        </a:rPr>
                        <m:t>. </m:t>
                      </m:r>
                      <m:d>
                        <m:dPr>
                          <m:begChr m:val="["/>
                          <m:endChr m:val="]"/>
                          <m:ctrlPr>
                            <a:rPr lang="pt-BR" sz="2000" i="1">
                              <a:latin typeface="Cambria Math" panose="02040503050406030204" pitchFamily="18" charset="0"/>
                            </a:rPr>
                          </m:ctrlPr>
                        </m:dPr>
                        <m:e>
                          <m:m>
                            <m:mPr>
                              <m:mcs>
                                <m:mc>
                                  <m:mcPr>
                                    <m:count m:val="1"/>
                                    <m:mcJc m:val="center"/>
                                  </m:mcPr>
                                </m:mc>
                              </m:mcs>
                              <m:ctrlPr>
                                <a:rPr lang="pt-BR" sz="200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1</m:t>
                                    </m:r>
                                  </m:sub>
                                </m:sSub>
                              </m:e>
                            </m:mr>
                            <m:mr>
                              <m:e>
                                <m:m>
                                  <m:mPr>
                                    <m:mcs>
                                      <m:mc>
                                        <m:mcPr>
                                          <m:count m:val="1"/>
                                          <m:mcJc m:val="center"/>
                                        </m:mcPr>
                                      </m:mc>
                                    </m:mcs>
                                    <m:ctrlPr>
                                      <a:rPr lang="pt-BR" sz="200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rPr>
                                            <m:t>1</m:t>
                                          </m:r>
                                        </m:sub>
                                      </m:sSub>
                                    </m:e>
                                  </m:mr>
                                  <m:mr>
                                    <m:e>
                                      <m:m>
                                        <m:mPr>
                                          <m:mcs>
                                            <m:mc>
                                              <m:mcPr>
                                                <m:count m:val="1"/>
                                                <m:mcJc m:val="center"/>
                                              </m:mcPr>
                                            </m:mc>
                                          </m:mcs>
                                          <m:ctrlPr>
                                            <a:rPr lang="pt-BR" sz="200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2</m:t>
                                                </m:r>
                                              </m:sub>
                                            </m:sSub>
                                          </m:e>
                                        </m:mr>
                                      </m:m>
                                    </m:e>
                                  </m:mr>
                                </m:m>
                              </m:e>
                            </m:mr>
                          </m:m>
                        </m:e>
                      </m:d>
                    </m:oMath>
                  </m:oMathPara>
                </a14:m>
                <a:endParaRPr lang="pt-BR" sz="2000" dirty="0"/>
              </a:p>
            </p:txBody>
          </p:sp>
        </mc:Choice>
        <mc:Fallback xmlns="">
          <p:sp>
            <p:nvSpPr>
              <p:cNvPr id="8" name="CaixaDeTexto 7">
                <a:extLst>
                  <a:ext uri="{FF2B5EF4-FFF2-40B4-BE49-F238E27FC236}">
                    <a16:creationId xmlns:a16="http://schemas.microsoft.com/office/drawing/2014/main" id="{C613EDC5-593B-41BF-8786-BA13D1C27B2D}"/>
                  </a:ext>
                </a:extLst>
              </p:cNvPr>
              <p:cNvSpPr txBox="1">
                <a:spLocks noRot="1" noChangeAspect="1" noMove="1" noResize="1" noEditPoints="1" noAdjustHandles="1" noChangeArrowheads="1" noChangeShapeType="1" noTextEdit="1"/>
              </p:cNvSpPr>
              <p:nvPr/>
            </p:nvSpPr>
            <p:spPr>
              <a:xfrm>
                <a:off x="1103243" y="294339"/>
                <a:ext cx="10250557" cy="2445221"/>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DB03F7A6-972A-4B14-B889-064FE1574F6A}"/>
                  </a:ext>
                </a:extLst>
              </p:cNvPr>
              <p:cNvSpPr/>
              <p:nvPr/>
            </p:nvSpPr>
            <p:spPr>
              <a:xfrm>
                <a:off x="2711897" y="3098551"/>
                <a:ext cx="6174767" cy="2537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50" i="1" smtClean="0">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1950" i="1" smtClean="0">
                                        <a:latin typeface="Cambria Math" panose="02040503050406030204" pitchFamily="18" charset="0"/>
                                      </a:rPr>
                                    </m:ctrlPr>
                                  </m:sSubPr>
                                  <m:e>
                                    <m:r>
                                      <a:rPr lang="pt-BR" sz="1950" i="1">
                                        <a:latin typeface="Cambria Math" panose="02040503050406030204" pitchFamily="18" charset="0"/>
                                      </a:rPr>
                                      <m:t>𝑓</m:t>
                                    </m:r>
                                  </m:e>
                                  <m:sub>
                                    <m:r>
                                      <a:rPr lang="pt-BR" sz="1950" i="1" smtClean="0">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1950" i="1">
                                              <a:latin typeface="Cambria Math" panose="02040503050406030204" pitchFamily="18" charset="0"/>
                                            </a:rPr>
                                          </m:ctrlPr>
                                        </m:sSubPr>
                                        <m:e>
                                          <m:r>
                                            <a:rPr lang="pt-BR" sz="1950" i="1">
                                              <a:latin typeface="Cambria Math" panose="02040503050406030204" pitchFamily="18" charset="0"/>
                                            </a:rPr>
                                            <m:t>𝑀</m:t>
                                          </m:r>
                                        </m:e>
                                        <m:sub>
                                          <m:r>
                                            <a:rPr lang="pt-BR" sz="195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50</m:t>
                                            </m:r>
                                          </m:e>
                                        </m:mr>
                                        <m:mr>
                                          <m:e>
                                            <m:r>
                                              <a:rPr lang="pt-BR" sz="1950" b="0" i="1" smtClean="0">
                                                <a:latin typeface="Cambria Math" panose="02040503050406030204" pitchFamily="18" charset="0"/>
                                              </a:rPr>
                                              <m:t>0</m:t>
                                            </m:r>
                                          </m:e>
                                        </m:mr>
                                      </m:m>
                                    </m:e>
                                  </m:mr>
                                </m:m>
                              </m:e>
                            </m:mr>
                          </m:m>
                        </m:e>
                      </m:d>
                      <m:r>
                        <a:rPr lang="pt-BR" sz="1950" i="1">
                          <a:latin typeface="Cambria Math" panose="02040503050406030204" pitchFamily="18" charset="0"/>
                        </a:rPr>
                        <m:t>=2,5 </m:t>
                      </m:r>
                      <m:sSup>
                        <m:sSupPr>
                          <m:ctrlPr>
                            <a:rPr lang="pt-BR" sz="1950" i="1">
                              <a:latin typeface="Cambria Math" panose="02040503050406030204" pitchFamily="18" charset="0"/>
                            </a:rPr>
                          </m:ctrlPr>
                        </m:sSupPr>
                        <m:e>
                          <m:r>
                            <a:rPr lang="pt-BR" sz="1950" i="1">
                              <a:latin typeface="Cambria Math" panose="02040503050406030204" pitchFamily="18" charset="0"/>
                            </a:rPr>
                            <m:t>10</m:t>
                          </m:r>
                        </m:e>
                        <m:sup>
                          <m:r>
                            <a:rPr lang="pt-BR" sz="1950" i="1">
                              <a:latin typeface="Cambria Math" panose="02040503050406030204" pitchFamily="18" charset="0"/>
                            </a:rPr>
                            <m:t>7</m:t>
                          </m:r>
                        </m:sup>
                      </m:sSup>
                      <m:r>
                        <a:rPr lang="pt-BR" sz="1950" b="0" i="1" smtClean="0">
                          <a:latin typeface="Cambria Math" panose="02040503050406030204" pitchFamily="18" charset="0"/>
                        </a:rPr>
                        <m:t> . 0,0072</m:t>
                      </m:r>
                      <m:r>
                        <a:rPr lang="pt-BR" sz="1950" i="1">
                          <a:latin typeface="Cambria Math" panose="02040503050406030204" pitchFamily="18" charset="0"/>
                        </a:rPr>
                        <m:t>.</m:t>
                      </m:r>
                      <m:d>
                        <m:dPr>
                          <m:begChr m:val="|"/>
                          <m:endChr m:val="|"/>
                          <m:ctrlPr>
                            <a:rPr lang="pt-BR" sz="1950" i="1">
                              <a:latin typeface="Cambria Math" panose="02040503050406030204" pitchFamily="18" charset="0"/>
                            </a:rPr>
                          </m:ctrlPr>
                        </m:dPr>
                        <m:e>
                          <m:m>
                            <m:mPr>
                              <m:mcs>
                                <m:mc>
                                  <m:mcPr>
                                    <m:count m:val="2"/>
                                    <m:mcJc m:val="center"/>
                                  </m:mcPr>
                                </m:mc>
                              </m:mcs>
                              <m:ctrlPr>
                                <a:rPr lang="pt-BR" sz="1950" i="1">
                                  <a:latin typeface="Cambria Math" panose="02040503050406030204" pitchFamily="18" charset="0"/>
                                </a:rPr>
                              </m:ctrlPr>
                            </m:mPr>
                            <m:mr>
                              <m:e>
                                <m:m>
                                  <m:mPr>
                                    <m:mcs>
                                      <m:mc>
                                        <m:mcPr>
                                          <m:count m:val="2"/>
                                          <m:mcJc m:val="center"/>
                                        </m:mcPr>
                                      </m:mc>
                                    </m:mcs>
                                    <m:ctrlPr>
                                      <a:rPr lang="pt-BR" sz="1950" i="1">
                                        <a:latin typeface="Cambria Math" panose="02040503050406030204" pitchFamily="18" charset="0"/>
                                      </a:rPr>
                                    </m:ctrlPr>
                                  </m:mPr>
                                  <m:mr>
                                    <m:e>
                                      <m:f>
                                        <m:fPr>
                                          <m:ctrlPr>
                                            <a:rPr lang="pt-BR" sz="1950" i="1">
                                              <a:latin typeface="Cambria Math" panose="02040503050406030204" pitchFamily="18" charset="0"/>
                                            </a:rPr>
                                          </m:ctrlPr>
                                        </m:fPr>
                                        <m:num>
                                          <m:r>
                                            <a:rPr lang="pt-BR" sz="1950">
                                              <a:latin typeface="Cambria Math" panose="02040503050406030204" pitchFamily="18" charset="0"/>
                                            </a:rPr>
                                            <m:t>12</m:t>
                                          </m:r>
                                        </m:num>
                                        <m:den>
                                          <m:r>
                                            <a:rPr lang="pt-BR" sz="1950" b="0" i="1" smtClean="0">
                                              <a:latin typeface="Cambria Math" panose="02040503050406030204" pitchFamily="18" charset="0"/>
                                            </a:rPr>
                                            <m:t>3</m:t>
                                          </m:r>
                                          <m:r>
                                            <a:rPr lang="pt-BR" sz="1950" baseline="30000">
                                              <a:latin typeface="Cambria Math" panose="02040503050406030204" pitchFamily="18" charset="0"/>
                                            </a:rPr>
                                            <m:t>3</m:t>
                                          </m:r>
                                        </m:den>
                                      </m:f>
                                    </m:e>
                                    <m:e>
                                      <m:f>
                                        <m:fPr>
                                          <m:ctrlPr>
                                            <a:rPr lang="pt-BR" sz="1950" i="1">
                                              <a:latin typeface="Cambria Math" panose="02040503050406030204" pitchFamily="18" charset="0"/>
                                            </a:rPr>
                                          </m:ctrlPr>
                                        </m:fPr>
                                        <m:num>
                                          <m:r>
                                            <a:rPr lang="pt-BR" sz="1950">
                                              <a:latin typeface="Cambria Math" panose="02040503050406030204" pitchFamily="18" charset="0"/>
                                            </a:rPr>
                                            <m:t>6</m:t>
                                          </m:r>
                                        </m:num>
                                        <m:den>
                                          <m:r>
                                            <a:rPr lang="pt-BR" sz="1950" b="0" i="0" smtClean="0">
                                              <a:latin typeface="Cambria Math" panose="02040503050406030204" pitchFamily="18" charset="0"/>
                                            </a:rPr>
                                            <m:t>3</m:t>
                                          </m:r>
                                          <m:r>
                                            <a:rPr lang="pt-BR" sz="1950" baseline="30000">
                                              <a:latin typeface="Cambria Math" panose="02040503050406030204" pitchFamily="18" charset="0"/>
                                            </a:rPr>
                                            <m:t>2</m:t>
                                          </m:r>
                                        </m:den>
                                      </m:f>
                                    </m:e>
                                  </m:mr>
                                  <m:mr>
                                    <m:e>
                                      <m:f>
                                        <m:fPr>
                                          <m:ctrlPr>
                                            <a:rPr lang="pt-BR" sz="1950" i="1">
                                              <a:latin typeface="Cambria Math" panose="02040503050406030204" pitchFamily="18" charset="0"/>
                                            </a:rPr>
                                          </m:ctrlPr>
                                        </m:fPr>
                                        <m:num>
                                          <m:r>
                                            <a:rPr lang="pt-BR" sz="1950">
                                              <a:latin typeface="Cambria Math" panose="02040503050406030204" pitchFamily="18" charset="0"/>
                                            </a:rPr>
                                            <m:t>6</m:t>
                                          </m:r>
                                        </m:num>
                                        <m:den>
                                          <m:r>
                                            <a:rPr lang="pt-BR" sz="1950" b="0" i="1" smtClean="0">
                                              <a:latin typeface="Cambria Math" panose="02040503050406030204" pitchFamily="18" charset="0"/>
                                            </a:rPr>
                                            <m:t>3</m:t>
                                          </m:r>
                                          <m:r>
                                            <a:rPr lang="pt-BR" sz="1950" baseline="30000">
                                              <a:latin typeface="Cambria Math" panose="02040503050406030204" pitchFamily="18" charset="0"/>
                                            </a:rPr>
                                            <m:t>2</m:t>
                                          </m:r>
                                        </m:den>
                                      </m:f>
                                    </m:e>
                                    <m:e>
                                      <m:f>
                                        <m:fPr>
                                          <m:ctrlPr>
                                            <a:rPr lang="pt-BR" sz="1950" i="1">
                                              <a:latin typeface="Cambria Math" panose="02040503050406030204" pitchFamily="18" charset="0"/>
                                            </a:rPr>
                                          </m:ctrlPr>
                                        </m:fPr>
                                        <m:num>
                                          <m:r>
                                            <a:rPr lang="pt-BR" sz="1950">
                                              <a:latin typeface="Cambria Math" panose="02040503050406030204" pitchFamily="18" charset="0"/>
                                            </a:rPr>
                                            <m:t>4</m:t>
                                          </m:r>
                                        </m:num>
                                        <m:den>
                                          <m:r>
                                            <a:rPr lang="pt-BR" sz="1950" b="0" i="1" smtClean="0">
                                              <a:latin typeface="Cambria Math" panose="02040503050406030204" pitchFamily="18" charset="0"/>
                                            </a:rPr>
                                            <m:t>3</m:t>
                                          </m:r>
                                        </m:den>
                                      </m:f>
                                    </m:e>
                                  </m:mr>
                                </m:m>
                              </m:e>
                              <m:e>
                                <m:m>
                                  <m:mPr>
                                    <m:mcs>
                                      <m:mc>
                                        <m:mcPr>
                                          <m:count m:val="2"/>
                                          <m:mcJc m:val="center"/>
                                        </m:mcPr>
                                      </m:mc>
                                    </m:mcs>
                                    <m:ctrlPr>
                                      <a:rPr lang="pt-BR" sz="1950" i="1">
                                        <a:latin typeface="Cambria Math" panose="02040503050406030204" pitchFamily="18" charset="0"/>
                                      </a:rPr>
                                    </m:ctrlPr>
                                  </m:mPr>
                                  <m:mr>
                                    <m:e>
                                      <m:f>
                                        <m:fPr>
                                          <m:ctrlPr>
                                            <a:rPr lang="pt-BR" sz="1950" i="1">
                                              <a:latin typeface="Cambria Math" panose="02040503050406030204" pitchFamily="18" charset="0"/>
                                            </a:rPr>
                                          </m:ctrlPr>
                                        </m:fPr>
                                        <m:num>
                                          <m:r>
                                            <a:rPr lang="pt-BR" sz="1950">
                                              <a:latin typeface="Cambria Math" panose="02040503050406030204" pitchFamily="18" charset="0"/>
                                            </a:rPr>
                                            <m:t>−12</m:t>
                                          </m:r>
                                        </m:num>
                                        <m:den>
                                          <m:r>
                                            <a:rPr lang="pt-BR" sz="1950" b="0" i="0" smtClean="0">
                                              <a:latin typeface="Cambria Math" panose="02040503050406030204" pitchFamily="18" charset="0"/>
                                            </a:rPr>
                                            <m:t>3</m:t>
                                          </m:r>
                                          <m:r>
                                            <a:rPr lang="pt-BR" sz="1950" baseline="30000">
                                              <a:latin typeface="Cambria Math" panose="02040503050406030204" pitchFamily="18" charset="0"/>
                                            </a:rPr>
                                            <m:t>3</m:t>
                                          </m:r>
                                        </m:den>
                                      </m:f>
                                    </m:e>
                                    <m:e>
                                      <m:f>
                                        <m:fPr>
                                          <m:ctrlPr>
                                            <a:rPr lang="pt-BR" sz="1950" i="1">
                                              <a:latin typeface="Cambria Math" panose="02040503050406030204" pitchFamily="18" charset="0"/>
                                            </a:rPr>
                                          </m:ctrlPr>
                                        </m:fPr>
                                        <m:num>
                                          <m:r>
                                            <a:rPr lang="pt-BR" sz="1950">
                                              <a:latin typeface="Cambria Math" panose="02040503050406030204" pitchFamily="18" charset="0"/>
                                            </a:rPr>
                                            <m:t>6</m:t>
                                          </m:r>
                                        </m:num>
                                        <m:den>
                                          <m:r>
                                            <a:rPr lang="pt-BR" sz="1950" b="0" i="1" smtClean="0">
                                              <a:latin typeface="Cambria Math" panose="02040503050406030204" pitchFamily="18" charset="0"/>
                                            </a:rPr>
                                            <m:t>3</m:t>
                                          </m:r>
                                          <m:r>
                                            <a:rPr lang="pt-BR" sz="1950" baseline="30000">
                                              <a:latin typeface="Cambria Math" panose="02040503050406030204" pitchFamily="18" charset="0"/>
                                            </a:rPr>
                                            <m:t>2</m:t>
                                          </m:r>
                                        </m:den>
                                      </m:f>
                                    </m:e>
                                  </m:mr>
                                  <m:mr>
                                    <m:e>
                                      <m:f>
                                        <m:fPr>
                                          <m:ctrlPr>
                                            <a:rPr lang="pt-BR" sz="1950" i="1">
                                              <a:latin typeface="Cambria Math" panose="02040503050406030204" pitchFamily="18" charset="0"/>
                                            </a:rPr>
                                          </m:ctrlPr>
                                        </m:fPr>
                                        <m:num>
                                          <m:r>
                                            <a:rPr lang="pt-BR" sz="1950">
                                              <a:latin typeface="Cambria Math" panose="02040503050406030204" pitchFamily="18" charset="0"/>
                                            </a:rPr>
                                            <m:t>−6</m:t>
                                          </m:r>
                                        </m:num>
                                        <m:den>
                                          <m:r>
                                            <a:rPr lang="pt-BR" sz="1950" b="0" i="1" smtClean="0">
                                              <a:latin typeface="Cambria Math" panose="02040503050406030204" pitchFamily="18" charset="0"/>
                                            </a:rPr>
                                            <m:t>3</m:t>
                                          </m:r>
                                          <m:r>
                                            <a:rPr lang="pt-BR" sz="1950" baseline="30000">
                                              <a:latin typeface="Cambria Math" panose="02040503050406030204" pitchFamily="18" charset="0"/>
                                            </a:rPr>
                                            <m:t>2</m:t>
                                          </m:r>
                                        </m:den>
                                      </m:f>
                                    </m:e>
                                    <m:e>
                                      <m:f>
                                        <m:fPr>
                                          <m:ctrlPr>
                                            <a:rPr lang="pt-BR" sz="1950" i="1">
                                              <a:latin typeface="Cambria Math" panose="02040503050406030204" pitchFamily="18" charset="0"/>
                                            </a:rPr>
                                          </m:ctrlPr>
                                        </m:fPr>
                                        <m:num>
                                          <m:r>
                                            <a:rPr lang="pt-BR" sz="1950">
                                              <a:latin typeface="Cambria Math" panose="02040503050406030204" pitchFamily="18" charset="0"/>
                                            </a:rPr>
                                            <m:t>2</m:t>
                                          </m:r>
                                        </m:num>
                                        <m:den>
                                          <m:r>
                                            <a:rPr lang="pt-BR" sz="1950" b="0" i="1" smtClean="0">
                                              <a:latin typeface="Cambria Math" panose="02040503050406030204" pitchFamily="18" charset="0"/>
                                            </a:rPr>
                                            <m:t>3</m:t>
                                          </m:r>
                                        </m:den>
                                      </m:f>
                                    </m:e>
                                  </m:mr>
                                </m:m>
                              </m:e>
                            </m:mr>
                            <m:mr>
                              <m:e>
                                <m:m>
                                  <m:mPr>
                                    <m:mcs>
                                      <m:mc>
                                        <m:mcPr>
                                          <m:count m:val="2"/>
                                          <m:mcJc m:val="center"/>
                                        </m:mcPr>
                                      </m:mc>
                                    </m:mcs>
                                    <m:ctrlPr>
                                      <a:rPr lang="pt-BR" sz="1950" i="1">
                                        <a:latin typeface="Cambria Math" panose="02040503050406030204" pitchFamily="18" charset="0"/>
                                      </a:rPr>
                                    </m:ctrlPr>
                                  </m:mPr>
                                  <m:mr>
                                    <m:e>
                                      <m:f>
                                        <m:fPr>
                                          <m:ctrlPr>
                                            <a:rPr lang="pt-BR" sz="1950" i="1">
                                              <a:latin typeface="Cambria Math" panose="02040503050406030204" pitchFamily="18" charset="0"/>
                                            </a:rPr>
                                          </m:ctrlPr>
                                        </m:fPr>
                                        <m:num>
                                          <m:r>
                                            <a:rPr lang="pt-BR" sz="1950">
                                              <a:latin typeface="Cambria Math" panose="02040503050406030204" pitchFamily="18" charset="0"/>
                                            </a:rPr>
                                            <m:t>−12</m:t>
                                          </m:r>
                                        </m:num>
                                        <m:den>
                                          <m:r>
                                            <a:rPr lang="pt-BR" sz="1950" b="0" i="1" smtClean="0">
                                              <a:latin typeface="Cambria Math" panose="02040503050406030204" pitchFamily="18" charset="0"/>
                                            </a:rPr>
                                            <m:t>3</m:t>
                                          </m:r>
                                          <m:r>
                                            <a:rPr lang="pt-BR" sz="1950" baseline="30000">
                                              <a:latin typeface="Cambria Math" panose="02040503050406030204" pitchFamily="18" charset="0"/>
                                            </a:rPr>
                                            <m:t>3</m:t>
                                          </m:r>
                                        </m:den>
                                      </m:f>
                                    </m:e>
                                    <m:e>
                                      <m:f>
                                        <m:fPr>
                                          <m:ctrlPr>
                                            <a:rPr lang="pt-BR" sz="1950" i="1">
                                              <a:latin typeface="Cambria Math" panose="02040503050406030204" pitchFamily="18" charset="0"/>
                                            </a:rPr>
                                          </m:ctrlPr>
                                        </m:fPr>
                                        <m:num>
                                          <m:r>
                                            <a:rPr lang="pt-BR" sz="1950">
                                              <a:latin typeface="Cambria Math" panose="02040503050406030204" pitchFamily="18" charset="0"/>
                                            </a:rPr>
                                            <m:t>−6</m:t>
                                          </m:r>
                                        </m:num>
                                        <m:den>
                                          <m:r>
                                            <a:rPr lang="pt-BR" sz="1950" b="0" i="1" smtClean="0">
                                              <a:latin typeface="Cambria Math" panose="02040503050406030204" pitchFamily="18" charset="0"/>
                                            </a:rPr>
                                            <m:t>3</m:t>
                                          </m:r>
                                          <m:r>
                                            <a:rPr lang="pt-BR" sz="1950" baseline="30000">
                                              <a:latin typeface="Cambria Math" panose="02040503050406030204" pitchFamily="18" charset="0"/>
                                            </a:rPr>
                                            <m:t>2</m:t>
                                          </m:r>
                                        </m:den>
                                      </m:f>
                                    </m:e>
                                  </m:mr>
                                  <m:mr>
                                    <m:e>
                                      <m:f>
                                        <m:fPr>
                                          <m:ctrlPr>
                                            <a:rPr lang="pt-BR" sz="1950" i="1">
                                              <a:latin typeface="Cambria Math" panose="02040503050406030204" pitchFamily="18" charset="0"/>
                                            </a:rPr>
                                          </m:ctrlPr>
                                        </m:fPr>
                                        <m:num>
                                          <m:r>
                                            <a:rPr lang="pt-BR" sz="1950">
                                              <a:latin typeface="Cambria Math" panose="02040503050406030204" pitchFamily="18" charset="0"/>
                                            </a:rPr>
                                            <m:t>6</m:t>
                                          </m:r>
                                        </m:num>
                                        <m:den>
                                          <m:r>
                                            <a:rPr lang="pt-BR" sz="1950" b="0" i="1" smtClean="0">
                                              <a:latin typeface="Cambria Math" panose="02040503050406030204" pitchFamily="18" charset="0"/>
                                            </a:rPr>
                                            <m:t>3</m:t>
                                          </m:r>
                                          <m:r>
                                            <a:rPr lang="pt-BR" sz="1950" baseline="30000">
                                              <a:latin typeface="Cambria Math" panose="02040503050406030204" pitchFamily="18" charset="0"/>
                                            </a:rPr>
                                            <m:t>2</m:t>
                                          </m:r>
                                        </m:den>
                                      </m:f>
                                    </m:e>
                                    <m:e>
                                      <m:f>
                                        <m:fPr>
                                          <m:ctrlPr>
                                            <a:rPr lang="pt-BR" sz="1950" i="1">
                                              <a:latin typeface="Cambria Math" panose="02040503050406030204" pitchFamily="18" charset="0"/>
                                            </a:rPr>
                                          </m:ctrlPr>
                                        </m:fPr>
                                        <m:num>
                                          <m:r>
                                            <a:rPr lang="pt-BR" sz="1950">
                                              <a:latin typeface="Cambria Math" panose="02040503050406030204" pitchFamily="18" charset="0"/>
                                            </a:rPr>
                                            <m:t>2</m:t>
                                          </m:r>
                                        </m:num>
                                        <m:den>
                                          <m:r>
                                            <a:rPr lang="pt-BR" sz="1950" b="0" i="1" smtClean="0">
                                              <a:latin typeface="Cambria Math" panose="02040503050406030204" pitchFamily="18" charset="0"/>
                                            </a:rPr>
                                            <m:t>3</m:t>
                                          </m:r>
                                        </m:den>
                                      </m:f>
                                    </m:e>
                                  </m:mr>
                                </m:m>
                              </m:e>
                              <m:e>
                                <m:m>
                                  <m:mPr>
                                    <m:mcs>
                                      <m:mc>
                                        <m:mcPr>
                                          <m:count m:val="2"/>
                                          <m:mcJc m:val="center"/>
                                        </m:mcPr>
                                      </m:mc>
                                    </m:mcs>
                                    <m:ctrlPr>
                                      <a:rPr lang="pt-BR" sz="1950" i="1">
                                        <a:latin typeface="Cambria Math" panose="02040503050406030204" pitchFamily="18" charset="0"/>
                                      </a:rPr>
                                    </m:ctrlPr>
                                  </m:mPr>
                                  <m:mr>
                                    <m:e>
                                      <m:f>
                                        <m:fPr>
                                          <m:ctrlPr>
                                            <a:rPr lang="pt-BR" sz="1950" i="1">
                                              <a:latin typeface="Cambria Math" panose="02040503050406030204" pitchFamily="18" charset="0"/>
                                            </a:rPr>
                                          </m:ctrlPr>
                                        </m:fPr>
                                        <m:num>
                                          <m:r>
                                            <a:rPr lang="pt-BR" sz="1950">
                                              <a:latin typeface="Cambria Math" panose="02040503050406030204" pitchFamily="18" charset="0"/>
                                            </a:rPr>
                                            <m:t>12</m:t>
                                          </m:r>
                                        </m:num>
                                        <m:den>
                                          <m:r>
                                            <a:rPr lang="pt-BR" sz="1950" b="0" i="1" smtClean="0">
                                              <a:latin typeface="Cambria Math" panose="02040503050406030204" pitchFamily="18" charset="0"/>
                                            </a:rPr>
                                            <m:t>3</m:t>
                                          </m:r>
                                          <m:r>
                                            <a:rPr lang="pt-BR" sz="1950" baseline="30000">
                                              <a:latin typeface="Cambria Math" panose="02040503050406030204" pitchFamily="18" charset="0"/>
                                            </a:rPr>
                                            <m:t>3</m:t>
                                          </m:r>
                                        </m:den>
                                      </m:f>
                                    </m:e>
                                    <m:e>
                                      <m:f>
                                        <m:fPr>
                                          <m:ctrlPr>
                                            <a:rPr lang="pt-BR" sz="1950" i="1">
                                              <a:latin typeface="Cambria Math" panose="02040503050406030204" pitchFamily="18" charset="0"/>
                                            </a:rPr>
                                          </m:ctrlPr>
                                        </m:fPr>
                                        <m:num>
                                          <m:r>
                                            <a:rPr lang="pt-BR" sz="1950">
                                              <a:latin typeface="Cambria Math" panose="02040503050406030204" pitchFamily="18" charset="0"/>
                                            </a:rPr>
                                            <m:t>−6</m:t>
                                          </m:r>
                                        </m:num>
                                        <m:den>
                                          <m:r>
                                            <a:rPr lang="pt-BR" sz="1950" b="0" i="1" smtClean="0">
                                              <a:latin typeface="Cambria Math" panose="02040503050406030204" pitchFamily="18" charset="0"/>
                                            </a:rPr>
                                            <m:t>3</m:t>
                                          </m:r>
                                          <m:r>
                                            <a:rPr lang="pt-BR" sz="1950" baseline="30000">
                                              <a:latin typeface="Cambria Math" panose="02040503050406030204" pitchFamily="18" charset="0"/>
                                            </a:rPr>
                                            <m:t>2</m:t>
                                          </m:r>
                                        </m:den>
                                      </m:f>
                                    </m:e>
                                  </m:mr>
                                  <m:mr>
                                    <m:e>
                                      <m:f>
                                        <m:fPr>
                                          <m:ctrlPr>
                                            <a:rPr lang="pt-BR" sz="1950" i="1">
                                              <a:latin typeface="Cambria Math" panose="02040503050406030204" pitchFamily="18" charset="0"/>
                                            </a:rPr>
                                          </m:ctrlPr>
                                        </m:fPr>
                                        <m:num>
                                          <m:r>
                                            <a:rPr lang="pt-BR" sz="1950">
                                              <a:latin typeface="Cambria Math" panose="02040503050406030204" pitchFamily="18" charset="0"/>
                                            </a:rPr>
                                            <m:t>−6</m:t>
                                          </m:r>
                                        </m:num>
                                        <m:den>
                                          <m:r>
                                            <a:rPr lang="pt-BR" sz="1950" b="0" i="1" smtClean="0">
                                              <a:latin typeface="Cambria Math" panose="02040503050406030204" pitchFamily="18" charset="0"/>
                                            </a:rPr>
                                            <m:t>3</m:t>
                                          </m:r>
                                          <m:r>
                                            <a:rPr lang="pt-BR" sz="1950" baseline="30000">
                                              <a:latin typeface="Cambria Math" panose="02040503050406030204" pitchFamily="18" charset="0"/>
                                            </a:rPr>
                                            <m:t>2</m:t>
                                          </m:r>
                                        </m:den>
                                      </m:f>
                                    </m:e>
                                    <m:e>
                                      <m:f>
                                        <m:fPr>
                                          <m:ctrlPr>
                                            <a:rPr lang="pt-BR" sz="1950" i="1">
                                              <a:latin typeface="Cambria Math" panose="02040503050406030204" pitchFamily="18" charset="0"/>
                                            </a:rPr>
                                          </m:ctrlPr>
                                        </m:fPr>
                                        <m:num>
                                          <m:r>
                                            <a:rPr lang="pt-BR" sz="1950">
                                              <a:latin typeface="Cambria Math" panose="02040503050406030204" pitchFamily="18" charset="0"/>
                                            </a:rPr>
                                            <m:t>4</m:t>
                                          </m:r>
                                        </m:num>
                                        <m:den>
                                          <m:r>
                                            <a:rPr lang="pt-BR" sz="1950" b="0" i="1" smtClean="0">
                                              <a:latin typeface="Cambria Math" panose="02040503050406030204" pitchFamily="18" charset="0"/>
                                            </a:rPr>
                                            <m:t>3</m:t>
                                          </m:r>
                                        </m:den>
                                      </m:f>
                                    </m:e>
                                  </m:mr>
                                </m:m>
                              </m:e>
                            </m:mr>
                          </m:m>
                        </m:e>
                      </m:d>
                      <m:r>
                        <a:rPr lang="pt-BR" sz="1950" i="1">
                          <a:latin typeface="Cambria Math" panose="02040503050406030204" pitchFamily="18" charset="0"/>
                          <a:ea typeface="Cambria Math" panose="02040503050406030204" pitchFamily="18" charset="0"/>
                        </a:rPr>
                        <m:t>. </m:t>
                      </m:r>
                      <m:d>
                        <m:dPr>
                          <m:begChr m:val="["/>
                          <m:endChr m:val="]"/>
                          <m:ctrlPr>
                            <a:rPr lang="pt-BR" sz="1950" i="1">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1950" i="1">
                                        <a:latin typeface="Cambria Math" panose="02040503050406030204" pitchFamily="18" charset="0"/>
                                      </a:rPr>
                                    </m:ctrlPr>
                                  </m:sSubPr>
                                  <m:e>
                                    <m:r>
                                      <a:rPr lang="pt-BR" sz="1950" i="1">
                                        <a:latin typeface="Cambria Math" panose="02040503050406030204" pitchFamily="18" charset="0"/>
                                        <a:ea typeface="Cambria Math" panose="02040503050406030204" pitchFamily="18" charset="0"/>
                                      </a:rPr>
                                      <m:t>𝜈</m:t>
                                    </m:r>
                                  </m:e>
                                  <m:sub>
                                    <m:r>
                                      <a:rPr lang="pt-BR" sz="195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1950" i="1">
                                              <a:latin typeface="Cambria Math" panose="02040503050406030204" pitchFamily="18" charset="0"/>
                                            </a:rPr>
                                          </m:ctrlPr>
                                        </m:sSubPr>
                                        <m:e>
                                          <m:r>
                                            <a:rPr lang="pt-BR" sz="1950" i="1">
                                              <a:latin typeface="Cambria Math" panose="02040503050406030204" pitchFamily="18" charset="0"/>
                                              <a:ea typeface="Cambria Math" panose="02040503050406030204" pitchFamily="18" charset="0"/>
                                            </a:rPr>
                                            <m:t>𝜃</m:t>
                                          </m:r>
                                        </m:e>
                                        <m:sub>
                                          <m:r>
                                            <a:rPr lang="pt-BR" sz="195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1950" i="1">
                                                    <a:latin typeface="Cambria Math" panose="02040503050406030204" pitchFamily="18" charset="0"/>
                                                  </a:rPr>
                                                </m:ctrlPr>
                                              </m:sSubPr>
                                              <m:e>
                                                <m:r>
                                                  <a:rPr lang="pt-BR" sz="1950" i="1">
                                                    <a:latin typeface="Cambria Math" panose="02040503050406030204" pitchFamily="18" charset="0"/>
                                                    <a:ea typeface="Cambria Math" panose="02040503050406030204" pitchFamily="18" charset="0"/>
                                                  </a:rPr>
                                                  <m:t>𝜈</m:t>
                                                </m:r>
                                              </m:e>
                                              <m:sub>
                                                <m:r>
                                                  <a:rPr lang="pt-BR" sz="1950" i="1">
                                                    <a:latin typeface="Cambria Math" panose="02040503050406030204" pitchFamily="18" charset="0"/>
                                                  </a:rPr>
                                                  <m:t>2</m:t>
                                                </m:r>
                                              </m:sub>
                                            </m:sSub>
                                          </m:e>
                                        </m:mr>
                                        <m:mr>
                                          <m:e>
                                            <m:sSub>
                                              <m:sSubPr>
                                                <m:ctrlPr>
                                                  <a:rPr lang="pt-BR" sz="1950" i="1">
                                                    <a:latin typeface="Cambria Math" panose="02040503050406030204" pitchFamily="18" charset="0"/>
                                                  </a:rPr>
                                                </m:ctrlPr>
                                              </m:sSubPr>
                                              <m:e>
                                                <m:r>
                                                  <a:rPr lang="pt-BR" sz="1950" i="1">
                                                    <a:latin typeface="Cambria Math" panose="02040503050406030204" pitchFamily="18" charset="0"/>
                                                    <a:ea typeface="Cambria Math" panose="02040503050406030204" pitchFamily="18" charset="0"/>
                                                  </a:rPr>
                                                  <m:t>𝜃</m:t>
                                                </m:r>
                                              </m:e>
                                              <m:sub>
                                                <m:r>
                                                  <a:rPr lang="pt-BR" sz="1950" b="0" i="1" smtClean="0">
                                                    <a:latin typeface="Cambria Math" panose="02040503050406030204" pitchFamily="18" charset="0"/>
                                                    <a:ea typeface="Cambria Math" panose="02040503050406030204" pitchFamily="18" charset="0"/>
                                                  </a:rPr>
                                                  <m:t>2</m:t>
                                                </m:r>
                                              </m:sub>
                                            </m:sSub>
                                          </m:e>
                                        </m:mr>
                                      </m:m>
                                    </m:e>
                                  </m:mr>
                                </m:m>
                              </m:e>
                            </m:mr>
                          </m:m>
                        </m:e>
                      </m:d>
                    </m:oMath>
                  </m:oMathPara>
                </a14:m>
                <a:endParaRPr lang="pt-BR" sz="1950" dirty="0"/>
              </a:p>
            </p:txBody>
          </p:sp>
        </mc:Choice>
        <mc:Fallback xmlns="">
          <p:sp>
            <p:nvSpPr>
              <p:cNvPr id="9" name="Retângulo 8">
                <a:extLst>
                  <a:ext uri="{FF2B5EF4-FFF2-40B4-BE49-F238E27FC236}">
                    <a16:creationId xmlns:a16="http://schemas.microsoft.com/office/drawing/2014/main" id="{DB03F7A6-972A-4B14-B889-064FE1574F6A}"/>
                  </a:ext>
                </a:extLst>
              </p:cNvPr>
              <p:cNvSpPr>
                <a:spLocks noRot="1" noChangeAspect="1" noMove="1" noResize="1" noEditPoints="1" noAdjustHandles="1" noChangeArrowheads="1" noChangeShapeType="1" noTextEdit="1"/>
              </p:cNvSpPr>
              <p:nvPr/>
            </p:nvSpPr>
            <p:spPr>
              <a:xfrm>
                <a:off x="2711897" y="3098551"/>
                <a:ext cx="6174767" cy="2537811"/>
              </a:xfrm>
              <a:prstGeom prst="rect">
                <a:avLst/>
              </a:prstGeom>
              <a:blipFill>
                <a:blip r:embed="rId3"/>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20146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9CDE252-2203-4891-82E4-3C117A3B4C24}"/>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1A6EBC0F-1986-4188-934E-1EA9A089A4B7}"/>
                  </a:ext>
                </a:extLst>
              </p:cNvPr>
              <p:cNvSpPr/>
              <p:nvPr/>
            </p:nvSpPr>
            <p:spPr>
              <a:xfrm>
                <a:off x="879064" y="4445741"/>
                <a:ext cx="11098166" cy="831959"/>
              </a:xfrm>
              <a:prstGeom prst="rect">
                <a:avLst/>
              </a:prstGeom>
            </p:spPr>
            <p:txBody>
              <a:bodyPr wrap="none">
                <a:spAutoFit/>
              </a:bodyPr>
              <a:lstStyle/>
              <a:p>
                <a14:m>
                  <m:oMath xmlns:m="http://schemas.openxmlformats.org/officeDocument/2006/math">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50</m:t>
                              </m:r>
                            </m:e>
                          </m:mr>
                          <m:mr>
                            <m:e>
                              <m:r>
                                <a:rPr lang="pt-BR" sz="2400" i="1">
                                  <a:latin typeface="Cambria Math" panose="02040503050406030204" pitchFamily="18" charset="0"/>
                                </a:rPr>
                                <m:t>0</m:t>
                              </m:r>
                            </m:e>
                          </m:mr>
                        </m:m>
                      </m:e>
                    </m:d>
                    <m:r>
                      <a:rPr lang="pt-BR" sz="2400" b="0" i="1" smtClean="0">
                        <a:latin typeface="Cambria Math" panose="02040503050406030204" pitchFamily="18" charset="0"/>
                      </a:rPr>
                      <m:t>=</m:t>
                    </m:r>
                    <m:r>
                      <a:rPr lang="pt-BR" sz="2400" i="1" smtClean="0">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r>
                      <a:rPr lang="pt-BR" sz="2400" b="0" i="1" smtClean="0">
                        <a:latin typeface="Cambria Math" panose="02040503050406030204" pitchFamily="18" charset="0"/>
                      </a:rPr>
                      <m:t>.</m:t>
                    </m:r>
                    <m:d>
                      <m:dPr>
                        <m:begChr m:val="["/>
                        <m:endChr m:val="]"/>
                        <m:ctrlPr>
                          <a:rPr lang="pt-BR" sz="2400" i="1" smtClean="0">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,444</m:t>
                              </m:r>
                            </m:e>
                            <m:e>
                              <m:r>
                                <a:rPr lang="pt-BR" sz="2400" i="1">
                                  <a:latin typeface="Cambria Math" panose="02040503050406030204" pitchFamily="18" charset="0"/>
                                </a:rPr>
                                <m:t>−0,666</m:t>
                              </m:r>
                            </m:e>
                          </m:mr>
                          <m:mr>
                            <m:e>
                              <m:r>
                                <a:rPr lang="pt-BR" sz="2400" i="1">
                                  <a:latin typeface="Cambria Math" panose="02040503050406030204" pitchFamily="18" charset="0"/>
                                </a:rPr>
                                <m:t>−0,666</m:t>
                              </m:r>
                            </m:e>
                            <m:e>
                              <m:r>
                                <a:rPr lang="pt-BR" sz="2400" i="1">
                                  <a:latin typeface="Cambria Math" panose="02040503050406030204" pitchFamily="18" charset="0"/>
                                </a:rPr>
                                <m:t>1,333</m:t>
                              </m:r>
                            </m:e>
                          </m:mr>
                        </m:m>
                      </m:e>
                    </m:d>
                    <m:r>
                      <a:rPr lang="pt-BR" sz="2400" b="0" i="1" smtClean="0">
                        <a:latin typeface="Cambria Math" panose="02040503050406030204" pitchFamily="18" charset="0"/>
                      </a:rPr>
                      <m:t> . </m:t>
                    </m:r>
                    <m:d>
                      <m:dPr>
                        <m:begChr m:val="["/>
                        <m:endChr m:val="]"/>
                        <m:ctrlPr>
                          <a:rPr lang="pt-BR" sz="2400" b="0" i="1" smtClean="0">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mr>
                        </m:m>
                      </m:e>
                    </m:d>
                  </m:oMath>
                </a14:m>
                <a:r>
                  <a:rPr lang="pt-BR" sz="2400" dirty="0">
                    <a:ea typeface="Cambria Math" panose="02040503050406030204" pitchFamily="18" charset="0"/>
                  </a:rPr>
                  <a:t> </a:t>
                </a:r>
                <a14:m>
                  <m:oMath xmlns:m="http://schemas.openxmlformats.org/officeDocument/2006/math">
                    <m:r>
                      <a:rPr lang="pt-BR" sz="2400" i="1">
                        <a:latin typeface="Cambria Math" panose="02040503050406030204" pitchFamily="18" charset="0"/>
                        <a:ea typeface="Cambria Math" panose="02040503050406030204" pitchFamily="18" charset="0"/>
                      </a:rPr>
                      <m:t>→</m:t>
                    </m:r>
                    <m:m>
                      <m:mPr>
                        <m:mcs>
                          <m:mc>
                            <m:mcPr>
                              <m:count m:val="1"/>
                              <m:mcJc m:val="center"/>
                            </m:mcPr>
                          </m:mc>
                        </m:mcs>
                        <m:ctrlPr>
                          <a:rPr lang="pt-BR" sz="2400" i="1" smtClean="0">
                            <a:latin typeface="Cambria Math" panose="02040503050406030204" pitchFamily="18" charset="0"/>
                            <a:ea typeface="Cambria Math" panose="02040503050406030204" pitchFamily="18" charset="0"/>
                          </a:rPr>
                        </m:ctrlPr>
                      </m:mPr>
                      <m:mr>
                        <m:e>
                          <m:r>
                            <a:rPr lang="pt-BR" sz="2400" i="1" smtClean="0">
                              <a:latin typeface="Cambria Math" panose="02040503050406030204" pitchFamily="18" charset="0"/>
                            </a:rPr>
                            <m:t>1,8</m:t>
                          </m:r>
                          <m:r>
                            <a:rPr lang="pt-BR" sz="2400" b="0" i="1" smtClean="0">
                              <a:latin typeface="Cambria Math" panose="02040503050406030204" pitchFamily="18" charset="0"/>
                            </a:rPr>
                            <m:t>.</m:t>
                          </m:r>
                          <m:r>
                            <a:rPr lang="pt-BR" sz="2400" i="1">
                              <a:latin typeface="Cambria Math" panose="02040503050406030204" pitchFamily="18" charset="0"/>
                            </a:rPr>
                            <m:t>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d>
                            <m:dPr>
                              <m:ctrlPr>
                                <a:rPr lang="pt-BR" sz="2400" b="0" i="1" smtClean="0">
                                  <a:latin typeface="Cambria Math" panose="02040503050406030204" pitchFamily="18" charset="0"/>
                                </a:rPr>
                              </m:ctrlPr>
                            </m:dPr>
                            <m:e>
                              <m:r>
                                <a:rPr lang="pt-BR" sz="2400" i="1">
                                  <a:latin typeface="Cambria Math" panose="02040503050406030204" pitchFamily="18" charset="0"/>
                                  <a:ea typeface="Cambria Math" panose="02040503050406030204" pitchFamily="18" charset="0"/>
                                </a:rPr>
                                <m:t>0,444</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i="1">
                                  <a:latin typeface="Cambria Math" panose="02040503050406030204" pitchFamily="18" charset="0"/>
                                </a:rPr>
                                <m:t>−0,666</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d>
                          <m:r>
                            <a:rPr lang="pt-BR" sz="2400">
                              <a:latin typeface="Cambria Math" panose="02040503050406030204" pitchFamily="18" charset="0"/>
                              <a:ea typeface="Cambria Math" panose="02040503050406030204" pitchFamily="18" charset="0"/>
                            </a:rPr>
                            <m:t>=</m:t>
                          </m:r>
                          <m:r>
                            <a:rPr lang="pt-BR" sz="2400" b="0" i="0" smtClean="0">
                              <a:latin typeface="Cambria Math" panose="02040503050406030204" pitchFamily="18" charset="0"/>
                              <a:ea typeface="Cambria Math" panose="02040503050406030204" pitchFamily="18" charset="0"/>
                            </a:rPr>
                            <m:t>−</m:t>
                          </m:r>
                          <m:r>
                            <a:rPr lang="pt-BR" sz="2400">
                              <a:latin typeface="Cambria Math" panose="02040503050406030204" pitchFamily="18" charset="0"/>
                              <a:ea typeface="Cambria Math" panose="02040503050406030204" pitchFamily="18" charset="0"/>
                            </a:rPr>
                            <m:t>50</m:t>
                          </m:r>
                        </m:e>
                      </m:mr>
                      <m:mr>
                        <m:e>
                          <m:r>
                            <a:rPr lang="pt-BR" sz="2400" b="0" i="1" smtClean="0">
                              <a:latin typeface="Cambria Math" panose="02040503050406030204" pitchFamily="18" charset="0"/>
                              <a:ea typeface="Cambria Math" panose="02040503050406030204" pitchFamily="18" charset="0"/>
                            </a:rPr>
                            <m:t>−119.880</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+239.940 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r>
                            <a:rPr lang="pt-BR" sz="2400">
                              <a:latin typeface="Cambria Math" panose="02040503050406030204" pitchFamily="18" charset="0"/>
                              <a:ea typeface="Cambria Math" panose="02040503050406030204" pitchFamily="18" charset="0"/>
                            </a:rPr>
                            <m:t>=0</m:t>
                          </m:r>
                        </m:e>
                      </m:mr>
                    </m:m>
                  </m:oMath>
                </a14:m>
                <a:endParaRPr lang="pt-BR" sz="2400" dirty="0"/>
              </a:p>
            </p:txBody>
          </p:sp>
        </mc:Choice>
        <mc:Fallback xmlns="">
          <p:sp>
            <p:nvSpPr>
              <p:cNvPr id="4" name="Retângulo 3">
                <a:extLst>
                  <a:ext uri="{FF2B5EF4-FFF2-40B4-BE49-F238E27FC236}">
                    <a16:creationId xmlns:a16="http://schemas.microsoft.com/office/drawing/2014/main" id="{1A6EBC0F-1986-4188-934E-1EA9A089A4B7}"/>
                  </a:ext>
                </a:extLst>
              </p:cNvPr>
              <p:cNvSpPr>
                <a:spLocks noRot="1" noChangeAspect="1" noMove="1" noResize="1" noEditPoints="1" noAdjustHandles="1" noChangeArrowheads="1" noChangeShapeType="1" noTextEdit="1"/>
              </p:cNvSpPr>
              <p:nvPr/>
            </p:nvSpPr>
            <p:spPr>
              <a:xfrm>
                <a:off x="879064" y="4445741"/>
                <a:ext cx="11098166" cy="831959"/>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01BD662C-DAF2-4EAB-AA8A-52CC6E1BDEE8}"/>
                  </a:ext>
                </a:extLst>
              </p:cNvPr>
              <p:cNvSpPr/>
              <p:nvPr/>
            </p:nvSpPr>
            <p:spPr>
              <a:xfrm>
                <a:off x="1888314" y="1966227"/>
                <a:ext cx="8764964" cy="1462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400" i="1" smtClean="0">
                          <a:latin typeface="Cambria Math" panose="02040503050406030204" pitchFamily="18" charset="0"/>
                          <a:ea typeface="Cambria Math" panose="02040503050406030204" pitchFamily="18" charset="0"/>
                        </a:rPr>
                        <m:t>→</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r>
                                              <m:rPr>
                                                <m:brk m:alnAt="7"/>
                                              </m:rPr>
                                              <a:rPr lang="pt-BR" sz="2400" b="0" i="1" smtClean="0">
                                                <a:latin typeface="Cambria Math" panose="02040503050406030204" pitchFamily="18" charset="0"/>
                                              </a:rPr>
                                              <m:t>−</m:t>
                                            </m:r>
                                            <m:r>
                                              <a:rPr lang="pt-BR" sz="2400" i="1">
                                                <a:latin typeface="Cambria Math" panose="02040503050406030204" pitchFamily="18" charset="0"/>
                                              </a:rPr>
                                              <m:t>50</m:t>
                                            </m:r>
                                          </m:e>
                                        </m:mr>
                                        <m:mr>
                                          <m:e>
                                            <m:r>
                                              <a:rPr lang="pt-BR" sz="2400" i="1">
                                                <a:latin typeface="Cambria Math" panose="02040503050406030204" pitchFamily="18" charset="0"/>
                                              </a:rPr>
                                              <m:t>0</m:t>
                                            </m:r>
                                          </m:e>
                                        </m:mr>
                                      </m:m>
                                    </m:e>
                                  </m:mr>
                                </m:m>
                              </m:e>
                            </m:mr>
                          </m:m>
                        </m:e>
                      </m:d>
                      <m:r>
                        <a:rPr lang="pt-BR" sz="2400" i="1">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r>
                        <a:rPr lang="pt-BR" sz="2400" i="1">
                          <a:latin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,444</m:t>
                                      </m:r>
                                    </m:e>
                                    <m:e>
                                      <m:r>
                                        <a:rPr lang="pt-BR" sz="2400" i="1">
                                          <a:latin typeface="Cambria Math" panose="02040503050406030204" pitchFamily="18" charset="0"/>
                                        </a:rPr>
                                        <m:t>0,666</m:t>
                                      </m:r>
                                    </m:e>
                                  </m:mr>
                                  <m:mr>
                                    <m:e>
                                      <m:r>
                                        <a:rPr lang="pt-BR" sz="2400" i="1">
                                          <a:latin typeface="Cambria Math" panose="02040503050406030204" pitchFamily="18" charset="0"/>
                                        </a:rPr>
                                        <m:t>0,666</m:t>
                                      </m:r>
                                    </m:e>
                                    <m:e>
                                      <m:r>
                                        <a:rPr lang="pt-BR" sz="2400" i="1">
                                          <a:latin typeface="Cambria Math" panose="02040503050406030204" pitchFamily="18" charset="0"/>
                                        </a:rPr>
                                        <m:t>1,333</m:t>
                                      </m:r>
                                    </m:e>
                                  </m:mr>
                                </m:m>
                              </m:e>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0,444</m:t>
                                      </m:r>
                                    </m:e>
                                    <m:e>
                                      <m:r>
                                        <a:rPr lang="pt-BR" sz="2400" i="1">
                                          <a:latin typeface="Cambria Math" panose="02040503050406030204" pitchFamily="18" charset="0"/>
                                        </a:rPr>
                                        <m:t>0,666</m:t>
                                      </m:r>
                                    </m:e>
                                  </m:mr>
                                  <m:mr>
                                    <m:e>
                                      <m:r>
                                        <a:rPr lang="pt-BR" sz="2400" i="1">
                                          <a:latin typeface="Cambria Math" panose="02040503050406030204" pitchFamily="18" charset="0"/>
                                        </a:rPr>
                                        <m:t>−0,666</m:t>
                                      </m:r>
                                    </m:e>
                                    <m:e>
                                      <m:r>
                                        <a:rPr lang="pt-BR" sz="2400" i="1">
                                          <a:latin typeface="Cambria Math" panose="02040503050406030204" pitchFamily="18" charset="0"/>
                                        </a:rPr>
                                        <m:t>0,666</m:t>
                                      </m:r>
                                    </m:e>
                                  </m:mr>
                                </m:m>
                              </m:e>
                            </m:mr>
                            <m:m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0,444</m:t>
                                      </m:r>
                                    </m:e>
                                    <m:e>
                                      <m:r>
                                        <a:rPr lang="pt-BR" sz="2400" i="1">
                                          <a:latin typeface="Cambria Math" panose="02040503050406030204" pitchFamily="18" charset="0"/>
                                        </a:rPr>
                                        <m:t>−0,666</m:t>
                                      </m:r>
                                    </m:e>
                                  </m:mr>
                                  <m:mr>
                                    <m:e>
                                      <m:r>
                                        <a:rPr lang="pt-BR" sz="2400" i="1">
                                          <a:latin typeface="Cambria Math" panose="02040503050406030204" pitchFamily="18" charset="0"/>
                                        </a:rPr>
                                        <m:t>0,666</m:t>
                                      </m:r>
                                    </m:e>
                                    <m:e>
                                      <m:r>
                                        <a:rPr lang="pt-BR" sz="2400" i="1">
                                          <a:latin typeface="Cambria Math" panose="02040503050406030204" pitchFamily="18" charset="0"/>
                                        </a:rPr>
                                        <m:t>0,666</m:t>
                                      </m:r>
                                    </m:e>
                                  </m:mr>
                                </m:m>
                              </m:e>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,444</m:t>
                                      </m:r>
                                    </m:e>
                                    <m:e>
                                      <m:r>
                                        <a:rPr lang="pt-BR" sz="2400" i="1">
                                          <a:latin typeface="Cambria Math" panose="02040503050406030204" pitchFamily="18" charset="0"/>
                                        </a:rPr>
                                        <m:t>−0,666</m:t>
                                      </m:r>
                                    </m:e>
                                  </m:mr>
                                  <m:mr>
                                    <m:e>
                                      <m:r>
                                        <a:rPr lang="pt-BR" sz="2400" i="1">
                                          <a:latin typeface="Cambria Math" panose="02040503050406030204" pitchFamily="18" charset="0"/>
                                        </a:rPr>
                                        <m:t>−0,666</m:t>
                                      </m:r>
                                    </m:e>
                                    <m:e>
                                      <m:r>
                                        <a:rPr lang="pt-BR" sz="2400" i="1">
                                          <a:latin typeface="Cambria Math" panose="02040503050406030204" pitchFamily="18" charset="0"/>
                                        </a:rPr>
                                        <m:t>1,333</m:t>
                                      </m:r>
                                    </m:e>
                                  </m:mr>
                                </m:m>
                              </m:e>
                            </m:mr>
                          </m:m>
                        </m:e>
                      </m:d>
                      <m:r>
                        <a:rPr lang="pt-BR" sz="2400" i="1">
                          <a:latin typeface="Cambria Math" panose="02040503050406030204" pitchFamily="18" charset="0"/>
                          <a:ea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b="0" i="1" smtClean="0">
                                                    <a:latin typeface="Cambria Math" panose="02040503050406030204" pitchFamily="18" charset="0"/>
                                                    <a:ea typeface="Cambria Math" panose="02040503050406030204" pitchFamily="18" charset="0"/>
                                                  </a:rPr>
                                                  <m:t>2</m:t>
                                                </m:r>
                                              </m:sub>
                                            </m:sSub>
                                          </m:e>
                                        </m:mr>
                                      </m:m>
                                    </m:e>
                                  </m:mr>
                                </m:m>
                              </m:e>
                            </m:mr>
                          </m:m>
                        </m:e>
                      </m:d>
                    </m:oMath>
                  </m:oMathPara>
                </a14:m>
                <a:endParaRPr lang="pt-BR" sz="2400" dirty="0"/>
              </a:p>
            </p:txBody>
          </p:sp>
        </mc:Choice>
        <mc:Fallback xmlns="">
          <p:sp>
            <p:nvSpPr>
              <p:cNvPr id="12" name="Retângulo 11">
                <a:extLst>
                  <a:ext uri="{FF2B5EF4-FFF2-40B4-BE49-F238E27FC236}">
                    <a16:creationId xmlns:a16="http://schemas.microsoft.com/office/drawing/2014/main" id="{01BD662C-DAF2-4EAB-AA8A-52CC6E1BDEE8}"/>
                  </a:ext>
                </a:extLst>
              </p:cNvPr>
              <p:cNvSpPr>
                <a:spLocks noRot="1" noChangeAspect="1" noMove="1" noResize="1" noEditPoints="1" noAdjustHandles="1" noChangeArrowheads="1" noChangeShapeType="1" noTextEdit="1"/>
              </p:cNvSpPr>
              <p:nvPr/>
            </p:nvSpPr>
            <p:spPr>
              <a:xfrm>
                <a:off x="1888314" y="1966227"/>
                <a:ext cx="8764964" cy="1462773"/>
              </a:xfrm>
              <a:prstGeom prst="rect">
                <a:avLst/>
              </a:prstGeom>
              <a:blipFill>
                <a:blip r:embed="rId3"/>
                <a:stretch>
                  <a:fillRect/>
                </a:stretch>
              </a:blipFill>
            </p:spPr>
            <p:txBody>
              <a:bodyPr/>
              <a:lstStyle/>
              <a:p>
                <a:r>
                  <a:rPr lang="pt-BR">
                    <a:noFill/>
                  </a:rPr>
                  <a:t> </a:t>
                </a:r>
              </a:p>
            </p:txBody>
          </p:sp>
        </mc:Fallback>
      </mc:AlternateContent>
      <p:cxnSp>
        <p:nvCxnSpPr>
          <p:cNvPr id="14" name="Conector reto 13">
            <a:extLst>
              <a:ext uri="{FF2B5EF4-FFF2-40B4-BE49-F238E27FC236}">
                <a16:creationId xmlns:a16="http://schemas.microsoft.com/office/drawing/2014/main" id="{99465F5C-F943-4F39-B9BF-858AF576657A}"/>
              </a:ext>
            </a:extLst>
          </p:cNvPr>
          <p:cNvCxnSpPr>
            <a:cxnSpLocks/>
          </p:cNvCxnSpPr>
          <p:nvPr/>
        </p:nvCxnSpPr>
        <p:spPr>
          <a:xfrm>
            <a:off x="4687040" y="2479721"/>
            <a:ext cx="59662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5747934A-E958-4AD3-8354-7DDB8D99F55E}"/>
              </a:ext>
            </a:extLst>
          </p:cNvPr>
          <p:cNvCxnSpPr>
            <a:cxnSpLocks/>
          </p:cNvCxnSpPr>
          <p:nvPr/>
        </p:nvCxnSpPr>
        <p:spPr>
          <a:xfrm>
            <a:off x="4687040" y="2183190"/>
            <a:ext cx="59662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7649E54E-D8CF-47E2-BD54-61C7239E8470}"/>
              </a:ext>
            </a:extLst>
          </p:cNvPr>
          <p:cNvCxnSpPr>
            <a:cxnSpLocks/>
          </p:cNvCxnSpPr>
          <p:nvPr/>
        </p:nvCxnSpPr>
        <p:spPr>
          <a:xfrm flipV="1">
            <a:off x="5338033" y="1552068"/>
            <a:ext cx="0" cy="1987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13AEEF50-6745-478D-8683-EF312EF74A40}"/>
              </a:ext>
            </a:extLst>
          </p:cNvPr>
          <p:cNvCxnSpPr>
            <a:cxnSpLocks/>
          </p:cNvCxnSpPr>
          <p:nvPr/>
        </p:nvCxnSpPr>
        <p:spPr>
          <a:xfrm flipV="1">
            <a:off x="6510850" y="1552068"/>
            <a:ext cx="0" cy="1987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EB43C99E-5F72-4FD6-8FA0-306145A90E27}"/>
                  </a:ext>
                </a:extLst>
              </p:cNvPr>
              <p:cNvSpPr/>
              <p:nvPr/>
            </p:nvSpPr>
            <p:spPr>
              <a:xfrm>
                <a:off x="1598017" y="1074255"/>
                <a:ext cx="7734560" cy="36933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𝑁</m:t>
                      </m:r>
                      <m:r>
                        <a:rPr lang="pt-BR" b="0" i="1" smtClean="0">
                          <a:latin typeface="Cambria Math" panose="02040503050406030204" pitchFamily="18" charset="0"/>
                        </a:rPr>
                        <m:t>ã</m:t>
                      </m:r>
                      <m:r>
                        <a:rPr lang="pt-BR" b="0" i="1" smtClean="0">
                          <a:latin typeface="Cambria Math" panose="02040503050406030204" pitchFamily="18" charset="0"/>
                        </a:rPr>
                        <m:t>𝑜</m:t>
                      </m:r>
                      <m:r>
                        <a:rPr lang="pt-BR" b="0" i="1" smtClean="0">
                          <a:latin typeface="Cambria Math" panose="02040503050406030204" pitchFamily="18" charset="0"/>
                        </a:rPr>
                        <m:t> </m:t>
                      </m:r>
                      <m:r>
                        <a:rPr lang="pt-BR" b="0" i="1" smtClean="0">
                          <a:latin typeface="Cambria Math" panose="02040503050406030204" pitchFamily="18" charset="0"/>
                        </a:rPr>
                        <m:t>h</m:t>
                      </m:r>
                      <m:r>
                        <a:rPr lang="pt-BR" b="0" i="1" smtClean="0">
                          <a:latin typeface="Cambria Math" panose="02040503050406030204" pitchFamily="18" charset="0"/>
                        </a:rPr>
                        <m:t>á </m:t>
                      </m:r>
                      <m:r>
                        <a:rPr lang="pt-BR" b="0" i="1" smtClean="0">
                          <a:latin typeface="Cambria Math" panose="02040503050406030204" pitchFamily="18" charset="0"/>
                        </a:rPr>
                        <m:t>𝑑𝑒𝑠𝑙𝑜𝑐𝑎𝑚𝑒𝑛𝑡𝑜</m:t>
                      </m:r>
                      <m:r>
                        <a:rPr lang="pt-BR" b="0" i="1" smtClean="0">
                          <a:latin typeface="Cambria Math" panose="02040503050406030204" pitchFamily="18" charset="0"/>
                        </a:rPr>
                        <m:t> </m:t>
                      </m:r>
                      <m:r>
                        <a:rPr lang="pt-BR" b="0" i="1" smtClean="0">
                          <a:latin typeface="Cambria Math" panose="02040503050406030204" pitchFamily="18" charset="0"/>
                        </a:rPr>
                        <m:t>𝑛𝑜𝑠</m:t>
                      </m:r>
                      <m:r>
                        <a:rPr lang="pt-BR" b="0" i="1" smtClean="0">
                          <a:latin typeface="Cambria Math" panose="02040503050406030204" pitchFamily="18" charset="0"/>
                        </a:rPr>
                        <m:t> </m:t>
                      </m:r>
                      <m:r>
                        <a:rPr lang="pt-BR" b="0" i="1" smtClean="0">
                          <a:latin typeface="Cambria Math" panose="02040503050406030204" pitchFamily="18" charset="0"/>
                        </a:rPr>
                        <m:t>𝑎𝑝𝑜𝑖𝑜𝑠</m:t>
                      </m:r>
                      <m:r>
                        <a:rPr lang="pt-BR" b="0" i="1" smtClean="0">
                          <a:latin typeface="Cambria Math" panose="02040503050406030204" pitchFamily="18" charset="0"/>
                        </a:rPr>
                        <m:t>,</m:t>
                      </m:r>
                      <m:r>
                        <a:rPr lang="pt-BR" b="0" i="1" smtClean="0">
                          <a:latin typeface="Cambria Math" panose="02040503050406030204" pitchFamily="18" charset="0"/>
                        </a:rPr>
                        <m:t>𝑒</m:t>
                      </m:r>
                      <m:r>
                        <a:rPr lang="pt-BR" b="0" i="1" smtClean="0">
                          <a:latin typeface="Cambria Math" panose="02040503050406030204" pitchFamily="18" charset="0"/>
                        </a:rPr>
                        <m:t> </m:t>
                      </m:r>
                      <m:r>
                        <a:rPr lang="pt-BR" b="0" i="1" smtClean="0">
                          <a:latin typeface="Cambria Math" panose="02040503050406030204" pitchFamily="18" charset="0"/>
                        </a:rPr>
                        <m:t>𝑛𝑜𝑠</m:t>
                      </m:r>
                      <m:r>
                        <a:rPr lang="pt-BR" b="0" i="1" smtClean="0">
                          <a:latin typeface="Cambria Math" panose="02040503050406030204" pitchFamily="18" charset="0"/>
                        </a:rPr>
                        <m:t> </m:t>
                      </m:r>
                      <m:r>
                        <a:rPr lang="pt-BR" b="0" i="1" smtClean="0">
                          <a:latin typeface="Cambria Math" panose="02040503050406030204" pitchFamily="18" charset="0"/>
                        </a:rPr>
                        <m:t>𝑣𝑖𝑛𝑐𝑢𝑙𝑜𝑠</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𝑒𝑛𝑔𝑎𝑠𝑡𝑎𝑚𝑒𝑛𝑡𝑜</m:t>
                      </m:r>
                      <m:r>
                        <a:rPr lang="pt-BR" b="0" i="1" smtClean="0">
                          <a:latin typeface="Cambria Math" panose="02040503050406030204" pitchFamily="18" charset="0"/>
                        </a:rPr>
                        <m:t> </m:t>
                      </m:r>
                      <m:r>
                        <a:rPr lang="pt-BR" b="0" i="1" smtClean="0">
                          <a:latin typeface="Cambria Math" panose="02040503050406030204" pitchFamily="18" charset="0"/>
                        </a:rPr>
                        <m:t>𝑡𝑎𝑚𝑏𝑒𝑚</m:t>
                      </m:r>
                      <m:r>
                        <a:rPr lang="pt-BR" b="0" i="1" smtClean="0">
                          <a:latin typeface="Cambria Math" panose="02040503050406030204" pitchFamily="18" charset="0"/>
                        </a:rPr>
                        <m:t> </m:t>
                      </m:r>
                      <m:r>
                        <a:rPr lang="pt-BR" b="0" i="1" smtClean="0">
                          <a:latin typeface="Cambria Math" panose="02040503050406030204" pitchFamily="18" charset="0"/>
                        </a:rPr>
                        <m:t>𝑛</m:t>
                      </m:r>
                      <m:r>
                        <a:rPr lang="pt-BR" b="0" i="1" smtClean="0">
                          <a:latin typeface="Cambria Math" panose="02040503050406030204" pitchFamily="18" charset="0"/>
                        </a:rPr>
                        <m:t>ã</m:t>
                      </m:r>
                      <m:r>
                        <a:rPr lang="pt-BR" b="0" i="1" smtClean="0">
                          <a:latin typeface="Cambria Math" panose="02040503050406030204" pitchFamily="18" charset="0"/>
                        </a:rPr>
                        <m:t>𝑜</m:t>
                      </m:r>
                      <m:r>
                        <a:rPr lang="pt-BR" b="0" i="1" smtClean="0">
                          <a:latin typeface="Cambria Math" panose="02040503050406030204" pitchFamily="18" charset="0"/>
                        </a:rPr>
                        <m:t> </m:t>
                      </m:r>
                      <m:r>
                        <a:rPr lang="pt-BR" b="0" i="1" smtClean="0">
                          <a:latin typeface="Cambria Math" panose="02040503050406030204" pitchFamily="18" charset="0"/>
                        </a:rPr>
                        <m:t>h</m:t>
                      </m:r>
                      <m:r>
                        <a:rPr lang="pt-BR" b="0" i="1" smtClean="0">
                          <a:latin typeface="Cambria Math" panose="02040503050406030204" pitchFamily="18" charset="0"/>
                        </a:rPr>
                        <m:t>á </m:t>
                      </m:r>
                      <m:r>
                        <a:rPr lang="pt-BR" b="0" i="1" smtClean="0">
                          <a:latin typeface="Cambria Math" panose="02040503050406030204" pitchFamily="18" charset="0"/>
                        </a:rPr>
                        <m:t>𝑟𝑜𝑡𝑎</m:t>
                      </m:r>
                      <m:r>
                        <a:rPr lang="pt-BR" b="0" i="1" smtClean="0">
                          <a:latin typeface="Cambria Math" panose="02040503050406030204" pitchFamily="18" charset="0"/>
                        </a:rPr>
                        <m:t>çã</m:t>
                      </m:r>
                      <m:r>
                        <a:rPr lang="pt-BR" b="0" i="1" smtClean="0">
                          <a:latin typeface="Cambria Math" panose="02040503050406030204" pitchFamily="18" charset="0"/>
                        </a:rPr>
                        <m:t>𝑜</m:t>
                      </m:r>
                    </m:oMath>
                  </m:oMathPara>
                </a14:m>
                <a:endParaRPr lang="pt-BR" dirty="0"/>
              </a:p>
            </p:txBody>
          </p:sp>
        </mc:Choice>
        <mc:Fallback xmlns="">
          <p:sp>
            <p:nvSpPr>
              <p:cNvPr id="3" name="Retângulo 2">
                <a:extLst>
                  <a:ext uri="{FF2B5EF4-FFF2-40B4-BE49-F238E27FC236}">
                    <a16:creationId xmlns:a16="http://schemas.microsoft.com/office/drawing/2014/main" id="{EB43C99E-5F72-4FD6-8FA0-306145A90E27}"/>
                  </a:ext>
                </a:extLst>
              </p:cNvPr>
              <p:cNvSpPr>
                <a:spLocks noRot="1" noChangeAspect="1" noMove="1" noResize="1" noEditPoints="1" noAdjustHandles="1" noChangeArrowheads="1" noChangeShapeType="1" noTextEdit="1"/>
              </p:cNvSpPr>
              <p:nvPr/>
            </p:nvSpPr>
            <p:spPr>
              <a:xfrm>
                <a:off x="1598017" y="1074255"/>
                <a:ext cx="7734560" cy="369332"/>
              </a:xfrm>
              <a:prstGeom prst="rect">
                <a:avLst/>
              </a:prstGeom>
              <a:blipFill>
                <a:blip r:embed="rId4"/>
                <a:stretch>
                  <a:fillRect r="-20725" b="-14754"/>
                </a:stretch>
              </a:blipFill>
            </p:spPr>
            <p:txBody>
              <a:bodyPr/>
              <a:lstStyle/>
              <a:p>
                <a:r>
                  <a:rPr lang="pt-BR">
                    <a:noFill/>
                  </a:rPr>
                  <a:t> </a:t>
                </a:r>
              </a:p>
            </p:txBody>
          </p:sp>
        </mc:Fallback>
      </mc:AlternateContent>
    </p:spTree>
    <p:extLst>
      <p:ext uri="{BB962C8B-B14F-4D97-AF65-F5344CB8AC3E}">
        <p14:creationId xmlns:p14="http://schemas.microsoft.com/office/powerpoint/2010/main" val="15781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AFC6D3D-DD7B-414D-8459-967889BF4B3A}"/>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08D25E0D-CD30-4A5C-99C4-B87D710EB9C3}"/>
                  </a:ext>
                </a:extLst>
              </p:cNvPr>
              <p:cNvSpPr/>
              <p:nvPr/>
            </p:nvSpPr>
            <p:spPr>
              <a:xfrm>
                <a:off x="5131163" y="819759"/>
                <a:ext cx="3763979"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m:t>
                          </m:r>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r>
                        <a:rPr lang="pt-BR" sz="2400" b="0" i="0" smtClean="0">
                          <a:latin typeface="Cambria Math" panose="02040503050406030204" pitchFamily="18" charset="0"/>
                          <a:ea typeface="Cambria Math" panose="02040503050406030204" pitchFamily="18" charset="0"/>
                        </a:rPr>
                        <m:t>=</m:t>
                      </m:r>
                      <m:f>
                        <m:fPr>
                          <m:ctrlPr>
                            <a:rPr lang="pt-BR" sz="2400" b="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119.880 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num>
                        <m:den>
                          <m:r>
                            <a:rPr lang="pt-BR" sz="2400" b="0" i="1" smtClean="0">
                              <a:latin typeface="Cambria Math" panose="02040503050406030204" pitchFamily="18" charset="0"/>
                            </a:rPr>
                            <m:t>239.940</m:t>
                          </m:r>
                        </m:den>
                      </m:f>
                      <m:r>
                        <a:rPr lang="pt-BR" sz="2400" b="0" i="1" smtClean="0">
                          <a:latin typeface="Cambria Math" panose="02040503050406030204" pitchFamily="18" charset="0"/>
                          <a:ea typeface="Cambria Math" panose="02040503050406030204" pitchFamily="18" charset="0"/>
                        </a:rPr>
                        <m:t>=0,5</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oMath>
                  </m:oMathPara>
                </a14:m>
                <a:endParaRPr lang="pt-BR" sz="2400" dirty="0"/>
              </a:p>
            </p:txBody>
          </p:sp>
        </mc:Choice>
        <mc:Fallback xmlns="">
          <p:sp>
            <p:nvSpPr>
              <p:cNvPr id="4" name="Retângulo 3">
                <a:extLst>
                  <a:ext uri="{FF2B5EF4-FFF2-40B4-BE49-F238E27FC236}">
                    <a16:creationId xmlns:a16="http://schemas.microsoft.com/office/drawing/2014/main" id="{08D25E0D-CD30-4A5C-99C4-B87D710EB9C3}"/>
                  </a:ext>
                </a:extLst>
              </p:cNvPr>
              <p:cNvSpPr>
                <a:spLocks noRot="1" noChangeAspect="1" noMove="1" noResize="1" noEditPoints="1" noAdjustHandles="1" noChangeArrowheads="1" noChangeShapeType="1" noTextEdit="1"/>
              </p:cNvSpPr>
              <p:nvPr/>
            </p:nvSpPr>
            <p:spPr>
              <a:xfrm>
                <a:off x="5131163" y="819759"/>
                <a:ext cx="3763979" cy="786177"/>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D732B3C8-320D-4950-B6FB-6B9DC738AEB8}"/>
                  </a:ext>
                </a:extLst>
              </p:cNvPr>
              <p:cNvSpPr/>
              <p:nvPr/>
            </p:nvSpPr>
            <p:spPr>
              <a:xfrm>
                <a:off x="1444320" y="982014"/>
                <a:ext cx="36868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400" i="1">
                          <a:latin typeface="Cambria Math" panose="02040503050406030204" pitchFamily="18" charset="0"/>
                          <a:ea typeface="Cambria Math" panose="02040503050406030204" pitchFamily="18" charset="0"/>
                        </a:rPr>
                        <m:t>−119.880</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i="1">
                          <a:latin typeface="Cambria Math" panose="02040503050406030204" pitchFamily="18" charset="0"/>
                        </a:rPr>
                        <m:t>+239.940 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oMath>
                  </m:oMathPara>
                </a14:m>
                <a:endParaRPr lang="pt-BR" sz="2400" dirty="0"/>
              </a:p>
            </p:txBody>
          </p:sp>
        </mc:Choice>
        <mc:Fallback xmlns="">
          <p:sp>
            <p:nvSpPr>
              <p:cNvPr id="6" name="Retângulo 5">
                <a:extLst>
                  <a:ext uri="{FF2B5EF4-FFF2-40B4-BE49-F238E27FC236}">
                    <a16:creationId xmlns:a16="http://schemas.microsoft.com/office/drawing/2014/main" id="{D732B3C8-320D-4950-B6FB-6B9DC738AEB8}"/>
                  </a:ext>
                </a:extLst>
              </p:cNvPr>
              <p:cNvSpPr>
                <a:spLocks noRot="1" noChangeAspect="1" noMove="1" noResize="1" noEditPoints="1" noAdjustHandles="1" noChangeArrowheads="1" noChangeShapeType="1" noTextEdit="1"/>
              </p:cNvSpPr>
              <p:nvPr/>
            </p:nvSpPr>
            <p:spPr>
              <a:xfrm>
                <a:off x="1444320" y="982014"/>
                <a:ext cx="3686843" cy="461665"/>
              </a:xfrm>
              <a:prstGeom prst="rect">
                <a:avLst/>
              </a:prstGeom>
              <a:blipFill>
                <a:blip r:embed="rId3"/>
                <a:stretch>
                  <a:fillRect b="-394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8B183C4D-31DB-4946-B10E-B038FB4F76B5}"/>
                  </a:ext>
                </a:extLst>
              </p:cNvPr>
              <p:cNvSpPr/>
              <p:nvPr/>
            </p:nvSpPr>
            <p:spPr>
              <a:xfrm>
                <a:off x="834975" y="2121852"/>
                <a:ext cx="10522048" cy="465833"/>
              </a:xfrm>
              <a:prstGeom prst="rect">
                <a:avLst/>
              </a:prstGeom>
            </p:spPr>
            <p:txBody>
              <a:bodyPr wrap="none">
                <a:spAutoFit/>
              </a:bodyPr>
              <a:lstStyle/>
              <a:p>
                <a14:m>
                  <m:oMath xmlns:m="http://schemas.openxmlformats.org/officeDocument/2006/math">
                    <m:r>
                      <a:rPr lang="pt-BR" sz="2400" i="1" smtClean="0">
                        <a:latin typeface="Cambria Math" panose="02040503050406030204" pitchFamily="18" charset="0"/>
                      </a:rPr>
                      <m:t>1,8.</m:t>
                    </m:r>
                    <m:r>
                      <a:rPr lang="pt-BR" sz="2400" i="1">
                        <a:latin typeface="Cambria Math" panose="02040503050406030204" pitchFamily="18" charset="0"/>
                      </a:rPr>
                      <m:t>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d>
                      <m:dPr>
                        <m:ctrlPr>
                          <a:rPr lang="pt-BR" sz="2400" i="1">
                            <a:latin typeface="Cambria Math" panose="02040503050406030204" pitchFamily="18" charset="0"/>
                          </a:rPr>
                        </m:ctrlPr>
                      </m:dPr>
                      <m:e>
                        <m:r>
                          <a:rPr lang="pt-BR" sz="2400" i="1">
                            <a:latin typeface="Cambria Math" panose="02040503050406030204" pitchFamily="18" charset="0"/>
                            <a:ea typeface="Cambria Math" panose="02040503050406030204" pitchFamily="18" charset="0"/>
                          </a:rPr>
                          <m:t>0,444</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i="1">
                            <a:latin typeface="Cambria Math" panose="02040503050406030204" pitchFamily="18" charset="0"/>
                          </a:rPr>
                          <m:t>−0,666</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d>
                    <m:r>
                      <a:rPr lang="pt-BR" sz="2400">
                        <a:latin typeface="Cambria Math" panose="02040503050406030204" pitchFamily="18" charset="0"/>
                        <a:ea typeface="Cambria Math" panose="02040503050406030204" pitchFamily="18" charset="0"/>
                      </a:rPr>
                      <m:t>=</m:t>
                    </m:r>
                    <m:r>
                      <a:rPr lang="pt-BR" sz="2400" b="0" i="0" smtClean="0">
                        <a:latin typeface="Cambria Math" panose="02040503050406030204" pitchFamily="18" charset="0"/>
                        <a:ea typeface="Cambria Math" panose="02040503050406030204" pitchFamily="18" charset="0"/>
                      </a:rPr>
                      <m:t>−</m:t>
                    </m:r>
                    <m:r>
                      <a:rPr lang="pt-BR" sz="2400">
                        <a:latin typeface="Cambria Math" panose="02040503050406030204" pitchFamily="18" charset="0"/>
                        <a:ea typeface="Cambria Math" panose="02040503050406030204" pitchFamily="18" charset="0"/>
                      </a:rPr>
                      <m:t>50</m:t>
                    </m:r>
                    <m:r>
                      <a:rPr lang="pt-BR" sz="2400" i="1">
                        <a:latin typeface="Cambria Math" panose="02040503050406030204" pitchFamily="18" charset="0"/>
                        <a:ea typeface="Cambria Math" panose="02040503050406030204" pitchFamily="18" charset="0"/>
                      </a:rPr>
                      <m:t>→</m:t>
                    </m:r>
                  </m:oMath>
                </a14:m>
                <a:r>
                  <a:rPr lang="pt-BR" sz="2400" dirty="0"/>
                  <a:t> </a:t>
                </a:r>
                <a14:m>
                  <m:oMath xmlns:m="http://schemas.openxmlformats.org/officeDocument/2006/math">
                    <m:r>
                      <a:rPr lang="pt-BR" sz="2400" i="1">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d>
                      <m:dPr>
                        <m:ctrlPr>
                          <a:rPr lang="pt-BR" sz="2400" i="1">
                            <a:latin typeface="Cambria Math" panose="02040503050406030204" pitchFamily="18" charset="0"/>
                          </a:rPr>
                        </m:ctrlPr>
                      </m:dPr>
                      <m:e>
                        <m:r>
                          <a:rPr lang="pt-BR" sz="2400" i="1">
                            <a:latin typeface="Cambria Math" panose="02040503050406030204" pitchFamily="18" charset="0"/>
                            <a:ea typeface="Cambria Math" panose="02040503050406030204" pitchFamily="18" charset="0"/>
                          </a:rPr>
                          <m:t>0,444</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i="1">
                            <a:latin typeface="Cambria Math" panose="02040503050406030204" pitchFamily="18" charset="0"/>
                          </a:rPr>
                          <m:t>−0,666</m:t>
                        </m:r>
                        <m:r>
                          <a:rPr lang="pt-BR" sz="2400" b="0" i="1" smtClean="0">
                            <a:latin typeface="Cambria Math" panose="02040503050406030204" pitchFamily="18" charset="0"/>
                          </a:rPr>
                          <m:t> . </m:t>
                        </m:r>
                        <m:r>
                          <a:rPr lang="pt-BR" sz="2400" i="1">
                            <a:latin typeface="Cambria Math" panose="02040503050406030204" pitchFamily="18" charset="0"/>
                            <a:ea typeface="Cambria Math" panose="02040503050406030204" pitchFamily="18" charset="0"/>
                          </a:rPr>
                          <m:t>0,5</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d>
                    <m:r>
                      <a:rPr lang="pt-BR" sz="2400">
                        <a:latin typeface="Cambria Math" panose="02040503050406030204" pitchFamily="18" charset="0"/>
                        <a:ea typeface="Cambria Math" panose="02040503050406030204" pitchFamily="18" charset="0"/>
                      </a:rPr>
                      <m:t>=</m:t>
                    </m:r>
                    <m:r>
                      <a:rPr lang="pt-BR" sz="2400" b="0" i="0" smtClean="0">
                        <a:latin typeface="Cambria Math" panose="02040503050406030204" pitchFamily="18" charset="0"/>
                        <a:ea typeface="Cambria Math" panose="02040503050406030204" pitchFamily="18" charset="0"/>
                      </a:rPr>
                      <m:t>−</m:t>
                    </m:r>
                    <m:r>
                      <a:rPr lang="pt-BR" sz="2400">
                        <a:latin typeface="Cambria Math" panose="02040503050406030204" pitchFamily="18" charset="0"/>
                        <a:ea typeface="Cambria Math" panose="02040503050406030204" pitchFamily="18" charset="0"/>
                      </a:rPr>
                      <m:t>50</m:t>
                    </m:r>
                  </m:oMath>
                </a14:m>
                <a:endParaRPr lang="pt-BR" sz="2400" dirty="0"/>
              </a:p>
            </p:txBody>
          </p:sp>
        </mc:Choice>
        <mc:Fallback xmlns="">
          <p:sp>
            <p:nvSpPr>
              <p:cNvPr id="8" name="Retângulo 7">
                <a:extLst>
                  <a:ext uri="{FF2B5EF4-FFF2-40B4-BE49-F238E27FC236}">
                    <a16:creationId xmlns:a16="http://schemas.microsoft.com/office/drawing/2014/main" id="{8B183C4D-31DB-4946-B10E-B038FB4F76B5}"/>
                  </a:ext>
                </a:extLst>
              </p:cNvPr>
              <p:cNvSpPr>
                <a:spLocks noRot="1" noChangeAspect="1" noMove="1" noResize="1" noEditPoints="1" noAdjustHandles="1" noChangeArrowheads="1" noChangeShapeType="1" noTextEdit="1"/>
              </p:cNvSpPr>
              <p:nvPr/>
            </p:nvSpPr>
            <p:spPr>
              <a:xfrm>
                <a:off x="834975" y="2121852"/>
                <a:ext cx="10522048" cy="465833"/>
              </a:xfrm>
              <a:prstGeom prst="rect">
                <a:avLst/>
              </a:prstGeom>
              <a:blipFill>
                <a:blip r:embed="rId4"/>
                <a:stretch>
                  <a:fillRect l="-174" b="-394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a:extLst>
                  <a:ext uri="{FF2B5EF4-FFF2-40B4-BE49-F238E27FC236}">
                    <a16:creationId xmlns:a16="http://schemas.microsoft.com/office/drawing/2014/main" id="{1528427F-F118-472B-B06A-88F67D84C8CC}"/>
                  </a:ext>
                </a:extLst>
              </p:cNvPr>
              <p:cNvSpPr/>
              <p:nvPr/>
            </p:nvSpPr>
            <p:spPr>
              <a:xfrm>
                <a:off x="385974" y="3003825"/>
                <a:ext cx="11420049"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400" i="1" smtClean="0">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d>
                        <m:dPr>
                          <m:ctrlPr>
                            <a:rPr lang="pt-BR" sz="2400" i="1">
                              <a:latin typeface="Cambria Math" panose="02040503050406030204" pitchFamily="18" charset="0"/>
                            </a:rPr>
                          </m:ctrlPr>
                        </m:dPr>
                        <m:e>
                          <m:r>
                            <a:rPr lang="pt-BR" sz="2400" i="1">
                              <a:latin typeface="Cambria Math" panose="02040503050406030204" pitchFamily="18" charset="0"/>
                              <a:ea typeface="Cambria Math" panose="02040503050406030204" pitchFamily="18" charset="0"/>
                            </a:rPr>
                            <m:t>0,</m:t>
                          </m:r>
                          <m:r>
                            <a:rPr lang="pt-BR" sz="2400" b="0" i="1" smtClean="0">
                              <a:latin typeface="Cambria Math" panose="02040503050406030204" pitchFamily="18" charset="0"/>
                              <a:ea typeface="Cambria Math" panose="02040503050406030204" pitchFamily="18" charset="0"/>
                            </a:rPr>
                            <m:t>109 . 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d>
                      <m:r>
                        <a:rPr lang="pt-BR" sz="2400">
                          <a:latin typeface="Cambria Math" panose="02040503050406030204" pitchFamily="18" charset="0"/>
                          <a:ea typeface="Cambria Math" panose="02040503050406030204" pitchFamily="18" charset="0"/>
                        </a:rPr>
                        <m:t>=</m:t>
                      </m:r>
                      <m:r>
                        <a:rPr lang="pt-BR" sz="2400" b="0" i="0" smtClean="0">
                          <a:latin typeface="Cambria Math" panose="02040503050406030204" pitchFamily="18" charset="0"/>
                          <a:ea typeface="Cambria Math" panose="02040503050406030204" pitchFamily="18" charset="0"/>
                        </a:rPr>
                        <m:t>−</m:t>
                      </m:r>
                      <m:r>
                        <a:rPr lang="pt-BR" sz="2400">
                          <a:latin typeface="Cambria Math" panose="02040503050406030204" pitchFamily="18" charset="0"/>
                          <a:ea typeface="Cambria Math" panose="02040503050406030204" pitchFamily="18" charset="0"/>
                        </a:rPr>
                        <m:t>50</m:t>
                      </m:r>
                      <m:r>
                        <a:rPr lang="pt-BR" sz="2400" i="1">
                          <a:latin typeface="Cambria Math" panose="02040503050406030204" pitchFamily="18" charset="0"/>
                          <a:ea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m:t>
                      </m:r>
                      <m:f>
                        <m:fPr>
                          <m:ctrlPr>
                            <a:rPr lang="pt-BR" sz="2400" b="0" i="1" smtClean="0">
                              <a:latin typeface="Cambria Math" panose="02040503050406030204" pitchFamily="18" charset="0"/>
                            </a:rPr>
                          </m:ctrlPr>
                        </m:fPr>
                        <m:num>
                          <m:r>
                            <a:rPr lang="pt-BR" sz="2400" b="0" i="1" smtClean="0">
                              <a:latin typeface="Cambria Math" panose="02040503050406030204" pitchFamily="18" charset="0"/>
                            </a:rPr>
                            <m:t>−50</m:t>
                          </m:r>
                        </m:num>
                        <m:den>
                          <m:r>
                            <a:rPr lang="pt-BR" sz="2400" b="0" i="1" smtClean="0">
                              <a:latin typeface="Cambria Math" panose="02040503050406030204" pitchFamily="18" charset="0"/>
                            </a:rPr>
                            <m:t>19620</m:t>
                          </m:r>
                        </m:den>
                      </m:f>
                      <m:r>
                        <a:rPr lang="pt-BR" sz="2400" b="0" i="1" smtClean="0">
                          <a:latin typeface="Cambria Math" panose="02040503050406030204" pitchFamily="18" charset="0"/>
                        </a:rPr>
                        <m:t>=−0,00255</m:t>
                      </m:r>
                      <m:r>
                        <a:rPr lang="pt-BR" sz="2400" b="0" i="1" smtClean="0">
                          <a:latin typeface="Cambria Math" panose="02040503050406030204" pitchFamily="18" charset="0"/>
                        </a:rPr>
                        <m:t>𝑚</m:t>
                      </m:r>
                      <m:r>
                        <a:rPr lang="pt-BR" sz="2400" b="0" i="1" smtClean="0">
                          <a:latin typeface="Cambria Math" panose="02040503050406030204" pitchFamily="18" charset="0"/>
                        </a:rPr>
                        <m:t> </m:t>
                      </m:r>
                      <m:r>
                        <a:rPr lang="pt-BR" sz="2400" b="0" i="1" smtClean="0">
                          <a:latin typeface="Cambria Math" panose="02040503050406030204" pitchFamily="18" charset="0"/>
                        </a:rPr>
                        <m:t>𝑜𝑢</m:t>
                      </m:r>
                      <m:r>
                        <a:rPr lang="pt-BR" sz="2400" b="0" i="1" smtClean="0">
                          <a:latin typeface="Cambria Math" panose="02040503050406030204" pitchFamily="18" charset="0"/>
                        </a:rPr>
                        <m:t> −2,55</m:t>
                      </m:r>
                      <m:r>
                        <a:rPr lang="pt-BR" sz="2400" b="0" i="1" smtClean="0">
                          <a:latin typeface="Cambria Math" panose="02040503050406030204" pitchFamily="18" charset="0"/>
                        </a:rPr>
                        <m:t>𝑚𝑚</m:t>
                      </m:r>
                      <m:r>
                        <a:rPr lang="pt-BR" sz="2400" b="0" i="1" smtClean="0">
                          <a:latin typeface="Cambria Math" panose="02040503050406030204" pitchFamily="18" charset="0"/>
                        </a:rPr>
                        <m:t> (</m:t>
                      </m:r>
                      <m:r>
                        <a:rPr lang="pt-BR" sz="2400" b="0" i="1" smtClean="0">
                          <a:latin typeface="Cambria Math" panose="02040503050406030204" pitchFamily="18" charset="0"/>
                        </a:rPr>
                        <m:t>𝑝𝑎𝑟𝑎</m:t>
                      </m:r>
                      <m:r>
                        <a:rPr lang="pt-BR" sz="2400" b="0" i="1" smtClean="0">
                          <a:latin typeface="Cambria Math" panose="02040503050406030204" pitchFamily="18" charset="0"/>
                        </a:rPr>
                        <m:t> </m:t>
                      </m:r>
                      <m:r>
                        <a:rPr lang="pt-BR" sz="2400" b="0" i="1" smtClean="0">
                          <a:latin typeface="Cambria Math" panose="02040503050406030204" pitchFamily="18" charset="0"/>
                        </a:rPr>
                        <m:t>𝑏𝑎𝑖𝑥𝑜</m:t>
                      </m:r>
                      <m:r>
                        <a:rPr lang="pt-BR" sz="2400" b="0" i="1" smtClean="0">
                          <a:latin typeface="Cambria Math" panose="02040503050406030204" pitchFamily="18" charset="0"/>
                        </a:rPr>
                        <m:t>)</m:t>
                      </m:r>
                    </m:oMath>
                  </m:oMathPara>
                </a14:m>
                <a:endParaRPr lang="pt-BR" sz="2400" dirty="0"/>
              </a:p>
            </p:txBody>
          </p:sp>
        </mc:Choice>
        <mc:Fallback xmlns="">
          <p:sp>
            <p:nvSpPr>
              <p:cNvPr id="10" name="Retângulo 9">
                <a:extLst>
                  <a:ext uri="{FF2B5EF4-FFF2-40B4-BE49-F238E27FC236}">
                    <a16:creationId xmlns:a16="http://schemas.microsoft.com/office/drawing/2014/main" id="{1528427F-F118-472B-B06A-88F67D84C8CC}"/>
                  </a:ext>
                </a:extLst>
              </p:cNvPr>
              <p:cNvSpPr>
                <a:spLocks noRot="1" noChangeAspect="1" noMove="1" noResize="1" noEditPoints="1" noAdjustHandles="1" noChangeArrowheads="1" noChangeShapeType="1" noTextEdit="1"/>
              </p:cNvSpPr>
              <p:nvPr/>
            </p:nvSpPr>
            <p:spPr>
              <a:xfrm>
                <a:off x="385974" y="3003825"/>
                <a:ext cx="11420049" cy="793679"/>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EBA6B8F2-8F47-4CFD-A574-F607B6112D17}"/>
                  </a:ext>
                </a:extLst>
              </p:cNvPr>
              <p:cNvSpPr/>
              <p:nvPr/>
            </p:nvSpPr>
            <p:spPr>
              <a:xfrm>
                <a:off x="1271833" y="4429673"/>
                <a:ext cx="99858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m:t>
                          </m:r>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r>
                        <a:rPr lang="pt-BR" sz="2400">
                          <a:latin typeface="Cambria Math" panose="02040503050406030204" pitchFamily="18" charset="0"/>
                          <a:ea typeface="Cambria Math" panose="02040503050406030204" pitchFamily="18" charset="0"/>
                        </a:rPr>
                        <m:t>=</m:t>
                      </m:r>
                      <m:r>
                        <a:rPr lang="pt-BR" sz="2400" i="1">
                          <a:latin typeface="Cambria Math" panose="02040503050406030204" pitchFamily="18" charset="0"/>
                          <a:ea typeface="Cambria Math" panose="02040503050406030204" pitchFamily="18" charset="0"/>
                        </a:rPr>
                        <m:t>0,5</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=0,5 . −0,00255=− 0,00128 </m:t>
                      </m:r>
                      <m:r>
                        <a:rPr lang="pt-BR" sz="2400" b="0" i="1" smtClean="0">
                          <a:latin typeface="Cambria Math" panose="02040503050406030204" pitchFamily="18" charset="0"/>
                        </a:rPr>
                        <m:t>𝑟𝑎𝑑</m:t>
                      </m:r>
                      <m:r>
                        <a:rPr lang="pt-BR" sz="2400" b="0" i="1" smtClean="0">
                          <a:latin typeface="Cambria Math" panose="02040503050406030204" pitchFamily="18" charset="0"/>
                        </a:rPr>
                        <m:t> (</m:t>
                      </m:r>
                      <m:r>
                        <a:rPr lang="pt-BR" sz="2400" b="0" i="1" smtClean="0">
                          <a:latin typeface="Cambria Math" panose="02040503050406030204" pitchFamily="18" charset="0"/>
                        </a:rPr>
                        <m:t>𝑠𝑒𝑛𝑡𝑖𝑑𝑜</m:t>
                      </m:r>
                      <m:r>
                        <a:rPr lang="pt-BR" sz="2400" b="0" i="1" smtClean="0">
                          <a:latin typeface="Cambria Math" panose="02040503050406030204" pitchFamily="18" charset="0"/>
                        </a:rPr>
                        <m:t> </m:t>
                      </m:r>
                      <m:r>
                        <a:rPr lang="pt-BR" sz="2400" b="0" i="1" smtClean="0">
                          <a:latin typeface="Cambria Math" panose="02040503050406030204" pitchFamily="18" charset="0"/>
                        </a:rPr>
                        <m:t>𝑎𝑛𝑡𝑖</m:t>
                      </m:r>
                      <m:r>
                        <a:rPr lang="pt-BR" sz="2400" b="0" i="1" smtClean="0">
                          <a:latin typeface="Cambria Math" panose="02040503050406030204" pitchFamily="18" charset="0"/>
                        </a:rPr>
                        <m:t>−</m:t>
                      </m:r>
                      <m:r>
                        <a:rPr lang="pt-BR" sz="2400" b="0" i="1" smtClean="0">
                          <a:latin typeface="Cambria Math" panose="02040503050406030204" pitchFamily="18" charset="0"/>
                        </a:rPr>
                        <m:t>h𝑜𝑟</m:t>
                      </m:r>
                      <m:r>
                        <a:rPr lang="pt-BR" sz="2400" b="0" i="1" smtClean="0">
                          <a:latin typeface="Cambria Math" panose="02040503050406030204" pitchFamily="18" charset="0"/>
                        </a:rPr>
                        <m:t>á</m:t>
                      </m:r>
                      <m:r>
                        <a:rPr lang="pt-BR" sz="2400" b="0" i="1" smtClean="0">
                          <a:latin typeface="Cambria Math" panose="02040503050406030204" pitchFamily="18" charset="0"/>
                        </a:rPr>
                        <m:t>𝑟𝑖𝑜</m:t>
                      </m:r>
                      <m:r>
                        <a:rPr lang="pt-BR" sz="2400" b="0" i="1" smtClean="0">
                          <a:latin typeface="Cambria Math" panose="02040503050406030204" pitchFamily="18" charset="0"/>
                        </a:rPr>
                        <m:t>)</m:t>
                      </m:r>
                    </m:oMath>
                  </m:oMathPara>
                </a14:m>
                <a:endParaRPr lang="pt-BR" sz="2400" dirty="0"/>
              </a:p>
            </p:txBody>
          </p:sp>
        </mc:Choice>
        <mc:Fallback xmlns="">
          <p:sp>
            <p:nvSpPr>
              <p:cNvPr id="12" name="Retângulo 11">
                <a:extLst>
                  <a:ext uri="{FF2B5EF4-FFF2-40B4-BE49-F238E27FC236}">
                    <a16:creationId xmlns:a16="http://schemas.microsoft.com/office/drawing/2014/main" id="{EBA6B8F2-8F47-4CFD-A574-F607B6112D17}"/>
                  </a:ext>
                </a:extLst>
              </p:cNvPr>
              <p:cNvSpPr>
                <a:spLocks noRot="1" noChangeAspect="1" noMove="1" noResize="1" noEditPoints="1" noAdjustHandles="1" noChangeArrowheads="1" noChangeShapeType="1" noTextEdit="1"/>
              </p:cNvSpPr>
              <p:nvPr/>
            </p:nvSpPr>
            <p:spPr>
              <a:xfrm>
                <a:off x="1271833" y="4429673"/>
                <a:ext cx="9985811" cy="461665"/>
              </a:xfrm>
              <a:prstGeom prst="rect">
                <a:avLst/>
              </a:prstGeom>
              <a:blipFill>
                <a:blip r:embed="rId6"/>
                <a:stretch>
                  <a:fillRect b="-21333"/>
                </a:stretch>
              </a:blipFill>
            </p:spPr>
            <p:txBody>
              <a:bodyPr/>
              <a:lstStyle/>
              <a:p>
                <a:r>
                  <a:rPr lang="pt-BR">
                    <a:noFill/>
                  </a:rPr>
                  <a:t> </a:t>
                </a:r>
              </a:p>
            </p:txBody>
          </p:sp>
        </mc:Fallback>
      </mc:AlternateContent>
    </p:spTree>
    <p:extLst>
      <p:ext uri="{BB962C8B-B14F-4D97-AF65-F5344CB8AC3E}">
        <p14:creationId xmlns:p14="http://schemas.microsoft.com/office/powerpoint/2010/main" val="59074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D52007E-10F0-44FE-A63D-903A8C97773B}"/>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3AA3E66E-26F4-45FE-A4AE-4138B0D0D06F}"/>
                  </a:ext>
                </a:extLst>
              </p:cNvPr>
              <p:cNvSpPr/>
              <p:nvPr/>
            </p:nvSpPr>
            <p:spPr>
              <a:xfrm>
                <a:off x="1914630" y="2119740"/>
                <a:ext cx="8469306" cy="1204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r>
                        <a:rPr lang="pt-BR" sz="2400" b="0" i="1" smtClean="0">
                          <a:latin typeface="Cambria Math" panose="02040503050406030204" pitchFamily="18" charset="0"/>
                        </a:rPr>
                        <m:t>=</m:t>
                      </m:r>
                      <m:r>
                        <a:rPr lang="pt-BR" sz="2400" i="1">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r>
                        <a:rPr lang="pt-BR" sz="2400" b="0" i="1" smtClean="0">
                          <a:latin typeface="Cambria Math" panose="02040503050406030204" pitchFamily="18" charset="0"/>
                        </a:rPr>
                        <m:t>.</m:t>
                      </m:r>
                      <m:r>
                        <a:rPr lang="pt-BR" sz="2400" b="0" i="0" smtClean="0">
                          <a:latin typeface="Cambria Math" panose="02040503050406030204" pitchFamily="18" charset="0"/>
                        </a:rPr>
                        <m:t>−0,444 .</m:t>
                      </m:r>
                      <m:r>
                        <a:rPr lang="pt-BR" sz="2400" i="1">
                          <a:latin typeface="Cambria Math" panose="02040503050406030204" pitchFamily="18" charset="0"/>
                        </a:rPr>
                        <m:t>−0,00255</m:t>
                      </m:r>
                      <m:r>
                        <a:rPr lang="pt-BR" sz="2400" b="0" i="0" smtClean="0">
                          <a:latin typeface="Cambria Math" panose="02040503050406030204" pitchFamily="18" charset="0"/>
                        </a:rPr>
                        <m:t>+</m:t>
                      </m:r>
                      <m:r>
                        <a:rPr lang="pt-BR" sz="2400" i="1">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r>
                        <a:rPr lang="pt-BR" sz="2400" i="1">
                          <a:latin typeface="Cambria Math" panose="02040503050406030204" pitchFamily="18" charset="0"/>
                        </a:rPr>
                        <m:t>.</m:t>
                      </m:r>
                      <m:r>
                        <a:rPr lang="pt-BR" sz="2400" b="0" i="0" smtClean="0">
                          <a:latin typeface="Cambria Math" panose="02040503050406030204" pitchFamily="18" charset="0"/>
                        </a:rPr>
                        <m:t>+0,666</m:t>
                      </m:r>
                      <m:r>
                        <a:rPr lang="pt-BR" sz="2400" b="0" i="1" smtClean="0">
                          <a:latin typeface="Cambria Math" panose="02040503050406030204" pitchFamily="18" charset="0"/>
                        </a:rPr>
                        <m:t>. </m:t>
                      </m:r>
                      <m:r>
                        <a:rPr lang="pt-BR" sz="2400" i="1">
                          <a:latin typeface="Cambria Math" panose="02040503050406030204" pitchFamily="18" charset="0"/>
                        </a:rPr>
                        <m:t>− 0,00128</m:t>
                      </m:r>
                    </m:oMath>
                  </m:oMathPara>
                </a14:m>
                <a:endParaRPr lang="pt-BR" sz="2400" i="1" dirty="0">
                  <a:latin typeface="Cambria Math" panose="02040503050406030204" pitchFamily="18" charset="0"/>
                </a:endParaRPr>
              </a:p>
              <a:p>
                <a:endParaRPr lang="pt-BR"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rPr>
                        <m:t>=203,80−153,45=50,35</m:t>
                      </m:r>
                      <m:r>
                        <a:rPr lang="pt-BR" sz="2400" b="0" i="1" smtClean="0">
                          <a:latin typeface="Cambria Math" panose="02040503050406030204" pitchFamily="18" charset="0"/>
                        </a:rPr>
                        <m:t>𝑘𝑁</m:t>
                      </m:r>
                    </m:oMath>
                  </m:oMathPara>
                </a14:m>
                <a:endParaRPr lang="pt-BR" sz="2400" dirty="0"/>
              </a:p>
            </p:txBody>
          </p:sp>
        </mc:Choice>
        <mc:Fallback xmlns="">
          <p:sp>
            <p:nvSpPr>
              <p:cNvPr id="4" name="Retângulo 3">
                <a:extLst>
                  <a:ext uri="{FF2B5EF4-FFF2-40B4-BE49-F238E27FC236}">
                    <a16:creationId xmlns:a16="http://schemas.microsoft.com/office/drawing/2014/main" id="{3AA3E66E-26F4-45FE-A4AE-4138B0D0D06F}"/>
                  </a:ext>
                </a:extLst>
              </p:cNvPr>
              <p:cNvSpPr>
                <a:spLocks noRot="1" noChangeAspect="1" noMove="1" noResize="1" noEditPoints="1" noAdjustHandles="1" noChangeArrowheads="1" noChangeShapeType="1" noTextEdit="1"/>
              </p:cNvSpPr>
              <p:nvPr/>
            </p:nvSpPr>
            <p:spPr>
              <a:xfrm>
                <a:off x="1914630" y="2119740"/>
                <a:ext cx="8469306" cy="1204497"/>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9711DEDA-85DC-4C19-B983-645997CE8269}"/>
                  </a:ext>
                </a:extLst>
              </p:cNvPr>
              <p:cNvSpPr/>
              <p:nvPr/>
            </p:nvSpPr>
            <p:spPr>
              <a:xfrm>
                <a:off x="1778536" y="3867693"/>
                <a:ext cx="8864158" cy="1204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1</m:t>
                          </m:r>
                        </m:sub>
                      </m:sSub>
                      <m:r>
                        <a:rPr lang="pt-BR" sz="2400" b="0" i="1" smtClean="0">
                          <a:latin typeface="Cambria Math" panose="02040503050406030204" pitchFamily="18" charset="0"/>
                        </a:rPr>
                        <m:t>=</m:t>
                      </m:r>
                      <m:r>
                        <a:rPr lang="pt-BR" sz="2400" i="1">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r>
                        <a:rPr lang="pt-BR" sz="2400" b="0" i="1" smtClean="0">
                          <a:latin typeface="Cambria Math" panose="02040503050406030204" pitchFamily="18" charset="0"/>
                        </a:rPr>
                        <m:t>.</m:t>
                      </m:r>
                      <m:r>
                        <a:rPr lang="pt-BR" sz="2400" b="0" i="0" smtClean="0">
                          <a:latin typeface="Cambria Math" panose="02040503050406030204" pitchFamily="18" charset="0"/>
                        </a:rPr>
                        <m:t>−0,666 .</m:t>
                      </m:r>
                      <m:r>
                        <a:rPr lang="pt-BR" sz="2400" i="1">
                          <a:latin typeface="Cambria Math" panose="02040503050406030204" pitchFamily="18" charset="0"/>
                        </a:rPr>
                        <m:t>−0,00255</m:t>
                      </m:r>
                      <m:r>
                        <a:rPr lang="pt-BR" sz="2400" b="0" i="0" smtClean="0">
                          <a:latin typeface="Cambria Math" panose="02040503050406030204" pitchFamily="18" charset="0"/>
                        </a:rPr>
                        <m:t>+</m:t>
                      </m:r>
                      <m:r>
                        <a:rPr lang="pt-BR" sz="2400" i="1">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r>
                        <a:rPr lang="pt-BR" sz="2400" i="1">
                          <a:latin typeface="Cambria Math" panose="02040503050406030204" pitchFamily="18" charset="0"/>
                        </a:rPr>
                        <m:t>.</m:t>
                      </m:r>
                      <m:r>
                        <a:rPr lang="pt-BR" sz="2400" b="0" i="0" smtClean="0">
                          <a:latin typeface="Cambria Math" panose="02040503050406030204" pitchFamily="18" charset="0"/>
                        </a:rPr>
                        <m:t>+0,666</m:t>
                      </m:r>
                      <m:r>
                        <a:rPr lang="pt-BR" sz="2400" b="0" i="1" smtClean="0">
                          <a:latin typeface="Cambria Math" panose="02040503050406030204" pitchFamily="18" charset="0"/>
                        </a:rPr>
                        <m:t>. </m:t>
                      </m:r>
                      <m:r>
                        <a:rPr lang="pt-BR" sz="2400" i="1">
                          <a:latin typeface="Cambria Math" panose="02040503050406030204" pitchFamily="18" charset="0"/>
                        </a:rPr>
                        <m:t>− 0,00128</m:t>
                      </m:r>
                      <m:r>
                        <a:rPr lang="pt-BR" sz="2400" b="0" i="1" smtClean="0">
                          <a:latin typeface="Cambria Math" panose="02040503050406030204" pitchFamily="18" charset="0"/>
                        </a:rPr>
                        <m:t>=</m:t>
                      </m:r>
                    </m:oMath>
                  </m:oMathPara>
                </a14:m>
                <a:endParaRPr lang="pt-BR" sz="2400" b="0" i="1" dirty="0">
                  <a:latin typeface="Cambria Math" panose="02040503050406030204" pitchFamily="18" charset="0"/>
                </a:endParaRPr>
              </a:p>
              <a:p>
                <a:endParaRPr lang="pt-BR"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2400" i="1">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rPr>
                        <m:t>305,59−153,45=152,14 </m:t>
                      </m:r>
                      <m:r>
                        <a:rPr lang="pt-BR" sz="2400" b="0" i="1" smtClean="0">
                          <a:latin typeface="Cambria Math" panose="02040503050406030204" pitchFamily="18" charset="0"/>
                        </a:rPr>
                        <m:t>𝑘𝑁𝑚</m:t>
                      </m:r>
                    </m:oMath>
                  </m:oMathPara>
                </a14:m>
                <a:endParaRPr lang="pt-BR" sz="2400" dirty="0"/>
              </a:p>
            </p:txBody>
          </p:sp>
        </mc:Choice>
        <mc:Fallback xmlns="">
          <p:sp>
            <p:nvSpPr>
              <p:cNvPr id="6" name="Retângulo 5">
                <a:extLst>
                  <a:ext uri="{FF2B5EF4-FFF2-40B4-BE49-F238E27FC236}">
                    <a16:creationId xmlns:a16="http://schemas.microsoft.com/office/drawing/2014/main" id="{9711DEDA-85DC-4C19-B983-645997CE8269}"/>
                  </a:ext>
                </a:extLst>
              </p:cNvPr>
              <p:cNvSpPr>
                <a:spLocks noRot="1" noChangeAspect="1" noMove="1" noResize="1" noEditPoints="1" noAdjustHandles="1" noChangeArrowheads="1" noChangeShapeType="1" noTextEdit="1"/>
              </p:cNvSpPr>
              <p:nvPr/>
            </p:nvSpPr>
            <p:spPr>
              <a:xfrm>
                <a:off x="1778536" y="3867693"/>
                <a:ext cx="8864158" cy="1204497"/>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E6FBADF1-75AD-4C25-BC38-A3D37C746BCC}"/>
                  </a:ext>
                </a:extLst>
              </p:cNvPr>
              <p:cNvSpPr txBox="1"/>
              <p:nvPr/>
            </p:nvSpPr>
            <p:spPr>
              <a:xfrm>
                <a:off x="3335339" y="789850"/>
                <a:ext cx="6175512" cy="786434"/>
              </a:xfrm>
              <a:prstGeom prst="rect">
                <a:avLst/>
              </a:prstGeom>
              <a:noFill/>
            </p:spPr>
            <p:txBody>
              <a:bodyPr wrap="square">
                <a:spAutoFit/>
              </a:bodyPr>
              <a:lstStyle/>
              <a:p>
                <a14:m>
                  <m:oMath xmlns:m="http://schemas.openxmlformats.org/officeDocument/2006/math">
                    <m:d>
                      <m:dPr>
                        <m:begChr m:val="["/>
                        <m:endChr m:val="]"/>
                        <m:ctrlPr>
                          <a:rPr lang="pt-BR" sz="2400" i="1" smtClean="0">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1</m:t>
                                  </m:r>
                                </m:sub>
                              </m:sSub>
                            </m:e>
                          </m:mr>
                        </m:m>
                      </m:e>
                    </m:d>
                    <m:r>
                      <a:rPr lang="pt-BR" sz="2400" b="0" i="1" smtClean="0">
                        <a:latin typeface="Cambria Math" panose="02040503050406030204" pitchFamily="18" charset="0"/>
                      </a:rPr>
                      <m:t>=</m:t>
                    </m:r>
                    <m:r>
                      <a:rPr lang="pt-BR" sz="2400" i="1" smtClean="0">
                        <a:latin typeface="Cambria Math" panose="02040503050406030204" pitchFamily="18" charset="0"/>
                      </a:rPr>
                      <m:t>1,8 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5</m:t>
                        </m:r>
                      </m:sup>
                    </m:sSup>
                    <m:r>
                      <a:rPr lang="pt-BR" sz="2400" b="0" i="1" smtClean="0">
                        <a:latin typeface="Cambria Math" panose="02040503050406030204" pitchFamily="18" charset="0"/>
                      </a:rPr>
                      <m:t>.</m:t>
                    </m:r>
                    <m:d>
                      <m:dPr>
                        <m:begChr m:val="["/>
                        <m:endChr m:val="]"/>
                        <m:ctrlPr>
                          <a:rPr lang="pt-BR" sz="2400" i="1" smtClean="0">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r>
                                <m:rPr>
                                  <m:brk m:alnAt="7"/>
                                </m:rPr>
                                <a:rPr lang="pt-BR" sz="2400" b="0" i="1" smtClean="0">
                                  <a:latin typeface="Cambria Math" panose="02040503050406030204" pitchFamily="18" charset="0"/>
                                </a:rPr>
                                <m:t>−</m:t>
                              </m:r>
                              <m:r>
                                <a:rPr lang="pt-BR" sz="2400" i="1">
                                  <a:latin typeface="Cambria Math" panose="02040503050406030204" pitchFamily="18" charset="0"/>
                                </a:rPr>
                                <m:t>0,444</m:t>
                              </m:r>
                            </m:e>
                            <m:e>
                              <m:r>
                                <a:rPr lang="pt-BR" sz="2400" i="1">
                                  <a:latin typeface="Cambria Math" panose="02040503050406030204" pitchFamily="18" charset="0"/>
                                </a:rPr>
                                <m:t>0,666</m:t>
                              </m:r>
                            </m:e>
                          </m:mr>
                          <m:mr>
                            <m:e>
                              <m:r>
                                <a:rPr lang="pt-BR" sz="2400" b="0" i="1" smtClean="0">
                                  <a:latin typeface="Cambria Math" panose="02040503050406030204" pitchFamily="18" charset="0"/>
                                </a:rPr>
                                <m:t>−</m:t>
                              </m:r>
                              <m:r>
                                <a:rPr lang="pt-BR" sz="2400" i="1">
                                  <a:latin typeface="Cambria Math" panose="02040503050406030204" pitchFamily="18" charset="0"/>
                                </a:rPr>
                                <m:t>0,666</m:t>
                              </m:r>
                            </m:e>
                            <m:e>
                              <m:r>
                                <a:rPr lang="pt-BR" sz="2400" b="0" i="1" smtClean="0">
                                  <a:latin typeface="Cambria Math" panose="02040503050406030204" pitchFamily="18" charset="0"/>
                                </a:rPr>
                                <m:t>0,666</m:t>
                              </m:r>
                            </m:e>
                          </m:mr>
                        </m:m>
                      </m:e>
                    </m:d>
                    <m:r>
                      <a:rPr lang="pt-BR" sz="2400" b="0" i="1" smtClean="0">
                        <a:latin typeface="Cambria Math" panose="02040503050406030204" pitchFamily="18" charset="0"/>
                      </a:rPr>
                      <m:t> . </m:t>
                    </m:r>
                    <m:d>
                      <m:dPr>
                        <m:begChr m:val="["/>
                        <m:endChr m:val="]"/>
                        <m:ctrlPr>
                          <a:rPr lang="pt-BR" sz="2400" b="0" i="1" smtClean="0">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mr>
                        </m:m>
                      </m:e>
                    </m:d>
                  </m:oMath>
                </a14:m>
                <a:r>
                  <a:rPr lang="pt-BR" sz="2400" dirty="0">
                    <a:ea typeface="Cambria Math" panose="02040503050406030204" pitchFamily="18" charset="0"/>
                  </a:rPr>
                  <a:t> </a:t>
                </a:r>
                <a:endParaRPr lang="pt-BR" sz="2400" dirty="0"/>
              </a:p>
            </p:txBody>
          </p:sp>
        </mc:Choice>
        <mc:Fallback xmlns="">
          <p:sp>
            <p:nvSpPr>
              <p:cNvPr id="7" name="CaixaDeTexto 6">
                <a:extLst>
                  <a:ext uri="{FF2B5EF4-FFF2-40B4-BE49-F238E27FC236}">
                    <a16:creationId xmlns:a16="http://schemas.microsoft.com/office/drawing/2014/main" id="{E6FBADF1-75AD-4C25-BC38-A3D37C746BCC}"/>
                  </a:ext>
                </a:extLst>
              </p:cNvPr>
              <p:cNvSpPr txBox="1">
                <a:spLocks noRot="1" noChangeAspect="1" noMove="1" noResize="1" noEditPoints="1" noAdjustHandles="1" noChangeArrowheads="1" noChangeShapeType="1" noTextEdit="1"/>
              </p:cNvSpPr>
              <p:nvPr/>
            </p:nvSpPr>
            <p:spPr>
              <a:xfrm>
                <a:off x="3335339" y="789850"/>
                <a:ext cx="6175512" cy="786434"/>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835428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63C22E-4276-4100-9279-411ED7A14852}"/>
              </a:ext>
            </a:extLst>
          </p:cNvPr>
          <p:cNvSpPr>
            <a:spLocks noGrp="1"/>
          </p:cNvSpPr>
          <p:nvPr>
            <p:ph type="title"/>
          </p:nvPr>
        </p:nvSpPr>
        <p:spPr>
          <a:xfrm>
            <a:off x="1097280" y="286603"/>
            <a:ext cx="10058400" cy="1450757"/>
          </a:xfrm>
        </p:spPr>
        <p:txBody>
          <a:bodyPr/>
          <a:lstStyle/>
          <a:p>
            <a:r>
              <a:rPr lang="en-US" dirty="0" err="1"/>
              <a:t>Exercicio</a:t>
            </a:r>
            <a:r>
              <a:rPr lang="en-US" dirty="0"/>
              <a:t> 2</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B8825453-3EF2-4232-BE94-1FDAEC9B1AFA}"/>
                  </a:ext>
                </a:extLst>
              </p:cNvPr>
              <p:cNvSpPr>
                <a:spLocks noGrp="1"/>
              </p:cNvSpPr>
              <p:nvPr>
                <p:ph sz="half" idx="1"/>
              </p:nvPr>
            </p:nvSpPr>
            <p:spPr>
              <a:xfrm>
                <a:off x="1097280" y="2068201"/>
                <a:ext cx="5144494" cy="3748193"/>
              </a:xfrm>
            </p:spPr>
            <p:txBody>
              <a:bodyPr>
                <a:noAutofit/>
              </a:bodyPr>
              <a:lstStyle/>
              <a:p>
                <a:pPr marL="0" indent="0" algn="ctr">
                  <a:buNone/>
                </a:pPr>
                <a:r>
                  <a:rPr lang="en-US" sz="2200" dirty="0">
                    <a:solidFill>
                      <a:schemeClr val="tx1"/>
                    </a:solidFill>
                    <a:latin typeface="Bookman Old Style (Títulos)"/>
                  </a:rPr>
                  <a:t>Calcule </a:t>
                </a:r>
                <a:r>
                  <a:rPr lang="en-US" sz="2200" dirty="0" err="1">
                    <a:solidFill>
                      <a:schemeClr val="tx1"/>
                    </a:solidFill>
                    <a:latin typeface="Bookman Old Style (Títulos)"/>
                  </a:rPr>
                  <a:t>os</a:t>
                </a:r>
                <a:r>
                  <a:rPr lang="en-US" sz="2200" dirty="0">
                    <a:solidFill>
                      <a:schemeClr val="tx1"/>
                    </a:solidFill>
                    <a:latin typeface="Bookman Old Style (Títulos)"/>
                  </a:rPr>
                  <a:t> </a:t>
                </a:r>
                <a:r>
                  <a:rPr lang="en-US" sz="2200" dirty="0" err="1">
                    <a:solidFill>
                      <a:schemeClr val="tx1"/>
                    </a:solidFill>
                    <a:latin typeface="Bookman Old Style (Títulos)"/>
                  </a:rPr>
                  <a:t>deslocamentos</a:t>
                </a:r>
                <a:r>
                  <a:rPr lang="en-US" sz="2200" dirty="0">
                    <a:solidFill>
                      <a:schemeClr val="tx1"/>
                    </a:solidFill>
                    <a:latin typeface="Bookman Old Style (Títulos)"/>
                  </a:rPr>
                  <a:t> </a:t>
                </a:r>
                <a:r>
                  <a:rPr lang="en-US" sz="2200" dirty="0" err="1">
                    <a:solidFill>
                      <a:schemeClr val="tx1"/>
                    </a:solidFill>
                    <a:latin typeface="Bookman Old Style (Títulos)"/>
                  </a:rPr>
                  <a:t>verticais</a:t>
                </a:r>
                <a:r>
                  <a:rPr lang="en-US" sz="2200" dirty="0">
                    <a:solidFill>
                      <a:schemeClr val="tx1"/>
                    </a:solidFill>
                    <a:latin typeface="Bookman Old Style (Títulos)"/>
                  </a:rPr>
                  <a:t>, as </a:t>
                </a:r>
                <a:r>
                  <a:rPr lang="en-US" sz="2200" dirty="0" err="1">
                    <a:solidFill>
                      <a:schemeClr val="tx1"/>
                    </a:solidFill>
                    <a:latin typeface="Bookman Old Style (Títulos)"/>
                  </a:rPr>
                  <a:t>rotações</a:t>
                </a:r>
                <a:r>
                  <a:rPr lang="en-US" sz="2200" dirty="0">
                    <a:solidFill>
                      <a:schemeClr val="tx1"/>
                    </a:solidFill>
                    <a:latin typeface="Bookman Old Style (Títulos)"/>
                  </a:rPr>
                  <a:t> e as </a:t>
                </a:r>
                <a:r>
                  <a:rPr lang="en-US" sz="2200" dirty="0" err="1">
                    <a:solidFill>
                      <a:schemeClr val="tx1"/>
                    </a:solidFill>
                    <a:latin typeface="Bookman Old Style (Títulos)"/>
                  </a:rPr>
                  <a:t>resultantes</a:t>
                </a:r>
                <a:r>
                  <a:rPr lang="en-US" sz="2200" dirty="0">
                    <a:solidFill>
                      <a:schemeClr val="tx1"/>
                    </a:solidFill>
                    <a:latin typeface="Bookman Old Style (Títulos)"/>
                  </a:rPr>
                  <a:t> da viga. </a:t>
                </a:r>
              </a:p>
              <a:p>
                <a:pPr marL="0" indent="0" algn="ctr">
                  <a:buNone/>
                </a:pPr>
                <a:r>
                  <a:rPr lang="en-US" sz="2200" dirty="0" err="1">
                    <a:solidFill>
                      <a:schemeClr val="tx1"/>
                    </a:solidFill>
                    <a:latin typeface="Bookman Old Style (Títulos)"/>
                  </a:rPr>
                  <a:t>Sabendo</a:t>
                </a:r>
                <a:r>
                  <a:rPr lang="en-US" sz="2200" dirty="0">
                    <a:solidFill>
                      <a:schemeClr val="tx1"/>
                    </a:solidFill>
                    <a:latin typeface="Bookman Old Style (Títulos)"/>
                  </a:rPr>
                  <a:t> que:</a:t>
                </a:r>
              </a:p>
              <a:p>
                <a:pPr marL="0" indent="0" algn="ctr">
                  <a:buNone/>
                </a:pPr>
                <a:r>
                  <a:rPr lang="en-US" sz="2200" dirty="0">
                    <a:solidFill>
                      <a:schemeClr val="tx1"/>
                    </a:solidFill>
                    <a:latin typeface="Bookman Old Style (Títulos)"/>
                  </a:rPr>
                  <a:t>Material: </a:t>
                </a:r>
                <a:r>
                  <a:rPr lang="en-US" sz="2200" dirty="0" err="1">
                    <a:solidFill>
                      <a:schemeClr val="tx1"/>
                    </a:solidFill>
                    <a:latin typeface="Bookman Old Style (Títulos)"/>
                  </a:rPr>
                  <a:t>Concreto</a:t>
                </a:r>
                <a:r>
                  <a:rPr lang="en-US" sz="2200" dirty="0">
                    <a:solidFill>
                      <a:schemeClr val="tx1"/>
                    </a:solidFill>
                    <a:latin typeface="Bookman Old Style (Títulos)"/>
                  </a:rPr>
                  <a:t> com </a:t>
                </a:r>
                <a14:m>
                  <m:oMath xmlns:m="http://schemas.openxmlformats.org/officeDocument/2006/math">
                    <m:sSub>
                      <m:sSubPr>
                        <m:ctrlPr>
                          <a:rPr lang="pt-BR" sz="2200" b="0" i="1" smtClean="0">
                            <a:solidFill>
                              <a:schemeClr val="tx1"/>
                            </a:solidFill>
                            <a:latin typeface="Cambria Math" panose="02040503050406030204" pitchFamily="18" charset="0"/>
                          </a:rPr>
                        </m:ctrlPr>
                      </m:sSubPr>
                      <m:e>
                        <m:r>
                          <a:rPr lang="pt-BR" sz="2200" b="0" i="1" smtClean="0">
                            <a:solidFill>
                              <a:schemeClr val="tx1"/>
                            </a:solidFill>
                            <a:latin typeface="Cambria Math" panose="02040503050406030204" pitchFamily="18" charset="0"/>
                          </a:rPr>
                          <m:t>𝐹</m:t>
                        </m:r>
                      </m:e>
                      <m:sub>
                        <m:r>
                          <a:rPr lang="pt-BR" sz="2200" b="0" i="1" smtClean="0">
                            <a:solidFill>
                              <a:schemeClr val="tx1"/>
                            </a:solidFill>
                            <a:latin typeface="Cambria Math" panose="02040503050406030204" pitchFamily="18" charset="0"/>
                          </a:rPr>
                          <m:t>𝑐𝑘</m:t>
                        </m:r>
                      </m:sub>
                    </m:sSub>
                    <m:r>
                      <a:rPr lang="pt-BR" sz="2200" b="0" i="1" smtClean="0">
                        <a:solidFill>
                          <a:schemeClr val="tx1"/>
                        </a:solidFill>
                        <a:latin typeface="Cambria Math" panose="02040503050406030204" pitchFamily="18" charset="0"/>
                      </a:rPr>
                      <m:t>=25 </m:t>
                    </m:r>
                    <m:r>
                      <a:rPr lang="pt-BR" sz="2200" b="0" i="1" smtClean="0">
                        <a:solidFill>
                          <a:schemeClr val="tx1"/>
                        </a:solidFill>
                        <a:latin typeface="Cambria Math" panose="02040503050406030204" pitchFamily="18" charset="0"/>
                      </a:rPr>
                      <m:t>𝑀𝑃𝑎</m:t>
                    </m:r>
                    <m:r>
                      <a:rPr lang="pt-BR" sz="2200" b="0" i="1" smtClean="0">
                        <a:solidFill>
                          <a:schemeClr val="tx1"/>
                        </a:solidFill>
                        <a:latin typeface="Cambria Math" panose="02040503050406030204" pitchFamily="18" charset="0"/>
                      </a:rPr>
                      <m:t>; </m:t>
                    </m:r>
                  </m:oMath>
                </a14:m>
                <a:endParaRPr lang="pt-BR" sz="2200" b="0" i="1" dirty="0">
                  <a:solidFill>
                    <a:schemeClr val="tx1"/>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pt-BR" sz="2200" b="0" i="1" smtClean="0">
                              <a:solidFill>
                                <a:schemeClr val="tx1"/>
                              </a:solidFill>
                              <a:latin typeface="Cambria Math" panose="02040503050406030204" pitchFamily="18" charset="0"/>
                            </a:rPr>
                          </m:ctrlPr>
                        </m:sSubPr>
                        <m:e>
                          <m:r>
                            <a:rPr lang="pt-BR" sz="2200" b="0" i="1" smtClean="0">
                              <a:solidFill>
                                <a:schemeClr val="tx1"/>
                              </a:solidFill>
                              <a:latin typeface="Cambria Math" panose="02040503050406030204" pitchFamily="18" charset="0"/>
                            </a:rPr>
                            <m:t>𝐸</m:t>
                          </m:r>
                        </m:e>
                        <m:sub>
                          <m:r>
                            <a:rPr lang="pt-BR" sz="2200" b="0" i="1" smtClean="0">
                              <a:solidFill>
                                <a:schemeClr val="tx1"/>
                              </a:solidFill>
                              <a:latin typeface="Cambria Math" panose="02040503050406030204" pitchFamily="18" charset="0"/>
                            </a:rPr>
                            <m:t>𝐶𝑜𝑛𝑐𝑟𝑒𝑡𝑜</m:t>
                          </m:r>
                        </m:sub>
                      </m:sSub>
                      <m:r>
                        <a:rPr lang="pt-BR" sz="2200" b="0" i="1" smtClean="0">
                          <a:solidFill>
                            <a:schemeClr val="tx1"/>
                          </a:solidFill>
                          <a:latin typeface="Cambria Math" panose="02040503050406030204" pitchFamily="18" charset="0"/>
                        </a:rPr>
                        <m:t>=5600</m:t>
                      </m:r>
                      <m:rad>
                        <m:radPr>
                          <m:degHide m:val="on"/>
                          <m:ctrlPr>
                            <a:rPr lang="pt-BR" sz="2200" b="0" i="1" smtClean="0">
                              <a:solidFill>
                                <a:schemeClr val="tx1"/>
                              </a:solidFill>
                              <a:latin typeface="Cambria Math" panose="02040503050406030204" pitchFamily="18" charset="0"/>
                            </a:rPr>
                          </m:ctrlPr>
                        </m:radPr>
                        <m:deg/>
                        <m:e>
                          <m:sSub>
                            <m:sSubPr>
                              <m:ctrlPr>
                                <a:rPr lang="pt-BR" sz="2200" i="1">
                                  <a:solidFill>
                                    <a:schemeClr val="tx1"/>
                                  </a:solidFill>
                                  <a:latin typeface="Cambria Math" panose="02040503050406030204" pitchFamily="18" charset="0"/>
                                </a:rPr>
                              </m:ctrlPr>
                            </m:sSubPr>
                            <m:e>
                              <m:r>
                                <a:rPr lang="pt-BR" sz="2200" i="1">
                                  <a:solidFill>
                                    <a:schemeClr val="tx1"/>
                                  </a:solidFill>
                                  <a:latin typeface="Cambria Math" panose="02040503050406030204" pitchFamily="18" charset="0"/>
                                </a:rPr>
                                <m:t>𝐹</m:t>
                              </m:r>
                            </m:e>
                            <m:sub>
                              <m:r>
                                <a:rPr lang="pt-BR" sz="2200" i="1">
                                  <a:solidFill>
                                    <a:schemeClr val="tx1"/>
                                  </a:solidFill>
                                  <a:latin typeface="Cambria Math" panose="02040503050406030204" pitchFamily="18" charset="0"/>
                                </a:rPr>
                                <m:t>𝑐𝑘</m:t>
                              </m:r>
                            </m:sub>
                          </m:sSub>
                        </m:e>
                      </m:rad>
                    </m:oMath>
                  </m:oMathPara>
                </a14:m>
                <a:endParaRPr lang="en-US" sz="2200" dirty="0">
                  <a:solidFill>
                    <a:schemeClr val="tx1"/>
                  </a:solidFill>
                  <a:latin typeface="Bookman Old Style (Títulos)"/>
                </a:endParaRPr>
              </a:p>
              <a:p>
                <a:pPr marL="0" indent="0" algn="ctr">
                  <a:buNone/>
                </a:pPr>
                <a:r>
                  <a:rPr lang="en-US" sz="2200" dirty="0" err="1">
                    <a:solidFill>
                      <a:schemeClr val="tx1"/>
                    </a:solidFill>
                    <a:latin typeface="Bookman Old Style (Títulos)"/>
                  </a:rPr>
                  <a:t>Seção</a:t>
                </a:r>
                <a:r>
                  <a:rPr lang="en-US" sz="2200" dirty="0">
                    <a:solidFill>
                      <a:schemeClr val="tx1"/>
                    </a:solidFill>
                    <a:latin typeface="Bookman Old Style (Títulos)"/>
                  </a:rPr>
                  <a:t> Transversal: 12 x 40 cm</a:t>
                </a:r>
              </a:p>
              <a:p>
                <a:pPr algn="ctr"/>
                <a:endParaRPr lang="en-US" sz="2200" dirty="0">
                  <a:solidFill>
                    <a:schemeClr val="tx1"/>
                  </a:solidFill>
                  <a:latin typeface="Bookman Old Style (Títulos)"/>
                </a:endParaRPr>
              </a:p>
            </p:txBody>
          </p:sp>
        </mc:Choice>
        <mc:Fallback xmlns="">
          <p:sp>
            <p:nvSpPr>
              <p:cNvPr id="13" name="Content Placeholder 2">
                <a:extLst>
                  <a:ext uri="{FF2B5EF4-FFF2-40B4-BE49-F238E27FC236}">
                    <a16:creationId xmlns:a16="http://schemas.microsoft.com/office/drawing/2014/main" id="{B8825453-3EF2-4232-BE94-1FDAEC9B1AFA}"/>
                  </a:ext>
                </a:extLst>
              </p:cNvPr>
              <p:cNvSpPr>
                <a:spLocks noGrp="1" noRot="1" noChangeAspect="1" noMove="1" noResize="1" noEditPoints="1" noAdjustHandles="1" noChangeArrowheads="1" noChangeShapeType="1" noTextEdit="1"/>
              </p:cNvSpPr>
              <p:nvPr>
                <p:ph sz="half" idx="1"/>
              </p:nvPr>
            </p:nvSpPr>
            <p:spPr>
              <a:xfrm>
                <a:off x="1097280" y="2068201"/>
                <a:ext cx="5144494" cy="3748193"/>
              </a:xfrm>
              <a:blipFill>
                <a:blip r:embed="rId2"/>
                <a:stretch>
                  <a:fillRect l="-2844" t="-650" r="-2962"/>
                </a:stretch>
              </a:blipFill>
            </p:spPr>
            <p:txBody>
              <a:bodyPr/>
              <a:lstStyle/>
              <a:p>
                <a:r>
                  <a:rPr lang="pt-BR">
                    <a:noFill/>
                  </a:rPr>
                  <a:t> </a:t>
                </a:r>
              </a:p>
            </p:txBody>
          </p:sp>
        </mc:Fallback>
      </mc:AlternateContent>
      <p:pic>
        <p:nvPicPr>
          <p:cNvPr id="6" name="Espaço Reservado para Conteúdo 5">
            <a:extLst>
              <a:ext uri="{FF2B5EF4-FFF2-40B4-BE49-F238E27FC236}">
                <a16:creationId xmlns:a16="http://schemas.microsoft.com/office/drawing/2014/main" id="{525D9BBF-3482-445F-9222-BEBB36BEC56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70107" y="2300992"/>
            <a:ext cx="4639736" cy="3282613"/>
          </a:xfrm>
          <a:noFill/>
        </p:spPr>
      </p:pic>
      <p:sp>
        <p:nvSpPr>
          <p:cNvPr id="4" name="Espaço Reservado para Data 3">
            <a:extLst>
              <a:ext uri="{FF2B5EF4-FFF2-40B4-BE49-F238E27FC236}">
                <a16:creationId xmlns:a16="http://schemas.microsoft.com/office/drawing/2014/main" id="{5ABE3465-26C9-4875-A420-5AEA181291C8}"/>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623252B5-F3E6-4058-A723-196087E9E541}" type="datetime1">
              <a:rPr lang="pt-BR" smtClean="0"/>
              <a:pPr rtl="0">
                <a:spcAft>
                  <a:spcPts val="600"/>
                </a:spcAft>
              </a:pPr>
              <a:t>16/11/2020</a:t>
            </a:fld>
            <a:endParaRPr lang="en-US"/>
          </a:p>
        </p:txBody>
      </p:sp>
      <p:sp>
        <p:nvSpPr>
          <p:cNvPr id="7" name="CaixaDeTexto 6">
            <a:extLst>
              <a:ext uri="{FF2B5EF4-FFF2-40B4-BE49-F238E27FC236}">
                <a16:creationId xmlns:a16="http://schemas.microsoft.com/office/drawing/2014/main" id="{77F8CB38-CB4B-4F32-9BBB-BB21A7033B11}"/>
              </a:ext>
            </a:extLst>
          </p:cNvPr>
          <p:cNvSpPr txBox="1"/>
          <p:nvPr/>
        </p:nvSpPr>
        <p:spPr>
          <a:xfrm>
            <a:off x="8988294" y="4529798"/>
            <a:ext cx="1361672" cy="369332"/>
          </a:xfrm>
          <a:prstGeom prst="rect">
            <a:avLst/>
          </a:prstGeom>
          <a:noFill/>
        </p:spPr>
        <p:txBody>
          <a:bodyPr wrap="square" rtlCol="0">
            <a:spAutoFit/>
          </a:bodyPr>
          <a:lstStyle/>
          <a:p>
            <a:r>
              <a:rPr lang="pt-BR" dirty="0"/>
              <a:t>4,0 m</a:t>
            </a:r>
          </a:p>
        </p:txBody>
      </p:sp>
      <p:sp>
        <p:nvSpPr>
          <p:cNvPr id="8" name="CaixaDeTexto 7">
            <a:extLst>
              <a:ext uri="{FF2B5EF4-FFF2-40B4-BE49-F238E27FC236}">
                <a16:creationId xmlns:a16="http://schemas.microsoft.com/office/drawing/2014/main" id="{F9BAE73D-35FB-42FA-A30A-A814B9F6F282}"/>
              </a:ext>
            </a:extLst>
          </p:cNvPr>
          <p:cNvSpPr txBox="1"/>
          <p:nvPr/>
        </p:nvSpPr>
        <p:spPr>
          <a:xfrm>
            <a:off x="10830328" y="2600593"/>
            <a:ext cx="1361672" cy="369332"/>
          </a:xfrm>
          <a:prstGeom prst="rect">
            <a:avLst/>
          </a:prstGeom>
          <a:noFill/>
        </p:spPr>
        <p:txBody>
          <a:bodyPr wrap="square" rtlCol="0">
            <a:spAutoFit/>
          </a:bodyPr>
          <a:lstStyle/>
          <a:p>
            <a:r>
              <a:rPr lang="pt-BR" dirty="0"/>
              <a:t>65 </a:t>
            </a:r>
            <a:r>
              <a:rPr lang="pt-BR" dirty="0" err="1"/>
              <a:t>kN</a:t>
            </a:r>
            <a:endParaRPr lang="pt-BR" dirty="0"/>
          </a:p>
        </p:txBody>
      </p:sp>
      <p:sp>
        <p:nvSpPr>
          <p:cNvPr id="2" name="Retângulo 1">
            <a:extLst>
              <a:ext uri="{FF2B5EF4-FFF2-40B4-BE49-F238E27FC236}">
                <a16:creationId xmlns:a16="http://schemas.microsoft.com/office/drawing/2014/main" id="{F9B6915C-6F68-4A5A-BF43-71110DACAAAB}"/>
              </a:ext>
            </a:extLst>
          </p:cNvPr>
          <p:cNvSpPr/>
          <p:nvPr/>
        </p:nvSpPr>
        <p:spPr>
          <a:xfrm>
            <a:off x="911750" y="4976621"/>
            <a:ext cx="371060" cy="8397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4AEC7EE7-8D61-4A2E-828B-AB57D88F2444}"/>
              </a:ext>
            </a:extLst>
          </p:cNvPr>
          <p:cNvSpPr txBox="1"/>
          <p:nvPr/>
        </p:nvSpPr>
        <p:spPr>
          <a:xfrm>
            <a:off x="885246" y="5816394"/>
            <a:ext cx="516835" cy="369332"/>
          </a:xfrm>
          <a:prstGeom prst="rect">
            <a:avLst/>
          </a:prstGeom>
          <a:noFill/>
        </p:spPr>
        <p:txBody>
          <a:bodyPr wrap="square">
            <a:spAutoFit/>
          </a:bodyPr>
          <a:lstStyle/>
          <a:p>
            <a:r>
              <a:rPr lang="en-US" sz="1800" dirty="0">
                <a:solidFill>
                  <a:schemeClr val="tx1"/>
                </a:solidFill>
                <a:latin typeface="Bookman Old Style (Títulos)"/>
              </a:rPr>
              <a:t>12</a:t>
            </a:r>
            <a:endParaRPr lang="pt-BR" dirty="0"/>
          </a:p>
        </p:txBody>
      </p:sp>
      <p:sp>
        <p:nvSpPr>
          <p:cNvPr id="12" name="CaixaDeTexto 11">
            <a:extLst>
              <a:ext uri="{FF2B5EF4-FFF2-40B4-BE49-F238E27FC236}">
                <a16:creationId xmlns:a16="http://schemas.microsoft.com/office/drawing/2014/main" id="{F140E690-3941-4C9D-B660-910D0C785F33}"/>
              </a:ext>
            </a:extLst>
          </p:cNvPr>
          <p:cNvSpPr txBox="1"/>
          <p:nvPr/>
        </p:nvSpPr>
        <p:spPr>
          <a:xfrm>
            <a:off x="1282810" y="5165246"/>
            <a:ext cx="516835" cy="369332"/>
          </a:xfrm>
          <a:prstGeom prst="rect">
            <a:avLst/>
          </a:prstGeom>
          <a:noFill/>
        </p:spPr>
        <p:txBody>
          <a:bodyPr wrap="square">
            <a:spAutoFit/>
          </a:bodyPr>
          <a:lstStyle/>
          <a:p>
            <a:r>
              <a:rPr lang="en-US" sz="1800" dirty="0">
                <a:solidFill>
                  <a:schemeClr val="tx1"/>
                </a:solidFill>
                <a:latin typeface="Bookman Old Style (Títulos)"/>
              </a:rPr>
              <a:t>40</a:t>
            </a:r>
            <a:endParaRPr lang="pt-BR" dirty="0"/>
          </a:p>
        </p:txBody>
      </p:sp>
    </p:spTree>
    <p:extLst>
      <p:ext uri="{BB962C8B-B14F-4D97-AF65-F5344CB8AC3E}">
        <p14:creationId xmlns:p14="http://schemas.microsoft.com/office/powerpoint/2010/main" val="54878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049E2178-08EE-46F8-8D09-254E69F0CB19}"/>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23577E23-9269-47CC-B02E-4750FD89CA22}"/>
                  </a:ext>
                </a:extLst>
              </p:cNvPr>
              <p:cNvSpPr txBox="1"/>
              <p:nvPr/>
            </p:nvSpPr>
            <p:spPr>
              <a:xfrm>
                <a:off x="1152938" y="455360"/>
                <a:ext cx="9886123" cy="54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b="0" i="1" smtClean="0">
                              <a:solidFill>
                                <a:schemeClr val="tx1"/>
                              </a:solidFill>
                              <a:latin typeface="Cambria Math" panose="02040503050406030204" pitchFamily="18" charset="0"/>
                            </a:rPr>
                          </m:ctrlPr>
                        </m:sSubPr>
                        <m:e>
                          <m:r>
                            <a:rPr lang="pt-BR" sz="2400" b="0" i="1" smtClean="0">
                              <a:solidFill>
                                <a:schemeClr val="tx1"/>
                              </a:solidFill>
                              <a:latin typeface="Cambria Math" panose="02040503050406030204" pitchFamily="18" charset="0"/>
                            </a:rPr>
                            <m:t>𝐸</m:t>
                          </m:r>
                        </m:e>
                        <m:sub>
                          <m:r>
                            <a:rPr lang="pt-BR" sz="2400" b="0" i="1" smtClean="0">
                              <a:solidFill>
                                <a:schemeClr val="tx1"/>
                              </a:solidFill>
                              <a:latin typeface="Cambria Math" panose="02040503050406030204" pitchFamily="18" charset="0"/>
                            </a:rPr>
                            <m:t>𝐶𝑜𝑛𝑐𝑟𝑒𝑡𝑜</m:t>
                          </m:r>
                        </m:sub>
                      </m:sSub>
                      <m:r>
                        <a:rPr lang="pt-BR" sz="2400" b="0" i="1" smtClean="0">
                          <a:solidFill>
                            <a:schemeClr val="tx1"/>
                          </a:solidFill>
                          <a:latin typeface="Cambria Math" panose="02040503050406030204" pitchFamily="18" charset="0"/>
                        </a:rPr>
                        <m:t>=5600</m:t>
                      </m:r>
                      <m:rad>
                        <m:radPr>
                          <m:degHide m:val="on"/>
                          <m:ctrlPr>
                            <a:rPr lang="pt-BR" sz="2400" b="0" i="1" smtClean="0">
                              <a:solidFill>
                                <a:schemeClr val="tx1"/>
                              </a:solidFill>
                              <a:latin typeface="Cambria Math" panose="02040503050406030204" pitchFamily="18" charset="0"/>
                            </a:rPr>
                          </m:ctrlPr>
                        </m:radPr>
                        <m:deg/>
                        <m:e>
                          <m:sSub>
                            <m:sSubPr>
                              <m:ctrlPr>
                                <a:rPr lang="pt-BR" sz="2400" i="1">
                                  <a:solidFill>
                                    <a:schemeClr val="tx1"/>
                                  </a:solidFill>
                                  <a:latin typeface="Cambria Math" panose="02040503050406030204" pitchFamily="18" charset="0"/>
                                </a:rPr>
                              </m:ctrlPr>
                            </m:sSubPr>
                            <m:e>
                              <m:r>
                                <a:rPr lang="pt-BR" sz="2400" i="1">
                                  <a:solidFill>
                                    <a:schemeClr val="tx1"/>
                                  </a:solidFill>
                                  <a:latin typeface="Cambria Math" panose="02040503050406030204" pitchFamily="18" charset="0"/>
                                </a:rPr>
                                <m:t>𝐹</m:t>
                              </m:r>
                            </m:e>
                            <m:sub>
                              <m:r>
                                <a:rPr lang="pt-BR" sz="2400" i="1">
                                  <a:solidFill>
                                    <a:schemeClr val="tx1"/>
                                  </a:solidFill>
                                  <a:latin typeface="Cambria Math" panose="02040503050406030204" pitchFamily="18" charset="0"/>
                                </a:rPr>
                                <m:t>𝑐𝑘</m:t>
                              </m:r>
                            </m:sub>
                          </m:sSub>
                        </m:e>
                      </m:rad>
                      <m:r>
                        <a:rPr lang="pt-BR" sz="2400" b="0" i="1" smtClean="0">
                          <a:solidFill>
                            <a:schemeClr val="tx1"/>
                          </a:solidFill>
                          <a:latin typeface="Cambria Math" panose="02040503050406030204" pitchFamily="18" charset="0"/>
                        </a:rPr>
                        <m:t>=5600</m:t>
                      </m:r>
                      <m:rad>
                        <m:radPr>
                          <m:degHide m:val="on"/>
                          <m:ctrlPr>
                            <a:rPr lang="pt-BR" sz="2400" i="1">
                              <a:latin typeface="Cambria Math" panose="02040503050406030204" pitchFamily="18" charset="0"/>
                            </a:rPr>
                          </m:ctrlPr>
                        </m:radPr>
                        <m:deg/>
                        <m:e>
                          <m:r>
                            <a:rPr lang="pt-BR" sz="2400" b="0" i="1" smtClean="0">
                              <a:latin typeface="Cambria Math" panose="02040503050406030204" pitchFamily="18" charset="0"/>
                            </a:rPr>
                            <m:t>25</m:t>
                          </m:r>
                        </m:e>
                      </m:rad>
                      <m:r>
                        <a:rPr lang="pt-BR" sz="2400" b="0" i="1" smtClean="0">
                          <a:latin typeface="Cambria Math" panose="02040503050406030204" pitchFamily="18" charset="0"/>
                        </a:rPr>
                        <m:t>=28.000 </m:t>
                      </m:r>
                      <m:r>
                        <a:rPr lang="pt-BR" sz="2400" b="0" i="1" smtClean="0">
                          <a:latin typeface="Cambria Math" panose="02040503050406030204" pitchFamily="18" charset="0"/>
                        </a:rPr>
                        <m:t>𝑀𝑃𝑎</m:t>
                      </m:r>
                      <m:r>
                        <a:rPr lang="pt-BR" sz="2400" b="0" i="1" smtClean="0">
                          <a:latin typeface="Cambria Math" panose="02040503050406030204" pitchFamily="18" charset="0"/>
                        </a:rPr>
                        <m:t>=28.000.000</m:t>
                      </m:r>
                      <m:r>
                        <a:rPr lang="pt-BR" sz="2400" b="0" i="1" smtClean="0">
                          <a:latin typeface="Cambria Math" panose="02040503050406030204" pitchFamily="18" charset="0"/>
                        </a:rPr>
                        <m:t>𝑘𝑃𝑎</m:t>
                      </m:r>
                    </m:oMath>
                  </m:oMathPara>
                </a14:m>
                <a:endParaRPr lang="pt-BR" sz="2400" dirty="0"/>
              </a:p>
            </p:txBody>
          </p:sp>
        </mc:Choice>
        <mc:Fallback xmlns="">
          <p:sp>
            <p:nvSpPr>
              <p:cNvPr id="7" name="CaixaDeTexto 6">
                <a:extLst>
                  <a:ext uri="{FF2B5EF4-FFF2-40B4-BE49-F238E27FC236}">
                    <a16:creationId xmlns:a16="http://schemas.microsoft.com/office/drawing/2014/main" id="{23577E23-9269-47CC-B02E-4750FD89CA22}"/>
                  </a:ext>
                </a:extLst>
              </p:cNvPr>
              <p:cNvSpPr txBox="1">
                <a:spLocks noRot="1" noChangeAspect="1" noMove="1" noResize="1" noEditPoints="1" noAdjustHandles="1" noChangeArrowheads="1" noChangeShapeType="1" noTextEdit="1"/>
              </p:cNvSpPr>
              <p:nvPr/>
            </p:nvSpPr>
            <p:spPr>
              <a:xfrm>
                <a:off x="1152938" y="455360"/>
                <a:ext cx="9886123" cy="545277"/>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70309A50-540A-4134-A79C-989A5CA2ADF7}"/>
                  </a:ext>
                </a:extLst>
              </p:cNvPr>
              <p:cNvSpPr txBox="1"/>
              <p:nvPr/>
            </p:nvSpPr>
            <p:spPr>
              <a:xfrm>
                <a:off x="3832534" y="1380100"/>
                <a:ext cx="4844981" cy="735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rPr>
                        <m:t>𝐼</m:t>
                      </m:r>
                      <m:r>
                        <a:rPr lang="pt-BR" sz="2400" b="0" i="1" smtClean="0">
                          <a:latin typeface="Cambria Math" panose="02040503050406030204" pitchFamily="18" charset="0"/>
                        </a:rPr>
                        <m:t>= </m:t>
                      </m:r>
                      <m:f>
                        <m:fPr>
                          <m:ctrlPr>
                            <a:rPr lang="pt-BR" sz="2400" b="0" i="1" smtClean="0">
                              <a:latin typeface="Cambria Math" panose="02040503050406030204" pitchFamily="18" charset="0"/>
                            </a:rPr>
                          </m:ctrlPr>
                        </m:fPr>
                        <m:num>
                          <m:r>
                            <a:rPr lang="pt-BR" sz="2400" b="0" i="1" smtClean="0">
                              <a:latin typeface="Cambria Math" panose="02040503050406030204" pitchFamily="18" charset="0"/>
                            </a:rPr>
                            <m:t>𝑏</m:t>
                          </m:r>
                          <m:r>
                            <a:rPr lang="pt-BR" sz="2400" b="0" i="1" smtClean="0">
                              <a:latin typeface="Cambria Math" panose="02040503050406030204" pitchFamily="18" charset="0"/>
                            </a:rPr>
                            <m:t> </m:t>
                          </m:r>
                          <m:r>
                            <a:rPr lang="pt-BR" sz="2400" b="0" i="1" smtClean="0">
                              <a:latin typeface="Cambria Math" panose="02040503050406030204" pitchFamily="18" charset="0"/>
                            </a:rPr>
                            <m:t>h</m:t>
                          </m:r>
                          <m:r>
                            <a:rPr lang="pt-BR" sz="2400" b="0" i="1" smtClean="0">
                              <a:latin typeface="Cambria Math" panose="02040503050406030204" pitchFamily="18" charset="0"/>
                            </a:rPr>
                            <m:t>³</m:t>
                          </m:r>
                        </m:num>
                        <m:den>
                          <m:r>
                            <a:rPr lang="pt-BR" sz="2400" b="0" i="1" smtClean="0">
                              <a:latin typeface="Cambria Math" panose="02040503050406030204" pitchFamily="18" charset="0"/>
                            </a:rPr>
                            <m:t>12</m:t>
                          </m:r>
                        </m:den>
                      </m:f>
                      <m:r>
                        <a:rPr lang="pt-BR" sz="2400" b="0" i="1" smtClean="0">
                          <a:latin typeface="Cambria Math" panose="02040503050406030204" pitchFamily="18" charset="0"/>
                        </a:rPr>
                        <m:t>=</m:t>
                      </m:r>
                      <m:f>
                        <m:fPr>
                          <m:ctrlPr>
                            <a:rPr lang="pt-BR" sz="2400" b="0" i="1" smtClean="0">
                              <a:latin typeface="Cambria Math" panose="02040503050406030204" pitchFamily="18" charset="0"/>
                            </a:rPr>
                          </m:ctrlPr>
                        </m:fPr>
                        <m:num>
                          <m:r>
                            <a:rPr lang="pt-BR" sz="2400" b="0" i="1" smtClean="0">
                              <a:latin typeface="Cambria Math" panose="02040503050406030204" pitchFamily="18" charset="0"/>
                            </a:rPr>
                            <m:t>0,12 . 0,4³</m:t>
                          </m:r>
                        </m:num>
                        <m:den>
                          <m:r>
                            <a:rPr lang="pt-BR" sz="2400" b="0" i="1" smtClean="0">
                              <a:latin typeface="Cambria Math" panose="02040503050406030204" pitchFamily="18" charset="0"/>
                            </a:rPr>
                            <m:t>12</m:t>
                          </m:r>
                        </m:den>
                      </m:f>
                      <m:r>
                        <a:rPr lang="pt-BR" sz="2400" b="0" i="1" smtClean="0">
                          <a:latin typeface="Cambria Math" panose="02040503050406030204" pitchFamily="18" charset="0"/>
                        </a:rPr>
                        <m:t>=0,00064 </m:t>
                      </m:r>
                      <m:sSup>
                        <m:sSupPr>
                          <m:ctrlPr>
                            <a:rPr lang="pt-BR" sz="2400" b="0" i="1" smtClean="0">
                              <a:latin typeface="Cambria Math" panose="02040503050406030204" pitchFamily="18" charset="0"/>
                            </a:rPr>
                          </m:ctrlPr>
                        </m:sSupPr>
                        <m:e>
                          <m:r>
                            <a:rPr lang="pt-BR" sz="2400" b="0" i="1" smtClean="0">
                              <a:latin typeface="Cambria Math" panose="02040503050406030204" pitchFamily="18" charset="0"/>
                            </a:rPr>
                            <m:t>𝑚</m:t>
                          </m:r>
                        </m:e>
                        <m:sup>
                          <m:r>
                            <a:rPr lang="pt-BR" sz="2400" b="0" i="1" smtClean="0">
                              <a:latin typeface="Cambria Math" panose="02040503050406030204" pitchFamily="18" charset="0"/>
                            </a:rPr>
                            <m:t>4</m:t>
                          </m:r>
                        </m:sup>
                      </m:sSup>
                    </m:oMath>
                  </m:oMathPara>
                </a14:m>
                <a:endParaRPr lang="pt-BR" sz="2400" dirty="0"/>
              </a:p>
            </p:txBody>
          </p:sp>
        </mc:Choice>
        <mc:Fallback xmlns="">
          <p:sp>
            <p:nvSpPr>
              <p:cNvPr id="9" name="CaixaDeTexto 8">
                <a:extLst>
                  <a:ext uri="{FF2B5EF4-FFF2-40B4-BE49-F238E27FC236}">
                    <a16:creationId xmlns:a16="http://schemas.microsoft.com/office/drawing/2014/main" id="{70309A50-540A-4134-A79C-989A5CA2ADF7}"/>
                  </a:ext>
                </a:extLst>
              </p:cNvPr>
              <p:cNvSpPr txBox="1">
                <a:spLocks noRot="1" noChangeAspect="1" noMove="1" noResize="1" noEditPoints="1" noAdjustHandles="1" noChangeArrowheads="1" noChangeShapeType="1" noTextEdit="1"/>
              </p:cNvSpPr>
              <p:nvPr/>
            </p:nvSpPr>
            <p:spPr>
              <a:xfrm>
                <a:off x="3832534" y="1380100"/>
                <a:ext cx="4844981" cy="735907"/>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B77C300A-8B66-46EF-84DE-E55593C60BA0}"/>
                  </a:ext>
                </a:extLst>
              </p:cNvPr>
              <p:cNvSpPr txBox="1"/>
              <p:nvPr/>
            </p:nvSpPr>
            <p:spPr>
              <a:xfrm>
                <a:off x="214789" y="2661122"/>
                <a:ext cx="11566394" cy="30267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2400" i="1" smtClean="0">
                              <a:latin typeface="Cambria Math" panose="02040503050406030204" pitchFamily="18" charset="0"/>
                            </a:rPr>
                          </m:ctrlPr>
                        </m:dPr>
                        <m:e>
                          <m:m>
                            <m:mPr>
                              <m:mcs>
                                <m:mc>
                                  <m:mcPr>
                                    <m:count m:val="1"/>
                                    <m:mcJc m:val="center"/>
                                  </m:mcPr>
                                </m:mc>
                              </m:mcs>
                              <m:ctrlPr>
                                <a:rPr lang="pt-BR" sz="2400" i="1" smtClean="0">
                                  <a:latin typeface="Cambria Math" panose="02040503050406030204" pitchFamily="18" charset="0"/>
                                </a:rPr>
                              </m:ctrlPr>
                            </m:mPr>
                            <m:mr>
                              <m:e>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𝑓</m:t>
                                    </m:r>
                                  </m:e>
                                  <m:sub>
                                    <m:r>
                                      <a:rPr lang="pt-BR" sz="2400" b="0" i="1" smtClean="0">
                                        <a:latin typeface="Cambria Math" panose="02040503050406030204" pitchFamily="18" charset="0"/>
                                      </a:rPr>
                                      <m:t>1</m:t>
                                    </m:r>
                                  </m:sub>
                                </m:sSub>
                              </m:e>
                            </m:mr>
                            <m:mr>
                              <m:e>
                                <m:m>
                                  <m:mPr>
                                    <m:mcs>
                                      <m:mc>
                                        <m:mcPr>
                                          <m:count m:val="1"/>
                                          <m:mcJc m:val="center"/>
                                        </m:mcPr>
                                      </m:mc>
                                    </m:mcs>
                                    <m:ctrlPr>
                                      <a:rPr lang="pt-BR" sz="2400" i="1" smtClean="0">
                                        <a:latin typeface="Cambria Math" panose="02040503050406030204" pitchFamily="18" charset="0"/>
                                      </a:rPr>
                                    </m:ctrlPr>
                                  </m:mPr>
                                  <m:mr>
                                    <m:e>
                                      <m:sSub>
                                        <m:sSubPr>
                                          <m:ctrlPr>
                                            <a:rPr lang="pt-BR" sz="2400" i="1">
                                              <a:latin typeface="Cambria Math" panose="02040503050406030204" pitchFamily="18" charset="0"/>
                                            </a:rPr>
                                          </m:ctrlPr>
                                        </m:sSubPr>
                                        <m:e>
                                          <m:r>
                                            <a:rPr lang="pt-BR" sz="2400" b="0" i="1" smtClean="0">
                                              <a:latin typeface="Cambria Math" panose="02040503050406030204" pitchFamily="18" charset="0"/>
                                            </a:rPr>
                                            <m:t>𝑀</m:t>
                                          </m:r>
                                        </m:e>
                                        <m:sub>
                                          <m:r>
                                            <a:rPr lang="pt-BR" sz="2400" i="1">
                                              <a:latin typeface="Cambria Math" panose="02040503050406030204" pitchFamily="18" charset="0"/>
                                            </a:rPr>
                                            <m:t>1</m:t>
                                          </m:r>
                                        </m:sub>
                                      </m:sSub>
                                    </m:e>
                                  </m:mr>
                                  <m:mr>
                                    <m:e>
                                      <m:m>
                                        <m:mPr>
                                          <m:mcs>
                                            <m:mc>
                                              <m:mcPr>
                                                <m:count m:val="1"/>
                                                <m:mcJc m:val="center"/>
                                              </m:mcPr>
                                            </m:mc>
                                          </m:mcs>
                                          <m:ctrlPr>
                                            <a:rPr lang="pt-BR" sz="2400" i="1" smtClean="0">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𝑓</m:t>
                                                </m:r>
                                              </m:e>
                                              <m:sub>
                                                <m:r>
                                                  <a:rPr lang="pt-BR" sz="2400" b="0" i="1" smtClean="0">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b="0" i="1" smtClean="0">
                                                    <a:latin typeface="Cambria Math" panose="02040503050406030204" pitchFamily="18" charset="0"/>
                                                  </a:rPr>
                                                  <m:t>𝑀</m:t>
                                                </m:r>
                                              </m:e>
                                              <m:sub>
                                                <m:r>
                                                  <a:rPr lang="pt-BR" sz="2400" b="0" i="1" smtClean="0">
                                                    <a:latin typeface="Cambria Math" panose="02040503050406030204" pitchFamily="18" charset="0"/>
                                                  </a:rPr>
                                                  <m:t>2</m:t>
                                                </m:r>
                                              </m:sub>
                                            </m:sSub>
                                          </m:e>
                                        </m:mr>
                                      </m:m>
                                    </m:e>
                                  </m:mr>
                                </m:m>
                              </m:e>
                            </m:mr>
                          </m:m>
                        </m:e>
                      </m:d>
                      <m:r>
                        <a:rPr lang="pt-BR" sz="2400" i="1">
                          <a:latin typeface="Cambria Math" panose="02040503050406030204" pitchFamily="18" charset="0"/>
                        </a:rPr>
                        <m:t>=</m:t>
                      </m:r>
                      <m:r>
                        <m:rPr>
                          <m:sty m:val="p"/>
                        </m:rPr>
                        <a:rPr lang="pt-BR" sz="2400">
                          <a:latin typeface="Cambria Math" panose="02040503050406030204" pitchFamily="18" charset="0"/>
                        </a:rPr>
                        <m:t>EI</m:t>
                      </m:r>
                      <m:r>
                        <a:rPr lang="pt-BR" sz="2400" b="0" i="1" smtClean="0">
                          <a:latin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m>
                                  <m:mPr>
                                    <m:mcs>
                                      <m:mc>
                                        <m:mcPr>
                                          <m:count m:val="2"/>
                                          <m:mcJc m:val="center"/>
                                        </m:mcPr>
                                      </m:mc>
                                    </m:mcs>
                                    <m:ctrlPr>
                                      <a:rPr lang="pt-BR" sz="2400" i="1">
                                        <a:latin typeface="Cambria Math" panose="02040503050406030204" pitchFamily="18" charset="0"/>
                                      </a:rPr>
                                    </m:ctrlPr>
                                  </m:mPr>
                                  <m:mr>
                                    <m:e>
                                      <m:f>
                                        <m:fPr>
                                          <m:ctrlPr>
                                            <a:rPr lang="pt-BR" sz="2400" i="1">
                                              <a:latin typeface="Cambria Math" panose="02040503050406030204" pitchFamily="18" charset="0"/>
                                            </a:rPr>
                                          </m:ctrlPr>
                                        </m:fPr>
                                        <m:num>
                                          <m:r>
                                            <a:rPr lang="pt-BR" sz="2400">
                                              <a:latin typeface="Cambria Math" panose="02040503050406030204" pitchFamily="18" charset="0"/>
                                            </a:rPr>
                                            <m:t>12</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3</m:t>
                                          </m:r>
                                        </m:den>
                                      </m:f>
                                    </m:e>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2</m:t>
                                          </m:r>
                                        </m:den>
                                      </m:f>
                                    </m:e>
                                  </m:mr>
                                  <m:mr>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2</m:t>
                                          </m:r>
                                        </m:den>
                                      </m:f>
                                    </m:e>
                                    <m:e>
                                      <m:f>
                                        <m:fPr>
                                          <m:ctrlPr>
                                            <a:rPr lang="pt-BR" sz="2400" i="1">
                                              <a:latin typeface="Cambria Math" panose="02040503050406030204" pitchFamily="18" charset="0"/>
                                            </a:rPr>
                                          </m:ctrlPr>
                                        </m:fPr>
                                        <m:num>
                                          <m:r>
                                            <a:rPr lang="pt-BR" sz="2400">
                                              <a:latin typeface="Cambria Math" panose="02040503050406030204" pitchFamily="18" charset="0"/>
                                            </a:rPr>
                                            <m:t>4</m:t>
                                          </m:r>
                                        </m:num>
                                        <m:den>
                                          <m:r>
                                            <a:rPr lang="pt-BR" sz="24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2400" i="1">
                                        <a:latin typeface="Cambria Math" panose="02040503050406030204" pitchFamily="18" charset="0"/>
                                      </a:rPr>
                                    </m:ctrlPr>
                                  </m:mPr>
                                  <m:mr>
                                    <m:e>
                                      <m:f>
                                        <m:fPr>
                                          <m:ctrlPr>
                                            <a:rPr lang="pt-BR" sz="2400" i="1">
                                              <a:latin typeface="Cambria Math" panose="02040503050406030204" pitchFamily="18" charset="0"/>
                                            </a:rPr>
                                          </m:ctrlPr>
                                        </m:fPr>
                                        <m:num>
                                          <m:r>
                                            <a:rPr lang="pt-BR" sz="2400">
                                              <a:latin typeface="Cambria Math" panose="02040503050406030204" pitchFamily="18" charset="0"/>
                                            </a:rPr>
                                            <m:t>−12</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3</m:t>
                                          </m:r>
                                        </m:den>
                                      </m:f>
                                    </m:e>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2</m:t>
                                          </m:r>
                                        </m:den>
                                      </m:f>
                                    </m:e>
                                  </m:mr>
                                  <m:mr>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2</m:t>
                                          </m:r>
                                        </m:den>
                                      </m:f>
                                    </m:e>
                                    <m:e>
                                      <m:f>
                                        <m:fPr>
                                          <m:ctrlPr>
                                            <a:rPr lang="pt-BR" sz="2400" i="1">
                                              <a:latin typeface="Cambria Math" panose="02040503050406030204" pitchFamily="18" charset="0"/>
                                            </a:rPr>
                                          </m:ctrlPr>
                                        </m:fPr>
                                        <m:num>
                                          <m:r>
                                            <a:rPr lang="pt-BR" sz="2400">
                                              <a:latin typeface="Cambria Math" panose="02040503050406030204" pitchFamily="18" charset="0"/>
                                            </a:rPr>
                                            <m:t>2</m:t>
                                          </m:r>
                                        </m:num>
                                        <m:den>
                                          <m:r>
                                            <a:rPr lang="pt-BR" sz="24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2400" i="1">
                                        <a:latin typeface="Cambria Math" panose="02040503050406030204" pitchFamily="18" charset="0"/>
                                      </a:rPr>
                                    </m:ctrlPr>
                                  </m:mPr>
                                  <m:mr>
                                    <m:e>
                                      <m:f>
                                        <m:fPr>
                                          <m:ctrlPr>
                                            <a:rPr lang="pt-BR" sz="2400" i="1">
                                              <a:latin typeface="Cambria Math" panose="02040503050406030204" pitchFamily="18" charset="0"/>
                                            </a:rPr>
                                          </m:ctrlPr>
                                        </m:fPr>
                                        <m:num>
                                          <m:r>
                                            <a:rPr lang="pt-BR" sz="2400">
                                              <a:latin typeface="Cambria Math" panose="02040503050406030204" pitchFamily="18" charset="0"/>
                                            </a:rPr>
                                            <m:t>−12</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3</m:t>
                                          </m:r>
                                        </m:den>
                                      </m:f>
                                    </m:e>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2</m:t>
                                          </m:r>
                                        </m:den>
                                      </m:f>
                                    </m:e>
                                  </m:mr>
                                  <m:mr>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2</m:t>
                                          </m:r>
                                        </m:den>
                                      </m:f>
                                    </m:e>
                                    <m:e>
                                      <m:f>
                                        <m:fPr>
                                          <m:ctrlPr>
                                            <a:rPr lang="pt-BR" sz="2400" i="1">
                                              <a:latin typeface="Cambria Math" panose="02040503050406030204" pitchFamily="18" charset="0"/>
                                            </a:rPr>
                                          </m:ctrlPr>
                                        </m:fPr>
                                        <m:num>
                                          <m:r>
                                            <a:rPr lang="pt-BR" sz="2400">
                                              <a:latin typeface="Cambria Math" panose="02040503050406030204" pitchFamily="18" charset="0"/>
                                            </a:rPr>
                                            <m:t>2</m:t>
                                          </m:r>
                                        </m:num>
                                        <m:den>
                                          <m:r>
                                            <a:rPr lang="pt-BR" sz="24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2400" i="1">
                                        <a:latin typeface="Cambria Math" panose="02040503050406030204" pitchFamily="18" charset="0"/>
                                      </a:rPr>
                                    </m:ctrlPr>
                                  </m:mPr>
                                  <m:mr>
                                    <m:e>
                                      <m:f>
                                        <m:fPr>
                                          <m:ctrlPr>
                                            <a:rPr lang="pt-BR" sz="2400" i="1">
                                              <a:latin typeface="Cambria Math" panose="02040503050406030204" pitchFamily="18" charset="0"/>
                                            </a:rPr>
                                          </m:ctrlPr>
                                        </m:fPr>
                                        <m:num>
                                          <m:r>
                                            <a:rPr lang="pt-BR" sz="2400">
                                              <a:latin typeface="Cambria Math" panose="02040503050406030204" pitchFamily="18" charset="0"/>
                                            </a:rPr>
                                            <m:t>12</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3</m:t>
                                          </m:r>
                                        </m:den>
                                      </m:f>
                                    </m:e>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2</m:t>
                                          </m:r>
                                        </m:den>
                                      </m:f>
                                    </m:e>
                                  </m:mr>
                                  <m:mr>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i="1">
                                              <a:latin typeface="Cambria Math" panose="02040503050406030204" pitchFamily="18" charset="0"/>
                                              <a:ea typeface="Cambria Math" panose="02040503050406030204" pitchFamily="18" charset="0"/>
                                            </a:rPr>
                                            <m:t>ℓ</m:t>
                                          </m:r>
                                          <m:r>
                                            <a:rPr lang="pt-BR" sz="2400" baseline="30000">
                                              <a:latin typeface="Cambria Math" panose="02040503050406030204" pitchFamily="18" charset="0"/>
                                            </a:rPr>
                                            <m:t>2</m:t>
                                          </m:r>
                                        </m:den>
                                      </m:f>
                                    </m:e>
                                    <m:e>
                                      <m:f>
                                        <m:fPr>
                                          <m:ctrlPr>
                                            <a:rPr lang="pt-BR" sz="2400" i="1">
                                              <a:latin typeface="Cambria Math" panose="02040503050406030204" pitchFamily="18" charset="0"/>
                                            </a:rPr>
                                          </m:ctrlPr>
                                        </m:fPr>
                                        <m:num>
                                          <m:r>
                                            <a:rPr lang="pt-BR" sz="2400">
                                              <a:latin typeface="Cambria Math" panose="02040503050406030204" pitchFamily="18" charset="0"/>
                                            </a:rPr>
                                            <m:t>4</m:t>
                                          </m:r>
                                        </m:num>
                                        <m:den>
                                          <m:r>
                                            <a:rPr lang="pt-BR" sz="2400" i="1">
                                              <a:latin typeface="Cambria Math" panose="02040503050406030204" pitchFamily="18" charset="0"/>
                                              <a:ea typeface="Cambria Math" panose="02040503050406030204" pitchFamily="18" charset="0"/>
                                            </a:rPr>
                                            <m:t>ℓ</m:t>
                                          </m:r>
                                        </m:den>
                                      </m:f>
                                    </m:e>
                                  </m:mr>
                                </m:m>
                              </m:e>
                            </m:mr>
                          </m:m>
                        </m:e>
                      </m:d>
                      <m:r>
                        <a:rPr lang="pt-BR" sz="2400" i="1">
                          <a:latin typeface="Cambria Math" panose="02040503050406030204" pitchFamily="18" charset="0"/>
                          <a:ea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b="0" i="1" smtClean="0">
                                                    <a:latin typeface="Cambria Math" panose="02040503050406030204" pitchFamily="18" charset="0"/>
                                                    <a:ea typeface="Cambria Math" panose="02040503050406030204" pitchFamily="18" charset="0"/>
                                                  </a:rPr>
                                                  <m:t>2</m:t>
                                                </m:r>
                                              </m:sub>
                                            </m:sSub>
                                          </m:e>
                                        </m:mr>
                                      </m:m>
                                    </m:e>
                                  </m:mr>
                                </m:m>
                              </m:e>
                            </m:mr>
                          </m:m>
                        </m:e>
                      </m:d>
                      <m:r>
                        <a:rPr lang="pt-BR" sz="2400" b="0" i="1" smtClean="0">
                          <a:latin typeface="Cambria Math" panose="02040503050406030204" pitchFamily="18" charset="0"/>
                          <a:ea typeface="Cambria Math" panose="02040503050406030204" pitchFamily="18" charset="0"/>
                        </a:rPr>
                        <m:t>→</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2</m:t>
                                                </m:r>
                                              </m:sub>
                                            </m:sSub>
                                          </m:e>
                                        </m:mr>
                                      </m:m>
                                    </m:e>
                                  </m:mr>
                                </m:m>
                              </m:e>
                            </m:mr>
                          </m:m>
                        </m:e>
                      </m:d>
                      <m:r>
                        <a:rPr lang="pt-BR" sz="2400" i="1">
                          <a:latin typeface="Cambria Math" panose="02040503050406030204" pitchFamily="18" charset="0"/>
                        </a:rPr>
                        <m:t>=</m:t>
                      </m:r>
                      <m:r>
                        <m:rPr>
                          <m:sty m:val="p"/>
                        </m:rPr>
                        <a:rPr lang="pt-BR" sz="2400">
                          <a:latin typeface="Cambria Math" panose="02040503050406030204" pitchFamily="18" charset="0"/>
                        </a:rPr>
                        <m:t>EI</m:t>
                      </m:r>
                      <m:r>
                        <a:rPr lang="pt-BR" sz="2400" i="1">
                          <a:latin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m>
                                  <m:mPr>
                                    <m:mcs>
                                      <m:mc>
                                        <m:mcPr>
                                          <m:count m:val="2"/>
                                          <m:mcJc m:val="center"/>
                                        </m:mcPr>
                                      </m:mc>
                                    </m:mcs>
                                    <m:ctrlPr>
                                      <a:rPr lang="pt-BR" sz="2400" i="1">
                                        <a:latin typeface="Cambria Math" panose="02040503050406030204" pitchFamily="18" charset="0"/>
                                      </a:rPr>
                                    </m:ctrlPr>
                                  </m:mPr>
                                  <m:mr>
                                    <m:e>
                                      <m:f>
                                        <m:fPr>
                                          <m:ctrlPr>
                                            <a:rPr lang="pt-BR" sz="2400" i="1">
                                              <a:latin typeface="Cambria Math" panose="02040503050406030204" pitchFamily="18" charset="0"/>
                                            </a:rPr>
                                          </m:ctrlPr>
                                        </m:fPr>
                                        <m:num>
                                          <m:r>
                                            <a:rPr lang="pt-BR" sz="2400">
                                              <a:latin typeface="Cambria Math" panose="02040503050406030204" pitchFamily="18" charset="0"/>
                                            </a:rPr>
                                            <m:t>12</m:t>
                                          </m:r>
                                        </m:num>
                                        <m:den>
                                          <m:r>
                                            <a:rPr lang="pt-BR" sz="2400" b="0" i="1" smtClean="0">
                                              <a:latin typeface="Cambria Math" panose="02040503050406030204" pitchFamily="18" charset="0"/>
                                            </a:rPr>
                                            <m:t>4</m:t>
                                          </m:r>
                                          <m:r>
                                            <a:rPr lang="pt-BR" sz="2400" baseline="30000">
                                              <a:latin typeface="Cambria Math" panose="02040503050406030204" pitchFamily="18" charset="0"/>
                                            </a:rPr>
                                            <m:t>3</m:t>
                                          </m:r>
                                        </m:den>
                                      </m:f>
                                    </m:e>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b="0" i="1" smtClean="0">
                                              <a:latin typeface="Cambria Math" panose="02040503050406030204" pitchFamily="18" charset="0"/>
                                            </a:rPr>
                                            <m:t>4</m:t>
                                          </m:r>
                                          <m:r>
                                            <a:rPr lang="pt-BR" sz="2400" baseline="30000">
                                              <a:latin typeface="Cambria Math" panose="02040503050406030204" pitchFamily="18" charset="0"/>
                                            </a:rPr>
                                            <m:t>2</m:t>
                                          </m:r>
                                        </m:den>
                                      </m:f>
                                    </m:e>
                                  </m:mr>
                                  <m:mr>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b="0" i="1" smtClean="0">
                                              <a:latin typeface="Cambria Math" panose="02040503050406030204" pitchFamily="18" charset="0"/>
                                            </a:rPr>
                                            <m:t>4</m:t>
                                          </m:r>
                                          <m:r>
                                            <a:rPr lang="pt-BR" sz="2400" baseline="30000">
                                              <a:latin typeface="Cambria Math" panose="02040503050406030204" pitchFamily="18" charset="0"/>
                                            </a:rPr>
                                            <m:t>2</m:t>
                                          </m:r>
                                        </m:den>
                                      </m:f>
                                    </m:e>
                                    <m:e>
                                      <m:f>
                                        <m:fPr>
                                          <m:ctrlPr>
                                            <a:rPr lang="pt-BR" sz="2400" i="1">
                                              <a:latin typeface="Cambria Math" panose="02040503050406030204" pitchFamily="18" charset="0"/>
                                            </a:rPr>
                                          </m:ctrlPr>
                                        </m:fPr>
                                        <m:num>
                                          <m:r>
                                            <a:rPr lang="pt-BR" sz="2400">
                                              <a:latin typeface="Cambria Math" panose="02040503050406030204" pitchFamily="18" charset="0"/>
                                            </a:rPr>
                                            <m:t>4</m:t>
                                          </m:r>
                                        </m:num>
                                        <m:den>
                                          <m:r>
                                            <a:rPr lang="pt-BR" sz="2400" b="0" i="1" smtClean="0">
                                              <a:latin typeface="Cambria Math" panose="02040503050406030204" pitchFamily="18" charset="0"/>
                                            </a:rPr>
                                            <m:t>4</m:t>
                                          </m:r>
                                        </m:den>
                                      </m:f>
                                    </m:e>
                                  </m:mr>
                                </m:m>
                              </m:e>
                              <m:e>
                                <m:m>
                                  <m:mPr>
                                    <m:mcs>
                                      <m:mc>
                                        <m:mcPr>
                                          <m:count m:val="2"/>
                                          <m:mcJc m:val="center"/>
                                        </m:mcPr>
                                      </m:mc>
                                    </m:mcs>
                                    <m:ctrlPr>
                                      <a:rPr lang="pt-BR" sz="2400" i="1">
                                        <a:latin typeface="Cambria Math" panose="02040503050406030204" pitchFamily="18" charset="0"/>
                                      </a:rPr>
                                    </m:ctrlPr>
                                  </m:mPr>
                                  <m:mr>
                                    <m:e>
                                      <m:f>
                                        <m:fPr>
                                          <m:ctrlPr>
                                            <a:rPr lang="pt-BR" sz="2400" i="1">
                                              <a:latin typeface="Cambria Math" panose="02040503050406030204" pitchFamily="18" charset="0"/>
                                            </a:rPr>
                                          </m:ctrlPr>
                                        </m:fPr>
                                        <m:num>
                                          <m:r>
                                            <a:rPr lang="pt-BR" sz="2400">
                                              <a:latin typeface="Cambria Math" panose="02040503050406030204" pitchFamily="18" charset="0"/>
                                            </a:rPr>
                                            <m:t>−12</m:t>
                                          </m:r>
                                        </m:num>
                                        <m:den>
                                          <m:r>
                                            <a:rPr lang="pt-BR" sz="2400" b="0" i="1" smtClean="0">
                                              <a:latin typeface="Cambria Math" panose="02040503050406030204" pitchFamily="18" charset="0"/>
                                            </a:rPr>
                                            <m:t>4</m:t>
                                          </m:r>
                                          <m:r>
                                            <a:rPr lang="pt-BR" sz="2400" baseline="30000">
                                              <a:latin typeface="Cambria Math" panose="02040503050406030204" pitchFamily="18" charset="0"/>
                                            </a:rPr>
                                            <m:t>3</m:t>
                                          </m:r>
                                        </m:den>
                                      </m:f>
                                    </m:e>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b="0" i="1" smtClean="0">
                                              <a:latin typeface="Cambria Math" panose="02040503050406030204" pitchFamily="18" charset="0"/>
                                            </a:rPr>
                                            <m:t>4</m:t>
                                          </m:r>
                                          <m:r>
                                            <a:rPr lang="pt-BR" sz="2400" baseline="30000">
                                              <a:latin typeface="Cambria Math" panose="02040503050406030204" pitchFamily="18" charset="0"/>
                                            </a:rPr>
                                            <m:t>2</m:t>
                                          </m:r>
                                        </m:den>
                                      </m:f>
                                    </m:e>
                                  </m:mr>
                                  <m:mr>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b="0" i="1" smtClean="0">
                                              <a:latin typeface="Cambria Math" panose="02040503050406030204" pitchFamily="18" charset="0"/>
                                            </a:rPr>
                                            <m:t>4</m:t>
                                          </m:r>
                                          <m:r>
                                            <a:rPr lang="pt-BR" sz="2400" baseline="30000">
                                              <a:latin typeface="Cambria Math" panose="02040503050406030204" pitchFamily="18" charset="0"/>
                                            </a:rPr>
                                            <m:t>2</m:t>
                                          </m:r>
                                        </m:den>
                                      </m:f>
                                    </m:e>
                                    <m:e>
                                      <m:f>
                                        <m:fPr>
                                          <m:ctrlPr>
                                            <a:rPr lang="pt-BR" sz="2400" i="1">
                                              <a:latin typeface="Cambria Math" panose="02040503050406030204" pitchFamily="18" charset="0"/>
                                            </a:rPr>
                                          </m:ctrlPr>
                                        </m:fPr>
                                        <m:num>
                                          <m:r>
                                            <a:rPr lang="pt-BR" sz="2400">
                                              <a:latin typeface="Cambria Math" panose="02040503050406030204" pitchFamily="18" charset="0"/>
                                            </a:rPr>
                                            <m:t>2</m:t>
                                          </m:r>
                                        </m:num>
                                        <m:den>
                                          <m:r>
                                            <a:rPr lang="pt-BR" sz="2400" b="0" i="1" smtClean="0">
                                              <a:latin typeface="Cambria Math" panose="02040503050406030204" pitchFamily="18" charset="0"/>
                                            </a:rPr>
                                            <m:t>4</m:t>
                                          </m:r>
                                        </m:den>
                                      </m:f>
                                    </m:e>
                                  </m:mr>
                                </m:m>
                              </m:e>
                            </m:mr>
                            <m:mr>
                              <m:e>
                                <m:m>
                                  <m:mPr>
                                    <m:mcs>
                                      <m:mc>
                                        <m:mcPr>
                                          <m:count m:val="2"/>
                                          <m:mcJc m:val="center"/>
                                        </m:mcPr>
                                      </m:mc>
                                    </m:mcs>
                                    <m:ctrlPr>
                                      <a:rPr lang="pt-BR" sz="2400" i="1">
                                        <a:latin typeface="Cambria Math" panose="02040503050406030204" pitchFamily="18" charset="0"/>
                                      </a:rPr>
                                    </m:ctrlPr>
                                  </m:mPr>
                                  <m:mr>
                                    <m:e>
                                      <m:f>
                                        <m:fPr>
                                          <m:ctrlPr>
                                            <a:rPr lang="pt-BR" sz="2400" i="1">
                                              <a:latin typeface="Cambria Math" panose="02040503050406030204" pitchFamily="18" charset="0"/>
                                            </a:rPr>
                                          </m:ctrlPr>
                                        </m:fPr>
                                        <m:num>
                                          <m:r>
                                            <a:rPr lang="pt-BR" sz="2400">
                                              <a:latin typeface="Cambria Math" panose="02040503050406030204" pitchFamily="18" charset="0"/>
                                            </a:rPr>
                                            <m:t>−12</m:t>
                                          </m:r>
                                        </m:num>
                                        <m:den>
                                          <m:r>
                                            <a:rPr lang="pt-BR" sz="2400" b="0" i="1" smtClean="0">
                                              <a:latin typeface="Cambria Math" panose="02040503050406030204" pitchFamily="18" charset="0"/>
                                            </a:rPr>
                                            <m:t>4</m:t>
                                          </m:r>
                                          <m:r>
                                            <a:rPr lang="pt-BR" sz="2400" baseline="30000">
                                              <a:latin typeface="Cambria Math" panose="02040503050406030204" pitchFamily="18" charset="0"/>
                                            </a:rPr>
                                            <m:t>3</m:t>
                                          </m:r>
                                        </m:den>
                                      </m:f>
                                    </m:e>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b="0" i="1" smtClean="0">
                                              <a:latin typeface="Cambria Math" panose="02040503050406030204" pitchFamily="18" charset="0"/>
                                            </a:rPr>
                                            <m:t>4</m:t>
                                          </m:r>
                                          <m:r>
                                            <a:rPr lang="pt-BR" sz="2400" baseline="30000">
                                              <a:latin typeface="Cambria Math" panose="02040503050406030204" pitchFamily="18" charset="0"/>
                                            </a:rPr>
                                            <m:t>2</m:t>
                                          </m:r>
                                        </m:den>
                                      </m:f>
                                    </m:e>
                                  </m:mr>
                                  <m:mr>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b="0" i="1" smtClean="0">
                                              <a:latin typeface="Cambria Math" panose="02040503050406030204" pitchFamily="18" charset="0"/>
                                            </a:rPr>
                                            <m:t>4</m:t>
                                          </m:r>
                                          <m:r>
                                            <a:rPr lang="pt-BR" sz="2400" baseline="30000">
                                              <a:latin typeface="Cambria Math" panose="02040503050406030204" pitchFamily="18" charset="0"/>
                                            </a:rPr>
                                            <m:t>2</m:t>
                                          </m:r>
                                        </m:den>
                                      </m:f>
                                    </m:e>
                                    <m:e>
                                      <m:f>
                                        <m:fPr>
                                          <m:ctrlPr>
                                            <a:rPr lang="pt-BR" sz="2400" i="1">
                                              <a:latin typeface="Cambria Math" panose="02040503050406030204" pitchFamily="18" charset="0"/>
                                            </a:rPr>
                                          </m:ctrlPr>
                                        </m:fPr>
                                        <m:num>
                                          <m:r>
                                            <a:rPr lang="pt-BR" sz="2400">
                                              <a:latin typeface="Cambria Math" panose="02040503050406030204" pitchFamily="18" charset="0"/>
                                            </a:rPr>
                                            <m:t>2</m:t>
                                          </m:r>
                                        </m:num>
                                        <m:den>
                                          <m:r>
                                            <a:rPr lang="pt-BR" sz="2400" b="0" i="1" smtClean="0">
                                              <a:latin typeface="Cambria Math" panose="02040503050406030204" pitchFamily="18" charset="0"/>
                                            </a:rPr>
                                            <m:t>4</m:t>
                                          </m:r>
                                        </m:den>
                                      </m:f>
                                    </m:e>
                                  </m:mr>
                                </m:m>
                              </m:e>
                              <m:e>
                                <m:m>
                                  <m:mPr>
                                    <m:mcs>
                                      <m:mc>
                                        <m:mcPr>
                                          <m:count m:val="2"/>
                                          <m:mcJc m:val="center"/>
                                        </m:mcPr>
                                      </m:mc>
                                    </m:mcs>
                                    <m:ctrlPr>
                                      <a:rPr lang="pt-BR" sz="2400" i="1">
                                        <a:latin typeface="Cambria Math" panose="02040503050406030204" pitchFamily="18" charset="0"/>
                                      </a:rPr>
                                    </m:ctrlPr>
                                  </m:mPr>
                                  <m:mr>
                                    <m:e>
                                      <m:f>
                                        <m:fPr>
                                          <m:ctrlPr>
                                            <a:rPr lang="pt-BR" sz="2400" i="1">
                                              <a:latin typeface="Cambria Math" panose="02040503050406030204" pitchFamily="18" charset="0"/>
                                            </a:rPr>
                                          </m:ctrlPr>
                                        </m:fPr>
                                        <m:num>
                                          <m:r>
                                            <a:rPr lang="pt-BR" sz="2400">
                                              <a:latin typeface="Cambria Math" panose="02040503050406030204" pitchFamily="18" charset="0"/>
                                            </a:rPr>
                                            <m:t>12</m:t>
                                          </m:r>
                                        </m:num>
                                        <m:den>
                                          <m:r>
                                            <a:rPr lang="pt-BR" sz="2400" b="0" i="1" smtClean="0">
                                              <a:latin typeface="Cambria Math" panose="02040503050406030204" pitchFamily="18" charset="0"/>
                                            </a:rPr>
                                            <m:t>4</m:t>
                                          </m:r>
                                          <m:r>
                                            <a:rPr lang="pt-BR" sz="2400" baseline="30000">
                                              <a:latin typeface="Cambria Math" panose="02040503050406030204" pitchFamily="18" charset="0"/>
                                            </a:rPr>
                                            <m:t>3</m:t>
                                          </m:r>
                                        </m:den>
                                      </m:f>
                                    </m:e>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b="0" i="1" smtClean="0">
                                              <a:latin typeface="Cambria Math" panose="02040503050406030204" pitchFamily="18" charset="0"/>
                                            </a:rPr>
                                            <m:t>4</m:t>
                                          </m:r>
                                          <m:r>
                                            <a:rPr lang="pt-BR" sz="2400" baseline="30000">
                                              <a:latin typeface="Cambria Math" panose="02040503050406030204" pitchFamily="18" charset="0"/>
                                            </a:rPr>
                                            <m:t>2</m:t>
                                          </m:r>
                                        </m:den>
                                      </m:f>
                                    </m:e>
                                  </m:mr>
                                  <m:mr>
                                    <m:e>
                                      <m:f>
                                        <m:fPr>
                                          <m:ctrlPr>
                                            <a:rPr lang="pt-BR" sz="2400" i="1">
                                              <a:latin typeface="Cambria Math" panose="02040503050406030204" pitchFamily="18" charset="0"/>
                                            </a:rPr>
                                          </m:ctrlPr>
                                        </m:fPr>
                                        <m:num>
                                          <m:r>
                                            <a:rPr lang="pt-BR" sz="2400">
                                              <a:latin typeface="Cambria Math" panose="02040503050406030204" pitchFamily="18" charset="0"/>
                                            </a:rPr>
                                            <m:t>−6</m:t>
                                          </m:r>
                                        </m:num>
                                        <m:den>
                                          <m:r>
                                            <a:rPr lang="pt-BR" sz="2400" b="0" i="1" smtClean="0">
                                              <a:latin typeface="Cambria Math" panose="02040503050406030204" pitchFamily="18" charset="0"/>
                                            </a:rPr>
                                            <m:t>4</m:t>
                                          </m:r>
                                          <m:r>
                                            <a:rPr lang="pt-BR" sz="2400" baseline="30000">
                                              <a:latin typeface="Cambria Math" panose="02040503050406030204" pitchFamily="18" charset="0"/>
                                            </a:rPr>
                                            <m:t>2</m:t>
                                          </m:r>
                                        </m:den>
                                      </m:f>
                                    </m:e>
                                    <m:e>
                                      <m:f>
                                        <m:fPr>
                                          <m:ctrlPr>
                                            <a:rPr lang="pt-BR" sz="2400" i="1">
                                              <a:latin typeface="Cambria Math" panose="02040503050406030204" pitchFamily="18" charset="0"/>
                                            </a:rPr>
                                          </m:ctrlPr>
                                        </m:fPr>
                                        <m:num>
                                          <m:r>
                                            <a:rPr lang="pt-BR" sz="2400">
                                              <a:latin typeface="Cambria Math" panose="02040503050406030204" pitchFamily="18" charset="0"/>
                                            </a:rPr>
                                            <m:t>4</m:t>
                                          </m:r>
                                        </m:num>
                                        <m:den>
                                          <m:r>
                                            <a:rPr lang="pt-BR" sz="2400" b="0" i="1" smtClean="0">
                                              <a:latin typeface="Cambria Math" panose="02040503050406030204" pitchFamily="18" charset="0"/>
                                            </a:rPr>
                                            <m:t>4</m:t>
                                          </m:r>
                                        </m:den>
                                      </m:f>
                                    </m:e>
                                  </m:mr>
                                </m:m>
                              </m:e>
                            </m:mr>
                          </m:m>
                        </m:e>
                      </m:d>
                      <m:r>
                        <a:rPr lang="pt-BR" sz="2400" i="1">
                          <a:latin typeface="Cambria Math" panose="02040503050406030204" pitchFamily="18" charset="0"/>
                          <a:ea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mr>
                                      </m:m>
                                    </m:e>
                                  </m:mr>
                                </m:m>
                              </m:e>
                            </m:mr>
                          </m:m>
                        </m:e>
                      </m:d>
                    </m:oMath>
                  </m:oMathPara>
                </a14:m>
                <a:endParaRPr lang="pt-BR" sz="2400" dirty="0"/>
              </a:p>
            </p:txBody>
          </p:sp>
        </mc:Choice>
        <mc:Fallback xmlns="">
          <p:sp>
            <p:nvSpPr>
              <p:cNvPr id="11" name="CaixaDeTexto 10">
                <a:extLst>
                  <a:ext uri="{FF2B5EF4-FFF2-40B4-BE49-F238E27FC236}">
                    <a16:creationId xmlns:a16="http://schemas.microsoft.com/office/drawing/2014/main" id="{B77C300A-8B66-46EF-84DE-E55593C60BA0}"/>
                  </a:ext>
                </a:extLst>
              </p:cNvPr>
              <p:cNvSpPr txBox="1">
                <a:spLocks noRot="1" noChangeAspect="1" noMove="1" noResize="1" noEditPoints="1" noAdjustHandles="1" noChangeArrowheads="1" noChangeShapeType="1" noTextEdit="1"/>
              </p:cNvSpPr>
              <p:nvPr/>
            </p:nvSpPr>
            <p:spPr>
              <a:xfrm>
                <a:off x="214789" y="2661122"/>
                <a:ext cx="11566394" cy="3026791"/>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35700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392442E-7CA1-432D-B82A-369BFD9A8974}"/>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32B82041-50A5-460A-A1A4-D049E6744781}"/>
                  </a:ext>
                </a:extLst>
              </p:cNvPr>
              <p:cNvSpPr/>
              <p:nvPr/>
            </p:nvSpPr>
            <p:spPr>
              <a:xfrm>
                <a:off x="911985" y="165324"/>
                <a:ext cx="10368030" cy="14702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400" i="1" smtClean="0">
                          <a:latin typeface="Cambria Math" panose="02040503050406030204" pitchFamily="18" charset="0"/>
                          <a:ea typeface="Cambria Math" panose="02040503050406030204" pitchFamily="18" charset="0"/>
                        </a:rPr>
                        <m:t>→</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r>
                                              <m:rPr>
                                                <m:brk m:alnAt="7"/>
                                              </m:rPr>
                                              <a:rPr lang="pt-BR" sz="2400" b="0" i="1" smtClean="0">
                                                <a:latin typeface="Cambria Math" panose="02040503050406030204" pitchFamily="18" charset="0"/>
                                              </a:rPr>
                                              <m:t>−</m:t>
                                            </m:r>
                                            <m:r>
                                              <a:rPr lang="pt-BR" sz="2400" b="0" i="1" smtClean="0">
                                                <a:latin typeface="Cambria Math" panose="02040503050406030204" pitchFamily="18" charset="0"/>
                                              </a:rPr>
                                              <m:t>65</m:t>
                                            </m:r>
                                          </m:e>
                                        </m:mr>
                                        <m:mr>
                                          <m:e>
                                            <m:r>
                                              <a:rPr lang="pt-BR" sz="2400" i="1">
                                                <a:latin typeface="Cambria Math" panose="02040503050406030204" pitchFamily="18" charset="0"/>
                                              </a:rPr>
                                              <m:t>0</m:t>
                                            </m:r>
                                          </m:e>
                                        </m:mr>
                                      </m:m>
                                    </m:e>
                                  </m:mr>
                                </m:m>
                              </m:e>
                            </m:mr>
                          </m:m>
                        </m:e>
                      </m:d>
                      <m:r>
                        <a:rPr lang="pt-BR" sz="2400" i="1">
                          <a:latin typeface="Cambria Math" panose="02040503050406030204" pitchFamily="18" charset="0"/>
                        </a:rPr>
                        <m:t>=</m:t>
                      </m:r>
                      <m:r>
                        <a:rPr lang="pt-BR" sz="2400" b="0" i="1" smtClean="0">
                          <a:latin typeface="Cambria Math" panose="02040503050406030204" pitchFamily="18" charset="0"/>
                        </a:rPr>
                        <m:t>28000000 . 0,00064</m:t>
                      </m:r>
                      <m:r>
                        <a:rPr lang="pt-BR" sz="2400" i="1">
                          <a:latin typeface="Cambria Math" panose="02040503050406030204" pitchFamily="18" charset="0"/>
                        </a:rPr>
                        <m:t>.</m:t>
                      </m:r>
                      <m:d>
                        <m:dPr>
                          <m:begChr m:val="["/>
                          <m:endChr m:val="]"/>
                          <m:ctrlPr>
                            <a:rPr lang="pt-BR" sz="2400" i="1">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1</m:t>
                                      </m:r>
                                    </m:e>
                                  </m:mr>
                                </m:m>
                              </m:e>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0,</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0,</m:t>
                                      </m:r>
                                      <m:r>
                                        <a:rPr lang="pt-BR" sz="2400" b="0" i="1" smtClean="0">
                                          <a:latin typeface="Cambria Math" panose="02040503050406030204" pitchFamily="18" charset="0"/>
                                        </a:rPr>
                                        <m:t>5</m:t>
                                      </m:r>
                                    </m:e>
                                  </m:mr>
                                </m:m>
                              </m:e>
                            </m:mr>
                            <m:m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0,</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0,</m:t>
                                      </m:r>
                                      <m:r>
                                        <a:rPr lang="pt-BR" sz="2400" b="0" i="1" smtClean="0">
                                          <a:latin typeface="Cambria Math" panose="02040503050406030204" pitchFamily="18" charset="0"/>
                                        </a:rPr>
                                        <m:t>5</m:t>
                                      </m:r>
                                    </m:e>
                                  </m:mr>
                                </m:m>
                              </m:e>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1</m:t>
                                      </m:r>
                                    </m:e>
                                  </m:mr>
                                </m:m>
                              </m:e>
                            </m:mr>
                          </m:m>
                        </m:e>
                      </m:d>
                      <m:r>
                        <a:rPr lang="pt-BR" sz="2400" i="1">
                          <a:latin typeface="Cambria Math" panose="02040503050406030204" pitchFamily="18" charset="0"/>
                          <a:ea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b="0" i="1" smtClean="0">
                                                    <a:latin typeface="Cambria Math" panose="02040503050406030204" pitchFamily="18" charset="0"/>
                                                    <a:ea typeface="Cambria Math" panose="02040503050406030204" pitchFamily="18" charset="0"/>
                                                  </a:rPr>
                                                  <m:t>2</m:t>
                                                </m:r>
                                              </m:sub>
                                            </m:sSub>
                                          </m:e>
                                        </m:mr>
                                      </m:m>
                                    </m:e>
                                  </m:mr>
                                </m:m>
                              </m:e>
                            </m:mr>
                          </m:m>
                        </m:e>
                      </m:d>
                    </m:oMath>
                  </m:oMathPara>
                </a14:m>
                <a:endParaRPr lang="pt-BR" sz="2400" dirty="0"/>
              </a:p>
            </p:txBody>
          </p:sp>
        </mc:Choice>
        <mc:Fallback xmlns="">
          <p:sp>
            <p:nvSpPr>
              <p:cNvPr id="4" name="Retângulo 3">
                <a:extLst>
                  <a:ext uri="{FF2B5EF4-FFF2-40B4-BE49-F238E27FC236}">
                    <a16:creationId xmlns:a16="http://schemas.microsoft.com/office/drawing/2014/main" id="{32B82041-50A5-460A-A1A4-D049E6744781}"/>
                  </a:ext>
                </a:extLst>
              </p:cNvPr>
              <p:cNvSpPr>
                <a:spLocks noRot="1" noChangeAspect="1" noMove="1" noResize="1" noEditPoints="1" noAdjustHandles="1" noChangeArrowheads="1" noChangeShapeType="1" noTextEdit="1"/>
              </p:cNvSpPr>
              <p:nvPr/>
            </p:nvSpPr>
            <p:spPr>
              <a:xfrm>
                <a:off x="911985" y="165324"/>
                <a:ext cx="10368030" cy="1470211"/>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C635D59F-E01C-4539-AE9C-10C17858CB8D}"/>
                  </a:ext>
                </a:extLst>
              </p:cNvPr>
              <p:cNvSpPr/>
              <p:nvPr/>
            </p:nvSpPr>
            <p:spPr>
              <a:xfrm>
                <a:off x="1798445" y="2328648"/>
                <a:ext cx="8595110" cy="14702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r>
                                              <m:rPr>
                                                <m:brk m:alnAt="7"/>
                                              </m:rPr>
                                              <a:rPr lang="pt-BR" sz="2400" b="0" i="1" smtClean="0">
                                                <a:latin typeface="Cambria Math" panose="02040503050406030204" pitchFamily="18" charset="0"/>
                                              </a:rPr>
                                              <m:t>−</m:t>
                                            </m:r>
                                            <m:r>
                                              <a:rPr lang="pt-BR" sz="2400" b="0" i="1" smtClean="0">
                                                <a:latin typeface="Cambria Math" panose="02040503050406030204" pitchFamily="18" charset="0"/>
                                              </a:rPr>
                                              <m:t>65</m:t>
                                            </m:r>
                                          </m:e>
                                        </m:mr>
                                        <m:mr>
                                          <m:e>
                                            <m:r>
                                              <a:rPr lang="pt-BR" sz="2400" i="1">
                                                <a:latin typeface="Cambria Math" panose="02040503050406030204" pitchFamily="18" charset="0"/>
                                              </a:rPr>
                                              <m:t>0</m:t>
                                            </m:r>
                                          </m:e>
                                        </m:mr>
                                      </m:m>
                                    </m:e>
                                  </m:mr>
                                </m:m>
                              </m:e>
                            </m:mr>
                          </m:m>
                        </m:e>
                      </m:d>
                      <m:r>
                        <a:rPr lang="pt-BR" sz="2400" i="1">
                          <a:latin typeface="Cambria Math" panose="02040503050406030204" pitchFamily="18" charset="0"/>
                        </a:rPr>
                        <m:t>=</m:t>
                      </m:r>
                      <m:r>
                        <a:rPr lang="pt-BR" sz="2400" b="0" i="1" smtClean="0">
                          <a:latin typeface="Cambria Math" panose="02040503050406030204" pitchFamily="18" charset="0"/>
                        </a:rPr>
                        <m:t>17920 </m:t>
                      </m:r>
                      <m:r>
                        <a:rPr lang="pt-BR" sz="2400" i="1">
                          <a:latin typeface="Cambria Math" panose="02040503050406030204" pitchFamily="18" charset="0"/>
                        </a:rPr>
                        <m:t>.</m:t>
                      </m:r>
                      <m:d>
                        <m:dPr>
                          <m:begChr m:val="["/>
                          <m:endChr m:val="]"/>
                          <m:ctrlPr>
                            <a:rPr lang="pt-BR" sz="2400" i="1">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1</m:t>
                                      </m:r>
                                    </m:e>
                                  </m:mr>
                                </m:m>
                              </m:e>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0,</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0,</m:t>
                                      </m:r>
                                      <m:r>
                                        <a:rPr lang="pt-BR" sz="2400" b="0" i="1" smtClean="0">
                                          <a:latin typeface="Cambria Math" panose="02040503050406030204" pitchFamily="18" charset="0"/>
                                        </a:rPr>
                                        <m:t>5</m:t>
                                      </m:r>
                                    </m:e>
                                  </m:mr>
                                </m:m>
                              </m:e>
                            </m:mr>
                            <m:m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0,</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0,</m:t>
                                      </m:r>
                                      <m:r>
                                        <a:rPr lang="pt-BR" sz="2400" b="0" i="1" smtClean="0">
                                          <a:latin typeface="Cambria Math" panose="02040503050406030204" pitchFamily="18" charset="0"/>
                                        </a:rPr>
                                        <m:t>5</m:t>
                                      </m:r>
                                    </m:e>
                                  </m:mr>
                                </m:m>
                              </m:e>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1</m:t>
                                      </m:r>
                                    </m:e>
                                  </m:mr>
                                </m:m>
                              </m:e>
                            </m:mr>
                          </m:m>
                        </m:e>
                      </m:d>
                      <m:r>
                        <a:rPr lang="pt-BR" sz="2400" i="1">
                          <a:latin typeface="Cambria Math" panose="02040503050406030204" pitchFamily="18" charset="0"/>
                          <a:ea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b="0" i="1" smtClean="0">
                                                    <a:latin typeface="Cambria Math" panose="02040503050406030204" pitchFamily="18" charset="0"/>
                                                    <a:ea typeface="Cambria Math" panose="02040503050406030204" pitchFamily="18" charset="0"/>
                                                  </a:rPr>
                                                  <m:t>2</m:t>
                                                </m:r>
                                              </m:sub>
                                            </m:sSub>
                                          </m:e>
                                        </m:mr>
                                      </m:m>
                                    </m:e>
                                  </m:mr>
                                </m:m>
                              </m:e>
                            </m:mr>
                          </m:m>
                        </m:e>
                      </m:d>
                    </m:oMath>
                  </m:oMathPara>
                </a14:m>
                <a:endParaRPr lang="pt-BR" sz="2400" dirty="0"/>
              </a:p>
            </p:txBody>
          </p:sp>
        </mc:Choice>
        <mc:Fallback xmlns="">
          <p:sp>
            <p:nvSpPr>
              <p:cNvPr id="6" name="Retângulo 5">
                <a:extLst>
                  <a:ext uri="{FF2B5EF4-FFF2-40B4-BE49-F238E27FC236}">
                    <a16:creationId xmlns:a16="http://schemas.microsoft.com/office/drawing/2014/main" id="{C635D59F-E01C-4539-AE9C-10C17858CB8D}"/>
                  </a:ext>
                </a:extLst>
              </p:cNvPr>
              <p:cNvSpPr>
                <a:spLocks noRot="1" noChangeAspect="1" noMove="1" noResize="1" noEditPoints="1" noAdjustHandles="1" noChangeArrowheads="1" noChangeShapeType="1" noTextEdit="1"/>
              </p:cNvSpPr>
              <p:nvPr/>
            </p:nvSpPr>
            <p:spPr>
              <a:xfrm>
                <a:off x="1798445" y="2328648"/>
                <a:ext cx="8595110" cy="1470211"/>
              </a:xfrm>
              <a:prstGeom prst="rect">
                <a:avLst/>
              </a:prstGeom>
              <a:blipFill>
                <a:blip r:embed="rId3"/>
                <a:stretch>
                  <a:fillRect/>
                </a:stretch>
              </a:blipFill>
            </p:spPr>
            <p:txBody>
              <a:bodyPr/>
              <a:lstStyle/>
              <a:p>
                <a:r>
                  <a:rPr lang="pt-BR">
                    <a:noFill/>
                  </a:rPr>
                  <a:t> </a:t>
                </a:r>
              </a:p>
            </p:txBody>
          </p:sp>
        </mc:Fallback>
      </mc:AlternateContent>
      <p:cxnSp>
        <p:nvCxnSpPr>
          <p:cNvPr id="7" name="Conector reto 6">
            <a:extLst>
              <a:ext uri="{FF2B5EF4-FFF2-40B4-BE49-F238E27FC236}">
                <a16:creationId xmlns:a16="http://schemas.microsoft.com/office/drawing/2014/main" id="{2FB24030-46AD-4DD5-B8DF-C22D6F09C33F}"/>
              </a:ext>
            </a:extLst>
          </p:cNvPr>
          <p:cNvCxnSpPr>
            <a:cxnSpLocks/>
          </p:cNvCxnSpPr>
          <p:nvPr/>
        </p:nvCxnSpPr>
        <p:spPr>
          <a:xfrm>
            <a:off x="4427317" y="2864034"/>
            <a:ext cx="59662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9888CA64-BA53-4586-8CBA-FE2EF36716E1}"/>
              </a:ext>
            </a:extLst>
          </p:cNvPr>
          <p:cNvCxnSpPr>
            <a:cxnSpLocks/>
          </p:cNvCxnSpPr>
          <p:nvPr/>
        </p:nvCxnSpPr>
        <p:spPr>
          <a:xfrm>
            <a:off x="4427317" y="2567503"/>
            <a:ext cx="59662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736C864-5B99-4ECC-A8A3-6FCFE20B33D7}"/>
              </a:ext>
            </a:extLst>
          </p:cNvPr>
          <p:cNvCxnSpPr>
            <a:cxnSpLocks/>
          </p:cNvCxnSpPr>
          <p:nvPr/>
        </p:nvCxnSpPr>
        <p:spPr>
          <a:xfrm flipV="1">
            <a:off x="5078310" y="1936381"/>
            <a:ext cx="0" cy="1987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BA5EAC18-8D0D-45FC-8FD6-1A842C2FB3CD}"/>
              </a:ext>
            </a:extLst>
          </p:cNvPr>
          <p:cNvCxnSpPr>
            <a:cxnSpLocks/>
          </p:cNvCxnSpPr>
          <p:nvPr/>
        </p:nvCxnSpPr>
        <p:spPr>
          <a:xfrm flipV="1">
            <a:off x="6251127" y="1936381"/>
            <a:ext cx="0" cy="1987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6504234C-BDBB-4392-AC60-4B2FB6D7BD71}"/>
                  </a:ext>
                </a:extLst>
              </p:cNvPr>
              <p:cNvSpPr/>
              <p:nvPr/>
            </p:nvSpPr>
            <p:spPr>
              <a:xfrm>
                <a:off x="911985" y="4491972"/>
                <a:ext cx="10497617" cy="786947"/>
              </a:xfrm>
              <a:prstGeom prst="rect">
                <a:avLst/>
              </a:prstGeom>
            </p:spPr>
            <p:txBody>
              <a:bodyPr wrap="none">
                <a:spAutoFit/>
              </a:bodyPr>
              <a:lstStyle/>
              <a:p>
                <a14:m>
                  <m:oMath xmlns:m="http://schemas.openxmlformats.org/officeDocument/2006/math">
                    <m:d>
                      <m:dPr>
                        <m:begChr m:val="["/>
                        <m:endChr m:val="]"/>
                        <m:ctrlPr>
                          <a:rPr lang="pt-BR" sz="2400" i="1" smtClean="0">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b="0" i="1" smtClean="0">
                                  <a:latin typeface="Cambria Math" panose="02040503050406030204" pitchFamily="18" charset="0"/>
                                </a:rPr>
                                <m:t>65</m:t>
                              </m:r>
                            </m:e>
                          </m:mr>
                          <m:mr>
                            <m:e>
                              <m:r>
                                <a:rPr lang="pt-BR" sz="2400" i="1">
                                  <a:latin typeface="Cambria Math" panose="02040503050406030204" pitchFamily="18" charset="0"/>
                                </a:rPr>
                                <m:t>0</m:t>
                              </m:r>
                            </m:e>
                          </m:mr>
                        </m:m>
                      </m:e>
                    </m:d>
                    <m:r>
                      <a:rPr lang="pt-BR" sz="2400" b="0" i="1" smtClean="0">
                        <a:latin typeface="Cambria Math" panose="02040503050406030204" pitchFamily="18" charset="0"/>
                      </a:rPr>
                      <m:t>=</m:t>
                    </m:r>
                    <m:r>
                      <a:rPr lang="pt-BR" sz="2400" i="1" smtClean="0">
                        <a:latin typeface="Cambria Math" panose="02040503050406030204" pitchFamily="18" charset="0"/>
                      </a:rPr>
                      <m:t>1,</m:t>
                    </m:r>
                    <m:r>
                      <a:rPr lang="pt-BR" sz="2400" b="0" i="1" smtClean="0">
                        <a:latin typeface="Cambria Math" panose="02040503050406030204" pitchFamily="18" charset="0"/>
                      </a:rPr>
                      <m:t>792 .</m:t>
                    </m:r>
                    <m:r>
                      <a:rPr lang="pt-BR" sz="2400" i="1" smtClean="0">
                        <a:latin typeface="Cambria Math" panose="02040503050406030204" pitchFamily="18" charset="0"/>
                      </a:rPr>
                      <m:t>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b="0" i="1" smtClean="0">
                            <a:latin typeface="Cambria Math" panose="02040503050406030204" pitchFamily="18" charset="0"/>
                          </a:rPr>
                          <m:t>4</m:t>
                        </m:r>
                      </m:sup>
                    </m:sSup>
                    <m:r>
                      <a:rPr lang="pt-BR" sz="2400" b="0" i="1" smtClean="0">
                        <a:latin typeface="Cambria Math" panose="02040503050406030204" pitchFamily="18" charset="0"/>
                      </a:rPr>
                      <m:t>.</m:t>
                    </m:r>
                    <m:d>
                      <m:dPr>
                        <m:begChr m:val="["/>
                        <m:endChr m:val="]"/>
                        <m:ctrlPr>
                          <a:rPr lang="pt-BR" sz="2400" i="1" smtClean="0">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1</m:t>
                              </m:r>
                            </m:e>
                          </m:mr>
                        </m:m>
                      </m:e>
                    </m:d>
                    <m:r>
                      <a:rPr lang="pt-BR" sz="2400" b="0" i="1" smtClean="0">
                        <a:latin typeface="Cambria Math" panose="02040503050406030204" pitchFamily="18" charset="0"/>
                      </a:rPr>
                      <m:t> . </m:t>
                    </m:r>
                    <m:d>
                      <m:dPr>
                        <m:begChr m:val="["/>
                        <m:endChr m:val="]"/>
                        <m:ctrlPr>
                          <a:rPr lang="pt-BR" sz="2400" b="0" i="1" smtClean="0">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mr>
                        </m:m>
                      </m:e>
                    </m:d>
                  </m:oMath>
                </a14:m>
                <a:r>
                  <a:rPr lang="pt-BR" sz="2400" dirty="0">
                    <a:ea typeface="Cambria Math" panose="02040503050406030204" pitchFamily="18" charset="0"/>
                  </a:rPr>
                  <a:t> </a:t>
                </a:r>
                <a14:m>
                  <m:oMath xmlns:m="http://schemas.openxmlformats.org/officeDocument/2006/math">
                    <m:r>
                      <a:rPr lang="pt-BR" sz="2400" i="1">
                        <a:latin typeface="Cambria Math" panose="02040503050406030204" pitchFamily="18" charset="0"/>
                        <a:ea typeface="Cambria Math" panose="02040503050406030204" pitchFamily="18" charset="0"/>
                      </a:rPr>
                      <m:t>→</m:t>
                    </m:r>
                    <m:m>
                      <m:mPr>
                        <m:mcs>
                          <m:mc>
                            <m:mcPr>
                              <m:count m:val="1"/>
                              <m:mcJc m:val="center"/>
                            </m:mcPr>
                          </m:mc>
                        </m:mcs>
                        <m:ctrlPr>
                          <a:rPr lang="pt-BR" sz="2400" i="1" smtClean="0">
                            <a:latin typeface="Cambria Math" panose="02040503050406030204" pitchFamily="18" charset="0"/>
                            <a:ea typeface="Cambria Math" panose="02040503050406030204" pitchFamily="18" charset="0"/>
                          </a:rPr>
                        </m:ctrlPr>
                      </m:mPr>
                      <m:mr>
                        <m:e>
                          <m:r>
                            <m:rPr>
                              <m:brk m:alnAt="7"/>
                            </m:rP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65=</m:t>
                          </m:r>
                          <m:sSub>
                            <m:sSubPr>
                              <m:ctrlPr>
                                <a:rPr lang="pt-BR" sz="2400" i="1">
                                  <a:latin typeface="Cambria Math" panose="02040503050406030204" pitchFamily="18" charset="0"/>
                                </a:rPr>
                              </m:ctrlPr>
                            </m:sSubPr>
                            <m:e>
                              <m:r>
                                <a:rPr lang="pt-BR" sz="2400" b="0" i="1" smtClean="0">
                                  <a:latin typeface="Cambria Math" panose="02040503050406030204" pitchFamily="18" charset="0"/>
                                </a:rPr>
                                <m:t>3368,96 </m:t>
                              </m:r>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−6720</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mr>
                      <m:mr>
                        <m:e>
                          <m:r>
                            <a:rPr lang="pt-BR" sz="2400" b="0" i="1" smtClean="0">
                              <a:latin typeface="Cambria Math" panose="02040503050406030204" pitchFamily="18" charset="0"/>
                              <a:ea typeface="Cambria Math" panose="02040503050406030204" pitchFamily="18" charset="0"/>
                            </a:rPr>
                            <m:t>0=−6720</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+17920 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mr>
                    </m:m>
                  </m:oMath>
                </a14:m>
                <a:endParaRPr lang="pt-BR" sz="2400" dirty="0"/>
              </a:p>
            </p:txBody>
          </p:sp>
        </mc:Choice>
        <mc:Fallback xmlns="">
          <p:sp>
            <p:nvSpPr>
              <p:cNvPr id="12" name="Retângulo 11">
                <a:extLst>
                  <a:ext uri="{FF2B5EF4-FFF2-40B4-BE49-F238E27FC236}">
                    <a16:creationId xmlns:a16="http://schemas.microsoft.com/office/drawing/2014/main" id="{6504234C-BDBB-4392-AC60-4B2FB6D7BD71}"/>
                  </a:ext>
                </a:extLst>
              </p:cNvPr>
              <p:cNvSpPr>
                <a:spLocks noRot="1" noChangeAspect="1" noMove="1" noResize="1" noEditPoints="1" noAdjustHandles="1" noChangeArrowheads="1" noChangeShapeType="1" noTextEdit="1"/>
              </p:cNvSpPr>
              <p:nvPr/>
            </p:nvSpPr>
            <p:spPr>
              <a:xfrm>
                <a:off x="911985" y="4491972"/>
                <a:ext cx="10497617" cy="786947"/>
              </a:xfrm>
              <a:prstGeom prst="rect">
                <a:avLst/>
              </a:prstGeom>
              <a:blipFill>
                <a:blip r:embed="rId4"/>
                <a:stretch>
                  <a:fillRect/>
                </a:stretch>
              </a:blipFill>
            </p:spPr>
            <p:txBody>
              <a:bodyPr/>
              <a:lstStyle/>
              <a:p>
                <a:r>
                  <a:rPr lang="pt-BR">
                    <a:noFill/>
                  </a:rPr>
                  <a:t> </a:t>
                </a:r>
              </a:p>
            </p:txBody>
          </p:sp>
        </mc:Fallback>
      </mc:AlternateContent>
      <p:sp>
        <p:nvSpPr>
          <p:cNvPr id="13" name="Forma Livre: Forma 12">
            <a:extLst>
              <a:ext uri="{FF2B5EF4-FFF2-40B4-BE49-F238E27FC236}">
                <a16:creationId xmlns:a16="http://schemas.microsoft.com/office/drawing/2014/main" id="{779DA9EE-DF49-4023-9BC1-DE839B1162A4}"/>
              </a:ext>
            </a:extLst>
          </p:cNvPr>
          <p:cNvSpPr/>
          <p:nvPr/>
        </p:nvSpPr>
        <p:spPr>
          <a:xfrm>
            <a:off x="4306957" y="4147404"/>
            <a:ext cx="2319130" cy="384839"/>
          </a:xfrm>
          <a:custGeom>
            <a:avLst/>
            <a:gdLst>
              <a:gd name="connsiteX0" fmla="*/ 0 w 2319130"/>
              <a:gd name="connsiteY0" fmla="*/ 318579 h 384839"/>
              <a:gd name="connsiteX1" fmla="*/ 1775791 w 2319130"/>
              <a:gd name="connsiteY1" fmla="*/ 526 h 384839"/>
              <a:gd name="connsiteX2" fmla="*/ 2319130 w 2319130"/>
              <a:gd name="connsiteY2" fmla="*/ 384839 h 384839"/>
            </a:gdLst>
            <a:ahLst/>
            <a:cxnLst>
              <a:cxn ang="0">
                <a:pos x="connsiteX0" y="connsiteY0"/>
              </a:cxn>
              <a:cxn ang="0">
                <a:pos x="connsiteX1" y="connsiteY1"/>
              </a:cxn>
              <a:cxn ang="0">
                <a:pos x="connsiteX2" y="connsiteY2"/>
              </a:cxn>
            </a:cxnLst>
            <a:rect l="l" t="t" r="r" b="b"/>
            <a:pathLst>
              <a:path w="2319130" h="384839">
                <a:moveTo>
                  <a:pt x="0" y="318579"/>
                </a:moveTo>
                <a:cubicBezTo>
                  <a:pt x="694634" y="154031"/>
                  <a:pt x="1389269" y="-10517"/>
                  <a:pt x="1775791" y="526"/>
                </a:cubicBezTo>
                <a:cubicBezTo>
                  <a:pt x="2162313" y="11569"/>
                  <a:pt x="2230782" y="327413"/>
                  <a:pt x="2319130" y="3848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14" name="Forma Livre: Forma 13">
            <a:extLst>
              <a:ext uri="{FF2B5EF4-FFF2-40B4-BE49-F238E27FC236}">
                <a16:creationId xmlns:a16="http://schemas.microsoft.com/office/drawing/2014/main" id="{75353057-4141-44A5-8824-498440B5DA0E}"/>
              </a:ext>
            </a:extLst>
          </p:cNvPr>
          <p:cNvSpPr/>
          <p:nvPr/>
        </p:nvSpPr>
        <p:spPr>
          <a:xfrm>
            <a:off x="5804452" y="4492487"/>
            <a:ext cx="1401784" cy="556591"/>
          </a:xfrm>
          <a:custGeom>
            <a:avLst/>
            <a:gdLst>
              <a:gd name="connsiteX0" fmla="*/ 0 w 1401784"/>
              <a:gd name="connsiteY0" fmla="*/ 0 h 556591"/>
              <a:gd name="connsiteX1" fmla="*/ 1351722 w 1401784"/>
              <a:gd name="connsiteY1" fmla="*/ 53009 h 556591"/>
              <a:gd name="connsiteX2" fmla="*/ 1086678 w 1401784"/>
              <a:gd name="connsiteY2" fmla="*/ 556591 h 556591"/>
            </a:gdLst>
            <a:ahLst/>
            <a:cxnLst>
              <a:cxn ang="0">
                <a:pos x="connsiteX0" y="connsiteY0"/>
              </a:cxn>
              <a:cxn ang="0">
                <a:pos x="connsiteX1" y="connsiteY1"/>
              </a:cxn>
              <a:cxn ang="0">
                <a:pos x="connsiteX2" y="connsiteY2"/>
              </a:cxn>
            </a:cxnLst>
            <a:rect l="l" t="t" r="r" b="b"/>
            <a:pathLst>
              <a:path w="1401784" h="556591">
                <a:moveTo>
                  <a:pt x="0" y="0"/>
                </a:moveTo>
                <a:lnTo>
                  <a:pt x="1351722" y="53009"/>
                </a:lnTo>
                <a:cubicBezTo>
                  <a:pt x="1532835" y="145774"/>
                  <a:pt x="1170609" y="481495"/>
                  <a:pt x="1086678" y="556591"/>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7267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E520B89-5AB2-4D13-99F3-D97328AE89F9}"/>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539E78BA-79AB-490E-B3DF-99C45690BAC2}"/>
                  </a:ext>
                </a:extLst>
              </p:cNvPr>
              <p:cNvSpPr txBox="1"/>
              <p:nvPr/>
            </p:nvSpPr>
            <p:spPr>
              <a:xfrm>
                <a:off x="2716695" y="154864"/>
                <a:ext cx="6096000" cy="7869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pt-BR" sz="2400" i="1" smtClean="0">
                              <a:latin typeface="Cambria Math" panose="02040503050406030204" pitchFamily="18" charset="0"/>
                              <a:ea typeface="Cambria Math" panose="02040503050406030204" pitchFamily="18" charset="0"/>
                            </a:rPr>
                          </m:ctrlPr>
                        </m:mPr>
                        <m:mr>
                          <m:e>
                            <m:r>
                              <m:rPr>
                                <m:brk m:alnAt="7"/>
                              </m:rP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65=</m:t>
                            </m:r>
                            <m:sSub>
                              <m:sSubPr>
                                <m:ctrlPr>
                                  <a:rPr lang="pt-BR" sz="2400" i="1">
                                    <a:latin typeface="Cambria Math" panose="02040503050406030204" pitchFamily="18" charset="0"/>
                                  </a:rPr>
                                </m:ctrlPr>
                              </m:sSubPr>
                              <m:e>
                                <m:r>
                                  <a:rPr lang="pt-BR" sz="2400" b="0" i="1" smtClean="0">
                                    <a:latin typeface="Cambria Math" panose="02040503050406030204" pitchFamily="18" charset="0"/>
                                  </a:rPr>
                                  <m:t>3368,96 </m:t>
                                </m:r>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−6720</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mr>
                        <m:mr>
                          <m:e>
                            <m:r>
                              <a:rPr lang="pt-BR" sz="2400" b="0" i="1" smtClean="0">
                                <a:latin typeface="Cambria Math" panose="02040503050406030204" pitchFamily="18" charset="0"/>
                                <a:ea typeface="Cambria Math" panose="02040503050406030204" pitchFamily="18" charset="0"/>
                              </a:rPr>
                              <m:t>0=−6720</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+17920 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e>
                        </m:mr>
                      </m:m>
                    </m:oMath>
                  </m:oMathPara>
                </a14:m>
                <a:endParaRPr lang="pt-BR" sz="2400" dirty="0"/>
              </a:p>
            </p:txBody>
          </p:sp>
        </mc:Choice>
        <mc:Fallback xmlns="">
          <p:sp>
            <p:nvSpPr>
              <p:cNvPr id="4" name="CaixaDeTexto 3">
                <a:extLst>
                  <a:ext uri="{FF2B5EF4-FFF2-40B4-BE49-F238E27FC236}">
                    <a16:creationId xmlns:a16="http://schemas.microsoft.com/office/drawing/2014/main" id="{539E78BA-79AB-490E-B3DF-99C45690BAC2}"/>
                  </a:ext>
                </a:extLst>
              </p:cNvPr>
              <p:cNvSpPr txBox="1">
                <a:spLocks noRot="1" noChangeAspect="1" noMove="1" noResize="1" noEditPoints="1" noAdjustHandles="1" noChangeArrowheads="1" noChangeShapeType="1" noTextEdit="1"/>
              </p:cNvSpPr>
              <p:nvPr/>
            </p:nvSpPr>
            <p:spPr>
              <a:xfrm>
                <a:off x="2716695" y="154864"/>
                <a:ext cx="6096000" cy="786947"/>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56C09921-8E3D-43D2-B3B4-6B01302CE39A}"/>
                  </a:ext>
                </a:extLst>
              </p:cNvPr>
              <p:cNvSpPr/>
              <p:nvPr/>
            </p:nvSpPr>
            <p:spPr>
              <a:xfrm>
                <a:off x="0" y="959831"/>
                <a:ext cx="7232942"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0=−6720</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i="1">
                              <a:latin typeface="Cambria Math" panose="02040503050406030204" pitchFamily="18" charset="0"/>
                            </a:rPr>
                            <m:t>+17920 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r>
                            <a:rPr lang="pt-BR" sz="2400" i="1">
                              <a:latin typeface="Cambria Math" panose="02040503050406030204" pitchFamily="18" charset="0"/>
                              <a:ea typeface="Cambria Math" panose="02040503050406030204" pitchFamily="18" charset="0"/>
                            </a:rPr>
                            <m:t>→</m:t>
                          </m:r>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r>
                        <a:rPr lang="pt-BR" sz="2400" b="0" i="0" smtClean="0">
                          <a:latin typeface="Cambria Math" panose="02040503050406030204" pitchFamily="18" charset="0"/>
                          <a:ea typeface="Cambria Math" panose="02040503050406030204" pitchFamily="18" charset="0"/>
                        </a:rPr>
                        <m:t>=</m:t>
                      </m:r>
                      <m:f>
                        <m:fPr>
                          <m:ctrlPr>
                            <a:rPr lang="pt-BR" sz="2400" b="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6720 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num>
                        <m:den>
                          <m:r>
                            <a:rPr lang="pt-BR" sz="2400" b="0" i="1" smtClean="0">
                              <a:latin typeface="Cambria Math" panose="02040503050406030204" pitchFamily="18" charset="0"/>
                            </a:rPr>
                            <m:t>17920</m:t>
                          </m:r>
                        </m:den>
                      </m:f>
                      <m:r>
                        <a:rPr lang="pt-BR" sz="2400" b="0" i="1" smtClean="0">
                          <a:latin typeface="Cambria Math" panose="02040503050406030204" pitchFamily="18" charset="0"/>
                          <a:ea typeface="Cambria Math" panose="02040503050406030204" pitchFamily="18" charset="0"/>
                        </a:rPr>
                        <m:t>=0,375</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oMath>
                  </m:oMathPara>
                </a14:m>
                <a:endParaRPr lang="pt-BR" sz="2400" dirty="0"/>
              </a:p>
            </p:txBody>
          </p:sp>
        </mc:Choice>
        <mc:Fallback xmlns="">
          <p:sp>
            <p:nvSpPr>
              <p:cNvPr id="6" name="Retângulo 5">
                <a:extLst>
                  <a:ext uri="{FF2B5EF4-FFF2-40B4-BE49-F238E27FC236}">
                    <a16:creationId xmlns:a16="http://schemas.microsoft.com/office/drawing/2014/main" id="{56C09921-8E3D-43D2-B3B4-6B01302CE39A}"/>
                  </a:ext>
                </a:extLst>
              </p:cNvPr>
              <p:cNvSpPr>
                <a:spLocks noRot="1" noChangeAspect="1" noMove="1" noResize="1" noEditPoints="1" noAdjustHandles="1" noChangeArrowheads="1" noChangeShapeType="1" noTextEdit="1"/>
              </p:cNvSpPr>
              <p:nvPr/>
            </p:nvSpPr>
            <p:spPr>
              <a:xfrm>
                <a:off x="0" y="959831"/>
                <a:ext cx="7232942" cy="786177"/>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26487C86-617F-4A26-A2E5-0C4FC5788734}"/>
                  </a:ext>
                </a:extLst>
              </p:cNvPr>
              <p:cNvSpPr txBox="1"/>
              <p:nvPr/>
            </p:nvSpPr>
            <p:spPr>
              <a:xfrm>
                <a:off x="6705600" y="1133247"/>
                <a:ext cx="6096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brk m:alnAt="7"/>
                        </m:rP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65=</m:t>
                      </m:r>
                      <m:sSub>
                        <m:sSubPr>
                          <m:ctrlPr>
                            <a:rPr lang="pt-BR" sz="2400" i="1">
                              <a:latin typeface="Cambria Math" panose="02040503050406030204" pitchFamily="18" charset="0"/>
                            </a:rPr>
                          </m:ctrlPr>
                        </m:sSubPr>
                        <m:e>
                          <m:r>
                            <a:rPr lang="pt-BR" sz="2400" b="0" i="1" smtClean="0">
                              <a:latin typeface="Cambria Math" panose="02040503050406030204" pitchFamily="18" charset="0"/>
                            </a:rPr>
                            <m:t>3368,96 </m:t>
                          </m:r>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−6720</m:t>
                      </m:r>
                      <m:r>
                        <a:rPr lang="pt-BR" sz="2400" b="0" i="0" smtClean="0">
                          <a:latin typeface="Cambria Math" panose="02040503050406030204" pitchFamily="18" charset="0"/>
                        </a:rPr>
                        <m:t> .</m:t>
                      </m:r>
                      <m:r>
                        <a:rPr lang="pt-BR" sz="2400" b="0" i="1" smtClean="0">
                          <a:latin typeface="Cambria Math" panose="02040503050406030204" pitchFamily="18" charset="0"/>
                        </a:rPr>
                        <m:t> </m:t>
                      </m:r>
                      <m:r>
                        <a:rPr lang="pt-BR" sz="2400" i="1">
                          <a:latin typeface="Cambria Math" panose="02040503050406030204" pitchFamily="18" charset="0"/>
                          <a:ea typeface="Cambria Math" panose="02040503050406030204" pitchFamily="18" charset="0"/>
                        </a:rPr>
                        <m:t>0,375</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oMath>
                  </m:oMathPara>
                </a14:m>
                <a:endParaRPr lang="pt-BR" sz="2400" dirty="0"/>
              </a:p>
            </p:txBody>
          </p:sp>
        </mc:Choice>
        <mc:Fallback xmlns="">
          <p:sp>
            <p:nvSpPr>
              <p:cNvPr id="10" name="CaixaDeTexto 9">
                <a:extLst>
                  <a:ext uri="{FF2B5EF4-FFF2-40B4-BE49-F238E27FC236}">
                    <a16:creationId xmlns:a16="http://schemas.microsoft.com/office/drawing/2014/main" id="{26487C86-617F-4A26-A2E5-0C4FC5788734}"/>
                  </a:ext>
                </a:extLst>
              </p:cNvPr>
              <p:cNvSpPr txBox="1">
                <a:spLocks noRot="1" noChangeAspect="1" noMove="1" noResize="1" noEditPoints="1" noAdjustHandles="1" noChangeArrowheads="1" noChangeShapeType="1" noTextEdit="1"/>
              </p:cNvSpPr>
              <p:nvPr/>
            </p:nvSpPr>
            <p:spPr>
              <a:xfrm>
                <a:off x="6705600" y="1133247"/>
                <a:ext cx="6096000" cy="461665"/>
              </a:xfrm>
              <a:prstGeom prst="rect">
                <a:avLst/>
              </a:prstGeom>
              <a:blipFill>
                <a:blip r:embed="rId4"/>
                <a:stretch>
                  <a:fillRect b="-263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65A0EB72-A8DF-422E-931C-6F063AE966AC}"/>
                  </a:ext>
                </a:extLst>
              </p:cNvPr>
              <p:cNvSpPr txBox="1"/>
              <p:nvPr/>
            </p:nvSpPr>
            <p:spPr>
              <a:xfrm>
                <a:off x="1099929" y="1738926"/>
                <a:ext cx="10495721" cy="8327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brk m:alnAt="7"/>
                        </m:rP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65=</m:t>
                      </m:r>
                      <m:sSub>
                        <m:sSubPr>
                          <m:ctrlPr>
                            <a:rPr lang="pt-BR" sz="2400" i="1">
                              <a:latin typeface="Cambria Math" panose="02040503050406030204" pitchFamily="18" charset="0"/>
                            </a:rPr>
                          </m:ctrlPr>
                        </m:sSubPr>
                        <m:e>
                          <m:r>
                            <a:rPr lang="pt-BR" sz="2400" b="0" i="1" smtClean="0">
                              <a:latin typeface="Cambria Math" panose="02040503050406030204" pitchFamily="18" charset="0"/>
                            </a:rPr>
                            <m:t>848,96  </m:t>
                          </m:r>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i="1" smtClean="0">
                          <a:latin typeface="Cambria Math" panose="02040503050406030204" pitchFamily="18" charset="0"/>
                          <a:ea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i="1">
                          <a:latin typeface="Cambria Math" panose="02040503050406030204" pitchFamily="18" charset="0"/>
                        </a:rPr>
                        <m:t>=</m:t>
                      </m:r>
                      <m:f>
                        <m:fPr>
                          <m:ctrlPr>
                            <a:rPr lang="pt-BR" sz="2400" i="1">
                              <a:latin typeface="Cambria Math" panose="02040503050406030204" pitchFamily="18" charset="0"/>
                            </a:rPr>
                          </m:ctrlPr>
                        </m:fPr>
                        <m:num>
                          <m:r>
                            <a:rPr lang="pt-BR" sz="2400" i="1">
                              <a:latin typeface="Cambria Math" panose="02040503050406030204" pitchFamily="18" charset="0"/>
                            </a:rPr>
                            <m:t>−</m:t>
                          </m:r>
                          <m:r>
                            <a:rPr lang="pt-BR" sz="2400" b="0" i="1" smtClean="0">
                              <a:latin typeface="Cambria Math" panose="02040503050406030204" pitchFamily="18" charset="0"/>
                            </a:rPr>
                            <m:t>65</m:t>
                          </m:r>
                        </m:num>
                        <m:den>
                          <m:r>
                            <a:rPr lang="pt-BR" sz="2400" b="0" i="1" smtClean="0">
                              <a:latin typeface="Cambria Math" panose="02040503050406030204" pitchFamily="18" charset="0"/>
                            </a:rPr>
                            <m:t>848,96</m:t>
                          </m:r>
                        </m:den>
                      </m:f>
                      <m:r>
                        <a:rPr lang="pt-BR" sz="2400" b="0" i="1" smtClean="0">
                          <a:latin typeface="Cambria Math" panose="02040503050406030204" pitchFamily="18" charset="0"/>
                        </a:rPr>
                        <m:t>=−0,0766</m:t>
                      </m:r>
                      <m:r>
                        <a:rPr lang="pt-BR" sz="2400" b="0" i="1" smtClean="0">
                          <a:latin typeface="Cambria Math" panose="02040503050406030204" pitchFamily="18" charset="0"/>
                        </a:rPr>
                        <m:t>𝑚</m:t>
                      </m:r>
                      <m:r>
                        <a:rPr lang="pt-BR" sz="2400" b="0" i="1" smtClean="0">
                          <a:latin typeface="Cambria Math" panose="02040503050406030204" pitchFamily="18" charset="0"/>
                        </a:rPr>
                        <m:t> </m:t>
                      </m:r>
                      <m:r>
                        <a:rPr lang="pt-BR" sz="2400" b="0" i="1" smtClean="0">
                          <a:latin typeface="Cambria Math" panose="02040503050406030204" pitchFamily="18" charset="0"/>
                        </a:rPr>
                        <m:t>𝑜𝑢</m:t>
                      </m:r>
                      <m:r>
                        <a:rPr lang="pt-BR" sz="2400" i="1">
                          <a:latin typeface="Cambria Math" panose="02040503050406030204" pitchFamily="18" charset="0"/>
                        </a:rPr>
                        <m:t>−</m:t>
                      </m:r>
                      <m:r>
                        <a:rPr lang="pt-BR" sz="2400" b="0" i="1" smtClean="0">
                          <a:latin typeface="Cambria Math" panose="02040503050406030204" pitchFamily="18" charset="0"/>
                        </a:rPr>
                        <m:t>7</m:t>
                      </m:r>
                      <m:r>
                        <a:rPr lang="pt-BR" sz="2400" i="1">
                          <a:latin typeface="Cambria Math" panose="02040503050406030204" pitchFamily="18" charset="0"/>
                        </a:rPr>
                        <m:t>,</m:t>
                      </m:r>
                      <m:r>
                        <a:rPr lang="pt-BR" sz="2400" b="0" i="1" smtClean="0">
                          <a:latin typeface="Cambria Math" panose="02040503050406030204" pitchFamily="18" charset="0"/>
                        </a:rPr>
                        <m:t>66</m:t>
                      </m:r>
                      <m:r>
                        <a:rPr lang="pt-BR" sz="2400" b="0" i="1" smtClean="0">
                          <a:latin typeface="Cambria Math" panose="02040503050406030204" pitchFamily="18" charset="0"/>
                        </a:rPr>
                        <m:t>𝑐𝑚</m:t>
                      </m:r>
                      <m:r>
                        <a:rPr lang="pt-BR" sz="2400" i="1">
                          <a:latin typeface="Cambria Math" panose="02040503050406030204" pitchFamily="18" charset="0"/>
                        </a:rPr>
                        <m:t> (</m:t>
                      </m:r>
                      <m:r>
                        <a:rPr lang="pt-BR" sz="2400" i="1">
                          <a:latin typeface="Cambria Math" panose="02040503050406030204" pitchFamily="18" charset="0"/>
                        </a:rPr>
                        <m:t>𝑝𝑎𝑟𝑎</m:t>
                      </m:r>
                      <m:r>
                        <a:rPr lang="pt-BR" sz="2400" i="1">
                          <a:latin typeface="Cambria Math" panose="02040503050406030204" pitchFamily="18" charset="0"/>
                        </a:rPr>
                        <m:t> </m:t>
                      </m:r>
                      <m:r>
                        <a:rPr lang="pt-BR" sz="2400" i="1">
                          <a:latin typeface="Cambria Math" panose="02040503050406030204" pitchFamily="18" charset="0"/>
                        </a:rPr>
                        <m:t>𝑏𝑎𝑖𝑥𝑜</m:t>
                      </m:r>
                      <m:r>
                        <a:rPr lang="pt-BR" sz="2400" i="1">
                          <a:latin typeface="Cambria Math" panose="02040503050406030204" pitchFamily="18" charset="0"/>
                        </a:rPr>
                        <m:t>)</m:t>
                      </m:r>
                    </m:oMath>
                  </m:oMathPara>
                </a14:m>
                <a:endParaRPr lang="pt-BR" sz="2400" dirty="0"/>
              </a:p>
            </p:txBody>
          </p:sp>
        </mc:Choice>
        <mc:Fallback xmlns="">
          <p:sp>
            <p:nvSpPr>
              <p:cNvPr id="12" name="CaixaDeTexto 11">
                <a:extLst>
                  <a:ext uri="{FF2B5EF4-FFF2-40B4-BE49-F238E27FC236}">
                    <a16:creationId xmlns:a16="http://schemas.microsoft.com/office/drawing/2014/main" id="{65A0EB72-A8DF-422E-931C-6F063AE966AC}"/>
                  </a:ext>
                </a:extLst>
              </p:cNvPr>
              <p:cNvSpPr txBox="1">
                <a:spLocks noRot="1" noChangeAspect="1" noMove="1" noResize="1" noEditPoints="1" noAdjustHandles="1" noChangeArrowheads="1" noChangeShapeType="1" noTextEdit="1"/>
              </p:cNvSpPr>
              <p:nvPr/>
            </p:nvSpPr>
            <p:spPr>
              <a:xfrm>
                <a:off x="1099929" y="1738926"/>
                <a:ext cx="10495721" cy="83279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a:extLst>
                  <a:ext uri="{FF2B5EF4-FFF2-40B4-BE49-F238E27FC236}">
                    <a16:creationId xmlns:a16="http://schemas.microsoft.com/office/drawing/2014/main" id="{3B84A523-EE99-4F1E-988E-C424E5A67031}"/>
                  </a:ext>
                </a:extLst>
              </p:cNvPr>
              <p:cNvSpPr/>
              <p:nvPr/>
            </p:nvSpPr>
            <p:spPr>
              <a:xfrm>
                <a:off x="900917" y="2601699"/>
                <a:ext cx="106654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m:t>
                          </m:r>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r>
                        <a:rPr lang="pt-BR" sz="2400">
                          <a:latin typeface="Cambria Math" panose="02040503050406030204" pitchFamily="18" charset="0"/>
                          <a:ea typeface="Cambria Math" panose="02040503050406030204" pitchFamily="18" charset="0"/>
                        </a:rPr>
                        <m:t>=</m:t>
                      </m:r>
                      <m:r>
                        <a:rPr lang="pt-BR" sz="2400" i="1">
                          <a:latin typeface="Cambria Math" panose="02040503050406030204" pitchFamily="18" charset="0"/>
                          <a:ea typeface="Cambria Math" panose="02040503050406030204" pitchFamily="18" charset="0"/>
                        </a:rPr>
                        <m:t>0,</m:t>
                      </m:r>
                      <m:r>
                        <a:rPr lang="pt-BR" sz="2400" b="0" i="1" smtClean="0">
                          <a:latin typeface="Cambria Math" panose="02040503050406030204" pitchFamily="18" charset="0"/>
                          <a:ea typeface="Cambria Math" panose="02040503050406030204" pitchFamily="18" charset="0"/>
                        </a:rPr>
                        <m:t>375</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1" smtClean="0">
                          <a:latin typeface="Cambria Math" panose="02040503050406030204" pitchFamily="18" charset="0"/>
                        </a:rPr>
                        <m:t>=0,375 . −0,0766=− 0,02873 </m:t>
                      </m:r>
                      <m:r>
                        <a:rPr lang="pt-BR" sz="2400" b="0" i="1" smtClean="0">
                          <a:latin typeface="Cambria Math" panose="02040503050406030204" pitchFamily="18" charset="0"/>
                        </a:rPr>
                        <m:t>𝑟𝑎𝑑</m:t>
                      </m:r>
                      <m:r>
                        <a:rPr lang="pt-BR" sz="2400" b="0" i="1" smtClean="0">
                          <a:latin typeface="Cambria Math" panose="02040503050406030204" pitchFamily="18" charset="0"/>
                        </a:rPr>
                        <m:t> (</m:t>
                      </m:r>
                      <m:r>
                        <a:rPr lang="pt-BR" sz="2400" b="0" i="1" smtClean="0">
                          <a:latin typeface="Cambria Math" panose="02040503050406030204" pitchFamily="18" charset="0"/>
                        </a:rPr>
                        <m:t>𝑠𝑒𝑛𝑡𝑖𝑑𝑜</m:t>
                      </m:r>
                      <m:r>
                        <a:rPr lang="pt-BR" sz="2400" b="0" i="1" smtClean="0">
                          <a:latin typeface="Cambria Math" panose="02040503050406030204" pitchFamily="18" charset="0"/>
                        </a:rPr>
                        <m:t> </m:t>
                      </m:r>
                      <m:r>
                        <a:rPr lang="pt-BR" sz="2400" b="0" i="1" smtClean="0">
                          <a:latin typeface="Cambria Math" panose="02040503050406030204" pitchFamily="18" charset="0"/>
                        </a:rPr>
                        <m:t>𝑎𝑛𝑡𝑖</m:t>
                      </m:r>
                      <m:r>
                        <a:rPr lang="pt-BR" sz="2400" b="0" i="1" smtClean="0">
                          <a:latin typeface="Cambria Math" panose="02040503050406030204" pitchFamily="18" charset="0"/>
                        </a:rPr>
                        <m:t>−</m:t>
                      </m:r>
                      <m:r>
                        <a:rPr lang="pt-BR" sz="2400" b="0" i="1" smtClean="0">
                          <a:latin typeface="Cambria Math" panose="02040503050406030204" pitchFamily="18" charset="0"/>
                        </a:rPr>
                        <m:t>h𝑜𝑟</m:t>
                      </m:r>
                      <m:r>
                        <a:rPr lang="pt-BR" sz="2400" b="0" i="1" smtClean="0">
                          <a:latin typeface="Cambria Math" panose="02040503050406030204" pitchFamily="18" charset="0"/>
                        </a:rPr>
                        <m:t>á</m:t>
                      </m:r>
                      <m:r>
                        <a:rPr lang="pt-BR" sz="2400" b="0" i="1" smtClean="0">
                          <a:latin typeface="Cambria Math" panose="02040503050406030204" pitchFamily="18" charset="0"/>
                        </a:rPr>
                        <m:t>𝑟𝑖𝑜</m:t>
                      </m:r>
                      <m:r>
                        <a:rPr lang="pt-BR" sz="2400" b="0" i="1" smtClean="0">
                          <a:latin typeface="Cambria Math" panose="02040503050406030204" pitchFamily="18" charset="0"/>
                        </a:rPr>
                        <m:t>)</m:t>
                      </m:r>
                    </m:oMath>
                  </m:oMathPara>
                </a14:m>
                <a:endParaRPr lang="pt-BR" sz="2400" dirty="0"/>
              </a:p>
            </p:txBody>
          </p:sp>
        </mc:Choice>
        <mc:Fallback xmlns="">
          <p:sp>
            <p:nvSpPr>
              <p:cNvPr id="16" name="Retângulo 15">
                <a:extLst>
                  <a:ext uri="{FF2B5EF4-FFF2-40B4-BE49-F238E27FC236}">
                    <a16:creationId xmlns:a16="http://schemas.microsoft.com/office/drawing/2014/main" id="{3B84A523-EE99-4F1E-988E-C424E5A67031}"/>
                  </a:ext>
                </a:extLst>
              </p:cNvPr>
              <p:cNvSpPr>
                <a:spLocks noRot="1" noChangeAspect="1" noMove="1" noResize="1" noEditPoints="1" noAdjustHandles="1" noChangeArrowheads="1" noChangeShapeType="1" noTextEdit="1"/>
              </p:cNvSpPr>
              <p:nvPr/>
            </p:nvSpPr>
            <p:spPr>
              <a:xfrm>
                <a:off x="900917" y="2601699"/>
                <a:ext cx="10665484" cy="461665"/>
              </a:xfrm>
              <a:prstGeom prst="rect">
                <a:avLst/>
              </a:prstGeom>
              <a:blipFill>
                <a:blip r:embed="rId6"/>
                <a:stretch>
                  <a:fillRect b="-1973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a:extLst>
                  <a:ext uri="{FF2B5EF4-FFF2-40B4-BE49-F238E27FC236}">
                    <a16:creationId xmlns:a16="http://schemas.microsoft.com/office/drawing/2014/main" id="{59F116E7-5637-4441-AE37-8F1E76D32B47}"/>
                  </a:ext>
                </a:extLst>
              </p:cNvPr>
              <p:cNvSpPr/>
              <p:nvPr/>
            </p:nvSpPr>
            <p:spPr>
              <a:xfrm>
                <a:off x="2050234" y="3149026"/>
                <a:ext cx="8595110" cy="14702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r>
                                              <m:rPr>
                                                <m:brk m:alnAt="7"/>
                                              </m:rPr>
                                              <a:rPr lang="pt-BR" sz="2400" b="0" i="1" smtClean="0">
                                                <a:latin typeface="Cambria Math" panose="02040503050406030204" pitchFamily="18" charset="0"/>
                                              </a:rPr>
                                              <m:t>−</m:t>
                                            </m:r>
                                            <m:r>
                                              <a:rPr lang="pt-BR" sz="2400" b="0" i="1" smtClean="0">
                                                <a:latin typeface="Cambria Math" panose="02040503050406030204" pitchFamily="18" charset="0"/>
                                              </a:rPr>
                                              <m:t>65</m:t>
                                            </m:r>
                                          </m:e>
                                        </m:mr>
                                        <m:mr>
                                          <m:e>
                                            <m:r>
                                              <a:rPr lang="pt-BR" sz="2400" i="1">
                                                <a:latin typeface="Cambria Math" panose="02040503050406030204" pitchFamily="18" charset="0"/>
                                              </a:rPr>
                                              <m:t>0</m:t>
                                            </m:r>
                                          </m:e>
                                        </m:mr>
                                      </m:m>
                                    </m:e>
                                  </m:mr>
                                </m:m>
                              </m:e>
                            </m:mr>
                          </m:m>
                        </m:e>
                      </m:d>
                      <m:r>
                        <a:rPr lang="pt-BR" sz="2400" i="1">
                          <a:latin typeface="Cambria Math" panose="02040503050406030204" pitchFamily="18" charset="0"/>
                        </a:rPr>
                        <m:t>=</m:t>
                      </m:r>
                      <m:r>
                        <a:rPr lang="pt-BR" sz="2400" b="0" i="1" smtClean="0">
                          <a:latin typeface="Cambria Math" panose="02040503050406030204" pitchFamily="18" charset="0"/>
                        </a:rPr>
                        <m:t>17920 </m:t>
                      </m:r>
                      <m:r>
                        <a:rPr lang="pt-BR" sz="2400" i="1">
                          <a:latin typeface="Cambria Math" panose="02040503050406030204" pitchFamily="18" charset="0"/>
                        </a:rPr>
                        <m:t>.</m:t>
                      </m:r>
                      <m:d>
                        <m:dPr>
                          <m:begChr m:val="["/>
                          <m:endChr m:val="]"/>
                          <m:ctrlPr>
                            <a:rPr lang="pt-BR" sz="2400" i="1">
                              <a:latin typeface="Cambria Math" panose="02040503050406030204" pitchFamily="18" charset="0"/>
                            </a:rPr>
                          </m:ctrlPr>
                        </m:dPr>
                        <m:e>
                          <m:m>
                            <m:mPr>
                              <m:mcs>
                                <m:mc>
                                  <m:mcPr>
                                    <m:count m:val="2"/>
                                    <m:mcJc m:val="center"/>
                                  </m:mcPr>
                                </m:mc>
                              </m:mcs>
                              <m:ctrlPr>
                                <a:rPr lang="pt-BR" sz="2400" i="1">
                                  <a:latin typeface="Cambria Math" panose="02040503050406030204" pitchFamily="18" charset="0"/>
                                </a:rPr>
                              </m:ctrlPr>
                            </m:mPr>
                            <m:m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1</m:t>
                                      </m:r>
                                    </m:e>
                                  </m:mr>
                                </m:m>
                              </m:e>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0,</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0,</m:t>
                                      </m:r>
                                      <m:r>
                                        <a:rPr lang="pt-BR" sz="2400" b="0" i="1" smtClean="0">
                                          <a:latin typeface="Cambria Math" panose="02040503050406030204" pitchFamily="18" charset="0"/>
                                        </a:rPr>
                                        <m:t>5</m:t>
                                      </m:r>
                                    </m:e>
                                  </m:mr>
                                </m:m>
                              </m:e>
                            </m:mr>
                            <m:mr>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m:t>
                                      </m:r>
                                      <m:r>
                                        <a:rPr lang="pt-BR" sz="2400" i="1">
                                          <a:latin typeface="Cambria Math" panose="02040503050406030204" pitchFamily="18" charset="0"/>
                                        </a:rPr>
                                        <m:t>0,</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0,</m:t>
                                      </m:r>
                                      <m:r>
                                        <a:rPr lang="pt-BR" sz="2400" b="0" i="1" smtClean="0">
                                          <a:latin typeface="Cambria Math" panose="02040503050406030204" pitchFamily="18" charset="0"/>
                                        </a:rPr>
                                        <m:t>5</m:t>
                                      </m:r>
                                    </m:e>
                                  </m:mr>
                                </m:m>
                              </m:e>
                              <m:e>
                                <m:m>
                                  <m:mPr>
                                    <m:mcs>
                                      <m:mc>
                                        <m:mcPr>
                                          <m:count m:val="2"/>
                                          <m:mcJc m:val="center"/>
                                        </m:mcPr>
                                      </m:mc>
                                    </m:mcs>
                                    <m:ctrlPr>
                                      <a:rPr lang="pt-BR" sz="2400" i="1">
                                        <a:latin typeface="Cambria Math" panose="02040503050406030204" pitchFamily="18" charset="0"/>
                                      </a:rPr>
                                    </m:ctrlPr>
                                  </m:mPr>
                                  <m:mr>
                                    <m:e>
                                      <m:r>
                                        <m:rPr>
                                          <m:brk m:alnAt="7"/>
                                        </m:rPr>
                                        <a:rPr lang="pt-BR" sz="2400" i="1">
                                          <a:latin typeface="Cambria Math" panose="02040503050406030204" pitchFamily="18" charset="0"/>
                                        </a:rPr>
                                        <m:t>0</m:t>
                                      </m:r>
                                      <m:r>
                                        <a:rPr lang="pt-BR" sz="2400" i="1">
                                          <a:latin typeface="Cambria Math" panose="02040503050406030204" pitchFamily="18" charset="0"/>
                                        </a:rPr>
                                        <m:t>,</m:t>
                                      </m:r>
                                      <m:r>
                                        <a:rPr lang="pt-BR" sz="2400" b="0" i="1" smtClean="0">
                                          <a:latin typeface="Cambria Math" panose="02040503050406030204" pitchFamily="18" charset="0"/>
                                        </a:rPr>
                                        <m:t>188</m:t>
                                      </m:r>
                                    </m:e>
                                    <m:e>
                                      <m:r>
                                        <a:rPr lang="pt-BR" sz="2400" i="1">
                                          <a:latin typeface="Cambria Math" panose="02040503050406030204" pitchFamily="18" charset="0"/>
                                        </a:rPr>
                                        <m:t>−0,</m:t>
                                      </m:r>
                                      <m:r>
                                        <a:rPr lang="pt-BR" sz="2400" b="0" i="1" smtClean="0">
                                          <a:latin typeface="Cambria Math" panose="02040503050406030204" pitchFamily="18" charset="0"/>
                                        </a:rPr>
                                        <m:t>375</m:t>
                                      </m:r>
                                    </m:e>
                                  </m:mr>
                                  <m:mr>
                                    <m:e>
                                      <m:r>
                                        <a:rPr lang="pt-BR" sz="2400" i="1">
                                          <a:latin typeface="Cambria Math" panose="02040503050406030204" pitchFamily="18" charset="0"/>
                                        </a:rPr>
                                        <m:t>−0,</m:t>
                                      </m:r>
                                      <m:r>
                                        <a:rPr lang="pt-BR" sz="2400" b="0" i="1" smtClean="0">
                                          <a:latin typeface="Cambria Math" panose="02040503050406030204" pitchFamily="18" charset="0"/>
                                        </a:rPr>
                                        <m:t>375</m:t>
                                      </m:r>
                                    </m:e>
                                    <m:e>
                                      <m:r>
                                        <a:rPr lang="pt-BR" sz="2400" i="1">
                                          <a:latin typeface="Cambria Math" panose="02040503050406030204" pitchFamily="18" charset="0"/>
                                        </a:rPr>
                                        <m:t>1</m:t>
                                      </m:r>
                                    </m:e>
                                  </m:mr>
                                </m:m>
                              </m:e>
                            </m:mr>
                          </m:m>
                        </m:e>
                      </m:d>
                      <m:r>
                        <a:rPr lang="pt-BR" sz="2400" i="1">
                          <a:latin typeface="Cambria Math" panose="02040503050406030204" pitchFamily="18" charset="0"/>
                          <a:ea typeface="Cambria Math" panose="02040503050406030204" pitchFamily="18" charset="0"/>
                        </a:rPr>
                        <m:t>. </m:t>
                      </m:r>
                      <m:d>
                        <m:dPr>
                          <m:begChr m:val="["/>
                          <m:endChr m:val="]"/>
                          <m:ctrlPr>
                            <a:rPr lang="pt-BR" sz="2400" i="1">
                              <a:latin typeface="Cambria Math" panose="02040503050406030204" pitchFamily="18" charset="0"/>
                            </a:rPr>
                          </m:ctrlPr>
                        </m:dP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rPr>
                                            <m:t>1</m:t>
                                          </m:r>
                                        </m:sub>
                                      </m:sSub>
                                    </m:e>
                                  </m:mr>
                                  <m:mr>
                                    <m:e>
                                      <m:m>
                                        <m:mPr>
                                          <m:mcs>
                                            <m:mc>
                                              <m:mcPr>
                                                <m:count m:val="1"/>
                                                <m:mcJc m:val="center"/>
                                              </m:mcPr>
                                            </m:mc>
                                          </m:mcs>
                                          <m:ctrlPr>
                                            <a:rPr lang="pt-BR" sz="2400" i="1">
                                              <a:latin typeface="Cambria Math" panose="02040503050406030204" pitchFamily="18" charset="0"/>
                                            </a:rPr>
                                          </m:ctrlPr>
                                        </m:mP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e>
                                        </m:mr>
                                        <m:mr>
                                          <m:e>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b="0" i="1" smtClean="0">
                                                    <a:latin typeface="Cambria Math" panose="02040503050406030204" pitchFamily="18" charset="0"/>
                                                    <a:ea typeface="Cambria Math" panose="02040503050406030204" pitchFamily="18" charset="0"/>
                                                  </a:rPr>
                                                  <m:t>2</m:t>
                                                </m:r>
                                              </m:sub>
                                            </m:sSub>
                                          </m:e>
                                        </m:mr>
                                      </m:m>
                                    </m:e>
                                  </m:mr>
                                </m:m>
                              </m:e>
                            </m:mr>
                          </m:m>
                        </m:e>
                      </m:d>
                    </m:oMath>
                  </m:oMathPara>
                </a14:m>
                <a:endParaRPr lang="pt-BR" sz="2400" dirty="0"/>
              </a:p>
            </p:txBody>
          </p:sp>
        </mc:Choice>
        <mc:Fallback xmlns="">
          <p:sp>
            <p:nvSpPr>
              <p:cNvPr id="17" name="Retângulo 16">
                <a:extLst>
                  <a:ext uri="{FF2B5EF4-FFF2-40B4-BE49-F238E27FC236}">
                    <a16:creationId xmlns:a16="http://schemas.microsoft.com/office/drawing/2014/main" id="{59F116E7-5637-4441-AE37-8F1E76D32B47}"/>
                  </a:ext>
                </a:extLst>
              </p:cNvPr>
              <p:cNvSpPr>
                <a:spLocks noRot="1" noChangeAspect="1" noMove="1" noResize="1" noEditPoints="1" noAdjustHandles="1" noChangeArrowheads="1" noChangeShapeType="1" noTextEdit="1"/>
              </p:cNvSpPr>
              <p:nvPr/>
            </p:nvSpPr>
            <p:spPr>
              <a:xfrm>
                <a:off x="2050234" y="3149026"/>
                <a:ext cx="8595110" cy="1470211"/>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6B6895FF-515E-475A-83AE-1D6FB25E9CF9}"/>
                  </a:ext>
                </a:extLst>
              </p:cNvPr>
              <p:cNvSpPr txBox="1"/>
              <p:nvPr/>
            </p:nvSpPr>
            <p:spPr>
              <a:xfrm>
                <a:off x="883746" y="4823998"/>
                <a:ext cx="97615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r>
                        <a:rPr lang="pt-BR" sz="2400" b="0" i="1" smtClean="0">
                          <a:latin typeface="Cambria Math" panose="02040503050406030204" pitchFamily="18" charset="0"/>
                        </a:rPr>
                        <m:t>=17920 (0,188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1</m:t>
                          </m:r>
                        </m:sub>
                      </m:sSub>
                      <m:r>
                        <a:rPr lang="pt-BR" sz="2400" b="0" i="0" smtClean="0">
                          <a:latin typeface="Cambria Math" panose="02040503050406030204" pitchFamily="18" charset="0"/>
                        </a:rPr>
                        <m:t>+0,375 .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rPr>
                            <m:t>1</m:t>
                          </m:r>
                        </m:sub>
                      </m:sSub>
                      <m:r>
                        <a:rPr lang="pt-BR" sz="2400" b="0" i="0" smtClean="0">
                          <a:latin typeface="Cambria Math" panose="02040503050406030204" pitchFamily="18" charset="0"/>
                        </a:rPr>
                        <m:t>−0,188</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𝜈</m:t>
                          </m:r>
                        </m:e>
                        <m:sub>
                          <m:r>
                            <a:rPr lang="pt-BR" sz="2400" i="1">
                              <a:latin typeface="Cambria Math" panose="02040503050406030204" pitchFamily="18" charset="0"/>
                            </a:rPr>
                            <m:t>2</m:t>
                          </m:r>
                        </m:sub>
                      </m:sSub>
                      <m:r>
                        <a:rPr lang="pt-BR" sz="2400" b="0" i="0" smtClean="0">
                          <a:latin typeface="Cambria Math" panose="02040503050406030204" pitchFamily="18" charset="0"/>
                        </a:rPr>
                        <m:t>+0,375 .</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𝜃</m:t>
                          </m:r>
                        </m:e>
                        <m:sub>
                          <m:r>
                            <a:rPr lang="pt-BR" sz="2400" i="1">
                              <a:latin typeface="Cambria Math" panose="02040503050406030204" pitchFamily="18" charset="0"/>
                              <a:ea typeface="Cambria Math" panose="02040503050406030204" pitchFamily="18" charset="0"/>
                            </a:rPr>
                            <m:t>2</m:t>
                          </m:r>
                        </m:sub>
                      </m:sSub>
                      <m:r>
                        <a:rPr lang="pt-BR" sz="2400" b="0" i="1" smtClean="0">
                          <a:latin typeface="Cambria Math" panose="02040503050406030204" pitchFamily="18" charset="0"/>
                          <a:ea typeface="Cambria Math" panose="02040503050406030204" pitchFamily="18" charset="0"/>
                        </a:rPr>
                        <m:t>)</m:t>
                      </m:r>
                    </m:oMath>
                  </m:oMathPara>
                </a14:m>
                <a:endParaRPr lang="pt-BR" sz="2400" dirty="0"/>
              </a:p>
            </p:txBody>
          </p:sp>
        </mc:Choice>
        <mc:Fallback xmlns="">
          <p:sp>
            <p:nvSpPr>
              <p:cNvPr id="23" name="CaixaDeTexto 22">
                <a:extLst>
                  <a:ext uri="{FF2B5EF4-FFF2-40B4-BE49-F238E27FC236}">
                    <a16:creationId xmlns:a16="http://schemas.microsoft.com/office/drawing/2014/main" id="{6B6895FF-515E-475A-83AE-1D6FB25E9CF9}"/>
                  </a:ext>
                </a:extLst>
              </p:cNvPr>
              <p:cNvSpPr txBox="1">
                <a:spLocks noRot="1" noChangeAspect="1" noMove="1" noResize="1" noEditPoints="1" noAdjustHandles="1" noChangeArrowheads="1" noChangeShapeType="1" noTextEdit="1"/>
              </p:cNvSpPr>
              <p:nvPr/>
            </p:nvSpPr>
            <p:spPr>
              <a:xfrm>
                <a:off x="883746" y="4823998"/>
                <a:ext cx="9761599" cy="461665"/>
              </a:xfrm>
              <a:prstGeom prst="rect">
                <a:avLst/>
              </a:prstGeom>
              <a:blipFill>
                <a:blip r:embed="rId8"/>
                <a:stretch>
                  <a:fillRect b="-19737"/>
                </a:stretch>
              </a:blipFill>
            </p:spPr>
            <p:txBody>
              <a:bodyPr/>
              <a:lstStyle/>
              <a:p>
                <a:r>
                  <a:rPr lang="pt-BR">
                    <a:noFill/>
                  </a:rPr>
                  <a:t> </a:t>
                </a:r>
              </a:p>
            </p:txBody>
          </p:sp>
        </mc:Fallback>
      </mc:AlternateContent>
      <p:cxnSp>
        <p:nvCxnSpPr>
          <p:cNvPr id="25" name="Conector reto 24">
            <a:extLst>
              <a:ext uri="{FF2B5EF4-FFF2-40B4-BE49-F238E27FC236}">
                <a16:creationId xmlns:a16="http://schemas.microsoft.com/office/drawing/2014/main" id="{A53BD926-278F-4D60-A3A4-284E4F260E3C}"/>
              </a:ext>
            </a:extLst>
          </p:cNvPr>
          <p:cNvCxnSpPr/>
          <p:nvPr/>
        </p:nvCxnSpPr>
        <p:spPr>
          <a:xfrm flipV="1">
            <a:off x="3869635" y="4704899"/>
            <a:ext cx="927652" cy="7288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D6766314-0712-48F5-8A52-B28EAE483379}"/>
              </a:ext>
            </a:extLst>
          </p:cNvPr>
          <p:cNvCxnSpPr/>
          <p:nvPr/>
        </p:nvCxnSpPr>
        <p:spPr>
          <a:xfrm flipV="1">
            <a:off x="5420138" y="4704899"/>
            <a:ext cx="927652" cy="7288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CaixaDeTexto 27">
                <a:extLst>
                  <a:ext uri="{FF2B5EF4-FFF2-40B4-BE49-F238E27FC236}">
                    <a16:creationId xmlns:a16="http://schemas.microsoft.com/office/drawing/2014/main" id="{C917140A-A073-44EE-A6FF-54299DD9B603}"/>
                  </a:ext>
                </a:extLst>
              </p:cNvPr>
              <p:cNvSpPr txBox="1"/>
              <p:nvPr/>
            </p:nvSpPr>
            <p:spPr>
              <a:xfrm>
                <a:off x="1041677" y="5402260"/>
                <a:ext cx="97615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𝑓</m:t>
                          </m:r>
                        </m:e>
                        <m:sub>
                          <m:r>
                            <a:rPr lang="pt-BR" sz="2400" i="1">
                              <a:latin typeface="Cambria Math" panose="02040503050406030204" pitchFamily="18" charset="0"/>
                            </a:rPr>
                            <m:t>1</m:t>
                          </m:r>
                        </m:sub>
                      </m:sSub>
                      <m:r>
                        <a:rPr lang="pt-BR" sz="2400" b="0" i="1" smtClean="0">
                          <a:latin typeface="Cambria Math" panose="02040503050406030204" pitchFamily="18" charset="0"/>
                        </a:rPr>
                        <m:t>=17920 (0</m:t>
                      </m:r>
                      <m:r>
                        <a:rPr lang="pt-BR" sz="2400" b="0" i="0" smtClean="0">
                          <a:latin typeface="Cambria Math" panose="02040503050406030204" pitchFamily="18" charset="0"/>
                        </a:rPr>
                        <m:t>+0−0,188</m:t>
                      </m:r>
                      <m:r>
                        <a:rPr lang="pt-BR" sz="2400" b="0" i="1" smtClean="0">
                          <a:latin typeface="Cambria Math" panose="02040503050406030204" pitchFamily="18" charset="0"/>
                        </a:rPr>
                        <m:t> . </m:t>
                      </m:r>
                      <m:d>
                        <m:dPr>
                          <m:ctrlPr>
                            <a:rPr lang="pt-BR" sz="2400" b="0" i="1" smtClean="0">
                              <a:latin typeface="Cambria Math" panose="02040503050406030204" pitchFamily="18" charset="0"/>
                            </a:rPr>
                          </m:ctrlPr>
                        </m:dPr>
                        <m:e>
                          <m:r>
                            <a:rPr lang="pt-BR" sz="2400" b="0" i="1" smtClean="0">
                              <a:latin typeface="Cambria Math" panose="02040503050406030204" pitchFamily="18" charset="0"/>
                            </a:rPr>
                            <m:t>−0,0766</m:t>
                          </m:r>
                        </m:e>
                      </m:d>
                      <m:r>
                        <a:rPr lang="pt-BR" sz="2400" b="0" i="0" smtClean="0">
                          <a:latin typeface="Cambria Math" panose="02040503050406030204" pitchFamily="18" charset="0"/>
                        </a:rPr>
                        <m:t>+0,375 </m:t>
                      </m:r>
                      <m:d>
                        <m:dPr>
                          <m:ctrlPr>
                            <a:rPr lang="pt-BR" sz="2400" b="0" i="1" smtClean="0">
                              <a:latin typeface="Cambria Math" panose="02040503050406030204" pitchFamily="18" charset="0"/>
                            </a:rPr>
                          </m:ctrlPr>
                        </m:dPr>
                        <m:e>
                          <m:r>
                            <a:rPr lang="pt-BR" sz="2400" b="0" i="1" smtClean="0">
                              <a:latin typeface="Cambria Math" panose="02040503050406030204" pitchFamily="18" charset="0"/>
                            </a:rPr>
                            <m:t>−0,02873</m:t>
                          </m:r>
                        </m:e>
                      </m:d>
                      <m:r>
                        <a:rPr lang="pt-BR" sz="2400" b="0" i="1" smtClean="0">
                          <a:latin typeface="Cambria Math" panose="02040503050406030204" pitchFamily="18" charset="0"/>
                          <a:ea typeface="Cambria Math" panose="02040503050406030204" pitchFamily="18" charset="0"/>
                        </a:rPr>
                        <m:t>=64,996 </m:t>
                      </m:r>
                      <m:r>
                        <a:rPr lang="pt-BR" sz="2400" b="0" i="1" smtClean="0">
                          <a:latin typeface="Cambria Math" panose="02040503050406030204" pitchFamily="18" charset="0"/>
                          <a:ea typeface="Cambria Math" panose="02040503050406030204" pitchFamily="18" charset="0"/>
                        </a:rPr>
                        <m:t>𝑘𝑁</m:t>
                      </m:r>
                    </m:oMath>
                  </m:oMathPara>
                </a14:m>
                <a:endParaRPr lang="pt-BR" sz="2400" dirty="0"/>
              </a:p>
            </p:txBody>
          </p:sp>
        </mc:Choice>
        <mc:Fallback xmlns="">
          <p:sp>
            <p:nvSpPr>
              <p:cNvPr id="28" name="CaixaDeTexto 27">
                <a:extLst>
                  <a:ext uri="{FF2B5EF4-FFF2-40B4-BE49-F238E27FC236}">
                    <a16:creationId xmlns:a16="http://schemas.microsoft.com/office/drawing/2014/main" id="{C917140A-A073-44EE-A6FF-54299DD9B603}"/>
                  </a:ext>
                </a:extLst>
              </p:cNvPr>
              <p:cNvSpPr txBox="1">
                <a:spLocks noRot="1" noChangeAspect="1" noMove="1" noResize="1" noEditPoints="1" noAdjustHandles="1" noChangeArrowheads="1" noChangeShapeType="1" noTextEdit="1"/>
              </p:cNvSpPr>
              <p:nvPr/>
            </p:nvSpPr>
            <p:spPr>
              <a:xfrm>
                <a:off x="1041677" y="5402260"/>
                <a:ext cx="9761599" cy="461665"/>
              </a:xfrm>
              <a:prstGeom prst="rect">
                <a:avLst/>
              </a:prstGeom>
              <a:blipFill>
                <a:blip r:embed="rId9"/>
                <a:stretch>
                  <a:fillRect l="-312" b="-1973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DA7F1CA0-8293-4804-84E2-6035757AD8BF}"/>
                  </a:ext>
                </a:extLst>
              </p:cNvPr>
              <p:cNvSpPr txBox="1"/>
              <p:nvPr/>
            </p:nvSpPr>
            <p:spPr>
              <a:xfrm>
                <a:off x="734118" y="5863925"/>
                <a:ext cx="1029969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𝑀</m:t>
                          </m:r>
                        </m:e>
                        <m:sub>
                          <m:r>
                            <a:rPr lang="pt-BR" sz="2400" i="1">
                              <a:latin typeface="Cambria Math" panose="02040503050406030204" pitchFamily="18" charset="0"/>
                            </a:rPr>
                            <m:t>1</m:t>
                          </m:r>
                        </m:sub>
                      </m:sSub>
                      <m:r>
                        <a:rPr lang="pt-BR" sz="2400" b="0" i="1" smtClean="0">
                          <a:latin typeface="Cambria Math" panose="02040503050406030204" pitchFamily="18" charset="0"/>
                        </a:rPr>
                        <m:t>=17920 (0</m:t>
                      </m:r>
                      <m:r>
                        <a:rPr lang="pt-BR" sz="2400" b="0" i="0" smtClean="0">
                          <a:latin typeface="Cambria Math" panose="02040503050406030204" pitchFamily="18" charset="0"/>
                        </a:rPr>
                        <m:t>+0−0,375</m:t>
                      </m:r>
                      <m:r>
                        <a:rPr lang="pt-BR" sz="2400" b="0" i="1" smtClean="0">
                          <a:latin typeface="Cambria Math" panose="02040503050406030204" pitchFamily="18" charset="0"/>
                        </a:rPr>
                        <m:t> . </m:t>
                      </m:r>
                      <m:d>
                        <m:dPr>
                          <m:ctrlPr>
                            <a:rPr lang="pt-BR" sz="2400" b="0" i="1" smtClean="0">
                              <a:latin typeface="Cambria Math" panose="02040503050406030204" pitchFamily="18" charset="0"/>
                            </a:rPr>
                          </m:ctrlPr>
                        </m:dPr>
                        <m:e>
                          <m:r>
                            <a:rPr lang="pt-BR" sz="2400" b="0" i="1" smtClean="0">
                              <a:latin typeface="Cambria Math" panose="02040503050406030204" pitchFamily="18" charset="0"/>
                            </a:rPr>
                            <m:t>−0,0766</m:t>
                          </m:r>
                        </m:e>
                      </m:d>
                      <m:r>
                        <a:rPr lang="pt-BR" sz="2400" b="0" i="0" smtClean="0">
                          <a:latin typeface="Cambria Math" panose="02040503050406030204" pitchFamily="18" charset="0"/>
                        </a:rPr>
                        <m:t>+0,5 </m:t>
                      </m:r>
                      <m:d>
                        <m:dPr>
                          <m:ctrlPr>
                            <a:rPr lang="pt-BR" sz="2400" b="0" i="1" smtClean="0">
                              <a:latin typeface="Cambria Math" panose="02040503050406030204" pitchFamily="18" charset="0"/>
                            </a:rPr>
                          </m:ctrlPr>
                        </m:dPr>
                        <m:e>
                          <m:r>
                            <a:rPr lang="pt-BR" sz="2400" b="0" i="1" smtClean="0">
                              <a:latin typeface="Cambria Math" panose="02040503050406030204" pitchFamily="18" charset="0"/>
                            </a:rPr>
                            <m:t>−0,02873</m:t>
                          </m:r>
                        </m:e>
                      </m:d>
                      <m:r>
                        <a:rPr lang="pt-BR" sz="2400" b="0" i="1" smtClean="0">
                          <a:latin typeface="Cambria Math" panose="02040503050406030204" pitchFamily="18" charset="0"/>
                          <a:ea typeface="Cambria Math" panose="02040503050406030204" pitchFamily="18" charset="0"/>
                        </a:rPr>
                        <m:t>=257,33 </m:t>
                      </m:r>
                      <m:r>
                        <a:rPr lang="pt-BR" sz="2400" b="0" i="1" smtClean="0">
                          <a:latin typeface="Cambria Math" panose="02040503050406030204" pitchFamily="18" charset="0"/>
                          <a:ea typeface="Cambria Math" panose="02040503050406030204" pitchFamily="18" charset="0"/>
                        </a:rPr>
                        <m:t>𝑘𝑁𝑚</m:t>
                      </m:r>
                    </m:oMath>
                  </m:oMathPara>
                </a14:m>
                <a:endParaRPr lang="pt-BR" sz="2400" dirty="0"/>
              </a:p>
            </p:txBody>
          </p:sp>
        </mc:Choice>
        <mc:Fallback xmlns="">
          <p:sp>
            <p:nvSpPr>
              <p:cNvPr id="30" name="CaixaDeTexto 29">
                <a:extLst>
                  <a:ext uri="{FF2B5EF4-FFF2-40B4-BE49-F238E27FC236}">
                    <a16:creationId xmlns:a16="http://schemas.microsoft.com/office/drawing/2014/main" id="{DA7F1CA0-8293-4804-84E2-6035757AD8BF}"/>
                  </a:ext>
                </a:extLst>
              </p:cNvPr>
              <p:cNvSpPr txBox="1">
                <a:spLocks noRot="1" noChangeAspect="1" noMove="1" noResize="1" noEditPoints="1" noAdjustHandles="1" noChangeArrowheads="1" noChangeShapeType="1" noTextEdit="1"/>
              </p:cNvSpPr>
              <p:nvPr/>
            </p:nvSpPr>
            <p:spPr>
              <a:xfrm>
                <a:off x="734118" y="5863925"/>
                <a:ext cx="10299692" cy="461665"/>
              </a:xfrm>
              <a:prstGeom prst="rect">
                <a:avLst/>
              </a:prstGeom>
              <a:blipFill>
                <a:blip r:embed="rId10"/>
                <a:stretch>
                  <a:fillRect b="-19737"/>
                </a:stretch>
              </a:blipFill>
            </p:spPr>
            <p:txBody>
              <a:bodyPr/>
              <a:lstStyle/>
              <a:p>
                <a:r>
                  <a:rPr lang="pt-BR">
                    <a:noFill/>
                  </a:rPr>
                  <a:t> </a:t>
                </a:r>
              </a:p>
            </p:txBody>
          </p:sp>
        </mc:Fallback>
      </mc:AlternateContent>
    </p:spTree>
    <p:extLst>
      <p:ext uri="{BB962C8B-B14F-4D97-AF65-F5344CB8AC3E}">
        <p14:creationId xmlns:p14="http://schemas.microsoft.com/office/powerpoint/2010/main" val="139099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63C22E-4276-4100-9279-411ED7A14852}"/>
              </a:ext>
            </a:extLst>
          </p:cNvPr>
          <p:cNvSpPr>
            <a:spLocks noGrp="1"/>
          </p:cNvSpPr>
          <p:nvPr>
            <p:ph type="title"/>
          </p:nvPr>
        </p:nvSpPr>
        <p:spPr>
          <a:xfrm>
            <a:off x="1097280" y="286603"/>
            <a:ext cx="10058400" cy="1450757"/>
          </a:xfrm>
        </p:spPr>
        <p:txBody>
          <a:bodyPr/>
          <a:lstStyle/>
          <a:p>
            <a:r>
              <a:rPr lang="en-US" dirty="0" err="1"/>
              <a:t>Exercicio</a:t>
            </a:r>
            <a:r>
              <a:rPr lang="en-US" dirty="0"/>
              <a:t> 3</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B8825453-3EF2-4232-BE94-1FDAEC9B1AFA}"/>
                  </a:ext>
                </a:extLst>
              </p:cNvPr>
              <p:cNvSpPr>
                <a:spLocks noGrp="1"/>
              </p:cNvSpPr>
              <p:nvPr>
                <p:ph sz="half" idx="1"/>
              </p:nvPr>
            </p:nvSpPr>
            <p:spPr>
              <a:xfrm>
                <a:off x="1097280" y="2068201"/>
                <a:ext cx="5144494" cy="3748193"/>
              </a:xfrm>
            </p:spPr>
            <p:txBody>
              <a:bodyPr>
                <a:noAutofit/>
              </a:bodyPr>
              <a:lstStyle/>
              <a:p>
                <a:pPr marL="0" indent="0" algn="ctr">
                  <a:buNone/>
                </a:pPr>
                <a:r>
                  <a:rPr lang="en-US" sz="2200" dirty="0">
                    <a:solidFill>
                      <a:schemeClr val="tx1"/>
                    </a:solidFill>
                    <a:latin typeface="Bookman Old Style (Títulos)"/>
                  </a:rPr>
                  <a:t>Calcule </a:t>
                </a:r>
                <a:r>
                  <a:rPr lang="en-US" sz="2200" dirty="0" err="1">
                    <a:solidFill>
                      <a:schemeClr val="tx1"/>
                    </a:solidFill>
                    <a:latin typeface="Bookman Old Style (Títulos)"/>
                  </a:rPr>
                  <a:t>os</a:t>
                </a:r>
                <a:r>
                  <a:rPr lang="en-US" sz="2200" dirty="0">
                    <a:solidFill>
                      <a:schemeClr val="tx1"/>
                    </a:solidFill>
                    <a:latin typeface="Bookman Old Style (Títulos)"/>
                  </a:rPr>
                  <a:t> </a:t>
                </a:r>
                <a:r>
                  <a:rPr lang="en-US" sz="2200" dirty="0" err="1">
                    <a:solidFill>
                      <a:schemeClr val="tx1"/>
                    </a:solidFill>
                    <a:latin typeface="Bookman Old Style (Títulos)"/>
                  </a:rPr>
                  <a:t>deslocamentos</a:t>
                </a:r>
                <a:r>
                  <a:rPr lang="en-US" sz="2200" dirty="0">
                    <a:solidFill>
                      <a:schemeClr val="tx1"/>
                    </a:solidFill>
                    <a:latin typeface="Bookman Old Style (Títulos)"/>
                  </a:rPr>
                  <a:t> </a:t>
                </a:r>
                <a:r>
                  <a:rPr lang="en-US" sz="2200" dirty="0" err="1">
                    <a:solidFill>
                      <a:schemeClr val="tx1"/>
                    </a:solidFill>
                    <a:latin typeface="Bookman Old Style (Títulos)"/>
                  </a:rPr>
                  <a:t>verticais</a:t>
                </a:r>
                <a:r>
                  <a:rPr lang="en-US" sz="2200" dirty="0">
                    <a:solidFill>
                      <a:schemeClr val="tx1"/>
                    </a:solidFill>
                    <a:latin typeface="Bookman Old Style (Títulos)"/>
                  </a:rPr>
                  <a:t>, as </a:t>
                </a:r>
                <a:r>
                  <a:rPr lang="en-US" sz="2200" dirty="0" err="1">
                    <a:solidFill>
                      <a:schemeClr val="tx1"/>
                    </a:solidFill>
                    <a:latin typeface="Bookman Old Style (Títulos)"/>
                  </a:rPr>
                  <a:t>rotações</a:t>
                </a:r>
                <a:r>
                  <a:rPr lang="en-US" sz="2200" dirty="0">
                    <a:solidFill>
                      <a:schemeClr val="tx1"/>
                    </a:solidFill>
                    <a:latin typeface="Bookman Old Style (Títulos)"/>
                  </a:rPr>
                  <a:t> e as </a:t>
                </a:r>
                <a:r>
                  <a:rPr lang="en-US" sz="2200" dirty="0" err="1">
                    <a:solidFill>
                      <a:schemeClr val="tx1"/>
                    </a:solidFill>
                    <a:latin typeface="Bookman Old Style (Títulos)"/>
                  </a:rPr>
                  <a:t>resultantes</a:t>
                </a:r>
                <a:r>
                  <a:rPr lang="en-US" sz="2200" dirty="0">
                    <a:solidFill>
                      <a:schemeClr val="tx1"/>
                    </a:solidFill>
                    <a:latin typeface="Bookman Old Style (Títulos)"/>
                  </a:rPr>
                  <a:t> da viga. </a:t>
                </a:r>
              </a:p>
              <a:p>
                <a:pPr marL="0" indent="0" algn="ctr">
                  <a:buNone/>
                </a:pPr>
                <a:r>
                  <a:rPr lang="en-US" sz="2200" dirty="0" err="1">
                    <a:solidFill>
                      <a:schemeClr val="tx1"/>
                    </a:solidFill>
                    <a:latin typeface="Bookman Old Style (Títulos)"/>
                  </a:rPr>
                  <a:t>Sabendo</a:t>
                </a:r>
                <a:r>
                  <a:rPr lang="en-US" sz="2200" dirty="0">
                    <a:solidFill>
                      <a:schemeClr val="tx1"/>
                    </a:solidFill>
                    <a:latin typeface="Bookman Old Style (Títulos)"/>
                  </a:rPr>
                  <a:t> que:</a:t>
                </a:r>
              </a:p>
              <a:p>
                <a:pPr marL="0" indent="0" algn="just">
                  <a:buNone/>
                </a:pPr>
                <a:r>
                  <a:rPr lang="en-US" sz="2200" dirty="0">
                    <a:solidFill>
                      <a:schemeClr val="tx1"/>
                    </a:solidFill>
                    <a:latin typeface="Bookman Old Style (Títulos)"/>
                  </a:rPr>
                  <a:t>Material: </a:t>
                </a:r>
                <a:r>
                  <a:rPr lang="en-US" sz="2200" dirty="0" err="1">
                    <a:solidFill>
                      <a:schemeClr val="tx1"/>
                    </a:solidFill>
                    <a:latin typeface="Bookman Old Style (Títulos)"/>
                  </a:rPr>
                  <a:t>Concreto</a:t>
                </a:r>
                <a:r>
                  <a:rPr lang="en-US" sz="2200" dirty="0">
                    <a:solidFill>
                      <a:schemeClr val="tx1"/>
                    </a:solidFill>
                    <a:latin typeface="Bookman Old Style (Títulos)"/>
                  </a:rPr>
                  <a:t> </a:t>
                </a:r>
                <a14:m>
                  <m:oMath xmlns:m="http://schemas.openxmlformats.org/officeDocument/2006/math">
                    <m:r>
                      <a:rPr lang="pt-BR" sz="2200">
                        <a:solidFill>
                          <a:schemeClr val="tx1"/>
                        </a:solidFill>
                        <a:latin typeface="Cambria Math" panose="02040503050406030204" pitchFamily="18" charset="0"/>
                      </a:rPr>
                      <m:t>(</m:t>
                    </m:r>
                    <m:r>
                      <a:rPr lang="pt-BR" sz="2200" i="1">
                        <a:solidFill>
                          <a:schemeClr val="tx1"/>
                        </a:solidFill>
                        <a:latin typeface="Cambria Math" panose="02040503050406030204" pitchFamily="18" charset="0"/>
                      </a:rPr>
                      <m:t>𝐸</m:t>
                    </m:r>
                    <m:r>
                      <a:rPr lang="pt-BR" sz="2200" i="1">
                        <a:solidFill>
                          <a:schemeClr val="tx1"/>
                        </a:solidFill>
                        <a:latin typeface="Cambria Math" panose="02040503050406030204" pitchFamily="18" charset="0"/>
                      </a:rPr>
                      <m:t>=2,5 </m:t>
                    </m:r>
                    <m:sSup>
                      <m:sSupPr>
                        <m:ctrlPr>
                          <a:rPr lang="pt-BR" sz="2200" i="1">
                            <a:solidFill>
                              <a:schemeClr val="tx1"/>
                            </a:solidFill>
                            <a:latin typeface="Cambria Math" panose="02040503050406030204" pitchFamily="18" charset="0"/>
                          </a:rPr>
                        </m:ctrlPr>
                      </m:sSupPr>
                      <m:e>
                        <m:r>
                          <a:rPr lang="pt-BR" sz="2200" i="1">
                            <a:solidFill>
                              <a:schemeClr val="tx1"/>
                            </a:solidFill>
                            <a:latin typeface="Cambria Math" panose="02040503050406030204" pitchFamily="18" charset="0"/>
                          </a:rPr>
                          <m:t>10</m:t>
                        </m:r>
                      </m:e>
                      <m:sup>
                        <m:r>
                          <a:rPr lang="pt-BR" sz="2200" i="1">
                            <a:solidFill>
                              <a:schemeClr val="tx1"/>
                            </a:solidFill>
                            <a:latin typeface="Cambria Math" panose="02040503050406030204" pitchFamily="18" charset="0"/>
                          </a:rPr>
                          <m:t>7</m:t>
                        </m:r>
                      </m:sup>
                    </m:sSup>
                    <m:r>
                      <a:rPr lang="pt-BR" sz="2200" i="1">
                        <a:solidFill>
                          <a:schemeClr val="tx1"/>
                        </a:solidFill>
                        <a:latin typeface="Cambria Math" panose="02040503050406030204" pitchFamily="18" charset="0"/>
                      </a:rPr>
                      <m:t>𝑘𝑁</m:t>
                    </m:r>
                    <m:r>
                      <a:rPr lang="pt-BR" sz="2200" i="1">
                        <a:solidFill>
                          <a:schemeClr val="tx1"/>
                        </a:solidFill>
                        <a:latin typeface="Cambria Math" panose="02040503050406030204" pitchFamily="18" charset="0"/>
                      </a:rPr>
                      <m:t>/</m:t>
                    </m:r>
                    <m:r>
                      <a:rPr lang="pt-BR" sz="2200" i="1">
                        <a:solidFill>
                          <a:schemeClr val="tx1"/>
                        </a:solidFill>
                        <a:latin typeface="Cambria Math" panose="02040503050406030204" pitchFamily="18" charset="0"/>
                      </a:rPr>
                      <m:t>𝑚</m:t>
                    </m:r>
                    <m:r>
                      <a:rPr lang="pt-BR" sz="2200" i="1">
                        <a:solidFill>
                          <a:schemeClr val="tx1"/>
                        </a:solidFill>
                        <a:latin typeface="Cambria Math" panose="02040503050406030204" pitchFamily="18" charset="0"/>
                      </a:rPr>
                      <m:t>²)</m:t>
                    </m:r>
                  </m:oMath>
                </a14:m>
                <a:endParaRPr lang="en-US" sz="2200" dirty="0">
                  <a:solidFill>
                    <a:schemeClr val="tx1"/>
                  </a:solidFill>
                  <a:latin typeface="Bookman Old Style (Títulos)"/>
                </a:endParaRPr>
              </a:p>
              <a:p>
                <a:pPr marL="0" indent="0" algn="just">
                  <a:buNone/>
                </a:pPr>
                <a:r>
                  <a:rPr lang="en-US" sz="2200" dirty="0" err="1">
                    <a:solidFill>
                      <a:schemeClr val="tx1"/>
                    </a:solidFill>
                    <a:latin typeface="Bookman Old Style (Títulos)"/>
                  </a:rPr>
                  <a:t>Seção</a:t>
                </a:r>
                <a:r>
                  <a:rPr lang="en-US" sz="2200" dirty="0">
                    <a:solidFill>
                      <a:schemeClr val="tx1"/>
                    </a:solidFill>
                    <a:latin typeface="Bookman Old Style (Títulos)"/>
                  </a:rPr>
                  <a:t> Transversal: 30 x 50 cm</a:t>
                </a:r>
              </a:p>
              <a:p>
                <a:pPr marL="0" indent="0" algn="ctr">
                  <a:buNone/>
                </a:pPr>
                <a:endParaRPr lang="en-US" sz="2200" dirty="0">
                  <a:solidFill>
                    <a:schemeClr val="tx1"/>
                  </a:solidFill>
                  <a:latin typeface="Bookman Old Style (Títulos)"/>
                </a:endParaRPr>
              </a:p>
              <a:p>
                <a:pPr algn="ctr"/>
                <a:endParaRPr lang="en-US" sz="2200" dirty="0">
                  <a:solidFill>
                    <a:schemeClr val="tx1"/>
                  </a:solidFill>
                  <a:latin typeface="Bookman Old Style (Títulos)"/>
                </a:endParaRPr>
              </a:p>
            </p:txBody>
          </p:sp>
        </mc:Choice>
        <mc:Fallback xmlns="">
          <p:sp>
            <p:nvSpPr>
              <p:cNvPr id="13" name="Content Placeholder 2">
                <a:extLst>
                  <a:ext uri="{FF2B5EF4-FFF2-40B4-BE49-F238E27FC236}">
                    <a16:creationId xmlns:a16="http://schemas.microsoft.com/office/drawing/2014/main" id="{B8825453-3EF2-4232-BE94-1FDAEC9B1AFA}"/>
                  </a:ext>
                </a:extLst>
              </p:cNvPr>
              <p:cNvSpPr>
                <a:spLocks noGrp="1" noRot="1" noChangeAspect="1" noMove="1" noResize="1" noEditPoints="1" noAdjustHandles="1" noChangeArrowheads="1" noChangeShapeType="1" noTextEdit="1"/>
              </p:cNvSpPr>
              <p:nvPr>
                <p:ph sz="half" idx="1"/>
              </p:nvPr>
            </p:nvSpPr>
            <p:spPr>
              <a:xfrm>
                <a:off x="1097280" y="2068201"/>
                <a:ext cx="5144494" cy="3748193"/>
              </a:xfrm>
              <a:blipFill>
                <a:blip r:embed="rId2"/>
                <a:stretch>
                  <a:fillRect l="-3318" t="-650" r="-2962"/>
                </a:stretch>
              </a:blipFill>
            </p:spPr>
            <p:txBody>
              <a:bodyPr/>
              <a:lstStyle/>
              <a:p>
                <a:r>
                  <a:rPr lang="pt-BR">
                    <a:noFill/>
                  </a:rPr>
                  <a:t> </a:t>
                </a:r>
              </a:p>
            </p:txBody>
          </p:sp>
        </mc:Fallback>
      </mc:AlternateContent>
      <p:sp>
        <p:nvSpPr>
          <p:cNvPr id="4" name="Espaço Reservado para Data 3">
            <a:extLst>
              <a:ext uri="{FF2B5EF4-FFF2-40B4-BE49-F238E27FC236}">
                <a16:creationId xmlns:a16="http://schemas.microsoft.com/office/drawing/2014/main" id="{5ABE3465-26C9-4875-A420-5AEA181291C8}"/>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623252B5-F3E6-4058-A723-196087E9E541}" type="datetime1">
              <a:rPr lang="pt-BR" smtClean="0"/>
              <a:pPr rtl="0">
                <a:spcAft>
                  <a:spcPts val="600"/>
                </a:spcAft>
              </a:pPr>
              <a:t>16/11/2020</a:t>
            </a:fld>
            <a:endParaRPr lang="en-US"/>
          </a:p>
        </p:txBody>
      </p:sp>
      <p:sp>
        <p:nvSpPr>
          <p:cNvPr id="2" name="Retângulo 1">
            <a:extLst>
              <a:ext uri="{FF2B5EF4-FFF2-40B4-BE49-F238E27FC236}">
                <a16:creationId xmlns:a16="http://schemas.microsoft.com/office/drawing/2014/main" id="{F9B6915C-6F68-4A5A-BF43-71110DACAAAB}"/>
              </a:ext>
            </a:extLst>
          </p:cNvPr>
          <p:cNvSpPr/>
          <p:nvPr/>
        </p:nvSpPr>
        <p:spPr>
          <a:xfrm>
            <a:off x="911750" y="4976621"/>
            <a:ext cx="371060" cy="8397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4AEC7EE7-8D61-4A2E-828B-AB57D88F2444}"/>
              </a:ext>
            </a:extLst>
          </p:cNvPr>
          <p:cNvSpPr txBox="1"/>
          <p:nvPr/>
        </p:nvSpPr>
        <p:spPr>
          <a:xfrm>
            <a:off x="885246" y="5816394"/>
            <a:ext cx="516835" cy="369332"/>
          </a:xfrm>
          <a:prstGeom prst="rect">
            <a:avLst/>
          </a:prstGeom>
          <a:noFill/>
        </p:spPr>
        <p:txBody>
          <a:bodyPr wrap="square">
            <a:spAutoFit/>
          </a:bodyPr>
          <a:lstStyle/>
          <a:p>
            <a:r>
              <a:rPr lang="en-US" dirty="0">
                <a:latin typeface="Bookman Old Style (Títulos)"/>
              </a:rPr>
              <a:t>30</a:t>
            </a:r>
            <a:endParaRPr lang="pt-BR" dirty="0"/>
          </a:p>
        </p:txBody>
      </p:sp>
      <p:sp>
        <p:nvSpPr>
          <p:cNvPr id="12" name="CaixaDeTexto 11">
            <a:extLst>
              <a:ext uri="{FF2B5EF4-FFF2-40B4-BE49-F238E27FC236}">
                <a16:creationId xmlns:a16="http://schemas.microsoft.com/office/drawing/2014/main" id="{F140E690-3941-4C9D-B660-910D0C785F33}"/>
              </a:ext>
            </a:extLst>
          </p:cNvPr>
          <p:cNvSpPr txBox="1"/>
          <p:nvPr/>
        </p:nvSpPr>
        <p:spPr>
          <a:xfrm>
            <a:off x="1282810" y="5165246"/>
            <a:ext cx="516835" cy="369332"/>
          </a:xfrm>
          <a:prstGeom prst="rect">
            <a:avLst/>
          </a:prstGeom>
          <a:noFill/>
        </p:spPr>
        <p:txBody>
          <a:bodyPr wrap="square">
            <a:spAutoFit/>
          </a:bodyPr>
          <a:lstStyle/>
          <a:p>
            <a:r>
              <a:rPr lang="en-US" dirty="0">
                <a:latin typeface="Bookman Old Style (Títulos)"/>
              </a:rPr>
              <a:t>5</a:t>
            </a:r>
            <a:r>
              <a:rPr lang="en-US" sz="1800" dirty="0">
                <a:solidFill>
                  <a:schemeClr val="tx1"/>
                </a:solidFill>
                <a:latin typeface="Bookman Old Style (Títulos)"/>
              </a:rPr>
              <a:t>0</a:t>
            </a:r>
            <a:endParaRPr lang="pt-BR" dirty="0"/>
          </a:p>
        </p:txBody>
      </p:sp>
      <p:pic>
        <p:nvPicPr>
          <p:cNvPr id="14" name="Imagem 13">
            <a:extLst>
              <a:ext uri="{FF2B5EF4-FFF2-40B4-BE49-F238E27FC236}">
                <a16:creationId xmlns:a16="http://schemas.microsoft.com/office/drawing/2014/main" id="{2172F1D4-0EDB-412C-9C2A-8CEC78930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069" y="2511872"/>
            <a:ext cx="5243565" cy="2464749"/>
          </a:xfrm>
          <a:prstGeom prst="rect">
            <a:avLst/>
          </a:prstGeom>
        </p:spPr>
      </p:pic>
    </p:spTree>
    <p:extLst>
      <p:ext uri="{BB962C8B-B14F-4D97-AF65-F5344CB8AC3E}">
        <p14:creationId xmlns:p14="http://schemas.microsoft.com/office/powerpoint/2010/main" val="170878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F79F9-1428-44E9-80BF-C3E53AE39425}"/>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4AAF2101-0BDE-48E3-973E-671543461848}"/>
              </a:ext>
            </a:extLst>
          </p:cNvPr>
          <p:cNvSpPr>
            <a:spLocks noGrp="1"/>
          </p:cNvSpPr>
          <p:nvPr>
            <p:ph idx="1"/>
          </p:nvPr>
        </p:nvSpPr>
        <p:spPr/>
        <p:txBody>
          <a:bodyPr>
            <a:normAutofit/>
          </a:bodyPr>
          <a:lstStyle/>
          <a:p>
            <a:pPr algn="just"/>
            <a:r>
              <a:rPr lang="pt-BR" dirty="0"/>
              <a:t>Os métodos analíticos clássicos possibilitam o cálculo exato dos deslocamentos, deformações e tensões na estrutura em todos os seus pontos, isto é, nos seus infinitos pontos. Mas tais soluções são somente conhecidas para problemas de baixa complexidade, pois se possuímos uma estrutura com mais de 3 esforços desconhecidos, não será possível em geral modelá-la por métodos analíticos pois só ter-se-á 3 equações de equilíbrio.</a:t>
            </a:r>
          </a:p>
          <a:p>
            <a:pPr algn="just"/>
            <a:r>
              <a:rPr lang="pt-BR" dirty="0"/>
              <a:t>Dessa forma, desenvolve-se procedimentos aproximados, que são aplicados em caráter geral, não dependendo da forma da estrutura e das condições de carregamento, dentro da precisão aceitável na engenharia. Este caminho alternativo aos procedimentos analíticos clássicos constitui-se no foco central da solução do problema proposto e dará origem ao Método dos Elementos Finitos (MEF).</a:t>
            </a:r>
          </a:p>
        </p:txBody>
      </p:sp>
      <p:sp>
        <p:nvSpPr>
          <p:cNvPr id="4" name="Espaço Reservado para Data 3">
            <a:extLst>
              <a:ext uri="{FF2B5EF4-FFF2-40B4-BE49-F238E27FC236}">
                <a16:creationId xmlns:a16="http://schemas.microsoft.com/office/drawing/2014/main" id="{9C7BE34F-F8BE-4140-BF47-A3A138E8CD02}"/>
              </a:ext>
            </a:extLst>
          </p:cNvPr>
          <p:cNvSpPr>
            <a:spLocks noGrp="1"/>
          </p:cNvSpPr>
          <p:nvPr>
            <p:ph type="dt" sz="half" idx="10"/>
          </p:nvPr>
        </p:nvSpPr>
        <p:spPr/>
        <p:txBody>
          <a:bodyPr/>
          <a:lstStyle/>
          <a:p>
            <a:pPr rtl="0"/>
            <a:fld id="{623252B5-F3E6-4058-A723-196087E9E541}" type="datetime1">
              <a:rPr lang="pt-BR" smtClean="0"/>
              <a:t>16/11/2020</a:t>
            </a:fld>
            <a:endParaRPr lang="en-US" dirty="0"/>
          </a:p>
        </p:txBody>
      </p:sp>
    </p:spTree>
    <p:extLst>
      <p:ext uri="{BB962C8B-B14F-4D97-AF65-F5344CB8AC3E}">
        <p14:creationId xmlns:p14="http://schemas.microsoft.com/office/powerpoint/2010/main" val="204618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6D1A6AAA-384C-442D-B62F-E937DF839C5E}"/>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EFE29EB3-51E4-4C69-BEE9-1A9BBFF06E24}"/>
                  </a:ext>
                </a:extLst>
              </p:cNvPr>
              <p:cNvSpPr txBox="1"/>
              <p:nvPr/>
            </p:nvSpPr>
            <p:spPr>
              <a:xfrm>
                <a:off x="993913" y="741405"/>
                <a:ext cx="10482470" cy="22933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pt-BR" sz="1800" smtClean="0">
                          <a:latin typeface="Cambria Math" panose="02040503050406030204" pitchFamily="18" charset="0"/>
                        </a:rPr>
                        <m:t>EI</m:t>
                      </m:r>
                      <m:r>
                        <a:rPr lang="pt-BR" sz="1800" b="0" i="1" smtClean="0">
                          <a:latin typeface="Cambria Math" panose="02040503050406030204" pitchFamily="18" charset="0"/>
                        </a:rPr>
                        <m:t> .</m:t>
                      </m:r>
                      <m:d>
                        <m:dPr>
                          <m:begChr m:val="|"/>
                          <m:endChr m:val="|"/>
                          <m:ctrlPr>
                            <a:rPr lang="pt-BR" sz="1800" i="1">
                              <a:latin typeface="Cambria Math" panose="02040503050406030204" pitchFamily="18" charset="0"/>
                            </a:rPr>
                          </m:ctrlPr>
                        </m:dPr>
                        <m:e>
                          <m:m>
                            <m:mPr>
                              <m:mcs>
                                <m:mc>
                                  <m:mcPr>
                                    <m:count m:val="2"/>
                                    <m:mcJc m:val="center"/>
                                  </m:mcPr>
                                </m:mc>
                              </m:mcs>
                              <m:ctrlPr>
                                <a:rPr lang="pt-BR" sz="1800" i="1">
                                  <a:latin typeface="Cambria Math" panose="02040503050406030204" pitchFamily="18" charset="0"/>
                                </a:rPr>
                              </m:ctrlPr>
                            </m:mP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mr>
                          </m:m>
                        </m:e>
                      </m:d>
                      <m:r>
                        <a:rPr lang="pt-BR" sz="1800"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3</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3</m:t>
                                          </m:r>
                                        </m:den>
                                      </m:f>
                                    </m:e>
                                  </m:mr>
                                </m:m>
                              </m:e>
                            </m:m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3</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3</m:t>
                                          </m:r>
                                        </m:den>
                                      </m:f>
                                    </m:e>
                                  </m:mr>
                                </m:m>
                              </m:e>
                            </m:mr>
                          </m:m>
                        </m:e>
                      </m:d>
                      <m:r>
                        <a:rPr lang="pt-BR" b="0" i="1" smtClean="0">
                          <a:latin typeface="Cambria Math" panose="02040503050406030204" pitchFamily="18" charset="0"/>
                          <a:ea typeface="Cambria Math" panose="02040503050406030204" pitchFamily="18" charset="0"/>
                        </a:rPr>
                        <m:t>=</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r>
                                        <a:rPr lang="pt-BR" i="1">
                                          <a:latin typeface="Cambria Math" panose="02040503050406030204" pitchFamily="18" charset="0"/>
                                        </a:rPr>
                                        <m:t>,</m:t>
                                      </m:r>
                                      <m:r>
                                        <a:rPr lang="pt-BR" b="0" i="1" smtClean="0">
                                          <a:latin typeface="Cambria Math" panose="02040503050406030204" pitchFamily="18" charset="0"/>
                                        </a:rPr>
                                        <m:t>444</m:t>
                                      </m:r>
                                    </m:e>
                                    <m:e>
                                      <m:r>
                                        <a:rPr lang="pt-BR" b="0" i="1" smtClean="0">
                                          <a:latin typeface="Cambria Math" panose="02040503050406030204" pitchFamily="18" charset="0"/>
                                        </a:rPr>
                                        <m:t>0,667</m:t>
                                      </m:r>
                                    </m:e>
                                  </m:mr>
                                  <m:mr>
                                    <m:e>
                                      <m:r>
                                        <a:rPr lang="pt-BR" b="0" i="1" smtClean="0">
                                          <a:latin typeface="Cambria Math" panose="02040503050406030204" pitchFamily="18" charset="0"/>
                                        </a:rPr>
                                        <m:t>0,667</m:t>
                                      </m:r>
                                    </m:e>
                                    <m:e>
                                      <m:r>
                                        <a:rPr lang="pt-BR" b="0" i="1" smtClean="0">
                                          <a:latin typeface="Cambria Math" panose="02040503050406030204" pitchFamily="18" charset="0"/>
                                        </a:rPr>
                                        <m:t>1,333</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0,444</m:t>
                                      </m:r>
                                    </m:e>
                                    <m:e>
                                      <m:r>
                                        <a:rPr lang="pt-BR" b="0" i="1" smtClean="0">
                                          <a:latin typeface="Cambria Math" panose="02040503050406030204" pitchFamily="18" charset="0"/>
                                        </a:rPr>
                                        <m:t>0,667</m:t>
                                      </m:r>
                                    </m:e>
                                  </m:mr>
                                  <m:mr>
                                    <m:e>
                                      <m:r>
                                        <a:rPr lang="pt-BR" b="0" i="1" smtClean="0">
                                          <a:latin typeface="Cambria Math" panose="02040503050406030204" pitchFamily="18" charset="0"/>
                                        </a:rPr>
                                        <m:t>−0,667</m:t>
                                      </m:r>
                                    </m:e>
                                    <m:e>
                                      <m:r>
                                        <a:rPr lang="pt-BR" b="0" i="1" smtClean="0">
                                          <a:latin typeface="Cambria Math" panose="02040503050406030204" pitchFamily="18" charset="0"/>
                                        </a:rPr>
                                        <m:t>0,667</m:t>
                                      </m:r>
                                    </m:e>
                                  </m:mr>
                                </m:m>
                              </m:e>
                            </m:mr>
                            <m:mr>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0,444</m:t>
                                      </m:r>
                                    </m:e>
                                    <m:e>
                                      <m:r>
                                        <a:rPr lang="pt-BR" b="0" i="1" smtClean="0">
                                          <a:latin typeface="Cambria Math" panose="02040503050406030204" pitchFamily="18" charset="0"/>
                                        </a:rPr>
                                        <m:t>−0,667</m:t>
                                      </m:r>
                                    </m:e>
                                  </m:mr>
                                  <m:mr>
                                    <m:e>
                                      <m:r>
                                        <a:rPr lang="pt-BR" b="0" i="1" smtClean="0">
                                          <a:latin typeface="Cambria Math" panose="02040503050406030204" pitchFamily="18" charset="0"/>
                                        </a:rPr>
                                        <m:t>0,667</m:t>
                                      </m:r>
                                    </m:e>
                                    <m:e>
                                      <m:r>
                                        <a:rPr lang="pt-BR" b="0" i="1" smtClean="0">
                                          <a:latin typeface="Cambria Math" panose="02040503050406030204" pitchFamily="18" charset="0"/>
                                        </a:rPr>
                                        <m:t>0,667</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0</m:t>
                                      </m:r>
                                      <m:r>
                                        <a:rPr lang="pt-BR" b="0" i="1" smtClean="0">
                                          <a:latin typeface="Cambria Math" panose="02040503050406030204" pitchFamily="18" charset="0"/>
                                        </a:rPr>
                                        <m:t>,444</m:t>
                                      </m:r>
                                    </m:e>
                                    <m:e>
                                      <m:r>
                                        <a:rPr lang="pt-BR" b="0" i="1" smtClean="0">
                                          <a:latin typeface="Cambria Math" panose="02040503050406030204" pitchFamily="18" charset="0"/>
                                        </a:rPr>
                                        <m:t>−0,667</m:t>
                                      </m:r>
                                    </m:e>
                                  </m:mr>
                                  <m:mr>
                                    <m:e>
                                      <m:r>
                                        <a:rPr lang="pt-BR" b="0" i="1" smtClean="0">
                                          <a:latin typeface="Cambria Math" panose="02040503050406030204" pitchFamily="18" charset="0"/>
                                        </a:rPr>
                                        <m:t>−0,667</m:t>
                                      </m:r>
                                    </m:e>
                                    <m:e>
                                      <m:r>
                                        <a:rPr lang="pt-BR" b="0" i="1" smtClean="0">
                                          <a:latin typeface="Cambria Math" panose="02040503050406030204" pitchFamily="18" charset="0"/>
                                        </a:rPr>
                                        <m:t>1,333</m:t>
                                      </m:r>
                                    </m:e>
                                  </m:mr>
                                </m:m>
                              </m:e>
                            </m:mr>
                          </m:m>
                        </m:e>
                      </m:d>
                    </m:oMath>
                  </m:oMathPara>
                </a14:m>
                <a:endParaRPr lang="pt-BR" dirty="0"/>
              </a:p>
            </p:txBody>
          </p:sp>
        </mc:Choice>
        <mc:Fallback xmlns="">
          <p:sp>
            <p:nvSpPr>
              <p:cNvPr id="9" name="CaixaDeTexto 8">
                <a:extLst>
                  <a:ext uri="{FF2B5EF4-FFF2-40B4-BE49-F238E27FC236}">
                    <a16:creationId xmlns:a16="http://schemas.microsoft.com/office/drawing/2014/main" id="{EFE29EB3-51E4-4C69-BEE9-1A9BBFF06E24}"/>
                  </a:ext>
                </a:extLst>
              </p:cNvPr>
              <p:cNvSpPr txBox="1">
                <a:spLocks noRot="1" noChangeAspect="1" noMove="1" noResize="1" noEditPoints="1" noAdjustHandles="1" noChangeArrowheads="1" noChangeShapeType="1" noTextEdit="1"/>
              </p:cNvSpPr>
              <p:nvPr/>
            </p:nvSpPr>
            <p:spPr>
              <a:xfrm>
                <a:off x="993913" y="741405"/>
                <a:ext cx="10482470" cy="2293385"/>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D76481AC-E331-496A-861A-3D943A20975E}"/>
                  </a:ext>
                </a:extLst>
              </p:cNvPr>
              <p:cNvSpPr txBox="1"/>
              <p:nvPr/>
            </p:nvSpPr>
            <p:spPr>
              <a:xfrm>
                <a:off x="2372139" y="280872"/>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𝑇𝑟𝑎𝑚𝑜</m:t>
                      </m:r>
                      <m:r>
                        <a:rPr lang="pt-BR" sz="1800" b="0" i="1" smtClean="0">
                          <a:latin typeface="Cambria Math" panose="02040503050406030204" pitchFamily="18" charset="0"/>
                        </a:rPr>
                        <m:t> 01</m:t>
                      </m:r>
                    </m:oMath>
                  </m:oMathPara>
                </a14:m>
                <a:endParaRPr lang="pt-BR" dirty="0"/>
              </a:p>
            </p:txBody>
          </p:sp>
        </mc:Choice>
        <mc:Fallback xmlns="">
          <p:sp>
            <p:nvSpPr>
              <p:cNvPr id="11" name="CaixaDeTexto 10">
                <a:extLst>
                  <a:ext uri="{FF2B5EF4-FFF2-40B4-BE49-F238E27FC236}">
                    <a16:creationId xmlns:a16="http://schemas.microsoft.com/office/drawing/2014/main" id="{D76481AC-E331-496A-861A-3D943A20975E}"/>
                  </a:ext>
                </a:extLst>
              </p:cNvPr>
              <p:cNvSpPr txBox="1">
                <a:spLocks noRot="1" noChangeAspect="1" noMove="1" noResize="1" noEditPoints="1" noAdjustHandles="1" noChangeArrowheads="1" noChangeShapeType="1" noTextEdit="1"/>
              </p:cNvSpPr>
              <p:nvPr/>
            </p:nvSpPr>
            <p:spPr>
              <a:xfrm>
                <a:off x="2372139" y="280872"/>
                <a:ext cx="6096000"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8565DBA0-8D6C-4534-A51B-CC8E541AF953}"/>
                  </a:ext>
                </a:extLst>
              </p:cNvPr>
              <p:cNvSpPr txBox="1"/>
              <p:nvPr/>
            </p:nvSpPr>
            <p:spPr>
              <a:xfrm>
                <a:off x="993913" y="3759243"/>
                <a:ext cx="10230678" cy="26875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pt-BR" sz="1800" smtClean="0">
                          <a:latin typeface="Cambria Math" panose="02040503050406030204" pitchFamily="18" charset="0"/>
                        </a:rPr>
                        <m:t>EI</m:t>
                      </m:r>
                      <m:r>
                        <a:rPr lang="pt-BR" sz="1800" b="0" i="1" smtClean="0">
                          <a:latin typeface="Cambria Math" panose="02040503050406030204" pitchFamily="18" charset="0"/>
                        </a:rPr>
                        <m:t> .</m:t>
                      </m:r>
                      <m:d>
                        <m:dPr>
                          <m:begChr m:val="|"/>
                          <m:endChr m:val="|"/>
                          <m:ctrlPr>
                            <a:rPr lang="pt-BR" sz="1800" i="1">
                              <a:latin typeface="Cambria Math" panose="02040503050406030204" pitchFamily="18" charset="0"/>
                            </a:rPr>
                          </m:ctrlPr>
                        </m:dPr>
                        <m:e>
                          <m:m>
                            <m:mPr>
                              <m:mcs>
                                <m:mc>
                                  <m:mcPr>
                                    <m:count m:val="2"/>
                                    <m:mcJc m:val="center"/>
                                  </m:mcPr>
                                </m:mc>
                              </m:mcs>
                              <m:ctrlPr>
                                <a:rPr lang="pt-BR" sz="1800" i="1">
                                  <a:latin typeface="Cambria Math" panose="02040503050406030204" pitchFamily="18" charset="0"/>
                                </a:rPr>
                              </m:ctrlPr>
                            </m:mP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mr>
                          </m:m>
                        </m:e>
                      </m:d>
                      <m:r>
                        <a:rPr lang="pt-BR" sz="1800"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2,5</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2,5</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i="1">
                                              <a:latin typeface="Cambria Math" panose="02040503050406030204" pitchFamily="18" charset="0"/>
                                            </a:rPr>
                                            <m:t>2,5</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i="1">
                                              <a:latin typeface="Cambria Math" panose="02040503050406030204" pitchFamily="18" charset="0"/>
                                            </a:rPr>
                                            <m:t>2,5</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i="1">
                                              <a:latin typeface="Cambria Math" panose="02040503050406030204" pitchFamily="18" charset="0"/>
                                            </a:rPr>
                                            <m:t>2,5</m:t>
                                          </m:r>
                                        </m:den>
                                      </m:f>
                                    </m:e>
                                  </m:mr>
                                </m:m>
                              </m:e>
                            </m:m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i="1">
                                              <a:latin typeface="Cambria Math" panose="02040503050406030204" pitchFamily="18" charset="0"/>
                                            </a:rPr>
                                            <m:t>2,5</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i="1">
                                              <a:latin typeface="Cambria Math" panose="02040503050406030204" pitchFamily="18" charset="0"/>
                                            </a:rPr>
                                            <m:t>2,5</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i="1">
                                              <a:latin typeface="Cambria Math" panose="02040503050406030204" pitchFamily="18" charset="0"/>
                                            </a:rPr>
                                            <m:t>2,5</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i="1">
                                              <a:latin typeface="Cambria Math" panose="02040503050406030204" pitchFamily="18" charset="0"/>
                                            </a:rPr>
                                            <m:t>2,5</m:t>
                                          </m:r>
                                        </m:den>
                                      </m:f>
                                    </m:e>
                                  </m:mr>
                                </m:m>
                              </m:e>
                            </m:mr>
                          </m:m>
                        </m:e>
                      </m:d>
                      <m:r>
                        <a:rPr lang="pt-BR" b="0" i="1" smtClean="0">
                          <a:latin typeface="Cambria Math" panose="02040503050406030204" pitchFamily="18" charset="0"/>
                          <a:ea typeface="Cambria Math" panose="02040503050406030204" pitchFamily="18" charset="0"/>
                        </a:rPr>
                        <m:t>=</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r>
                                        <a:rPr lang="pt-BR" i="1">
                                          <a:latin typeface="Cambria Math" panose="02040503050406030204" pitchFamily="18" charset="0"/>
                                        </a:rPr>
                                        <m:t>,</m:t>
                                      </m:r>
                                      <m:r>
                                        <a:rPr lang="pt-BR" b="0" i="1" smtClean="0">
                                          <a:latin typeface="Cambria Math" panose="02040503050406030204" pitchFamily="18" charset="0"/>
                                        </a:rPr>
                                        <m:t>768</m:t>
                                      </m:r>
                                    </m:e>
                                    <m:e>
                                      <m:r>
                                        <a:rPr lang="pt-BR" b="0" i="1" smtClean="0">
                                          <a:latin typeface="Cambria Math" panose="02040503050406030204" pitchFamily="18" charset="0"/>
                                        </a:rPr>
                                        <m:t>0,96</m:t>
                                      </m:r>
                                    </m:e>
                                  </m:mr>
                                  <m:mr>
                                    <m:e>
                                      <m:r>
                                        <a:rPr lang="pt-BR" b="0" i="1" smtClean="0">
                                          <a:latin typeface="Cambria Math" panose="02040503050406030204" pitchFamily="18" charset="0"/>
                                        </a:rPr>
                                        <m:t>0,96</m:t>
                                      </m:r>
                                    </m:e>
                                    <m:e>
                                      <m:r>
                                        <a:rPr lang="pt-BR" b="0" i="1" smtClean="0">
                                          <a:latin typeface="Cambria Math" panose="02040503050406030204" pitchFamily="18" charset="0"/>
                                        </a:rPr>
                                        <m:t>1,6</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0,768</m:t>
                                      </m:r>
                                    </m:e>
                                    <m:e>
                                      <m:r>
                                        <a:rPr lang="pt-BR" b="0" i="1" smtClean="0">
                                          <a:latin typeface="Cambria Math" panose="02040503050406030204" pitchFamily="18" charset="0"/>
                                        </a:rPr>
                                        <m:t>0,96</m:t>
                                      </m:r>
                                    </m:e>
                                  </m:mr>
                                  <m:mr>
                                    <m:e>
                                      <m:r>
                                        <a:rPr lang="pt-BR" b="0" i="1" smtClean="0">
                                          <a:latin typeface="Cambria Math" panose="02040503050406030204" pitchFamily="18" charset="0"/>
                                        </a:rPr>
                                        <m:t>−0,96</m:t>
                                      </m:r>
                                    </m:e>
                                    <m:e>
                                      <m:r>
                                        <a:rPr lang="pt-BR" b="0" i="1" smtClean="0">
                                          <a:latin typeface="Cambria Math" panose="02040503050406030204" pitchFamily="18" charset="0"/>
                                        </a:rPr>
                                        <m:t>0,8</m:t>
                                      </m:r>
                                    </m:e>
                                  </m:mr>
                                </m:m>
                              </m:e>
                            </m:mr>
                            <m:mr>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0,768</m:t>
                                      </m:r>
                                    </m:e>
                                    <m:e>
                                      <m:r>
                                        <a:rPr lang="pt-BR" b="0" i="1" smtClean="0">
                                          <a:latin typeface="Cambria Math" panose="02040503050406030204" pitchFamily="18" charset="0"/>
                                        </a:rPr>
                                        <m:t>−0,96</m:t>
                                      </m:r>
                                    </m:e>
                                  </m:mr>
                                  <m:mr>
                                    <m:e>
                                      <m:r>
                                        <a:rPr lang="pt-BR" b="0" i="1" smtClean="0">
                                          <a:latin typeface="Cambria Math" panose="02040503050406030204" pitchFamily="18" charset="0"/>
                                        </a:rPr>
                                        <m:t>0,96</m:t>
                                      </m:r>
                                    </m:e>
                                    <m:e>
                                      <m:r>
                                        <a:rPr lang="pt-BR" b="0" i="1" smtClean="0">
                                          <a:latin typeface="Cambria Math" panose="02040503050406030204" pitchFamily="18" charset="0"/>
                                        </a:rPr>
                                        <m:t>0,8</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0</m:t>
                                      </m:r>
                                      <m:r>
                                        <a:rPr lang="pt-BR" b="0" i="1" smtClean="0">
                                          <a:latin typeface="Cambria Math" panose="02040503050406030204" pitchFamily="18" charset="0"/>
                                        </a:rPr>
                                        <m:t>,768</m:t>
                                      </m:r>
                                    </m:e>
                                    <m:e>
                                      <m:r>
                                        <a:rPr lang="pt-BR" b="0" i="1" smtClean="0">
                                          <a:latin typeface="Cambria Math" panose="02040503050406030204" pitchFamily="18" charset="0"/>
                                        </a:rPr>
                                        <m:t>−0,96</m:t>
                                      </m:r>
                                    </m:e>
                                  </m:mr>
                                  <m:mr>
                                    <m:e>
                                      <m:r>
                                        <a:rPr lang="pt-BR" b="0" i="1" smtClean="0">
                                          <a:latin typeface="Cambria Math" panose="02040503050406030204" pitchFamily="18" charset="0"/>
                                        </a:rPr>
                                        <m:t>−0,96</m:t>
                                      </m:r>
                                    </m:e>
                                    <m:e>
                                      <m:r>
                                        <a:rPr lang="pt-BR" b="0" i="1" smtClean="0">
                                          <a:latin typeface="Cambria Math" panose="02040503050406030204" pitchFamily="18" charset="0"/>
                                        </a:rPr>
                                        <m:t>1,6</m:t>
                                      </m:r>
                                    </m:e>
                                  </m:mr>
                                </m:m>
                              </m:e>
                            </m:mr>
                          </m:m>
                        </m:e>
                      </m:d>
                    </m:oMath>
                  </m:oMathPara>
                </a14:m>
                <a:endParaRPr lang="pt-BR" dirty="0"/>
              </a:p>
              <a:p>
                <a:endParaRPr lang="pt-BR" dirty="0"/>
              </a:p>
            </p:txBody>
          </p:sp>
        </mc:Choice>
        <mc:Fallback xmlns="">
          <p:sp>
            <p:nvSpPr>
              <p:cNvPr id="13" name="CaixaDeTexto 12">
                <a:extLst>
                  <a:ext uri="{FF2B5EF4-FFF2-40B4-BE49-F238E27FC236}">
                    <a16:creationId xmlns:a16="http://schemas.microsoft.com/office/drawing/2014/main" id="{8565DBA0-8D6C-4534-A51B-CC8E541AF953}"/>
                  </a:ext>
                </a:extLst>
              </p:cNvPr>
              <p:cNvSpPr txBox="1">
                <a:spLocks noRot="1" noChangeAspect="1" noMove="1" noResize="1" noEditPoints="1" noAdjustHandles="1" noChangeArrowheads="1" noChangeShapeType="1" noTextEdit="1"/>
              </p:cNvSpPr>
              <p:nvPr/>
            </p:nvSpPr>
            <p:spPr>
              <a:xfrm>
                <a:off x="993913" y="3759243"/>
                <a:ext cx="10230678" cy="2687595"/>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05B1B175-AEDB-4CB9-9C4A-E7C51D711D4D}"/>
                  </a:ext>
                </a:extLst>
              </p:cNvPr>
              <p:cNvSpPr txBox="1"/>
              <p:nvPr/>
            </p:nvSpPr>
            <p:spPr>
              <a:xfrm>
                <a:off x="2491409" y="3125991"/>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𝑇𝑟𝑎𝑚𝑜</m:t>
                      </m:r>
                      <m:r>
                        <a:rPr lang="pt-BR" sz="1800" b="0" i="1" smtClean="0">
                          <a:latin typeface="Cambria Math" panose="02040503050406030204" pitchFamily="18" charset="0"/>
                        </a:rPr>
                        <m:t> 02</m:t>
                      </m:r>
                    </m:oMath>
                  </m:oMathPara>
                </a14:m>
                <a:endParaRPr lang="pt-BR" dirty="0"/>
              </a:p>
            </p:txBody>
          </p:sp>
        </mc:Choice>
        <mc:Fallback xmlns="">
          <p:sp>
            <p:nvSpPr>
              <p:cNvPr id="15" name="CaixaDeTexto 14">
                <a:extLst>
                  <a:ext uri="{FF2B5EF4-FFF2-40B4-BE49-F238E27FC236}">
                    <a16:creationId xmlns:a16="http://schemas.microsoft.com/office/drawing/2014/main" id="{05B1B175-AEDB-4CB9-9C4A-E7C51D711D4D}"/>
                  </a:ext>
                </a:extLst>
              </p:cNvPr>
              <p:cNvSpPr txBox="1">
                <a:spLocks noRot="1" noChangeAspect="1" noMove="1" noResize="1" noEditPoints="1" noAdjustHandles="1" noChangeArrowheads="1" noChangeShapeType="1" noTextEdit="1"/>
              </p:cNvSpPr>
              <p:nvPr/>
            </p:nvSpPr>
            <p:spPr>
              <a:xfrm>
                <a:off x="2491409" y="3125991"/>
                <a:ext cx="6096000" cy="369332"/>
              </a:xfrm>
              <a:prstGeom prst="rect">
                <a:avLst/>
              </a:prstGeom>
              <a:blipFill>
                <a:blip r:embed="rId5"/>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55621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15E67EF5-FD04-4746-B489-A0F5CAAAFA0C}"/>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747B7B9F-7367-493C-A614-D5F53536088E}"/>
                  </a:ext>
                </a:extLst>
              </p:cNvPr>
              <p:cNvSpPr/>
              <p:nvPr/>
            </p:nvSpPr>
            <p:spPr>
              <a:xfrm>
                <a:off x="506873" y="1411092"/>
                <a:ext cx="11178253" cy="1935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50" i="1" smtClean="0">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b="0" i="1" smtClean="0">
                                              <a:latin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b="0" i="1" smtClean="0">
                                              <a:latin typeface="Cambria Math" panose="02040503050406030204" pitchFamily="18" charset="0"/>
                                            </a:rPr>
                                            <m:t>2</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b="0" i="1" smtClean="0">
                                                    <a:latin typeface="Cambria Math" panose="02040503050406030204" pitchFamily="18" charset="0"/>
                                                  </a:rPr>
                                                  <m:t>3</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b="0" i="1" smtClean="0">
                                                    <a:latin typeface="Cambria Math" panose="02040503050406030204" pitchFamily="18" charset="0"/>
                                                  </a:rPr>
                                                  <m:t>3</m:t>
                                                </m:r>
                                              </m:sub>
                                            </m:sSub>
                                          </m:e>
                                        </m:mr>
                                      </m:m>
                                    </m:e>
                                  </m:mr>
                                </m:m>
                              </m:e>
                            </m:mr>
                          </m:m>
                        </m:e>
                      </m:d>
                      <m:r>
                        <a:rPr lang="pt-BR" sz="1950" i="1">
                          <a:latin typeface="Cambria Math" panose="02040503050406030204" pitchFamily="18" charset="0"/>
                        </a:rPr>
                        <m:t>=2,5 </m:t>
                      </m:r>
                      <m:sSup>
                        <m:sSupPr>
                          <m:ctrlPr>
                            <a:rPr lang="pt-BR" sz="1950" i="1">
                              <a:latin typeface="Cambria Math" panose="02040503050406030204" pitchFamily="18" charset="0"/>
                            </a:rPr>
                          </m:ctrlPr>
                        </m:sSupPr>
                        <m:e>
                          <m:r>
                            <a:rPr lang="pt-BR" sz="1950" i="1">
                              <a:latin typeface="Cambria Math" panose="02040503050406030204" pitchFamily="18" charset="0"/>
                            </a:rPr>
                            <m:t>10</m:t>
                          </m:r>
                        </m:e>
                        <m:sup>
                          <m:r>
                            <a:rPr lang="pt-BR" sz="1950" i="1">
                              <a:latin typeface="Cambria Math" panose="02040503050406030204" pitchFamily="18" charset="0"/>
                            </a:rPr>
                            <m:t>7</m:t>
                          </m:r>
                        </m:sup>
                      </m:sSup>
                      <m:r>
                        <a:rPr lang="pt-BR" sz="1950" b="0" i="1" smtClean="0">
                          <a:latin typeface="Cambria Math" panose="02040503050406030204" pitchFamily="18" charset="0"/>
                        </a:rPr>
                        <m:t> . 0,00313</m:t>
                      </m:r>
                      <m:r>
                        <a:rPr lang="pt-BR" sz="1950" i="1">
                          <a:latin typeface="Cambria Math" panose="02040503050406030204" pitchFamily="18" charset="0"/>
                        </a:rPr>
                        <m:t>.</m:t>
                      </m:r>
                      <m:d>
                        <m:dPr>
                          <m:begChr m:val="|"/>
                          <m:endChr m:val="|"/>
                          <m:ctrlPr>
                            <a:rPr lang="pt-BR" sz="1950" i="1">
                              <a:latin typeface="Cambria Math" panose="02040503050406030204" pitchFamily="18" charset="0"/>
                            </a:rPr>
                          </m:ctrlPr>
                        </m:dPr>
                        <m:e>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1,333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,444+0,768</m:t>
                                            </m:r>
                                          </m:e>
                                        </m:mr>
                                        <m:mr>
                                          <m:e>
                                            <m:r>
                                              <a:rPr lang="pt-BR" sz="1950" b="0" i="1" smtClean="0">
                                                <a:latin typeface="Cambria Math" panose="02040503050406030204" pitchFamily="18" charset="0"/>
                                              </a:rPr>
                                              <m:t>−0,667+0,96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0,768</m:t>
                                                  </m:r>
                                                </m:e>
                                              </m:mr>
                                              <m:mr>
                                                <m:e>
                                                  <m:r>
                                                    <a:rPr lang="pt-BR" sz="1950" b="0" i="1" smtClean="0">
                                                      <a:latin typeface="Cambria Math" panose="02040503050406030204" pitchFamily="18" charset="0"/>
                                                    </a:rPr>
                                                    <m:t>0,96</m:t>
                                                  </m:r>
                                                </m:e>
                                              </m:mr>
                                            </m:m>
                                          </m:e>
                                        </m:mr>
                                      </m:m>
                                    </m:e>
                                  </m:mr>
                                </m:m>
                              </m:e>
                            </m:mr>
                          </m:m>
                          <m:r>
                            <a:rPr lang="pt-BR" sz="1950" b="0" i="1" smtClean="0">
                              <a:latin typeface="Cambria Math" panose="02040503050406030204" pitchFamily="18" charset="0"/>
                            </a:rPr>
                            <m:t>     </m:t>
                          </m:r>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0,667+0,96</m:t>
                                            </m:r>
                                          </m:e>
                                        </m:mr>
                                        <m:mr>
                                          <m:e>
                                            <m:r>
                                              <a:rPr lang="pt-BR" sz="1950" b="0" i="1" smtClean="0">
                                                <a:latin typeface="Cambria Math" panose="02040503050406030204" pitchFamily="18" charset="0"/>
                                              </a:rPr>
                                              <m:t>1,333+1,6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0,96</m:t>
                                                  </m:r>
                                                </m:e>
                                              </m:mr>
                                              <m:mr>
                                                <m:e>
                                                  <m:r>
                                                    <a:rPr lang="pt-BR" sz="1950" b="0" i="1" smtClean="0">
                                                      <a:latin typeface="Cambria Math" panose="02040503050406030204" pitchFamily="18" charset="0"/>
                                                    </a:rPr>
                                                    <m:t>0,8</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0,768</m:t>
                                            </m:r>
                                          </m:e>
                                        </m:mr>
                                        <m:mr>
                                          <m:e>
                                            <m:r>
                                              <a:rPr lang="pt-BR" sz="1950" b="0" i="1" smtClean="0">
                                                <a:latin typeface="Cambria Math" panose="02040503050406030204" pitchFamily="18" charset="0"/>
                                              </a:rPr>
                                              <m:t>−0,96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,768</m:t>
                                                  </m:r>
                                                </m:e>
                                              </m:mr>
                                              <m:mr>
                                                <m:e>
                                                  <m:r>
                                                    <a:rPr lang="pt-BR" sz="1950" b="0" i="1" smtClean="0">
                                                      <a:latin typeface="Cambria Math" panose="02040503050406030204" pitchFamily="18" charset="0"/>
                                                    </a:rPr>
                                                    <m:t>−0,96</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,96</m:t>
                                            </m:r>
                                          </m:e>
                                        </m:mr>
                                        <m:mr>
                                          <m:e>
                                            <m:r>
                                              <a:rPr lang="pt-BR" sz="1950" b="0" i="1" smtClean="0">
                                                <a:latin typeface="Cambria Math" panose="02040503050406030204" pitchFamily="18" charset="0"/>
                                              </a:rPr>
                                              <m:t>0,8</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0,96</m:t>
                                                  </m:r>
                                                </m:e>
                                              </m:mr>
                                              <m:mr>
                                                <m:e>
                                                  <m:r>
                                                    <a:rPr lang="pt-BR" sz="1950" b="0" i="1" smtClean="0">
                                                      <a:latin typeface="Cambria Math" panose="02040503050406030204" pitchFamily="18" charset="0"/>
                                                    </a:rPr>
                                                    <m:t>1,6</m:t>
                                                  </m:r>
                                                </m:e>
                                              </m:mr>
                                            </m:m>
                                          </m:e>
                                        </m:mr>
                                      </m:m>
                                    </m:e>
                                  </m:mr>
                                </m:m>
                              </m:e>
                            </m:mr>
                          </m:m>
                        </m:e>
                      </m:d>
                      <m:r>
                        <a:rPr lang="pt-BR" sz="1950" i="1">
                          <a:latin typeface="Cambria Math" panose="02040503050406030204" pitchFamily="18" charset="0"/>
                          <a:ea typeface="Cambria Math" panose="02040503050406030204" pitchFamily="18" charset="0"/>
                        </a:rPr>
                        <m:t>. </m:t>
                      </m:r>
                      <m:d>
                        <m:dPr>
                          <m:begChr m:val="["/>
                          <m:endChr m:val="]"/>
                          <m:ctrlPr>
                            <a:rPr lang="pt-BR" sz="1950" i="1">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2</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3</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3</m:t>
                                                </m:r>
                                              </m:sub>
                                            </m:sSub>
                                          </m:e>
                                        </m:mr>
                                      </m:m>
                                    </m:e>
                                  </m:mr>
                                </m:m>
                              </m:e>
                            </m:mr>
                          </m:m>
                        </m:e>
                      </m:d>
                    </m:oMath>
                  </m:oMathPara>
                </a14:m>
                <a:endParaRPr lang="pt-BR" sz="1950" dirty="0"/>
              </a:p>
            </p:txBody>
          </p:sp>
        </mc:Choice>
        <mc:Fallback xmlns="">
          <p:sp>
            <p:nvSpPr>
              <p:cNvPr id="7" name="Retângulo 6">
                <a:extLst>
                  <a:ext uri="{FF2B5EF4-FFF2-40B4-BE49-F238E27FC236}">
                    <a16:creationId xmlns:a16="http://schemas.microsoft.com/office/drawing/2014/main" id="{747B7B9F-7367-493C-A614-D5F53536088E}"/>
                  </a:ext>
                </a:extLst>
              </p:cNvPr>
              <p:cNvSpPr>
                <a:spLocks noRot="1" noChangeAspect="1" noMove="1" noResize="1" noEditPoints="1" noAdjustHandles="1" noChangeArrowheads="1" noChangeShapeType="1" noTextEdit="1"/>
              </p:cNvSpPr>
              <p:nvPr/>
            </p:nvSpPr>
            <p:spPr>
              <a:xfrm>
                <a:off x="506873" y="1411092"/>
                <a:ext cx="11178253" cy="1935082"/>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27156DA3-6D06-4711-B3EA-46D884A92CA9}"/>
                  </a:ext>
                </a:extLst>
              </p:cNvPr>
              <p:cNvSpPr txBox="1"/>
              <p:nvPr/>
            </p:nvSpPr>
            <p:spPr>
              <a:xfrm>
                <a:off x="3688590" y="196906"/>
                <a:ext cx="3704283" cy="582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900" b="0" i="1" smtClean="0">
                          <a:latin typeface="Cambria Math" panose="02040503050406030204" pitchFamily="18" charset="0"/>
                        </a:rPr>
                        <m:t>𝐼</m:t>
                      </m:r>
                      <m:r>
                        <a:rPr lang="pt-BR" sz="1900" b="0" i="1" smtClean="0">
                          <a:latin typeface="Cambria Math" panose="02040503050406030204" pitchFamily="18" charset="0"/>
                        </a:rPr>
                        <m:t>= </m:t>
                      </m:r>
                      <m:f>
                        <m:fPr>
                          <m:ctrlPr>
                            <a:rPr lang="pt-BR" sz="1900" b="0" i="1" smtClean="0">
                              <a:latin typeface="Cambria Math" panose="02040503050406030204" pitchFamily="18" charset="0"/>
                            </a:rPr>
                          </m:ctrlPr>
                        </m:fPr>
                        <m:num>
                          <m:r>
                            <a:rPr lang="pt-BR" sz="1900" b="0" i="1" smtClean="0">
                              <a:latin typeface="Cambria Math" panose="02040503050406030204" pitchFamily="18" charset="0"/>
                            </a:rPr>
                            <m:t>𝑏</m:t>
                          </m:r>
                          <m:r>
                            <a:rPr lang="pt-BR" sz="1900" b="0" i="1" smtClean="0">
                              <a:latin typeface="Cambria Math" panose="02040503050406030204" pitchFamily="18" charset="0"/>
                            </a:rPr>
                            <m:t> </m:t>
                          </m:r>
                          <m:r>
                            <a:rPr lang="pt-BR" sz="1900" b="0" i="1" smtClean="0">
                              <a:latin typeface="Cambria Math" panose="02040503050406030204" pitchFamily="18" charset="0"/>
                            </a:rPr>
                            <m:t>h</m:t>
                          </m:r>
                          <m:r>
                            <a:rPr lang="pt-BR" sz="1900" b="0" i="1" smtClean="0">
                              <a:latin typeface="Cambria Math" panose="02040503050406030204" pitchFamily="18" charset="0"/>
                            </a:rPr>
                            <m:t>³</m:t>
                          </m:r>
                        </m:num>
                        <m:den>
                          <m:r>
                            <a:rPr lang="pt-BR" sz="1900" b="0" i="1" smtClean="0">
                              <a:latin typeface="Cambria Math" panose="02040503050406030204" pitchFamily="18" charset="0"/>
                            </a:rPr>
                            <m:t>12</m:t>
                          </m:r>
                        </m:den>
                      </m:f>
                      <m:r>
                        <a:rPr lang="pt-BR" sz="1900" b="0" i="1" smtClean="0">
                          <a:latin typeface="Cambria Math" panose="02040503050406030204" pitchFamily="18" charset="0"/>
                        </a:rPr>
                        <m:t>=</m:t>
                      </m:r>
                      <m:f>
                        <m:fPr>
                          <m:ctrlPr>
                            <a:rPr lang="pt-BR" sz="1900" b="0" i="1" smtClean="0">
                              <a:latin typeface="Cambria Math" panose="02040503050406030204" pitchFamily="18" charset="0"/>
                            </a:rPr>
                          </m:ctrlPr>
                        </m:fPr>
                        <m:num>
                          <m:r>
                            <a:rPr lang="pt-BR" sz="1900" b="0" i="1" smtClean="0">
                              <a:latin typeface="Cambria Math" panose="02040503050406030204" pitchFamily="18" charset="0"/>
                            </a:rPr>
                            <m:t>0,3 . 0,5³</m:t>
                          </m:r>
                        </m:num>
                        <m:den>
                          <m:r>
                            <a:rPr lang="pt-BR" sz="1900" b="0" i="1" smtClean="0">
                              <a:latin typeface="Cambria Math" panose="02040503050406030204" pitchFamily="18" charset="0"/>
                            </a:rPr>
                            <m:t>12</m:t>
                          </m:r>
                        </m:den>
                      </m:f>
                      <m:r>
                        <a:rPr lang="pt-BR" sz="1900" b="0" i="1" smtClean="0">
                          <a:latin typeface="Cambria Math" panose="02040503050406030204" pitchFamily="18" charset="0"/>
                        </a:rPr>
                        <m:t>=0,00313 </m:t>
                      </m:r>
                      <m:sSup>
                        <m:sSupPr>
                          <m:ctrlPr>
                            <a:rPr lang="pt-BR" sz="1900" b="0" i="1" smtClean="0">
                              <a:latin typeface="Cambria Math" panose="02040503050406030204" pitchFamily="18" charset="0"/>
                            </a:rPr>
                          </m:ctrlPr>
                        </m:sSupPr>
                        <m:e>
                          <m:r>
                            <a:rPr lang="pt-BR" sz="1900" b="0" i="1" smtClean="0">
                              <a:latin typeface="Cambria Math" panose="02040503050406030204" pitchFamily="18" charset="0"/>
                            </a:rPr>
                            <m:t>𝑚</m:t>
                          </m:r>
                        </m:e>
                        <m:sup>
                          <m:r>
                            <a:rPr lang="pt-BR" sz="1900" b="0" i="1" smtClean="0">
                              <a:latin typeface="Cambria Math" panose="02040503050406030204" pitchFamily="18" charset="0"/>
                            </a:rPr>
                            <m:t>4</m:t>
                          </m:r>
                        </m:sup>
                      </m:sSup>
                    </m:oMath>
                  </m:oMathPara>
                </a14:m>
                <a:endParaRPr lang="pt-BR" sz="1900" dirty="0"/>
              </a:p>
            </p:txBody>
          </p:sp>
        </mc:Choice>
        <mc:Fallback xmlns="">
          <p:sp>
            <p:nvSpPr>
              <p:cNvPr id="10" name="CaixaDeTexto 9">
                <a:extLst>
                  <a:ext uri="{FF2B5EF4-FFF2-40B4-BE49-F238E27FC236}">
                    <a16:creationId xmlns:a16="http://schemas.microsoft.com/office/drawing/2014/main" id="{27156DA3-6D06-4711-B3EA-46D884A92CA9}"/>
                  </a:ext>
                </a:extLst>
              </p:cNvPr>
              <p:cNvSpPr txBox="1">
                <a:spLocks noRot="1" noChangeAspect="1" noMove="1" noResize="1" noEditPoints="1" noAdjustHandles="1" noChangeArrowheads="1" noChangeShapeType="1" noTextEdit="1"/>
              </p:cNvSpPr>
              <p:nvPr/>
            </p:nvSpPr>
            <p:spPr>
              <a:xfrm>
                <a:off x="3688590" y="196906"/>
                <a:ext cx="3704283" cy="582660"/>
              </a:xfrm>
              <a:prstGeom prst="rect">
                <a:avLst/>
              </a:prstGeom>
              <a:blipFill>
                <a:blip r:embed="rId3"/>
                <a:stretch>
                  <a:fillRect/>
                </a:stretch>
              </a:blipFill>
            </p:spPr>
            <p:txBody>
              <a:bodyPr/>
              <a:lstStyle/>
              <a:p>
                <a:r>
                  <a:rPr lang="pt-BR">
                    <a:noFill/>
                  </a:rPr>
                  <a:t> </a:t>
                </a:r>
              </a:p>
            </p:txBody>
          </p:sp>
        </mc:Fallback>
      </mc:AlternateContent>
      <p:sp>
        <p:nvSpPr>
          <p:cNvPr id="11" name="Retângulo 10">
            <a:extLst>
              <a:ext uri="{FF2B5EF4-FFF2-40B4-BE49-F238E27FC236}">
                <a16:creationId xmlns:a16="http://schemas.microsoft.com/office/drawing/2014/main" id="{2A521136-F963-423C-BF81-F417B43F3119}"/>
              </a:ext>
            </a:extLst>
          </p:cNvPr>
          <p:cNvSpPr/>
          <p:nvPr/>
        </p:nvSpPr>
        <p:spPr>
          <a:xfrm>
            <a:off x="5450885" y="2093711"/>
            <a:ext cx="3591339" cy="569844"/>
          </a:xfrm>
          <a:prstGeom prst="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950F2625-0419-4771-9CB4-142EA14C6BB5}"/>
                  </a:ext>
                </a:extLst>
              </p:cNvPr>
              <p:cNvSpPr/>
              <p:nvPr/>
            </p:nvSpPr>
            <p:spPr>
              <a:xfrm>
                <a:off x="506873" y="3829137"/>
                <a:ext cx="11673260" cy="1810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50" i="1" smtClean="0">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80 </m:t>
                                      </m:r>
                                      <m:r>
                                        <a:rPr lang="pt-BR" sz="1950" b="0" i="1" smtClean="0">
                                          <a:latin typeface="Cambria Math" panose="02040503050406030204" pitchFamily="18" charset="0"/>
                                        </a:rPr>
                                        <m:t>𝑘𝑁</m:t>
                                      </m:r>
                                    </m:e>
                                  </m:mr>
                                  <m:mr>
                                    <m:e>
                                      <m:r>
                                        <a:rPr lang="pt-BR" sz="2000" b="0" i="1" smtClean="0">
                                          <a:latin typeface="Cambria Math" panose="02040503050406030204" pitchFamily="18" charset="0"/>
                                        </a:rPr>
                                        <m:t>25 </m:t>
                                      </m:r>
                                      <m:r>
                                        <a:rPr lang="pt-BR" sz="2000" b="0" i="1" smtClean="0">
                                          <a:latin typeface="Cambria Math" panose="02040503050406030204" pitchFamily="18" charset="0"/>
                                        </a:rPr>
                                        <m:t>𝑘𝑁𝑚</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30 </m:t>
                                            </m:r>
                                            <m:r>
                                              <a:rPr lang="pt-BR" sz="1950" b="0" i="1" smtClean="0">
                                                <a:latin typeface="Cambria Math" panose="02040503050406030204" pitchFamily="18" charset="0"/>
                                              </a:rPr>
                                              <m:t>𝑘𝑁</m:t>
                                            </m:r>
                                          </m:e>
                                        </m:mr>
                                        <m:mr>
                                          <m:e>
                                            <m:r>
                                              <a:rPr lang="pt-BR" sz="2000" b="0" i="1" smtClean="0">
                                                <a:latin typeface="Cambria Math" panose="02040503050406030204" pitchFamily="18" charset="0"/>
                                              </a:rPr>
                                              <m:t>0</m:t>
                                            </m:r>
                                          </m:e>
                                        </m:mr>
                                      </m:m>
                                    </m:e>
                                  </m:mr>
                                </m:m>
                              </m:e>
                            </m:mr>
                          </m:m>
                        </m:e>
                      </m:d>
                      <m:r>
                        <a:rPr lang="pt-BR" sz="1950" i="1">
                          <a:latin typeface="Cambria Math" panose="02040503050406030204" pitchFamily="18" charset="0"/>
                        </a:rPr>
                        <m:t>=2,5 </m:t>
                      </m:r>
                      <m:sSup>
                        <m:sSupPr>
                          <m:ctrlPr>
                            <a:rPr lang="pt-BR" sz="1950" i="1">
                              <a:latin typeface="Cambria Math" panose="02040503050406030204" pitchFamily="18" charset="0"/>
                            </a:rPr>
                          </m:ctrlPr>
                        </m:sSupPr>
                        <m:e>
                          <m:r>
                            <a:rPr lang="pt-BR" sz="1950" i="1">
                              <a:latin typeface="Cambria Math" panose="02040503050406030204" pitchFamily="18" charset="0"/>
                            </a:rPr>
                            <m:t>10</m:t>
                          </m:r>
                        </m:e>
                        <m:sup>
                          <m:r>
                            <a:rPr lang="pt-BR" sz="1950" i="1">
                              <a:latin typeface="Cambria Math" panose="02040503050406030204" pitchFamily="18" charset="0"/>
                            </a:rPr>
                            <m:t>7</m:t>
                          </m:r>
                        </m:sup>
                      </m:sSup>
                      <m:r>
                        <a:rPr lang="pt-BR" sz="1950" b="0" i="1" smtClean="0">
                          <a:latin typeface="Cambria Math" panose="02040503050406030204" pitchFamily="18" charset="0"/>
                        </a:rPr>
                        <m:t> . 0,00313</m:t>
                      </m:r>
                      <m:r>
                        <a:rPr lang="pt-BR" sz="1950" i="1">
                          <a:latin typeface="Cambria Math" panose="02040503050406030204" pitchFamily="18" charset="0"/>
                        </a:rPr>
                        <m:t>.</m:t>
                      </m:r>
                      <m:d>
                        <m:dPr>
                          <m:begChr m:val="|"/>
                          <m:endChr m:val="|"/>
                          <m:ctrlPr>
                            <a:rPr lang="pt-BR" sz="1950" i="1">
                              <a:latin typeface="Cambria Math" panose="02040503050406030204" pitchFamily="18" charset="0"/>
                            </a:rPr>
                          </m:ctrlPr>
                        </m:dPr>
                        <m:e>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1,333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,444+0,768</m:t>
                                            </m:r>
                                          </m:e>
                                        </m:mr>
                                        <m:mr>
                                          <m:e>
                                            <m:r>
                                              <a:rPr lang="pt-BR" sz="1950" b="0" i="1" smtClean="0">
                                                <a:latin typeface="Cambria Math" panose="02040503050406030204" pitchFamily="18" charset="0"/>
                                              </a:rPr>
                                              <m:t>−0,667+0,96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0,768</m:t>
                                                  </m:r>
                                                </m:e>
                                              </m:mr>
                                              <m:mr>
                                                <m:e>
                                                  <m:r>
                                                    <a:rPr lang="pt-BR" sz="1950" b="0" i="1" smtClean="0">
                                                      <a:latin typeface="Cambria Math" panose="02040503050406030204" pitchFamily="18" charset="0"/>
                                                    </a:rPr>
                                                    <m:t>0,96</m:t>
                                                  </m:r>
                                                </m:e>
                                              </m:mr>
                                            </m:m>
                                          </m:e>
                                        </m:mr>
                                      </m:m>
                                    </m:e>
                                  </m:mr>
                                </m:m>
                              </m:e>
                            </m:mr>
                          </m:m>
                          <m:r>
                            <a:rPr lang="pt-BR" sz="1950" b="0" i="1" smtClean="0">
                              <a:latin typeface="Cambria Math" panose="02040503050406030204" pitchFamily="18" charset="0"/>
                            </a:rPr>
                            <m:t>     </m:t>
                          </m:r>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0,667+0,96</m:t>
                                            </m:r>
                                          </m:e>
                                        </m:mr>
                                        <m:mr>
                                          <m:e>
                                            <m:r>
                                              <a:rPr lang="pt-BR" sz="1950" b="0" i="1" smtClean="0">
                                                <a:latin typeface="Cambria Math" panose="02040503050406030204" pitchFamily="18" charset="0"/>
                                              </a:rPr>
                                              <m:t>1,333+1,6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0,96</m:t>
                                                  </m:r>
                                                </m:e>
                                              </m:mr>
                                              <m:mr>
                                                <m:e>
                                                  <m:r>
                                                    <a:rPr lang="pt-BR" sz="1950" b="0" i="1" smtClean="0">
                                                      <a:latin typeface="Cambria Math" panose="02040503050406030204" pitchFamily="18" charset="0"/>
                                                    </a:rPr>
                                                    <m:t>0,8</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0,768</m:t>
                                            </m:r>
                                          </m:e>
                                        </m:mr>
                                        <m:mr>
                                          <m:e>
                                            <m:r>
                                              <a:rPr lang="pt-BR" sz="1950" b="0" i="1" smtClean="0">
                                                <a:latin typeface="Cambria Math" panose="02040503050406030204" pitchFamily="18" charset="0"/>
                                              </a:rPr>
                                              <m:t>−0,96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,768</m:t>
                                                  </m:r>
                                                </m:e>
                                              </m:mr>
                                              <m:mr>
                                                <m:e>
                                                  <m:r>
                                                    <a:rPr lang="pt-BR" sz="1950" b="0" i="1" smtClean="0">
                                                      <a:latin typeface="Cambria Math" panose="02040503050406030204" pitchFamily="18" charset="0"/>
                                                    </a:rPr>
                                                    <m:t>−0,96</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,96</m:t>
                                            </m:r>
                                          </m:e>
                                        </m:mr>
                                        <m:mr>
                                          <m:e>
                                            <m:r>
                                              <a:rPr lang="pt-BR" sz="1950" b="0" i="1" smtClean="0">
                                                <a:latin typeface="Cambria Math" panose="02040503050406030204" pitchFamily="18" charset="0"/>
                                              </a:rPr>
                                              <m:t>0,8</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0,96</m:t>
                                                  </m:r>
                                                </m:e>
                                              </m:mr>
                                              <m:mr>
                                                <m:e>
                                                  <m:r>
                                                    <a:rPr lang="pt-BR" sz="1950" b="0" i="1" smtClean="0">
                                                      <a:latin typeface="Cambria Math" panose="02040503050406030204" pitchFamily="18" charset="0"/>
                                                    </a:rPr>
                                                    <m:t>1,6</m:t>
                                                  </m:r>
                                                </m:e>
                                              </m:mr>
                                            </m:m>
                                          </m:e>
                                        </m:mr>
                                      </m:m>
                                    </m:e>
                                  </m:mr>
                                </m:m>
                              </m:e>
                            </m:mr>
                          </m:m>
                        </m:e>
                      </m:d>
                      <m:r>
                        <a:rPr lang="pt-BR" sz="1950" i="1">
                          <a:latin typeface="Cambria Math" panose="02040503050406030204" pitchFamily="18" charset="0"/>
                          <a:ea typeface="Cambria Math" panose="02040503050406030204" pitchFamily="18" charset="0"/>
                        </a:rPr>
                        <m:t>. </m:t>
                      </m:r>
                      <m:d>
                        <m:dPr>
                          <m:begChr m:val="["/>
                          <m:endChr m:val="]"/>
                          <m:ctrlPr>
                            <a:rPr lang="pt-BR" sz="1950" i="1">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2</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3</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3</m:t>
                                                </m:r>
                                              </m:sub>
                                            </m:sSub>
                                          </m:e>
                                        </m:mr>
                                      </m:m>
                                    </m:e>
                                  </m:mr>
                                </m:m>
                              </m:e>
                            </m:mr>
                          </m:m>
                        </m:e>
                      </m:d>
                    </m:oMath>
                  </m:oMathPara>
                </a14:m>
                <a:endParaRPr lang="pt-BR" sz="1950" dirty="0"/>
              </a:p>
            </p:txBody>
          </p:sp>
        </mc:Choice>
        <mc:Fallback xmlns="">
          <p:sp>
            <p:nvSpPr>
              <p:cNvPr id="13" name="Retângulo 12">
                <a:extLst>
                  <a:ext uri="{FF2B5EF4-FFF2-40B4-BE49-F238E27FC236}">
                    <a16:creationId xmlns:a16="http://schemas.microsoft.com/office/drawing/2014/main" id="{950F2625-0419-4771-9CB4-142EA14C6BB5}"/>
                  </a:ext>
                </a:extLst>
              </p:cNvPr>
              <p:cNvSpPr>
                <a:spLocks noRot="1" noChangeAspect="1" noMove="1" noResize="1" noEditPoints="1" noAdjustHandles="1" noChangeArrowheads="1" noChangeShapeType="1" noTextEdit="1"/>
              </p:cNvSpPr>
              <p:nvPr/>
            </p:nvSpPr>
            <p:spPr>
              <a:xfrm>
                <a:off x="506873" y="3829137"/>
                <a:ext cx="11673260" cy="1810111"/>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58595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15E67EF5-FD04-4746-B489-A0F5CAAAFA0C}"/>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950F2625-0419-4771-9CB4-142EA14C6BB5}"/>
                  </a:ext>
                </a:extLst>
              </p:cNvPr>
              <p:cNvSpPr/>
              <p:nvPr/>
            </p:nvSpPr>
            <p:spPr>
              <a:xfrm>
                <a:off x="387603" y="317311"/>
                <a:ext cx="11673260" cy="1810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50" i="1" smtClean="0">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80 </m:t>
                                      </m:r>
                                      <m:r>
                                        <a:rPr lang="pt-BR" sz="1950" b="0" i="1" smtClean="0">
                                          <a:latin typeface="Cambria Math" panose="02040503050406030204" pitchFamily="18" charset="0"/>
                                        </a:rPr>
                                        <m:t>𝑘𝑁</m:t>
                                      </m:r>
                                    </m:e>
                                  </m:mr>
                                  <m:mr>
                                    <m:e>
                                      <m:r>
                                        <a:rPr lang="pt-BR" sz="2000" b="0" i="1" smtClean="0">
                                          <a:latin typeface="Cambria Math" panose="02040503050406030204" pitchFamily="18" charset="0"/>
                                        </a:rPr>
                                        <m:t>25 </m:t>
                                      </m:r>
                                      <m:r>
                                        <a:rPr lang="pt-BR" sz="2000" b="0" i="1" smtClean="0">
                                          <a:latin typeface="Cambria Math" panose="02040503050406030204" pitchFamily="18" charset="0"/>
                                        </a:rPr>
                                        <m:t>𝑘𝑁𝑚</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30 </m:t>
                                            </m:r>
                                            <m:r>
                                              <a:rPr lang="pt-BR" sz="1950" b="0" i="1" smtClean="0">
                                                <a:latin typeface="Cambria Math" panose="02040503050406030204" pitchFamily="18" charset="0"/>
                                              </a:rPr>
                                              <m:t>𝑘𝑁</m:t>
                                            </m:r>
                                          </m:e>
                                        </m:mr>
                                        <m:mr>
                                          <m:e>
                                            <m:r>
                                              <a:rPr lang="pt-BR" sz="2000" b="0" i="1" smtClean="0">
                                                <a:latin typeface="Cambria Math" panose="02040503050406030204" pitchFamily="18" charset="0"/>
                                              </a:rPr>
                                              <m:t>0</m:t>
                                            </m:r>
                                          </m:e>
                                        </m:mr>
                                      </m:m>
                                    </m:e>
                                  </m:mr>
                                </m:m>
                              </m:e>
                            </m:mr>
                          </m:m>
                        </m:e>
                      </m:d>
                      <m:r>
                        <a:rPr lang="pt-BR" sz="1950" i="1">
                          <a:latin typeface="Cambria Math" panose="02040503050406030204" pitchFamily="18" charset="0"/>
                        </a:rPr>
                        <m:t>=2,5 </m:t>
                      </m:r>
                      <m:sSup>
                        <m:sSupPr>
                          <m:ctrlPr>
                            <a:rPr lang="pt-BR" sz="1950" i="1">
                              <a:latin typeface="Cambria Math" panose="02040503050406030204" pitchFamily="18" charset="0"/>
                            </a:rPr>
                          </m:ctrlPr>
                        </m:sSupPr>
                        <m:e>
                          <m:r>
                            <a:rPr lang="pt-BR" sz="1950" i="1">
                              <a:latin typeface="Cambria Math" panose="02040503050406030204" pitchFamily="18" charset="0"/>
                            </a:rPr>
                            <m:t>10</m:t>
                          </m:r>
                        </m:e>
                        <m:sup>
                          <m:r>
                            <a:rPr lang="pt-BR" sz="1950" i="1">
                              <a:latin typeface="Cambria Math" panose="02040503050406030204" pitchFamily="18" charset="0"/>
                            </a:rPr>
                            <m:t>7</m:t>
                          </m:r>
                        </m:sup>
                      </m:sSup>
                      <m:r>
                        <a:rPr lang="pt-BR" sz="1950" b="0" i="1" smtClean="0">
                          <a:latin typeface="Cambria Math" panose="02040503050406030204" pitchFamily="18" charset="0"/>
                        </a:rPr>
                        <m:t> . 0,00313</m:t>
                      </m:r>
                      <m:r>
                        <a:rPr lang="pt-BR" sz="1950" i="1">
                          <a:latin typeface="Cambria Math" panose="02040503050406030204" pitchFamily="18" charset="0"/>
                        </a:rPr>
                        <m:t>.</m:t>
                      </m:r>
                      <m:d>
                        <m:dPr>
                          <m:begChr m:val="|"/>
                          <m:endChr m:val="|"/>
                          <m:ctrlPr>
                            <a:rPr lang="pt-BR" sz="1950" i="1">
                              <a:latin typeface="Cambria Math" panose="02040503050406030204" pitchFamily="18" charset="0"/>
                            </a:rPr>
                          </m:ctrlPr>
                        </m:dPr>
                        <m:e>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1,333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,444+0,768</m:t>
                                            </m:r>
                                          </m:e>
                                        </m:mr>
                                        <m:mr>
                                          <m:e>
                                            <m:r>
                                              <a:rPr lang="pt-BR" sz="1950" b="0" i="1" smtClean="0">
                                                <a:latin typeface="Cambria Math" panose="02040503050406030204" pitchFamily="18" charset="0"/>
                                              </a:rPr>
                                              <m:t>−0,667+0,96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0,768</m:t>
                                                  </m:r>
                                                </m:e>
                                              </m:mr>
                                              <m:mr>
                                                <m:e>
                                                  <m:r>
                                                    <a:rPr lang="pt-BR" sz="1950" b="0" i="1" smtClean="0">
                                                      <a:latin typeface="Cambria Math" panose="02040503050406030204" pitchFamily="18" charset="0"/>
                                                    </a:rPr>
                                                    <m:t>0,96</m:t>
                                                  </m:r>
                                                </m:e>
                                              </m:mr>
                                            </m:m>
                                          </m:e>
                                        </m:mr>
                                      </m:m>
                                    </m:e>
                                  </m:mr>
                                </m:m>
                              </m:e>
                            </m:mr>
                          </m:m>
                          <m:r>
                            <a:rPr lang="pt-BR" sz="1950" b="0" i="1" smtClean="0">
                              <a:latin typeface="Cambria Math" panose="02040503050406030204" pitchFamily="18" charset="0"/>
                            </a:rPr>
                            <m:t>     </m:t>
                          </m:r>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0,667+0,96</m:t>
                                            </m:r>
                                          </m:e>
                                        </m:mr>
                                        <m:mr>
                                          <m:e>
                                            <m:r>
                                              <a:rPr lang="pt-BR" sz="1950" b="0" i="1" smtClean="0">
                                                <a:latin typeface="Cambria Math" panose="02040503050406030204" pitchFamily="18" charset="0"/>
                                              </a:rPr>
                                              <m:t>1,333+1,6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0,96</m:t>
                                                  </m:r>
                                                </m:e>
                                              </m:mr>
                                              <m:mr>
                                                <m:e>
                                                  <m:r>
                                                    <a:rPr lang="pt-BR" sz="1950" b="0" i="1" smtClean="0">
                                                      <a:latin typeface="Cambria Math" panose="02040503050406030204" pitchFamily="18" charset="0"/>
                                                    </a:rPr>
                                                    <m:t>0,8</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0,768</m:t>
                                            </m:r>
                                          </m:e>
                                        </m:mr>
                                        <m:mr>
                                          <m:e>
                                            <m:r>
                                              <a:rPr lang="pt-BR" sz="1950" b="0" i="1" smtClean="0">
                                                <a:latin typeface="Cambria Math" panose="02040503050406030204" pitchFamily="18" charset="0"/>
                                              </a:rPr>
                                              <m:t>−0,96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,768</m:t>
                                                  </m:r>
                                                </m:e>
                                              </m:mr>
                                              <m:mr>
                                                <m:e>
                                                  <m:r>
                                                    <a:rPr lang="pt-BR" sz="1950" b="0" i="1" smtClean="0">
                                                      <a:latin typeface="Cambria Math" panose="02040503050406030204" pitchFamily="18" charset="0"/>
                                                    </a:rPr>
                                                    <m:t>−0,96</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,96</m:t>
                                            </m:r>
                                          </m:e>
                                        </m:mr>
                                        <m:mr>
                                          <m:e>
                                            <m:r>
                                              <a:rPr lang="pt-BR" sz="1950" b="0" i="1" smtClean="0">
                                                <a:latin typeface="Cambria Math" panose="02040503050406030204" pitchFamily="18" charset="0"/>
                                              </a:rPr>
                                              <m:t>0,8</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0,96</m:t>
                                                  </m:r>
                                                </m:e>
                                              </m:mr>
                                              <m:mr>
                                                <m:e>
                                                  <m:r>
                                                    <a:rPr lang="pt-BR" sz="1950" b="0" i="1" smtClean="0">
                                                      <a:latin typeface="Cambria Math" panose="02040503050406030204" pitchFamily="18" charset="0"/>
                                                    </a:rPr>
                                                    <m:t>1,6</m:t>
                                                  </m:r>
                                                </m:e>
                                              </m:mr>
                                            </m:m>
                                          </m:e>
                                        </m:mr>
                                      </m:m>
                                    </m:e>
                                  </m:mr>
                                </m:m>
                              </m:e>
                            </m:mr>
                          </m:m>
                        </m:e>
                      </m:d>
                      <m:r>
                        <a:rPr lang="pt-BR" sz="1950" i="1">
                          <a:latin typeface="Cambria Math" panose="02040503050406030204" pitchFamily="18" charset="0"/>
                          <a:ea typeface="Cambria Math" panose="02040503050406030204" pitchFamily="18" charset="0"/>
                        </a:rPr>
                        <m:t>. </m:t>
                      </m:r>
                      <m:d>
                        <m:dPr>
                          <m:begChr m:val="["/>
                          <m:endChr m:val="]"/>
                          <m:ctrlPr>
                            <a:rPr lang="pt-BR" sz="1950" i="1">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2</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3</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3</m:t>
                                                </m:r>
                                              </m:sub>
                                            </m:sSub>
                                          </m:e>
                                        </m:mr>
                                      </m:m>
                                    </m:e>
                                  </m:mr>
                                </m:m>
                              </m:e>
                            </m:mr>
                          </m:m>
                        </m:e>
                      </m:d>
                    </m:oMath>
                  </m:oMathPara>
                </a14:m>
                <a:endParaRPr lang="pt-BR" sz="1950" dirty="0"/>
              </a:p>
            </p:txBody>
          </p:sp>
        </mc:Choice>
        <mc:Fallback xmlns="">
          <p:sp>
            <p:nvSpPr>
              <p:cNvPr id="13" name="Retângulo 12">
                <a:extLst>
                  <a:ext uri="{FF2B5EF4-FFF2-40B4-BE49-F238E27FC236}">
                    <a16:creationId xmlns:a16="http://schemas.microsoft.com/office/drawing/2014/main" id="{950F2625-0419-4771-9CB4-142EA14C6BB5}"/>
                  </a:ext>
                </a:extLst>
              </p:cNvPr>
              <p:cNvSpPr>
                <a:spLocks noRot="1" noChangeAspect="1" noMove="1" noResize="1" noEditPoints="1" noAdjustHandles="1" noChangeArrowheads="1" noChangeShapeType="1" noTextEdit="1"/>
              </p:cNvSpPr>
              <p:nvPr/>
            </p:nvSpPr>
            <p:spPr>
              <a:xfrm>
                <a:off x="387603" y="317311"/>
                <a:ext cx="11673260" cy="1810111"/>
              </a:xfrm>
              <a:prstGeom prst="rect">
                <a:avLst/>
              </a:prstGeom>
              <a:blipFill>
                <a:blip r:embed="rId2"/>
                <a:stretch>
                  <a:fillRect/>
                </a:stretch>
              </a:blipFill>
            </p:spPr>
            <p:txBody>
              <a:bodyPr/>
              <a:lstStyle/>
              <a:p>
                <a:r>
                  <a:rPr lang="pt-BR">
                    <a:noFill/>
                  </a:rPr>
                  <a:t> </a:t>
                </a:r>
              </a:p>
            </p:txBody>
          </p:sp>
        </mc:Fallback>
      </mc:AlternateContent>
      <p:cxnSp>
        <p:nvCxnSpPr>
          <p:cNvPr id="8" name="Conector reto 7">
            <a:extLst>
              <a:ext uri="{FF2B5EF4-FFF2-40B4-BE49-F238E27FC236}">
                <a16:creationId xmlns:a16="http://schemas.microsoft.com/office/drawing/2014/main" id="{BFE9A94B-9588-4CCC-A6F0-AB57C150B57E}"/>
              </a:ext>
            </a:extLst>
          </p:cNvPr>
          <p:cNvCxnSpPr>
            <a:cxnSpLocks/>
          </p:cNvCxnSpPr>
          <p:nvPr/>
        </p:nvCxnSpPr>
        <p:spPr>
          <a:xfrm>
            <a:off x="3645438" y="513416"/>
            <a:ext cx="83477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BA760B46-0228-43B9-86BB-4643E49DEEC5}"/>
              </a:ext>
            </a:extLst>
          </p:cNvPr>
          <p:cNvCxnSpPr>
            <a:cxnSpLocks/>
          </p:cNvCxnSpPr>
          <p:nvPr/>
        </p:nvCxnSpPr>
        <p:spPr>
          <a:xfrm flipV="1">
            <a:off x="4289806" y="140051"/>
            <a:ext cx="0" cy="1987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9146CA42-A8BE-46EE-B221-A0ADE6C9AE5F}"/>
              </a:ext>
            </a:extLst>
          </p:cNvPr>
          <p:cNvCxnSpPr>
            <a:cxnSpLocks/>
          </p:cNvCxnSpPr>
          <p:nvPr/>
        </p:nvCxnSpPr>
        <p:spPr>
          <a:xfrm>
            <a:off x="3645438" y="1089886"/>
            <a:ext cx="83477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F26170A5-14D1-44F8-862E-ABD61F753BE9}"/>
              </a:ext>
            </a:extLst>
          </p:cNvPr>
          <p:cNvCxnSpPr>
            <a:cxnSpLocks/>
          </p:cNvCxnSpPr>
          <p:nvPr/>
        </p:nvCxnSpPr>
        <p:spPr>
          <a:xfrm flipV="1">
            <a:off x="6814345" y="140051"/>
            <a:ext cx="0" cy="1987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8EFEAD7F-450F-4753-8D75-27E6F7919EF6}"/>
              </a:ext>
            </a:extLst>
          </p:cNvPr>
          <p:cNvCxnSpPr>
            <a:cxnSpLocks/>
          </p:cNvCxnSpPr>
          <p:nvPr/>
        </p:nvCxnSpPr>
        <p:spPr>
          <a:xfrm>
            <a:off x="3645438" y="798338"/>
            <a:ext cx="83477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657FE4B8-9A54-42DA-83FF-C3016AD86A72}"/>
              </a:ext>
            </a:extLst>
          </p:cNvPr>
          <p:cNvCxnSpPr>
            <a:cxnSpLocks/>
          </p:cNvCxnSpPr>
          <p:nvPr/>
        </p:nvCxnSpPr>
        <p:spPr>
          <a:xfrm flipV="1">
            <a:off x="5323475" y="153303"/>
            <a:ext cx="0" cy="1987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F39A99A5-FDE1-45D1-99D3-E5FB48FC64CB}"/>
                  </a:ext>
                </a:extLst>
              </p:cNvPr>
              <p:cNvSpPr txBox="1"/>
              <p:nvPr/>
            </p:nvSpPr>
            <p:spPr>
              <a:xfrm>
                <a:off x="602008" y="2314621"/>
                <a:ext cx="6086859" cy="9537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50" i="1" smtClean="0">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2</m:t>
                                </m:r>
                                <m:r>
                                  <a:rPr lang="pt-BR" sz="1950" b="0" i="1" smtClean="0">
                                    <a:latin typeface="Cambria Math" panose="02040503050406030204" pitchFamily="18" charset="0"/>
                                  </a:rPr>
                                  <m:t>5</m:t>
                                </m:r>
                              </m:e>
                            </m:mr>
                            <m:mr>
                              <m:e>
                                <m:r>
                                  <a:rPr lang="pt-BR" sz="1950" b="0" i="1" smtClean="0">
                                    <a:latin typeface="Cambria Math" panose="02040503050406030204" pitchFamily="18" charset="0"/>
                                    <a:ea typeface="Cambria Math" panose="02040503050406030204" pitchFamily="18" charset="0"/>
                                  </a:rPr>
                                  <m:t>−30</m:t>
                                </m:r>
                              </m:e>
                            </m:mr>
                            <m:mr>
                              <m:e>
                                <m:r>
                                  <a:rPr lang="pt-BR" sz="1950" b="0" i="1" smtClean="0">
                                    <a:latin typeface="Cambria Math" panose="02040503050406030204" pitchFamily="18" charset="0"/>
                                    <a:ea typeface="Cambria Math" panose="02040503050406030204" pitchFamily="18" charset="0"/>
                                  </a:rPr>
                                  <m:t>0</m:t>
                                </m:r>
                              </m:e>
                            </m:mr>
                          </m:m>
                        </m:e>
                      </m:d>
                      <m:r>
                        <a:rPr lang="pt-BR" sz="1950" b="0" i="1" smtClean="0">
                          <a:latin typeface="Cambria Math" panose="02040503050406030204" pitchFamily="18" charset="0"/>
                          <a:ea typeface="Cambria Math" panose="02040503050406030204" pitchFamily="18" charset="0"/>
                        </a:rPr>
                        <m:t>=</m:t>
                      </m:r>
                      <m:r>
                        <a:rPr lang="pt-BR" sz="1950" i="1">
                          <a:latin typeface="Cambria Math" panose="02040503050406030204" pitchFamily="18" charset="0"/>
                        </a:rPr>
                        <m:t>2,5 </m:t>
                      </m:r>
                      <m:sSup>
                        <m:sSupPr>
                          <m:ctrlPr>
                            <a:rPr lang="pt-BR" sz="1950" i="1">
                              <a:latin typeface="Cambria Math" panose="02040503050406030204" pitchFamily="18" charset="0"/>
                            </a:rPr>
                          </m:ctrlPr>
                        </m:sSupPr>
                        <m:e>
                          <m:r>
                            <a:rPr lang="pt-BR" sz="1950" i="1">
                              <a:latin typeface="Cambria Math" panose="02040503050406030204" pitchFamily="18" charset="0"/>
                            </a:rPr>
                            <m:t>10</m:t>
                          </m:r>
                        </m:e>
                        <m:sup>
                          <m:r>
                            <a:rPr lang="pt-BR" sz="1950" i="1">
                              <a:latin typeface="Cambria Math" panose="02040503050406030204" pitchFamily="18" charset="0"/>
                            </a:rPr>
                            <m:t>7</m:t>
                          </m:r>
                        </m:sup>
                      </m:sSup>
                      <m:r>
                        <a:rPr lang="pt-BR" sz="1950" i="1">
                          <a:latin typeface="Cambria Math" panose="02040503050406030204" pitchFamily="18" charset="0"/>
                        </a:rPr>
                        <m:t> . 0,00313.</m:t>
                      </m:r>
                      <m:d>
                        <m:dPr>
                          <m:begChr m:val="|"/>
                          <m:endChr m:val="|"/>
                          <m:ctrlPr>
                            <a:rPr lang="pt-BR" sz="1950" i="1" smtClean="0">
                              <a:latin typeface="Cambria Math" panose="02040503050406030204" pitchFamily="18" charset="0"/>
                            </a:rPr>
                          </m:ctrlPr>
                        </m:dPr>
                        <m:e>
                          <m:m>
                            <m:mPr>
                              <m:mcs>
                                <m:mc>
                                  <m:mcPr>
                                    <m:count m:val="3"/>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2</m:t>
                                </m:r>
                                <m:r>
                                  <a:rPr lang="pt-BR" sz="1950" b="0" i="1" smtClean="0">
                                    <a:latin typeface="Cambria Math" panose="02040503050406030204" pitchFamily="18" charset="0"/>
                                  </a:rPr>
                                  <m:t>,933</m:t>
                                </m:r>
                              </m:e>
                              <m:e>
                                <m:r>
                                  <a:rPr lang="pt-BR" sz="1950" b="0" i="1" smtClean="0">
                                    <a:latin typeface="Cambria Math" panose="02040503050406030204" pitchFamily="18" charset="0"/>
                                  </a:rPr>
                                  <m:t>−0,96</m:t>
                                </m:r>
                              </m:e>
                              <m:e>
                                <m:r>
                                  <a:rPr lang="pt-BR" sz="1950" b="0" i="1" smtClean="0">
                                    <a:latin typeface="Cambria Math" panose="02040503050406030204" pitchFamily="18" charset="0"/>
                                  </a:rPr>
                                  <m:t>0,8</m:t>
                                </m:r>
                              </m:e>
                            </m:mr>
                            <m:mr>
                              <m:e>
                                <m:r>
                                  <a:rPr lang="pt-BR" sz="1950" b="0" i="1" smtClean="0">
                                    <a:latin typeface="Cambria Math" panose="02040503050406030204" pitchFamily="18" charset="0"/>
                                  </a:rPr>
                                  <m:t>−0,96</m:t>
                                </m:r>
                              </m:e>
                              <m:e>
                                <m:r>
                                  <a:rPr lang="pt-BR" sz="1950" b="0" i="1" smtClean="0">
                                    <a:latin typeface="Cambria Math" panose="02040503050406030204" pitchFamily="18" charset="0"/>
                                  </a:rPr>
                                  <m:t>0,768</m:t>
                                </m:r>
                              </m:e>
                              <m:e>
                                <m:r>
                                  <a:rPr lang="pt-BR" sz="1950" b="0" i="1" smtClean="0">
                                    <a:latin typeface="Cambria Math" panose="02040503050406030204" pitchFamily="18" charset="0"/>
                                  </a:rPr>
                                  <m:t>−0,96</m:t>
                                </m:r>
                              </m:e>
                            </m:mr>
                            <m:mr>
                              <m:e>
                                <m:r>
                                  <a:rPr lang="pt-BR" sz="1950" b="0" i="1" smtClean="0">
                                    <a:latin typeface="Cambria Math" panose="02040503050406030204" pitchFamily="18" charset="0"/>
                                  </a:rPr>
                                  <m:t>0,8</m:t>
                                </m:r>
                              </m:e>
                              <m:e>
                                <m:r>
                                  <a:rPr lang="pt-BR" sz="1950" b="0" i="1" smtClean="0">
                                    <a:latin typeface="Cambria Math" panose="02040503050406030204" pitchFamily="18" charset="0"/>
                                  </a:rPr>
                                  <m:t>−0,96</m:t>
                                </m:r>
                              </m:e>
                              <m:e>
                                <m:r>
                                  <a:rPr lang="pt-BR" sz="1950" b="0" i="1" smtClean="0">
                                    <a:latin typeface="Cambria Math" panose="02040503050406030204" pitchFamily="18" charset="0"/>
                                  </a:rPr>
                                  <m:t>1,6</m:t>
                                </m:r>
                              </m:e>
                            </m:mr>
                          </m:m>
                        </m:e>
                      </m:d>
                      <m:r>
                        <a:rPr lang="pt-BR" sz="1950" b="0" i="1" smtClean="0">
                          <a:latin typeface="Cambria Math" panose="02040503050406030204" pitchFamily="18" charset="0"/>
                        </a:rPr>
                        <m:t>. </m:t>
                      </m:r>
                      <m:d>
                        <m:dPr>
                          <m:begChr m:val="|"/>
                          <m:endChr m:val="|"/>
                          <m:ctrlPr>
                            <a:rPr lang="pt-BR" sz="1950" b="0" i="1" smtClean="0">
                              <a:latin typeface="Cambria Math" panose="02040503050406030204" pitchFamily="18" charset="0"/>
                            </a:rPr>
                          </m:ctrlPr>
                        </m:dPr>
                        <m:e>
                          <m:m>
                            <m:mPr>
                              <m:mcs>
                                <m:mc>
                                  <m:mcPr>
                                    <m:count m:val="1"/>
                                    <m:mcJc m:val="center"/>
                                  </m:mcPr>
                                </m:mc>
                              </m:mcs>
                              <m:ctrlPr>
                                <a:rPr lang="pt-BR" sz="1950" b="0" i="1" smtClean="0">
                                  <a:latin typeface="Cambria Math" panose="02040503050406030204" pitchFamily="18" charset="0"/>
                                </a:rPr>
                              </m:ctrlPr>
                            </m:mPr>
                            <m:mr>
                              <m:e>
                                <m:sSub>
                                  <m:sSubPr>
                                    <m:ctrlPr>
                                      <a:rPr lang="pt-BR" sz="1950" i="1">
                                        <a:latin typeface="Cambria Math" panose="02040503050406030204" pitchFamily="18" charset="0"/>
                                      </a:rPr>
                                    </m:ctrlPr>
                                  </m:sSubPr>
                                  <m:e>
                                    <m:r>
                                      <a:rPr lang="pt-BR" sz="1950" i="1">
                                        <a:latin typeface="Cambria Math" panose="02040503050406030204" pitchFamily="18" charset="0"/>
                                        <a:ea typeface="Cambria Math" panose="02040503050406030204" pitchFamily="18" charset="0"/>
                                      </a:rPr>
                                      <m:t>𝜃</m:t>
                                    </m:r>
                                  </m:e>
                                  <m:sub>
                                    <m:r>
                                      <a:rPr lang="pt-BR" sz="1950" i="1">
                                        <a:latin typeface="Cambria Math" panose="02040503050406030204" pitchFamily="18" charset="0"/>
                                        <a:ea typeface="Cambria Math" panose="02040503050406030204" pitchFamily="18" charset="0"/>
                                      </a:rPr>
                                      <m:t>2</m:t>
                                    </m:r>
                                  </m:sub>
                                </m:sSub>
                              </m:e>
                            </m:mr>
                            <m:mr>
                              <m:e>
                                <m:sSub>
                                  <m:sSubPr>
                                    <m:ctrlPr>
                                      <a:rPr lang="pt-BR" sz="1950" i="1">
                                        <a:latin typeface="Cambria Math" panose="02040503050406030204" pitchFamily="18" charset="0"/>
                                      </a:rPr>
                                    </m:ctrlPr>
                                  </m:sSubPr>
                                  <m:e>
                                    <m:r>
                                      <a:rPr lang="pt-BR" sz="1950" i="1">
                                        <a:latin typeface="Cambria Math" panose="02040503050406030204" pitchFamily="18" charset="0"/>
                                        <a:ea typeface="Cambria Math" panose="02040503050406030204" pitchFamily="18" charset="0"/>
                                      </a:rPr>
                                      <m:t>𝜈</m:t>
                                    </m:r>
                                  </m:e>
                                  <m:sub>
                                    <m:r>
                                      <a:rPr lang="pt-BR" sz="1950" i="1">
                                        <a:latin typeface="Cambria Math" panose="02040503050406030204" pitchFamily="18" charset="0"/>
                                        <a:ea typeface="Cambria Math" panose="02040503050406030204" pitchFamily="18" charset="0"/>
                                      </a:rPr>
                                      <m:t>3</m:t>
                                    </m:r>
                                  </m:sub>
                                </m:sSub>
                              </m:e>
                            </m:mr>
                            <m:mr>
                              <m:e>
                                <m:sSub>
                                  <m:sSubPr>
                                    <m:ctrlPr>
                                      <a:rPr lang="pt-BR" sz="1950" i="1">
                                        <a:latin typeface="Cambria Math" panose="02040503050406030204" pitchFamily="18" charset="0"/>
                                      </a:rPr>
                                    </m:ctrlPr>
                                  </m:sSubPr>
                                  <m:e>
                                    <m:r>
                                      <a:rPr lang="pt-BR" sz="1950" i="1">
                                        <a:latin typeface="Cambria Math" panose="02040503050406030204" pitchFamily="18" charset="0"/>
                                        <a:ea typeface="Cambria Math" panose="02040503050406030204" pitchFamily="18" charset="0"/>
                                      </a:rPr>
                                      <m:t>𝜃</m:t>
                                    </m:r>
                                  </m:e>
                                  <m:sub>
                                    <m:r>
                                      <a:rPr lang="pt-BR" sz="1950" i="1">
                                        <a:latin typeface="Cambria Math" panose="02040503050406030204" pitchFamily="18" charset="0"/>
                                        <a:ea typeface="Cambria Math" panose="02040503050406030204" pitchFamily="18" charset="0"/>
                                      </a:rPr>
                                      <m:t>3</m:t>
                                    </m:r>
                                  </m:sub>
                                </m:sSub>
                              </m:e>
                            </m:mr>
                          </m:m>
                        </m:e>
                      </m:d>
                    </m:oMath>
                  </m:oMathPara>
                </a14:m>
                <a:endParaRPr lang="pt-BR" sz="1950" dirty="0"/>
              </a:p>
            </p:txBody>
          </p:sp>
        </mc:Choice>
        <mc:Fallback xmlns="">
          <p:sp>
            <p:nvSpPr>
              <p:cNvPr id="3" name="CaixaDeTexto 2">
                <a:extLst>
                  <a:ext uri="{FF2B5EF4-FFF2-40B4-BE49-F238E27FC236}">
                    <a16:creationId xmlns:a16="http://schemas.microsoft.com/office/drawing/2014/main" id="{F39A99A5-FDE1-45D1-99D3-E5FB48FC64CB}"/>
                  </a:ext>
                </a:extLst>
              </p:cNvPr>
              <p:cNvSpPr txBox="1">
                <a:spLocks noRot="1" noChangeAspect="1" noMove="1" noResize="1" noEditPoints="1" noAdjustHandles="1" noChangeArrowheads="1" noChangeShapeType="1" noTextEdit="1"/>
              </p:cNvSpPr>
              <p:nvPr/>
            </p:nvSpPr>
            <p:spPr>
              <a:xfrm>
                <a:off x="602008" y="2314621"/>
                <a:ext cx="6086859" cy="953723"/>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5AF05460-C187-4A2D-BAE6-85C580B64978}"/>
                  </a:ext>
                </a:extLst>
              </p:cNvPr>
              <p:cNvSpPr txBox="1"/>
              <p:nvPr/>
            </p:nvSpPr>
            <p:spPr>
              <a:xfrm>
                <a:off x="7171909" y="2314621"/>
                <a:ext cx="4677883" cy="9334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00" i="1" smtClean="0">
                              <a:latin typeface="Cambria Math" panose="02040503050406030204" pitchFamily="18" charset="0"/>
                            </a:rPr>
                          </m:ctrlPr>
                        </m:dPr>
                        <m:e>
                          <m:eqArr>
                            <m:eqArrPr>
                              <m:ctrlPr>
                                <a:rPr lang="pt-BR" sz="1900" i="1" smtClean="0">
                                  <a:latin typeface="Cambria Math" panose="02040503050406030204" pitchFamily="18" charset="0"/>
                                </a:rPr>
                              </m:ctrlPr>
                            </m:eqArrPr>
                            <m:e>
                              <m:r>
                                <a:rPr lang="pt-BR" sz="1900" i="1">
                                  <a:latin typeface="Cambria Math" panose="02040503050406030204" pitchFamily="18" charset="0"/>
                                </a:rPr>
                                <m:t>229507,25 </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2</m:t>
                                  </m:r>
                                </m:sub>
                              </m:sSub>
                              <m:r>
                                <a:rPr lang="pt-BR" sz="1900" i="1">
                                  <a:latin typeface="Cambria Math" panose="02040503050406030204" pitchFamily="18" charset="0"/>
                                  <a:ea typeface="Cambria Math" panose="02040503050406030204" pitchFamily="18" charset="0"/>
                                </a:rPr>
                                <m:t>−75120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𝜈</m:t>
                                  </m:r>
                                </m:e>
                                <m:sub>
                                  <m:r>
                                    <a:rPr lang="pt-BR" sz="1900" i="1">
                                      <a:latin typeface="Cambria Math" panose="02040503050406030204" pitchFamily="18" charset="0"/>
                                      <a:ea typeface="Cambria Math" panose="02040503050406030204" pitchFamily="18" charset="0"/>
                                    </a:rPr>
                                    <m:t>3</m:t>
                                  </m:r>
                                </m:sub>
                              </m:sSub>
                              <m:r>
                                <a:rPr lang="pt-BR" sz="1900">
                                  <a:latin typeface="Cambria Math" panose="02040503050406030204" pitchFamily="18" charset="0"/>
                                  <a:ea typeface="Cambria Math" panose="02040503050406030204" pitchFamily="18" charset="0"/>
                                </a:rPr>
                                <m:t>+</m:t>
                              </m:r>
                              <m:r>
                                <a:rPr lang="pt-BR" sz="1900" i="1">
                                  <a:latin typeface="Cambria Math" panose="02040503050406030204" pitchFamily="18" charset="0"/>
                                  <a:ea typeface="Cambria Math" panose="02040503050406030204" pitchFamily="18" charset="0"/>
                                </a:rPr>
                                <m:t>62600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3</m:t>
                                  </m:r>
                                </m:sub>
                              </m:sSub>
                              <m:r>
                                <a:rPr lang="pt-BR" sz="1900" b="0" i="1" smtClean="0">
                                  <a:latin typeface="Cambria Math" panose="02040503050406030204" pitchFamily="18" charset="0"/>
                                  <a:ea typeface="Cambria Math" panose="02040503050406030204" pitchFamily="18" charset="0"/>
                                </a:rPr>
                                <m:t>=25</m:t>
                              </m:r>
                              <m:r>
                                <m:rPr>
                                  <m:nor/>
                                </m:rPr>
                                <a:rPr lang="pt-BR" sz="1900" dirty="0"/>
                                <m:t> </m:t>
                              </m:r>
                            </m:e>
                            <m:e>
                              <m:r>
                                <a:rPr lang="pt-BR" sz="1900" b="0" i="1" smtClean="0">
                                  <a:latin typeface="Cambria Math" panose="02040503050406030204" pitchFamily="18" charset="0"/>
                                </a:rPr>
                                <m:t>−75120</m:t>
                              </m:r>
                              <m:r>
                                <a:rPr lang="pt-BR" sz="1900" i="1">
                                  <a:latin typeface="Cambria Math" panose="02040503050406030204" pitchFamily="18" charset="0"/>
                                </a:rPr>
                                <m:t> </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2</m:t>
                                  </m:r>
                                </m:sub>
                              </m:sSub>
                              <m:r>
                                <a:rPr lang="pt-BR" sz="1900" b="0" i="1" smtClean="0">
                                  <a:latin typeface="Cambria Math" panose="02040503050406030204" pitchFamily="18" charset="0"/>
                                  <a:ea typeface="Cambria Math" panose="02040503050406030204" pitchFamily="18" charset="0"/>
                                </a:rPr>
                                <m:t>+60096</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𝜈</m:t>
                                  </m:r>
                                </m:e>
                                <m:sub>
                                  <m:r>
                                    <a:rPr lang="pt-BR" sz="1900" i="1">
                                      <a:latin typeface="Cambria Math" panose="02040503050406030204" pitchFamily="18" charset="0"/>
                                      <a:ea typeface="Cambria Math" panose="02040503050406030204" pitchFamily="18" charset="0"/>
                                    </a:rPr>
                                    <m:t>3</m:t>
                                  </m:r>
                                </m:sub>
                              </m:sSub>
                              <m:r>
                                <a:rPr lang="pt-BR" sz="1900" b="0" i="0" smtClean="0">
                                  <a:latin typeface="Cambria Math" panose="02040503050406030204" pitchFamily="18" charset="0"/>
                                  <a:ea typeface="Cambria Math" panose="02040503050406030204" pitchFamily="18" charset="0"/>
                                </a:rPr>
                                <m:t>−75120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3</m:t>
                                  </m:r>
                                </m:sub>
                              </m:sSub>
                              <m:r>
                                <a:rPr lang="pt-BR" sz="1900" i="1">
                                  <a:latin typeface="Cambria Math" panose="02040503050406030204" pitchFamily="18" charset="0"/>
                                  <a:ea typeface="Cambria Math" panose="02040503050406030204" pitchFamily="18" charset="0"/>
                                </a:rPr>
                                <m:t>=</m:t>
                              </m:r>
                              <m:r>
                                <a:rPr lang="pt-BR" sz="1900" b="0" i="1" smtClean="0">
                                  <a:latin typeface="Cambria Math" panose="02040503050406030204" pitchFamily="18" charset="0"/>
                                  <a:ea typeface="Cambria Math" panose="02040503050406030204" pitchFamily="18" charset="0"/>
                                </a:rPr>
                                <m:t>−30</m:t>
                              </m:r>
                            </m:e>
                            <m:e>
                              <m:r>
                                <a:rPr lang="pt-BR" sz="1900" b="0" i="1" dirty="0" smtClean="0">
                                  <a:latin typeface="Cambria Math" panose="02040503050406030204" pitchFamily="18" charset="0"/>
                                </a:rPr>
                                <m:t>62600</m:t>
                              </m:r>
                              <m:r>
                                <a:rPr lang="pt-BR" sz="1900" i="1">
                                  <a:latin typeface="Cambria Math" panose="02040503050406030204" pitchFamily="18" charset="0"/>
                                </a:rPr>
                                <m:t> </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2</m:t>
                                  </m:r>
                                </m:sub>
                              </m:sSub>
                              <m:r>
                                <a:rPr lang="pt-BR" sz="1900" i="1">
                                  <a:latin typeface="Cambria Math" panose="02040503050406030204" pitchFamily="18" charset="0"/>
                                  <a:ea typeface="Cambria Math" panose="02040503050406030204" pitchFamily="18" charset="0"/>
                                </a:rPr>
                                <m:t>−75120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𝜈</m:t>
                                  </m:r>
                                </m:e>
                                <m:sub>
                                  <m:r>
                                    <a:rPr lang="pt-BR" sz="1900" i="1">
                                      <a:latin typeface="Cambria Math" panose="02040503050406030204" pitchFamily="18" charset="0"/>
                                      <a:ea typeface="Cambria Math" panose="02040503050406030204" pitchFamily="18" charset="0"/>
                                    </a:rPr>
                                    <m:t>3</m:t>
                                  </m:r>
                                </m:sub>
                              </m:sSub>
                              <m:r>
                                <a:rPr lang="pt-BR" sz="1900">
                                  <a:latin typeface="Cambria Math" panose="02040503050406030204" pitchFamily="18" charset="0"/>
                                  <a:ea typeface="Cambria Math" panose="02040503050406030204" pitchFamily="18" charset="0"/>
                                </a:rPr>
                                <m:t>+</m:t>
                              </m:r>
                              <m:r>
                                <a:rPr lang="pt-BR" sz="1900" b="0" i="1" smtClean="0">
                                  <a:latin typeface="Cambria Math" panose="02040503050406030204" pitchFamily="18" charset="0"/>
                                  <a:ea typeface="Cambria Math" panose="02040503050406030204" pitchFamily="18" charset="0"/>
                                </a:rPr>
                                <m:t>125200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3</m:t>
                                  </m:r>
                                </m:sub>
                              </m:sSub>
                              <m:r>
                                <a:rPr lang="pt-BR" sz="1900" i="1">
                                  <a:latin typeface="Cambria Math" panose="02040503050406030204" pitchFamily="18" charset="0"/>
                                  <a:ea typeface="Cambria Math" panose="02040503050406030204" pitchFamily="18" charset="0"/>
                                </a:rPr>
                                <m:t>=</m:t>
                              </m:r>
                              <m:r>
                                <a:rPr lang="pt-BR" sz="1900" b="0" i="1" smtClean="0">
                                  <a:latin typeface="Cambria Math" panose="02040503050406030204" pitchFamily="18" charset="0"/>
                                  <a:ea typeface="Cambria Math" panose="02040503050406030204" pitchFamily="18" charset="0"/>
                                </a:rPr>
                                <m:t>0</m:t>
                              </m:r>
                            </m:e>
                          </m:eqArr>
                        </m:e>
                      </m:d>
                    </m:oMath>
                  </m:oMathPara>
                </a14:m>
                <a:endParaRPr lang="pt-BR" sz="1900" dirty="0"/>
              </a:p>
            </p:txBody>
          </p:sp>
        </mc:Choice>
        <mc:Fallback xmlns="">
          <p:sp>
            <p:nvSpPr>
              <p:cNvPr id="6" name="CaixaDeTexto 5">
                <a:extLst>
                  <a:ext uri="{FF2B5EF4-FFF2-40B4-BE49-F238E27FC236}">
                    <a16:creationId xmlns:a16="http://schemas.microsoft.com/office/drawing/2014/main" id="{5AF05460-C187-4A2D-BAE6-85C580B64978}"/>
                  </a:ext>
                </a:extLst>
              </p:cNvPr>
              <p:cNvSpPr txBox="1">
                <a:spLocks noRot="1" noChangeAspect="1" noMove="1" noResize="1" noEditPoints="1" noAdjustHandles="1" noChangeArrowheads="1" noChangeShapeType="1" noTextEdit="1"/>
              </p:cNvSpPr>
              <p:nvPr/>
            </p:nvSpPr>
            <p:spPr>
              <a:xfrm>
                <a:off x="7171909" y="2314621"/>
                <a:ext cx="4677883" cy="93346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0BA54093-FDDE-4AB5-B534-3A4EB91C6A61}"/>
                  </a:ext>
                </a:extLst>
              </p:cNvPr>
              <p:cNvSpPr txBox="1"/>
              <p:nvPr/>
            </p:nvSpPr>
            <p:spPr>
              <a:xfrm>
                <a:off x="757777" y="3429000"/>
                <a:ext cx="5174365" cy="10826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00" i="1" smtClean="0">
                              <a:latin typeface="Cambria Math" panose="02040503050406030204" pitchFamily="18" charset="0"/>
                            </a:rPr>
                          </m:ctrlPr>
                        </m:dPr>
                        <m:e>
                          <m:eqArr>
                            <m:eqArrPr>
                              <m:ctrlPr>
                                <a:rPr lang="pt-BR" sz="1900" i="1" smtClean="0">
                                  <a:latin typeface="Cambria Math" panose="02040503050406030204" pitchFamily="18" charset="0"/>
                                </a:rPr>
                              </m:ctrlPr>
                            </m:eqArrPr>
                            <m:e>
                              <m:r>
                                <a:rPr lang="pt-BR" sz="1900" i="1">
                                  <a:latin typeface="Cambria Math" panose="02040503050406030204" pitchFamily="18" charset="0"/>
                                </a:rPr>
                                <m:t>229507,25 </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2</m:t>
                                  </m:r>
                                </m:sub>
                              </m:sSub>
                              <m:r>
                                <a:rPr lang="pt-BR" sz="1900" i="1">
                                  <a:latin typeface="Cambria Math" panose="02040503050406030204" pitchFamily="18" charset="0"/>
                                  <a:ea typeface="Cambria Math" panose="02040503050406030204" pitchFamily="18" charset="0"/>
                                </a:rPr>
                                <m:t>−75120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𝜈</m:t>
                                  </m:r>
                                </m:e>
                                <m:sub>
                                  <m:r>
                                    <a:rPr lang="pt-BR" sz="1900" i="1">
                                      <a:latin typeface="Cambria Math" panose="02040503050406030204" pitchFamily="18" charset="0"/>
                                      <a:ea typeface="Cambria Math" panose="02040503050406030204" pitchFamily="18" charset="0"/>
                                    </a:rPr>
                                    <m:t>3</m:t>
                                  </m:r>
                                </m:sub>
                              </m:sSub>
                              <m:r>
                                <a:rPr lang="pt-BR" sz="1900">
                                  <a:latin typeface="Cambria Math" panose="02040503050406030204" pitchFamily="18" charset="0"/>
                                  <a:ea typeface="Cambria Math" panose="02040503050406030204" pitchFamily="18" charset="0"/>
                                </a:rPr>
                                <m:t>+</m:t>
                              </m:r>
                              <m:r>
                                <a:rPr lang="pt-BR" sz="1900" i="1">
                                  <a:latin typeface="Cambria Math" panose="02040503050406030204" pitchFamily="18" charset="0"/>
                                  <a:ea typeface="Cambria Math" panose="02040503050406030204" pitchFamily="18" charset="0"/>
                                </a:rPr>
                                <m:t>62600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3</m:t>
                                  </m:r>
                                </m:sub>
                              </m:sSub>
                              <m:r>
                                <a:rPr lang="pt-BR" sz="1900" b="0" i="1" smtClean="0">
                                  <a:latin typeface="Cambria Math" panose="02040503050406030204" pitchFamily="18" charset="0"/>
                                  <a:ea typeface="Cambria Math" panose="02040503050406030204" pitchFamily="18" charset="0"/>
                                </a:rPr>
                                <m:t>=25   (1</m:t>
                              </m:r>
                              <m:r>
                                <m:rPr>
                                  <m:nor/>
                                </m:rPr>
                                <a:rPr lang="pt-BR" sz="1900" b="0" i="0" smtClean="0">
                                  <a:latin typeface="Cambria Math" panose="02040503050406030204" pitchFamily="18" charset="0"/>
                                  <a:ea typeface="Cambria Math" panose="02040503050406030204" pitchFamily="18" charset="0"/>
                                </a:rPr>
                                <m:t>)</m:t>
                              </m:r>
                              <m:r>
                                <m:rPr>
                                  <m:nor/>
                                </m:rPr>
                                <a:rPr lang="pt-BR" sz="1900" dirty="0"/>
                                <m:t> </m:t>
                              </m:r>
                            </m:e>
                            <m:e>
                              <m:r>
                                <a:rPr lang="pt-BR" sz="1900" b="0" i="1" smtClean="0">
                                  <a:latin typeface="Cambria Math" panose="02040503050406030204" pitchFamily="18" charset="0"/>
                                </a:rPr>
                                <m:t>−75120</m:t>
                              </m:r>
                              <m:r>
                                <a:rPr lang="pt-BR" sz="1900" i="1">
                                  <a:latin typeface="Cambria Math" panose="02040503050406030204" pitchFamily="18" charset="0"/>
                                </a:rPr>
                                <m:t> </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2</m:t>
                                  </m:r>
                                </m:sub>
                              </m:sSub>
                              <m:r>
                                <a:rPr lang="pt-BR" sz="1900" b="0" i="1" smtClean="0">
                                  <a:latin typeface="Cambria Math" panose="02040503050406030204" pitchFamily="18" charset="0"/>
                                  <a:ea typeface="Cambria Math" panose="02040503050406030204" pitchFamily="18" charset="0"/>
                                </a:rPr>
                                <m:t>+60096</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𝜈</m:t>
                                  </m:r>
                                </m:e>
                                <m:sub>
                                  <m:r>
                                    <a:rPr lang="pt-BR" sz="1900" i="1">
                                      <a:latin typeface="Cambria Math" panose="02040503050406030204" pitchFamily="18" charset="0"/>
                                      <a:ea typeface="Cambria Math" panose="02040503050406030204" pitchFamily="18" charset="0"/>
                                    </a:rPr>
                                    <m:t>3</m:t>
                                  </m:r>
                                </m:sub>
                              </m:sSub>
                              <m:r>
                                <a:rPr lang="pt-BR" sz="1900" b="0" i="0" smtClean="0">
                                  <a:latin typeface="Cambria Math" panose="02040503050406030204" pitchFamily="18" charset="0"/>
                                  <a:ea typeface="Cambria Math" panose="02040503050406030204" pitchFamily="18" charset="0"/>
                                </a:rPr>
                                <m:t>−75120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3</m:t>
                                  </m:r>
                                </m:sub>
                              </m:sSub>
                              <m:r>
                                <a:rPr lang="pt-BR" sz="1900" i="1">
                                  <a:latin typeface="Cambria Math" panose="02040503050406030204" pitchFamily="18" charset="0"/>
                                  <a:ea typeface="Cambria Math" panose="02040503050406030204" pitchFamily="18" charset="0"/>
                                </a:rPr>
                                <m:t>=</m:t>
                              </m:r>
                              <m:r>
                                <a:rPr lang="pt-BR" sz="1900" b="0" i="1" smtClean="0">
                                  <a:latin typeface="Cambria Math" panose="02040503050406030204" pitchFamily="18" charset="0"/>
                                  <a:ea typeface="Cambria Math" panose="02040503050406030204" pitchFamily="18" charset="0"/>
                                </a:rPr>
                                <m:t>−30   (2)</m:t>
                              </m:r>
                            </m:e>
                            <m:e>
                              <m:r>
                                <a:rPr lang="pt-BR" sz="1900" b="0" i="1" dirty="0" smtClean="0">
                                  <a:latin typeface="Cambria Math" panose="02040503050406030204" pitchFamily="18" charset="0"/>
                                </a:rPr>
                                <m:t>62600</m:t>
                              </m:r>
                              <m:r>
                                <a:rPr lang="pt-BR" sz="1900" i="1">
                                  <a:latin typeface="Cambria Math" panose="02040503050406030204" pitchFamily="18" charset="0"/>
                                </a:rPr>
                                <m:t> </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2</m:t>
                                  </m:r>
                                </m:sub>
                              </m:sSub>
                              <m:r>
                                <a:rPr lang="pt-BR" sz="1900" i="1">
                                  <a:latin typeface="Cambria Math" panose="02040503050406030204" pitchFamily="18" charset="0"/>
                                  <a:ea typeface="Cambria Math" panose="02040503050406030204" pitchFamily="18" charset="0"/>
                                </a:rPr>
                                <m:t>−75120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𝜈</m:t>
                                  </m:r>
                                </m:e>
                                <m:sub>
                                  <m:r>
                                    <a:rPr lang="pt-BR" sz="1900" i="1">
                                      <a:latin typeface="Cambria Math" panose="02040503050406030204" pitchFamily="18" charset="0"/>
                                      <a:ea typeface="Cambria Math" panose="02040503050406030204" pitchFamily="18" charset="0"/>
                                    </a:rPr>
                                    <m:t>3</m:t>
                                  </m:r>
                                </m:sub>
                              </m:sSub>
                              <m:r>
                                <a:rPr lang="pt-BR" sz="1900">
                                  <a:latin typeface="Cambria Math" panose="02040503050406030204" pitchFamily="18" charset="0"/>
                                  <a:ea typeface="Cambria Math" panose="02040503050406030204" pitchFamily="18" charset="0"/>
                                </a:rPr>
                                <m:t>+</m:t>
                              </m:r>
                              <m:r>
                                <a:rPr lang="pt-BR" sz="1900" b="0" i="1" smtClean="0">
                                  <a:latin typeface="Cambria Math" panose="02040503050406030204" pitchFamily="18" charset="0"/>
                                  <a:ea typeface="Cambria Math" panose="02040503050406030204" pitchFamily="18" charset="0"/>
                                </a:rPr>
                                <m:t>125200</m:t>
                              </m:r>
                              <m:sSub>
                                <m:sSubPr>
                                  <m:ctrlPr>
                                    <a:rPr lang="pt-BR" sz="1900" i="1">
                                      <a:latin typeface="Cambria Math" panose="02040503050406030204" pitchFamily="18" charset="0"/>
                                    </a:rPr>
                                  </m:ctrlPr>
                                </m:sSubPr>
                                <m:e>
                                  <m:r>
                                    <a:rPr lang="pt-BR" sz="1900" i="1">
                                      <a:latin typeface="Cambria Math" panose="02040503050406030204" pitchFamily="18" charset="0"/>
                                      <a:ea typeface="Cambria Math" panose="02040503050406030204" pitchFamily="18" charset="0"/>
                                    </a:rPr>
                                    <m:t>𝜃</m:t>
                                  </m:r>
                                </m:e>
                                <m:sub>
                                  <m:r>
                                    <a:rPr lang="pt-BR" sz="1900" i="1">
                                      <a:latin typeface="Cambria Math" panose="02040503050406030204" pitchFamily="18" charset="0"/>
                                      <a:ea typeface="Cambria Math" panose="02040503050406030204" pitchFamily="18" charset="0"/>
                                    </a:rPr>
                                    <m:t>3</m:t>
                                  </m:r>
                                </m:sub>
                              </m:sSub>
                              <m:r>
                                <a:rPr lang="pt-BR" sz="1900" i="1">
                                  <a:latin typeface="Cambria Math" panose="02040503050406030204" pitchFamily="18" charset="0"/>
                                  <a:ea typeface="Cambria Math" panose="02040503050406030204" pitchFamily="18" charset="0"/>
                                </a:rPr>
                                <m:t>=</m:t>
                              </m:r>
                              <m:r>
                                <a:rPr lang="pt-BR" sz="1900" b="0" i="1" smtClean="0">
                                  <a:latin typeface="Cambria Math" panose="02040503050406030204" pitchFamily="18" charset="0"/>
                                  <a:ea typeface="Cambria Math" panose="02040503050406030204" pitchFamily="18" charset="0"/>
                                </a:rPr>
                                <m:t>0          (3)</m:t>
                              </m:r>
                            </m:e>
                          </m:eqArr>
                        </m:e>
                      </m:d>
                    </m:oMath>
                  </m:oMathPara>
                </a14:m>
                <a:endParaRPr lang="pt-BR" sz="1900" dirty="0"/>
              </a:p>
            </p:txBody>
          </p:sp>
        </mc:Choice>
        <mc:Fallback xmlns="">
          <p:sp>
            <p:nvSpPr>
              <p:cNvPr id="2" name="CaixaDeTexto 1">
                <a:extLst>
                  <a:ext uri="{FF2B5EF4-FFF2-40B4-BE49-F238E27FC236}">
                    <a16:creationId xmlns:a16="http://schemas.microsoft.com/office/drawing/2014/main" id="{0BA54093-FDDE-4AB5-B534-3A4EB91C6A61}"/>
                  </a:ext>
                </a:extLst>
              </p:cNvPr>
              <p:cNvSpPr txBox="1">
                <a:spLocks noRot="1" noChangeAspect="1" noMove="1" noResize="1" noEditPoints="1" noAdjustHandles="1" noChangeArrowheads="1" noChangeShapeType="1" noTextEdit="1"/>
              </p:cNvSpPr>
              <p:nvPr/>
            </p:nvSpPr>
            <p:spPr>
              <a:xfrm>
                <a:off x="757777" y="3429000"/>
                <a:ext cx="5174365" cy="1082669"/>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1A50EC1F-72B2-4870-8E93-D42A7B371AEC}"/>
                  </a:ext>
                </a:extLst>
              </p:cNvPr>
              <p:cNvSpPr txBox="1"/>
              <p:nvPr/>
            </p:nvSpPr>
            <p:spPr>
              <a:xfrm>
                <a:off x="8065704" y="3461137"/>
                <a:ext cx="32028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𝐿𝑖𝑛h𝑎</m:t>
                      </m:r>
                      <m:r>
                        <a:rPr lang="pt-BR" b="0" i="1" smtClean="0">
                          <a:latin typeface="Cambria Math" panose="02040503050406030204" pitchFamily="18" charset="0"/>
                        </a:rPr>
                        <m:t> 04 →</m:t>
                      </m:r>
                      <m:d>
                        <m:dPr>
                          <m:ctrlPr>
                            <a:rPr lang="pt-BR" b="0" i="1" smtClean="0">
                              <a:latin typeface="Cambria Math" panose="02040503050406030204" pitchFamily="18" charset="0"/>
                            </a:rPr>
                          </m:ctrlPr>
                        </m:dPr>
                        <m:e>
                          <m:r>
                            <a:rPr lang="pt-BR" b="0" i="1" smtClean="0">
                              <a:latin typeface="Cambria Math" panose="02040503050406030204" pitchFamily="18" charset="0"/>
                            </a:rPr>
                            <m:t>1</m:t>
                          </m:r>
                        </m:e>
                      </m:d>
                      <m:r>
                        <a:rPr lang="pt-BR" b="0" i="1" smtClean="0">
                          <a:latin typeface="Cambria Math" panose="02040503050406030204" pitchFamily="18" charset="0"/>
                        </a:rPr>
                        <m:t>+3,05521 . (2)</m:t>
                      </m:r>
                    </m:oMath>
                  </m:oMathPara>
                </a14:m>
                <a:endParaRPr lang="pt-BR" dirty="0"/>
              </a:p>
            </p:txBody>
          </p:sp>
        </mc:Choice>
        <mc:Fallback xmlns="">
          <p:sp>
            <p:nvSpPr>
              <p:cNvPr id="4" name="CaixaDeTexto 3">
                <a:extLst>
                  <a:ext uri="{FF2B5EF4-FFF2-40B4-BE49-F238E27FC236}">
                    <a16:creationId xmlns:a16="http://schemas.microsoft.com/office/drawing/2014/main" id="{1A50EC1F-72B2-4870-8E93-D42A7B371AEC}"/>
                  </a:ext>
                </a:extLst>
              </p:cNvPr>
              <p:cNvSpPr txBox="1">
                <a:spLocks noRot="1" noChangeAspect="1" noMove="1" noResize="1" noEditPoints="1" noAdjustHandles="1" noChangeArrowheads="1" noChangeShapeType="1" noTextEdit="1"/>
              </p:cNvSpPr>
              <p:nvPr/>
            </p:nvSpPr>
            <p:spPr>
              <a:xfrm>
                <a:off x="8065704" y="3461137"/>
                <a:ext cx="3202864" cy="276999"/>
              </a:xfrm>
              <a:prstGeom prst="rect">
                <a:avLst/>
              </a:prstGeom>
              <a:blipFill>
                <a:blip r:embed="rId6"/>
                <a:stretch>
                  <a:fillRect l="-1331" r="-2091" b="-3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30D74046-1708-4509-B098-0A2C28A76622}"/>
                  </a:ext>
                </a:extLst>
              </p:cNvPr>
              <p:cNvSpPr txBox="1"/>
              <p:nvPr/>
            </p:nvSpPr>
            <p:spPr>
              <a:xfrm>
                <a:off x="7975935" y="3917634"/>
                <a:ext cx="33824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𝐿𝑖𝑛h𝑎</m:t>
                      </m:r>
                      <m:r>
                        <a:rPr lang="pt-BR" i="1" smtClean="0">
                          <a:latin typeface="Cambria Math" panose="02040503050406030204" pitchFamily="18" charset="0"/>
                        </a:rPr>
                        <m:t> 05 → </m:t>
                      </m:r>
                      <m:d>
                        <m:dPr>
                          <m:ctrlPr>
                            <a:rPr lang="pt-BR" b="0" i="1" smtClean="0">
                              <a:latin typeface="Cambria Math" panose="02040503050406030204" pitchFamily="18" charset="0"/>
                            </a:rPr>
                          </m:ctrlPr>
                        </m:dPr>
                        <m:e>
                          <m:r>
                            <a:rPr lang="pt-BR" b="0" i="1" smtClean="0">
                              <a:latin typeface="Cambria Math" panose="02040503050406030204" pitchFamily="18" charset="0"/>
                            </a:rPr>
                            <m:t>1</m:t>
                          </m:r>
                        </m:e>
                      </m:d>
                      <m:r>
                        <a:rPr lang="pt-BR" b="0" i="1" smtClean="0">
                          <a:latin typeface="Cambria Math" panose="02040503050406030204" pitchFamily="18" charset="0"/>
                        </a:rPr>
                        <m:t>−3,66625 . (3)</m:t>
                      </m:r>
                    </m:oMath>
                  </m:oMathPara>
                </a14:m>
                <a:endParaRPr lang="pt-BR" dirty="0"/>
              </a:p>
            </p:txBody>
          </p:sp>
        </mc:Choice>
        <mc:Fallback xmlns="">
          <p:sp>
            <p:nvSpPr>
              <p:cNvPr id="7" name="CaixaDeTexto 6">
                <a:extLst>
                  <a:ext uri="{FF2B5EF4-FFF2-40B4-BE49-F238E27FC236}">
                    <a16:creationId xmlns:a16="http://schemas.microsoft.com/office/drawing/2014/main" id="{30D74046-1708-4509-B098-0A2C28A76622}"/>
                  </a:ext>
                </a:extLst>
              </p:cNvPr>
              <p:cNvSpPr txBox="1">
                <a:spLocks noRot="1" noChangeAspect="1" noMove="1" noResize="1" noEditPoints="1" noAdjustHandles="1" noChangeArrowheads="1" noChangeShapeType="1" noTextEdit="1"/>
              </p:cNvSpPr>
              <p:nvPr/>
            </p:nvSpPr>
            <p:spPr>
              <a:xfrm>
                <a:off x="7975935" y="3917634"/>
                <a:ext cx="3382401" cy="276999"/>
              </a:xfrm>
              <a:prstGeom prst="rect">
                <a:avLst/>
              </a:prstGeom>
              <a:blipFill>
                <a:blip r:embed="rId7"/>
                <a:stretch>
                  <a:fillRect t="-2222" r="-180" b="-3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156F2047-2E40-4328-922B-D4DC59C1970F}"/>
                  </a:ext>
                </a:extLst>
              </p:cNvPr>
              <p:cNvSpPr txBox="1"/>
              <p:nvPr/>
            </p:nvSpPr>
            <p:spPr>
              <a:xfrm>
                <a:off x="883542" y="4734591"/>
                <a:ext cx="4811830"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i="1" smtClean="0">
                              <a:latin typeface="Cambria Math" panose="02040503050406030204" pitchFamily="18" charset="0"/>
                            </a:rPr>
                          </m:ctrlPr>
                        </m:dPr>
                        <m:e>
                          <m:eqArr>
                            <m:eqArrPr>
                              <m:ctrlPr>
                                <a:rPr lang="pt-BR" i="1" smtClean="0">
                                  <a:latin typeface="Cambria Math" panose="02040503050406030204" pitchFamily="18" charset="0"/>
                                </a:rPr>
                              </m:ctrlPr>
                            </m:eqArrPr>
                            <m:e>
                              <m:r>
                                <a:rPr lang="pt-BR" i="1">
                                  <a:latin typeface="Cambria Math" panose="02040503050406030204" pitchFamily="18" charset="0"/>
                                  <a:ea typeface="Cambria Math" panose="02040503050406030204" pitchFamily="18" charset="0"/>
                                </a:rPr>
                                <m:t>+108485,9</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3</m:t>
                                  </m:r>
                                </m:sub>
                              </m:sSub>
                              <m:r>
                                <a:rPr lang="pt-BR">
                                  <a:latin typeface="Cambria Math" panose="02040503050406030204" pitchFamily="18" charset="0"/>
                                  <a:ea typeface="Cambria Math" panose="02040503050406030204" pitchFamily="18" charset="0"/>
                                </a:rPr>
                                <m:t>−166907,38</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i="1">
                                  <a:latin typeface="Cambria Math" panose="02040503050406030204" pitchFamily="18" charset="0"/>
                                  <a:ea typeface="Cambria Math" panose="02040503050406030204" pitchFamily="18" charset="0"/>
                                </a:rPr>
                                <m:t>=−</m:t>
                              </m:r>
                              <m:r>
                                <a:rPr lang="pt-BR">
                                  <a:latin typeface="Cambria Math" panose="02040503050406030204" pitchFamily="18" charset="0"/>
                                  <a:ea typeface="Cambria Math" panose="02040503050406030204" pitchFamily="18" charset="0"/>
                                </a:rPr>
                                <m:t>66,6563</m:t>
                              </m:r>
                              <m:r>
                                <a:rPr lang="pt-BR" b="0" i="0" smtClean="0">
                                  <a:latin typeface="Cambria Math" panose="02040503050406030204" pitchFamily="18" charset="0"/>
                                  <a:ea typeface="Cambria Math" panose="02040503050406030204" pitchFamily="18" charset="0"/>
                                </a:rPr>
                                <m:t> (4)</m:t>
                              </m:r>
                              <m:r>
                                <m:rPr>
                                  <m:nor/>
                                </m:rPr>
                                <a:rPr lang="pt-BR" dirty="0"/>
                                <m:t> </m:t>
                              </m:r>
                            </m:e>
                            <m:e>
                              <m:r>
                                <a:rPr lang="pt-BR" i="1">
                                  <a:latin typeface="Cambria Math" panose="02040503050406030204" pitchFamily="18" charset="0"/>
                                  <a:ea typeface="Cambria Math" panose="02040503050406030204" pitchFamily="18" charset="0"/>
                                </a:rPr>
                                <m:t>+200288,7</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3</m:t>
                                  </m:r>
                                </m:sub>
                              </m:sSub>
                              <m:r>
                                <a:rPr lang="pt-BR">
                                  <a:latin typeface="Cambria Math" panose="02040503050406030204" pitchFamily="18" charset="0"/>
                                  <a:ea typeface="Cambria Math" panose="02040503050406030204" pitchFamily="18" charset="0"/>
                                </a:rPr>
                                <m:t>−396414,5</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i="1">
                                  <a:latin typeface="Cambria Math" panose="02040503050406030204" pitchFamily="18" charset="0"/>
                                  <a:ea typeface="Cambria Math" panose="02040503050406030204" pitchFamily="18" charset="0"/>
                                </a:rPr>
                                <m:t>=25</m:t>
                              </m:r>
                              <m:r>
                                <m:rPr>
                                  <m:nor/>
                                </m:rPr>
                                <a:rPr lang="pt-BR" dirty="0"/>
                                <m:t> </m:t>
                              </m:r>
                              <m:r>
                                <a:rPr lang="pt-BR" b="0" i="1" dirty="0" smtClean="0">
                                  <a:latin typeface="Cambria Math" panose="02040503050406030204" pitchFamily="18" charset="0"/>
                                </a:rPr>
                                <m:t>(5)</m:t>
                              </m:r>
                            </m:e>
                          </m:eqArr>
                        </m:e>
                      </m:d>
                    </m:oMath>
                  </m:oMathPara>
                </a14:m>
                <a:endParaRPr lang="pt-BR" dirty="0"/>
              </a:p>
            </p:txBody>
          </p:sp>
        </mc:Choice>
        <mc:Fallback xmlns="">
          <p:sp>
            <p:nvSpPr>
              <p:cNvPr id="21" name="CaixaDeTexto 20">
                <a:extLst>
                  <a:ext uri="{FF2B5EF4-FFF2-40B4-BE49-F238E27FC236}">
                    <a16:creationId xmlns:a16="http://schemas.microsoft.com/office/drawing/2014/main" id="{156F2047-2E40-4328-922B-D4DC59C1970F}"/>
                  </a:ext>
                </a:extLst>
              </p:cNvPr>
              <p:cNvSpPr txBox="1">
                <a:spLocks noRot="1" noChangeAspect="1" noMove="1" noResize="1" noEditPoints="1" noAdjustHandles="1" noChangeArrowheads="1" noChangeShapeType="1" noTextEdit="1"/>
              </p:cNvSpPr>
              <p:nvPr/>
            </p:nvSpPr>
            <p:spPr>
              <a:xfrm>
                <a:off x="883542" y="4734591"/>
                <a:ext cx="4811830" cy="617861"/>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5EAF640F-D124-410F-91B4-BE35589EF475}"/>
                  </a:ext>
                </a:extLst>
              </p:cNvPr>
              <p:cNvSpPr txBox="1"/>
              <p:nvPr/>
            </p:nvSpPr>
            <p:spPr>
              <a:xfrm>
                <a:off x="8014407" y="4864185"/>
                <a:ext cx="32541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𝐿𝑖𝑛h𝑎</m:t>
                      </m:r>
                      <m:r>
                        <a:rPr lang="pt-BR" i="1" smtClean="0">
                          <a:latin typeface="Cambria Math" panose="02040503050406030204" pitchFamily="18" charset="0"/>
                        </a:rPr>
                        <m:t> 06 → </m:t>
                      </m:r>
                      <m:d>
                        <m:dPr>
                          <m:ctrlPr>
                            <a:rPr lang="pt-BR" b="0" i="1" smtClean="0">
                              <a:latin typeface="Cambria Math" panose="02040503050406030204" pitchFamily="18" charset="0"/>
                            </a:rPr>
                          </m:ctrlPr>
                        </m:dPr>
                        <m:e>
                          <m:r>
                            <a:rPr lang="pt-BR" b="0" i="1" smtClean="0">
                              <a:latin typeface="Cambria Math" panose="02040503050406030204" pitchFamily="18" charset="0"/>
                            </a:rPr>
                            <m:t>4</m:t>
                          </m:r>
                        </m:e>
                      </m:d>
                      <m:r>
                        <a:rPr lang="pt-BR" b="0" i="1" smtClean="0">
                          <a:latin typeface="Cambria Math" panose="02040503050406030204" pitchFamily="18" charset="0"/>
                        </a:rPr>
                        <m:t>−0,54165 . (5)</m:t>
                      </m:r>
                    </m:oMath>
                  </m:oMathPara>
                </a14:m>
                <a:endParaRPr lang="pt-BR" dirty="0"/>
              </a:p>
            </p:txBody>
          </p:sp>
        </mc:Choice>
        <mc:Fallback xmlns="">
          <p:sp>
            <p:nvSpPr>
              <p:cNvPr id="23" name="CaixaDeTexto 22">
                <a:extLst>
                  <a:ext uri="{FF2B5EF4-FFF2-40B4-BE49-F238E27FC236}">
                    <a16:creationId xmlns:a16="http://schemas.microsoft.com/office/drawing/2014/main" id="{5EAF640F-D124-410F-91B4-BE35589EF475}"/>
                  </a:ext>
                </a:extLst>
              </p:cNvPr>
              <p:cNvSpPr txBox="1">
                <a:spLocks noRot="1" noChangeAspect="1" noMove="1" noResize="1" noEditPoints="1" noAdjustHandles="1" noChangeArrowheads="1" noChangeShapeType="1" noTextEdit="1"/>
              </p:cNvSpPr>
              <p:nvPr/>
            </p:nvSpPr>
            <p:spPr>
              <a:xfrm>
                <a:off x="8014407" y="4864185"/>
                <a:ext cx="3254161" cy="276999"/>
              </a:xfrm>
              <a:prstGeom prst="rect">
                <a:avLst/>
              </a:prstGeom>
              <a:blipFill>
                <a:blip r:embed="rId9"/>
                <a:stretch>
                  <a:fillRect l="-1311" r="-2060" b="-3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0C3BE806-DD5C-4FDA-AE08-129341616FA6}"/>
                  </a:ext>
                </a:extLst>
              </p:cNvPr>
              <p:cNvSpPr txBox="1"/>
              <p:nvPr/>
            </p:nvSpPr>
            <p:spPr>
              <a:xfrm>
                <a:off x="279384" y="5575374"/>
                <a:ext cx="10989181" cy="6476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0" smtClean="0">
                          <a:latin typeface="Cambria Math" panose="02040503050406030204" pitchFamily="18" charset="0"/>
                          <a:ea typeface="Cambria Math" panose="02040503050406030204" pitchFamily="18" charset="0"/>
                        </a:rPr>
                        <m:t>47810,53</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−80,19755→</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−80,19755</m:t>
                          </m:r>
                        </m:num>
                        <m:den>
                          <m:r>
                            <a:rPr lang="pt-BR" b="0" i="1" smtClean="0">
                              <a:latin typeface="Cambria Math" panose="02040503050406030204" pitchFamily="18" charset="0"/>
                              <a:ea typeface="Cambria Math" panose="02040503050406030204" pitchFamily="18" charset="0"/>
                            </a:rPr>
                            <m:t>47810,53</m:t>
                          </m:r>
                        </m:den>
                      </m:f>
                      <m:r>
                        <a:rPr lang="pt-BR" b="0" i="1" smtClean="0">
                          <a:latin typeface="Cambria Math" panose="02040503050406030204" pitchFamily="18" charset="0"/>
                          <a:ea typeface="Cambria Math" panose="02040503050406030204" pitchFamily="18" charset="0"/>
                        </a:rPr>
                        <m:t>=− 0,00168 </m:t>
                      </m:r>
                      <m:r>
                        <a:rPr lang="pt-BR" b="0" i="1" smtClean="0">
                          <a:latin typeface="Cambria Math" panose="02040503050406030204" pitchFamily="18" charset="0"/>
                          <a:ea typeface="Cambria Math" panose="02040503050406030204" pitchFamily="18" charset="0"/>
                        </a:rPr>
                        <m:t>𝑟𝑎𝑑</m:t>
                      </m:r>
                      <m:r>
                        <a:rPr lang="pt-BR" i="1">
                          <a:latin typeface="Cambria Math" panose="02040503050406030204" pitchFamily="18" charset="0"/>
                        </a:rPr>
                        <m:t>(</m:t>
                      </m:r>
                      <m:r>
                        <a:rPr lang="pt-BR" i="1">
                          <a:latin typeface="Cambria Math" panose="02040503050406030204" pitchFamily="18" charset="0"/>
                        </a:rPr>
                        <m:t>𝑠𝑒𝑛𝑡𝑖𝑑𝑜</m:t>
                      </m:r>
                      <m:r>
                        <a:rPr lang="pt-BR" i="1">
                          <a:latin typeface="Cambria Math" panose="02040503050406030204" pitchFamily="18" charset="0"/>
                        </a:rPr>
                        <m:t> </m:t>
                      </m:r>
                      <m:r>
                        <a:rPr lang="pt-BR" i="1">
                          <a:latin typeface="Cambria Math" panose="02040503050406030204" pitchFamily="18" charset="0"/>
                        </a:rPr>
                        <m:t>𝑎𝑛𝑡𝑖</m:t>
                      </m:r>
                      <m:r>
                        <a:rPr lang="pt-BR" i="1">
                          <a:latin typeface="Cambria Math" panose="02040503050406030204" pitchFamily="18" charset="0"/>
                        </a:rPr>
                        <m:t>−</m:t>
                      </m:r>
                      <m:r>
                        <a:rPr lang="pt-BR" i="1">
                          <a:latin typeface="Cambria Math" panose="02040503050406030204" pitchFamily="18" charset="0"/>
                        </a:rPr>
                        <m:t>h𝑜𝑟</m:t>
                      </m:r>
                      <m:r>
                        <a:rPr lang="pt-BR" i="1">
                          <a:latin typeface="Cambria Math" panose="02040503050406030204" pitchFamily="18" charset="0"/>
                        </a:rPr>
                        <m:t>á</m:t>
                      </m:r>
                      <m:r>
                        <a:rPr lang="pt-BR" i="1">
                          <a:latin typeface="Cambria Math" panose="02040503050406030204" pitchFamily="18" charset="0"/>
                        </a:rPr>
                        <m:t>𝑟𝑖𝑜</m:t>
                      </m:r>
                      <m:r>
                        <a:rPr lang="pt-BR" i="1">
                          <a:latin typeface="Cambria Math" panose="02040503050406030204" pitchFamily="18" charset="0"/>
                        </a:rPr>
                        <m:t>)</m:t>
                      </m:r>
                    </m:oMath>
                  </m:oMathPara>
                </a14:m>
                <a:endParaRPr lang="pt-BR" dirty="0"/>
              </a:p>
            </p:txBody>
          </p:sp>
        </mc:Choice>
        <mc:Fallback xmlns="">
          <p:sp>
            <p:nvSpPr>
              <p:cNvPr id="25" name="CaixaDeTexto 24">
                <a:extLst>
                  <a:ext uri="{FF2B5EF4-FFF2-40B4-BE49-F238E27FC236}">
                    <a16:creationId xmlns:a16="http://schemas.microsoft.com/office/drawing/2014/main" id="{0C3BE806-DD5C-4FDA-AE08-129341616FA6}"/>
                  </a:ext>
                </a:extLst>
              </p:cNvPr>
              <p:cNvSpPr txBox="1">
                <a:spLocks noRot="1" noChangeAspect="1" noMove="1" noResize="1" noEditPoints="1" noAdjustHandles="1" noChangeArrowheads="1" noChangeShapeType="1" noTextEdit="1"/>
              </p:cNvSpPr>
              <p:nvPr/>
            </p:nvSpPr>
            <p:spPr>
              <a:xfrm>
                <a:off x="279384" y="5575374"/>
                <a:ext cx="10989181" cy="647613"/>
              </a:xfrm>
              <a:prstGeom prst="rect">
                <a:avLst/>
              </a:prstGeom>
              <a:blipFill>
                <a:blip r:embed="rId10"/>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4623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8E6B01F-D85C-4063-BE43-D258882EFD3F}"/>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86DD64EC-3B3B-45D1-8113-648057653AFE}"/>
                  </a:ext>
                </a:extLst>
              </p:cNvPr>
              <p:cNvSpPr txBox="1"/>
              <p:nvPr/>
            </p:nvSpPr>
            <p:spPr>
              <a:xfrm>
                <a:off x="601410" y="252889"/>
                <a:ext cx="10989180" cy="14901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ea typeface="Cambria Math" panose="02040503050406030204" pitchFamily="18" charset="0"/>
                        </a:rPr>
                        <m:t>+200288,7</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3</m:t>
                          </m:r>
                        </m:sub>
                      </m:sSub>
                      <m:r>
                        <a:rPr lang="pt-BR">
                          <a:latin typeface="Cambria Math" panose="02040503050406030204" pitchFamily="18" charset="0"/>
                          <a:ea typeface="Cambria Math" panose="02040503050406030204" pitchFamily="18" charset="0"/>
                        </a:rPr>
                        <m:t>−396414,5</m:t>
                      </m:r>
                      <m:r>
                        <a:rPr lang="pt-BR" b="0" i="1" smtClean="0">
                          <a:latin typeface="Cambria Math" panose="02040503050406030204" pitchFamily="18" charset="0"/>
                          <a:ea typeface="Cambria Math" panose="02040503050406030204" pitchFamily="18" charset="0"/>
                        </a:rPr>
                        <m:t>. </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−0,00168</m:t>
                          </m:r>
                        </m:e>
                      </m:d>
                      <m:r>
                        <a:rPr lang="pt-BR" i="1">
                          <a:latin typeface="Cambria Math" panose="02040503050406030204" pitchFamily="18" charset="0"/>
                          <a:ea typeface="Cambria Math" panose="02040503050406030204" pitchFamily="18" charset="0"/>
                        </a:rPr>
                        <m:t>=25</m:t>
                      </m:r>
                    </m:oMath>
                  </m:oMathPara>
                </a14:m>
                <a:endParaRPr lang="pt-BR" i="1" dirty="0">
                  <a:latin typeface="Cambria Math" panose="02040503050406030204" pitchFamily="18" charset="0"/>
                  <a:ea typeface="Cambria Math" panose="02040503050406030204" pitchFamily="18" charset="0"/>
                </a:endParaRPr>
              </a:p>
              <a:p>
                <a:endParaRPr lang="pt-BR"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3</m:t>
                          </m:r>
                        </m:sub>
                      </m:sSub>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25−</m:t>
                          </m:r>
                          <m:r>
                            <a:rPr lang="pt-BR">
                              <a:latin typeface="Cambria Math" panose="02040503050406030204" pitchFamily="18" charset="0"/>
                              <a:ea typeface="Cambria Math" panose="02040503050406030204" pitchFamily="18" charset="0"/>
                            </a:rPr>
                            <m:t>396414,5</m:t>
                          </m:r>
                          <m:r>
                            <a:rPr lang="pt-BR" i="1">
                              <a:latin typeface="Cambria Math" panose="02040503050406030204" pitchFamily="18" charset="0"/>
                              <a:ea typeface="Cambria Math" panose="02040503050406030204" pitchFamily="18" charset="0"/>
                            </a:rPr>
                            <m:t>. </m:t>
                          </m:r>
                          <m:d>
                            <m:dPr>
                              <m:ctrlPr>
                                <a:rPr lang="pt-BR" i="1">
                                  <a:latin typeface="Cambria Math" panose="02040503050406030204" pitchFamily="18" charset="0"/>
                                  <a:ea typeface="Cambria Math" panose="02040503050406030204" pitchFamily="18" charset="0"/>
                                </a:rPr>
                              </m:ctrlPr>
                            </m:dPr>
                            <m:e>
                              <m:r>
                                <a:rPr lang="pt-BR" i="1">
                                  <a:latin typeface="Cambria Math" panose="02040503050406030204" pitchFamily="18" charset="0"/>
                                  <a:ea typeface="Cambria Math" panose="02040503050406030204" pitchFamily="18" charset="0"/>
                                </a:rPr>
                                <m:t>0,00168</m:t>
                              </m:r>
                            </m:e>
                          </m:d>
                        </m:num>
                        <m:den>
                          <m:r>
                            <a:rPr lang="pt-BR" b="0" i="1" smtClean="0">
                              <a:latin typeface="Cambria Math" panose="02040503050406030204" pitchFamily="18" charset="0"/>
                              <a:ea typeface="Cambria Math" panose="02040503050406030204" pitchFamily="18" charset="0"/>
                            </a:rPr>
                            <m:t>+</m:t>
                          </m:r>
                          <m:r>
                            <a:rPr lang="pt-BR" i="1">
                              <a:latin typeface="Cambria Math" panose="02040503050406030204" pitchFamily="18" charset="0"/>
                              <a:ea typeface="Cambria Math" panose="02040503050406030204" pitchFamily="18" charset="0"/>
                            </a:rPr>
                            <m:t>200288,7</m:t>
                          </m:r>
                        </m:den>
                      </m:f>
                      <m:r>
                        <a:rPr lang="pt-BR" b="0" i="1" smtClean="0">
                          <a:latin typeface="Cambria Math" panose="02040503050406030204" pitchFamily="18" charset="0"/>
                          <a:ea typeface="Cambria Math" panose="02040503050406030204" pitchFamily="18" charset="0"/>
                        </a:rPr>
                        <m:t>=−0,0032</m:t>
                      </m:r>
                      <m:r>
                        <a:rPr lang="pt-BR" b="0" i="1" smtClean="0">
                          <a:latin typeface="Cambria Math" panose="02040503050406030204" pitchFamily="18" charset="0"/>
                          <a:ea typeface="Cambria Math" panose="02040503050406030204" pitchFamily="18" charset="0"/>
                        </a:rPr>
                        <m:t>𝑚</m:t>
                      </m:r>
                      <m:r>
                        <a:rPr lang="pt-BR" b="0" i="1" smtClean="0">
                          <a:latin typeface="Cambria Math" panose="02040503050406030204" pitchFamily="18" charset="0"/>
                          <a:ea typeface="Cambria Math" panose="02040503050406030204" pitchFamily="18" charset="0"/>
                        </a:rPr>
                        <m:t>=−3,2</m:t>
                      </m:r>
                      <m:r>
                        <a:rPr lang="pt-BR" b="0" i="1" smtClean="0">
                          <a:latin typeface="Cambria Math" panose="02040503050406030204" pitchFamily="18" charset="0"/>
                          <a:ea typeface="Cambria Math" panose="02040503050406030204" pitchFamily="18" charset="0"/>
                        </a:rPr>
                        <m:t>𝑚𝑚</m:t>
                      </m:r>
                      <m:r>
                        <a:rPr lang="pt-BR" i="1">
                          <a:latin typeface="Cambria Math" panose="02040503050406030204" pitchFamily="18" charset="0"/>
                        </a:rPr>
                        <m:t>(</m:t>
                      </m:r>
                      <m:r>
                        <a:rPr lang="pt-BR" i="1">
                          <a:latin typeface="Cambria Math" panose="02040503050406030204" pitchFamily="18" charset="0"/>
                        </a:rPr>
                        <m:t>𝑝𝑎𝑟𝑎</m:t>
                      </m:r>
                      <m:r>
                        <a:rPr lang="pt-BR" i="1">
                          <a:latin typeface="Cambria Math" panose="02040503050406030204" pitchFamily="18" charset="0"/>
                        </a:rPr>
                        <m:t> </m:t>
                      </m:r>
                      <m:r>
                        <a:rPr lang="pt-BR" i="1">
                          <a:latin typeface="Cambria Math" panose="02040503050406030204" pitchFamily="18" charset="0"/>
                        </a:rPr>
                        <m:t>𝑏𝑎𝑖𝑥𝑜</m:t>
                      </m:r>
                      <m:r>
                        <a:rPr lang="pt-BR" i="1">
                          <a:latin typeface="Cambria Math" panose="02040503050406030204" pitchFamily="18" charset="0"/>
                        </a:rPr>
                        <m:t>)</m:t>
                      </m:r>
                    </m:oMath>
                  </m:oMathPara>
                </a14:m>
                <a:endParaRPr lang="pt-BR" dirty="0"/>
              </a:p>
              <a:p>
                <a:endParaRPr lang="pt-BR" dirty="0"/>
              </a:p>
            </p:txBody>
          </p:sp>
        </mc:Choice>
        <mc:Fallback xmlns="">
          <p:sp>
            <p:nvSpPr>
              <p:cNvPr id="10" name="CaixaDeTexto 9">
                <a:extLst>
                  <a:ext uri="{FF2B5EF4-FFF2-40B4-BE49-F238E27FC236}">
                    <a16:creationId xmlns:a16="http://schemas.microsoft.com/office/drawing/2014/main" id="{86DD64EC-3B3B-45D1-8113-648057653AFE}"/>
                  </a:ext>
                </a:extLst>
              </p:cNvPr>
              <p:cNvSpPr txBox="1">
                <a:spLocks noRot="1" noChangeAspect="1" noMove="1" noResize="1" noEditPoints="1" noAdjustHandles="1" noChangeArrowheads="1" noChangeShapeType="1" noTextEdit="1"/>
              </p:cNvSpPr>
              <p:nvPr/>
            </p:nvSpPr>
            <p:spPr>
              <a:xfrm>
                <a:off x="601410" y="252889"/>
                <a:ext cx="10989180" cy="1490152"/>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B15625BC-9465-4D53-BABF-9491BA898960}"/>
                  </a:ext>
                </a:extLst>
              </p:cNvPr>
              <p:cNvSpPr txBox="1"/>
              <p:nvPr/>
            </p:nvSpPr>
            <p:spPr>
              <a:xfrm>
                <a:off x="484906" y="1743041"/>
                <a:ext cx="11222188" cy="9182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i="1" smtClean="0">
                          <a:latin typeface="Cambria Math" panose="02040503050406030204" pitchFamily="18" charset="0"/>
                        </a:rPr>
                        <m:t>229507,25 </m:t>
                      </m:r>
                      <m:sSub>
                        <m:sSubPr>
                          <m:ctrlPr>
                            <a:rPr lang="pt-BR" sz="1800" i="1">
                              <a:latin typeface="Cambria Math" panose="02040503050406030204" pitchFamily="18" charset="0"/>
                            </a:rPr>
                          </m:ctrlPr>
                        </m:sSubPr>
                        <m:e>
                          <m:r>
                            <a:rPr lang="pt-BR" sz="1800" i="1">
                              <a:latin typeface="Cambria Math" panose="02040503050406030204" pitchFamily="18" charset="0"/>
                              <a:ea typeface="Cambria Math" panose="02040503050406030204" pitchFamily="18" charset="0"/>
                            </a:rPr>
                            <m:t>𝜃</m:t>
                          </m:r>
                        </m:e>
                        <m:sub>
                          <m:r>
                            <a:rPr lang="pt-BR" sz="1800" i="1">
                              <a:latin typeface="Cambria Math" panose="02040503050406030204" pitchFamily="18" charset="0"/>
                              <a:ea typeface="Cambria Math" panose="02040503050406030204" pitchFamily="18" charset="0"/>
                            </a:rPr>
                            <m:t>2</m:t>
                          </m:r>
                        </m:sub>
                      </m:sSub>
                      <m:r>
                        <a:rPr lang="pt-BR" sz="1800" i="1">
                          <a:latin typeface="Cambria Math" panose="02040503050406030204" pitchFamily="18" charset="0"/>
                          <a:ea typeface="Cambria Math" panose="02040503050406030204" pitchFamily="18" charset="0"/>
                        </a:rPr>
                        <m:t>−75120</m:t>
                      </m:r>
                      <m:sSub>
                        <m:sSubPr>
                          <m:ctrlPr>
                            <a:rPr lang="pt-BR" sz="1800" i="1">
                              <a:latin typeface="Cambria Math" panose="02040503050406030204" pitchFamily="18" charset="0"/>
                            </a:rPr>
                          </m:ctrlPr>
                        </m:sSubPr>
                        <m:e>
                          <m:r>
                            <a:rPr lang="pt-BR" sz="1800" i="1">
                              <a:latin typeface="Cambria Math" panose="02040503050406030204" pitchFamily="18" charset="0"/>
                              <a:ea typeface="Cambria Math" panose="02040503050406030204" pitchFamily="18" charset="0"/>
                            </a:rPr>
                            <m:t>𝜈</m:t>
                          </m:r>
                        </m:e>
                        <m:sub>
                          <m:r>
                            <a:rPr lang="pt-BR" sz="1800" i="1">
                              <a:latin typeface="Cambria Math" panose="02040503050406030204" pitchFamily="18" charset="0"/>
                              <a:ea typeface="Cambria Math" panose="02040503050406030204" pitchFamily="18" charset="0"/>
                            </a:rPr>
                            <m:t>3</m:t>
                          </m:r>
                        </m:sub>
                      </m:sSub>
                      <m:r>
                        <a:rPr lang="pt-BR" sz="1800">
                          <a:latin typeface="Cambria Math" panose="02040503050406030204" pitchFamily="18" charset="0"/>
                          <a:ea typeface="Cambria Math" panose="02040503050406030204" pitchFamily="18" charset="0"/>
                        </a:rPr>
                        <m:t>+</m:t>
                      </m:r>
                      <m:r>
                        <a:rPr lang="pt-BR" sz="1800" i="1">
                          <a:latin typeface="Cambria Math" panose="02040503050406030204" pitchFamily="18" charset="0"/>
                          <a:ea typeface="Cambria Math" panose="02040503050406030204" pitchFamily="18" charset="0"/>
                        </a:rPr>
                        <m:t>62600</m:t>
                      </m:r>
                      <m:sSub>
                        <m:sSubPr>
                          <m:ctrlPr>
                            <a:rPr lang="pt-BR" sz="1800" i="1">
                              <a:latin typeface="Cambria Math" panose="02040503050406030204" pitchFamily="18" charset="0"/>
                            </a:rPr>
                          </m:ctrlPr>
                        </m:sSubPr>
                        <m:e>
                          <m:r>
                            <a:rPr lang="pt-BR" sz="1800" i="1">
                              <a:latin typeface="Cambria Math" panose="02040503050406030204" pitchFamily="18" charset="0"/>
                              <a:ea typeface="Cambria Math" panose="02040503050406030204" pitchFamily="18" charset="0"/>
                            </a:rPr>
                            <m:t>𝜃</m:t>
                          </m:r>
                        </m:e>
                        <m:sub>
                          <m:r>
                            <a:rPr lang="pt-BR" sz="1800" i="1">
                              <a:latin typeface="Cambria Math" panose="02040503050406030204" pitchFamily="18" charset="0"/>
                              <a:ea typeface="Cambria Math" panose="02040503050406030204" pitchFamily="18" charset="0"/>
                            </a:rPr>
                            <m:t>3</m:t>
                          </m:r>
                        </m:sub>
                      </m:sSub>
                      <m:r>
                        <a:rPr lang="pt-BR" sz="1800" b="0" i="1" smtClean="0">
                          <a:latin typeface="Cambria Math" panose="02040503050406030204" pitchFamily="18" charset="0"/>
                          <a:ea typeface="Cambria Math" panose="02040503050406030204" pitchFamily="18" charset="0"/>
                        </a:rPr>
                        <m:t>=25 →</m:t>
                      </m:r>
                      <m:r>
                        <a:rPr lang="pt-BR" i="1">
                          <a:latin typeface="Cambria Math" panose="02040503050406030204" pitchFamily="18" charset="0"/>
                        </a:rPr>
                        <m:t>229507,25 </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i="1">
                          <a:latin typeface="Cambria Math" panose="02040503050406030204" pitchFamily="18" charset="0"/>
                          <a:ea typeface="Cambria Math" panose="02040503050406030204" pitchFamily="18" charset="0"/>
                        </a:rPr>
                        <m:t>−75120</m:t>
                      </m:r>
                      <m:r>
                        <a:rPr lang="pt-BR" b="0" i="0" smtClean="0">
                          <a:latin typeface="Cambria Math" panose="02040503050406030204" pitchFamily="18" charset="0"/>
                          <a:ea typeface="Cambria Math" panose="02040503050406030204" pitchFamily="18" charset="0"/>
                        </a:rPr>
                        <m:t> </m:t>
                      </m:r>
                      <m:d>
                        <m:dPr>
                          <m:ctrlPr>
                            <a:rPr lang="pt-BR" b="0" i="1" smtClean="0">
                              <a:latin typeface="Cambria Math" panose="02040503050406030204" pitchFamily="18" charset="0"/>
                              <a:ea typeface="Cambria Math" panose="02040503050406030204" pitchFamily="18" charset="0"/>
                            </a:rPr>
                          </m:ctrlPr>
                        </m:dPr>
                        <m:e>
                          <m:r>
                            <a:rPr lang="pt-BR" b="0" i="0" smtClean="0">
                              <a:latin typeface="Cambria Math" panose="02040503050406030204" pitchFamily="18" charset="0"/>
                              <a:ea typeface="Cambria Math" panose="02040503050406030204" pitchFamily="18" charset="0"/>
                            </a:rPr>
                            <m:t>−0,0032</m:t>
                          </m:r>
                        </m:e>
                      </m:d>
                      <m:r>
                        <a:rPr lang="pt-BR">
                          <a:latin typeface="Cambria Math" panose="02040503050406030204" pitchFamily="18" charset="0"/>
                          <a:ea typeface="Cambria Math" panose="02040503050406030204" pitchFamily="18" charset="0"/>
                        </a:rPr>
                        <m:t>+</m:t>
                      </m:r>
                      <m:r>
                        <a:rPr lang="pt-BR" i="1">
                          <a:latin typeface="Cambria Math" panose="02040503050406030204" pitchFamily="18" charset="0"/>
                          <a:ea typeface="Cambria Math" panose="02040503050406030204" pitchFamily="18" charset="0"/>
                        </a:rPr>
                        <m:t>626</m:t>
                      </m:r>
                      <m:r>
                        <a:rPr lang="pt-BR" b="0" i="1" smtClean="0">
                          <a:latin typeface="Cambria Math" panose="02040503050406030204" pitchFamily="18" charset="0"/>
                          <a:ea typeface="Cambria Math" panose="02040503050406030204" pitchFamily="18" charset="0"/>
                        </a:rPr>
                        <m:t>0</m:t>
                      </m:r>
                      <m:r>
                        <a:rPr lang="pt-BR" i="1">
                          <a:latin typeface="Cambria Math" panose="02040503050406030204" pitchFamily="18" charset="0"/>
                          <a:ea typeface="Cambria Math" panose="02040503050406030204" pitchFamily="18" charset="0"/>
                        </a:rPr>
                        <m:t>0</m:t>
                      </m:r>
                      <m:r>
                        <a:rPr lang="pt-BR" b="0" i="1" smtClean="0">
                          <a:latin typeface="Cambria Math" panose="02040503050406030204" pitchFamily="18" charset="0"/>
                          <a:ea typeface="Cambria Math" panose="02040503050406030204" pitchFamily="18" charset="0"/>
                        </a:rPr>
                        <m:t> </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−0,00168</m:t>
                          </m:r>
                        </m:e>
                      </m:d>
                      <m:r>
                        <a:rPr lang="pt-BR" i="1">
                          <a:latin typeface="Cambria Math" panose="02040503050406030204" pitchFamily="18" charset="0"/>
                          <a:ea typeface="Cambria Math" panose="02040503050406030204" pitchFamily="18" charset="0"/>
                        </a:rPr>
                        <m:t>=25</m:t>
                      </m:r>
                      <m:r>
                        <a:rPr lang="pt-BR" i="1" smtClean="0">
                          <a:latin typeface="Cambria Math" panose="02040503050406030204" pitchFamily="18" charset="0"/>
                          <a:ea typeface="Cambria Math" panose="02040503050406030204" pitchFamily="18" charset="0"/>
                        </a:rPr>
                        <m:t>→</m:t>
                      </m:r>
                      <m:r>
                        <a:rPr lang="pt-BR" i="1">
                          <a:latin typeface="Cambria Math" panose="02040503050406030204" pitchFamily="18" charset="0"/>
                        </a:rPr>
                        <m:t>229507,25 </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0" smtClean="0">
                          <a:latin typeface="Cambria Math" panose="02040503050406030204" pitchFamily="18" charset="0"/>
                          <a:ea typeface="Cambria Math" panose="02040503050406030204" pitchFamily="18" charset="0"/>
                        </a:rPr>
                        <m:t>+135,216=25</m:t>
                      </m:r>
                      <m:r>
                        <a:rPr lang="pt-BR" i="1">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25−135,216</m:t>
                          </m:r>
                        </m:num>
                        <m:den>
                          <m:r>
                            <a:rPr lang="pt-BR" b="0" i="1" smtClean="0">
                              <a:latin typeface="Cambria Math" panose="02040503050406030204" pitchFamily="18" charset="0"/>
                              <a:ea typeface="Cambria Math" panose="02040503050406030204" pitchFamily="18" charset="0"/>
                            </a:rPr>
                            <m:t>229507,25</m:t>
                          </m:r>
                        </m:den>
                      </m:f>
                      <m:r>
                        <a:rPr lang="pt-BR" b="0" i="1" smtClean="0">
                          <a:latin typeface="Cambria Math" panose="02040503050406030204" pitchFamily="18" charset="0"/>
                          <a:ea typeface="Cambria Math" panose="02040503050406030204" pitchFamily="18" charset="0"/>
                        </a:rPr>
                        <m:t>=−0,00048 </m:t>
                      </m:r>
                      <m:r>
                        <a:rPr lang="pt-BR" b="0" i="1" smtClean="0">
                          <a:latin typeface="Cambria Math" panose="02040503050406030204" pitchFamily="18" charset="0"/>
                          <a:ea typeface="Cambria Math" panose="02040503050406030204" pitchFamily="18" charset="0"/>
                        </a:rPr>
                        <m:t>𝑟𝑎𝑑</m:t>
                      </m:r>
                      <m:r>
                        <a:rPr lang="pt-BR" b="0" i="1" smtClean="0">
                          <a:latin typeface="Cambria Math" panose="02040503050406030204" pitchFamily="18" charset="0"/>
                          <a:ea typeface="Cambria Math" panose="02040503050406030204" pitchFamily="18" charset="0"/>
                        </a:rPr>
                        <m:t> (</m:t>
                      </m:r>
                      <m:r>
                        <a:rPr lang="pt-BR" i="1">
                          <a:latin typeface="Cambria Math" panose="02040503050406030204" pitchFamily="18" charset="0"/>
                        </a:rPr>
                        <m:t>𝑠𝑒𝑛𝑡𝑖𝑑𝑜</m:t>
                      </m:r>
                      <m:r>
                        <a:rPr lang="pt-BR" i="1">
                          <a:latin typeface="Cambria Math" panose="02040503050406030204" pitchFamily="18" charset="0"/>
                        </a:rPr>
                        <m:t> </m:t>
                      </m:r>
                      <m:r>
                        <a:rPr lang="pt-BR" i="1">
                          <a:latin typeface="Cambria Math" panose="02040503050406030204" pitchFamily="18" charset="0"/>
                        </a:rPr>
                        <m:t>𝑎𝑛𝑡𝑖</m:t>
                      </m:r>
                      <m:r>
                        <a:rPr lang="pt-BR" i="1">
                          <a:latin typeface="Cambria Math" panose="02040503050406030204" pitchFamily="18" charset="0"/>
                        </a:rPr>
                        <m:t>−</m:t>
                      </m:r>
                      <m:r>
                        <a:rPr lang="pt-BR" i="1">
                          <a:latin typeface="Cambria Math" panose="02040503050406030204" pitchFamily="18" charset="0"/>
                        </a:rPr>
                        <m:t>h𝑜𝑟</m:t>
                      </m:r>
                      <m:r>
                        <a:rPr lang="pt-BR" i="1">
                          <a:latin typeface="Cambria Math" panose="02040503050406030204" pitchFamily="18" charset="0"/>
                        </a:rPr>
                        <m:t>á</m:t>
                      </m:r>
                      <m:r>
                        <a:rPr lang="pt-BR" i="1">
                          <a:latin typeface="Cambria Math" panose="02040503050406030204" pitchFamily="18" charset="0"/>
                        </a:rPr>
                        <m:t>𝑟𝑖𝑜</m:t>
                      </m:r>
                      <m:r>
                        <a:rPr lang="pt-BR" i="1">
                          <a:latin typeface="Cambria Math" panose="02040503050406030204" pitchFamily="18" charset="0"/>
                        </a:rPr>
                        <m:t>)</m:t>
                      </m:r>
                    </m:oMath>
                  </m:oMathPara>
                </a14:m>
                <a:endParaRPr lang="pt-BR" dirty="0"/>
              </a:p>
            </p:txBody>
          </p:sp>
        </mc:Choice>
        <mc:Fallback xmlns="">
          <p:sp>
            <p:nvSpPr>
              <p:cNvPr id="12" name="CaixaDeTexto 11">
                <a:extLst>
                  <a:ext uri="{FF2B5EF4-FFF2-40B4-BE49-F238E27FC236}">
                    <a16:creationId xmlns:a16="http://schemas.microsoft.com/office/drawing/2014/main" id="{B15625BC-9465-4D53-BABF-9491BA898960}"/>
                  </a:ext>
                </a:extLst>
              </p:cNvPr>
              <p:cNvSpPr txBox="1">
                <a:spLocks noRot="1" noChangeAspect="1" noMove="1" noResize="1" noEditPoints="1" noAdjustHandles="1" noChangeArrowheads="1" noChangeShapeType="1" noTextEdit="1"/>
              </p:cNvSpPr>
              <p:nvPr/>
            </p:nvSpPr>
            <p:spPr>
              <a:xfrm>
                <a:off x="484906" y="1743041"/>
                <a:ext cx="11222188" cy="918265"/>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a:extLst>
                  <a:ext uri="{FF2B5EF4-FFF2-40B4-BE49-F238E27FC236}">
                    <a16:creationId xmlns:a16="http://schemas.microsoft.com/office/drawing/2014/main" id="{80950846-B726-4BA5-B6B7-C94CF6999B37}"/>
                  </a:ext>
                </a:extLst>
              </p:cNvPr>
              <p:cNvSpPr/>
              <p:nvPr/>
            </p:nvSpPr>
            <p:spPr>
              <a:xfrm>
                <a:off x="387603" y="2901889"/>
                <a:ext cx="11673260" cy="1810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50" i="1" smtClean="0">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80 </m:t>
                                      </m:r>
                                      <m:r>
                                        <a:rPr lang="pt-BR" sz="1950" b="0" i="1" smtClean="0">
                                          <a:latin typeface="Cambria Math" panose="02040503050406030204" pitchFamily="18" charset="0"/>
                                        </a:rPr>
                                        <m:t>𝑘𝑁</m:t>
                                      </m:r>
                                    </m:e>
                                  </m:mr>
                                  <m:mr>
                                    <m:e>
                                      <m:r>
                                        <a:rPr lang="pt-BR" sz="2000" b="0" i="1" smtClean="0">
                                          <a:latin typeface="Cambria Math" panose="02040503050406030204" pitchFamily="18" charset="0"/>
                                        </a:rPr>
                                        <m:t>25 </m:t>
                                      </m:r>
                                      <m:r>
                                        <a:rPr lang="pt-BR" sz="2000" b="0" i="1" smtClean="0">
                                          <a:latin typeface="Cambria Math" panose="02040503050406030204" pitchFamily="18" charset="0"/>
                                        </a:rPr>
                                        <m:t>𝑘𝑁𝑚</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30 </m:t>
                                            </m:r>
                                            <m:r>
                                              <a:rPr lang="pt-BR" sz="1950" b="0" i="1" smtClean="0">
                                                <a:latin typeface="Cambria Math" panose="02040503050406030204" pitchFamily="18" charset="0"/>
                                              </a:rPr>
                                              <m:t>𝑘𝑁</m:t>
                                            </m:r>
                                          </m:e>
                                        </m:mr>
                                        <m:mr>
                                          <m:e>
                                            <m:r>
                                              <a:rPr lang="pt-BR" sz="2000" b="0" i="1" smtClean="0">
                                                <a:latin typeface="Cambria Math" panose="02040503050406030204" pitchFamily="18" charset="0"/>
                                              </a:rPr>
                                              <m:t>0</m:t>
                                            </m:r>
                                          </m:e>
                                        </m:mr>
                                      </m:m>
                                    </m:e>
                                  </m:mr>
                                </m:m>
                              </m:e>
                            </m:mr>
                          </m:m>
                        </m:e>
                      </m:d>
                      <m:r>
                        <a:rPr lang="pt-BR" sz="1950" i="1">
                          <a:latin typeface="Cambria Math" panose="02040503050406030204" pitchFamily="18" charset="0"/>
                        </a:rPr>
                        <m:t>=2,5 </m:t>
                      </m:r>
                      <m:sSup>
                        <m:sSupPr>
                          <m:ctrlPr>
                            <a:rPr lang="pt-BR" sz="1950" i="1">
                              <a:latin typeface="Cambria Math" panose="02040503050406030204" pitchFamily="18" charset="0"/>
                            </a:rPr>
                          </m:ctrlPr>
                        </m:sSupPr>
                        <m:e>
                          <m:r>
                            <a:rPr lang="pt-BR" sz="1950" i="1">
                              <a:latin typeface="Cambria Math" panose="02040503050406030204" pitchFamily="18" charset="0"/>
                            </a:rPr>
                            <m:t>10</m:t>
                          </m:r>
                        </m:e>
                        <m:sup>
                          <m:r>
                            <a:rPr lang="pt-BR" sz="1950" i="1">
                              <a:latin typeface="Cambria Math" panose="02040503050406030204" pitchFamily="18" charset="0"/>
                            </a:rPr>
                            <m:t>7</m:t>
                          </m:r>
                        </m:sup>
                      </m:sSup>
                      <m:r>
                        <a:rPr lang="pt-BR" sz="1950" b="0" i="1" smtClean="0">
                          <a:latin typeface="Cambria Math" panose="02040503050406030204" pitchFamily="18" charset="0"/>
                        </a:rPr>
                        <m:t> . 0,00313</m:t>
                      </m:r>
                      <m:r>
                        <a:rPr lang="pt-BR" sz="1950" i="1">
                          <a:latin typeface="Cambria Math" panose="02040503050406030204" pitchFamily="18" charset="0"/>
                        </a:rPr>
                        <m:t>.</m:t>
                      </m:r>
                      <m:d>
                        <m:dPr>
                          <m:begChr m:val="|"/>
                          <m:endChr m:val="|"/>
                          <m:ctrlPr>
                            <a:rPr lang="pt-BR" sz="1950" i="1">
                              <a:latin typeface="Cambria Math" panose="02040503050406030204" pitchFamily="18" charset="0"/>
                            </a:rPr>
                          </m:ctrlPr>
                        </m:dPr>
                        <m:e>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1,333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,444+0,768</m:t>
                                            </m:r>
                                          </m:e>
                                        </m:mr>
                                        <m:mr>
                                          <m:e>
                                            <m:r>
                                              <a:rPr lang="pt-BR" sz="1950" b="0" i="1" smtClean="0">
                                                <a:latin typeface="Cambria Math" panose="02040503050406030204" pitchFamily="18" charset="0"/>
                                              </a:rPr>
                                              <m:t>−0,667+0,96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0,768</m:t>
                                                  </m:r>
                                                </m:e>
                                              </m:mr>
                                              <m:mr>
                                                <m:e>
                                                  <m:r>
                                                    <a:rPr lang="pt-BR" sz="1950" b="0" i="1" smtClean="0">
                                                      <a:latin typeface="Cambria Math" panose="02040503050406030204" pitchFamily="18" charset="0"/>
                                                    </a:rPr>
                                                    <m:t>0,96</m:t>
                                                  </m:r>
                                                </m:e>
                                              </m:mr>
                                            </m:m>
                                          </m:e>
                                        </m:mr>
                                      </m:m>
                                    </m:e>
                                  </m:mr>
                                </m:m>
                              </m:e>
                            </m:mr>
                          </m:m>
                          <m:r>
                            <a:rPr lang="pt-BR" sz="1950" b="0" i="1" smtClean="0">
                              <a:latin typeface="Cambria Math" panose="02040503050406030204" pitchFamily="18" charset="0"/>
                            </a:rPr>
                            <m:t>     </m:t>
                          </m:r>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0,667+0,96</m:t>
                                            </m:r>
                                          </m:e>
                                        </m:mr>
                                        <m:mr>
                                          <m:e>
                                            <m:r>
                                              <a:rPr lang="pt-BR" sz="1950" b="0" i="1" smtClean="0">
                                                <a:latin typeface="Cambria Math" panose="02040503050406030204" pitchFamily="18" charset="0"/>
                                              </a:rPr>
                                              <m:t>1,333+1,6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0,96</m:t>
                                                  </m:r>
                                                </m:e>
                                              </m:mr>
                                              <m:mr>
                                                <m:e>
                                                  <m:r>
                                                    <a:rPr lang="pt-BR" sz="1950" b="0" i="1" smtClean="0">
                                                      <a:latin typeface="Cambria Math" panose="02040503050406030204" pitchFamily="18" charset="0"/>
                                                    </a:rPr>
                                                    <m:t>0,8</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0,768</m:t>
                                            </m:r>
                                          </m:e>
                                        </m:mr>
                                        <m:mr>
                                          <m:e>
                                            <m:r>
                                              <a:rPr lang="pt-BR" sz="1950" b="0" i="1" smtClean="0">
                                                <a:latin typeface="Cambria Math" panose="02040503050406030204" pitchFamily="18" charset="0"/>
                                              </a:rPr>
                                              <m:t>−0,96</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,768</m:t>
                                                  </m:r>
                                                </m:e>
                                              </m:mr>
                                              <m:mr>
                                                <m:e>
                                                  <m:r>
                                                    <a:rPr lang="pt-BR" sz="1950" b="0" i="1" smtClean="0">
                                                      <a:latin typeface="Cambria Math" panose="02040503050406030204" pitchFamily="18" charset="0"/>
                                                    </a:rPr>
                                                    <m:t>−0,96</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,96</m:t>
                                            </m:r>
                                          </m:e>
                                        </m:mr>
                                        <m:mr>
                                          <m:e>
                                            <m:r>
                                              <a:rPr lang="pt-BR" sz="1950" b="0" i="1" smtClean="0">
                                                <a:latin typeface="Cambria Math" panose="02040503050406030204" pitchFamily="18" charset="0"/>
                                              </a:rPr>
                                              <m:t>0,8</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0,96</m:t>
                                                  </m:r>
                                                </m:e>
                                              </m:mr>
                                              <m:mr>
                                                <m:e>
                                                  <m:r>
                                                    <a:rPr lang="pt-BR" sz="1950" b="0" i="1" smtClean="0">
                                                      <a:latin typeface="Cambria Math" panose="02040503050406030204" pitchFamily="18" charset="0"/>
                                                    </a:rPr>
                                                    <m:t>1,6</m:t>
                                                  </m:r>
                                                </m:e>
                                              </m:mr>
                                            </m:m>
                                          </m:e>
                                        </m:mr>
                                      </m:m>
                                    </m:e>
                                  </m:mr>
                                </m:m>
                              </m:e>
                            </m:mr>
                          </m:m>
                        </m:e>
                      </m:d>
                      <m:r>
                        <a:rPr lang="pt-BR" sz="1950" i="1">
                          <a:latin typeface="Cambria Math" panose="02040503050406030204" pitchFamily="18" charset="0"/>
                          <a:ea typeface="Cambria Math" panose="02040503050406030204" pitchFamily="18" charset="0"/>
                        </a:rPr>
                        <m:t>. </m:t>
                      </m:r>
                      <m:d>
                        <m:dPr>
                          <m:begChr m:val="["/>
                          <m:endChr m:val="]"/>
                          <m:ctrlPr>
                            <a:rPr lang="pt-BR" sz="1950" i="1">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2</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3</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3</m:t>
                                                </m:r>
                                              </m:sub>
                                            </m:sSub>
                                          </m:e>
                                        </m:mr>
                                      </m:m>
                                    </m:e>
                                  </m:mr>
                                </m:m>
                              </m:e>
                            </m:mr>
                          </m:m>
                        </m:e>
                      </m:d>
                    </m:oMath>
                  </m:oMathPara>
                </a14:m>
                <a:endParaRPr lang="pt-BR" sz="1950" dirty="0"/>
              </a:p>
            </p:txBody>
          </p:sp>
        </mc:Choice>
        <mc:Fallback xmlns="">
          <p:sp>
            <p:nvSpPr>
              <p:cNvPr id="14" name="Retângulo 13">
                <a:extLst>
                  <a:ext uri="{FF2B5EF4-FFF2-40B4-BE49-F238E27FC236}">
                    <a16:creationId xmlns:a16="http://schemas.microsoft.com/office/drawing/2014/main" id="{80950846-B726-4BA5-B6B7-C94CF6999B37}"/>
                  </a:ext>
                </a:extLst>
              </p:cNvPr>
              <p:cNvSpPr>
                <a:spLocks noRot="1" noChangeAspect="1" noMove="1" noResize="1" noEditPoints="1" noAdjustHandles="1" noChangeArrowheads="1" noChangeShapeType="1" noTextEdit="1"/>
              </p:cNvSpPr>
              <p:nvPr/>
            </p:nvSpPr>
            <p:spPr>
              <a:xfrm>
                <a:off x="387603" y="2901889"/>
                <a:ext cx="11673260" cy="181011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E08E6BDD-96D1-4018-B679-8CC13CB886F0}"/>
                  </a:ext>
                </a:extLst>
              </p:cNvPr>
              <p:cNvSpPr txBox="1"/>
              <p:nvPr/>
            </p:nvSpPr>
            <p:spPr>
              <a:xfrm>
                <a:off x="2282128" y="4840755"/>
                <a:ext cx="8521148" cy="369332"/>
              </a:xfrm>
              <a:prstGeom prst="rect">
                <a:avLst/>
              </a:prstGeom>
              <a:noFill/>
            </p:spPr>
            <p:txBody>
              <a:bodyPr wrap="square">
                <a:spAutoFit/>
              </a:bodyPr>
              <a:lstStyle/>
              <a:p>
                <a14:m>
                  <m:oMath xmlns:m="http://schemas.openxmlformats.org/officeDocument/2006/math">
                    <m:sSub>
                      <m:sSubPr>
                        <m:ctrlPr>
                          <a:rPr lang="pt-BR" sz="1800" i="1" smtClean="0">
                            <a:latin typeface="Cambria Math" panose="02040503050406030204" pitchFamily="18" charset="0"/>
                          </a:rPr>
                        </m:ctrlPr>
                      </m:sSubPr>
                      <m:e>
                        <m:r>
                          <a:rPr lang="pt-BR" sz="1800" i="1">
                            <a:latin typeface="Cambria Math" panose="02040503050406030204" pitchFamily="18" charset="0"/>
                          </a:rPr>
                          <m:t>𝑓</m:t>
                        </m:r>
                      </m:e>
                      <m:sub>
                        <m:r>
                          <a:rPr lang="pt-BR" sz="1800" i="1">
                            <a:latin typeface="Cambria Math" panose="02040503050406030204" pitchFamily="18" charset="0"/>
                          </a:rPr>
                          <m:t>1</m:t>
                        </m:r>
                      </m:sub>
                    </m:sSub>
                    <m:r>
                      <a:rPr lang="pt-BR" sz="1800" b="0" i="1" smtClean="0">
                        <a:latin typeface="Cambria Math" panose="02040503050406030204" pitchFamily="18" charset="0"/>
                      </a:rPr>
                      <m:t>=</m:t>
                    </m:r>
                    <m:r>
                      <a:rPr lang="pt-BR" i="1">
                        <a:latin typeface="Cambria Math" panose="02040503050406030204" pitchFamily="18" charset="0"/>
                      </a:rPr>
                      <m:t>2,5 </m:t>
                    </m:r>
                    <m:sSup>
                      <m:sSupPr>
                        <m:ctrlPr>
                          <a:rPr lang="pt-BR" i="1">
                            <a:latin typeface="Cambria Math" panose="02040503050406030204" pitchFamily="18" charset="0"/>
                          </a:rPr>
                        </m:ctrlPr>
                      </m:sSupPr>
                      <m:e>
                        <m:r>
                          <a:rPr lang="pt-BR" i="1">
                            <a:latin typeface="Cambria Math" panose="02040503050406030204" pitchFamily="18" charset="0"/>
                          </a:rPr>
                          <m:t>10</m:t>
                        </m:r>
                      </m:e>
                      <m:sup>
                        <m:r>
                          <a:rPr lang="pt-BR" i="1">
                            <a:latin typeface="Cambria Math" panose="02040503050406030204" pitchFamily="18" charset="0"/>
                          </a:rPr>
                          <m:t>7</m:t>
                        </m:r>
                      </m:sup>
                    </m:sSup>
                    <m:r>
                      <a:rPr lang="pt-BR" i="1">
                        <a:latin typeface="Cambria Math" panose="02040503050406030204" pitchFamily="18" charset="0"/>
                      </a:rPr>
                      <m:t> . 0,00313</m:t>
                    </m:r>
                    <m:r>
                      <a:rPr lang="pt-BR" b="0" i="0" smtClean="0">
                        <a:latin typeface="Cambria Math" panose="02040503050406030204" pitchFamily="18" charset="0"/>
                      </a:rPr>
                      <m:t> (0,444</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rPr>
                          <m:t>1</m:t>
                        </m:r>
                      </m:sub>
                    </m:sSub>
                    <m:r>
                      <a:rPr lang="pt-BR" b="0" i="0" smtClean="0">
                        <a:latin typeface="Cambria Math" panose="02040503050406030204" pitchFamily="18" charset="0"/>
                      </a:rPr>
                      <m:t>+0,667</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rPr>
                          <m:t>1</m:t>
                        </m:r>
                      </m:sub>
                    </m:sSub>
                    <m:r>
                      <a:rPr lang="pt-BR" b="0" i="1" smtClean="0">
                        <a:latin typeface="Cambria Math" panose="02040503050406030204" pitchFamily="18" charset="0"/>
                      </a:rPr>
                      <m:t>−0,444</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2</m:t>
                        </m:r>
                      </m:sub>
                    </m:sSub>
                    <m:r>
                      <a:rPr lang="pt-BR" b="0" i="0" smtClean="0">
                        <a:latin typeface="Cambria Math" panose="02040503050406030204" pitchFamily="18" charset="0"/>
                        <a:ea typeface="Cambria Math" panose="02040503050406030204" pitchFamily="18" charset="0"/>
                      </a:rPr>
                      <m:t>+0,667</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+0</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3</m:t>
                        </m:r>
                      </m:sub>
                    </m:sSub>
                    <m:r>
                      <a:rPr lang="pt-BR" b="0" i="0"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0</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oMath>
                </a14:m>
                <a:r>
                  <a:rPr lang="pt-BR" dirty="0"/>
                  <a:t>)</a:t>
                </a:r>
              </a:p>
            </p:txBody>
          </p:sp>
        </mc:Choice>
        <mc:Fallback xmlns="">
          <p:sp>
            <p:nvSpPr>
              <p:cNvPr id="16" name="CaixaDeTexto 15">
                <a:extLst>
                  <a:ext uri="{FF2B5EF4-FFF2-40B4-BE49-F238E27FC236}">
                    <a16:creationId xmlns:a16="http://schemas.microsoft.com/office/drawing/2014/main" id="{E08E6BDD-96D1-4018-B679-8CC13CB886F0}"/>
                  </a:ext>
                </a:extLst>
              </p:cNvPr>
              <p:cNvSpPr txBox="1">
                <a:spLocks noRot="1" noChangeAspect="1" noMove="1" noResize="1" noEditPoints="1" noAdjustHandles="1" noChangeArrowheads="1" noChangeShapeType="1" noTextEdit="1"/>
              </p:cNvSpPr>
              <p:nvPr/>
            </p:nvSpPr>
            <p:spPr>
              <a:xfrm>
                <a:off x="2282128" y="4840755"/>
                <a:ext cx="8521148" cy="369332"/>
              </a:xfrm>
              <a:prstGeom prst="rect">
                <a:avLst/>
              </a:prstGeom>
              <a:blipFill>
                <a:blip r:embed="rId5"/>
                <a:stretch>
                  <a:fillRect l="-215"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28372DB1-8361-4D7D-8CBE-89141DC6C435}"/>
                  </a:ext>
                </a:extLst>
              </p:cNvPr>
              <p:cNvSpPr txBox="1"/>
              <p:nvPr/>
            </p:nvSpPr>
            <p:spPr>
              <a:xfrm>
                <a:off x="1150630" y="5325998"/>
                <a:ext cx="104399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i="1">
                              <a:latin typeface="Cambria Math" panose="02040503050406030204" pitchFamily="18" charset="0"/>
                            </a:rPr>
                            <m:t>𝑓</m:t>
                          </m:r>
                        </m:e>
                        <m:sub>
                          <m:r>
                            <a:rPr lang="pt-BR" sz="1800" i="1">
                              <a:latin typeface="Cambria Math" panose="02040503050406030204" pitchFamily="18" charset="0"/>
                            </a:rPr>
                            <m:t>1</m:t>
                          </m:r>
                        </m:sub>
                      </m:sSub>
                      <m:r>
                        <a:rPr lang="pt-BR" sz="1800" b="0" i="1" smtClean="0">
                          <a:latin typeface="Cambria Math" panose="02040503050406030204" pitchFamily="18" charset="0"/>
                        </a:rPr>
                        <m:t>=</m:t>
                      </m:r>
                      <m:r>
                        <a:rPr lang="pt-BR" i="1">
                          <a:latin typeface="Cambria Math" panose="02040503050406030204" pitchFamily="18" charset="0"/>
                        </a:rPr>
                        <m:t>2,5 </m:t>
                      </m:r>
                      <m:sSup>
                        <m:sSupPr>
                          <m:ctrlPr>
                            <a:rPr lang="pt-BR" i="1">
                              <a:latin typeface="Cambria Math" panose="02040503050406030204" pitchFamily="18" charset="0"/>
                            </a:rPr>
                          </m:ctrlPr>
                        </m:sSupPr>
                        <m:e>
                          <m:r>
                            <a:rPr lang="pt-BR" i="1">
                              <a:latin typeface="Cambria Math" panose="02040503050406030204" pitchFamily="18" charset="0"/>
                            </a:rPr>
                            <m:t>10</m:t>
                          </m:r>
                        </m:e>
                        <m:sup>
                          <m:r>
                            <a:rPr lang="pt-BR" i="1">
                              <a:latin typeface="Cambria Math" panose="02040503050406030204" pitchFamily="18" charset="0"/>
                            </a:rPr>
                            <m:t>7</m:t>
                          </m:r>
                        </m:sup>
                      </m:sSup>
                      <m:r>
                        <a:rPr lang="pt-BR" i="1">
                          <a:latin typeface="Cambria Math" panose="02040503050406030204" pitchFamily="18" charset="0"/>
                        </a:rPr>
                        <m:t> . 0,00313</m:t>
                      </m:r>
                      <m:r>
                        <a:rPr lang="pt-BR" b="0" i="0" smtClean="0">
                          <a:latin typeface="Cambria Math" panose="02040503050406030204" pitchFamily="18" charset="0"/>
                        </a:rPr>
                        <m:t> </m:t>
                      </m:r>
                      <m:d>
                        <m:dPr>
                          <m:ctrlPr>
                            <a:rPr lang="pt-BR" b="0" i="1" smtClean="0">
                              <a:latin typeface="Cambria Math" panose="02040503050406030204" pitchFamily="18" charset="0"/>
                            </a:rPr>
                          </m:ctrlPr>
                        </m:dPr>
                        <m:e>
                          <m:r>
                            <a:rPr lang="pt-BR" b="0" i="0" smtClean="0">
                              <a:latin typeface="Cambria Math" panose="02040503050406030204" pitchFamily="18" charset="0"/>
                            </a:rPr>
                            <m:t>0,444 . 0 +0,667</m:t>
                          </m:r>
                          <m:r>
                            <a:rPr lang="pt-BR" b="0" i="1" smtClean="0">
                              <a:latin typeface="Cambria Math" panose="02040503050406030204" pitchFamily="18" charset="0"/>
                            </a:rPr>
                            <m:t>. 0−0,444</m:t>
                          </m:r>
                          <m:r>
                            <a:rPr lang="pt-BR" b="0" i="0" smtClean="0">
                              <a:latin typeface="Cambria Math" panose="02040503050406030204" pitchFamily="18" charset="0"/>
                            </a:rPr>
                            <m:t> . 0</m:t>
                          </m:r>
                          <m:r>
                            <a:rPr lang="pt-BR" b="0" i="0" smtClean="0">
                              <a:latin typeface="Cambria Math" panose="02040503050406030204" pitchFamily="18" charset="0"/>
                              <a:ea typeface="Cambria Math" panose="02040503050406030204" pitchFamily="18" charset="0"/>
                            </a:rPr>
                            <m:t>+0,667</m:t>
                          </m:r>
                          <m:r>
                            <a:rPr lang="pt-BR" b="0" i="1" smtClean="0">
                              <a:latin typeface="Cambria Math" panose="02040503050406030204" pitchFamily="18" charset="0"/>
                              <a:ea typeface="Cambria Math" panose="02040503050406030204" pitchFamily="18" charset="0"/>
                            </a:rPr>
                            <m:t>. </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−0,00048</m:t>
                              </m:r>
                            </m:e>
                          </m:d>
                          <m:r>
                            <a:rPr lang="pt-BR" b="0" i="1" smtClean="0">
                              <a:latin typeface="Cambria Math" panose="02040503050406030204" pitchFamily="18" charset="0"/>
                              <a:ea typeface="Cambria Math" panose="02040503050406030204" pitchFamily="18" charset="0"/>
                            </a:rPr>
                            <m:t>+0</m:t>
                          </m:r>
                          <m:r>
                            <a:rPr lang="pt-BR" b="0" i="0" smtClean="0">
                              <a:latin typeface="Cambria Math" panose="02040503050406030204" pitchFamily="18" charset="0"/>
                              <a:ea typeface="Cambria Math" panose="02040503050406030204" pitchFamily="18" charset="0"/>
                            </a:rPr>
                            <m:t> . 0+</m:t>
                          </m:r>
                          <m:r>
                            <a:rPr lang="pt-BR" b="0" i="1" smtClean="0">
                              <a:latin typeface="Cambria Math" panose="02040503050406030204" pitchFamily="18" charset="0"/>
                              <a:ea typeface="Cambria Math" panose="02040503050406030204" pitchFamily="18" charset="0"/>
                            </a:rPr>
                            <m:t>0 . 0</m:t>
                          </m:r>
                        </m:e>
                      </m:d>
                      <m:r>
                        <a:rPr lang="pt-BR" b="0" i="1" smtClean="0">
                          <a:latin typeface="Cambria Math" panose="02040503050406030204" pitchFamily="18" charset="0"/>
                          <a:ea typeface="Cambria Math" panose="02040503050406030204" pitchFamily="18" charset="0"/>
                        </a:rPr>
                        <m:t>=−25,05</m:t>
                      </m:r>
                      <m:r>
                        <a:rPr lang="pt-BR" b="0" i="1" smtClean="0">
                          <a:latin typeface="Cambria Math" panose="02040503050406030204" pitchFamily="18" charset="0"/>
                          <a:ea typeface="Cambria Math" panose="02040503050406030204" pitchFamily="18" charset="0"/>
                        </a:rPr>
                        <m:t>𝑘𝑁</m:t>
                      </m:r>
                    </m:oMath>
                  </m:oMathPara>
                </a14:m>
                <a:endParaRPr lang="pt-BR" dirty="0"/>
              </a:p>
            </p:txBody>
          </p:sp>
        </mc:Choice>
        <mc:Fallback xmlns="">
          <p:sp>
            <p:nvSpPr>
              <p:cNvPr id="18" name="CaixaDeTexto 17">
                <a:extLst>
                  <a:ext uri="{FF2B5EF4-FFF2-40B4-BE49-F238E27FC236}">
                    <a16:creationId xmlns:a16="http://schemas.microsoft.com/office/drawing/2014/main" id="{28372DB1-8361-4D7D-8CBE-89141DC6C435}"/>
                  </a:ext>
                </a:extLst>
              </p:cNvPr>
              <p:cNvSpPr txBox="1">
                <a:spLocks noRot="1" noChangeAspect="1" noMove="1" noResize="1" noEditPoints="1" noAdjustHandles="1" noChangeArrowheads="1" noChangeShapeType="1" noTextEdit="1"/>
              </p:cNvSpPr>
              <p:nvPr/>
            </p:nvSpPr>
            <p:spPr>
              <a:xfrm>
                <a:off x="1150630" y="5325998"/>
                <a:ext cx="10439960" cy="369332"/>
              </a:xfrm>
              <a:prstGeom prst="rect">
                <a:avLst/>
              </a:prstGeom>
              <a:blipFill>
                <a:blip r:embed="rId6"/>
                <a:stretch>
                  <a:fillRect b="-1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079200A5-FDBE-4C19-95B8-B130C7384F38}"/>
                  </a:ext>
                </a:extLst>
              </p:cNvPr>
              <p:cNvSpPr txBox="1"/>
              <p:nvPr/>
            </p:nvSpPr>
            <p:spPr>
              <a:xfrm>
                <a:off x="2593554" y="5776929"/>
                <a:ext cx="62986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i="1">
                              <a:latin typeface="Cambria Math" panose="02040503050406030204" pitchFamily="18" charset="0"/>
                            </a:rPr>
                            <m:t>𝑀</m:t>
                          </m:r>
                        </m:e>
                        <m:sub>
                          <m:r>
                            <a:rPr lang="pt-BR" sz="1800" i="1">
                              <a:latin typeface="Cambria Math" panose="02040503050406030204" pitchFamily="18" charset="0"/>
                            </a:rPr>
                            <m:t>1</m:t>
                          </m:r>
                        </m:sub>
                      </m:sSub>
                      <m:r>
                        <a:rPr lang="pt-BR" sz="1800" b="0" i="1" smtClean="0">
                          <a:latin typeface="Cambria Math" panose="02040503050406030204" pitchFamily="18" charset="0"/>
                        </a:rPr>
                        <m:t>=</m:t>
                      </m:r>
                      <m:r>
                        <a:rPr lang="pt-BR" i="1">
                          <a:latin typeface="Cambria Math" panose="02040503050406030204" pitchFamily="18" charset="0"/>
                        </a:rPr>
                        <m:t>2,5 </m:t>
                      </m:r>
                      <m:sSup>
                        <m:sSupPr>
                          <m:ctrlPr>
                            <a:rPr lang="pt-BR" i="1">
                              <a:latin typeface="Cambria Math" panose="02040503050406030204" pitchFamily="18" charset="0"/>
                            </a:rPr>
                          </m:ctrlPr>
                        </m:sSupPr>
                        <m:e>
                          <m:r>
                            <a:rPr lang="pt-BR" i="1">
                              <a:latin typeface="Cambria Math" panose="02040503050406030204" pitchFamily="18" charset="0"/>
                            </a:rPr>
                            <m:t>10</m:t>
                          </m:r>
                        </m:e>
                        <m:sup>
                          <m:r>
                            <a:rPr lang="pt-BR" i="1">
                              <a:latin typeface="Cambria Math" panose="02040503050406030204" pitchFamily="18" charset="0"/>
                            </a:rPr>
                            <m:t>7</m:t>
                          </m:r>
                        </m:sup>
                      </m:sSup>
                      <m:r>
                        <a:rPr lang="pt-BR" i="1">
                          <a:latin typeface="Cambria Math" panose="02040503050406030204" pitchFamily="18" charset="0"/>
                        </a:rPr>
                        <m:t> . 0,00313</m:t>
                      </m:r>
                      <m:r>
                        <a:rPr lang="pt-BR" b="0" i="1" smtClean="0">
                          <a:latin typeface="Cambria Math" panose="02040503050406030204" pitchFamily="18" charset="0"/>
                        </a:rPr>
                        <m:t> </m:t>
                      </m:r>
                      <m:r>
                        <a:rPr lang="pt-BR" b="0" i="0" smtClean="0">
                          <a:latin typeface="Cambria Math" panose="02040503050406030204" pitchFamily="18" charset="0"/>
                        </a:rPr>
                        <m:t>. </m:t>
                      </m:r>
                      <m:r>
                        <a:rPr lang="pt-BR">
                          <a:latin typeface="Cambria Math" panose="02040503050406030204" pitchFamily="18" charset="0"/>
                          <a:ea typeface="Cambria Math" panose="02040503050406030204" pitchFamily="18" charset="0"/>
                        </a:rPr>
                        <m:t>0,667</m:t>
                      </m:r>
                      <m:r>
                        <a:rPr lang="pt-BR" i="1">
                          <a:latin typeface="Cambria Math" panose="02040503050406030204" pitchFamily="18" charset="0"/>
                          <a:ea typeface="Cambria Math" panose="02040503050406030204" pitchFamily="18" charset="0"/>
                        </a:rPr>
                        <m:t>. </m:t>
                      </m:r>
                      <m:d>
                        <m:dPr>
                          <m:ctrlPr>
                            <a:rPr lang="pt-BR" i="1">
                              <a:latin typeface="Cambria Math" panose="02040503050406030204" pitchFamily="18" charset="0"/>
                              <a:ea typeface="Cambria Math" panose="02040503050406030204" pitchFamily="18" charset="0"/>
                            </a:rPr>
                          </m:ctrlPr>
                        </m:dPr>
                        <m:e>
                          <m:r>
                            <a:rPr lang="pt-BR" i="1">
                              <a:latin typeface="Cambria Math" panose="02040503050406030204" pitchFamily="18" charset="0"/>
                              <a:ea typeface="Cambria Math" panose="02040503050406030204" pitchFamily="18" charset="0"/>
                            </a:rPr>
                            <m:t>−0,00048</m:t>
                          </m:r>
                        </m:e>
                      </m:d>
                      <m:r>
                        <a:rPr lang="pt-BR" sz="1800" b="0" i="1" smtClean="0">
                          <a:latin typeface="Cambria Math" panose="02040503050406030204" pitchFamily="18" charset="0"/>
                        </a:rPr>
                        <m:t>−25 </m:t>
                      </m:r>
                      <m:r>
                        <a:rPr lang="pt-BR" sz="1800" b="0" i="1" smtClean="0">
                          <a:latin typeface="Cambria Math" panose="02040503050406030204" pitchFamily="18" charset="0"/>
                        </a:rPr>
                        <m:t>𝑘𝑁𝑚</m:t>
                      </m:r>
                    </m:oMath>
                  </m:oMathPara>
                </a14:m>
                <a:endParaRPr lang="pt-BR" dirty="0"/>
              </a:p>
            </p:txBody>
          </p:sp>
        </mc:Choice>
        <mc:Fallback xmlns="">
          <p:sp>
            <p:nvSpPr>
              <p:cNvPr id="20" name="CaixaDeTexto 19">
                <a:extLst>
                  <a:ext uri="{FF2B5EF4-FFF2-40B4-BE49-F238E27FC236}">
                    <a16:creationId xmlns:a16="http://schemas.microsoft.com/office/drawing/2014/main" id="{079200A5-FDBE-4C19-95B8-B130C7384F38}"/>
                  </a:ext>
                </a:extLst>
              </p:cNvPr>
              <p:cNvSpPr txBox="1">
                <a:spLocks noRot="1" noChangeAspect="1" noMove="1" noResize="1" noEditPoints="1" noAdjustHandles="1" noChangeArrowheads="1" noChangeShapeType="1" noTextEdit="1"/>
              </p:cNvSpPr>
              <p:nvPr/>
            </p:nvSpPr>
            <p:spPr>
              <a:xfrm>
                <a:off x="2593554" y="5776929"/>
                <a:ext cx="6298654" cy="369332"/>
              </a:xfrm>
              <a:prstGeom prst="rect">
                <a:avLst/>
              </a:prstGeom>
              <a:blipFill>
                <a:blip r:embed="rId7"/>
                <a:stretch>
                  <a:fillRect b="-1667"/>
                </a:stretch>
              </a:blipFill>
            </p:spPr>
            <p:txBody>
              <a:bodyPr/>
              <a:lstStyle/>
              <a:p>
                <a:r>
                  <a:rPr lang="pt-BR">
                    <a:noFill/>
                  </a:rPr>
                  <a:t> </a:t>
                </a:r>
              </a:p>
            </p:txBody>
          </p:sp>
        </mc:Fallback>
      </mc:AlternateContent>
    </p:spTree>
    <p:extLst>
      <p:ext uri="{BB962C8B-B14F-4D97-AF65-F5344CB8AC3E}">
        <p14:creationId xmlns:p14="http://schemas.microsoft.com/office/powerpoint/2010/main" val="173531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63C22E-4276-4100-9279-411ED7A14852}"/>
              </a:ext>
            </a:extLst>
          </p:cNvPr>
          <p:cNvSpPr>
            <a:spLocks noGrp="1"/>
          </p:cNvSpPr>
          <p:nvPr>
            <p:ph type="title"/>
          </p:nvPr>
        </p:nvSpPr>
        <p:spPr>
          <a:xfrm>
            <a:off x="1097280" y="286603"/>
            <a:ext cx="10058400" cy="1450757"/>
          </a:xfrm>
        </p:spPr>
        <p:txBody>
          <a:bodyPr/>
          <a:lstStyle/>
          <a:p>
            <a:r>
              <a:rPr lang="en-US" dirty="0" err="1"/>
              <a:t>Exercicio</a:t>
            </a:r>
            <a:r>
              <a:rPr lang="en-US" dirty="0"/>
              <a:t> 4</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B8825453-3EF2-4232-BE94-1FDAEC9B1AFA}"/>
                  </a:ext>
                </a:extLst>
              </p:cNvPr>
              <p:cNvSpPr>
                <a:spLocks noGrp="1"/>
              </p:cNvSpPr>
              <p:nvPr>
                <p:ph sz="half" idx="1"/>
              </p:nvPr>
            </p:nvSpPr>
            <p:spPr>
              <a:xfrm>
                <a:off x="1097280" y="2068201"/>
                <a:ext cx="5144494" cy="3748193"/>
              </a:xfrm>
            </p:spPr>
            <p:txBody>
              <a:bodyPr>
                <a:noAutofit/>
              </a:bodyPr>
              <a:lstStyle/>
              <a:p>
                <a:pPr marL="0" indent="0" algn="ctr">
                  <a:buNone/>
                </a:pPr>
                <a:r>
                  <a:rPr lang="en-US" sz="2200" dirty="0">
                    <a:solidFill>
                      <a:schemeClr val="tx1"/>
                    </a:solidFill>
                    <a:latin typeface="Bookman Old Style (Títulos)"/>
                  </a:rPr>
                  <a:t>Calcule </a:t>
                </a:r>
                <a:r>
                  <a:rPr lang="en-US" sz="2200" dirty="0" err="1">
                    <a:solidFill>
                      <a:schemeClr val="tx1"/>
                    </a:solidFill>
                    <a:latin typeface="Bookman Old Style (Títulos)"/>
                  </a:rPr>
                  <a:t>os</a:t>
                </a:r>
                <a:r>
                  <a:rPr lang="en-US" sz="2200" dirty="0">
                    <a:solidFill>
                      <a:schemeClr val="tx1"/>
                    </a:solidFill>
                    <a:latin typeface="Bookman Old Style (Títulos)"/>
                  </a:rPr>
                  <a:t> </a:t>
                </a:r>
                <a:r>
                  <a:rPr lang="en-US" sz="2200" dirty="0" err="1">
                    <a:solidFill>
                      <a:schemeClr val="tx1"/>
                    </a:solidFill>
                    <a:latin typeface="Bookman Old Style (Títulos)"/>
                  </a:rPr>
                  <a:t>deslocamentos</a:t>
                </a:r>
                <a:r>
                  <a:rPr lang="en-US" sz="2200" dirty="0">
                    <a:solidFill>
                      <a:schemeClr val="tx1"/>
                    </a:solidFill>
                    <a:latin typeface="Bookman Old Style (Títulos)"/>
                  </a:rPr>
                  <a:t> </a:t>
                </a:r>
                <a:r>
                  <a:rPr lang="en-US" sz="2200" dirty="0" err="1">
                    <a:solidFill>
                      <a:schemeClr val="tx1"/>
                    </a:solidFill>
                    <a:latin typeface="Bookman Old Style (Títulos)"/>
                  </a:rPr>
                  <a:t>verticais</a:t>
                </a:r>
                <a:r>
                  <a:rPr lang="en-US" sz="2200" dirty="0">
                    <a:solidFill>
                      <a:schemeClr val="tx1"/>
                    </a:solidFill>
                    <a:latin typeface="Bookman Old Style (Títulos)"/>
                  </a:rPr>
                  <a:t>, as </a:t>
                </a:r>
                <a:r>
                  <a:rPr lang="en-US" sz="2200" dirty="0" err="1">
                    <a:solidFill>
                      <a:schemeClr val="tx1"/>
                    </a:solidFill>
                    <a:latin typeface="Bookman Old Style (Títulos)"/>
                  </a:rPr>
                  <a:t>rotações</a:t>
                </a:r>
                <a:r>
                  <a:rPr lang="en-US" sz="2200" dirty="0">
                    <a:solidFill>
                      <a:schemeClr val="tx1"/>
                    </a:solidFill>
                    <a:latin typeface="Bookman Old Style (Títulos)"/>
                  </a:rPr>
                  <a:t> e as </a:t>
                </a:r>
                <a:r>
                  <a:rPr lang="en-US" sz="2200" dirty="0" err="1">
                    <a:solidFill>
                      <a:schemeClr val="tx1"/>
                    </a:solidFill>
                    <a:latin typeface="Bookman Old Style (Títulos)"/>
                  </a:rPr>
                  <a:t>resultantes</a:t>
                </a:r>
                <a:r>
                  <a:rPr lang="en-US" sz="2200" dirty="0">
                    <a:solidFill>
                      <a:schemeClr val="tx1"/>
                    </a:solidFill>
                    <a:latin typeface="Bookman Old Style (Títulos)"/>
                  </a:rPr>
                  <a:t> da viga. </a:t>
                </a:r>
              </a:p>
              <a:p>
                <a:pPr marL="0" indent="0" algn="ctr">
                  <a:buNone/>
                </a:pPr>
                <a:r>
                  <a:rPr lang="en-US" sz="2200" dirty="0" err="1">
                    <a:solidFill>
                      <a:schemeClr val="tx1"/>
                    </a:solidFill>
                    <a:latin typeface="Bookman Old Style (Títulos)"/>
                  </a:rPr>
                  <a:t>Sabendo</a:t>
                </a:r>
                <a:r>
                  <a:rPr lang="en-US" sz="2200" dirty="0">
                    <a:solidFill>
                      <a:schemeClr val="tx1"/>
                    </a:solidFill>
                    <a:latin typeface="Bookman Old Style (Títulos)"/>
                  </a:rPr>
                  <a:t> que:</a:t>
                </a:r>
              </a:p>
              <a:p>
                <a:pPr marL="0" indent="0" algn="just">
                  <a:buNone/>
                </a:pPr>
                <a:r>
                  <a:rPr lang="en-US" sz="2200" dirty="0">
                    <a:solidFill>
                      <a:schemeClr val="tx1"/>
                    </a:solidFill>
                    <a:latin typeface="Bookman Old Style (Títulos)"/>
                  </a:rPr>
                  <a:t>Material: </a:t>
                </a:r>
                <a:r>
                  <a:rPr lang="en-US" sz="2200" dirty="0" err="1">
                    <a:solidFill>
                      <a:schemeClr val="tx1"/>
                    </a:solidFill>
                    <a:latin typeface="Bookman Old Style (Títulos)"/>
                  </a:rPr>
                  <a:t>Concreto</a:t>
                </a:r>
                <a:r>
                  <a:rPr lang="en-US" sz="2200" dirty="0">
                    <a:solidFill>
                      <a:schemeClr val="tx1"/>
                    </a:solidFill>
                    <a:latin typeface="Bookman Old Style (Títulos)"/>
                  </a:rPr>
                  <a:t> </a:t>
                </a:r>
                <a14:m>
                  <m:oMath xmlns:m="http://schemas.openxmlformats.org/officeDocument/2006/math">
                    <m:r>
                      <a:rPr lang="pt-BR" sz="2200">
                        <a:solidFill>
                          <a:schemeClr val="tx1"/>
                        </a:solidFill>
                        <a:latin typeface="Cambria Math" panose="02040503050406030204" pitchFamily="18" charset="0"/>
                      </a:rPr>
                      <m:t>(</m:t>
                    </m:r>
                    <m:r>
                      <a:rPr lang="pt-BR" sz="2200" i="1">
                        <a:solidFill>
                          <a:schemeClr val="tx1"/>
                        </a:solidFill>
                        <a:latin typeface="Cambria Math" panose="02040503050406030204" pitchFamily="18" charset="0"/>
                      </a:rPr>
                      <m:t>𝐸</m:t>
                    </m:r>
                    <m:r>
                      <a:rPr lang="pt-BR" sz="2200" i="1">
                        <a:solidFill>
                          <a:schemeClr val="tx1"/>
                        </a:solidFill>
                        <a:latin typeface="Cambria Math" panose="02040503050406030204" pitchFamily="18" charset="0"/>
                      </a:rPr>
                      <m:t>=2,5 </m:t>
                    </m:r>
                    <m:sSup>
                      <m:sSupPr>
                        <m:ctrlPr>
                          <a:rPr lang="pt-BR" sz="2200" i="1">
                            <a:solidFill>
                              <a:schemeClr val="tx1"/>
                            </a:solidFill>
                            <a:latin typeface="Cambria Math" panose="02040503050406030204" pitchFamily="18" charset="0"/>
                          </a:rPr>
                        </m:ctrlPr>
                      </m:sSupPr>
                      <m:e>
                        <m:r>
                          <a:rPr lang="pt-BR" sz="2200" i="1">
                            <a:solidFill>
                              <a:schemeClr val="tx1"/>
                            </a:solidFill>
                            <a:latin typeface="Cambria Math" panose="02040503050406030204" pitchFamily="18" charset="0"/>
                          </a:rPr>
                          <m:t>10</m:t>
                        </m:r>
                      </m:e>
                      <m:sup>
                        <m:r>
                          <a:rPr lang="pt-BR" sz="2200" i="1">
                            <a:solidFill>
                              <a:schemeClr val="tx1"/>
                            </a:solidFill>
                            <a:latin typeface="Cambria Math" panose="02040503050406030204" pitchFamily="18" charset="0"/>
                          </a:rPr>
                          <m:t>7</m:t>
                        </m:r>
                      </m:sup>
                    </m:sSup>
                    <m:r>
                      <a:rPr lang="pt-BR" sz="2200" i="1">
                        <a:solidFill>
                          <a:schemeClr val="tx1"/>
                        </a:solidFill>
                        <a:latin typeface="Cambria Math" panose="02040503050406030204" pitchFamily="18" charset="0"/>
                      </a:rPr>
                      <m:t>𝑘𝑁</m:t>
                    </m:r>
                    <m:r>
                      <a:rPr lang="pt-BR" sz="2200" i="1">
                        <a:solidFill>
                          <a:schemeClr val="tx1"/>
                        </a:solidFill>
                        <a:latin typeface="Cambria Math" panose="02040503050406030204" pitchFamily="18" charset="0"/>
                      </a:rPr>
                      <m:t>/</m:t>
                    </m:r>
                    <m:r>
                      <a:rPr lang="pt-BR" sz="2200" i="1">
                        <a:solidFill>
                          <a:schemeClr val="tx1"/>
                        </a:solidFill>
                        <a:latin typeface="Cambria Math" panose="02040503050406030204" pitchFamily="18" charset="0"/>
                      </a:rPr>
                      <m:t>𝑚</m:t>
                    </m:r>
                    <m:r>
                      <a:rPr lang="pt-BR" sz="2200" i="1">
                        <a:solidFill>
                          <a:schemeClr val="tx1"/>
                        </a:solidFill>
                        <a:latin typeface="Cambria Math" panose="02040503050406030204" pitchFamily="18" charset="0"/>
                      </a:rPr>
                      <m:t>²)</m:t>
                    </m:r>
                  </m:oMath>
                </a14:m>
                <a:endParaRPr lang="en-US" sz="2200" dirty="0">
                  <a:solidFill>
                    <a:schemeClr val="tx1"/>
                  </a:solidFill>
                  <a:latin typeface="Bookman Old Style (Títulos)"/>
                </a:endParaRPr>
              </a:p>
              <a:p>
                <a:pPr marL="0" indent="0" algn="just">
                  <a:buNone/>
                </a:pPr>
                <a:r>
                  <a:rPr lang="en-US" sz="2200" dirty="0" err="1">
                    <a:solidFill>
                      <a:schemeClr val="tx1"/>
                    </a:solidFill>
                    <a:latin typeface="Bookman Old Style (Títulos)"/>
                  </a:rPr>
                  <a:t>Seção</a:t>
                </a:r>
                <a:r>
                  <a:rPr lang="en-US" sz="2200" dirty="0">
                    <a:solidFill>
                      <a:schemeClr val="tx1"/>
                    </a:solidFill>
                    <a:latin typeface="Bookman Old Style (Títulos)"/>
                  </a:rPr>
                  <a:t> Transversal: 15 x 40 cm</a:t>
                </a:r>
              </a:p>
              <a:p>
                <a:pPr marL="0" indent="0" algn="ctr">
                  <a:buNone/>
                </a:pPr>
                <a:endParaRPr lang="en-US" sz="2200" dirty="0">
                  <a:solidFill>
                    <a:schemeClr val="tx1"/>
                  </a:solidFill>
                  <a:latin typeface="Bookman Old Style (Títulos)"/>
                </a:endParaRPr>
              </a:p>
              <a:p>
                <a:pPr algn="ctr"/>
                <a:endParaRPr lang="en-US" sz="2200" dirty="0">
                  <a:solidFill>
                    <a:schemeClr val="tx1"/>
                  </a:solidFill>
                  <a:latin typeface="Bookman Old Style (Títulos)"/>
                </a:endParaRPr>
              </a:p>
            </p:txBody>
          </p:sp>
        </mc:Choice>
        <mc:Fallback xmlns="">
          <p:sp>
            <p:nvSpPr>
              <p:cNvPr id="13" name="Content Placeholder 2">
                <a:extLst>
                  <a:ext uri="{FF2B5EF4-FFF2-40B4-BE49-F238E27FC236}">
                    <a16:creationId xmlns:a16="http://schemas.microsoft.com/office/drawing/2014/main" id="{B8825453-3EF2-4232-BE94-1FDAEC9B1AFA}"/>
                  </a:ext>
                </a:extLst>
              </p:cNvPr>
              <p:cNvSpPr>
                <a:spLocks noGrp="1" noRot="1" noChangeAspect="1" noMove="1" noResize="1" noEditPoints="1" noAdjustHandles="1" noChangeArrowheads="1" noChangeShapeType="1" noTextEdit="1"/>
              </p:cNvSpPr>
              <p:nvPr>
                <p:ph sz="half" idx="1"/>
              </p:nvPr>
            </p:nvSpPr>
            <p:spPr>
              <a:xfrm>
                <a:off x="1097280" y="2068201"/>
                <a:ext cx="5144494" cy="3748193"/>
              </a:xfrm>
              <a:blipFill>
                <a:blip r:embed="rId2"/>
                <a:stretch>
                  <a:fillRect l="-3318" t="-650" r="-2962"/>
                </a:stretch>
              </a:blipFill>
            </p:spPr>
            <p:txBody>
              <a:bodyPr/>
              <a:lstStyle/>
              <a:p>
                <a:r>
                  <a:rPr lang="pt-BR">
                    <a:noFill/>
                  </a:rPr>
                  <a:t> </a:t>
                </a:r>
              </a:p>
            </p:txBody>
          </p:sp>
        </mc:Fallback>
      </mc:AlternateContent>
      <p:sp>
        <p:nvSpPr>
          <p:cNvPr id="4" name="Espaço Reservado para Data 3">
            <a:extLst>
              <a:ext uri="{FF2B5EF4-FFF2-40B4-BE49-F238E27FC236}">
                <a16:creationId xmlns:a16="http://schemas.microsoft.com/office/drawing/2014/main" id="{5ABE3465-26C9-4875-A420-5AEA181291C8}"/>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623252B5-F3E6-4058-A723-196087E9E541}" type="datetime1">
              <a:rPr lang="pt-BR" smtClean="0"/>
              <a:pPr rtl="0">
                <a:spcAft>
                  <a:spcPts val="600"/>
                </a:spcAft>
              </a:pPr>
              <a:t>16/11/2020</a:t>
            </a:fld>
            <a:endParaRPr lang="en-US"/>
          </a:p>
        </p:txBody>
      </p:sp>
      <p:sp>
        <p:nvSpPr>
          <p:cNvPr id="2" name="Retângulo 1">
            <a:extLst>
              <a:ext uri="{FF2B5EF4-FFF2-40B4-BE49-F238E27FC236}">
                <a16:creationId xmlns:a16="http://schemas.microsoft.com/office/drawing/2014/main" id="{F9B6915C-6F68-4A5A-BF43-71110DACAAAB}"/>
              </a:ext>
            </a:extLst>
          </p:cNvPr>
          <p:cNvSpPr/>
          <p:nvPr/>
        </p:nvSpPr>
        <p:spPr>
          <a:xfrm>
            <a:off x="2934033" y="4938130"/>
            <a:ext cx="371060" cy="8397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4AEC7EE7-8D61-4A2E-828B-AB57D88F2444}"/>
              </a:ext>
            </a:extLst>
          </p:cNvPr>
          <p:cNvSpPr txBox="1"/>
          <p:nvPr/>
        </p:nvSpPr>
        <p:spPr>
          <a:xfrm>
            <a:off x="2907529" y="5777903"/>
            <a:ext cx="516835" cy="369332"/>
          </a:xfrm>
          <a:prstGeom prst="rect">
            <a:avLst/>
          </a:prstGeom>
          <a:noFill/>
        </p:spPr>
        <p:txBody>
          <a:bodyPr wrap="square">
            <a:spAutoFit/>
          </a:bodyPr>
          <a:lstStyle/>
          <a:p>
            <a:r>
              <a:rPr lang="en-US" dirty="0">
                <a:latin typeface="Bookman Old Style (Títulos)"/>
              </a:rPr>
              <a:t>15</a:t>
            </a:r>
            <a:endParaRPr lang="pt-BR" dirty="0"/>
          </a:p>
        </p:txBody>
      </p:sp>
      <p:sp>
        <p:nvSpPr>
          <p:cNvPr id="12" name="CaixaDeTexto 11">
            <a:extLst>
              <a:ext uri="{FF2B5EF4-FFF2-40B4-BE49-F238E27FC236}">
                <a16:creationId xmlns:a16="http://schemas.microsoft.com/office/drawing/2014/main" id="{F140E690-3941-4C9D-B660-910D0C785F33}"/>
              </a:ext>
            </a:extLst>
          </p:cNvPr>
          <p:cNvSpPr txBox="1"/>
          <p:nvPr/>
        </p:nvSpPr>
        <p:spPr>
          <a:xfrm>
            <a:off x="3305093" y="5126755"/>
            <a:ext cx="516835" cy="369332"/>
          </a:xfrm>
          <a:prstGeom prst="rect">
            <a:avLst/>
          </a:prstGeom>
          <a:noFill/>
        </p:spPr>
        <p:txBody>
          <a:bodyPr wrap="square">
            <a:spAutoFit/>
          </a:bodyPr>
          <a:lstStyle/>
          <a:p>
            <a:r>
              <a:rPr lang="en-US" dirty="0">
                <a:latin typeface="Bookman Old Style (Títulos)"/>
              </a:rPr>
              <a:t>40</a:t>
            </a:r>
            <a:endParaRPr lang="pt-BR" dirty="0"/>
          </a:p>
        </p:txBody>
      </p:sp>
      <p:pic>
        <p:nvPicPr>
          <p:cNvPr id="7" name="Imagem 6">
            <a:extLst>
              <a:ext uri="{FF2B5EF4-FFF2-40B4-BE49-F238E27FC236}">
                <a16:creationId xmlns:a16="http://schemas.microsoft.com/office/drawing/2014/main" id="{AD7BCB9B-FAD0-4198-AE8B-9C3B43D58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304" y="1228428"/>
            <a:ext cx="5301879" cy="3748193"/>
          </a:xfrm>
          <a:prstGeom prst="rect">
            <a:avLst/>
          </a:prstGeom>
        </p:spPr>
      </p:pic>
      <p:sp>
        <p:nvSpPr>
          <p:cNvPr id="8" name="CaixaDeTexto 7">
            <a:extLst>
              <a:ext uri="{FF2B5EF4-FFF2-40B4-BE49-F238E27FC236}">
                <a16:creationId xmlns:a16="http://schemas.microsoft.com/office/drawing/2014/main" id="{8DE07E39-2178-450D-A68D-29387E516A71}"/>
              </a:ext>
            </a:extLst>
          </p:cNvPr>
          <p:cNvSpPr txBox="1"/>
          <p:nvPr/>
        </p:nvSpPr>
        <p:spPr>
          <a:xfrm>
            <a:off x="7716571" y="3757631"/>
            <a:ext cx="1361672" cy="369332"/>
          </a:xfrm>
          <a:prstGeom prst="rect">
            <a:avLst/>
          </a:prstGeom>
          <a:noFill/>
        </p:spPr>
        <p:txBody>
          <a:bodyPr wrap="square" rtlCol="0">
            <a:spAutoFit/>
          </a:bodyPr>
          <a:lstStyle/>
          <a:p>
            <a:r>
              <a:rPr lang="pt-BR" dirty="0"/>
              <a:t>3,0 m</a:t>
            </a:r>
          </a:p>
        </p:txBody>
      </p:sp>
      <p:sp>
        <p:nvSpPr>
          <p:cNvPr id="9" name="CaixaDeTexto 8">
            <a:extLst>
              <a:ext uri="{FF2B5EF4-FFF2-40B4-BE49-F238E27FC236}">
                <a16:creationId xmlns:a16="http://schemas.microsoft.com/office/drawing/2014/main" id="{3C7098D6-481B-455C-BAD8-0F07E8AF873A}"/>
              </a:ext>
            </a:extLst>
          </p:cNvPr>
          <p:cNvSpPr txBox="1"/>
          <p:nvPr/>
        </p:nvSpPr>
        <p:spPr>
          <a:xfrm>
            <a:off x="9989318" y="3757631"/>
            <a:ext cx="1361672" cy="369332"/>
          </a:xfrm>
          <a:prstGeom prst="rect">
            <a:avLst/>
          </a:prstGeom>
          <a:noFill/>
        </p:spPr>
        <p:txBody>
          <a:bodyPr wrap="square" rtlCol="0">
            <a:spAutoFit/>
          </a:bodyPr>
          <a:lstStyle/>
          <a:p>
            <a:r>
              <a:rPr lang="pt-BR" dirty="0"/>
              <a:t>2,0 m</a:t>
            </a:r>
          </a:p>
        </p:txBody>
      </p:sp>
      <p:sp>
        <p:nvSpPr>
          <p:cNvPr id="18" name="CaixaDeTexto 17">
            <a:extLst>
              <a:ext uri="{FF2B5EF4-FFF2-40B4-BE49-F238E27FC236}">
                <a16:creationId xmlns:a16="http://schemas.microsoft.com/office/drawing/2014/main" id="{62FAD4B1-8C9D-4F61-96F1-25E6DF5DDD7D}"/>
              </a:ext>
            </a:extLst>
          </p:cNvPr>
          <p:cNvSpPr txBox="1"/>
          <p:nvPr/>
        </p:nvSpPr>
        <p:spPr>
          <a:xfrm>
            <a:off x="10830328" y="2102748"/>
            <a:ext cx="1361672" cy="369332"/>
          </a:xfrm>
          <a:prstGeom prst="rect">
            <a:avLst/>
          </a:prstGeom>
          <a:noFill/>
        </p:spPr>
        <p:txBody>
          <a:bodyPr wrap="square" rtlCol="0">
            <a:spAutoFit/>
          </a:bodyPr>
          <a:lstStyle/>
          <a:p>
            <a:r>
              <a:rPr lang="pt-BR" dirty="0"/>
              <a:t>65 </a:t>
            </a:r>
            <a:r>
              <a:rPr lang="pt-BR" dirty="0" err="1"/>
              <a:t>kN</a:t>
            </a:r>
            <a:endParaRPr lang="pt-BR" dirty="0"/>
          </a:p>
        </p:txBody>
      </p:sp>
      <p:sp>
        <p:nvSpPr>
          <p:cNvPr id="20" name="CaixaDeTexto 19">
            <a:extLst>
              <a:ext uri="{FF2B5EF4-FFF2-40B4-BE49-F238E27FC236}">
                <a16:creationId xmlns:a16="http://schemas.microsoft.com/office/drawing/2014/main" id="{836E4BF5-F27F-49C3-A38F-602DE91E2F86}"/>
              </a:ext>
            </a:extLst>
          </p:cNvPr>
          <p:cNvSpPr txBox="1"/>
          <p:nvPr/>
        </p:nvSpPr>
        <p:spPr>
          <a:xfrm>
            <a:off x="9131251" y="1918082"/>
            <a:ext cx="1361672" cy="369332"/>
          </a:xfrm>
          <a:prstGeom prst="rect">
            <a:avLst/>
          </a:prstGeom>
          <a:noFill/>
        </p:spPr>
        <p:txBody>
          <a:bodyPr wrap="square" rtlCol="0">
            <a:spAutoFit/>
          </a:bodyPr>
          <a:lstStyle/>
          <a:p>
            <a:r>
              <a:rPr lang="pt-BR" dirty="0"/>
              <a:t>40 </a:t>
            </a:r>
            <a:r>
              <a:rPr lang="pt-BR" dirty="0" err="1"/>
              <a:t>kN</a:t>
            </a:r>
            <a:endParaRPr lang="pt-BR" dirty="0"/>
          </a:p>
        </p:txBody>
      </p:sp>
      <p:sp>
        <p:nvSpPr>
          <p:cNvPr id="22" name="CaixaDeTexto 21">
            <a:extLst>
              <a:ext uri="{FF2B5EF4-FFF2-40B4-BE49-F238E27FC236}">
                <a16:creationId xmlns:a16="http://schemas.microsoft.com/office/drawing/2014/main" id="{07C4D3B9-9D39-4280-8018-F046E3FD1934}"/>
              </a:ext>
            </a:extLst>
          </p:cNvPr>
          <p:cNvSpPr txBox="1"/>
          <p:nvPr/>
        </p:nvSpPr>
        <p:spPr>
          <a:xfrm>
            <a:off x="9733048" y="2959925"/>
            <a:ext cx="1361672" cy="369332"/>
          </a:xfrm>
          <a:prstGeom prst="rect">
            <a:avLst/>
          </a:prstGeom>
          <a:noFill/>
        </p:spPr>
        <p:txBody>
          <a:bodyPr wrap="square" rtlCol="0">
            <a:spAutoFit/>
          </a:bodyPr>
          <a:lstStyle/>
          <a:p>
            <a:r>
              <a:rPr lang="pt-BR" dirty="0"/>
              <a:t>20 </a:t>
            </a:r>
            <a:r>
              <a:rPr lang="pt-BR" dirty="0" err="1"/>
              <a:t>kNm</a:t>
            </a:r>
            <a:endParaRPr lang="pt-BR" dirty="0"/>
          </a:p>
        </p:txBody>
      </p:sp>
    </p:spTree>
    <p:extLst>
      <p:ext uri="{BB962C8B-B14F-4D97-AF65-F5344CB8AC3E}">
        <p14:creationId xmlns:p14="http://schemas.microsoft.com/office/powerpoint/2010/main" val="1244266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FAD316A3-8794-4B26-8D39-7CCC3D8F6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86" y="2068201"/>
            <a:ext cx="5867314" cy="4147930"/>
          </a:xfrm>
          <a:prstGeom prst="rect">
            <a:avLst/>
          </a:prstGeom>
        </p:spPr>
      </p:pic>
      <p:sp>
        <p:nvSpPr>
          <p:cNvPr id="11" name="Title 1">
            <a:extLst>
              <a:ext uri="{FF2B5EF4-FFF2-40B4-BE49-F238E27FC236}">
                <a16:creationId xmlns:a16="http://schemas.microsoft.com/office/drawing/2014/main" id="{FA63C22E-4276-4100-9279-411ED7A14852}"/>
              </a:ext>
            </a:extLst>
          </p:cNvPr>
          <p:cNvSpPr>
            <a:spLocks noGrp="1"/>
          </p:cNvSpPr>
          <p:nvPr>
            <p:ph type="title"/>
          </p:nvPr>
        </p:nvSpPr>
        <p:spPr>
          <a:xfrm>
            <a:off x="1097280" y="286603"/>
            <a:ext cx="10058400" cy="1450757"/>
          </a:xfrm>
        </p:spPr>
        <p:txBody>
          <a:bodyPr/>
          <a:lstStyle/>
          <a:p>
            <a:r>
              <a:rPr lang="en-US" dirty="0" err="1"/>
              <a:t>Exercicio</a:t>
            </a:r>
            <a:r>
              <a:rPr lang="en-US" dirty="0"/>
              <a:t> 5</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B8825453-3EF2-4232-BE94-1FDAEC9B1AFA}"/>
                  </a:ext>
                </a:extLst>
              </p:cNvPr>
              <p:cNvSpPr>
                <a:spLocks noGrp="1"/>
              </p:cNvSpPr>
              <p:nvPr>
                <p:ph sz="half" idx="1"/>
              </p:nvPr>
            </p:nvSpPr>
            <p:spPr>
              <a:xfrm>
                <a:off x="1097280" y="2068201"/>
                <a:ext cx="5144494" cy="3748193"/>
              </a:xfrm>
            </p:spPr>
            <p:txBody>
              <a:bodyPr>
                <a:noAutofit/>
              </a:bodyPr>
              <a:lstStyle/>
              <a:p>
                <a:pPr marL="0" indent="0" algn="ctr">
                  <a:buNone/>
                </a:pPr>
                <a:r>
                  <a:rPr lang="en-US" sz="2200" dirty="0">
                    <a:solidFill>
                      <a:schemeClr val="tx1"/>
                    </a:solidFill>
                    <a:latin typeface="Bookman Old Style (Títulos)"/>
                  </a:rPr>
                  <a:t>Calcule </a:t>
                </a:r>
                <a:r>
                  <a:rPr lang="en-US" sz="2200" dirty="0" err="1">
                    <a:solidFill>
                      <a:schemeClr val="tx1"/>
                    </a:solidFill>
                    <a:latin typeface="Bookman Old Style (Títulos)"/>
                  </a:rPr>
                  <a:t>os</a:t>
                </a:r>
                <a:r>
                  <a:rPr lang="en-US" sz="2200" dirty="0">
                    <a:solidFill>
                      <a:schemeClr val="tx1"/>
                    </a:solidFill>
                    <a:latin typeface="Bookman Old Style (Títulos)"/>
                  </a:rPr>
                  <a:t> </a:t>
                </a:r>
                <a:r>
                  <a:rPr lang="en-US" sz="2200" dirty="0" err="1">
                    <a:solidFill>
                      <a:schemeClr val="tx1"/>
                    </a:solidFill>
                    <a:latin typeface="Bookman Old Style (Títulos)"/>
                  </a:rPr>
                  <a:t>deslocamentos</a:t>
                </a:r>
                <a:r>
                  <a:rPr lang="en-US" sz="2200" dirty="0">
                    <a:solidFill>
                      <a:schemeClr val="tx1"/>
                    </a:solidFill>
                    <a:latin typeface="Bookman Old Style (Títulos)"/>
                  </a:rPr>
                  <a:t> </a:t>
                </a:r>
                <a:r>
                  <a:rPr lang="en-US" sz="2200" dirty="0" err="1">
                    <a:solidFill>
                      <a:schemeClr val="tx1"/>
                    </a:solidFill>
                    <a:latin typeface="Bookman Old Style (Títulos)"/>
                  </a:rPr>
                  <a:t>verticais</a:t>
                </a:r>
                <a:r>
                  <a:rPr lang="en-US" sz="2200" dirty="0">
                    <a:solidFill>
                      <a:schemeClr val="tx1"/>
                    </a:solidFill>
                    <a:latin typeface="Bookman Old Style (Títulos)"/>
                  </a:rPr>
                  <a:t>, as </a:t>
                </a:r>
                <a:r>
                  <a:rPr lang="en-US" sz="2200" dirty="0" err="1">
                    <a:solidFill>
                      <a:schemeClr val="tx1"/>
                    </a:solidFill>
                    <a:latin typeface="Bookman Old Style (Títulos)"/>
                  </a:rPr>
                  <a:t>rotações</a:t>
                </a:r>
                <a:r>
                  <a:rPr lang="en-US" sz="2200" dirty="0">
                    <a:solidFill>
                      <a:schemeClr val="tx1"/>
                    </a:solidFill>
                    <a:latin typeface="Bookman Old Style (Títulos)"/>
                  </a:rPr>
                  <a:t> e as </a:t>
                </a:r>
                <a:r>
                  <a:rPr lang="en-US" sz="2200" dirty="0" err="1">
                    <a:solidFill>
                      <a:schemeClr val="tx1"/>
                    </a:solidFill>
                    <a:latin typeface="Bookman Old Style (Títulos)"/>
                  </a:rPr>
                  <a:t>reações</a:t>
                </a:r>
                <a:r>
                  <a:rPr lang="en-US" sz="2200" dirty="0">
                    <a:solidFill>
                      <a:schemeClr val="tx1"/>
                    </a:solidFill>
                    <a:latin typeface="Bookman Old Style (Títulos)"/>
                  </a:rPr>
                  <a:t> da </a:t>
                </a:r>
                <a:r>
                  <a:rPr lang="en-US" sz="2200" dirty="0" err="1">
                    <a:solidFill>
                      <a:schemeClr val="tx1"/>
                    </a:solidFill>
                    <a:latin typeface="Bookman Old Style (Títulos)"/>
                  </a:rPr>
                  <a:t>viga</a:t>
                </a:r>
                <a:r>
                  <a:rPr lang="en-US" sz="2200" dirty="0">
                    <a:solidFill>
                      <a:schemeClr val="tx1"/>
                    </a:solidFill>
                    <a:latin typeface="Bookman Old Style (Títulos)"/>
                  </a:rPr>
                  <a:t>. </a:t>
                </a:r>
              </a:p>
              <a:p>
                <a:pPr marL="0" indent="0" algn="ctr">
                  <a:buNone/>
                </a:pPr>
                <a:r>
                  <a:rPr lang="en-US" sz="2200" dirty="0" err="1">
                    <a:solidFill>
                      <a:schemeClr val="tx1"/>
                    </a:solidFill>
                    <a:latin typeface="Bookman Old Style (Títulos)"/>
                  </a:rPr>
                  <a:t>Sabendo</a:t>
                </a:r>
                <a:r>
                  <a:rPr lang="en-US" sz="2200" dirty="0">
                    <a:solidFill>
                      <a:schemeClr val="tx1"/>
                    </a:solidFill>
                    <a:latin typeface="Bookman Old Style (Títulos)"/>
                  </a:rPr>
                  <a:t> que:</a:t>
                </a:r>
              </a:p>
              <a:p>
                <a:pPr marL="0" indent="0" algn="ctr">
                  <a:buNone/>
                </a:pPr>
                <a:r>
                  <a:rPr lang="en-US" sz="2200" dirty="0">
                    <a:solidFill>
                      <a:schemeClr val="tx1"/>
                    </a:solidFill>
                    <a:latin typeface="Bookman Old Style (Títulos)"/>
                  </a:rPr>
                  <a:t>X equivale a 25; Y equivale a 50</a:t>
                </a:r>
              </a:p>
              <a:p>
                <a:pPr marL="0" indent="0" algn="just">
                  <a:buNone/>
                </a:pPr>
                <a:r>
                  <a:rPr lang="en-US" sz="2200" dirty="0">
                    <a:solidFill>
                      <a:schemeClr val="tx1"/>
                    </a:solidFill>
                    <a:latin typeface="Bookman Old Style (Títulos)"/>
                  </a:rPr>
                  <a:t>Material: </a:t>
                </a:r>
                <a:r>
                  <a:rPr lang="en-US" sz="2200" dirty="0" err="1">
                    <a:solidFill>
                      <a:schemeClr val="tx1"/>
                    </a:solidFill>
                    <a:latin typeface="Bookman Old Style (Títulos)"/>
                  </a:rPr>
                  <a:t>Concreto</a:t>
                </a:r>
                <a:r>
                  <a:rPr lang="en-US" sz="2200" dirty="0">
                    <a:solidFill>
                      <a:schemeClr val="tx1"/>
                    </a:solidFill>
                    <a:latin typeface="Bookman Old Style (Títulos)"/>
                  </a:rPr>
                  <a:t> </a:t>
                </a:r>
                <a14:m>
                  <m:oMath xmlns:m="http://schemas.openxmlformats.org/officeDocument/2006/math">
                    <m:r>
                      <a:rPr lang="pt-BR" sz="2200">
                        <a:solidFill>
                          <a:schemeClr val="tx1"/>
                        </a:solidFill>
                        <a:latin typeface="Cambria Math" panose="02040503050406030204" pitchFamily="18" charset="0"/>
                      </a:rPr>
                      <m:t>(</m:t>
                    </m:r>
                    <m:r>
                      <a:rPr lang="pt-BR" sz="2200" i="1">
                        <a:solidFill>
                          <a:schemeClr val="tx1"/>
                        </a:solidFill>
                        <a:latin typeface="Cambria Math" panose="02040503050406030204" pitchFamily="18" charset="0"/>
                      </a:rPr>
                      <m:t>𝐸</m:t>
                    </m:r>
                    <m:r>
                      <a:rPr lang="pt-BR" sz="2200" i="1">
                        <a:solidFill>
                          <a:schemeClr val="tx1"/>
                        </a:solidFill>
                        <a:latin typeface="Cambria Math" panose="02040503050406030204" pitchFamily="18" charset="0"/>
                      </a:rPr>
                      <m:t>=2,5 </m:t>
                    </m:r>
                    <m:sSup>
                      <m:sSupPr>
                        <m:ctrlPr>
                          <a:rPr lang="pt-BR" sz="2200" i="1">
                            <a:solidFill>
                              <a:schemeClr val="tx1"/>
                            </a:solidFill>
                            <a:latin typeface="Cambria Math" panose="02040503050406030204" pitchFamily="18" charset="0"/>
                          </a:rPr>
                        </m:ctrlPr>
                      </m:sSupPr>
                      <m:e>
                        <m:r>
                          <a:rPr lang="pt-BR" sz="2200" i="1">
                            <a:solidFill>
                              <a:schemeClr val="tx1"/>
                            </a:solidFill>
                            <a:latin typeface="Cambria Math" panose="02040503050406030204" pitchFamily="18" charset="0"/>
                          </a:rPr>
                          <m:t>10</m:t>
                        </m:r>
                      </m:e>
                      <m:sup>
                        <m:r>
                          <a:rPr lang="pt-BR" sz="2200" i="1">
                            <a:solidFill>
                              <a:schemeClr val="tx1"/>
                            </a:solidFill>
                            <a:latin typeface="Cambria Math" panose="02040503050406030204" pitchFamily="18" charset="0"/>
                          </a:rPr>
                          <m:t>7</m:t>
                        </m:r>
                      </m:sup>
                    </m:sSup>
                    <m:r>
                      <a:rPr lang="pt-BR" sz="2200" i="1">
                        <a:solidFill>
                          <a:schemeClr val="tx1"/>
                        </a:solidFill>
                        <a:latin typeface="Cambria Math" panose="02040503050406030204" pitchFamily="18" charset="0"/>
                      </a:rPr>
                      <m:t>𝑘𝑁</m:t>
                    </m:r>
                    <m:r>
                      <a:rPr lang="pt-BR" sz="2200" i="1">
                        <a:solidFill>
                          <a:schemeClr val="tx1"/>
                        </a:solidFill>
                        <a:latin typeface="Cambria Math" panose="02040503050406030204" pitchFamily="18" charset="0"/>
                      </a:rPr>
                      <m:t>/</m:t>
                    </m:r>
                    <m:r>
                      <a:rPr lang="pt-BR" sz="2200" i="1">
                        <a:solidFill>
                          <a:schemeClr val="tx1"/>
                        </a:solidFill>
                        <a:latin typeface="Cambria Math" panose="02040503050406030204" pitchFamily="18" charset="0"/>
                      </a:rPr>
                      <m:t>𝑚</m:t>
                    </m:r>
                    <m:r>
                      <a:rPr lang="pt-BR" sz="2200" i="1">
                        <a:solidFill>
                          <a:schemeClr val="tx1"/>
                        </a:solidFill>
                        <a:latin typeface="Cambria Math" panose="02040503050406030204" pitchFamily="18" charset="0"/>
                      </a:rPr>
                      <m:t>²)</m:t>
                    </m:r>
                  </m:oMath>
                </a14:m>
                <a:endParaRPr lang="en-US" sz="2200" dirty="0">
                  <a:solidFill>
                    <a:schemeClr val="tx1"/>
                  </a:solidFill>
                  <a:latin typeface="Bookman Old Style (Títulos)"/>
                </a:endParaRPr>
              </a:p>
              <a:p>
                <a:pPr marL="0" indent="0" algn="just">
                  <a:buNone/>
                </a:pPr>
                <a:r>
                  <a:rPr lang="en-US" sz="2200" dirty="0" err="1">
                    <a:solidFill>
                      <a:schemeClr val="tx1"/>
                    </a:solidFill>
                    <a:latin typeface="Bookman Old Style (Títulos)"/>
                  </a:rPr>
                  <a:t>Seção</a:t>
                </a:r>
                <a:r>
                  <a:rPr lang="en-US" sz="2200" dirty="0">
                    <a:solidFill>
                      <a:schemeClr val="tx1"/>
                    </a:solidFill>
                    <a:latin typeface="Bookman Old Style (Títulos)"/>
                  </a:rPr>
                  <a:t> Transversal: 15 x 30 cm</a:t>
                </a:r>
              </a:p>
              <a:p>
                <a:pPr marL="0" indent="0" algn="ctr">
                  <a:buNone/>
                </a:pPr>
                <a:endParaRPr lang="en-US" sz="2200" dirty="0">
                  <a:solidFill>
                    <a:schemeClr val="tx1"/>
                  </a:solidFill>
                  <a:latin typeface="Bookman Old Style (Títulos)"/>
                </a:endParaRPr>
              </a:p>
              <a:p>
                <a:pPr algn="ctr"/>
                <a:endParaRPr lang="en-US" sz="2200" dirty="0">
                  <a:solidFill>
                    <a:schemeClr val="tx1"/>
                  </a:solidFill>
                  <a:latin typeface="Bookman Old Style (Títulos)"/>
                </a:endParaRPr>
              </a:p>
            </p:txBody>
          </p:sp>
        </mc:Choice>
        <mc:Fallback xmlns="">
          <p:sp>
            <p:nvSpPr>
              <p:cNvPr id="13" name="Content Placeholder 2">
                <a:extLst>
                  <a:ext uri="{FF2B5EF4-FFF2-40B4-BE49-F238E27FC236}">
                    <a16:creationId xmlns:a16="http://schemas.microsoft.com/office/drawing/2014/main" id="{B8825453-3EF2-4232-BE94-1FDAEC9B1AFA}"/>
                  </a:ext>
                </a:extLst>
              </p:cNvPr>
              <p:cNvSpPr>
                <a:spLocks noGrp="1" noRot="1" noChangeAspect="1" noMove="1" noResize="1" noEditPoints="1" noAdjustHandles="1" noChangeArrowheads="1" noChangeShapeType="1" noTextEdit="1"/>
              </p:cNvSpPr>
              <p:nvPr>
                <p:ph sz="half" idx="1"/>
              </p:nvPr>
            </p:nvSpPr>
            <p:spPr>
              <a:xfrm>
                <a:off x="1097280" y="2068201"/>
                <a:ext cx="5144494" cy="3748193"/>
              </a:xfrm>
              <a:blipFill>
                <a:blip r:embed="rId3"/>
                <a:stretch>
                  <a:fillRect l="-3318" t="-650" r="-2014"/>
                </a:stretch>
              </a:blipFill>
            </p:spPr>
            <p:txBody>
              <a:bodyPr/>
              <a:lstStyle/>
              <a:p>
                <a:r>
                  <a:rPr lang="pt-BR">
                    <a:noFill/>
                  </a:rPr>
                  <a:t> </a:t>
                </a:r>
              </a:p>
            </p:txBody>
          </p:sp>
        </mc:Fallback>
      </mc:AlternateContent>
      <p:sp>
        <p:nvSpPr>
          <p:cNvPr id="4" name="Espaço Reservado para Data 3">
            <a:extLst>
              <a:ext uri="{FF2B5EF4-FFF2-40B4-BE49-F238E27FC236}">
                <a16:creationId xmlns:a16="http://schemas.microsoft.com/office/drawing/2014/main" id="{5ABE3465-26C9-4875-A420-5AEA181291C8}"/>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623252B5-F3E6-4058-A723-196087E9E541}" type="datetime1">
              <a:rPr lang="pt-BR" smtClean="0"/>
              <a:pPr rtl="0">
                <a:spcAft>
                  <a:spcPts val="600"/>
                </a:spcAft>
              </a:pPr>
              <a:t>16/11/2020</a:t>
            </a:fld>
            <a:endParaRPr lang="en-US"/>
          </a:p>
        </p:txBody>
      </p:sp>
      <p:sp>
        <p:nvSpPr>
          <p:cNvPr id="2" name="Retângulo 1">
            <a:extLst>
              <a:ext uri="{FF2B5EF4-FFF2-40B4-BE49-F238E27FC236}">
                <a16:creationId xmlns:a16="http://schemas.microsoft.com/office/drawing/2014/main" id="{F9B6915C-6F68-4A5A-BF43-71110DACAAAB}"/>
              </a:ext>
            </a:extLst>
          </p:cNvPr>
          <p:cNvSpPr/>
          <p:nvPr/>
        </p:nvSpPr>
        <p:spPr>
          <a:xfrm>
            <a:off x="3130815" y="5123661"/>
            <a:ext cx="371060" cy="8397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4AEC7EE7-8D61-4A2E-828B-AB57D88F2444}"/>
              </a:ext>
            </a:extLst>
          </p:cNvPr>
          <p:cNvSpPr txBox="1"/>
          <p:nvPr/>
        </p:nvSpPr>
        <p:spPr>
          <a:xfrm>
            <a:off x="3104311" y="5963434"/>
            <a:ext cx="516835" cy="369332"/>
          </a:xfrm>
          <a:prstGeom prst="rect">
            <a:avLst/>
          </a:prstGeom>
          <a:noFill/>
        </p:spPr>
        <p:txBody>
          <a:bodyPr wrap="square">
            <a:spAutoFit/>
          </a:bodyPr>
          <a:lstStyle/>
          <a:p>
            <a:r>
              <a:rPr lang="en-US" dirty="0">
                <a:latin typeface="Bookman Old Style (Títulos)"/>
              </a:rPr>
              <a:t>15</a:t>
            </a:r>
            <a:endParaRPr lang="pt-BR" dirty="0"/>
          </a:p>
        </p:txBody>
      </p:sp>
      <p:sp>
        <p:nvSpPr>
          <p:cNvPr id="12" name="CaixaDeTexto 11">
            <a:extLst>
              <a:ext uri="{FF2B5EF4-FFF2-40B4-BE49-F238E27FC236}">
                <a16:creationId xmlns:a16="http://schemas.microsoft.com/office/drawing/2014/main" id="{F140E690-3941-4C9D-B660-910D0C785F33}"/>
              </a:ext>
            </a:extLst>
          </p:cNvPr>
          <p:cNvSpPr txBox="1"/>
          <p:nvPr/>
        </p:nvSpPr>
        <p:spPr>
          <a:xfrm>
            <a:off x="3501875" y="5312286"/>
            <a:ext cx="516835" cy="369332"/>
          </a:xfrm>
          <a:prstGeom prst="rect">
            <a:avLst/>
          </a:prstGeom>
          <a:noFill/>
        </p:spPr>
        <p:txBody>
          <a:bodyPr wrap="square">
            <a:spAutoFit/>
          </a:bodyPr>
          <a:lstStyle/>
          <a:p>
            <a:r>
              <a:rPr lang="en-US" dirty="0">
                <a:latin typeface="Bookman Old Style (Títulos)"/>
              </a:rPr>
              <a:t>30</a:t>
            </a:r>
            <a:endParaRPr lang="pt-BR" dirty="0"/>
          </a:p>
        </p:txBody>
      </p:sp>
      <p:sp>
        <p:nvSpPr>
          <p:cNvPr id="18" name="CaixaDeTexto 17">
            <a:extLst>
              <a:ext uri="{FF2B5EF4-FFF2-40B4-BE49-F238E27FC236}">
                <a16:creationId xmlns:a16="http://schemas.microsoft.com/office/drawing/2014/main" id="{62FAD4B1-8C9D-4F61-96F1-25E6DF5DDD7D}"/>
              </a:ext>
            </a:extLst>
          </p:cNvPr>
          <p:cNvSpPr txBox="1"/>
          <p:nvPr/>
        </p:nvSpPr>
        <p:spPr>
          <a:xfrm>
            <a:off x="10981099" y="4741029"/>
            <a:ext cx="697390" cy="369332"/>
          </a:xfrm>
          <a:prstGeom prst="rect">
            <a:avLst/>
          </a:prstGeom>
          <a:noFill/>
        </p:spPr>
        <p:txBody>
          <a:bodyPr wrap="square" rtlCol="0">
            <a:spAutoFit/>
          </a:bodyPr>
          <a:lstStyle/>
          <a:p>
            <a:r>
              <a:rPr lang="pt-BR" dirty="0"/>
              <a:t>2,5m</a:t>
            </a:r>
          </a:p>
        </p:txBody>
      </p:sp>
      <p:sp>
        <p:nvSpPr>
          <p:cNvPr id="15" name="CaixaDeTexto 14">
            <a:extLst>
              <a:ext uri="{FF2B5EF4-FFF2-40B4-BE49-F238E27FC236}">
                <a16:creationId xmlns:a16="http://schemas.microsoft.com/office/drawing/2014/main" id="{5BEEF246-5B8C-454D-96D9-60F80BE09B02}"/>
              </a:ext>
            </a:extLst>
          </p:cNvPr>
          <p:cNvSpPr txBox="1"/>
          <p:nvPr/>
        </p:nvSpPr>
        <p:spPr>
          <a:xfrm>
            <a:off x="8218426" y="4754329"/>
            <a:ext cx="1361672" cy="369332"/>
          </a:xfrm>
          <a:prstGeom prst="rect">
            <a:avLst/>
          </a:prstGeom>
          <a:noFill/>
        </p:spPr>
        <p:txBody>
          <a:bodyPr wrap="square" rtlCol="0">
            <a:spAutoFit/>
          </a:bodyPr>
          <a:lstStyle/>
          <a:p>
            <a:r>
              <a:rPr lang="pt-BR" dirty="0"/>
              <a:t>3,0m</a:t>
            </a:r>
          </a:p>
        </p:txBody>
      </p:sp>
      <p:sp>
        <p:nvSpPr>
          <p:cNvPr id="16" name="CaixaDeTexto 15">
            <a:extLst>
              <a:ext uri="{FF2B5EF4-FFF2-40B4-BE49-F238E27FC236}">
                <a16:creationId xmlns:a16="http://schemas.microsoft.com/office/drawing/2014/main" id="{52F443E5-F76A-4695-BA08-552243E5D531}"/>
              </a:ext>
            </a:extLst>
          </p:cNvPr>
          <p:cNvSpPr txBox="1"/>
          <p:nvPr/>
        </p:nvSpPr>
        <p:spPr>
          <a:xfrm>
            <a:off x="6776836" y="4754329"/>
            <a:ext cx="1361672" cy="369332"/>
          </a:xfrm>
          <a:prstGeom prst="rect">
            <a:avLst/>
          </a:prstGeom>
          <a:noFill/>
        </p:spPr>
        <p:txBody>
          <a:bodyPr wrap="square" rtlCol="0">
            <a:spAutoFit/>
          </a:bodyPr>
          <a:lstStyle/>
          <a:p>
            <a:r>
              <a:rPr lang="pt-BR" dirty="0"/>
              <a:t>2,0m</a:t>
            </a:r>
          </a:p>
        </p:txBody>
      </p:sp>
      <p:sp>
        <p:nvSpPr>
          <p:cNvPr id="17" name="CaixaDeTexto 16">
            <a:extLst>
              <a:ext uri="{FF2B5EF4-FFF2-40B4-BE49-F238E27FC236}">
                <a16:creationId xmlns:a16="http://schemas.microsoft.com/office/drawing/2014/main" id="{511205B5-8DE4-4E75-93E7-25776733348C}"/>
              </a:ext>
            </a:extLst>
          </p:cNvPr>
          <p:cNvSpPr txBox="1"/>
          <p:nvPr/>
        </p:nvSpPr>
        <p:spPr>
          <a:xfrm>
            <a:off x="10316817" y="3059157"/>
            <a:ext cx="1361672" cy="369332"/>
          </a:xfrm>
          <a:prstGeom prst="rect">
            <a:avLst/>
          </a:prstGeom>
          <a:noFill/>
        </p:spPr>
        <p:txBody>
          <a:bodyPr wrap="square" rtlCol="0">
            <a:spAutoFit/>
          </a:bodyPr>
          <a:lstStyle/>
          <a:p>
            <a:r>
              <a:rPr lang="pt-BR" dirty="0"/>
              <a:t>100 </a:t>
            </a:r>
            <a:r>
              <a:rPr lang="pt-BR" dirty="0" err="1"/>
              <a:t>kN</a:t>
            </a:r>
            <a:endParaRPr lang="pt-BR" dirty="0"/>
          </a:p>
        </p:txBody>
      </p:sp>
      <p:sp>
        <p:nvSpPr>
          <p:cNvPr id="25" name="CaixaDeTexto 24">
            <a:extLst>
              <a:ext uri="{FF2B5EF4-FFF2-40B4-BE49-F238E27FC236}">
                <a16:creationId xmlns:a16="http://schemas.microsoft.com/office/drawing/2014/main" id="{DF97ACCA-FB2D-4DF0-BBBE-5ABCF9B3EEE2}"/>
              </a:ext>
            </a:extLst>
          </p:cNvPr>
          <p:cNvSpPr txBox="1"/>
          <p:nvPr/>
        </p:nvSpPr>
        <p:spPr>
          <a:xfrm>
            <a:off x="9871443" y="4741029"/>
            <a:ext cx="697390" cy="369332"/>
          </a:xfrm>
          <a:prstGeom prst="rect">
            <a:avLst/>
          </a:prstGeom>
          <a:noFill/>
        </p:spPr>
        <p:txBody>
          <a:bodyPr wrap="square" rtlCol="0">
            <a:spAutoFit/>
          </a:bodyPr>
          <a:lstStyle/>
          <a:p>
            <a:r>
              <a:rPr lang="pt-BR" dirty="0"/>
              <a:t>2,5m</a:t>
            </a:r>
          </a:p>
        </p:txBody>
      </p:sp>
      <p:sp>
        <p:nvSpPr>
          <p:cNvPr id="3" name="Retângulo 2">
            <a:extLst>
              <a:ext uri="{FF2B5EF4-FFF2-40B4-BE49-F238E27FC236}">
                <a16:creationId xmlns:a16="http://schemas.microsoft.com/office/drawing/2014/main" id="{35B914A2-E940-4DE7-BA5E-6EC6B2D14DF6}"/>
              </a:ext>
            </a:extLst>
          </p:cNvPr>
          <p:cNvSpPr/>
          <p:nvPr/>
        </p:nvSpPr>
        <p:spPr>
          <a:xfrm>
            <a:off x="7779027" y="4253948"/>
            <a:ext cx="198782" cy="18279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772DD71-F8A6-48AD-8E89-00FD1C9AC4C2}"/>
              </a:ext>
            </a:extLst>
          </p:cNvPr>
          <p:cNvSpPr/>
          <p:nvPr/>
        </p:nvSpPr>
        <p:spPr>
          <a:xfrm>
            <a:off x="9451216" y="4267200"/>
            <a:ext cx="198782" cy="18279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1284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6D1A6AAA-384C-442D-B62F-E937DF839C5E}"/>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EFE29EB3-51E4-4C69-BEE9-1A9BBFF06E24}"/>
                  </a:ext>
                </a:extLst>
              </p:cNvPr>
              <p:cNvSpPr txBox="1"/>
              <p:nvPr/>
            </p:nvSpPr>
            <p:spPr>
              <a:xfrm>
                <a:off x="993913" y="741405"/>
                <a:ext cx="10482470" cy="22933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pt-BR" sz="1800" smtClean="0">
                          <a:latin typeface="Cambria Math" panose="02040503050406030204" pitchFamily="18" charset="0"/>
                        </a:rPr>
                        <m:t>EI</m:t>
                      </m:r>
                      <m:r>
                        <a:rPr lang="pt-BR" sz="1800" b="0" i="1" smtClean="0">
                          <a:latin typeface="Cambria Math" panose="02040503050406030204" pitchFamily="18" charset="0"/>
                        </a:rPr>
                        <m:t> .</m:t>
                      </m:r>
                      <m:d>
                        <m:dPr>
                          <m:begChr m:val="|"/>
                          <m:endChr m:val="|"/>
                          <m:ctrlPr>
                            <a:rPr lang="pt-BR" sz="1800" i="1">
                              <a:latin typeface="Cambria Math" panose="02040503050406030204" pitchFamily="18" charset="0"/>
                            </a:rPr>
                          </m:ctrlPr>
                        </m:dPr>
                        <m:e>
                          <m:m>
                            <m:mPr>
                              <m:mcs>
                                <m:mc>
                                  <m:mcPr>
                                    <m:count m:val="2"/>
                                    <m:mcJc m:val="center"/>
                                  </m:mcPr>
                                </m:mc>
                              </m:mcs>
                              <m:ctrlPr>
                                <a:rPr lang="pt-BR" sz="1800" i="1">
                                  <a:latin typeface="Cambria Math" panose="02040503050406030204" pitchFamily="18" charset="0"/>
                                </a:rPr>
                              </m:ctrlPr>
                            </m:mP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mr>
                          </m:m>
                        </m:e>
                      </m:d>
                      <m:r>
                        <a:rPr lang="pt-BR" sz="1800"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0" smtClean="0">
                                              <a:latin typeface="Cambria Math" panose="02040503050406030204" pitchFamily="18" charset="0"/>
                                            </a:rPr>
                                            <m:t>2</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2</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2</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2</m:t>
                                          </m:r>
                                        </m:den>
                                      </m:f>
                                    </m:e>
                                  </m:mr>
                                </m:m>
                              </m:e>
                            </m:m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2</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2</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2</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2</m:t>
                                          </m:r>
                                        </m:den>
                                      </m:f>
                                    </m:e>
                                  </m:mr>
                                </m:m>
                              </m:e>
                            </m:mr>
                          </m:m>
                        </m:e>
                      </m:d>
                      <m:r>
                        <a:rPr lang="pt-BR"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r>
                                        <a:rPr lang="pt-BR" i="1" smtClean="0">
                                          <a:latin typeface="Cambria Math" panose="02040503050406030204" pitchFamily="18" charset="0"/>
                                        </a:rPr>
                                        <m:t>1</m:t>
                                      </m:r>
                                      <m:r>
                                        <a:rPr lang="pt-BR" b="0" i="1" smtClean="0">
                                          <a:latin typeface="Cambria Math" panose="02040503050406030204" pitchFamily="18" charset="0"/>
                                        </a:rPr>
                                        <m:t>,5</m:t>
                                      </m:r>
                                    </m:e>
                                    <m:e>
                                      <m:r>
                                        <a:rPr lang="pt-BR" b="0" i="1" smtClean="0">
                                          <a:latin typeface="Cambria Math" panose="02040503050406030204" pitchFamily="18" charset="0"/>
                                        </a:rPr>
                                        <m:t>1,5</m:t>
                                      </m:r>
                                    </m:e>
                                  </m:mr>
                                  <m:mr>
                                    <m:e>
                                      <m:r>
                                        <a:rPr lang="pt-BR" b="0" i="1" smtClean="0">
                                          <a:latin typeface="Cambria Math" panose="02040503050406030204" pitchFamily="18" charset="0"/>
                                        </a:rPr>
                                        <m:t>1,5</m:t>
                                      </m:r>
                                    </m:e>
                                    <m:e>
                                      <m:r>
                                        <a:rPr lang="pt-BR" b="0" i="1" smtClean="0">
                                          <a:latin typeface="Cambria Math" panose="02040503050406030204" pitchFamily="18" charset="0"/>
                                        </a:rPr>
                                        <m:t>2</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1,5</m:t>
                                      </m:r>
                                    </m:e>
                                    <m:e>
                                      <m:r>
                                        <a:rPr lang="pt-BR" b="0" i="1" smtClean="0">
                                          <a:latin typeface="Cambria Math" panose="02040503050406030204" pitchFamily="18" charset="0"/>
                                        </a:rPr>
                                        <m:t>1,5</m:t>
                                      </m:r>
                                    </m:e>
                                  </m:mr>
                                  <m:mr>
                                    <m:e>
                                      <m:r>
                                        <a:rPr lang="pt-BR" b="0" i="1" smtClean="0">
                                          <a:latin typeface="Cambria Math" panose="02040503050406030204" pitchFamily="18" charset="0"/>
                                        </a:rPr>
                                        <m:t>−1,5</m:t>
                                      </m:r>
                                    </m:e>
                                    <m:e>
                                      <m:r>
                                        <a:rPr lang="pt-BR" b="0" i="1" smtClean="0">
                                          <a:latin typeface="Cambria Math" panose="02040503050406030204" pitchFamily="18" charset="0"/>
                                        </a:rPr>
                                        <m:t>1</m:t>
                                      </m:r>
                                    </m:e>
                                  </m:mr>
                                </m:m>
                              </m:e>
                            </m:mr>
                            <m:mr>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1,5</m:t>
                                      </m:r>
                                    </m:e>
                                    <m:e>
                                      <m:r>
                                        <a:rPr lang="pt-BR" b="0" i="1" smtClean="0">
                                          <a:latin typeface="Cambria Math" panose="02040503050406030204" pitchFamily="18" charset="0"/>
                                        </a:rPr>
                                        <m:t>−1,5</m:t>
                                      </m:r>
                                    </m:e>
                                  </m:mr>
                                  <m:mr>
                                    <m:e>
                                      <m:r>
                                        <a:rPr lang="pt-BR" b="0" i="1" smtClean="0">
                                          <a:latin typeface="Cambria Math" panose="02040503050406030204" pitchFamily="18" charset="0"/>
                                        </a:rPr>
                                        <m:t>1,5</m:t>
                                      </m:r>
                                    </m:e>
                                    <m:e>
                                      <m:r>
                                        <a:rPr lang="pt-BR" b="0" i="1" smtClean="0">
                                          <a:latin typeface="Cambria Math" panose="02040503050406030204" pitchFamily="18" charset="0"/>
                                        </a:rPr>
                                        <m:t>1</m:t>
                                      </m:r>
                                    </m:e>
                                  </m:mr>
                                </m:m>
                              </m:e>
                              <m:e>
                                <m:m>
                                  <m:mPr>
                                    <m:mcs>
                                      <m:mc>
                                        <m:mcPr>
                                          <m:count m:val="2"/>
                                          <m:mcJc m:val="center"/>
                                        </m:mcPr>
                                      </m:mc>
                                    </m:mcs>
                                    <m:ctrlPr>
                                      <a:rPr lang="pt-BR" i="1">
                                        <a:latin typeface="Cambria Math" panose="02040503050406030204" pitchFamily="18" charset="0"/>
                                      </a:rPr>
                                    </m:ctrlPr>
                                  </m:mPr>
                                  <m:mr>
                                    <m:e>
                                      <m:r>
                                        <a:rPr lang="pt-BR" b="0" i="1" smtClean="0">
                                          <a:latin typeface="Cambria Math" panose="02040503050406030204" pitchFamily="18" charset="0"/>
                                        </a:rPr>
                                        <m:t>1,5</m:t>
                                      </m:r>
                                    </m:e>
                                    <m:e>
                                      <m:r>
                                        <a:rPr lang="pt-BR" b="0" i="1" smtClean="0">
                                          <a:latin typeface="Cambria Math" panose="02040503050406030204" pitchFamily="18" charset="0"/>
                                        </a:rPr>
                                        <m:t>−1,5</m:t>
                                      </m:r>
                                    </m:e>
                                  </m:mr>
                                  <m:mr>
                                    <m:e>
                                      <m:r>
                                        <a:rPr lang="pt-BR" b="0" i="1" smtClean="0">
                                          <a:latin typeface="Cambria Math" panose="02040503050406030204" pitchFamily="18" charset="0"/>
                                        </a:rPr>
                                        <m:t>−1,5</m:t>
                                      </m:r>
                                    </m:e>
                                    <m:e>
                                      <m:r>
                                        <a:rPr lang="pt-BR" b="0" i="1" smtClean="0">
                                          <a:latin typeface="Cambria Math" panose="02040503050406030204" pitchFamily="18" charset="0"/>
                                        </a:rPr>
                                        <m:t>2</m:t>
                                      </m:r>
                                    </m:e>
                                  </m:mr>
                                </m:m>
                              </m:e>
                            </m:mr>
                          </m:m>
                        </m:e>
                      </m:d>
                    </m:oMath>
                  </m:oMathPara>
                </a14:m>
                <a:endParaRPr lang="pt-BR" dirty="0"/>
              </a:p>
            </p:txBody>
          </p:sp>
        </mc:Choice>
        <mc:Fallback xmlns="">
          <p:sp>
            <p:nvSpPr>
              <p:cNvPr id="9" name="CaixaDeTexto 8">
                <a:extLst>
                  <a:ext uri="{FF2B5EF4-FFF2-40B4-BE49-F238E27FC236}">
                    <a16:creationId xmlns:a16="http://schemas.microsoft.com/office/drawing/2014/main" id="{EFE29EB3-51E4-4C69-BEE9-1A9BBFF06E24}"/>
                  </a:ext>
                </a:extLst>
              </p:cNvPr>
              <p:cNvSpPr txBox="1">
                <a:spLocks noRot="1" noChangeAspect="1" noMove="1" noResize="1" noEditPoints="1" noAdjustHandles="1" noChangeArrowheads="1" noChangeShapeType="1" noTextEdit="1"/>
              </p:cNvSpPr>
              <p:nvPr/>
            </p:nvSpPr>
            <p:spPr>
              <a:xfrm>
                <a:off x="993913" y="741405"/>
                <a:ext cx="10482470" cy="2293385"/>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D76481AC-E331-496A-861A-3D943A20975E}"/>
                  </a:ext>
                </a:extLst>
              </p:cNvPr>
              <p:cNvSpPr txBox="1"/>
              <p:nvPr/>
            </p:nvSpPr>
            <p:spPr>
              <a:xfrm>
                <a:off x="2372139" y="280872"/>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𝑇𝑟𝑎𝑚𝑜</m:t>
                      </m:r>
                      <m:r>
                        <a:rPr lang="pt-BR" sz="1800" b="0" i="1" smtClean="0">
                          <a:latin typeface="Cambria Math" panose="02040503050406030204" pitchFamily="18" charset="0"/>
                        </a:rPr>
                        <m:t> 01</m:t>
                      </m:r>
                    </m:oMath>
                  </m:oMathPara>
                </a14:m>
                <a:endParaRPr lang="pt-BR" dirty="0"/>
              </a:p>
            </p:txBody>
          </p:sp>
        </mc:Choice>
        <mc:Fallback xmlns="">
          <p:sp>
            <p:nvSpPr>
              <p:cNvPr id="11" name="CaixaDeTexto 10">
                <a:extLst>
                  <a:ext uri="{FF2B5EF4-FFF2-40B4-BE49-F238E27FC236}">
                    <a16:creationId xmlns:a16="http://schemas.microsoft.com/office/drawing/2014/main" id="{D76481AC-E331-496A-861A-3D943A20975E}"/>
                  </a:ext>
                </a:extLst>
              </p:cNvPr>
              <p:cNvSpPr txBox="1">
                <a:spLocks noRot="1" noChangeAspect="1" noMove="1" noResize="1" noEditPoints="1" noAdjustHandles="1" noChangeArrowheads="1" noChangeShapeType="1" noTextEdit="1"/>
              </p:cNvSpPr>
              <p:nvPr/>
            </p:nvSpPr>
            <p:spPr>
              <a:xfrm>
                <a:off x="2372139" y="280872"/>
                <a:ext cx="6096000"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8565DBA0-8D6C-4534-A51B-CC8E541AF953}"/>
                  </a:ext>
                </a:extLst>
              </p:cNvPr>
              <p:cNvSpPr txBox="1"/>
              <p:nvPr/>
            </p:nvSpPr>
            <p:spPr>
              <a:xfrm>
                <a:off x="993913" y="3759243"/>
                <a:ext cx="10230678" cy="25704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pt-BR" sz="1800" smtClean="0">
                          <a:latin typeface="Cambria Math" panose="02040503050406030204" pitchFamily="18" charset="0"/>
                        </a:rPr>
                        <m:t>EI</m:t>
                      </m:r>
                      <m:r>
                        <a:rPr lang="pt-BR" sz="1800" b="0" i="1" smtClean="0">
                          <a:latin typeface="Cambria Math" panose="02040503050406030204" pitchFamily="18" charset="0"/>
                        </a:rPr>
                        <m:t> .</m:t>
                      </m:r>
                      <m:d>
                        <m:dPr>
                          <m:begChr m:val="|"/>
                          <m:endChr m:val="|"/>
                          <m:ctrlPr>
                            <a:rPr lang="pt-BR" sz="1800" i="1">
                              <a:latin typeface="Cambria Math" panose="02040503050406030204" pitchFamily="18" charset="0"/>
                            </a:rPr>
                          </m:ctrlPr>
                        </m:dPr>
                        <m:e>
                          <m:m>
                            <m:mPr>
                              <m:mcs>
                                <m:mc>
                                  <m:mcPr>
                                    <m:count m:val="2"/>
                                    <m:mcJc m:val="center"/>
                                  </m:mcPr>
                                </m:mc>
                              </m:mcs>
                              <m:ctrlPr>
                                <a:rPr lang="pt-BR" sz="1800" i="1">
                                  <a:latin typeface="Cambria Math" panose="02040503050406030204" pitchFamily="18" charset="0"/>
                                </a:rPr>
                              </m:ctrlPr>
                            </m:mP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mr>
                          </m:m>
                        </m:e>
                      </m:d>
                      <m:r>
                        <a:rPr lang="pt-BR" sz="1800"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3</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3</m:t>
                                          </m:r>
                                        </m:den>
                                      </m:f>
                                    </m:e>
                                  </m:mr>
                                </m:m>
                              </m:e>
                            </m:m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3</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3</m:t>
                                          </m:r>
                                        </m:den>
                                      </m:f>
                                    </m:e>
                                  </m:mr>
                                </m:m>
                              </m:e>
                            </m:mr>
                          </m:m>
                        </m:e>
                      </m:d>
                      <m:r>
                        <a:rPr lang="pt-BR" b="0" i="1" smtClean="0">
                          <a:latin typeface="Cambria Math" panose="02040503050406030204" pitchFamily="18" charset="0"/>
                          <a:ea typeface="Cambria Math" panose="02040503050406030204" pitchFamily="18" charset="0"/>
                        </a:rPr>
                        <m:t>=</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r>
                                        <a:rPr lang="pt-BR" i="1">
                                          <a:latin typeface="Cambria Math" panose="02040503050406030204" pitchFamily="18" charset="0"/>
                                        </a:rPr>
                                        <m:t>,</m:t>
                                      </m:r>
                                      <m:r>
                                        <a:rPr lang="pt-BR" b="0" i="1" smtClean="0">
                                          <a:latin typeface="Cambria Math" panose="02040503050406030204" pitchFamily="18" charset="0"/>
                                        </a:rPr>
                                        <m:t>444</m:t>
                                      </m:r>
                                    </m:e>
                                    <m:e>
                                      <m:r>
                                        <a:rPr lang="pt-BR" b="0" i="1" smtClean="0">
                                          <a:latin typeface="Cambria Math" panose="02040503050406030204" pitchFamily="18" charset="0"/>
                                        </a:rPr>
                                        <m:t>0,667</m:t>
                                      </m:r>
                                    </m:e>
                                  </m:mr>
                                  <m:mr>
                                    <m:e>
                                      <m:r>
                                        <a:rPr lang="pt-BR" i="1">
                                          <a:latin typeface="Cambria Math" panose="02040503050406030204" pitchFamily="18" charset="0"/>
                                        </a:rPr>
                                        <m:t>0,667</m:t>
                                      </m:r>
                                    </m:e>
                                    <m:e>
                                      <m:r>
                                        <a:rPr lang="pt-BR" b="0" i="1" smtClean="0">
                                          <a:latin typeface="Cambria Math" panose="02040503050406030204" pitchFamily="18" charset="0"/>
                                        </a:rPr>
                                        <m:t>1,333</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m:t>
                                      </m:r>
                                      <m:r>
                                        <a:rPr lang="pt-BR" i="1">
                                          <a:latin typeface="Cambria Math" panose="02040503050406030204" pitchFamily="18" charset="0"/>
                                        </a:rPr>
                                        <m:t>444</m:t>
                                      </m:r>
                                    </m:e>
                                    <m:e>
                                      <m:r>
                                        <a:rPr lang="pt-BR" i="1">
                                          <a:latin typeface="Cambria Math" panose="02040503050406030204" pitchFamily="18" charset="0"/>
                                        </a:rPr>
                                        <m:t>0,667</m:t>
                                      </m:r>
                                    </m:e>
                                  </m:mr>
                                  <m:mr>
                                    <m:e>
                                      <m:r>
                                        <a:rPr lang="pt-BR" b="0" i="1" smtClean="0">
                                          <a:latin typeface="Cambria Math" panose="02040503050406030204" pitchFamily="18" charset="0"/>
                                        </a:rPr>
                                        <m:t>−0</m:t>
                                      </m:r>
                                      <m:r>
                                        <a:rPr lang="pt-BR" i="1">
                                          <a:latin typeface="Cambria Math" panose="02040503050406030204" pitchFamily="18" charset="0"/>
                                        </a:rPr>
                                        <m:t>,667</m:t>
                                      </m:r>
                                    </m:e>
                                    <m:e>
                                      <m:r>
                                        <a:rPr lang="pt-BR" b="0" i="1" smtClean="0">
                                          <a:latin typeface="Cambria Math" panose="02040503050406030204" pitchFamily="18" charset="0"/>
                                        </a:rPr>
                                        <m:t>0,67</m:t>
                                      </m:r>
                                    </m:e>
                                  </m:mr>
                                </m:m>
                              </m:e>
                            </m:mr>
                            <m:mr>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m:t>
                                      </m:r>
                                      <m:r>
                                        <a:rPr lang="pt-BR" i="1">
                                          <a:latin typeface="Cambria Math" panose="02040503050406030204" pitchFamily="18" charset="0"/>
                                        </a:rPr>
                                        <m:t>444</m:t>
                                      </m:r>
                                    </m:e>
                                    <m:e>
                                      <m:r>
                                        <a:rPr lang="pt-BR" b="0" i="1" smtClean="0">
                                          <a:latin typeface="Cambria Math" panose="02040503050406030204" pitchFamily="18" charset="0"/>
                                        </a:rPr>
                                        <m:t>−0,667</m:t>
                                      </m:r>
                                    </m:e>
                                  </m:mr>
                                  <m:mr>
                                    <m:e>
                                      <m:r>
                                        <a:rPr lang="pt-BR" b="0" i="1" smtClean="0">
                                          <a:latin typeface="Cambria Math" panose="02040503050406030204" pitchFamily="18" charset="0"/>
                                        </a:rPr>
                                        <m:t>0,667</m:t>
                                      </m:r>
                                    </m:e>
                                    <m:e>
                                      <m:r>
                                        <a:rPr lang="pt-BR" b="0" i="1" smtClean="0">
                                          <a:latin typeface="Cambria Math" panose="02040503050406030204" pitchFamily="18" charset="0"/>
                                        </a:rPr>
                                        <m:t>0,67</m:t>
                                      </m:r>
                                    </m:e>
                                  </m:mr>
                                </m:m>
                              </m:e>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r>
                                        <a:rPr lang="pt-BR" i="1">
                                          <a:latin typeface="Cambria Math" panose="02040503050406030204" pitchFamily="18" charset="0"/>
                                        </a:rPr>
                                        <m:t>,444</m:t>
                                      </m:r>
                                    </m:e>
                                    <m:e>
                                      <m:r>
                                        <a:rPr lang="pt-BR" b="0" i="1" smtClean="0">
                                          <a:latin typeface="Cambria Math" panose="02040503050406030204" pitchFamily="18" charset="0"/>
                                        </a:rPr>
                                        <m:t>−0,667</m:t>
                                      </m:r>
                                    </m:e>
                                  </m:mr>
                                  <m:mr>
                                    <m:e>
                                      <m:r>
                                        <a:rPr lang="pt-BR" b="0" i="1" smtClean="0">
                                          <a:latin typeface="Cambria Math" panose="02040503050406030204" pitchFamily="18" charset="0"/>
                                        </a:rPr>
                                        <m:t>−0,667</m:t>
                                      </m:r>
                                    </m:e>
                                    <m:e>
                                      <m:r>
                                        <a:rPr lang="pt-BR" b="0" i="1" smtClean="0">
                                          <a:latin typeface="Cambria Math" panose="02040503050406030204" pitchFamily="18" charset="0"/>
                                        </a:rPr>
                                        <m:t>1,333</m:t>
                                      </m:r>
                                    </m:e>
                                  </m:mr>
                                </m:m>
                              </m:e>
                            </m:mr>
                          </m:m>
                        </m:e>
                      </m:d>
                    </m:oMath>
                  </m:oMathPara>
                </a14:m>
                <a:endParaRPr lang="pt-BR" dirty="0"/>
              </a:p>
              <a:p>
                <a:endParaRPr lang="pt-BR" dirty="0"/>
              </a:p>
            </p:txBody>
          </p:sp>
        </mc:Choice>
        <mc:Fallback xmlns="">
          <p:sp>
            <p:nvSpPr>
              <p:cNvPr id="13" name="CaixaDeTexto 12">
                <a:extLst>
                  <a:ext uri="{FF2B5EF4-FFF2-40B4-BE49-F238E27FC236}">
                    <a16:creationId xmlns:a16="http://schemas.microsoft.com/office/drawing/2014/main" id="{8565DBA0-8D6C-4534-A51B-CC8E541AF953}"/>
                  </a:ext>
                </a:extLst>
              </p:cNvPr>
              <p:cNvSpPr txBox="1">
                <a:spLocks noRot="1" noChangeAspect="1" noMove="1" noResize="1" noEditPoints="1" noAdjustHandles="1" noChangeArrowheads="1" noChangeShapeType="1" noTextEdit="1"/>
              </p:cNvSpPr>
              <p:nvPr/>
            </p:nvSpPr>
            <p:spPr>
              <a:xfrm>
                <a:off x="993913" y="3759243"/>
                <a:ext cx="10230678" cy="2570447"/>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05B1B175-AEDB-4CB9-9C4A-E7C51D711D4D}"/>
                  </a:ext>
                </a:extLst>
              </p:cNvPr>
              <p:cNvSpPr txBox="1"/>
              <p:nvPr/>
            </p:nvSpPr>
            <p:spPr>
              <a:xfrm>
                <a:off x="2491409" y="3125991"/>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𝑇𝑟𝑎𝑚𝑜</m:t>
                      </m:r>
                      <m:r>
                        <a:rPr lang="pt-BR" sz="1800" b="0" i="1" smtClean="0">
                          <a:latin typeface="Cambria Math" panose="02040503050406030204" pitchFamily="18" charset="0"/>
                        </a:rPr>
                        <m:t> 02</m:t>
                      </m:r>
                    </m:oMath>
                  </m:oMathPara>
                </a14:m>
                <a:endParaRPr lang="pt-BR" dirty="0"/>
              </a:p>
            </p:txBody>
          </p:sp>
        </mc:Choice>
        <mc:Fallback xmlns="">
          <p:sp>
            <p:nvSpPr>
              <p:cNvPr id="15" name="CaixaDeTexto 14">
                <a:extLst>
                  <a:ext uri="{FF2B5EF4-FFF2-40B4-BE49-F238E27FC236}">
                    <a16:creationId xmlns:a16="http://schemas.microsoft.com/office/drawing/2014/main" id="{05B1B175-AEDB-4CB9-9C4A-E7C51D711D4D}"/>
                  </a:ext>
                </a:extLst>
              </p:cNvPr>
              <p:cNvSpPr txBox="1">
                <a:spLocks noRot="1" noChangeAspect="1" noMove="1" noResize="1" noEditPoints="1" noAdjustHandles="1" noChangeArrowheads="1" noChangeShapeType="1" noTextEdit="1"/>
              </p:cNvSpPr>
              <p:nvPr/>
            </p:nvSpPr>
            <p:spPr>
              <a:xfrm>
                <a:off x="2491409" y="3125991"/>
                <a:ext cx="6096000" cy="369332"/>
              </a:xfrm>
              <a:prstGeom prst="rect">
                <a:avLst/>
              </a:prstGeom>
              <a:blipFill>
                <a:blip r:embed="rId5"/>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22354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m 29">
            <a:extLst>
              <a:ext uri="{FF2B5EF4-FFF2-40B4-BE49-F238E27FC236}">
                <a16:creationId xmlns:a16="http://schemas.microsoft.com/office/drawing/2014/main" id="{7CFE8E0B-827D-4D2C-9627-FC28399D6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267461" y="3553031"/>
            <a:ext cx="1541994" cy="2181175"/>
          </a:xfrm>
          <a:prstGeom prst="rect">
            <a:avLst/>
          </a:prstGeom>
        </p:spPr>
      </p:pic>
      <p:sp>
        <p:nvSpPr>
          <p:cNvPr id="5" name="Espaço Reservado para Data 4">
            <a:extLst>
              <a:ext uri="{FF2B5EF4-FFF2-40B4-BE49-F238E27FC236}">
                <a16:creationId xmlns:a16="http://schemas.microsoft.com/office/drawing/2014/main" id="{F20B94D8-FBE4-455D-88BB-E9C225FE7DE2}"/>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268FD680-1AC5-4416-AED8-8E7DFA76A591}"/>
                  </a:ext>
                </a:extLst>
              </p:cNvPr>
              <p:cNvSpPr txBox="1"/>
              <p:nvPr/>
            </p:nvSpPr>
            <p:spPr>
              <a:xfrm>
                <a:off x="980661" y="843765"/>
                <a:ext cx="10230678" cy="26875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pt-BR" sz="1800" smtClean="0">
                          <a:latin typeface="Cambria Math" panose="02040503050406030204" pitchFamily="18" charset="0"/>
                        </a:rPr>
                        <m:t>EI</m:t>
                      </m:r>
                      <m:r>
                        <a:rPr lang="pt-BR" sz="1800" b="0" i="1" smtClean="0">
                          <a:latin typeface="Cambria Math" panose="02040503050406030204" pitchFamily="18" charset="0"/>
                        </a:rPr>
                        <m:t> .</m:t>
                      </m:r>
                      <m:d>
                        <m:dPr>
                          <m:begChr m:val="|"/>
                          <m:endChr m:val="|"/>
                          <m:ctrlPr>
                            <a:rPr lang="pt-BR" sz="1800" i="1">
                              <a:latin typeface="Cambria Math" panose="02040503050406030204" pitchFamily="18" charset="0"/>
                            </a:rPr>
                          </m:ctrlPr>
                        </m:dPr>
                        <m:e>
                          <m:m>
                            <m:mPr>
                              <m:mcs>
                                <m:mc>
                                  <m:mcPr>
                                    <m:count m:val="2"/>
                                    <m:mcJc m:val="center"/>
                                  </m:mcPr>
                                </m:mc>
                              </m:mcs>
                              <m:ctrlPr>
                                <a:rPr lang="pt-BR" sz="1800" i="1">
                                  <a:latin typeface="Cambria Math" panose="02040503050406030204" pitchFamily="18" charset="0"/>
                                </a:rPr>
                              </m:ctrlPr>
                            </m:mP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mr>
                          </m:m>
                        </m:e>
                      </m:d>
                      <m:r>
                        <a:rPr lang="pt-BR" sz="1800"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2,5</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2,5</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i="1">
                                              <a:latin typeface="Cambria Math" panose="02040503050406030204" pitchFamily="18" charset="0"/>
                                            </a:rPr>
                                            <m:t>2,5</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i="1">
                                              <a:latin typeface="Cambria Math" panose="02040503050406030204" pitchFamily="18" charset="0"/>
                                            </a:rPr>
                                            <m:t>2,5</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i="1">
                                              <a:latin typeface="Cambria Math" panose="02040503050406030204" pitchFamily="18" charset="0"/>
                                            </a:rPr>
                                            <m:t>2,5</m:t>
                                          </m:r>
                                        </m:den>
                                      </m:f>
                                    </m:e>
                                  </m:mr>
                                </m:m>
                              </m:e>
                            </m:m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i="1">
                                              <a:latin typeface="Cambria Math" panose="02040503050406030204" pitchFamily="18" charset="0"/>
                                            </a:rPr>
                                            <m:t>2,5</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i="1">
                                              <a:latin typeface="Cambria Math" panose="02040503050406030204" pitchFamily="18" charset="0"/>
                                            </a:rPr>
                                            <m:t>2,5</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i="1">
                                              <a:latin typeface="Cambria Math" panose="02040503050406030204" pitchFamily="18" charset="0"/>
                                            </a:rPr>
                                            <m:t>2,5</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i="1">
                                              <a:latin typeface="Cambria Math" panose="02040503050406030204" pitchFamily="18" charset="0"/>
                                            </a:rPr>
                                            <m:t>2,5</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i="1">
                                              <a:latin typeface="Cambria Math" panose="02040503050406030204" pitchFamily="18" charset="0"/>
                                            </a:rPr>
                                            <m:t>2,5</m:t>
                                          </m:r>
                                        </m:den>
                                      </m:f>
                                    </m:e>
                                  </m:mr>
                                </m:m>
                              </m:e>
                            </m:mr>
                          </m:m>
                        </m:e>
                      </m:d>
                      <m:r>
                        <a:rPr lang="pt-BR" b="0" i="1" smtClean="0">
                          <a:latin typeface="Cambria Math" panose="02040503050406030204" pitchFamily="18" charset="0"/>
                          <a:ea typeface="Cambria Math" panose="02040503050406030204" pitchFamily="18" charset="0"/>
                        </a:rPr>
                        <m:t>=</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r>
                                        <a:rPr lang="pt-BR" i="1">
                                          <a:latin typeface="Cambria Math" panose="02040503050406030204" pitchFamily="18" charset="0"/>
                                        </a:rPr>
                                        <m:t>,</m:t>
                                      </m:r>
                                      <m:r>
                                        <a:rPr lang="pt-BR" b="0" i="1" smtClean="0">
                                          <a:latin typeface="Cambria Math" panose="02040503050406030204" pitchFamily="18" charset="0"/>
                                        </a:rPr>
                                        <m:t>768</m:t>
                                      </m:r>
                                    </m:e>
                                    <m:e>
                                      <m:r>
                                        <a:rPr lang="pt-BR" b="0" i="1" smtClean="0">
                                          <a:latin typeface="Cambria Math" panose="02040503050406030204" pitchFamily="18" charset="0"/>
                                        </a:rPr>
                                        <m:t>0,96</m:t>
                                      </m:r>
                                    </m:e>
                                  </m:mr>
                                  <m:mr>
                                    <m:e>
                                      <m:r>
                                        <a:rPr lang="pt-BR" b="0" i="1" smtClean="0">
                                          <a:latin typeface="Cambria Math" panose="02040503050406030204" pitchFamily="18" charset="0"/>
                                        </a:rPr>
                                        <m:t>0,96</m:t>
                                      </m:r>
                                    </m:e>
                                    <m:e>
                                      <m:r>
                                        <a:rPr lang="pt-BR" b="0" i="1" smtClean="0">
                                          <a:latin typeface="Cambria Math" panose="02040503050406030204" pitchFamily="18" charset="0"/>
                                        </a:rPr>
                                        <m:t>1,6</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0,768</m:t>
                                      </m:r>
                                    </m:e>
                                    <m:e>
                                      <m:r>
                                        <a:rPr lang="pt-BR" b="0" i="1" smtClean="0">
                                          <a:latin typeface="Cambria Math" panose="02040503050406030204" pitchFamily="18" charset="0"/>
                                        </a:rPr>
                                        <m:t>0,96</m:t>
                                      </m:r>
                                    </m:e>
                                  </m:mr>
                                  <m:mr>
                                    <m:e>
                                      <m:r>
                                        <a:rPr lang="pt-BR" b="0" i="1" smtClean="0">
                                          <a:latin typeface="Cambria Math" panose="02040503050406030204" pitchFamily="18" charset="0"/>
                                        </a:rPr>
                                        <m:t>−0,96</m:t>
                                      </m:r>
                                    </m:e>
                                    <m:e>
                                      <m:r>
                                        <a:rPr lang="pt-BR" b="0" i="1" smtClean="0">
                                          <a:latin typeface="Cambria Math" panose="02040503050406030204" pitchFamily="18" charset="0"/>
                                        </a:rPr>
                                        <m:t>0,8</m:t>
                                      </m:r>
                                    </m:e>
                                  </m:mr>
                                </m:m>
                              </m:e>
                            </m:mr>
                            <m:mr>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0,768</m:t>
                                      </m:r>
                                    </m:e>
                                    <m:e>
                                      <m:r>
                                        <a:rPr lang="pt-BR" b="0" i="1" smtClean="0">
                                          <a:latin typeface="Cambria Math" panose="02040503050406030204" pitchFamily="18" charset="0"/>
                                        </a:rPr>
                                        <m:t>−0,96</m:t>
                                      </m:r>
                                    </m:e>
                                  </m:mr>
                                  <m:mr>
                                    <m:e>
                                      <m:r>
                                        <a:rPr lang="pt-BR" b="0" i="1" smtClean="0">
                                          <a:latin typeface="Cambria Math" panose="02040503050406030204" pitchFamily="18" charset="0"/>
                                        </a:rPr>
                                        <m:t>0,96</m:t>
                                      </m:r>
                                    </m:e>
                                    <m:e>
                                      <m:r>
                                        <a:rPr lang="pt-BR" b="0" i="1" smtClean="0">
                                          <a:latin typeface="Cambria Math" panose="02040503050406030204" pitchFamily="18" charset="0"/>
                                        </a:rPr>
                                        <m:t>0,8</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0</m:t>
                                      </m:r>
                                      <m:r>
                                        <a:rPr lang="pt-BR" b="0" i="1" smtClean="0">
                                          <a:latin typeface="Cambria Math" panose="02040503050406030204" pitchFamily="18" charset="0"/>
                                        </a:rPr>
                                        <m:t>,768</m:t>
                                      </m:r>
                                    </m:e>
                                    <m:e>
                                      <m:r>
                                        <a:rPr lang="pt-BR" b="0" i="1" smtClean="0">
                                          <a:latin typeface="Cambria Math" panose="02040503050406030204" pitchFamily="18" charset="0"/>
                                        </a:rPr>
                                        <m:t>−0,96</m:t>
                                      </m:r>
                                    </m:e>
                                  </m:mr>
                                  <m:mr>
                                    <m:e>
                                      <m:r>
                                        <a:rPr lang="pt-BR" b="0" i="1" smtClean="0">
                                          <a:latin typeface="Cambria Math" panose="02040503050406030204" pitchFamily="18" charset="0"/>
                                        </a:rPr>
                                        <m:t>−0,96</m:t>
                                      </m:r>
                                    </m:e>
                                    <m:e>
                                      <m:r>
                                        <a:rPr lang="pt-BR" b="0" i="1" smtClean="0">
                                          <a:latin typeface="Cambria Math" panose="02040503050406030204" pitchFamily="18" charset="0"/>
                                        </a:rPr>
                                        <m:t>1,6</m:t>
                                      </m:r>
                                    </m:e>
                                  </m:mr>
                                </m:m>
                              </m:e>
                            </m:mr>
                          </m:m>
                        </m:e>
                      </m:d>
                    </m:oMath>
                  </m:oMathPara>
                </a14:m>
                <a:endParaRPr lang="pt-BR" dirty="0"/>
              </a:p>
              <a:p>
                <a:endParaRPr lang="pt-BR" dirty="0"/>
              </a:p>
            </p:txBody>
          </p:sp>
        </mc:Choice>
        <mc:Fallback xmlns="">
          <p:sp>
            <p:nvSpPr>
              <p:cNvPr id="7" name="CaixaDeTexto 6">
                <a:extLst>
                  <a:ext uri="{FF2B5EF4-FFF2-40B4-BE49-F238E27FC236}">
                    <a16:creationId xmlns:a16="http://schemas.microsoft.com/office/drawing/2014/main" id="{268FD680-1AC5-4416-AED8-8E7DFA76A591}"/>
                  </a:ext>
                </a:extLst>
              </p:cNvPr>
              <p:cNvSpPr txBox="1">
                <a:spLocks noRot="1" noChangeAspect="1" noMove="1" noResize="1" noEditPoints="1" noAdjustHandles="1" noChangeArrowheads="1" noChangeShapeType="1" noTextEdit="1"/>
              </p:cNvSpPr>
              <p:nvPr/>
            </p:nvSpPr>
            <p:spPr>
              <a:xfrm>
                <a:off x="980661" y="843765"/>
                <a:ext cx="10230678" cy="2687595"/>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A29F4105-26D9-4236-B66E-369C14AD9D30}"/>
                  </a:ext>
                </a:extLst>
              </p:cNvPr>
              <p:cNvSpPr txBox="1"/>
              <p:nvPr/>
            </p:nvSpPr>
            <p:spPr>
              <a:xfrm>
                <a:off x="2478157" y="210513"/>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𝑇𝑟𝑎𝑚𝑜</m:t>
                      </m:r>
                      <m:r>
                        <a:rPr lang="pt-BR" sz="1800" b="0" i="1" smtClean="0">
                          <a:latin typeface="Cambria Math" panose="02040503050406030204" pitchFamily="18" charset="0"/>
                        </a:rPr>
                        <m:t> 03=</m:t>
                      </m:r>
                      <m:r>
                        <a:rPr lang="pt-BR" sz="1800" b="0" i="1" smtClean="0">
                          <a:latin typeface="Cambria Math" panose="02040503050406030204" pitchFamily="18" charset="0"/>
                        </a:rPr>
                        <m:t>𝑇𝑟𝑎𝑚𝑜</m:t>
                      </m:r>
                      <m:r>
                        <a:rPr lang="pt-BR" sz="1800" b="0" i="1" smtClean="0">
                          <a:latin typeface="Cambria Math" panose="02040503050406030204" pitchFamily="18" charset="0"/>
                        </a:rPr>
                        <m:t> 04</m:t>
                      </m:r>
                    </m:oMath>
                  </m:oMathPara>
                </a14:m>
                <a:endParaRPr lang="pt-BR" dirty="0"/>
              </a:p>
            </p:txBody>
          </p:sp>
        </mc:Choice>
        <mc:Fallback xmlns="">
          <p:sp>
            <p:nvSpPr>
              <p:cNvPr id="9" name="CaixaDeTexto 8">
                <a:extLst>
                  <a:ext uri="{FF2B5EF4-FFF2-40B4-BE49-F238E27FC236}">
                    <a16:creationId xmlns:a16="http://schemas.microsoft.com/office/drawing/2014/main" id="{A29F4105-26D9-4236-B66E-369C14AD9D30}"/>
                  </a:ext>
                </a:extLst>
              </p:cNvPr>
              <p:cNvSpPr txBox="1">
                <a:spLocks noRot="1" noChangeAspect="1" noMove="1" noResize="1" noEditPoints="1" noAdjustHandles="1" noChangeArrowheads="1" noChangeShapeType="1" noTextEdit="1"/>
              </p:cNvSpPr>
              <p:nvPr/>
            </p:nvSpPr>
            <p:spPr>
              <a:xfrm>
                <a:off x="2478157" y="210513"/>
                <a:ext cx="6096000"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91A51731-8D1A-4D87-BE1C-C596BD572C7D}"/>
                  </a:ext>
                </a:extLst>
              </p:cNvPr>
              <p:cNvSpPr txBox="1"/>
              <p:nvPr/>
            </p:nvSpPr>
            <p:spPr>
              <a:xfrm>
                <a:off x="519244" y="3580454"/>
                <a:ext cx="3838936" cy="582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900" b="0" i="1" smtClean="0">
                          <a:latin typeface="Cambria Math" panose="02040503050406030204" pitchFamily="18" charset="0"/>
                        </a:rPr>
                        <m:t>𝐼</m:t>
                      </m:r>
                      <m:r>
                        <a:rPr lang="pt-BR" sz="1900" b="0" i="1" smtClean="0">
                          <a:latin typeface="Cambria Math" panose="02040503050406030204" pitchFamily="18" charset="0"/>
                        </a:rPr>
                        <m:t>= </m:t>
                      </m:r>
                      <m:f>
                        <m:fPr>
                          <m:ctrlPr>
                            <a:rPr lang="pt-BR" sz="1900" b="0" i="1" smtClean="0">
                              <a:latin typeface="Cambria Math" panose="02040503050406030204" pitchFamily="18" charset="0"/>
                            </a:rPr>
                          </m:ctrlPr>
                        </m:fPr>
                        <m:num>
                          <m:r>
                            <a:rPr lang="pt-BR" sz="1900" b="0" i="1" smtClean="0">
                              <a:latin typeface="Cambria Math" panose="02040503050406030204" pitchFamily="18" charset="0"/>
                            </a:rPr>
                            <m:t>𝑏</m:t>
                          </m:r>
                          <m:r>
                            <a:rPr lang="pt-BR" sz="1900" b="0" i="1" smtClean="0">
                              <a:latin typeface="Cambria Math" panose="02040503050406030204" pitchFamily="18" charset="0"/>
                            </a:rPr>
                            <m:t> </m:t>
                          </m:r>
                          <m:r>
                            <a:rPr lang="pt-BR" sz="1900" b="0" i="1" smtClean="0">
                              <a:latin typeface="Cambria Math" panose="02040503050406030204" pitchFamily="18" charset="0"/>
                            </a:rPr>
                            <m:t>h</m:t>
                          </m:r>
                          <m:r>
                            <a:rPr lang="pt-BR" sz="1900" b="0" i="1" smtClean="0">
                              <a:latin typeface="Cambria Math" panose="02040503050406030204" pitchFamily="18" charset="0"/>
                            </a:rPr>
                            <m:t>³</m:t>
                          </m:r>
                        </m:num>
                        <m:den>
                          <m:r>
                            <a:rPr lang="pt-BR" sz="1900" b="0" i="1" smtClean="0">
                              <a:latin typeface="Cambria Math" panose="02040503050406030204" pitchFamily="18" charset="0"/>
                            </a:rPr>
                            <m:t>12</m:t>
                          </m:r>
                        </m:den>
                      </m:f>
                      <m:r>
                        <a:rPr lang="pt-BR" sz="1900" b="0" i="1" smtClean="0">
                          <a:latin typeface="Cambria Math" panose="02040503050406030204" pitchFamily="18" charset="0"/>
                        </a:rPr>
                        <m:t>=</m:t>
                      </m:r>
                      <m:f>
                        <m:fPr>
                          <m:ctrlPr>
                            <a:rPr lang="pt-BR" sz="1900" b="0" i="1" smtClean="0">
                              <a:latin typeface="Cambria Math" panose="02040503050406030204" pitchFamily="18" charset="0"/>
                            </a:rPr>
                          </m:ctrlPr>
                        </m:fPr>
                        <m:num>
                          <m:r>
                            <a:rPr lang="pt-BR" sz="1900" b="0" i="1" smtClean="0">
                              <a:latin typeface="Cambria Math" panose="02040503050406030204" pitchFamily="18" charset="0"/>
                            </a:rPr>
                            <m:t>0,15 . 0,3³</m:t>
                          </m:r>
                        </m:num>
                        <m:den>
                          <m:r>
                            <a:rPr lang="pt-BR" sz="1900" b="0" i="1" smtClean="0">
                              <a:latin typeface="Cambria Math" panose="02040503050406030204" pitchFamily="18" charset="0"/>
                            </a:rPr>
                            <m:t>12</m:t>
                          </m:r>
                        </m:den>
                      </m:f>
                      <m:r>
                        <a:rPr lang="pt-BR" sz="1900" b="0" i="1" smtClean="0">
                          <a:latin typeface="Cambria Math" panose="02040503050406030204" pitchFamily="18" charset="0"/>
                        </a:rPr>
                        <m:t>=0,00034 </m:t>
                      </m:r>
                      <m:sSup>
                        <m:sSupPr>
                          <m:ctrlPr>
                            <a:rPr lang="pt-BR" sz="1900" b="0" i="1" smtClean="0">
                              <a:latin typeface="Cambria Math" panose="02040503050406030204" pitchFamily="18" charset="0"/>
                            </a:rPr>
                          </m:ctrlPr>
                        </m:sSupPr>
                        <m:e>
                          <m:r>
                            <a:rPr lang="pt-BR" sz="1900" b="0" i="1" smtClean="0">
                              <a:latin typeface="Cambria Math" panose="02040503050406030204" pitchFamily="18" charset="0"/>
                            </a:rPr>
                            <m:t>𝑚</m:t>
                          </m:r>
                        </m:e>
                        <m:sup>
                          <m:r>
                            <a:rPr lang="pt-BR" sz="1900" b="0" i="1" smtClean="0">
                              <a:latin typeface="Cambria Math" panose="02040503050406030204" pitchFamily="18" charset="0"/>
                            </a:rPr>
                            <m:t>4</m:t>
                          </m:r>
                        </m:sup>
                      </m:sSup>
                    </m:oMath>
                  </m:oMathPara>
                </a14:m>
                <a:endParaRPr lang="pt-BR" sz="1900" dirty="0"/>
              </a:p>
            </p:txBody>
          </p:sp>
        </mc:Choice>
        <mc:Fallback xmlns="">
          <p:sp>
            <p:nvSpPr>
              <p:cNvPr id="11" name="CaixaDeTexto 10">
                <a:extLst>
                  <a:ext uri="{FF2B5EF4-FFF2-40B4-BE49-F238E27FC236}">
                    <a16:creationId xmlns:a16="http://schemas.microsoft.com/office/drawing/2014/main" id="{91A51731-8D1A-4D87-BE1C-C596BD572C7D}"/>
                  </a:ext>
                </a:extLst>
              </p:cNvPr>
              <p:cNvSpPr txBox="1">
                <a:spLocks noRot="1" noChangeAspect="1" noMove="1" noResize="1" noEditPoints="1" noAdjustHandles="1" noChangeArrowheads="1" noChangeShapeType="1" noTextEdit="1"/>
              </p:cNvSpPr>
              <p:nvPr/>
            </p:nvSpPr>
            <p:spPr>
              <a:xfrm>
                <a:off x="519244" y="3580454"/>
                <a:ext cx="3838936" cy="582660"/>
              </a:xfrm>
              <a:prstGeom prst="rect">
                <a:avLst/>
              </a:prstGeom>
              <a:blipFill>
                <a:blip r:embed="rId5"/>
                <a:stretch>
                  <a:fillRect/>
                </a:stretch>
              </a:blipFill>
            </p:spPr>
            <p:txBody>
              <a:bodyPr/>
              <a:lstStyle/>
              <a:p>
                <a:r>
                  <a:rPr lang="pt-BR">
                    <a:noFill/>
                  </a:rPr>
                  <a:t> </a:t>
                </a:r>
              </a:p>
            </p:txBody>
          </p:sp>
        </mc:Fallback>
      </mc:AlternateContent>
      <p:pic>
        <p:nvPicPr>
          <p:cNvPr id="12" name="Imagem 11">
            <a:extLst>
              <a:ext uri="{FF2B5EF4-FFF2-40B4-BE49-F238E27FC236}">
                <a16:creationId xmlns:a16="http://schemas.microsoft.com/office/drawing/2014/main" id="{1E282B7F-458B-43DF-9550-A8AB434283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937649" y="3879260"/>
            <a:ext cx="1768449" cy="2501500"/>
          </a:xfrm>
          <a:prstGeom prst="rect">
            <a:avLst/>
          </a:prstGeom>
        </p:spPr>
      </p:pic>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25CE3760-15B1-403B-B781-1BC6E9B2D778}"/>
                  </a:ext>
                </a:extLst>
              </p:cNvPr>
              <p:cNvSpPr txBox="1"/>
              <p:nvPr/>
            </p:nvSpPr>
            <p:spPr>
              <a:xfrm>
                <a:off x="488110" y="5263941"/>
                <a:ext cx="353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oMath>
                  </m:oMathPara>
                </a14:m>
                <a:endParaRPr lang="pt-BR" dirty="0"/>
              </a:p>
            </p:txBody>
          </p:sp>
        </mc:Choice>
        <mc:Fallback xmlns="">
          <p:sp>
            <p:nvSpPr>
              <p:cNvPr id="13" name="CaixaDeTexto 12">
                <a:extLst>
                  <a:ext uri="{FF2B5EF4-FFF2-40B4-BE49-F238E27FC236}">
                    <a16:creationId xmlns:a16="http://schemas.microsoft.com/office/drawing/2014/main" id="{25CE3760-15B1-403B-B781-1BC6E9B2D778}"/>
                  </a:ext>
                </a:extLst>
              </p:cNvPr>
              <p:cNvSpPr txBox="1">
                <a:spLocks noRot="1" noChangeAspect="1" noMove="1" noResize="1" noEditPoints="1" noAdjustHandles="1" noChangeArrowheads="1" noChangeShapeType="1" noTextEdit="1"/>
              </p:cNvSpPr>
              <p:nvPr/>
            </p:nvSpPr>
            <p:spPr>
              <a:xfrm>
                <a:off x="488110" y="5263941"/>
                <a:ext cx="353302" cy="276999"/>
              </a:xfrm>
              <a:prstGeom prst="rect">
                <a:avLst/>
              </a:prstGeom>
              <a:blipFill>
                <a:blip r:embed="rId7"/>
                <a:stretch>
                  <a:fillRect l="-13793" r="-6897"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13A8DD3F-39C7-42A5-8878-D6A9807514B0}"/>
                  </a:ext>
                </a:extLst>
              </p:cNvPr>
              <p:cNvSpPr txBox="1"/>
              <p:nvPr/>
            </p:nvSpPr>
            <p:spPr>
              <a:xfrm>
                <a:off x="2474354" y="4649800"/>
                <a:ext cx="3692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oMath>
                  </m:oMathPara>
                </a14:m>
                <a:endParaRPr lang="pt-BR" dirty="0"/>
              </a:p>
            </p:txBody>
          </p:sp>
        </mc:Choice>
        <mc:Fallback xmlns="">
          <p:sp>
            <p:nvSpPr>
              <p:cNvPr id="14" name="CaixaDeTexto 13">
                <a:extLst>
                  <a:ext uri="{FF2B5EF4-FFF2-40B4-BE49-F238E27FC236}">
                    <a16:creationId xmlns:a16="http://schemas.microsoft.com/office/drawing/2014/main" id="{13A8DD3F-39C7-42A5-8878-D6A9807514B0}"/>
                  </a:ext>
                </a:extLst>
              </p:cNvPr>
              <p:cNvSpPr txBox="1">
                <a:spLocks noRot="1" noChangeAspect="1" noMove="1" noResize="1" noEditPoints="1" noAdjustHandles="1" noChangeArrowheads="1" noChangeShapeType="1" noTextEdit="1"/>
              </p:cNvSpPr>
              <p:nvPr/>
            </p:nvSpPr>
            <p:spPr>
              <a:xfrm>
                <a:off x="2474354" y="4649800"/>
                <a:ext cx="369204" cy="276999"/>
              </a:xfrm>
              <a:prstGeom prst="rect">
                <a:avLst/>
              </a:prstGeom>
              <a:blipFill>
                <a:blip r:embed="rId8"/>
                <a:stretch>
                  <a:fillRect l="-15000" r="-5000"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a:extLst>
                  <a:ext uri="{FF2B5EF4-FFF2-40B4-BE49-F238E27FC236}">
                    <a16:creationId xmlns:a16="http://schemas.microsoft.com/office/drawing/2014/main" id="{A98514B5-C2F3-4B5F-B38C-E5A6F5DF4AD7}"/>
                  </a:ext>
                </a:extLst>
              </p:cNvPr>
              <p:cNvSpPr/>
              <p:nvPr/>
            </p:nvSpPr>
            <p:spPr>
              <a:xfrm>
                <a:off x="2514059" y="5054391"/>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15" name="Retângulo 14">
                <a:extLst>
                  <a:ext uri="{FF2B5EF4-FFF2-40B4-BE49-F238E27FC236}">
                    <a16:creationId xmlns:a16="http://schemas.microsoft.com/office/drawing/2014/main" id="{A98514B5-C2F3-4B5F-B38C-E5A6F5DF4AD7}"/>
                  </a:ext>
                </a:extLst>
              </p:cNvPr>
              <p:cNvSpPr>
                <a:spLocks noRot="1" noChangeAspect="1" noMove="1" noResize="1" noEditPoints="1" noAdjustHandles="1" noChangeArrowheads="1" noChangeShapeType="1" noTextEdit="1"/>
              </p:cNvSpPr>
              <p:nvPr/>
            </p:nvSpPr>
            <p:spPr>
              <a:xfrm>
                <a:off x="2514059" y="5054391"/>
                <a:ext cx="400879"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a:extLst>
                  <a:ext uri="{FF2B5EF4-FFF2-40B4-BE49-F238E27FC236}">
                    <a16:creationId xmlns:a16="http://schemas.microsoft.com/office/drawing/2014/main" id="{E8D28E03-6625-4718-ADB2-BE1C7FC8DCCC}"/>
                  </a:ext>
                </a:extLst>
              </p:cNvPr>
              <p:cNvSpPr/>
              <p:nvPr/>
            </p:nvSpPr>
            <p:spPr>
              <a:xfrm>
                <a:off x="900428" y="5048865"/>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16" name="Retângulo 15">
                <a:extLst>
                  <a:ext uri="{FF2B5EF4-FFF2-40B4-BE49-F238E27FC236}">
                    <a16:creationId xmlns:a16="http://schemas.microsoft.com/office/drawing/2014/main" id="{E8D28E03-6625-4718-ADB2-BE1C7FC8DCCC}"/>
                  </a:ext>
                </a:extLst>
              </p:cNvPr>
              <p:cNvSpPr>
                <a:spLocks noRot="1" noChangeAspect="1" noMove="1" noResize="1" noEditPoints="1" noAdjustHandles="1" noChangeArrowheads="1" noChangeShapeType="1" noTextEdit="1"/>
              </p:cNvSpPr>
              <p:nvPr/>
            </p:nvSpPr>
            <p:spPr>
              <a:xfrm>
                <a:off x="900428" y="5048865"/>
                <a:ext cx="390492" cy="369332"/>
              </a:xfrm>
              <a:prstGeom prst="rect">
                <a:avLst/>
              </a:prstGeom>
              <a:blipFill>
                <a:blip r:embed="rId10"/>
                <a:stretch>
                  <a:fillRect/>
                </a:stretch>
              </a:blipFill>
            </p:spPr>
            <p:txBody>
              <a:bodyPr/>
              <a:lstStyle/>
              <a:p>
                <a:r>
                  <a:rPr lang="pt-BR">
                    <a:noFill/>
                  </a:rPr>
                  <a:t> </a:t>
                </a:r>
              </a:p>
            </p:txBody>
          </p:sp>
        </mc:Fallback>
      </mc:AlternateContent>
      <p:sp>
        <p:nvSpPr>
          <p:cNvPr id="17" name="Arco 16">
            <a:extLst>
              <a:ext uri="{FF2B5EF4-FFF2-40B4-BE49-F238E27FC236}">
                <a16:creationId xmlns:a16="http://schemas.microsoft.com/office/drawing/2014/main" id="{DC6FF2D5-7D05-4803-A658-AF9FB6C6C5FC}"/>
              </a:ext>
            </a:extLst>
          </p:cNvPr>
          <p:cNvSpPr/>
          <p:nvPr/>
        </p:nvSpPr>
        <p:spPr>
          <a:xfrm>
            <a:off x="2684532" y="4713967"/>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18" name="Conector de Seta Reta 17">
            <a:extLst>
              <a:ext uri="{FF2B5EF4-FFF2-40B4-BE49-F238E27FC236}">
                <a16:creationId xmlns:a16="http://schemas.microsoft.com/office/drawing/2014/main" id="{0AD8E712-5668-47CF-A0F3-28DAE430447B}"/>
              </a:ext>
            </a:extLst>
          </p:cNvPr>
          <p:cNvCxnSpPr>
            <a:cxnSpLocks/>
          </p:cNvCxnSpPr>
          <p:nvPr/>
        </p:nvCxnSpPr>
        <p:spPr>
          <a:xfrm>
            <a:off x="3085412" y="4923073"/>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Arco 18">
            <a:extLst>
              <a:ext uri="{FF2B5EF4-FFF2-40B4-BE49-F238E27FC236}">
                <a16:creationId xmlns:a16="http://schemas.microsoft.com/office/drawing/2014/main" id="{32B909A2-B8F2-43F6-820C-EBB780A268BD}"/>
              </a:ext>
            </a:extLst>
          </p:cNvPr>
          <p:cNvSpPr/>
          <p:nvPr/>
        </p:nvSpPr>
        <p:spPr>
          <a:xfrm rot="15917408">
            <a:off x="675754" y="4749286"/>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20" name="Conector de Seta Reta 19">
            <a:extLst>
              <a:ext uri="{FF2B5EF4-FFF2-40B4-BE49-F238E27FC236}">
                <a16:creationId xmlns:a16="http://schemas.microsoft.com/office/drawing/2014/main" id="{C97AD4F0-CEC9-45D1-A71E-D1E0A1F230A1}"/>
              </a:ext>
            </a:extLst>
          </p:cNvPr>
          <p:cNvCxnSpPr>
            <a:cxnSpLocks/>
          </p:cNvCxnSpPr>
          <p:nvPr/>
        </p:nvCxnSpPr>
        <p:spPr>
          <a:xfrm>
            <a:off x="651776" y="4961378"/>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BB8A5C3B-C0AA-400F-BE42-411DBE6FE598}"/>
                  </a:ext>
                </a:extLst>
              </p:cNvPr>
              <p:cNvSpPr txBox="1"/>
              <p:nvPr/>
            </p:nvSpPr>
            <p:spPr>
              <a:xfrm>
                <a:off x="3920983" y="5414617"/>
                <a:ext cx="1032975"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oMath>
                  </m:oMathPara>
                </a14:m>
                <a:endParaRPr lang="pt-BR" dirty="0"/>
              </a:p>
            </p:txBody>
          </p:sp>
        </mc:Choice>
        <mc:Fallback xmlns="">
          <p:sp>
            <p:nvSpPr>
              <p:cNvPr id="22" name="CaixaDeTexto 21">
                <a:extLst>
                  <a:ext uri="{FF2B5EF4-FFF2-40B4-BE49-F238E27FC236}">
                    <a16:creationId xmlns:a16="http://schemas.microsoft.com/office/drawing/2014/main" id="{BB8A5C3B-C0AA-400F-BE42-411DBE6FE598}"/>
                  </a:ext>
                </a:extLst>
              </p:cNvPr>
              <p:cNvSpPr txBox="1">
                <a:spLocks noRot="1" noChangeAspect="1" noMove="1" noResize="1" noEditPoints="1" noAdjustHandles="1" noChangeArrowheads="1" noChangeShapeType="1" noTextEdit="1"/>
              </p:cNvSpPr>
              <p:nvPr/>
            </p:nvSpPr>
            <p:spPr>
              <a:xfrm>
                <a:off x="3920983" y="5414617"/>
                <a:ext cx="1032975" cy="354712"/>
              </a:xfrm>
              <a:prstGeom prst="rect">
                <a:avLst/>
              </a:prstGeom>
              <a:blipFill>
                <a:blip r:embed="rId11"/>
                <a:stretch>
                  <a:fillRect l="-4706" t="-1724" r="-4118" b="-1724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32EF9BD2-2A63-446B-ABB9-B3EFA0BE904E}"/>
                  </a:ext>
                </a:extLst>
              </p:cNvPr>
              <p:cNvSpPr txBox="1"/>
              <p:nvPr/>
            </p:nvSpPr>
            <p:spPr>
              <a:xfrm>
                <a:off x="5241922" y="5418197"/>
                <a:ext cx="1048877"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oMath>
                  </m:oMathPara>
                </a14:m>
                <a:endParaRPr lang="pt-BR" dirty="0"/>
              </a:p>
            </p:txBody>
          </p:sp>
        </mc:Choice>
        <mc:Fallback xmlns="">
          <p:sp>
            <p:nvSpPr>
              <p:cNvPr id="24" name="CaixaDeTexto 23">
                <a:extLst>
                  <a:ext uri="{FF2B5EF4-FFF2-40B4-BE49-F238E27FC236}">
                    <a16:creationId xmlns:a16="http://schemas.microsoft.com/office/drawing/2014/main" id="{32EF9BD2-2A63-446B-ABB9-B3EFA0BE904E}"/>
                  </a:ext>
                </a:extLst>
              </p:cNvPr>
              <p:cNvSpPr txBox="1">
                <a:spLocks noRot="1" noChangeAspect="1" noMove="1" noResize="1" noEditPoints="1" noAdjustHandles="1" noChangeArrowheads="1" noChangeShapeType="1" noTextEdit="1"/>
              </p:cNvSpPr>
              <p:nvPr/>
            </p:nvSpPr>
            <p:spPr>
              <a:xfrm>
                <a:off x="5241922" y="5418197"/>
                <a:ext cx="1048877" cy="354712"/>
              </a:xfrm>
              <a:prstGeom prst="rect">
                <a:avLst/>
              </a:prstGeom>
              <a:blipFill>
                <a:blip r:embed="rId12"/>
                <a:stretch>
                  <a:fillRect l="-5233" t="-1724" r="-4070" b="-1551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7C3B311D-494C-40EC-8618-3E20F4C56F92}"/>
                  </a:ext>
                </a:extLst>
              </p:cNvPr>
              <p:cNvSpPr txBox="1"/>
              <p:nvPr/>
            </p:nvSpPr>
            <p:spPr>
              <a:xfrm>
                <a:off x="4087205" y="5878216"/>
                <a:ext cx="810094"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oMath>
                  </m:oMathPara>
                </a14:m>
                <a:endParaRPr lang="pt-BR" dirty="0"/>
              </a:p>
            </p:txBody>
          </p:sp>
        </mc:Choice>
        <mc:Fallback xmlns="">
          <p:sp>
            <p:nvSpPr>
              <p:cNvPr id="26" name="CaixaDeTexto 25">
                <a:extLst>
                  <a:ext uri="{FF2B5EF4-FFF2-40B4-BE49-F238E27FC236}">
                    <a16:creationId xmlns:a16="http://schemas.microsoft.com/office/drawing/2014/main" id="{7C3B311D-494C-40EC-8618-3E20F4C56F92}"/>
                  </a:ext>
                </a:extLst>
              </p:cNvPr>
              <p:cNvSpPr txBox="1">
                <a:spLocks noRot="1" noChangeAspect="1" noMove="1" noResize="1" noEditPoints="1" noAdjustHandles="1" noChangeArrowheads="1" noChangeShapeType="1" noTextEdit="1"/>
              </p:cNvSpPr>
              <p:nvPr/>
            </p:nvSpPr>
            <p:spPr>
              <a:xfrm>
                <a:off x="4087205" y="5878216"/>
                <a:ext cx="810094" cy="334002"/>
              </a:xfrm>
              <a:prstGeom prst="rect">
                <a:avLst/>
              </a:prstGeom>
              <a:blipFill>
                <a:blip r:embed="rId13"/>
                <a:stretch>
                  <a:fillRect l="-5263" r="-4511" b="-1818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CaixaDeTexto 27">
                <a:extLst>
                  <a:ext uri="{FF2B5EF4-FFF2-40B4-BE49-F238E27FC236}">
                    <a16:creationId xmlns:a16="http://schemas.microsoft.com/office/drawing/2014/main" id="{172464FC-7A26-46B2-B9C4-F1D72D48A607}"/>
                  </a:ext>
                </a:extLst>
              </p:cNvPr>
              <p:cNvSpPr txBox="1"/>
              <p:nvPr/>
            </p:nvSpPr>
            <p:spPr>
              <a:xfrm>
                <a:off x="5273061" y="5894104"/>
                <a:ext cx="817981"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oMath>
                  </m:oMathPara>
                </a14:m>
                <a:endParaRPr lang="pt-BR" dirty="0"/>
              </a:p>
            </p:txBody>
          </p:sp>
        </mc:Choice>
        <mc:Fallback xmlns="">
          <p:sp>
            <p:nvSpPr>
              <p:cNvPr id="28" name="CaixaDeTexto 27">
                <a:extLst>
                  <a:ext uri="{FF2B5EF4-FFF2-40B4-BE49-F238E27FC236}">
                    <a16:creationId xmlns:a16="http://schemas.microsoft.com/office/drawing/2014/main" id="{172464FC-7A26-46B2-B9C4-F1D72D48A607}"/>
                  </a:ext>
                </a:extLst>
              </p:cNvPr>
              <p:cNvSpPr txBox="1">
                <a:spLocks noRot="1" noChangeAspect="1" noMove="1" noResize="1" noEditPoints="1" noAdjustHandles="1" noChangeArrowheads="1" noChangeShapeType="1" noTextEdit="1"/>
              </p:cNvSpPr>
              <p:nvPr/>
            </p:nvSpPr>
            <p:spPr>
              <a:xfrm>
                <a:off x="5273061" y="5894104"/>
                <a:ext cx="817981" cy="334002"/>
              </a:xfrm>
              <a:prstGeom prst="rect">
                <a:avLst/>
              </a:prstGeom>
              <a:blipFill>
                <a:blip r:embed="rId14"/>
                <a:stretch>
                  <a:fillRect l="-5970" t="-1818" r="-5224" b="-16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Retângulo 31">
                <a:extLst>
                  <a:ext uri="{FF2B5EF4-FFF2-40B4-BE49-F238E27FC236}">
                    <a16:creationId xmlns:a16="http://schemas.microsoft.com/office/drawing/2014/main" id="{5C01189B-937B-44C8-B97B-4A50B7DDF203}"/>
                  </a:ext>
                </a:extLst>
              </p:cNvPr>
              <p:cNvSpPr/>
              <p:nvPr/>
            </p:nvSpPr>
            <p:spPr>
              <a:xfrm>
                <a:off x="3817334" y="4612961"/>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32" name="Retângulo 31">
                <a:extLst>
                  <a:ext uri="{FF2B5EF4-FFF2-40B4-BE49-F238E27FC236}">
                    <a16:creationId xmlns:a16="http://schemas.microsoft.com/office/drawing/2014/main" id="{5C01189B-937B-44C8-B97B-4A50B7DDF203}"/>
                  </a:ext>
                </a:extLst>
              </p:cNvPr>
              <p:cNvSpPr>
                <a:spLocks noRot="1" noChangeAspect="1" noMove="1" noResize="1" noEditPoints="1" noAdjustHandles="1" noChangeArrowheads="1" noChangeShapeType="1" noTextEdit="1"/>
              </p:cNvSpPr>
              <p:nvPr/>
            </p:nvSpPr>
            <p:spPr>
              <a:xfrm>
                <a:off x="3817334" y="4612961"/>
                <a:ext cx="390492" cy="369332"/>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0366BC3C-F84B-42C4-9149-B60C62701450}"/>
                  </a:ext>
                </a:extLst>
              </p:cNvPr>
              <p:cNvSpPr/>
              <p:nvPr/>
            </p:nvSpPr>
            <p:spPr>
              <a:xfrm>
                <a:off x="5865099" y="4650130"/>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34" name="Retângulo 33">
                <a:extLst>
                  <a:ext uri="{FF2B5EF4-FFF2-40B4-BE49-F238E27FC236}">
                    <a16:creationId xmlns:a16="http://schemas.microsoft.com/office/drawing/2014/main" id="{0366BC3C-F84B-42C4-9149-B60C62701450}"/>
                  </a:ext>
                </a:extLst>
              </p:cNvPr>
              <p:cNvSpPr>
                <a:spLocks noRot="1" noChangeAspect="1" noMove="1" noResize="1" noEditPoints="1" noAdjustHandles="1" noChangeArrowheads="1" noChangeShapeType="1" noTextEdit="1"/>
              </p:cNvSpPr>
              <p:nvPr/>
            </p:nvSpPr>
            <p:spPr>
              <a:xfrm>
                <a:off x="5865099" y="4650130"/>
                <a:ext cx="400879" cy="369332"/>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6" name="Retângulo 35">
                <a:extLst>
                  <a:ext uri="{FF2B5EF4-FFF2-40B4-BE49-F238E27FC236}">
                    <a16:creationId xmlns:a16="http://schemas.microsoft.com/office/drawing/2014/main" id="{E36B96B0-6F9E-4DFF-B3D1-E90F8B62D035}"/>
                  </a:ext>
                </a:extLst>
              </p:cNvPr>
              <p:cNvSpPr/>
              <p:nvPr/>
            </p:nvSpPr>
            <p:spPr>
              <a:xfrm>
                <a:off x="4837080" y="4142224"/>
                <a:ext cx="3743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𝑞</m:t>
                      </m:r>
                    </m:oMath>
                  </m:oMathPara>
                </a14:m>
                <a:endParaRPr lang="pt-BR" dirty="0"/>
              </a:p>
            </p:txBody>
          </p:sp>
        </mc:Choice>
        <mc:Fallback xmlns="">
          <p:sp>
            <p:nvSpPr>
              <p:cNvPr id="36" name="Retângulo 35">
                <a:extLst>
                  <a:ext uri="{FF2B5EF4-FFF2-40B4-BE49-F238E27FC236}">
                    <a16:creationId xmlns:a16="http://schemas.microsoft.com/office/drawing/2014/main" id="{E36B96B0-6F9E-4DFF-B3D1-E90F8B62D035}"/>
                  </a:ext>
                </a:extLst>
              </p:cNvPr>
              <p:cNvSpPr>
                <a:spLocks noRot="1" noChangeAspect="1" noMove="1" noResize="1" noEditPoints="1" noAdjustHandles="1" noChangeArrowheads="1" noChangeShapeType="1" noTextEdit="1"/>
              </p:cNvSpPr>
              <p:nvPr/>
            </p:nvSpPr>
            <p:spPr>
              <a:xfrm>
                <a:off x="4837080" y="4142224"/>
                <a:ext cx="374398" cy="369332"/>
              </a:xfrm>
              <a:prstGeom prst="rect">
                <a:avLst/>
              </a:prstGeom>
              <a:blipFill>
                <a:blip r:embed="rId17"/>
                <a:stretch>
                  <a:fillRect b="-819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8" name="Retângulo 37">
                <a:extLst>
                  <a:ext uri="{FF2B5EF4-FFF2-40B4-BE49-F238E27FC236}">
                    <a16:creationId xmlns:a16="http://schemas.microsoft.com/office/drawing/2014/main" id="{F0897E18-732F-4DDF-854E-FE7E72249650}"/>
                  </a:ext>
                </a:extLst>
              </p:cNvPr>
              <p:cNvSpPr/>
              <p:nvPr/>
            </p:nvSpPr>
            <p:spPr>
              <a:xfrm>
                <a:off x="4858364" y="4753524"/>
                <a:ext cx="362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ea typeface="Cambria Math" panose="02040503050406030204" pitchFamily="18" charset="0"/>
                        </a:rPr>
                        <m:t>ℓ</m:t>
                      </m:r>
                    </m:oMath>
                  </m:oMathPara>
                </a14:m>
                <a:endParaRPr lang="pt-BR" dirty="0"/>
              </a:p>
            </p:txBody>
          </p:sp>
        </mc:Choice>
        <mc:Fallback xmlns="">
          <p:sp>
            <p:nvSpPr>
              <p:cNvPr id="38" name="Retângulo 37">
                <a:extLst>
                  <a:ext uri="{FF2B5EF4-FFF2-40B4-BE49-F238E27FC236}">
                    <a16:creationId xmlns:a16="http://schemas.microsoft.com/office/drawing/2014/main" id="{F0897E18-732F-4DDF-854E-FE7E72249650}"/>
                  </a:ext>
                </a:extLst>
              </p:cNvPr>
              <p:cNvSpPr>
                <a:spLocks noRot="1" noChangeAspect="1" noMove="1" noResize="1" noEditPoints="1" noAdjustHandles="1" noChangeArrowheads="1" noChangeShapeType="1" noTextEdit="1"/>
              </p:cNvSpPr>
              <p:nvPr/>
            </p:nvSpPr>
            <p:spPr>
              <a:xfrm>
                <a:off x="4858364" y="4753524"/>
                <a:ext cx="362600" cy="369332"/>
              </a:xfrm>
              <a:prstGeom prst="rect">
                <a:avLst/>
              </a:prstGeom>
              <a:blipFill>
                <a:blip r:embed="rId1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0" name="CaixaDeTexto 39">
                <a:extLst>
                  <a:ext uri="{FF2B5EF4-FFF2-40B4-BE49-F238E27FC236}">
                    <a16:creationId xmlns:a16="http://schemas.microsoft.com/office/drawing/2014/main" id="{1AC70465-D21F-46AD-9F6A-566A092828B9}"/>
                  </a:ext>
                </a:extLst>
              </p:cNvPr>
              <p:cNvSpPr txBox="1"/>
              <p:nvPr/>
            </p:nvSpPr>
            <p:spPr>
              <a:xfrm>
                <a:off x="6091042" y="3182845"/>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𝐶𝑎𝑟𝑟𝑒𝑔𝑎𝑚𝑒𝑛𝑡𝑜</m:t>
                      </m:r>
                      <m:r>
                        <a:rPr lang="pt-BR" sz="1800" b="0" i="1" smtClean="0">
                          <a:latin typeface="Cambria Math" panose="02040503050406030204" pitchFamily="18" charset="0"/>
                        </a:rPr>
                        <m:t>=</m:t>
                      </m:r>
                      <m:r>
                        <a:rPr lang="pt-BR" sz="1800" b="0" i="1" smtClean="0">
                          <a:latin typeface="Cambria Math" panose="02040503050406030204" pitchFamily="18" charset="0"/>
                        </a:rPr>
                        <m:t>𝑇𝑟𝑎𝑚𝑜</m:t>
                      </m:r>
                      <m:r>
                        <a:rPr lang="pt-BR" sz="1800" b="0" i="1" smtClean="0">
                          <a:latin typeface="Cambria Math" panose="02040503050406030204" pitchFamily="18" charset="0"/>
                        </a:rPr>
                        <m:t> 01</m:t>
                      </m:r>
                    </m:oMath>
                  </m:oMathPara>
                </a14:m>
                <a:endParaRPr lang="pt-BR" dirty="0"/>
              </a:p>
            </p:txBody>
          </p:sp>
        </mc:Choice>
        <mc:Fallback xmlns="">
          <p:sp>
            <p:nvSpPr>
              <p:cNvPr id="40" name="CaixaDeTexto 39">
                <a:extLst>
                  <a:ext uri="{FF2B5EF4-FFF2-40B4-BE49-F238E27FC236}">
                    <a16:creationId xmlns:a16="http://schemas.microsoft.com/office/drawing/2014/main" id="{1AC70465-D21F-46AD-9F6A-566A092828B9}"/>
                  </a:ext>
                </a:extLst>
              </p:cNvPr>
              <p:cNvSpPr txBox="1">
                <a:spLocks noRot="1" noChangeAspect="1" noMove="1" noResize="1" noEditPoints="1" noAdjustHandles="1" noChangeArrowheads="1" noChangeShapeType="1" noTextEdit="1"/>
              </p:cNvSpPr>
              <p:nvPr/>
            </p:nvSpPr>
            <p:spPr>
              <a:xfrm>
                <a:off x="6091042" y="3182845"/>
                <a:ext cx="6096000" cy="369332"/>
              </a:xfrm>
              <a:prstGeom prst="rect">
                <a:avLst/>
              </a:prstGeom>
              <a:blipFill>
                <a:blip r:embed="rId19"/>
                <a:stretch>
                  <a:fillRect b="-1311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E8D54233-0E95-4023-9A81-B2C058551873}"/>
                  </a:ext>
                </a:extLst>
              </p:cNvPr>
              <p:cNvSpPr txBox="1"/>
              <p:nvPr/>
            </p:nvSpPr>
            <p:spPr>
              <a:xfrm>
                <a:off x="7281493" y="3742607"/>
                <a:ext cx="4129720" cy="361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25 . 2²</m:t>
                              </m:r>
                            </m:num>
                            <m:den>
                              <m:r>
                                <a:rPr lang="pt-BR" b="0" i="1" smtClean="0">
                                  <a:latin typeface="Cambria Math" panose="02040503050406030204" pitchFamily="18" charset="0"/>
                                </a:rPr>
                                <m:t>12</m:t>
                              </m:r>
                            </m:den>
                          </m:f>
                        </m:e>
                      </m:box>
                      <m:r>
                        <a:rPr lang="pt-BR" b="0" i="1" smtClean="0">
                          <a:latin typeface="Cambria Math" panose="02040503050406030204" pitchFamily="18" charset="0"/>
                        </a:rPr>
                        <m:t>=8,33  </m:t>
                      </m:r>
                      <m:sSub>
                        <m:sSubPr>
                          <m:ctrlPr>
                            <a:rPr lang="pt-BR"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𝐵</m:t>
                          </m:r>
                        </m:sub>
                      </m:sSub>
                      <m:r>
                        <a:rPr lang="pt-BR" i="1">
                          <a:latin typeface="Cambria Math" panose="02040503050406030204" pitchFamily="18" charset="0"/>
                        </a:rPr>
                        <m:t>=</m:t>
                      </m:r>
                      <m:box>
                        <m:boxPr>
                          <m:ctrlPr>
                            <a:rPr lang="pt-BR" i="1">
                              <a:latin typeface="Cambria Math" panose="02040503050406030204" pitchFamily="18" charset="0"/>
                            </a:rPr>
                          </m:ctrlPr>
                        </m:boxPr>
                        <m:e>
                          <m:argPr>
                            <m:argSz m:val="-1"/>
                          </m:argPr>
                          <m:r>
                            <m:rPr>
                              <m:brk m:alnAt="63"/>
                            </m:rP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𝑞</m:t>
                              </m:r>
                              <m:sSup>
                                <m:sSupPr>
                                  <m:ctrlPr>
                                    <a:rPr lang="pt-BR" i="1">
                                      <a:latin typeface="Cambria Math" panose="02040503050406030204" pitchFamily="18" charset="0"/>
                                      <a:ea typeface="Cambria Math" panose="02040503050406030204" pitchFamily="18" charset="0"/>
                                    </a:rPr>
                                  </m:ctrlPr>
                                </m:sSupPr>
                                <m:e>
                                  <m:r>
                                    <a:rPr lang="pt-BR" i="1">
                                      <a:latin typeface="Cambria Math" panose="02040503050406030204" pitchFamily="18" charset="0"/>
                                      <a:ea typeface="Cambria Math" panose="02040503050406030204" pitchFamily="18" charset="0"/>
                                    </a:rPr>
                                    <m:t>ℓ</m:t>
                                  </m:r>
                                </m:e>
                                <m:sup>
                                  <m:r>
                                    <a:rPr lang="pt-BR" i="1">
                                      <a:latin typeface="Cambria Math" panose="02040503050406030204" pitchFamily="18" charset="0"/>
                                      <a:ea typeface="Cambria Math" panose="02040503050406030204" pitchFamily="18" charset="0"/>
                                    </a:rPr>
                                    <m:t>2</m:t>
                                  </m:r>
                                </m:sup>
                              </m:sSup>
                            </m:num>
                            <m:den>
                              <m:r>
                                <a:rPr lang="pt-BR" i="1">
                                  <a:latin typeface="Cambria Math" panose="02040503050406030204" pitchFamily="18" charset="0"/>
                                </a:rPr>
                                <m:t>12</m:t>
                              </m:r>
                            </m:den>
                          </m:f>
                          <m:r>
                            <a:rPr lang="pt-BR" i="1">
                              <a:latin typeface="Cambria Math" panose="02040503050406030204" pitchFamily="18" charset="0"/>
                            </a:rPr>
                            <m:t>=−8,33</m:t>
                          </m:r>
                        </m:e>
                      </m:box>
                    </m:oMath>
                  </m:oMathPara>
                </a14:m>
                <a:endParaRPr lang="pt-BR" dirty="0"/>
              </a:p>
            </p:txBody>
          </p:sp>
        </mc:Choice>
        <mc:Fallback xmlns="">
          <p:sp>
            <p:nvSpPr>
              <p:cNvPr id="50" name="CaixaDeTexto 49">
                <a:extLst>
                  <a:ext uri="{FF2B5EF4-FFF2-40B4-BE49-F238E27FC236}">
                    <a16:creationId xmlns:a16="http://schemas.microsoft.com/office/drawing/2014/main" id="{E8D54233-0E95-4023-9A81-B2C058551873}"/>
                  </a:ext>
                </a:extLst>
              </p:cNvPr>
              <p:cNvSpPr txBox="1">
                <a:spLocks noRot="1" noChangeAspect="1" noMove="1" noResize="1" noEditPoints="1" noAdjustHandles="1" noChangeArrowheads="1" noChangeShapeType="1" noTextEdit="1"/>
              </p:cNvSpPr>
              <p:nvPr/>
            </p:nvSpPr>
            <p:spPr>
              <a:xfrm>
                <a:off x="7281493" y="3742607"/>
                <a:ext cx="4129720" cy="361959"/>
              </a:xfrm>
              <a:prstGeom prst="rect">
                <a:avLst/>
              </a:prstGeom>
              <a:blipFill>
                <a:blip r:embed="rId20"/>
                <a:stretch>
                  <a:fillRect l="-737" r="-295" b="-152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4" name="CaixaDeTexto 53">
                <a:extLst>
                  <a:ext uri="{FF2B5EF4-FFF2-40B4-BE49-F238E27FC236}">
                    <a16:creationId xmlns:a16="http://schemas.microsoft.com/office/drawing/2014/main" id="{71F44EFE-650A-44FB-9221-6037BAB2100A}"/>
                  </a:ext>
                </a:extLst>
              </p:cNvPr>
              <p:cNvSpPr txBox="1"/>
              <p:nvPr/>
            </p:nvSpPr>
            <p:spPr>
              <a:xfrm>
                <a:off x="7332805" y="4319283"/>
                <a:ext cx="1839927"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25 . 2</m:t>
                              </m:r>
                            </m:num>
                            <m:den>
                              <m:r>
                                <a:rPr lang="pt-BR" b="0" i="1" smtClean="0">
                                  <a:latin typeface="Cambria Math" panose="02040503050406030204" pitchFamily="18" charset="0"/>
                                </a:rPr>
                                <m:t>2</m:t>
                              </m:r>
                            </m:den>
                          </m:f>
                          <m:r>
                            <a:rPr lang="pt-BR" b="0" i="1" smtClean="0">
                              <a:latin typeface="Cambria Math" panose="02040503050406030204" pitchFamily="18" charset="0"/>
                            </a:rPr>
                            <m:t>=25</m:t>
                          </m:r>
                          <m:r>
                            <a:rPr lang="pt-BR" b="0" i="1" smtClean="0">
                              <a:latin typeface="Cambria Math" panose="02040503050406030204" pitchFamily="18" charset="0"/>
                            </a:rPr>
                            <m:t>𝑘𝑁</m:t>
                          </m:r>
                        </m:e>
                      </m:box>
                    </m:oMath>
                  </m:oMathPara>
                </a14:m>
                <a:endParaRPr lang="pt-BR" dirty="0"/>
              </a:p>
            </p:txBody>
          </p:sp>
        </mc:Choice>
        <mc:Fallback xmlns="">
          <p:sp>
            <p:nvSpPr>
              <p:cNvPr id="54" name="CaixaDeTexto 53">
                <a:extLst>
                  <a:ext uri="{FF2B5EF4-FFF2-40B4-BE49-F238E27FC236}">
                    <a16:creationId xmlns:a16="http://schemas.microsoft.com/office/drawing/2014/main" id="{71F44EFE-650A-44FB-9221-6037BAB2100A}"/>
                  </a:ext>
                </a:extLst>
              </p:cNvPr>
              <p:cNvSpPr txBox="1">
                <a:spLocks noRot="1" noChangeAspect="1" noMove="1" noResize="1" noEditPoints="1" noAdjustHandles="1" noChangeArrowheads="1" noChangeShapeType="1" noTextEdit="1"/>
              </p:cNvSpPr>
              <p:nvPr/>
            </p:nvSpPr>
            <p:spPr>
              <a:xfrm>
                <a:off x="7332805" y="4319283"/>
                <a:ext cx="1839927" cy="334002"/>
              </a:xfrm>
              <a:prstGeom prst="rect">
                <a:avLst/>
              </a:prstGeom>
              <a:blipFill>
                <a:blip r:embed="rId22"/>
                <a:stretch>
                  <a:fillRect l="-2649" t="-1852" r="-1325" b="-1851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6" name="CaixaDeTexto 55">
                <a:extLst>
                  <a:ext uri="{FF2B5EF4-FFF2-40B4-BE49-F238E27FC236}">
                    <a16:creationId xmlns:a16="http://schemas.microsoft.com/office/drawing/2014/main" id="{592F2324-A8F1-4957-951C-613F311B4670}"/>
                  </a:ext>
                </a:extLst>
              </p:cNvPr>
              <p:cNvSpPr txBox="1"/>
              <p:nvPr/>
            </p:nvSpPr>
            <p:spPr>
              <a:xfrm>
                <a:off x="9413106" y="4308383"/>
                <a:ext cx="1849545"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r>
                        <a:rPr lang="pt-BR" b="0" i="1" smtClean="0">
                          <a:latin typeface="Cambria Math" panose="02040503050406030204" pitchFamily="18" charset="0"/>
                        </a:rPr>
                        <m:t>=−25</m:t>
                      </m:r>
                      <m:r>
                        <a:rPr lang="pt-BR" b="0" i="1" smtClean="0">
                          <a:latin typeface="Cambria Math" panose="02040503050406030204" pitchFamily="18" charset="0"/>
                        </a:rPr>
                        <m:t>𝑘𝑁</m:t>
                      </m:r>
                    </m:oMath>
                  </m:oMathPara>
                </a14:m>
                <a:endParaRPr lang="pt-BR" dirty="0"/>
              </a:p>
            </p:txBody>
          </p:sp>
        </mc:Choice>
        <mc:Fallback xmlns="">
          <p:sp>
            <p:nvSpPr>
              <p:cNvPr id="56" name="CaixaDeTexto 55">
                <a:extLst>
                  <a:ext uri="{FF2B5EF4-FFF2-40B4-BE49-F238E27FC236}">
                    <a16:creationId xmlns:a16="http://schemas.microsoft.com/office/drawing/2014/main" id="{592F2324-A8F1-4957-951C-613F311B4670}"/>
                  </a:ext>
                </a:extLst>
              </p:cNvPr>
              <p:cNvSpPr txBox="1">
                <a:spLocks noRot="1" noChangeAspect="1" noMove="1" noResize="1" noEditPoints="1" noAdjustHandles="1" noChangeArrowheads="1" noChangeShapeType="1" noTextEdit="1"/>
              </p:cNvSpPr>
              <p:nvPr/>
            </p:nvSpPr>
            <p:spPr>
              <a:xfrm>
                <a:off x="9413106" y="4308383"/>
                <a:ext cx="1849545" cy="334002"/>
              </a:xfrm>
              <a:prstGeom prst="rect">
                <a:avLst/>
              </a:prstGeom>
              <a:blipFill>
                <a:blip r:embed="rId23"/>
                <a:stretch>
                  <a:fillRect l="-2303" t="-1818" r="-2303" b="-16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8" name="CaixaDeTexto 67">
                <a:extLst>
                  <a:ext uri="{FF2B5EF4-FFF2-40B4-BE49-F238E27FC236}">
                    <a16:creationId xmlns:a16="http://schemas.microsoft.com/office/drawing/2014/main" id="{51A3F18A-2FD1-4CD7-B38E-70D19AA76092}"/>
                  </a:ext>
                </a:extLst>
              </p:cNvPr>
              <p:cNvSpPr txBox="1"/>
              <p:nvPr/>
            </p:nvSpPr>
            <p:spPr>
              <a:xfrm>
                <a:off x="6039730" y="4768566"/>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𝐶𝑎𝑟𝑟𝑒𝑔𝑎𝑚𝑒𝑛𝑡𝑜</m:t>
                      </m:r>
                      <m:r>
                        <a:rPr lang="pt-BR" sz="1800" b="0" i="1" smtClean="0">
                          <a:latin typeface="Cambria Math" panose="02040503050406030204" pitchFamily="18" charset="0"/>
                        </a:rPr>
                        <m:t>=</m:t>
                      </m:r>
                      <m:r>
                        <a:rPr lang="pt-BR" sz="1800" b="0" i="1" smtClean="0">
                          <a:latin typeface="Cambria Math" panose="02040503050406030204" pitchFamily="18" charset="0"/>
                        </a:rPr>
                        <m:t>𝑇𝑟𝑎𝑚𝑜</m:t>
                      </m:r>
                      <m:r>
                        <a:rPr lang="pt-BR" sz="1800" b="0" i="1" smtClean="0">
                          <a:latin typeface="Cambria Math" panose="02040503050406030204" pitchFamily="18" charset="0"/>
                        </a:rPr>
                        <m:t> 02</m:t>
                      </m:r>
                    </m:oMath>
                  </m:oMathPara>
                </a14:m>
                <a:endParaRPr lang="pt-BR" dirty="0"/>
              </a:p>
            </p:txBody>
          </p:sp>
        </mc:Choice>
        <mc:Fallback xmlns="">
          <p:sp>
            <p:nvSpPr>
              <p:cNvPr id="68" name="CaixaDeTexto 67">
                <a:extLst>
                  <a:ext uri="{FF2B5EF4-FFF2-40B4-BE49-F238E27FC236}">
                    <a16:creationId xmlns:a16="http://schemas.microsoft.com/office/drawing/2014/main" id="{51A3F18A-2FD1-4CD7-B38E-70D19AA76092}"/>
                  </a:ext>
                </a:extLst>
              </p:cNvPr>
              <p:cNvSpPr txBox="1">
                <a:spLocks noRot="1" noChangeAspect="1" noMove="1" noResize="1" noEditPoints="1" noAdjustHandles="1" noChangeArrowheads="1" noChangeShapeType="1" noTextEdit="1"/>
              </p:cNvSpPr>
              <p:nvPr/>
            </p:nvSpPr>
            <p:spPr>
              <a:xfrm>
                <a:off x="6039730" y="4768566"/>
                <a:ext cx="6096000" cy="369332"/>
              </a:xfrm>
              <a:prstGeom prst="rect">
                <a:avLst/>
              </a:prstGeom>
              <a:blipFill>
                <a:blip r:embed="rId24"/>
                <a:stretch>
                  <a:fillRect b="-1311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0" name="CaixaDeTexto 69">
                <a:extLst>
                  <a:ext uri="{FF2B5EF4-FFF2-40B4-BE49-F238E27FC236}">
                    <a16:creationId xmlns:a16="http://schemas.microsoft.com/office/drawing/2014/main" id="{BF3A78C7-7B8A-4D40-BE42-6F99EE089202}"/>
                  </a:ext>
                </a:extLst>
              </p:cNvPr>
              <p:cNvSpPr txBox="1"/>
              <p:nvPr/>
            </p:nvSpPr>
            <p:spPr>
              <a:xfrm>
                <a:off x="7237573" y="5281588"/>
                <a:ext cx="2621551" cy="551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50 . 3²</m:t>
                          </m:r>
                        </m:num>
                        <m:den>
                          <m:r>
                            <a:rPr lang="pt-BR" b="0" i="1" smtClean="0">
                              <a:latin typeface="Cambria Math" panose="02040503050406030204" pitchFamily="18" charset="0"/>
                            </a:rPr>
                            <m:t>12</m:t>
                          </m:r>
                        </m:den>
                      </m:f>
                      <m:r>
                        <a:rPr lang="pt-BR" b="0" i="1" smtClean="0">
                          <a:latin typeface="Cambria Math" panose="02040503050406030204" pitchFamily="18" charset="0"/>
                        </a:rPr>
                        <m:t>=37,5</m:t>
                      </m:r>
                    </m:oMath>
                  </m:oMathPara>
                </a14:m>
                <a:endParaRPr lang="pt-BR" dirty="0"/>
              </a:p>
            </p:txBody>
          </p:sp>
        </mc:Choice>
        <mc:Fallback xmlns="">
          <p:sp>
            <p:nvSpPr>
              <p:cNvPr id="70" name="CaixaDeTexto 69">
                <a:extLst>
                  <a:ext uri="{FF2B5EF4-FFF2-40B4-BE49-F238E27FC236}">
                    <a16:creationId xmlns:a16="http://schemas.microsoft.com/office/drawing/2014/main" id="{BF3A78C7-7B8A-4D40-BE42-6F99EE089202}"/>
                  </a:ext>
                </a:extLst>
              </p:cNvPr>
              <p:cNvSpPr txBox="1">
                <a:spLocks noRot="1" noChangeAspect="1" noMove="1" noResize="1" noEditPoints="1" noAdjustHandles="1" noChangeArrowheads="1" noChangeShapeType="1" noTextEdit="1"/>
              </p:cNvSpPr>
              <p:nvPr/>
            </p:nvSpPr>
            <p:spPr>
              <a:xfrm>
                <a:off x="7237573" y="5281588"/>
                <a:ext cx="2621551" cy="551946"/>
              </a:xfrm>
              <a:prstGeom prst="rect">
                <a:avLst/>
              </a:prstGeom>
              <a:blipFill>
                <a:blip r:embed="rId2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2" name="CaixaDeTexto 71">
                <a:extLst>
                  <a:ext uri="{FF2B5EF4-FFF2-40B4-BE49-F238E27FC236}">
                    <a16:creationId xmlns:a16="http://schemas.microsoft.com/office/drawing/2014/main" id="{F14D98AC-C5C1-4B96-A221-CEBB41CFC6F1}"/>
                  </a:ext>
                </a:extLst>
              </p:cNvPr>
              <p:cNvSpPr txBox="1"/>
              <p:nvPr/>
            </p:nvSpPr>
            <p:spPr>
              <a:xfrm>
                <a:off x="10121402" y="5365986"/>
                <a:ext cx="1646028" cy="361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ℓ</m:t>
                                  </m:r>
                                </m:e>
                                <m:sup>
                                  <m:r>
                                    <a:rPr lang="pt-BR" b="0" i="1" smtClean="0">
                                      <a:latin typeface="Cambria Math" panose="02040503050406030204" pitchFamily="18" charset="0"/>
                                      <a:ea typeface="Cambria Math" panose="02040503050406030204" pitchFamily="18" charset="0"/>
                                    </a:rPr>
                                    <m:t>2</m:t>
                                  </m:r>
                                </m:sup>
                              </m:sSup>
                            </m:num>
                            <m:den>
                              <m:r>
                                <a:rPr lang="pt-BR" b="0" i="1" smtClean="0">
                                  <a:latin typeface="Cambria Math" panose="02040503050406030204" pitchFamily="18" charset="0"/>
                                </a:rPr>
                                <m:t>12</m:t>
                              </m:r>
                            </m:den>
                          </m:f>
                          <m:r>
                            <a:rPr lang="pt-BR" b="0" i="1" smtClean="0">
                              <a:latin typeface="Cambria Math" panose="02040503050406030204" pitchFamily="18" charset="0"/>
                            </a:rPr>
                            <m:t>=−37,5</m:t>
                          </m:r>
                        </m:e>
                      </m:box>
                    </m:oMath>
                  </m:oMathPara>
                </a14:m>
                <a:endParaRPr lang="pt-BR" dirty="0"/>
              </a:p>
            </p:txBody>
          </p:sp>
        </mc:Choice>
        <mc:Fallback xmlns="">
          <p:sp>
            <p:nvSpPr>
              <p:cNvPr id="72" name="CaixaDeTexto 71">
                <a:extLst>
                  <a:ext uri="{FF2B5EF4-FFF2-40B4-BE49-F238E27FC236}">
                    <a16:creationId xmlns:a16="http://schemas.microsoft.com/office/drawing/2014/main" id="{F14D98AC-C5C1-4B96-A221-CEBB41CFC6F1}"/>
                  </a:ext>
                </a:extLst>
              </p:cNvPr>
              <p:cNvSpPr txBox="1">
                <a:spLocks noRot="1" noChangeAspect="1" noMove="1" noResize="1" noEditPoints="1" noAdjustHandles="1" noChangeArrowheads="1" noChangeShapeType="1" noTextEdit="1"/>
              </p:cNvSpPr>
              <p:nvPr/>
            </p:nvSpPr>
            <p:spPr>
              <a:xfrm>
                <a:off x="10121402" y="5365986"/>
                <a:ext cx="1646028" cy="361959"/>
              </a:xfrm>
              <a:prstGeom prst="rect">
                <a:avLst/>
              </a:prstGeom>
              <a:blipFill>
                <a:blip r:embed="rId26"/>
                <a:stretch>
                  <a:fillRect l="-2593" r="-1852" b="-1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4" name="CaixaDeTexto 73">
                <a:extLst>
                  <a:ext uri="{FF2B5EF4-FFF2-40B4-BE49-F238E27FC236}">
                    <a16:creationId xmlns:a16="http://schemas.microsoft.com/office/drawing/2014/main" id="{4E996099-56AE-4880-9176-7EF85C4C3007}"/>
                  </a:ext>
                </a:extLst>
              </p:cNvPr>
              <p:cNvSpPr txBox="1"/>
              <p:nvPr/>
            </p:nvSpPr>
            <p:spPr>
              <a:xfrm>
                <a:off x="7281493" y="5905004"/>
                <a:ext cx="1839927"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50 . 3</m:t>
                              </m:r>
                            </m:num>
                            <m:den>
                              <m:r>
                                <a:rPr lang="pt-BR" b="0" i="1" smtClean="0">
                                  <a:latin typeface="Cambria Math" panose="02040503050406030204" pitchFamily="18" charset="0"/>
                                </a:rPr>
                                <m:t>2</m:t>
                              </m:r>
                            </m:den>
                          </m:f>
                          <m:r>
                            <a:rPr lang="pt-BR" b="0" i="1" smtClean="0">
                              <a:latin typeface="Cambria Math" panose="02040503050406030204" pitchFamily="18" charset="0"/>
                            </a:rPr>
                            <m:t>=75</m:t>
                          </m:r>
                          <m:r>
                            <a:rPr lang="pt-BR" b="0" i="1" smtClean="0">
                              <a:latin typeface="Cambria Math" panose="02040503050406030204" pitchFamily="18" charset="0"/>
                            </a:rPr>
                            <m:t>𝑘𝑁</m:t>
                          </m:r>
                        </m:e>
                      </m:box>
                    </m:oMath>
                  </m:oMathPara>
                </a14:m>
                <a:endParaRPr lang="pt-BR" dirty="0"/>
              </a:p>
            </p:txBody>
          </p:sp>
        </mc:Choice>
        <mc:Fallback xmlns="">
          <p:sp>
            <p:nvSpPr>
              <p:cNvPr id="74" name="CaixaDeTexto 73">
                <a:extLst>
                  <a:ext uri="{FF2B5EF4-FFF2-40B4-BE49-F238E27FC236}">
                    <a16:creationId xmlns:a16="http://schemas.microsoft.com/office/drawing/2014/main" id="{4E996099-56AE-4880-9176-7EF85C4C3007}"/>
                  </a:ext>
                </a:extLst>
              </p:cNvPr>
              <p:cNvSpPr txBox="1">
                <a:spLocks noRot="1" noChangeAspect="1" noMove="1" noResize="1" noEditPoints="1" noAdjustHandles="1" noChangeArrowheads="1" noChangeShapeType="1" noTextEdit="1"/>
              </p:cNvSpPr>
              <p:nvPr/>
            </p:nvSpPr>
            <p:spPr>
              <a:xfrm>
                <a:off x="7281493" y="5905004"/>
                <a:ext cx="1839927" cy="334002"/>
              </a:xfrm>
              <a:prstGeom prst="rect">
                <a:avLst/>
              </a:prstGeom>
              <a:blipFill>
                <a:blip r:embed="rId27"/>
                <a:stretch>
                  <a:fillRect l="-2318" t="-1852" r="-1325" b="-1851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6" name="CaixaDeTexto 75">
                <a:extLst>
                  <a:ext uri="{FF2B5EF4-FFF2-40B4-BE49-F238E27FC236}">
                    <a16:creationId xmlns:a16="http://schemas.microsoft.com/office/drawing/2014/main" id="{76CBF98A-1443-4D5A-B4B5-6ED8B6FDE54E}"/>
                  </a:ext>
                </a:extLst>
              </p:cNvPr>
              <p:cNvSpPr txBox="1"/>
              <p:nvPr/>
            </p:nvSpPr>
            <p:spPr>
              <a:xfrm>
                <a:off x="9361794" y="5894104"/>
                <a:ext cx="1849545"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r>
                        <a:rPr lang="pt-BR" b="0" i="1" smtClean="0">
                          <a:latin typeface="Cambria Math" panose="02040503050406030204" pitchFamily="18" charset="0"/>
                        </a:rPr>
                        <m:t>=−75</m:t>
                      </m:r>
                      <m:r>
                        <a:rPr lang="pt-BR" b="0" i="1" smtClean="0">
                          <a:latin typeface="Cambria Math" panose="02040503050406030204" pitchFamily="18" charset="0"/>
                        </a:rPr>
                        <m:t>𝑘𝑁</m:t>
                      </m:r>
                    </m:oMath>
                  </m:oMathPara>
                </a14:m>
                <a:endParaRPr lang="pt-BR" dirty="0"/>
              </a:p>
            </p:txBody>
          </p:sp>
        </mc:Choice>
        <mc:Fallback xmlns="">
          <p:sp>
            <p:nvSpPr>
              <p:cNvPr id="76" name="CaixaDeTexto 75">
                <a:extLst>
                  <a:ext uri="{FF2B5EF4-FFF2-40B4-BE49-F238E27FC236}">
                    <a16:creationId xmlns:a16="http://schemas.microsoft.com/office/drawing/2014/main" id="{76CBF98A-1443-4D5A-B4B5-6ED8B6FDE54E}"/>
                  </a:ext>
                </a:extLst>
              </p:cNvPr>
              <p:cNvSpPr txBox="1">
                <a:spLocks noRot="1" noChangeAspect="1" noMove="1" noResize="1" noEditPoints="1" noAdjustHandles="1" noChangeArrowheads="1" noChangeShapeType="1" noTextEdit="1"/>
              </p:cNvSpPr>
              <p:nvPr/>
            </p:nvSpPr>
            <p:spPr>
              <a:xfrm>
                <a:off x="9361794" y="5894104"/>
                <a:ext cx="1849545" cy="334002"/>
              </a:xfrm>
              <a:prstGeom prst="rect">
                <a:avLst/>
              </a:prstGeom>
              <a:blipFill>
                <a:blip r:embed="rId28"/>
                <a:stretch>
                  <a:fillRect l="-2640" t="-1818" r="-2640" b="-16364"/>
                </a:stretch>
              </a:blipFill>
            </p:spPr>
            <p:txBody>
              <a:bodyPr/>
              <a:lstStyle/>
              <a:p>
                <a:r>
                  <a:rPr lang="pt-BR">
                    <a:noFill/>
                  </a:rPr>
                  <a:t> </a:t>
                </a:r>
              </a:p>
            </p:txBody>
          </p:sp>
        </mc:Fallback>
      </mc:AlternateContent>
    </p:spTree>
    <p:extLst>
      <p:ext uri="{BB962C8B-B14F-4D97-AF65-F5344CB8AC3E}">
        <p14:creationId xmlns:p14="http://schemas.microsoft.com/office/powerpoint/2010/main" val="383181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8424825-F279-4A55-BB31-85C971E11CA5}"/>
              </a:ext>
            </a:extLst>
          </p:cNvPr>
          <p:cNvSpPr>
            <a:spLocks noGrp="1"/>
          </p:cNvSpPr>
          <p:nvPr>
            <p:ph type="dt" sz="half" idx="10"/>
          </p:nvPr>
        </p:nvSpPr>
        <p:spPr/>
        <p:txBody>
          <a:bodyPr anchor="ctr">
            <a:normAutofit/>
          </a:bodyPr>
          <a:lstStyle/>
          <a:p>
            <a:pPr rtl="0">
              <a:spcAft>
                <a:spcPts val="600"/>
              </a:spcAft>
            </a:pPr>
            <a:fld id="{9094EF83-1835-4C7A-B4B2-F0B720F5AC0B}" type="datetime1">
              <a:rPr lang="pt-BR" smtClean="0"/>
              <a:pPr rtl="0">
                <a:spcAft>
                  <a:spcPts val="600"/>
                </a:spcAft>
              </a:pPr>
              <a:t>16/11/2020</a:t>
            </a:fld>
            <a:endParaRPr lang="en-US"/>
          </a:p>
        </p:txBody>
      </p:sp>
      <mc:AlternateContent xmlns:mc="http://schemas.openxmlformats.org/markup-compatibility/2006" xmlns:a14="http://schemas.microsoft.com/office/drawing/2010/main">
        <mc:Choice Requires="a14">
          <p:graphicFrame>
            <p:nvGraphicFramePr>
              <p:cNvPr id="11" name="Tabela 10">
                <a:extLst>
                  <a:ext uri="{FF2B5EF4-FFF2-40B4-BE49-F238E27FC236}">
                    <a16:creationId xmlns:a16="http://schemas.microsoft.com/office/drawing/2014/main" id="{D2879103-9875-45A8-813A-BBC769237E0A}"/>
                  </a:ext>
                </a:extLst>
              </p:cNvPr>
              <p:cNvGraphicFramePr>
                <a:graphicFrameLocks noGrp="1"/>
              </p:cNvGraphicFramePr>
              <p:nvPr>
                <p:extLst>
                  <p:ext uri="{D42A27DB-BD31-4B8C-83A1-F6EECF244321}">
                    <p14:modId xmlns:p14="http://schemas.microsoft.com/office/powerpoint/2010/main" val="3986286501"/>
                  </p:ext>
                </p:extLst>
              </p:nvPr>
            </p:nvGraphicFramePr>
            <p:xfrm>
              <a:off x="0" y="1300057"/>
              <a:ext cx="12006470" cy="3887808"/>
            </p:xfrm>
            <a:graphic>
              <a:graphicData uri="http://schemas.openxmlformats.org/drawingml/2006/table">
                <a:tbl>
                  <a:tblPr>
                    <a:tableStyleId>{9D7B26C5-4107-4FEC-AEDC-1716B250A1EF}</a:tableStyleId>
                  </a:tblPr>
                  <a:tblGrid>
                    <a:gridCol w="790144">
                      <a:extLst>
                        <a:ext uri="{9D8B030D-6E8A-4147-A177-3AD203B41FA5}">
                          <a16:colId xmlns:a16="http://schemas.microsoft.com/office/drawing/2014/main" val="879578374"/>
                        </a:ext>
                      </a:extLst>
                    </a:gridCol>
                    <a:gridCol w="790144">
                      <a:extLst>
                        <a:ext uri="{9D8B030D-6E8A-4147-A177-3AD203B41FA5}">
                          <a16:colId xmlns:a16="http://schemas.microsoft.com/office/drawing/2014/main" val="1024055399"/>
                        </a:ext>
                      </a:extLst>
                    </a:gridCol>
                    <a:gridCol w="971737">
                      <a:extLst>
                        <a:ext uri="{9D8B030D-6E8A-4147-A177-3AD203B41FA5}">
                          <a16:colId xmlns:a16="http://schemas.microsoft.com/office/drawing/2014/main" val="1249592491"/>
                        </a:ext>
                      </a:extLst>
                    </a:gridCol>
                    <a:gridCol w="969631">
                      <a:extLst>
                        <a:ext uri="{9D8B030D-6E8A-4147-A177-3AD203B41FA5}">
                          <a16:colId xmlns:a16="http://schemas.microsoft.com/office/drawing/2014/main" val="700776456"/>
                        </a:ext>
                      </a:extLst>
                    </a:gridCol>
                    <a:gridCol w="971737">
                      <a:extLst>
                        <a:ext uri="{9D8B030D-6E8A-4147-A177-3AD203B41FA5}">
                          <a16:colId xmlns:a16="http://schemas.microsoft.com/office/drawing/2014/main" val="3290255304"/>
                        </a:ext>
                      </a:extLst>
                    </a:gridCol>
                    <a:gridCol w="931630">
                      <a:extLst>
                        <a:ext uri="{9D8B030D-6E8A-4147-A177-3AD203B41FA5}">
                          <a16:colId xmlns:a16="http://schemas.microsoft.com/office/drawing/2014/main" val="725844851"/>
                        </a:ext>
                      </a:extLst>
                    </a:gridCol>
                    <a:gridCol w="959167">
                      <a:extLst>
                        <a:ext uri="{9D8B030D-6E8A-4147-A177-3AD203B41FA5}">
                          <a16:colId xmlns:a16="http://schemas.microsoft.com/office/drawing/2014/main" val="2564791695"/>
                        </a:ext>
                      </a:extLst>
                    </a:gridCol>
                    <a:gridCol w="842470">
                      <a:extLst>
                        <a:ext uri="{9D8B030D-6E8A-4147-A177-3AD203B41FA5}">
                          <a16:colId xmlns:a16="http://schemas.microsoft.com/office/drawing/2014/main" val="3119553938"/>
                        </a:ext>
                      </a:extLst>
                    </a:gridCol>
                    <a:gridCol w="959167">
                      <a:extLst>
                        <a:ext uri="{9D8B030D-6E8A-4147-A177-3AD203B41FA5}">
                          <a16:colId xmlns:a16="http://schemas.microsoft.com/office/drawing/2014/main" val="2649789142"/>
                        </a:ext>
                      </a:extLst>
                    </a:gridCol>
                    <a:gridCol w="842470">
                      <a:extLst>
                        <a:ext uri="{9D8B030D-6E8A-4147-A177-3AD203B41FA5}">
                          <a16:colId xmlns:a16="http://schemas.microsoft.com/office/drawing/2014/main" val="3303583050"/>
                        </a:ext>
                      </a:extLst>
                    </a:gridCol>
                    <a:gridCol w="546369">
                      <a:extLst>
                        <a:ext uri="{9D8B030D-6E8A-4147-A177-3AD203B41FA5}">
                          <a16:colId xmlns:a16="http://schemas.microsoft.com/office/drawing/2014/main" val="1874318838"/>
                        </a:ext>
                      </a:extLst>
                    </a:gridCol>
                    <a:gridCol w="747239">
                      <a:extLst>
                        <a:ext uri="{9D8B030D-6E8A-4147-A177-3AD203B41FA5}">
                          <a16:colId xmlns:a16="http://schemas.microsoft.com/office/drawing/2014/main" val="1619104409"/>
                        </a:ext>
                      </a:extLst>
                    </a:gridCol>
                    <a:gridCol w="626151">
                      <a:extLst>
                        <a:ext uri="{9D8B030D-6E8A-4147-A177-3AD203B41FA5}">
                          <a16:colId xmlns:a16="http://schemas.microsoft.com/office/drawing/2014/main" val="3650939666"/>
                        </a:ext>
                      </a:extLst>
                    </a:gridCol>
                    <a:gridCol w="1058414">
                      <a:extLst>
                        <a:ext uri="{9D8B030D-6E8A-4147-A177-3AD203B41FA5}">
                          <a16:colId xmlns:a16="http://schemas.microsoft.com/office/drawing/2014/main" val="127486864"/>
                        </a:ext>
                      </a:extLst>
                    </a:gridCol>
                  </a:tblGrid>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𝜈</m:t>
                                    </m:r>
                                  </m:e>
                                  <m:sub>
                                    <m:r>
                                      <a:rPr lang="pt-BR" sz="1500" i="1">
                                        <a:latin typeface="Cambria Math" panose="02040503050406030204" pitchFamily="18" charset="0"/>
                                        <a:ea typeface="Cambria Math" panose="02040503050406030204" pitchFamily="18" charset="0"/>
                                      </a:rPr>
                                      <m:t>1</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RA-25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4158337675"/>
                      </a:ext>
                    </a:extLst>
                  </a:tr>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2</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𝜃</m:t>
                                    </m:r>
                                  </m:e>
                                  <m:sub>
                                    <m:r>
                                      <a:rPr lang="pt-BR" sz="1500" i="1">
                                        <a:latin typeface="Cambria Math" panose="02040503050406030204" pitchFamily="18" charset="0"/>
                                        <a:ea typeface="Cambria Math" panose="02040503050406030204" pitchFamily="18" charset="0"/>
                                      </a:rPr>
                                      <m:t>1</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MA+8,33</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3396881813"/>
                      </a:ext>
                    </a:extLst>
                  </a:tr>
                  <a:tr h="539052">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1,944</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-0,833</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-0,444</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0,667</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𝜈</m:t>
                                    </m:r>
                                  </m:e>
                                  <m:sub>
                                    <m:r>
                                      <a:rPr lang="pt-BR" sz="1500" b="0" i="1" smtClean="0">
                                        <a:latin typeface="Cambria Math" panose="02040503050406030204" pitchFamily="18" charset="0"/>
                                        <a:ea typeface="Cambria Math" panose="02040503050406030204" pitchFamily="18" charset="0"/>
                                      </a:rPr>
                                      <m:t>2</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RB-25-75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215692167"/>
                      </a:ext>
                    </a:extLst>
                  </a:tr>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-0,833</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3,333</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-0,667</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0,67</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𝜃</m:t>
                                    </m:r>
                                  </m:e>
                                  <m:sub>
                                    <m:r>
                                      <a:rPr lang="pt-BR" sz="1500" b="0" i="1" smtClean="0">
                                        <a:latin typeface="Cambria Math" panose="02040503050406030204" pitchFamily="18" charset="0"/>
                                        <a:ea typeface="Cambria Math" panose="02040503050406030204" pitchFamily="18" charset="0"/>
                                      </a:rPr>
                                      <m:t>2</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-8,33+37,5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1545538522"/>
                      </a:ext>
                    </a:extLst>
                  </a:tr>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-0,444</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-0,667</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1,212</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0,293</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𝜈</m:t>
                                    </m:r>
                                  </m:e>
                                  <m:sub>
                                    <m:r>
                                      <a:rPr lang="pt-BR" sz="1500" b="0" i="1" smtClean="0">
                                        <a:latin typeface="Cambria Math" panose="02040503050406030204" pitchFamily="18" charset="0"/>
                                        <a:ea typeface="Cambria Math" panose="02040503050406030204" pitchFamily="18" charset="0"/>
                                      </a:rPr>
                                      <m:t>3</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RC-75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864607454"/>
                      </a:ext>
                    </a:extLst>
                  </a:tr>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0,667</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0,67</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0,293</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2,933</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𝜃</m:t>
                                    </m:r>
                                  </m:e>
                                  <m:sub>
                                    <m:r>
                                      <a:rPr lang="pt-BR" sz="1500" b="0" i="1" smtClean="0">
                                        <a:latin typeface="Cambria Math" panose="02040503050406030204" pitchFamily="18" charset="0"/>
                                        <a:ea typeface="Cambria Math" panose="02040503050406030204" pitchFamily="18" charset="0"/>
                                      </a:rPr>
                                      <m:t>3</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-37,5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1647107805"/>
                      </a:ext>
                    </a:extLst>
                  </a:tr>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1,536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𝜈</m:t>
                                    </m:r>
                                  </m:e>
                                  <m:sub>
                                    <m:r>
                                      <a:rPr lang="pt-BR" sz="1500" b="0" i="1" smtClean="0">
                                        <a:latin typeface="Cambria Math" panose="02040503050406030204" pitchFamily="18" charset="0"/>
                                        <a:ea typeface="Cambria Math" panose="02040503050406030204" pitchFamily="18" charset="0"/>
                                      </a:rPr>
                                      <m:t>4</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-100</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354363186"/>
                      </a:ext>
                    </a:extLst>
                  </a:tr>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3,2</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𝜃</m:t>
                                    </m:r>
                                  </m:e>
                                  <m:sub>
                                    <m:r>
                                      <a:rPr lang="pt-BR" sz="1500" b="0" i="1" smtClean="0">
                                        <a:latin typeface="Cambria Math" panose="02040503050406030204" pitchFamily="18" charset="0"/>
                                        <a:ea typeface="Cambria Math" panose="02040503050406030204" pitchFamily="18" charset="0"/>
                                      </a:rPr>
                                      <m:t>4</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1836874995"/>
                      </a:ext>
                    </a:extLst>
                  </a:tr>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𝜈</m:t>
                                    </m:r>
                                  </m:e>
                                  <m:sub>
                                    <m:r>
                                      <a:rPr lang="pt-BR" sz="1500" b="0" i="1" smtClean="0">
                                        <a:latin typeface="Cambria Math" panose="02040503050406030204" pitchFamily="18" charset="0"/>
                                        <a:ea typeface="Cambria Math" panose="02040503050406030204" pitchFamily="18" charset="0"/>
                                      </a:rPr>
                                      <m:t>5</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RE</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3776537428"/>
                      </a:ext>
                    </a:extLst>
                  </a:tr>
                  <a:tr h="357983">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pt-BR" sz="1500" i="1" smtClean="0">
                                        <a:latin typeface="Cambria Math" panose="02040503050406030204" pitchFamily="18" charset="0"/>
                                        <a:ea typeface="Cambria Math" panose="02040503050406030204" pitchFamily="18" charset="0"/>
                                      </a:rPr>
                                    </m:ctrlPr>
                                  </m:sSubPr>
                                  <m:e>
                                    <m:r>
                                      <a:rPr lang="pt-BR" sz="1500" i="1">
                                        <a:latin typeface="Cambria Math" panose="02040503050406030204" pitchFamily="18" charset="0"/>
                                        <a:ea typeface="Cambria Math" panose="02040503050406030204" pitchFamily="18" charset="0"/>
                                      </a:rPr>
                                      <m:t>𝜃</m:t>
                                    </m:r>
                                  </m:e>
                                  <m:sub>
                                    <m:r>
                                      <a:rPr lang="pt-BR" sz="1500" b="0" i="1" smtClean="0">
                                        <a:latin typeface="Cambria Math" panose="02040503050406030204" pitchFamily="18" charset="0"/>
                                        <a:ea typeface="Cambria Math" panose="02040503050406030204" pitchFamily="18" charset="0"/>
                                      </a:rPr>
                                      <m:t>5</m:t>
                                    </m:r>
                                  </m:sub>
                                </m:sSub>
                              </m:oMath>
                            </m:oMathPara>
                          </a14:m>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ME</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2082810400"/>
                      </a:ext>
                    </a:extLst>
                  </a:tr>
                </a:tbl>
              </a:graphicData>
            </a:graphic>
          </p:graphicFrame>
        </mc:Choice>
        <mc:Fallback xmlns="">
          <p:graphicFrame>
            <p:nvGraphicFramePr>
              <p:cNvPr id="11" name="Tabela 10">
                <a:extLst>
                  <a:ext uri="{FF2B5EF4-FFF2-40B4-BE49-F238E27FC236}">
                    <a16:creationId xmlns:a16="http://schemas.microsoft.com/office/drawing/2014/main" id="{D2879103-9875-45A8-813A-BBC769237E0A}"/>
                  </a:ext>
                </a:extLst>
              </p:cNvPr>
              <p:cNvGraphicFramePr>
                <a:graphicFrameLocks noGrp="1"/>
              </p:cNvGraphicFramePr>
              <p:nvPr>
                <p:extLst>
                  <p:ext uri="{D42A27DB-BD31-4B8C-83A1-F6EECF244321}">
                    <p14:modId xmlns:p14="http://schemas.microsoft.com/office/powerpoint/2010/main" val="3986286501"/>
                  </p:ext>
                </p:extLst>
              </p:nvPr>
            </p:nvGraphicFramePr>
            <p:xfrm>
              <a:off x="0" y="1300057"/>
              <a:ext cx="12006470" cy="3887808"/>
            </p:xfrm>
            <a:graphic>
              <a:graphicData uri="http://schemas.openxmlformats.org/drawingml/2006/table">
                <a:tbl>
                  <a:tblPr>
                    <a:tableStyleId>{9D7B26C5-4107-4FEC-AEDC-1716B250A1EF}</a:tableStyleId>
                  </a:tblPr>
                  <a:tblGrid>
                    <a:gridCol w="790144">
                      <a:extLst>
                        <a:ext uri="{9D8B030D-6E8A-4147-A177-3AD203B41FA5}">
                          <a16:colId xmlns:a16="http://schemas.microsoft.com/office/drawing/2014/main" val="879578374"/>
                        </a:ext>
                      </a:extLst>
                    </a:gridCol>
                    <a:gridCol w="790144">
                      <a:extLst>
                        <a:ext uri="{9D8B030D-6E8A-4147-A177-3AD203B41FA5}">
                          <a16:colId xmlns:a16="http://schemas.microsoft.com/office/drawing/2014/main" val="1024055399"/>
                        </a:ext>
                      </a:extLst>
                    </a:gridCol>
                    <a:gridCol w="971737">
                      <a:extLst>
                        <a:ext uri="{9D8B030D-6E8A-4147-A177-3AD203B41FA5}">
                          <a16:colId xmlns:a16="http://schemas.microsoft.com/office/drawing/2014/main" val="1249592491"/>
                        </a:ext>
                      </a:extLst>
                    </a:gridCol>
                    <a:gridCol w="969631">
                      <a:extLst>
                        <a:ext uri="{9D8B030D-6E8A-4147-A177-3AD203B41FA5}">
                          <a16:colId xmlns:a16="http://schemas.microsoft.com/office/drawing/2014/main" val="700776456"/>
                        </a:ext>
                      </a:extLst>
                    </a:gridCol>
                    <a:gridCol w="971737">
                      <a:extLst>
                        <a:ext uri="{9D8B030D-6E8A-4147-A177-3AD203B41FA5}">
                          <a16:colId xmlns:a16="http://schemas.microsoft.com/office/drawing/2014/main" val="3290255304"/>
                        </a:ext>
                      </a:extLst>
                    </a:gridCol>
                    <a:gridCol w="931630">
                      <a:extLst>
                        <a:ext uri="{9D8B030D-6E8A-4147-A177-3AD203B41FA5}">
                          <a16:colId xmlns:a16="http://schemas.microsoft.com/office/drawing/2014/main" val="725844851"/>
                        </a:ext>
                      </a:extLst>
                    </a:gridCol>
                    <a:gridCol w="959167">
                      <a:extLst>
                        <a:ext uri="{9D8B030D-6E8A-4147-A177-3AD203B41FA5}">
                          <a16:colId xmlns:a16="http://schemas.microsoft.com/office/drawing/2014/main" val="2564791695"/>
                        </a:ext>
                      </a:extLst>
                    </a:gridCol>
                    <a:gridCol w="842470">
                      <a:extLst>
                        <a:ext uri="{9D8B030D-6E8A-4147-A177-3AD203B41FA5}">
                          <a16:colId xmlns:a16="http://schemas.microsoft.com/office/drawing/2014/main" val="3119553938"/>
                        </a:ext>
                      </a:extLst>
                    </a:gridCol>
                    <a:gridCol w="959167">
                      <a:extLst>
                        <a:ext uri="{9D8B030D-6E8A-4147-A177-3AD203B41FA5}">
                          <a16:colId xmlns:a16="http://schemas.microsoft.com/office/drawing/2014/main" val="2649789142"/>
                        </a:ext>
                      </a:extLst>
                    </a:gridCol>
                    <a:gridCol w="842470">
                      <a:extLst>
                        <a:ext uri="{9D8B030D-6E8A-4147-A177-3AD203B41FA5}">
                          <a16:colId xmlns:a16="http://schemas.microsoft.com/office/drawing/2014/main" val="3303583050"/>
                        </a:ext>
                      </a:extLst>
                    </a:gridCol>
                    <a:gridCol w="546369">
                      <a:extLst>
                        <a:ext uri="{9D8B030D-6E8A-4147-A177-3AD203B41FA5}">
                          <a16:colId xmlns:a16="http://schemas.microsoft.com/office/drawing/2014/main" val="1874318838"/>
                        </a:ext>
                      </a:extLst>
                    </a:gridCol>
                    <a:gridCol w="747239">
                      <a:extLst>
                        <a:ext uri="{9D8B030D-6E8A-4147-A177-3AD203B41FA5}">
                          <a16:colId xmlns:a16="http://schemas.microsoft.com/office/drawing/2014/main" val="1619104409"/>
                        </a:ext>
                      </a:extLst>
                    </a:gridCol>
                    <a:gridCol w="626151">
                      <a:extLst>
                        <a:ext uri="{9D8B030D-6E8A-4147-A177-3AD203B41FA5}">
                          <a16:colId xmlns:a16="http://schemas.microsoft.com/office/drawing/2014/main" val="3650939666"/>
                        </a:ext>
                      </a:extLst>
                    </a:gridCol>
                    <a:gridCol w="1058414">
                      <a:extLst>
                        <a:ext uri="{9D8B030D-6E8A-4147-A177-3AD203B41FA5}">
                          <a16:colId xmlns:a16="http://schemas.microsoft.com/office/drawing/2014/main" val="127486864"/>
                        </a:ext>
                      </a:extLst>
                    </a:gridCol>
                  </a:tblGrid>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1639" r="-225203" b="-959016"/>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RA-25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4158337675"/>
                      </a:ext>
                    </a:extLst>
                  </a:tr>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2</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101639" r="-225203" b="-859016"/>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MA+8,33</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3396881813"/>
                      </a:ext>
                    </a:extLst>
                  </a:tr>
                  <a:tr h="539052">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1,944</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-0,833</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-0,444</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0,667</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138202" r="-225203" b="-488764"/>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RB-25-75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215692167"/>
                      </a:ext>
                    </a:extLst>
                  </a:tr>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-0,833</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3,333</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-0,667</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0,67</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347541" r="-225203" b="-613115"/>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-8,33+37,5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1545538522"/>
                      </a:ext>
                    </a:extLst>
                  </a:tr>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-0,444</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-0,667</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1,212</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0,293</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447541" r="-225203" b="-513115"/>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RC-75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864607454"/>
                      </a:ext>
                    </a:extLst>
                  </a:tr>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0,667</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0,67</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0,293</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2,933</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547541" r="-225203" b="-413115"/>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-37,5</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1647107805"/>
                      </a:ext>
                    </a:extLst>
                  </a:tr>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1,536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637097" r="-225203" b="-306452"/>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-100</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354363186"/>
                      </a:ext>
                    </a:extLst>
                  </a:tr>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3,2</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749180" r="-225203" b="-211475"/>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1836874995"/>
                      </a:ext>
                    </a:extLst>
                  </a:tr>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0,768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849180" r="-225203" b="-111475"/>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RE</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3776537428"/>
                      </a:ext>
                    </a:extLst>
                  </a:tr>
                  <a:tr h="372084">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0,8</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-0,96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1,6</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endParaRPr lang="pt-BR"/>
                        </a:p>
                      </a:txBody>
                      <a:tcPr marL="71742" marR="71742" marT="71742" marB="71742" anchor="b">
                        <a:blipFill>
                          <a:blip r:embed="rId2"/>
                          <a:stretch>
                            <a:fillRect l="-1277236" t="-949180" r="-225203" b="-11475"/>
                          </a:stretch>
                        </a:blipFill>
                      </a:tcPr>
                    </a:tc>
                    <a:tc>
                      <a:txBody>
                        <a:bodyPr/>
                        <a:lstStyle/>
                        <a:p>
                          <a:pPr algn="ctr" fontAlgn="b"/>
                          <a:r>
                            <a:rPr lang="pt-BR" sz="1500" u="none" strike="noStrike" cap="none" spc="0">
                              <a:solidFill>
                                <a:schemeClr val="tx1"/>
                              </a:solidFill>
                              <a:effectLst/>
                              <a:latin typeface="Cambria Math" panose="02040503050406030204" pitchFamily="18" charset="0"/>
                              <a:ea typeface="Cambria Math" panose="02040503050406030204" pitchFamily="18" charset="0"/>
                            </a:rPr>
                            <a:t>=</a:t>
                          </a:r>
                          <a:endParaRPr lang="pt-BR" sz="1500" b="0" i="0" u="none" strike="noStrike" cap="none" spc="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tc>
                      <a:txBody>
                        <a:bodyPr/>
                        <a:lstStyle/>
                        <a:p>
                          <a:pPr algn="ctr" fontAlgn="b"/>
                          <a:r>
                            <a:rPr lang="pt-BR" sz="1500" u="none" strike="noStrike" cap="none" spc="0" dirty="0">
                              <a:solidFill>
                                <a:schemeClr val="tx1"/>
                              </a:solidFill>
                              <a:effectLst/>
                              <a:latin typeface="Cambria Math" panose="02040503050406030204" pitchFamily="18" charset="0"/>
                              <a:ea typeface="Cambria Math" panose="02040503050406030204" pitchFamily="18" charset="0"/>
                            </a:rPr>
                            <a:t>ME</a:t>
                          </a:r>
                          <a:endParaRPr lang="pt-BR" sz="1500" b="0" i="0" u="none" strike="noStrike" cap="none" spc="0" dirty="0">
                            <a:solidFill>
                              <a:schemeClr val="tx1"/>
                            </a:solidFill>
                            <a:effectLst/>
                            <a:latin typeface="Cambria Math" panose="02040503050406030204" pitchFamily="18" charset="0"/>
                            <a:ea typeface="Cambria Math" panose="02040503050406030204" pitchFamily="18" charset="0"/>
                          </a:endParaRPr>
                        </a:p>
                      </a:txBody>
                      <a:tcPr marL="71742" marR="71742" marT="71742" marB="71742" anchor="b"/>
                    </a:tc>
                    <a:extLst>
                      <a:ext uri="{0D108BD9-81ED-4DB2-BD59-A6C34878D82A}">
                        <a16:rowId xmlns:a16="http://schemas.microsoft.com/office/drawing/2014/main" val="2082810400"/>
                      </a:ext>
                    </a:extLst>
                  </a:tr>
                </a:tbl>
              </a:graphicData>
            </a:graphic>
          </p:graphicFrame>
        </mc:Fallback>
      </mc:AlternateContent>
      <p:cxnSp>
        <p:nvCxnSpPr>
          <p:cNvPr id="5" name="Conector reto 4">
            <a:extLst>
              <a:ext uri="{FF2B5EF4-FFF2-40B4-BE49-F238E27FC236}">
                <a16:creationId xmlns:a16="http://schemas.microsoft.com/office/drawing/2014/main" id="{22E231AD-C8D8-47A5-8B93-C77C221F2E5B}"/>
              </a:ext>
            </a:extLst>
          </p:cNvPr>
          <p:cNvCxnSpPr>
            <a:cxnSpLocks/>
          </p:cNvCxnSpPr>
          <p:nvPr/>
        </p:nvCxnSpPr>
        <p:spPr>
          <a:xfrm>
            <a:off x="120360" y="1480825"/>
            <a:ext cx="11647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B9A2FD51-356E-420E-8164-8F21A2DA7E40}"/>
              </a:ext>
            </a:extLst>
          </p:cNvPr>
          <p:cNvCxnSpPr>
            <a:cxnSpLocks/>
          </p:cNvCxnSpPr>
          <p:nvPr/>
        </p:nvCxnSpPr>
        <p:spPr>
          <a:xfrm>
            <a:off x="120360" y="1871764"/>
            <a:ext cx="11647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0AC9D6E2-6759-47D8-B2DD-99AC12D73B50}"/>
              </a:ext>
            </a:extLst>
          </p:cNvPr>
          <p:cNvCxnSpPr>
            <a:cxnSpLocks/>
          </p:cNvCxnSpPr>
          <p:nvPr/>
        </p:nvCxnSpPr>
        <p:spPr>
          <a:xfrm>
            <a:off x="120360" y="5019155"/>
            <a:ext cx="11647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78DCD181-37D6-4736-91DC-0946735518CE}"/>
              </a:ext>
            </a:extLst>
          </p:cNvPr>
          <p:cNvCxnSpPr>
            <a:cxnSpLocks/>
          </p:cNvCxnSpPr>
          <p:nvPr/>
        </p:nvCxnSpPr>
        <p:spPr>
          <a:xfrm>
            <a:off x="120360" y="4634841"/>
            <a:ext cx="11647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11441542-9F86-4B29-A0DE-0F65E7FC99C8}"/>
              </a:ext>
            </a:extLst>
          </p:cNvPr>
          <p:cNvCxnSpPr>
            <a:cxnSpLocks/>
          </p:cNvCxnSpPr>
          <p:nvPr/>
        </p:nvCxnSpPr>
        <p:spPr>
          <a:xfrm>
            <a:off x="133612" y="2408477"/>
            <a:ext cx="11647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FF9256DB-A740-44F2-ACA8-808C3E1EE429}"/>
              </a:ext>
            </a:extLst>
          </p:cNvPr>
          <p:cNvCxnSpPr>
            <a:cxnSpLocks/>
          </p:cNvCxnSpPr>
          <p:nvPr/>
        </p:nvCxnSpPr>
        <p:spPr>
          <a:xfrm>
            <a:off x="139695" y="3143973"/>
            <a:ext cx="11647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B03348AF-9195-44CB-8AB1-D6D2DF943671}"/>
              </a:ext>
            </a:extLst>
          </p:cNvPr>
          <p:cNvCxnSpPr>
            <a:cxnSpLocks/>
          </p:cNvCxnSpPr>
          <p:nvPr/>
        </p:nvCxnSpPr>
        <p:spPr>
          <a:xfrm flipV="1">
            <a:off x="380415" y="1300058"/>
            <a:ext cx="0" cy="38878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3FD4C373-203E-416A-8CE1-BE661291D2DB}"/>
              </a:ext>
            </a:extLst>
          </p:cNvPr>
          <p:cNvCxnSpPr>
            <a:cxnSpLocks/>
          </p:cNvCxnSpPr>
          <p:nvPr/>
        </p:nvCxnSpPr>
        <p:spPr>
          <a:xfrm flipV="1">
            <a:off x="1176792" y="1316516"/>
            <a:ext cx="0" cy="38878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A237AC56-D185-41D4-8FB3-943862CC0496}"/>
              </a:ext>
            </a:extLst>
          </p:cNvPr>
          <p:cNvCxnSpPr>
            <a:cxnSpLocks/>
          </p:cNvCxnSpPr>
          <p:nvPr/>
        </p:nvCxnSpPr>
        <p:spPr>
          <a:xfrm flipV="1">
            <a:off x="2063441" y="1300057"/>
            <a:ext cx="0" cy="38878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3B655234-2B73-4A22-AE67-DCFA266E92A8}"/>
              </a:ext>
            </a:extLst>
          </p:cNvPr>
          <p:cNvCxnSpPr>
            <a:cxnSpLocks/>
          </p:cNvCxnSpPr>
          <p:nvPr/>
        </p:nvCxnSpPr>
        <p:spPr>
          <a:xfrm flipV="1">
            <a:off x="3991633" y="1300057"/>
            <a:ext cx="0" cy="38878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D58C3F3A-F3F4-428E-9B0D-FEAE66D6DA2F}"/>
              </a:ext>
            </a:extLst>
          </p:cNvPr>
          <p:cNvCxnSpPr>
            <a:cxnSpLocks/>
          </p:cNvCxnSpPr>
          <p:nvPr/>
        </p:nvCxnSpPr>
        <p:spPr>
          <a:xfrm flipV="1">
            <a:off x="7695615" y="1300057"/>
            <a:ext cx="0" cy="38878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2861B159-7C58-4EAF-8406-EA4DD62F0D36}"/>
              </a:ext>
            </a:extLst>
          </p:cNvPr>
          <p:cNvCxnSpPr>
            <a:cxnSpLocks/>
          </p:cNvCxnSpPr>
          <p:nvPr/>
        </p:nvCxnSpPr>
        <p:spPr>
          <a:xfrm flipV="1">
            <a:off x="8603389" y="1316516"/>
            <a:ext cx="0" cy="38878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52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8312B7BD-C16B-42E5-99E5-903D71046CF0}"/>
              </a:ext>
            </a:extLst>
          </p:cNvPr>
          <p:cNvSpPr>
            <a:spLocks noGrp="1"/>
          </p:cNvSpPr>
          <p:nvPr>
            <p:ph type="dt" sz="half" idx="10"/>
          </p:nvPr>
        </p:nvSpPr>
        <p:spPr/>
        <p:txBody>
          <a:bodyPr/>
          <a:lstStyle/>
          <a:p>
            <a:pPr rtl="0"/>
            <a:fld id="{623252B5-F3E6-4058-A723-196087E9E541}" type="datetime1">
              <a:rPr lang="pt-BR" smtClean="0"/>
              <a:t>16/11/2020</a:t>
            </a:fld>
            <a:endParaRPr lang="en-US" dirty="0"/>
          </a:p>
        </p:txBody>
      </p:sp>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E4719B8E-15A3-496C-BA6D-3F119D667712}"/>
                  </a:ext>
                </a:extLst>
              </p:cNvPr>
              <p:cNvSpPr txBox="1"/>
              <p:nvPr/>
            </p:nvSpPr>
            <p:spPr>
              <a:xfrm>
                <a:off x="2548977" y="194274"/>
                <a:ext cx="6794205" cy="1028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i="1" smtClean="0">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3</m:t>
                                      </m:r>
                                      <m:r>
                                        <a:rPr lang="pt-BR" i="1">
                                          <a:latin typeface="Cambria Math" panose="02040503050406030204" pitchFamily="18" charset="0"/>
                                        </a:rPr>
                                        <m:t>,333</m:t>
                                      </m:r>
                                    </m:e>
                                    <m:e>
                                      <m:r>
                                        <a:rPr lang="pt-BR" i="1">
                                          <a:latin typeface="Cambria Math" panose="02040503050406030204" pitchFamily="18" charset="0"/>
                                        </a:rPr>
                                        <m:t>0,67</m:t>
                                      </m:r>
                                    </m:e>
                                  </m:mr>
                                  <m:mr>
                                    <m:e>
                                      <m:r>
                                        <a:rPr lang="pt-BR" i="1">
                                          <a:latin typeface="Cambria Math" panose="02040503050406030204" pitchFamily="18" charset="0"/>
                                        </a:rPr>
                                        <m:t>0,67</m:t>
                                      </m:r>
                                    </m:e>
                                    <m:e>
                                      <m:r>
                                        <a:rPr lang="pt-BR" i="1">
                                          <a:latin typeface="Cambria Math" panose="02040503050406030204" pitchFamily="18" charset="0"/>
                                        </a:rPr>
                                        <m:t>2,933</m:t>
                                      </m:r>
                                    </m:e>
                                  </m:mr>
                                </m:m>
                              </m:e>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e>
                                    <m:e>
                                      <m:r>
                                        <a:rPr lang="pt-BR" i="1">
                                          <a:latin typeface="Cambria Math" panose="02040503050406030204" pitchFamily="18" charset="0"/>
                                        </a:rPr>
                                        <m:t>0</m:t>
                                      </m:r>
                                    </m:e>
                                  </m:mr>
                                  <m:mr>
                                    <m:e>
                                      <m:r>
                                        <a:rPr lang="pt-BR" i="1">
                                          <a:latin typeface="Cambria Math" panose="02040503050406030204" pitchFamily="18" charset="0"/>
                                        </a:rPr>
                                        <m:t>−0,96</m:t>
                                      </m:r>
                                    </m:e>
                                    <m:e>
                                      <m:r>
                                        <a:rPr lang="pt-BR" i="1">
                                          <a:latin typeface="Cambria Math" panose="02040503050406030204" pitchFamily="18" charset="0"/>
                                        </a:rPr>
                                        <m:t>0,8</m:t>
                                      </m:r>
                                    </m:e>
                                  </m:mr>
                                </m:m>
                              </m:e>
                            </m:mr>
                            <m:mr>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e>
                                    <m:e>
                                      <m:r>
                                        <a:rPr lang="pt-BR" i="1">
                                          <a:latin typeface="Cambria Math" panose="02040503050406030204" pitchFamily="18" charset="0"/>
                                        </a:rPr>
                                        <m:t>−0,96</m:t>
                                      </m:r>
                                    </m:e>
                                  </m:mr>
                                  <m:mr>
                                    <m:e>
                                      <m:r>
                                        <a:rPr lang="pt-BR" i="1">
                                          <a:latin typeface="Cambria Math" panose="02040503050406030204" pitchFamily="18" charset="0"/>
                                        </a:rPr>
                                        <m:t>0</m:t>
                                      </m:r>
                                    </m:e>
                                    <m:e>
                                      <m:r>
                                        <a:rPr lang="pt-BR" i="1">
                                          <a:latin typeface="Cambria Math" panose="02040503050406030204" pitchFamily="18" charset="0"/>
                                        </a:rPr>
                                        <m:t>0,8</m:t>
                                      </m:r>
                                    </m:e>
                                  </m:mr>
                                </m:m>
                              </m:e>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1</m:t>
                                      </m:r>
                                      <m:r>
                                        <a:rPr lang="pt-BR" i="1">
                                          <a:latin typeface="Cambria Math" panose="02040503050406030204" pitchFamily="18" charset="0"/>
                                        </a:rPr>
                                        <m:t>,536</m:t>
                                      </m:r>
                                    </m:e>
                                    <m:e>
                                      <m:r>
                                        <a:rPr lang="pt-BR" i="1">
                                          <a:latin typeface="Cambria Math" panose="02040503050406030204" pitchFamily="18" charset="0"/>
                                        </a:rPr>
                                        <m:t>0</m:t>
                                      </m:r>
                                    </m:e>
                                  </m:mr>
                                  <m:mr>
                                    <m:e>
                                      <m:r>
                                        <a:rPr lang="pt-BR" i="1">
                                          <a:latin typeface="Cambria Math" panose="02040503050406030204" pitchFamily="18" charset="0"/>
                                        </a:rPr>
                                        <m:t>0</m:t>
                                      </m:r>
                                    </m:e>
                                    <m:e>
                                      <m:r>
                                        <a:rPr lang="pt-BR" i="1">
                                          <a:latin typeface="Cambria Math" panose="02040503050406030204" pitchFamily="18" charset="0"/>
                                        </a:rPr>
                                        <m:t>3,2</m:t>
                                      </m:r>
                                    </m:e>
                                  </m:mr>
                                </m:m>
                              </m:e>
                            </m:mr>
                          </m:m>
                        </m:e>
                      </m:d>
                      <m:r>
                        <a:rPr lang="pt-BR" b="0" i="1" smtClean="0">
                          <a:latin typeface="Cambria Math" panose="02040503050406030204" pitchFamily="18" charset="0"/>
                        </a:rPr>
                        <m:t>. </m:t>
                      </m:r>
                      <m:r>
                        <a:rPr lang="pt-BR" i="1">
                          <a:latin typeface="Cambria Math" panose="02040503050406030204" pitchFamily="18" charset="0"/>
                        </a:rPr>
                        <m:t>2,5 </m:t>
                      </m:r>
                      <m:sSup>
                        <m:sSupPr>
                          <m:ctrlPr>
                            <a:rPr lang="pt-BR" i="1">
                              <a:latin typeface="Cambria Math" panose="02040503050406030204" pitchFamily="18" charset="0"/>
                            </a:rPr>
                          </m:ctrlPr>
                        </m:sSupPr>
                        <m:e>
                          <m:r>
                            <a:rPr lang="pt-BR" i="1">
                              <a:latin typeface="Cambria Math" panose="02040503050406030204" pitchFamily="18" charset="0"/>
                            </a:rPr>
                            <m:t>10</m:t>
                          </m:r>
                        </m:e>
                        <m:sup>
                          <m:r>
                            <a:rPr lang="pt-BR" i="1">
                              <a:latin typeface="Cambria Math" panose="02040503050406030204" pitchFamily="18" charset="0"/>
                            </a:rPr>
                            <m:t>7</m:t>
                          </m:r>
                        </m:sup>
                      </m:sSup>
                      <m:r>
                        <a:rPr lang="pt-BR" i="1">
                          <a:latin typeface="Cambria Math" panose="02040503050406030204" pitchFamily="18" charset="0"/>
                        </a:rPr>
                        <m:t> . 0,00</m:t>
                      </m:r>
                      <m:r>
                        <a:rPr lang="pt-BR" b="0" i="1" smtClean="0">
                          <a:latin typeface="Cambria Math" panose="02040503050406030204" pitchFamily="18" charset="0"/>
                        </a:rPr>
                        <m:t>034. </m:t>
                      </m:r>
                      <m:d>
                        <m:dPr>
                          <m:begChr m:val="|"/>
                          <m:endChr m:val="|"/>
                          <m:ctrlPr>
                            <a:rPr lang="pt-BR" b="0" i="1" smtClean="0">
                              <a:latin typeface="Cambria Math" panose="02040503050406030204" pitchFamily="18" charset="0"/>
                            </a:rPr>
                          </m:ctrlPr>
                        </m:dPr>
                        <m:e>
                          <m:m>
                            <m:mPr>
                              <m:mcs>
                                <m:mc>
                                  <m:mcPr>
                                    <m:count m:val="1"/>
                                    <m:mcJc m:val="center"/>
                                  </m:mcPr>
                                </m:mc>
                              </m:mcs>
                              <m:ctrlPr>
                                <a:rPr lang="pt-BR" b="0" i="1" smtClean="0">
                                  <a:latin typeface="Cambria Math" panose="02040503050406030204" pitchFamily="18" charset="0"/>
                                </a:rPr>
                              </m:ctrlPr>
                            </m:mPr>
                            <m:mr>
                              <m:e>
                                <m:m>
                                  <m:mPr>
                                    <m:mcs>
                                      <m:mc>
                                        <m:mcPr>
                                          <m:count m:val="1"/>
                                          <m:mcJc m:val="center"/>
                                        </m:mcPr>
                                      </m:mc>
                                    </m:mcs>
                                    <m:ctrlPr>
                                      <a:rPr lang="pt-BR" b="0" i="1" smtClean="0">
                                        <a:latin typeface="Cambria Math" panose="02040503050406030204" pitchFamily="18" charset="0"/>
                                      </a:rPr>
                                    </m:ctrlPr>
                                  </m:mPr>
                                  <m:mr>
                                    <m:e>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e>
                                  </m:mr>
                                  <m:mr>
                                    <m:e>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e>
                                  </m:mr>
                                </m:m>
                              </m:e>
                            </m:mr>
                            <m:mr>
                              <m:e>
                                <m:m>
                                  <m:mPr>
                                    <m:mcs>
                                      <m:mc>
                                        <m:mcPr>
                                          <m:count m:val="1"/>
                                          <m:mcJc m:val="center"/>
                                        </m:mcPr>
                                      </m:mc>
                                    </m:mcs>
                                    <m:ctrlPr>
                                      <a:rPr lang="pt-BR" b="0" i="1" smtClean="0">
                                        <a:latin typeface="Cambria Math" panose="02040503050406030204" pitchFamily="18" charset="0"/>
                                      </a:rPr>
                                    </m:ctrlPr>
                                  </m:mPr>
                                  <m:mr>
                                    <m:e>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e>
                                  </m:mr>
                                  <m:mr>
                                    <m:e>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e>
                                  </m:mr>
                                </m:m>
                              </m:e>
                            </m:mr>
                          </m:m>
                        </m:e>
                      </m:d>
                      <m:r>
                        <a:rPr lang="pt-BR" b="0" i="1" smtClean="0">
                          <a:latin typeface="Cambria Math" panose="02040503050406030204" pitchFamily="18" charset="0"/>
                        </a:rPr>
                        <m:t>=</m:t>
                      </m:r>
                      <m:d>
                        <m:dPr>
                          <m:begChr m:val="|"/>
                          <m:endChr m:val="|"/>
                          <m:ctrlPr>
                            <a:rPr lang="pt-BR" i="1">
                              <a:latin typeface="Cambria Math" panose="02040503050406030204" pitchFamily="18" charset="0"/>
                            </a:rPr>
                          </m:ctrlPr>
                        </m:dPr>
                        <m:e>
                          <m:m>
                            <m:mPr>
                              <m:mcs>
                                <m:mc>
                                  <m:mcPr>
                                    <m:count m:val="1"/>
                                    <m:mcJc m:val="center"/>
                                  </m:mcPr>
                                </m:mc>
                              </m:mcs>
                              <m:ctrlPr>
                                <a:rPr lang="pt-BR" i="1">
                                  <a:latin typeface="Cambria Math" panose="02040503050406030204" pitchFamily="18" charset="0"/>
                                </a:rPr>
                              </m:ctrlPr>
                            </m:mPr>
                            <m:mr>
                              <m:e>
                                <m:m>
                                  <m:mPr>
                                    <m:mcs>
                                      <m:mc>
                                        <m:mcPr>
                                          <m:count m:val="1"/>
                                          <m:mcJc m:val="center"/>
                                        </m:mcPr>
                                      </m:mc>
                                    </m:mcs>
                                    <m:ctrlPr>
                                      <a:rPr lang="pt-BR" i="1">
                                        <a:latin typeface="Cambria Math" panose="02040503050406030204" pitchFamily="18" charset="0"/>
                                      </a:rPr>
                                    </m:ctrlPr>
                                  </m:mPr>
                                  <m:mr>
                                    <m:e>
                                      <m:r>
                                        <a:rPr lang="pt-BR" b="0" i="1" smtClean="0">
                                          <a:latin typeface="Cambria Math" panose="02040503050406030204" pitchFamily="18" charset="0"/>
                                          <a:ea typeface="Cambria Math" panose="02040503050406030204" pitchFamily="18" charset="0"/>
                                        </a:rPr>
                                        <m:t>29,17</m:t>
                                      </m:r>
                                    </m:e>
                                  </m:mr>
                                  <m:mr>
                                    <m:e>
                                      <m:r>
                                        <a:rPr lang="pt-BR" b="0" i="1" smtClean="0">
                                          <a:latin typeface="Cambria Math" panose="02040503050406030204" pitchFamily="18" charset="0"/>
                                          <a:ea typeface="Cambria Math" panose="02040503050406030204" pitchFamily="18" charset="0"/>
                                        </a:rPr>
                                        <m:t>−37,5</m:t>
                                      </m:r>
                                    </m:e>
                                  </m:mr>
                                </m:m>
                              </m:e>
                            </m:mr>
                            <m:mr>
                              <m:e>
                                <m:m>
                                  <m:mPr>
                                    <m:mcs>
                                      <m:mc>
                                        <m:mcPr>
                                          <m:count m:val="1"/>
                                          <m:mcJc m:val="center"/>
                                        </m:mcPr>
                                      </m:mc>
                                    </m:mcs>
                                    <m:ctrlPr>
                                      <a:rPr lang="pt-BR" i="1">
                                        <a:latin typeface="Cambria Math" panose="02040503050406030204" pitchFamily="18" charset="0"/>
                                      </a:rPr>
                                    </m:ctrlPr>
                                  </m:mPr>
                                  <m:mr>
                                    <m:e>
                                      <m:r>
                                        <a:rPr lang="pt-BR" b="0" i="1" smtClean="0">
                                          <a:latin typeface="Cambria Math" panose="02040503050406030204" pitchFamily="18" charset="0"/>
                                          <a:ea typeface="Cambria Math" panose="02040503050406030204" pitchFamily="18" charset="0"/>
                                        </a:rPr>
                                        <m:t>−100</m:t>
                                      </m:r>
                                    </m:e>
                                  </m:mr>
                                  <m:mr>
                                    <m:e>
                                      <m:r>
                                        <a:rPr lang="pt-BR" b="0" i="1" smtClean="0">
                                          <a:latin typeface="Cambria Math" panose="02040503050406030204" pitchFamily="18" charset="0"/>
                                          <a:ea typeface="Cambria Math" panose="02040503050406030204" pitchFamily="18" charset="0"/>
                                        </a:rPr>
                                        <m:t>0</m:t>
                                      </m:r>
                                    </m:e>
                                  </m:mr>
                                </m:m>
                              </m:e>
                            </m:mr>
                          </m:m>
                        </m:e>
                      </m:d>
                    </m:oMath>
                  </m:oMathPara>
                </a14:m>
                <a:endParaRPr lang="pt-BR" dirty="0"/>
              </a:p>
            </p:txBody>
          </p:sp>
        </mc:Choice>
        <mc:Fallback xmlns="">
          <p:sp>
            <p:nvSpPr>
              <p:cNvPr id="2" name="CaixaDeTexto 1">
                <a:extLst>
                  <a:ext uri="{FF2B5EF4-FFF2-40B4-BE49-F238E27FC236}">
                    <a16:creationId xmlns:a16="http://schemas.microsoft.com/office/drawing/2014/main" id="{E4719B8E-15A3-496C-BA6D-3F119D667712}"/>
                  </a:ext>
                </a:extLst>
              </p:cNvPr>
              <p:cNvSpPr txBox="1">
                <a:spLocks noRot="1" noChangeAspect="1" noMove="1" noResize="1" noEditPoints="1" noAdjustHandles="1" noChangeArrowheads="1" noChangeShapeType="1" noTextEdit="1"/>
              </p:cNvSpPr>
              <p:nvPr/>
            </p:nvSpPr>
            <p:spPr>
              <a:xfrm>
                <a:off x="2548977" y="194274"/>
                <a:ext cx="6794205" cy="1028102"/>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51927831-05D5-4A7B-9D7E-A88B60556EA2}"/>
                  </a:ext>
                </a:extLst>
              </p:cNvPr>
              <p:cNvSpPr txBox="1"/>
              <p:nvPr/>
            </p:nvSpPr>
            <p:spPr>
              <a:xfrm>
                <a:off x="3344501" y="1402659"/>
                <a:ext cx="5203156" cy="12485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i="1" smtClean="0">
                              <a:latin typeface="Cambria Math" panose="02040503050406030204" pitchFamily="18" charset="0"/>
                            </a:rPr>
                          </m:ctrlPr>
                        </m:dPr>
                        <m:e>
                          <m:eqArr>
                            <m:eqArrPr>
                              <m:ctrlPr>
                                <a:rPr lang="pt-BR" i="1" smtClean="0">
                                  <a:latin typeface="Cambria Math" panose="02040503050406030204" pitchFamily="18" charset="0"/>
                                </a:rPr>
                              </m:ctrlPr>
                            </m:eqArrPr>
                            <m:e>
                              <m:m>
                                <m:mPr>
                                  <m:mcs>
                                    <m:mc>
                                      <m:mcPr>
                                        <m:count m:val="1"/>
                                        <m:mcJc m:val="center"/>
                                      </m:mcPr>
                                    </m:mc>
                                  </m:mcs>
                                  <m:ctrlPr>
                                    <a:rPr lang="pt-BR" i="1" smtClean="0">
                                      <a:latin typeface="Cambria Math" panose="02040503050406030204" pitchFamily="18" charset="0"/>
                                    </a:rPr>
                                  </m:ctrlPr>
                                </m:mPr>
                                <m:mr>
                                  <m:e>
                                    <m:r>
                                      <m:rPr>
                                        <m:brk m:alnAt="7"/>
                                      </m:rPr>
                                      <a:rPr lang="pt-BR" b="0" i="1" smtClean="0">
                                        <a:latin typeface="Cambria Math" panose="02040503050406030204" pitchFamily="18" charset="0"/>
                                      </a:rPr>
                                      <m:t>2</m:t>
                                    </m:r>
                                    <m:r>
                                      <a:rPr lang="pt-BR" b="0" i="1" smtClean="0">
                                        <a:latin typeface="Cambria Math" panose="02040503050406030204" pitchFamily="18" charset="0"/>
                                      </a:rPr>
                                      <m:t>8330,5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+5695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b="0" i="1" smtClean="0">
                                        <a:latin typeface="Cambria Math" panose="02040503050406030204" pitchFamily="18" charset="0"/>
                                        <a:ea typeface="Cambria Math" panose="02040503050406030204" pitchFamily="18" charset="0"/>
                                      </a:rPr>
                                      <m:t>+0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=29,17</m:t>
                                    </m:r>
                                  </m:e>
                                </m:mr>
                                <m:mr>
                                  <m:e>
                                    <m:r>
                                      <a:rPr lang="pt-BR" b="0" i="1" smtClean="0">
                                        <a:latin typeface="Cambria Math" panose="02040503050406030204" pitchFamily="18" charset="0"/>
                                      </a:rPr>
                                      <m:t>5695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24930,5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b="0" i="1" smtClean="0">
                                        <a:latin typeface="Cambria Math" panose="02040503050406030204" pitchFamily="18" charset="0"/>
                                        <a:ea typeface="Cambria Math" panose="02040503050406030204" pitchFamily="18" charset="0"/>
                                      </a:rPr>
                                      <m:t>−8160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6800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=−37,5</m:t>
                                    </m:r>
                                  </m:e>
                                </m:mr>
                              </m:m>
                            </m:e>
                            <m:e>
                              <m:m>
                                <m:mPr>
                                  <m:mcs>
                                    <m:mc>
                                      <m:mcPr>
                                        <m:count m:val="1"/>
                                        <m:mcJc m:val="center"/>
                                      </m:mcPr>
                                    </m:mc>
                                  </m:mcs>
                                  <m:ctrlPr>
                                    <a:rPr lang="pt-BR" i="1" smtClean="0">
                                      <a:latin typeface="Cambria Math" panose="02040503050406030204" pitchFamily="18" charset="0"/>
                                    </a:rPr>
                                  </m:ctrlPr>
                                </m:mPr>
                                <m:mr>
                                  <m:e>
                                    <m:r>
                                      <m:rPr>
                                        <m:brk m:alnAt="7"/>
                                      </m:rPr>
                                      <a:rPr lang="pt-BR" b="0" i="1" smtClean="0">
                                        <a:latin typeface="Cambria Math" panose="02040503050406030204" pitchFamily="18" charset="0"/>
                                      </a:rPr>
                                      <m:t>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−8160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13056</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i="1">
                                        <a:latin typeface="Cambria Math" panose="02040503050406030204" pitchFamily="18" charset="0"/>
                                        <a:ea typeface="Cambria Math" panose="02040503050406030204" pitchFamily="18" charset="0"/>
                                      </a:rPr>
                                      <m:t>+0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=−100</m:t>
                                    </m:r>
                                  </m:e>
                                </m:mr>
                                <m:mr>
                                  <m:e>
                                    <m:r>
                                      <a:rPr lang="pt-BR" b="0" i="1" smtClean="0">
                                        <a:latin typeface="Cambria Math" panose="02040503050406030204" pitchFamily="18" charset="0"/>
                                      </a:rPr>
                                      <m:t>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6800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i="1">
                                        <a:latin typeface="Cambria Math" panose="02040503050406030204" pitchFamily="18" charset="0"/>
                                        <a:ea typeface="Cambria Math" panose="02040503050406030204" pitchFamily="18" charset="0"/>
                                      </a:rPr>
                                      <m:t>+0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2720</m:t>
                                    </m:r>
                                    <m:r>
                                      <a:rPr lang="pt-BR" i="1">
                                        <a:latin typeface="Cambria Math" panose="02040503050406030204" pitchFamily="18" charset="0"/>
                                        <a:ea typeface="Cambria Math" panose="02040503050406030204" pitchFamily="18" charset="0"/>
                                      </a:rPr>
                                      <m:t>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=0</m:t>
                                    </m:r>
                                  </m:e>
                                </m:mr>
                              </m:m>
                            </m:e>
                          </m:eqArr>
                        </m:e>
                      </m:d>
                    </m:oMath>
                  </m:oMathPara>
                </a14:m>
                <a:endParaRPr lang="pt-BR" dirty="0"/>
              </a:p>
            </p:txBody>
          </p:sp>
        </mc:Choice>
        <mc:Fallback xmlns="">
          <p:sp>
            <p:nvSpPr>
              <p:cNvPr id="3" name="CaixaDeTexto 2">
                <a:extLst>
                  <a:ext uri="{FF2B5EF4-FFF2-40B4-BE49-F238E27FC236}">
                    <a16:creationId xmlns:a16="http://schemas.microsoft.com/office/drawing/2014/main" id="{51927831-05D5-4A7B-9D7E-A88B60556EA2}"/>
                  </a:ext>
                </a:extLst>
              </p:cNvPr>
              <p:cNvSpPr txBox="1">
                <a:spLocks noRot="1" noChangeAspect="1" noMove="1" noResize="1" noEditPoints="1" noAdjustHandles="1" noChangeArrowheads="1" noChangeShapeType="1" noTextEdit="1"/>
              </p:cNvSpPr>
              <p:nvPr/>
            </p:nvSpPr>
            <p:spPr>
              <a:xfrm>
                <a:off x="3344501" y="1402659"/>
                <a:ext cx="5203156" cy="1248547"/>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C548F1F6-075B-44B0-9047-67828902C021}"/>
                  </a:ext>
                </a:extLst>
              </p:cNvPr>
              <p:cNvSpPr txBox="1"/>
              <p:nvPr/>
            </p:nvSpPr>
            <p:spPr>
              <a:xfrm>
                <a:off x="1709359" y="2692572"/>
                <a:ext cx="8473440" cy="6476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brk m:alnAt="7"/>
                        </m:rPr>
                        <a:rPr lang="pt-BR" b="0" i="1" smtClean="0">
                          <a:latin typeface="Cambria Math" panose="02040503050406030204" pitchFamily="18" charset="0"/>
                        </a:rPr>
                        <m:t>2</m:t>
                      </m:r>
                      <m:r>
                        <a:rPr lang="pt-BR" b="0" i="1" smtClean="0">
                          <a:latin typeface="Cambria Math" panose="02040503050406030204" pitchFamily="18" charset="0"/>
                        </a:rPr>
                        <m:t>8330,5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=29,17</m:t>
                      </m:r>
                      <m:r>
                        <a:rPr lang="pt-BR" i="1">
                          <a:latin typeface="Cambria Math" panose="02040503050406030204" pitchFamily="18" charset="0"/>
                          <a:ea typeface="Cambria Math" panose="02040503050406030204" pitchFamily="18" charset="0"/>
                        </a:rPr>
                        <m:t>−5695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i="1" smtClean="0">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29,17−5695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num>
                        <m:den>
                          <m:r>
                            <a:rPr lang="pt-BR" b="0" i="1" smtClean="0">
                              <a:latin typeface="Cambria Math" panose="02040503050406030204" pitchFamily="18" charset="0"/>
                              <a:ea typeface="Cambria Math" panose="02040503050406030204" pitchFamily="18" charset="0"/>
                            </a:rPr>
                            <m:t>28330,5</m:t>
                          </m:r>
                        </m:den>
                      </m:f>
                      <m:r>
                        <a:rPr lang="pt-BR" i="1">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=0,00103−0,201</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oMath>
                  </m:oMathPara>
                </a14:m>
                <a:endParaRPr lang="pt-BR" dirty="0"/>
              </a:p>
            </p:txBody>
          </p:sp>
        </mc:Choice>
        <mc:Fallback xmlns="">
          <p:sp>
            <p:nvSpPr>
              <p:cNvPr id="7" name="CaixaDeTexto 6">
                <a:extLst>
                  <a:ext uri="{FF2B5EF4-FFF2-40B4-BE49-F238E27FC236}">
                    <a16:creationId xmlns:a16="http://schemas.microsoft.com/office/drawing/2014/main" id="{C548F1F6-075B-44B0-9047-67828902C021}"/>
                  </a:ext>
                </a:extLst>
              </p:cNvPr>
              <p:cNvSpPr txBox="1">
                <a:spLocks noRot="1" noChangeAspect="1" noMove="1" noResize="1" noEditPoints="1" noAdjustHandles="1" noChangeArrowheads="1" noChangeShapeType="1" noTextEdit="1"/>
              </p:cNvSpPr>
              <p:nvPr/>
            </p:nvSpPr>
            <p:spPr>
              <a:xfrm>
                <a:off x="1709359" y="2692572"/>
                <a:ext cx="8473440" cy="647613"/>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1251EE8F-3BE1-4D7E-9B16-167790DAEA34}"/>
                  </a:ext>
                </a:extLst>
              </p:cNvPr>
              <p:cNvSpPr txBox="1"/>
              <p:nvPr/>
            </p:nvSpPr>
            <p:spPr>
              <a:xfrm>
                <a:off x="1592562" y="3340185"/>
                <a:ext cx="8890079" cy="6151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8160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13056</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=−100</m:t>
                      </m:r>
                      <m:r>
                        <a:rPr lang="pt-BR" i="1">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−100−</m:t>
                          </m:r>
                          <m:r>
                            <a:rPr lang="pt-BR" i="1">
                              <a:latin typeface="Cambria Math" panose="02040503050406030204" pitchFamily="18" charset="0"/>
                              <a:ea typeface="Cambria Math" panose="02040503050406030204" pitchFamily="18" charset="0"/>
                            </a:rPr>
                            <m:t>8160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num>
                        <m:den>
                          <m:r>
                            <a:rPr lang="pt-BR" b="0" i="1" smtClean="0">
                              <a:latin typeface="Cambria Math" panose="02040503050406030204" pitchFamily="18" charset="0"/>
                              <a:ea typeface="Cambria Math" panose="02040503050406030204" pitchFamily="18" charset="0"/>
                            </a:rPr>
                            <m:t>13056</m:t>
                          </m:r>
                        </m:den>
                      </m:f>
                      <m:r>
                        <a:rPr lang="pt-BR" i="1">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=−0,0077−0,625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oMath>
                  </m:oMathPara>
                </a14:m>
                <a:endParaRPr lang="pt-BR" dirty="0"/>
              </a:p>
            </p:txBody>
          </p:sp>
        </mc:Choice>
        <mc:Fallback xmlns="">
          <p:sp>
            <p:nvSpPr>
              <p:cNvPr id="9" name="CaixaDeTexto 8">
                <a:extLst>
                  <a:ext uri="{FF2B5EF4-FFF2-40B4-BE49-F238E27FC236}">
                    <a16:creationId xmlns:a16="http://schemas.microsoft.com/office/drawing/2014/main" id="{1251EE8F-3BE1-4D7E-9B16-167790DAEA34}"/>
                  </a:ext>
                </a:extLst>
              </p:cNvPr>
              <p:cNvSpPr txBox="1">
                <a:spLocks noRot="1" noChangeAspect="1" noMove="1" noResize="1" noEditPoints="1" noAdjustHandles="1" noChangeArrowheads="1" noChangeShapeType="1" noTextEdit="1"/>
              </p:cNvSpPr>
              <p:nvPr/>
            </p:nvSpPr>
            <p:spPr>
              <a:xfrm>
                <a:off x="1592562" y="3340185"/>
                <a:ext cx="8890079" cy="615105"/>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76AB5F23-138E-405F-84C9-989855B0F3D8}"/>
                  </a:ext>
                </a:extLst>
              </p:cNvPr>
              <p:cNvSpPr txBox="1"/>
              <p:nvPr/>
            </p:nvSpPr>
            <p:spPr>
              <a:xfrm>
                <a:off x="2897193" y="4045426"/>
                <a:ext cx="6097772" cy="6347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6800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2720</m:t>
                      </m:r>
                      <m:r>
                        <a:rPr lang="pt-BR" i="1">
                          <a:latin typeface="Cambria Math" panose="02040503050406030204" pitchFamily="18" charset="0"/>
                          <a:ea typeface="Cambria Math" panose="02040503050406030204" pitchFamily="18" charset="0"/>
                        </a:rPr>
                        <m:t>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=0</m:t>
                      </m:r>
                      <m:r>
                        <a:rPr lang="pt-BR" i="1">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6800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num>
                        <m:den>
                          <m:r>
                            <a:rPr lang="pt-BR" b="0" i="1" smtClean="0">
                              <a:latin typeface="Cambria Math" panose="02040503050406030204" pitchFamily="18" charset="0"/>
                              <a:ea typeface="Cambria Math" panose="02040503050406030204" pitchFamily="18" charset="0"/>
                            </a:rPr>
                            <m:t>27200</m:t>
                          </m:r>
                        </m:den>
                      </m:f>
                      <m:r>
                        <a:rPr lang="pt-BR" b="0" i="1" smtClean="0">
                          <a:latin typeface="Cambria Math" panose="02040503050406030204" pitchFamily="18" charset="0"/>
                          <a:ea typeface="Cambria Math" panose="02040503050406030204" pitchFamily="18" charset="0"/>
                        </a:rPr>
                        <m:t>=0,25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3</m:t>
                          </m:r>
                        </m:sub>
                      </m:sSub>
                    </m:oMath>
                  </m:oMathPara>
                </a14:m>
                <a:endParaRPr lang="pt-BR" dirty="0"/>
              </a:p>
            </p:txBody>
          </p:sp>
        </mc:Choice>
        <mc:Fallback xmlns="">
          <p:sp>
            <p:nvSpPr>
              <p:cNvPr id="11" name="CaixaDeTexto 10">
                <a:extLst>
                  <a:ext uri="{FF2B5EF4-FFF2-40B4-BE49-F238E27FC236}">
                    <a16:creationId xmlns:a16="http://schemas.microsoft.com/office/drawing/2014/main" id="{76AB5F23-138E-405F-84C9-989855B0F3D8}"/>
                  </a:ext>
                </a:extLst>
              </p:cNvPr>
              <p:cNvSpPr txBox="1">
                <a:spLocks noRot="1" noChangeAspect="1" noMove="1" noResize="1" noEditPoints="1" noAdjustHandles="1" noChangeArrowheads="1" noChangeShapeType="1" noTextEdit="1"/>
              </p:cNvSpPr>
              <p:nvPr/>
            </p:nvSpPr>
            <p:spPr>
              <a:xfrm>
                <a:off x="2897193" y="4045426"/>
                <a:ext cx="6097772" cy="634789"/>
              </a:xfrm>
              <a:prstGeom prst="rect">
                <a:avLst/>
              </a:prstGeom>
              <a:blipFill>
                <a:blip r:embed="rId6"/>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97220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013B2-84F5-463A-9B5A-F97C78ADC73B}"/>
              </a:ext>
            </a:extLst>
          </p:cNvPr>
          <p:cNvSpPr>
            <a:spLocks noGrp="1"/>
          </p:cNvSpPr>
          <p:nvPr>
            <p:ph type="title"/>
          </p:nvPr>
        </p:nvSpPr>
        <p:spPr>
          <a:xfrm>
            <a:off x="1097280" y="286603"/>
            <a:ext cx="10058400" cy="1450757"/>
          </a:xfrm>
        </p:spPr>
        <p:txBody>
          <a:bodyPr anchor="b">
            <a:normAutofit/>
          </a:bodyPr>
          <a:lstStyle/>
          <a:p>
            <a:r>
              <a:rPr lang="pt-BR" dirty="0"/>
              <a:t>Introdução</a:t>
            </a:r>
          </a:p>
        </p:txBody>
      </p:sp>
      <p:pic>
        <p:nvPicPr>
          <p:cNvPr id="6" name="Imagem 5">
            <a:extLst>
              <a:ext uri="{FF2B5EF4-FFF2-40B4-BE49-F238E27FC236}">
                <a16:creationId xmlns:a16="http://schemas.microsoft.com/office/drawing/2014/main" id="{66FC6F5F-D992-4F8B-8B71-DBBD162000A1}"/>
              </a:ext>
            </a:extLst>
          </p:cNvPr>
          <p:cNvPicPr>
            <a:picLocks noChangeAspect="1"/>
          </p:cNvPicPr>
          <p:nvPr/>
        </p:nvPicPr>
        <p:blipFill>
          <a:blip r:embed="rId2"/>
          <a:stretch>
            <a:fillRect/>
          </a:stretch>
        </p:blipFill>
        <p:spPr>
          <a:xfrm>
            <a:off x="1097280" y="2377495"/>
            <a:ext cx="10058400" cy="3222302"/>
          </a:xfrm>
          <a:prstGeom prst="rect">
            <a:avLst/>
          </a:prstGeom>
          <a:noFill/>
        </p:spPr>
      </p:pic>
      <p:sp>
        <p:nvSpPr>
          <p:cNvPr id="4" name="Espaço Reservado para Data 3">
            <a:extLst>
              <a:ext uri="{FF2B5EF4-FFF2-40B4-BE49-F238E27FC236}">
                <a16:creationId xmlns:a16="http://schemas.microsoft.com/office/drawing/2014/main" id="{D2617134-ECC9-4D71-BEA0-E504EE471396}"/>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623252B5-F3E6-4058-A723-196087E9E541}" type="datetime1">
              <a:rPr lang="pt-BR" smtClean="0"/>
              <a:pPr rtl="0">
                <a:spcAft>
                  <a:spcPts val="600"/>
                </a:spcAft>
              </a:pPr>
              <a:t>16/11/2020</a:t>
            </a:fld>
            <a:endParaRPr lang="en-US"/>
          </a:p>
        </p:txBody>
      </p:sp>
    </p:spTree>
    <p:extLst>
      <p:ext uri="{BB962C8B-B14F-4D97-AF65-F5344CB8AC3E}">
        <p14:creationId xmlns:p14="http://schemas.microsoft.com/office/powerpoint/2010/main" val="1036194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76E0FF1-CFE1-4021-B486-73A80B216EC5}"/>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93F12FCE-5449-4221-853A-00238C3645C2}"/>
                  </a:ext>
                </a:extLst>
              </p:cNvPr>
              <p:cNvSpPr txBox="1"/>
              <p:nvPr/>
            </p:nvSpPr>
            <p:spPr>
              <a:xfrm>
                <a:off x="466299" y="894387"/>
                <a:ext cx="11259402" cy="47104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2000" b="0" i="1" smtClean="0">
                          <a:latin typeface="Cambria Math" panose="02040503050406030204" pitchFamily="18" charset="0"/>
                        </a:rPr>
                        <m:t>5695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2</m:t>
                          </m:r>
                        </m:sub>
                      </m:sSub>
                      <m:r>
                        <a:rPr lang="pt-BR" sz="2000" i="1">
                          <a:latin typeface="Cambria Math" panose="02040503050406030204" pitchFamily="18" charset="0"/>
                          <a:ea typeface="Cambria Math" panose="02040503050406030204" pitchFamily="18" charset="0"/>
                        </a:rPr>
                        <m:t>+</m:t>
                      </m:r>
                      <m:r>
                        <a:rPr lang="pt-BR" sz="2000" b="0" i="1" smtClean="0">
                          <a:latin typeface="Cambria Math" panose="02040503050406030204" pitchFamily="18" charset="0"/>
                          <a:ea typeface="Cambria Math" panose="02040503050406030204" pitchFamily="18" charset="0"/>
                        </a:rPr>
                        <m:t>24930,5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−8160</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ea typeface="Cambria Math" panose="02040503050406030204" pitchFamily="18" charset="0"/>
                            </a:rPr>
                            <m:t>4</m:t>
                          </m:r>
                        </m:sub>
                      </m:sSub>
                      <m:r>
                        <a:rPr lang="pt-BR" sz="2000" i="1">
                          <a:latin typeface="Cambria Math" panose="02040503050406030204" pitchFamily="18" charset="0"/>
                          <a:ea typeface="Cambria Math" panose="02040503050406030204" pitchFamily="18" charset="0"/>
                        </a:rPr>
                        <m:t>+</m:t>
                      </m:r>
                      <m:r>
                        <a:rPr lang="pt-BR" sz="2000" b="0" i="1" smtClean="0">
                          <a:latin typeface="Cambria Math" panose="02040503050406030204" pitchFamily="18" charset="0"/>
                          <a:ea typeface="Cambria Math" panose="02040503050406030204" pitchFamily="18" charset="0"/>
                        </a:rPr>
                        <m:t>6800</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4</m:t>
                          </m:r>
                        </m:sub>
                      </m:sSub>
                      <m:r>
                        <a:rPr lang="pt-BR" sz="2000" b="0" i="1" smtClean="0">
                          <a:latin typeface="Cambria Math" panose="02040503050406030204" pitchFamily="18" charset="0"/>
                          <a:ea typeface="Cambria Math" panose="02040503050406030204" pitchFamily="18" charset="0"/>
                        </a:rPr>
                        <m:t>=−37,5</m:t>
                      </m:r>
                    </m:oMath>
                  </m:oMathPara>
                </a14:m>
                <a:endParaRPr lang="pt-BR" sz="2000" b="0" i="1" dirty="0">
                  <a:latin typeface="Cambria Math" panose="02040503050406030204" pitchFamily="18" charset="0"/>
                  <a:ea typeface="Cambria Math" panose="02040503050406030204" pitchFamily="18" charset="0"/>
                </a:endParaRPr>
              </a:p>
              <a:p>
                <a:endParaRPr lang="pt-BR" sz="20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ea typeface="Cambria Math" panose="02040503050406030204" pitchFamily="18" charset="0"/>
                        </a:rPr>
                        <m:t>→5695 </m:t>
                      </m:r>
                      <m:d>
                        <m:dPr>
                          <m:ctrlPr>
                            <a:rPr lang="pt-BR" sz="2000" i="1">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0,00103−0,201</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e>
                      </m:d>
                      <m:r>
                        <a:rPr lang="pt-BR" sz="2000" b="0" i="0" smtClean="0">
                          <a:latin typeface="Cambria Math" panose="02040503050406030204" pitchFamily="18" charset="0"/>
                          <a:ea typeface="Cambria Math" panose="02040503050406030204" pitchFamily="18" charset="0"/>
                        </a:rPr>
                        <m:t>+24930,5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−8160</m:t>
                      </m:r>
                      <m:d>
                        <m:dPr>
                          <m:ctrlPr>
                            <a:rPr lang="pt-BR" sz="2000" b="0" i="1" smtClean="0">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−0,0077−0,625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e>
                      </m:d>
                      <m:r>
                        <a:rPr lang="pt-BR" sz="2000" b="0" i="1" smtClean="0">
                          <a:latin typeface="Cambria Math" panose="02040503050406030204" pitchFamily="18" charset="0"/>
                          <a:ea typeface="Cambria Math" panose="02040503050406030204" pitchFamily="18" charset="0"/>
                        </a:rPr>
                        <m:t>+6800 </m:t>
                      </m:r>
                      <m:d>
                        <m:dPr>
                          <m:ctrlPr>
                            <a:rPr lang="pt-BR" sz="2000" b="0" i="1" smtClean="0">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0,25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e>
                      </m:d>
                      <m:r>
                        <a:rPr lang="pt-BR" sz="2000" b="0" i="0" smtClean="0">
                          <a:latin typeface="Cambria Math" panose="02040503050406030204" pitchFamily="18" charset="0"/>
                          <a:ea typeface="Cambria Math" panose="02040503050406030204" pitchFamily="18" charset="0"/>
                        </a:rPr>
                        <m:t>=−37,5</m:t>
                      </m:r>
                    </m:oMath>
                  </m:oMathPara>
                </a14:m>
                <a:endParaRPr lang="pt-BR" sz="2000" b="0" i="0" dirty="0">
                  <a:latin typeface="Cambria Math" panose="02040503050406030204" pitchFamily="18" charset="0"/>
                  <a:ea typeface="Cambria Math" panose="02040503050406030204" pitchFamily="18" charset="0"/>
                </a:endParaRPr>
              </a:p>
              <a:p>
                <a:endParaRPr lang="pt-BR" sz="2000" b="0" i="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2000" b="0" i="0" smtClean="0">
                          <a:latin typeface="Cambria Math" panose="02040503050406030204" pitchFamily="18" charset="0"/>
                          <a:ea typeface="Cambria Math" panose="02040503050406030204" pitchFamily="18" charset="0"/>
                        </a:rPr>
                        <m:t>5,866−1144,695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+24930,5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+62,832+5100</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+1700</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=−37,5</m:t>
                      </m:r>
                    </m:oMath>
                  </m:oMathPara>
                </a14:m>
                <a:endParaRPr lang="pt-BR" sz="2000" b="0" i="1" dirty="0">
                  <a:latin typeface="Cambria Math" panose="02040503050406030204" pitchFamily="18" charset="0"/>
                  <a:ea typeface="Cambria Math" panose="02040503050406030204" pitchFamily="18" charset="0"/>
                </a:endParaRPr>
              </a:p>
              <a:p>
                <a:endParaRPr lang="pt-BR"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2000" b="0" i="1" smtClean="0">
                          <a:latin typeface="Cambria Math" panose="02040503050406030204" pitchFamily="18" charset="0"/>
                          <a:ea typeface="Cambria Math" panose="02040503050406030204" pitchFamily="18" charset="0"/>
                        </a:rPr>
                        <m:t>68,698+30585,805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=−37,5→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m:t>
                      </m:r>
                      <m:f>
                        <m:fPr>
                          <m:ctrlPr>
                            <a:rPr lang="pt-BR" sz="2000" b="0" i="1" smtClean="0">
                              <a:latin typeface="Cambria Math" panose="02040503050406030204" pitchFamily="18" charset="0"/>
                              <a:ea typeface="Cambria Math" panose="02040503050406030204" pitchFamily="18" charset="0"/>
                            </a:rPr>
                          </m:ctrlPr>
                        </m:fPr>
                        <m:num>
                          <m:r>
                            <a:rPr lang="pt-BR" sz="2000" b="0" i="1" smtClean="0">
                              <a:latin typeface="Cambria Math" panose="02040503050406030204" pitchFamily="18" charset="0"/>
                              <a:ea typeface="Cambria Math" panose="02040503050406030204" pitchFamily="18" charset="0"/>
                            </a:rPr>
                            <m:t>−37,5−68,698</m:t>
                          </m:r>
                        </m:num>
                        <m:den>
                          <m:r>
                            <a:rPr lang="pt-BR" sz="2000" b="0" i="1" smtClean="0">
                              <a:latin typeface="Cambria Math" panose="02040503050406030204" pitchFamily="18" charset="0"/>
                              <a:ea typeface="Cambria Math" panose="02040503050406030204" pitchFamily="18" charset="0"/>
                            </a:rPr>
                            <m:t>30585,805</m:t>
                          </m:r>
                        </m:den>
                      </m:f>
                      <m:r>
                        <a:rPr lang="pt-BR" sz="2000" b="0" i="1" smtClean="0">
                          <a:latin typeface="Cambria Math" panose="02040503050406030204" pitchFamily="18" charset="0"/>
                          <a:ea typeface="Cambria Math" panose="02040503050406030204" pitchFamily="18" charset="0"/>
                        </a:rPr>
                        <m:t>=−0,00347</m:t>
                      </m:r>
                      <m:r>
                        <a:rPr lang="pt-BR" sz="2000" b="0" i="1" smtClean="0">
                          <a:latin typeface="Cambria Math" panose="02040503050406030204" pitchFamily="18" charset="0"/>
                          <a:ea typeface="Cambria Math" panose="02040503050406030204" pitchFamily="18" charset="0"/>
                        </a:rPr>
                        <m:t>𝑟𝑎𝑑</m:t>
                      </m:r>
                    </m:oMath>
                  </m:oMathPara>
                </a14:m>
                <a:endParaRPr lang="pt-BR" sz="2000" b="0" dirty="0">
                  <a:ea typeface="Cambria Math" panose="02040503050406030204" pitchFamily="18" charset="0"/>
                </a:endParaRPr>
              </a:p>
              <a:p>
                <a:endParaRPr lang="pt-BR" sz="20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4</m:t>
                          </m:r>
                        </m:sub>
                      </m:sSub>
                      <m:r>
                        <a:rPr lang="pt-BR" sz="2000" b="0" i="1" smtClean="0">
                          <a:latin typeface="Cambria Math" panose="02040503050406030204" pitchFamily="18" charset="0"/>
                          <a:ea typeface="Cambria Math" panose="02040503050406030204" pitchFamily="18" charset="0"/>
                        </a:rPr>
                        <m:t>=0,25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=0,25 . </m:t>
                      </m:r>
                      <m:d>
                        <m:dPr>
                          <m:ctrlPr>
                            <a:rPr lang="pt-BR" sz="2000" b="0" i="1" smtClean="0">
                              <a:latin typeface="Cambria Math" panose="02040503050406030204" pitchFamily="18" charset="0"/>
                              <a:ea typeface="Cambria Math" panose="02040503050406030204" pitchFamily="18" charset="0"/>
                            </a:rPr>
                          </m:ctrlPr>
                        </m:dPr>
                        <m:e>
                          <m:r>
                            <a:rPr lang="pt-BR" sz="2000" b="0" i="1" smtClean="0">
                              <a:latin typeface="Cambria Math" panose="02040503050406030204" pitchFamily="18" charset="0"/>
                              <a:ea typeface="Cambria Math" panose="02040503050406030204" pitchFamily="18" charset="0"/>
                            </a:rPr>
                            <m:t>−0,00347</m:t>
                          </m:r>
                        </m:e>
                      </m:d>
                      <m:r>
                        <a:rPr lang="pt-BR" sz="2000" b="0" i="1" smtClean="0">
                          <a:latin typeface="Cambria Math" panose="02040503050406030204" pitchFamily="18" charset="0"/>
                          <a:ea typeface="Cambria Math" panose="02040503050406030204" pitchFamily="18" charset="0"/>
                        </a:rPr>
                        <m:t>=−0,00087</m:t>
                      </m:r>
                      <m:r>
                        <a:rPr lang="pt-BR" sz="2000" b="0" i="1" smtClean="0">
                          <a:latin typeface="Cambria Math" panose="02040503050406030204" pitchFamily="18" charset="0"/>
                          <a:ea typeface="Cambria Math" panose="02040503050406030204" pitchFamily="18" charset="0"/>
                        </a:rPr>
                        <m:t>𝑟𝑎𝑑</m:t>
                      </m:r>
                    </m:oMath>
                  </m:oMathPara>
                </a14:m>
                <a:endParaRPr lang="pt-BR" sz="2000" b="0" dirty="0">
                  <a:ea typeface="Cambria Math" panose="02040503050406030204" pitchFamily="18" charset="0"/>
                </a:endParaRPr>
              </a:p>
              <a:p>
                <a:endParaRPr lang="pt-BR" sz="20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ea typeface="Cambria Math" panose="02040503050406030204" pitchFamily="18" charset="0"/>
                            </a:rPr>
                            <m:t>4</m:t>
                          </m:r>
                        </m:sub>
                      </m:sSub>
                      <m:r>
                        <a:rPr lang="pt-BR" sz="2000" b="0" i="1" smtClean="0">
                          <a:latin typeface="Cambria Math" panose="02040503050406030204" pitchFamily="18" charset="0"/>
                          <a:ea typeface="Cambria Math" panose="02040503050406030204" pitchFamily="18" charset="0"/>
                        </a:rPr>
                        <m:t>=−0,0077−0,625</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=−0,0077 −0,625 </m:t>
                      </m:r>
                      <m:d>
                        <m:dPr>
                          <m:ctrlPr>
                            <a:rPr lang="pt-BR" sz="2000" b="0" i="1" smtClean="0">
                              <a:latin typeface="Cambria Math" panose="02040503050406030204" pitchFamily="18" charset="0"/>
                              <a:ea typeface="Cambria Math" panose="02040503050406030204" pitchFamily="18" charset="0"/>
                            </a:rPr>
                          </m:ctrlPr>
                        </m:dPr>
                        <m:e>
                          <m:r>
                            <a:rPr lang="pt-BR" sz="2000" b="0" i="1" smtClean="0">
                              <a:latin typeface="Cambria Math" panose="02040503050406030204" pitchFamily="18" charset="0"/>
                              <a:ea typeface="Cambria Math" panose="02040503050406030204" pitchFamily="18" charset="0"/>
                            </a:rPr>
                            <m:t>−0,00347</m:t>
                          </m:r>
                        </m:e>
                      </m:d>
                      <m:r>
                        <a:rPr lang="pt-BR" sz="2000" b="0" i="1" smtClean="0">
                          <a:latin typeface="Cambria Math" panose="02040503050406030204" pitchFamily="18" charset="0"/>
                          <a:ea typeface="Cambria Math" panose="02040503050406030204" pitchFamily="18" charset="0"/>
                        </a:rPr>
                        <m:t>=−0,00553</m:t>
                      </m:r>
                      <m:r>
                        <a:rPr lang="pt-BR" sz="2000" b="0" i="1" smtClean="0">
                          <a:latin typeface="Cambria Math" panose="02040503050406030204" pitchFamily="18" charset="0"/>
                          <a:ea typeface="Cambria Math" panose="02040503050406030204" pitchFamily="18" charset="0"/>
                        </a:rPr>
                        <m:t>𝑚</m:t>
                      </m:r>
                    </m:oMath>
                  </m:oMathPara>
                </a14:m>
                <a:endParaRPr lang="pt-BR" sz="2000" b="0" dirty="0">
                  <a:ea typeface="Cambria Math" panose="02040503050406030204" pitchFamily="18" charset="0"/>
                </a:endParaRPr>
              </a:p>
              <a:p>
                <a:endParaRPr lang="pt-BR" sz="20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2</m:t>
                          </m:r>
                        </m:sub>
                      </m:sSub>
                      <m:r>
                        <a:rPr lang="pt-BR" sz="2000" b="0" i="1" smtClean="0">
                          <a:latin typeface="Cambria Math" panose="02040503050406030204" pitchFamily="18" charset="0"/>
                          <a:ea typeface="Cambria Math" panose="02040503050406030204" pitchFamily="18" charset="0"/>
                        </a:rPr>
                        <m:t>=0,00103−0,201</m:t>
                      </m:r>
                      <m:sSub>
                        <m:sSubPr>
                          <m:ctrlPr>
                            <a:rPr lang="pt-BR" sz="2000" i="1">
                              <a:latin typeface="Cambria Math" panose="02040503050406030204" pitchFamily="18" charset="0"/>
                              <a:ea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ea typeface="Cambria Math" panose="02040503050406030204" pitchFamily="18" charset="0"/>
                            </a:rPr>
                            <m:t>3</m:t>
                          </m:r>
                        </m:sub>
                      </m:sSub>
                      <m:r>
                        <a:rPr lang="pt-BR" sz="2000" b="0" i="1" smtClean="0">
                          <a:latin typeface="Cambria Math" panose="02040503050406030204" pitchFamily="18" charset="0"/>
                          <a:ea typeface="Cambria Math" panose="02040503050406030204" pitchFamily="18" charset="0"/>
                        </a:rPr>
                        <m:t>=0,00103 −0,201 </m:t>
                      </m:r>
                      <m:d>
                        <m:dPr>
                          <m:ctrlPr>
                            <a:rPr lang="pt-BR" sz="2000" b="0" i="1" smtClean="0">
                              <a:latin typeface="Cambria Math" panose="02040503050406030204" pitchFamily="18" charset="0"/>
                              <a:ea typeface="Cambria Math" panose="02040503050406030204" pitchFamily="18" charset="0"/>
                            </a:rPr>
                          </m:ctrlPr>
                        </m:dPr>
                        <m:e>
                          <m:r>
                            <a:rPr lang="pt-BR" sz="2000" b="0" i="1" smtClean="0">
                              <a:latin typeface="Cambria Math" panose="02040503050406030204" pitchFamily="18" charset="0"/>
                              <a:ea typeface="Cambria Math" panose="02040503050406030204" pitchFamily="18" charset="0"/>
                            </a:rPr>
                            <m:t>−0,00347</m:t>
                          </m:r>
                        </m:e>
                      </m:d>
                      <m:r>
                        <a:rPr lang="pt-BR" sz="2000" b="0" i="1" smtClean="0">
                          <a:latin typeface="Cambria Math" panose="02040503050406030204" pitchFamily="18" charset="0"/>
                          <a:ea typeface="Cambria Math" panose="02040503050406030204" pitchFamily="18" charset="0"/>
                        </a:rPr>
                        <m:t>=0,00173</m:t>
                      </m:r>
                      <m:r>
                        <a:rPr lang="pt-BR" sz="2000" b="0" i="1" smtClean="0">
                          <a:latin typeface="Cambria Math" panose="02040503050406030204" pitchFamily="18" charset="0"/>
                          <a:ea typeface="Cambria Math" panose="02040503050406030204" pitchFamily="18" charset="0"/>
                        </a:rPr>
                        <m:t>𝑟𝑎𝑑</m:t>
                      </m:r>
                    </m:oMath>
                  </m:oMathPara>
                </a14:m>
                <a:endParaRPr lang="pt-BR" sz="2000" b="0" dirty="0">
                  <a:ea typeface="Cambria Math" panose="02040503050406030204" pitchFamily="18" charset="0"/>
                </a:endParaRPr>
              </a:p>
              <a:p>
                <a:endParaRPr lang="pt-BR" sz="2000" dirty="0"/>
              </a:p>
            </p:txBody>
          </p:sp>
        </mc:Choice>
        <mc:Fallback xmlns="">
          <p:sp>
            <p:nvSpPr>
              <p:cNvPr id="4" name="CaixaDeTexto 3">
                <a:extLst>
                  <a:ext uri="{FF2B5EF4-FFF2-40B4-BE49-F238E27FC236}">
                    <a16:creationId xmlns:a16="http://schemas.microsoft.com/office/drawing/2014/main" id="{93F12FCE-5449-4221-853A-00238C3645C2}"/>
                  </a:ext>
                </a:extLst>
              </p:cNvPr>
              <p:cNvSpPr txBox="1">
                <a:spLocks noRot="1" noChangeAspect="1" noMove="1" noResize="1" noEditPoints="1" noAdjustHandles="1" noChangeArrowheads="1" noChangeShapeType="1" noTextEdit="1"/>
              </p:cNvSpPr>
              <p:nvPr/>
            </p:nvSpPr>
            <p:spPr>
              <a:xfrm>
                <a:off x="466299" y="894387"/>
                <a:ext cx="11259402" cy="4710457"/>
              </a:xfrm>
              <a:prstGeom prst="rect">
                <a:avLst/>
              </a:prstGeom>
              <a:blipFill>
                <a:blip r:embed="rId2"/>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88668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5E2E57F-091B-44D6-89EC-A69506E228E3}"/>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B92A662B-A107-4EFB-8706-50728F6B52F0}"/>
                  </a:ext>
                </a:extLst>
              </p:cNvPr>
              <p:cNvSpPr txBox="1"/>
              <p:nvPr/>
            </p:nvSpPr>
            <p:spPr>
              <a:xfrm>
                <a:off x="2586789" y="946997"/>
                <a:ext cx="6784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1,5 </m:t>
                          </m:r>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𝑅</m:t>
                          </m:r>
                        </m:e>
                        <m:sub>
                          <m:r>
                            <a:rPr lang="pt-BR" b="0" i="1" smtClean="0">
                              <a:latin typeface="Cambria Math" panose="02040503050406030204" pitchFamily="18" charset="0"/>
                              <a:ea typeface="Cambria Math" panose="02040503050406030204" pitchFamily="18" charset="0"/>
                            </a:rPr>
                            <m:t>𝐴</m:t>
                          </m:r>
                        </m:sub>
                      </m:sSub>
                      <m:r>
                        <a:rPr lang="pt-BR" b="0" i="1" smtClean="0">
                          <a:latin typeface="Cambria Math" panose="02040503050406030204" pitchFamily="18" charset="0"/>
                          <a:ea typeface="Cambria Math" panose="02040503050406030204" pitchFamily="18" charset="0"/>
                        </a:rPr>
                        <m:t>−25→1,5 . 0,00173=</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𝑅</m:t>
                          </m:r>
                        </m:e>
                        <m:sub>
                          <m:r>
                            <a:rPr lang="pt-BR" i="1">
                              <a:latin typeface="Cambria Math" panose="02040503050406030204" pitchFamily="18" charset="0"/>
                              <a:ea typeface="Cambria Math" panose="02040503050406030204" pitchFamily="18" charset="0"/>
                            </a:rPr>
                            <m:t>𝐴</m:t>
                          </m:r>
                        </m:sub>
                      </m:sSub>
                      <m:r>
                        <a:rPr lang="pt-BR" b="0" i="1" smtClean="0">
                          <a:latin typeface="Cambria Math" panose="02040503050406030204" pitchFamily="18" charset="0"/>
                          <a:ea typeface="Cambria Math" panose="02040503050406030204" pitchFamily="18" charset="0"/>
                        </a:rPr>
                        <m:t>−25→</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𝑅</m:t>
                          </m:r>
                        </m:e>
                        <m:sub>
                          <m:r>
                            <a:rPr lang="pt-BR" i="1">
                              <a:latin typeface="Cambria Math" panose="02040503050406030204" pitchFamily="18" charset="0"/>
                              <a:ea typeface="Cambria Math" panose="02040503050406030204" pitchFamily="18" charset="0"/>
                            </a:rPr>
                            <m:t>𝐴</m:t>
                          </m:r>
                        </m:sub>
                      </m:sSub>
                      <m:r>
                        <a:rPr lang="pt-BR" b="0" i="1" smtClean="0">
                          <a:latin typeface="Cambria Math" panose="02040503050406030204" pitchFamily="18" charset="0"/>
                          <a:ea typeface="Cambria Math" panose="02040503050406030204" pitchFamily="18" charset="0"/>
                        </a:rPr>
                        <m:t>=24,99</m:t>
                      </m:r>
                      <m:r>
                        <a:rPr lang="pt-BR" b="0" i="1" smtClean="0">
                          <a:latin typeface="Cambria Math" panose="02040503050406030204" pitchFamily="18" charset="0"/>
                          <a:ea typeface="Cambria Math" panose="02040503050406030204" pitchFamily="18" charset="0"/>
                        </a:rPr>
                        <m:t>𝑘𝑁</m:t>
                      </m:r>
                    </m:oMath>
                  </m:oMathPara>
                </a14:m>
                <a:endParaRPr lang="pt-BR" dirty="0"/>
              </a:p>
            </p:txBody>
          </p:sp>
        </mc:Choice>
        <mc:Fallback xmlns="">
          <p:sp>
            <p:nvSpPr>
              <p:cNvPr id="4" name="CaixaDeTexto 3">
                <a:extLst>
                  <a:ext uri="{FF2B5EF4-FFF2-40B4-BE49-F238E27FC236}">
                    <a16:creationId xmlns:a16="http://schemas.microsoft.com/office/drawing/2014/main" id="{B92A662B-A107-4EFB-8706-50728F6B52F0}"/>
                  </a:ext>
                </a:extLst>
              </p:cNvPr>
              <p:cNvSpPr txBox="1">
                <a:spLocks noRot="1" noChangeAspect="1" noMove="1" noResize="1" noEditPoints="1" noAdjustHandles="1" noChangeArrowheads="1" noChangeShapeType="1" noTextEdit="1"/>
              </p:cNvSpPr>
              <p:nvPr/>
            </p:nvSpPr>
            <p:spPr>
              <a:xfrm>
                <a:off x="2586789" y="946997"/>
                <a:ext cx="6784808" cy="369332"/>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1F2C755D-905A-41D6-A06D-7CC849D34D3A}"/>
                  </a:ext>
                </a:extLst>
              </p:cNvPr>
              <p:cNvSpPr txBox="1"/>
              <p:nvPr/>
            </p:nvSpPr>
            <p:spPr>
              <a:xfrm>
                <a:off x="2586789" y="1801160"/>
                <a:ext cx="6784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1 </m:t>
                          </m:r>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𝑀</m:t>
                          </m:r>
                        </m:e>
                        <m:sub>
                          <m:r>
                            <a:rPr lang="pt-BR" b="0" i="1" smtClean="0">
                              <a:latin typeface="Cambria Math" panose="02040503050406030204" pitchFamily="18" charset="0"/>
                              <a:ea typeface="Cambria Math" panose="02040503050406030204" pitchFamily="18" charset="0"/>
                            </a:rPr>
                            <m:t>𝐴</m:t>
                          </m:r>
                        </m:sub>
                      </m:sSub>
                      <m:r>
                        <a:rPr lang="pt-BR" b="0" i="1" smtClean="0">
                          <a:latin typeface="Cambria Math" panose="02040503050406030204" pitchFamily="18" charset="0"/>
                          <a:ea typeface="Cambria Math" panose="02040503050406030204" pitchFamily="18" charset="0"/>
                        </a:rPr>
                        <m:t>+8,33→1 . 0,00173=</m:t>
                      </m:r>
                      <m:sSub>
                        <m:sSubPr>
                          <m:ctrlPr>
                            <a:rPr lang="pt-BR" i="1">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𝑀</m:t>
                          </m:r>
                        </m:e>
                        <m:sub>
                          <m:r>
                            <a:rPr lang="pt-BR" i="1">
                              <a:latin typeface="Cambria Math" panose="02040503050406030204" pitchFamily="18" charset="0"/>
                              <a:ea typeface="Cambria Math" panose="02040503050406030204" pitchFamily="18" charset="0"/>
                            </a:rPr>
                            <m:t>𝐴</m:t>
                          </m:r>
                        </m:sub>
                      </m:sSub>
                      <m:r>
                        <a:rPr lang="pt-BR" b="0" i="1" smtClean="0">
                          <a:latin typeface="Cambria Math" panose="02040503050406030204" pitchFamily="18" charset="0"/>
                          <a:ea typeface="Cambria Math" panose="02040503050406030204" pitchFamily="18" charset="0"/>
                        </a:rPr>
                        <m:t>+8,33→</m:t>
                      </m:r>
                      <m:sSub>
                        <m:sSubPr>
                          <m:ctrlPr>
                            <a:rPr lang="pt-BR" i="1">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𝑀</m:t>
                          </m:r>
                        </m:e>
                        <m:sub>
                          <m:r>
                            <a:rPr lang="pt-BR" i="1">
                              <a:latin typeface="Cambria Math" panose="02040503050406030204" pitchFamily="18" charset="0"/>
                              <a:ea typeface="Cambria Math" panose="02040503050406030204" pitchFamily="18" charset="0"/>
                            </a:rPr>
                            <m:t>𝐴</m:t>
                          </m:r>
                        </m:sub>
                      </m:sSub>
                      <m:r>
                        <a:rPr lang="pt-BR" b="0" i="1" smtClean="0">
                          <a:latin typeface="Cambria Math" panose="02040503050406030204" pitchFamily="18" charset="0"/>
                          <a:ea typeface="Cambria Math" panose="02040503050406030204" pitchFamily="18" charset="0"/>
                        </a:rPr>
                        <m:t>=8,33</m:t>
                      </m:r>
                      <m:r>
                        <a:rPr lang="pt-BR" b="0" i="1" smtClean="0">
                          <a:latin typeface="Cambria Math" panose="02040503050406030204" pitchFamily="18" charset="0"/>
                          <a:ea typeface="Cambria Math" panose="02040503050406030204" pitchFamily="18" charset="0"/>
                        </a:rPr>
                        <m:t>𝑘𝑁</m:t>
                      </m:r>
                    </m:oMath>
                  </m:oMathPara>
                </a14:m>
                <a:endParaRPr lang="pt-BR" dirty="0"/>
              </a:p>
            </p:txBody>
          </p:sp>
        </mc:Choice>
        <mc:Fallback xmlns="">
          <p:sp>
            <p:nvSpPr>
              <p:cNvPr id="6" name="CaixaDeTexto 5">
                <a:extLst>
                  <a:ext uri="{FF2B5EF4-FFF2-40B4-BE49-F238E27FC236}">
                    <a16:creationId xmlns:a16="http://schemas.microsoft.com/office/drawing/2014/main" id="{1F2C755D-905A-41D6-A06D-7CC849D34D3A}"/>
                  </a:ext>
                </a:extLst>
              </p:cNvPr>
              <p:cNvSpPr txBox="1">
                <a:spLocks noRot="1" noChangeAspect="1" noMove="1" noResize="1" noEditPoints="1" noAdjustHandles="1" noChangeArrowheads="1" noChangeShapeType="1" noTextEdit="1"/>
              </p:cNvSpPr>
              <p:nvPr/>
            </p:nvSpPr>
            <p:spPr>
              <a:xfrm>
                <a:off x="2586789" y="1801160"/>
                <a:ext cx="6784808"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E9022D78-A1CA-4706-B175-C4F4C599078E}"/>
                  </a:ext>
                </a:extLst>
              </p:cNvPr>
              <p:cNvSpPr txBox="1"/>
              <p:nvPr/>
            </p:nvSpPr>
            <p:spPr>
              <a:xfrm>
                <a:off x="794085" y="2693362"/>
                <a:ext cx="111372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3,333</m:t>
                      </m:r>
                      <m:sSub>
                        <m:sSubPr>
                          <m:ctrlPr>
                            <a:rPr lang="pt-BR" i="1" smtClean="0">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0,67</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b="0" i="1" smtClean="0">
                              <a:latin typeface="Cambria Math" panose="02040503050406030204" pitchFamily="18" charset="0"/>
                              <a:ea typeface="Cambria Math" panose="02040503050406030204" pitchFamily="18" charset="0"/>
                            </a:rPr>
                            <m:t>3</m:t>
                          </m:r>
                        </m:sub>
                      </m:sSub>
                      <m:r>
                        <a:rPr lang="pt-BR" b="0" i="1" smtClean="0">
                          <a:latin typeface="Cambria Math" panose="02040503050406030204" pitchFamily="18" charset="0"/>
                          <a:ea typeface="Cambria Math" panose="02040503050406030204" pitchFamily="18" charset="0"/>
                        </a:rPr>
                        <m:t>=</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𝑅</m:t>
                          </m:r>
                        </m:e>
                        <m:sub>
                          <m:r>
                            <a:rPr lang="pt-BR" b="0" i="1" smtClean="0">
                              <a:latin typeface="Cambria Math" panose="02040503050406030204" pitchFamily="18" charset="0"/>
                              <a:ea typeface="Cambria Math" panose="02040503050406030204" pitchFamily="18" charset="0"/>
                            </a:rPr>
                            <m:t>𝐵</m:t>
                          </m:r>
                        </m:sub>
                      </m:sSub>
                      <m:r>
                        <a:rPr lang="pt-BR" b="0" i="1" smtClean="0">
                          <a:latin typeface="Cambria Math" panose="02040503050406030204" pitchFamily="18" charset="0"/>
                          <a:ea typeface="Cambria Math" panose="02040503050406030204" pitchFamily="18" charset="0"/>
                        </a:rPr>
                        <m:t>−25−75→3,333 . 0,00173+0,67 (−0,00347)=</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𝑅</m:t>
                          </m:r>
                        </m:e>
                        <m:sub>
                          <m:r>
                            <a:rPr lang="pt-BR" i="1">
                              <a:latin typeface="Cambria Math" panose="02040503050406030204" pitchFamily="18" charset="0"/>
                              <a:ea typeface="Cambria Math" panose="02040503050406030204" pitchFamily="18" charset="0"/>
                            </a:rPr>
                            <m:t>𝐵</m:t>
                          </m:r>
                        </m:sub>
                      </m:sSub>
                      <m:r>
                        <a:rPr lang="pt-BR" b="0" i="1" smtClean="0">
                          <a:latin typeface="Cambria Math" panose="02040503050406030204" pitchFamily="18" charset="0"/>
                          <a:ea typeface="Cambria Math" panose="02040503050406030204" pitchFamily="18" charset="0"/>
                        </a:rPr>
                        <m:t>−100→</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𝑅</m:t>
                          </m:r>
                        </m:e>
                        <m:sub>
                          <m:r>
                            <a:rPr lang="pt-BR" i="1">
                              <a:latin typeface="Cambria Math" panose="02040503050406030204" pitchFamily="18" charset="0"/>
                              <a:ea typeface="Cambria Math" panose="02040503050406030204" pitchFamily="18" charset="0"/>
                            </a:rPr>
                            <m:t>𝐵</m:t>
                          </m:r>
                        </m:sub>
                      </m:sSub>
                      <m:r>
                        <a:rPr lang="pt-BR" b="0" i="1" smtClean="0">
                          <a:latin typeface="Cambria Math" panose="02040503050406030204" pitchFamily="18" charset="0"/>
                          <a:ea typeface="Cambria Math" panose="02040503050406030204" pitchFamily="18" charset="0"/>
                        </a:rPr>
                        <m:t>=100,00</m:t>
                      </m:r>
                      <m:r>
                        <a:rPr lang="pt-BR" b="0" i="1" smtClean="0">
                          <a:latin typeface="Cambria Math" panose="02040503050406030204" pitchFamily="18" charset="0"/>
                          <a:ea typeface="Cambria Math" panose="02040503050406030204" pitchFamily="18" charset="0"/>
                        </a:rPr>
                        <m:t>𝑘𝑁</m:t>
                      </m:r>
                    </m:oMath>
                  </m:oMathPara>
                </a14:m>
                <a:endParaRPr lang="pt-BR" dirty="0"/>
              </a:p>
            </p:txBody>
          </p:sp>
        </mc:Choice>
        <mc:Fallback xmlns="">
          <p:sp>
            <p:nvSpPr>
              <p:cNvPr id="8" name="CaixaDeTexto 7">
                <a:extLst>
                  <a:ext uri="{FF2B5EF4-FFF2-40B4-BE49-F238E27FC236}">
                    <a16:creationId xmlns:a16="http://schemas.microsoft.com/office/drawing/2014/main" id="{E9022D78-A1CA-4706-B175-C4F4C599078E}"/>
                  </a:ext>
                </a:extLst>
              </p:cNvPr>
              <p:cNvSpPr txBox="1">
                <a:spLocks noRot="1" noChangeAspect="1" noMove="1" noResize="1" noEditPoints="1" noAdjustHandles="1" noChangeArrowheads="1" noChangeShapeType="1" noTextEdit="1"/>
              </p:cNvSpPr>
              <p:nvPr/>
            </p:nvSpPr>
            <p:spPr>
              <a:xfrm>
                <a:off x="794085" y="2693362"/>
                <a:ext cx="11137231" cy="369332"/>
              </a:xfrm>
              <a:prstGeom prst="rect">
                <a:avLst/>
              </a:prstGeom>
              <a:blipFill>
                <a:blip r:embed="rId4"/>
                <a:stretch>
                  <a:fillRect b="-1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A3A4DF0E-C9E6-45F3-897F-F518F97B447B}"/>
                  </a:ext>
                </a:extLst>
              </p:cNvPr>
              <p:cNvSpPr txBox="1"/>
              <p:nvPr/>
            </p:nvSpPr>
            <p:spPr>
              <a:xfrm>
                <a:off x="1314394" y="3663024"/>
                <a:ext cx="93295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0,768</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−0,96</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𝑅</m:t>
                          </m:r>
                        </m:e>
                        <m:sub>
                          <m:r>
                            <a:rPr lang="pt-BR" b="0" i="1" smtClean="0">
                              <a:latin typeface="Cambria Math" panose="02040503050406030204" pitchFamily="18" charset="0"/>
                              <a:ea typeface="Cambria Math" panose="02040503050406030204" pitchFamily="18" charset="0"/>
                            </a:rPr>
                            <m:t>𝐸</m:t>
                          </m:r>
                        </m:sub>
                      </m:sSub>
                      <m:r>
                        <a:rPr lang="pt-BR" b="0" i="1" smtClean="0">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𝑅</m:t>
                          </m:r>
                        </m:e>
                        <m:sub>
                          <m:r>
                            <a:rPr lang="pt-BR" b="0" i="1" smtClean="0">
                              <a:latin typeface="Cambria Math" panose="02040503050406030204" pitchFamily="18" charset="0"/>
                              <a:ea typeface="Cambria Math" panose="02040503050406030204" pitchFamily="18" charset="0"/>
                            </a:rPr>
                            <m:t>𝐸</m:t>
                          </m:r>
                        </m:sub>
                      </m:sSub>
                      <m:r>
                        <a:rPr lang="pt-BR" b="0" i="1" smtClean="0">
                          <a:latin typeface="Cambria Math" panose="02040503050406030204" pitchFamily="18" charset="0"/>
                          <a:ea typeface="Cambria Math" panose="02040503050406030204" pitchFamily="18" charset="0"/>
                        </a:rPr>
                        <m:t>=−0,768 . </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−0,00553</m:t>
                          </m:r>
                        </m:e>
                      </m:d>
                      <m:r>
                        <a:rPr lang="pt-BR" b="0" i="1" smtClean="0">
                          <a:latin typeface="Cambria Math" panose="02040503050406030204" pitchFamily="18" charset="0"/>
                          <a:ea typeface="Cambria Math" panose="02040503050406030204" pitchFamily="18" charset="0"/>
                        </a:rPr>
                        <m:t>−0,96 </m:t>
                      </m:r>
                      <m:d>
                        <m:dPr>
                          <m:ctrlPr>
                            <a:rPr lang="pt-BR" b="0" i="1" smtClean="0">
                              <a:latin typeface="Cambria Math" panose="02040503050406030204" pitchFamily="18" charset="0"/>
                              <a:ea typeface="Cambria Math" panose="02040503050406030204" pitchFamily="18" charset="0"/>
                            </a:rPr>
                          </m:ctrlPr>
                        </m:dPr>
                        <m:e>
                          <m:r>
                            <a:rPr lang="pt-BR" i="1">
                              <a:latin typeface="Cambria Math" panose="02040503050406030204" pitchFamily="18" charset="0"/>
                              <a:ea typeface="Cambria Math" panose="02040503050406030204" pitchFamily="18" charset="0"/>
                            </a:rPr>
                            <m:t>−0,00087</m:t>
                          </m:r>
                        </m:e>
                      </m:d>
                      <m:r>
                        <a:rPr lang="pt-BR" b="0" i="1" smtClean="0">
                          <a:latin typeface="Cambria Math" panose="02040503050406030204" pitchFamily="18" charset="0"/>
                          <a:ea typeface="Cambria Math" panose="02040503050406030204" pitchFamily="18" charset="0"/>
                        </a:rPr>
                        <m:t>=0,0051</m:t>
                      </m:r>
                      <m:r>
                        <a:rPr lang="pt-BR" b="0" i="1" smtClean="0">
                          <a:latin typeface="Cambria Math" panose="02040503050406030204" pitchFamily="18" charset="0"/>
                          <a:ea typeface="Cambria Math" panose="02040503050406030204" pitchFamily="18" charset="0"/>
                        </a:rPr>
                        <m:t>𝑘𝑁</m:t>
                      </m:r>
                    </m:oMath>
                  </m:oMathPara>
                </a14:m>
                <a:endParaRPr lang="pt-BR" dirty="0"/>
              </a:p>
            </p:txBody>
          </p:sp>
        </mc:Choice>
        <mc:Fallback xmlns="">
          <p:sp>
            <p:nvSpPr>
              <p:cNvPr id="10" name="CaixaDeTexto 9">
                <a:extLst>
                  <a:ext uri="{FF2B5EF4-FFF2-40B4-BE49-F238E27FC236}">
                    <a16:creationId xmlns:a16="http://schemas.microsoft.com/office/drawing/2014/main" id="{A3A4DF0E-C9E6-45F3-897F-F518F97B447B}"/>
                  </a:ext>
                </a:extLst>
              </p:cNvPr>
              <p:cNvSpPr txBox="1">
                <a:spLocks noRot="1" noChangeAspect="1" noMove="1" noResize="1" noEditPoints="1" noAdjustHandles="1" noChangeArrowheads="1" noChangeShapeType="1" noTextEdit="1"/>
              </p:cNvSpPr>
              <p:nvPr/>
            </p:nvSpPr>
            <p:spPr>
              <a:xfrm>
                <a:off x="1314394" y="3663024"/>
                <a:ext cx="9329599" cy="369332"/>
              </a:xfrm>
              <a:prstGeom prst="rect">
                <a:avLst/>
              </a:prstGeom>
              <a:blipFill>
                <a:blip r:embed="rId5"/>
                <a:stretch>
                  <a:fillRect b="-1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157C4986-DC02-4C35-BB54-770582C2B0BD}"/>
                  </a:ext>
                </a:extLst>
              </p:cNvPr>
              <p:cNvSpPr txBox="1"/>
              <p:nvPr/>
            </p:nvSpPr>
            <p:spPr>
              <a:xfrm>
                <a:off x="1431200" y="4477767"/>
                <a:ext cx="93295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ea typeface="Cambria Math" panose="02040503050406030204" pitchFamily="18" charset="0"/>
                        </a:rPr>
                        <m:t>0</m:t>
                      </m:r>
                      <m:r>
                        <a:rPr lang="pt-BR" b="0" i="1" smtClean="0">
                          <a:latin typeface="Cambria Math" panose="02040503050406030204" pitchFamily="18" charset="0"/>
                          <a:ea typeface="Cambria Math" panose="02040503050406030204" pitchFamily="18" charset="0"/>
                        </a:rPr>
                        <m:t>,96</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+0,8</m:t>
                      </m:r>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4</m:t>
                          </m:r>
                        </m:sub>
                      </m:sSub>
                      <m:r>
                        <a:rPr lang="pt-BR" b="0" i="1" smtClean="0">
                          <a:latin typeface="Cambria Math" panose="02040503050406030204" pitchFamily="18" charset="0"/>
                          <a:ea typeface="Cambria Math" panose="02040503050406030204" pitchFamily="18" charset="0"/>
                        </a:rPr>
                        <m:t>=</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𝑀</m:t>
                          </m:r>
                        </m:e>
                        <m:sub>
                          <m:r>
                            <a:rPr lang="pt-BR" b="0" i="1" smtClean="0">
                              <a:latin typeface="Cambria Math" panose="02040503050406030204" pitchFamily="18" charset="0"/>
                              <a:ea typeface="Cambria Math" panose="02040503050406030204" pitchFamily="18" charset="0"/>
                            </a:rPr>
                            <m:t>𝐸</m:t>
                          </m:r>
                        </m:sub>
                      </m:sSub>
                      <m:r>
                        <a:rPr lang="pt-BR" b="0" i="1" smtClean="0">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𝑀</m:t>
                          </m:r>
                        </m:e>
                        <m:sub>
                          <m:r>
                            <a:rPr lang="pt-BR" b="0" i="1" smtClean="0">
                              <a:latin typeface="Cambria Math" panose="02040503050406030204" pitchFamily="18" charset="0"/>
                              <a:ea typeface="Cambria Math" panose="02040503050406030204" pitchFamily="18" charset="0"/>
                            </a:rPr>
                            <m:t>𝐸</m:t>
                          </m:r>
                        </m:sub>
                      </m:sSub>
                      <m:r>
                        <a:rPr lang="pt-BR" b="0" i="1" smtClean="0">
                          <a:latin typeface="Cambria Math" panose="02040503050406030204" pitchFamily="18" charset="0"/>
                          <a:ea typeface="Cambria Math" panose="02040503050406030204" pitchFamily="18" charset="0"/>
                        </a:rPr>
                        <m:t>=+0,96. </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−0,00553</m:t>
                          </m:r>
                        </m:e>
                      </m:d>
                      <m:r>
                        <a:rPr lang="pt-BR" b="0" i="1" smtClean="0">
                          <a:latin typeface="Cambria Math" panose="02040503050406030204" pitchFamily="18" charset="0"/>
                          <a:ea typeface="Cambria Math" panose="02040503050406030204" pitchFamily="18" charset="0"/>
                        </a:rPr>
                        <m:t>+0,8</m:t>
                      </m:r>
                      <m:d>
                        <m:dPr>
                          <m:ctrlPr>
                            <a:rPr lang="pt-BR" b="0" i="1" smtClean="0">
                              <a:latin typeface="Cambria Math" panose="02040503050406030204" pitchFamily="18" charset="0"/>
                              <a:ea typeface="Cambria Math" panose="02040503050406030204" pitchFamily="18" charset="0"/>
                            </a:rPr>
                          </m:ctrlPr>
                        </m:dPr>
                        <m:e>
                          <m:r>
                            <a:rPr lang="pt-BR" i="1">
                              <a:latin typeface="Cambria Math" panose="02040503050406030204" pitchFamily="18" charset="0"/>
                              <a:ea typeface="Cambria Math" panose="02040503050406030204" pitchFamily="18" charset="0"/>
                            </a:rPr>
                            <m:t>−0,00087</m:t>
                          </m:r>
                        </m:e>
                      </m:d>
                      <m:r>
                        <a:rPr lang="pt-BR" b="0" i="1" smtClean="0">
                          <a:latin typeface="Cambria Math" panose="02040503050406030204" pitchFamily="18" charset="0"/>
                          <a:ea typeface="Cambria Math" panose="02040503050406030204" pitchFamily="18" charset="0"/>
                        </a:rPr>
                        <m:t>=0,006</m:t>
                      </m:r>
                      <m:r>
                        <a:rPr lang="pt-BR" b="0" i="1" smtClean="0">
                          <a:latin typeface="Cambria Math" panose="02040503050406030204" pitchFamily="18" charset="0"/>
                          <a:ea typeface="Cambria Math" panose="02040503050406030204" pitchFamily="18" charset="0"/>
                        </a:rPr>
                        <m:t>𝑘𝑁𝑚</m:t>
                      </m:r>
                    </m:oMath>
                  </m:oMathPara>
                </a14:m>
                <a:endParaRPr lang="pt-BR" dirty="0"/>
              </a:p>
            </p:txBody>
          </p:sp>
        </mc:Choice>
        <mc:Fallback xmlns="">
          <p:sp>
            <p:nvSpPr>
              <p:cNvPr id="12" name="CaixaDeTexto 11">
                <a:extLst>
                  <a:ext uri="{FF2B5EF4-FFF2-40B4-BE49-F238E27FC236}">
                    <a16:creationId xmlns:a16="http://schemas.microsoft.com/office/drawing/2014/main" id="{157C4986-DC02-4C35-BB54-770582C2B0BD}"/>
                  </a:ext>
                </a:extLst>
              </p:cNvPr>
              <p:cNvSpPr txBox="1">
                <a:spLocks noRot="1" noChangeAspect="1" noMove="1" noResize="1" noEditPoints="1" noAdjustHandles="1" noChangeArrowheads="1" noChangeShapeType="1" noTextEdit="1"/>
              </p:cNvSpPr>
              <p:nvPr/>
            </p:nvSpPr>
            <p:spPr>
              <a:xfrm>
                <a:off x="1431200" y="4477767"/>
                <a:ext cx="9329599" cy="369332"/>
              </a:xfrm>
              <a:prstGeom prst="rect">
                <a:avLst/>
              </a:prstGeom>
              <a:blipFill>
                <a:blip r:embed="rId6"/>
                <a:stretch>
                  <a:fillRect b="-1667"/>
                </a:stretch>
              </a:blipFill>
            </p:spPr>
            <p:txBody>
              <a:bodyPr/>
              <a:lstStyle/>
              <a:p>
                <a:r>
                  <a:rPr lang="pt-BR">
                    <a:noFill/>
                  </a:rPr>
                  <a:t> </a:t>
                </a:r>
              </a:p>
            </p:txBody>
          </p:sp>
        </mc:Fallback>
      </mc:AlternateContent>
    </p:spTree>
    <p:extLst>
      <p:ext uri="{BB962C8B-B14F-4D97-AF65-F5344CB8AC3E}">
        <p14:creationId xmlns:p14="http://schemas.microsoft.com/office/powerpoint/2010/main" val="346128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63C22E-4276-4100-9279-411ED7A14852}"/>
              </a:ext>
            </a:extLst>
          </p:cNvPr>
          <p:cNvSpPr>
            <a:spLocks noGrp="1"/>
          </p:cNvSpPr>
          <p:nvPr>
            <p:ph type="title"/>
          </p:nvPr>
        </p:nvSpPr>
        <p:spPr>
          <a:xfrm>
            <a:off x="1097280" y="286603"/>
            <a:ext cx="10058400" cy="1450757"/>
          </a:xfrm>
        </p:spPr>
        <p:txBody>
          <a:bodyPr/>
          <a:lstStyle/>
          <a:p>
            <a:r>
              <a:rPr lang="en-US" dirty="0" err="1"/>
              <a:t>Exercicio</a:t>
            </a:r>
            <a:r>
              <a:rPr lang="en-US" dirty="0"/>
              <a:t> 6</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B8825453-3EF2-4232-BE94-1FDAEC9B1AFA}"/>
                  </a:ext>
                </a:extLst>
              </p:cNvPr>
              <p:cNvSpPr>
                <a:spLocks noGrp="1"/>
              </p:cNvSpPr>
              <p:nvPr>
                <p:ph sz="half" idx="1"/>
              </p:nvPr>
            </p:nvSpPr>
            <p:spPr>
              <a:xfrm>
                <a:off x="1097280" y="2068201"/>
                <a:ext cx="5144494" cy="3748193"/>
              </a:xfrm>
            </p:spPr>
            <p:txBody>
              <a:bodyPr>
                <a:noAutofit/>
              </a:bodyPr>
              <a:lstStyle/>
              <a:p>
                <a:pPr marL="0" indent="0" algn="ctr">
                  <a:buNone/>
                </a:pPr>
                <a:r>
                  <a:rPr lang="en-US" sz="2200" dirty="0">
                    <a:solidFill>
                      <a:schemeClr val="tx1"/>
                    </a:solidFill>
                    <a:latin typeface="Bookman Old Style (Títulos)"/>
                  </a:rPr>
                  <a:t>Calcule </a:t>
                </a:r>
                <a:r>
                  <a:rPr lang="en-US" sz="2200" dirty="0" err="1">
                    <a:solidFill>
                      <a:schemeClr val="tx1"/>
                    </a:solidFill>
                    <a:latin typeface="Bookman Old Style (Títulos)"/>
                  </a:rPr>
                  <a:t>os</a:t>
                </a:r>
                <a:r>
                  <a:rPr lang="en-US" sz="2200" dirty="0">
                    <a:solidFill>
                      <a:schemeClr val="tx1"/>
                    </a:solidFill>
                    <a:latin typeface="Bookman Old Style (Títulos)"/>
                  </a:rPr>
                  <a:t> </a:t>
                </a:r>
                <a:r>
                  <a:rPr lang="en-US" sz="2200" dirty="0" err="1">
                    <a:solidFill>
                      <a:schemeClr val="tx1"/>
                    </a:solidFill>
                    <a:latin typeface="Bookman Old Style (Títulos)"/>
                  </a:rPr>
                  <a:t>deslocamentos</a:t>
                </a:r>
                <a:r>
                  <a:rPr lang="en-US" sz="2200" dirty="0">
                    <a:solidFill>
                      <a:schemeClr val="tx1"/>
                    </a:solidFill>
                    <a:latin typeface="Bookman Old Style (Títulos)"/>
                  </a:rPr>
                  <a:t> </a:t>
                </a:r>
                <a:r>
                  <a:rPr lang="en-US" sz="2200" dirty="0" err="1">
                    <a:solidFill>
                      <a:schemeClr val="tx1"/>
                    </a:solidFill>
                    <a:latin typeface="Bookman Old Style (Títulos)"/>
                  </a:rPr>
                  <a:t>verticais</a:t>
                </a:r>
                <a:r>
                  <a:rPr lang="en-US" sz="2200" dirty="0">
                    <a:solidFill>
                      <a:schemeClr val="tx1"/>
                    </a:solidFill>
                    <a:latin typeface="Bookman Old Style (Títulos)"/>
                  </a:rPr>
                  <a:t>, as </a:t>
                </a:r>
                <a:r>
                  <a:rPr lang="en-US" sz="2200" dirty="0" err="1">
                    <a:solidFill>
                      <a:schemeClr val="tx1"/>
                    </a:solidFill>
                    <a:latin typeface="Bookman Old Style (Títulos)"/>
                  </a:rPr>
                  <a:t>rotações</a:t>
                </a:r>
                <a:r>
                  <a:rPr lang="en-US" sz="2200" dirty="0">
                    <a:solidFill>
                      <a:schemeClr val="tx1"/>
                    </a:solidFill>
                    <a:latin typeface="Bookman Old Style (Títulos)"/>
                  </a:rPr>
                  <a:t> e as </a:t>
                </a:r>
                <a:r>
                  <a:rPr lang="en-US" sz="2200" dirty="0" err="1">
                    <a:solidFill>
                      <a:schemeClr val="tx1"/>
                    </a:solidFill>
                    <a:latin typeface="Bookman Old Style (Títulos)"/>
                  </a:rPr>
                  <a:t>reações</a:t>
                </a:r>
                <a:r>
                  <a:rPr lang="en-US" sz="2200" dirty="0">
                    <a:solidFill>
                      <a:schemeClr val="tx1"/>
                    </a:solidFill>
                    <a:latin typeface="Bookman Old Style (Títulos)"/>
                  </a:rPr>
                  <a:t> da </a:t>
                </a:r>
                <a:r>
                  <a:rPr lang="en-US" sz="2200" dirty="0" err="1">
                    <a:solidFill>
                      <a:schemeClr val="tx1"/>
                    </a:solidFill>
                    <a:latin typeface="Bookman Old Style (Títulos)"/>
                  </a:rPr>
                  <a:t>viga</a:t>
                </a:r>
                <a:r>
                  <a:rPr lang="en-US" sz="2200" dirty="0">
                    <a:solidFill>
                      <a:schemeClr val="tx1"/>
                    </a:solidFill>
                    <a:latin typeface="Bookman Old Style (Títulos)"/>
                  </a:rPr>
                  <a:t>. </a:t>
                </a:r>
              </a:p>
              <a:p>
                <a:pPr marL="0" indent="0" algn="ctr">
                  <a:buNone/>
                </a:pPr>
                <a:r>
                  <a:rPr lang="en-US" sz="2200" dirty="0" err="1">
                    <a:solidFill>
                      <a:schemeClr val="tx1"/>
                    </a:solidFill>
                    <a:latin typeface="Bookman Old Style (Títulos)"/>
                  </a:rPr>
                  <a:t>Sabendo</a:t>
                </a:r>
                <a:r>
                  <a:rPr lang="en-US" sz="2200" dirty="0">
                    <a:solidFill>
                      <a:schemeClr val="tx1"/>
                    </a:solidFill>
                    <a:latin typeface="Bookman Old Style (Títulos)"/>
                  </a:rPr>
                  <a:t> que:</a:t>
                </a:r>
              </a:p>
              <a:p>
                <a:pPr marL="0" indent="0" algn="ctr">
                  <a:buNone/>
                </a:pPr>
                <a:r>
                  <a:rPr lang="en-US" sz="2200" dirty="0">
                    <a:solidFill>
                      <a:schemeClr val="tx1"/>
                    </a:solidFill>
                    <a:latin typeface="Bookman Old Style (Títulos)"/>
                  </a:rPr>
                  <a:t>q equivale a 30 </a:t>
                </a:r>
                <a:r>
                  <a:rPr lang="en-US" sz="2200" dirty="0" err="1">
                    <a:solidFill>
                      <a:schemeClr val="tx1"/>
                    </a:solidFill>
                    <a:latin typeface="Bookman Old Style (Títulos)"/>
                  </a:rPr>
                  <a:t>kN</a:t>
                </a:r>
                <a:r>
                  <a:rPr lang="en-US" sz="2200" dirty="0">
                    <a:solidFill>
                      <a:schemeClr val="tx1"/>
                    </a:solidFill>
                    <a:latin typeface="Bookman Old Style (Títulos)"/>
                  </a:rPr>
                  <a:t>/m</a:t>
                </a:r>
              </a:p>
              <a:p>
                <a:pPr marL="0" indent="0" algn="just">
                  <a:buNone/>
                </a:pPr>
                <a:r>
                  <a:rPr lang="en-US" sz="2200" dirty="0">
                    <a:solidFill>
                      <a:schemeClr val="tx1"/>
                    </a:solidFill>
                    <a:latin typeface="Bookman Old Style (Títulos)"/>
                  </a:rPr>
                  <a:t>Material: </a:t>
                </a:r>
                <a:r>
                  <a:rPr lang="en-US" sz="2200" dirty="0" err="1">
                    <a:solidFill>
                      <a:schemeClr val="tx1"/>
                    </a:solidFill>
                    <a:latin typeface="Bookman Old Style (Títulos)"/>
                  </a:rPr>
                  <a:t>Concreto</a:t>
                </a:r>
                <a:r>
                  <a:rPr lang="en-US" sz="2200" dirty="0">
                    <a:solidFill>
                      <a:schemeClr val="tx1"/>
                    </a:solidFill>
                    <a:latin typeface="Bookman Old Style (Títulos)"/>
                  </a:rPr>
                  <a:t> </a:t>
                </a:r>
                <a14:m>
                  <m:oMath xmlns:m="http://schemas.openxmlformats.org/officeDocument/2006/math">
                    <m:r>
                      <a:rPr lang="pt-BR" sz="2200">
                        <a:solidFill>
                          <a:schemeClr val="tx1"/>
                        </a:solidFill>
                        <a:latin typeface="Cambria Math" panose="02040503050406030204" pitchFamily="18" charset="0"/>
                      </a:rPr>
                      <m:t>(</m:t>
                    </m:r>
                    <m:r>
                      <a:rPr lang="pt-BR" sz="2200" i="1">
                        <a:solidFill>
                          <a:schemeClr val="tx1"/>
                        </a:solidFill>
                        <a:latin typeface="Cambria Math" panose="02040503050406030204" pitchFamily="18" charset="0"/>
                      </a:rPr>
                      <m:t>𝐸</m:t>
                    </m:r>
                    <m:r>
                      <a:rPr lang="pt-BR" sz="2200" i="1">
                        <a:solidFill>
                          <a:schemeClr val="tx1"/>
                        </a:solidFill>
                        <a:latin typeface="Cambria Math" panose="02040503050406030204" pitchFamily="18" charset="0"/>
                      </a:rPr>
                      <m:t>=2,5 </m:t>
                    </m:r>
                    <m:sSup>
                      <m:sSupPr>
                        <m:ctrlPr>
                          <a:rPr lang="pt-BR" sz="2200" i="1">
                            <a:solidFill>
                              <a:schemeClr val="tx1"/>
                            </a:solidFill>
                            <a:latin typeface="Cambria Math" panose="02040503050406030204" pitchFamily="18" charset="0"/>
                          </a:rPr>
                        </m:ctrlPr>
                      </m:sSupPr>
                      <m:e>
                        <m:r>
                          <a:rPr lang="pt-BR" sz="2200" i="1">
                            <a:solidFill>
                              <a:schemeClr val="tx1"/>
                            </a:solidFill>
                            <a:latin typeface="Cambria Math" panose="02040503050406030204" pitchFamily="18" charset="0"/>
                          </a:rPr>
                          <m:t>10</m:t>
                        </m:r>
                      </m:e>
                      <m:sup>
                        <m:r>
                          <a:rPr lang="pt-BR" sz="2200" i="1">
                            <a:solidFill>
                              <a:schemeClr val="tx1"/>
                            </a:solidFill>
                            <a:latin typeface="Cambria Math" panose="02040503050406030204" pitchFamily="18" charset="0"/>
                          </a:rPr>
                          <m:t>7</m:t>
                        </m:r>
                      </m:sup>
                    </m:sSup>
                    <m:r>
                      <a:rPr lang="pt-BR" sz="2200" i="1">
                        <a:solidFill>
                          <a:schemeClr val="tx1"/>
                        </a:solidFill>
                        <a:latin typeface="Cambria Math" panose="02040503050406030204" pitchFamily="18" charset="0"/>
                      </a:rPr>
                      <m:t>𝑘𝑁</m:t>
                    </m:r>
                    <m:r>
                      <a:rPr lang="pt-BR" sz="2200" i="1">
                        <a:solidFill>
                          <a:schemeClr val="tx1"/>
                        </a:solidFill>
                        <a:latin typeface="Cambria Math" panose="02040503050406030204" pitchFamily="18" charset="0"/>
                      </a:rPr>
                      <m:t>/</m:t>
                    </m:r>
                    <m:r>
                      <a:rPr lang="pt-BR" sz="2200" i="1">
                        <a:solidFill>
                          <a:schemeClr val="tx1"/>
                        </a:solidFill>
                        <a:latin typeface="Cambria Math" panose="02040503050406030204" pitchFamily="18" charset="0"/>
                      </a:rPr>
                      <m:t>𝑚</m:t>
                    </m:r>
                    <m:r>
                      <a:rPr lang="pt-BR" sz="2200" i="1">
                        <a:solidFill>
                          <a:schemeClr val="tx1"/>
                        </a:solidFill>
                        <a:latin typeface="Cambria Math" panose="02040503050406030204" pitchFamily="18" charset="0"/>
                      </a:rPr>
                      <m:t>²)</m:t>
                    </m:r>
                  </m:oMath>
                </a14:m>
                <a:endParaRPr lang="en-US" sz="2200" dirty="0">
                  <a:solidFill>
                    <a:schemeClr val="tx1"/>
                  </a:solidFill>
                  <a:latin typeface="Bookman Old Style (Títulos)"/>
                </a:endParaRPr>
              </a:p>
              <a:p>
                <a:pPr marL="0" indent="0" algn="just">
                  <a:buNone/>
                </a:pPr>
                <a:r>
                  <a:rPr lang="en-US" sz="2200" dirty="0" err="1">
                    <a:solidFill>
                      <a:schemeClr val="tx1"/>
                    </a:solidFill>
                    <a:latin typeface="Bookman Old Style (Títulos)"/>
                  </a:rPr>
                  <a:t>Seção</a:t>
                </a:r>
                <a:r>
                  <a:rPr lang="en-US" sz="2200" dirty="0">
                    <a:solidFill>
                      <a:schemeClr val="tx1"/>
                    </a:solidFill>
                    <a:latin typeface="Bookman Old Style (Títulos)"/>
                  </a:rPr>
                  <a:t> Transversal: 15 x 30 cm</a:t>
                </a:r>
              </a:p>
              <a:p>
                <a:pPr marL="0" indent="0" algn="ctr">
                  <a:buNone/>
                </a:pPr>
                <a:endParaRPr lang="en-US" sz="2200" dirty="0">
                  <a:solidFill>
                    <a:schemeClr val="tx1"/>
                  </a:solidFill>
                  <a:latin typeface="Bookman Old Style (Títulos)"/>
                </a:endParaRPr>
              </a:p>
              <a:p>
                <a:pPr algn="ctr"/>
                <a:endParaRPr lang="en-US" sz="2200" dirty="0">
                  <a:solidFill>
                    <a:schemeClr val="tx1"/>
                  </a:solidFill>
                  <a:latin typeface="Bookman Old Style (Títulos)"/>
                </a:endParaRPr>
              </a:p>
            </p:txBody>
          </p:sp>
        </mc:Choice>
        <mc:Fallback xmlns="">
          <p:sp>
            <p:nvSpPr>
              <p:cNvPr id="13" name="Content Placeholder 2">
                <a:extLst>
                  <a:ext uri="{FF2B5EF4-FFF2-40B4-BE49-F238E27FC236}">
                    <a16:creationId xmlns:a16="http://schemas.microsoft.com/office/drawing/2014/main" id="{B8825453-3EF2-4232-BE94-1FDAEC9B1AFA}"/>
                  </a:ext>
                </a:extLst>
              </p:cNvPr>
              <p:cNvSpPr>
                <a:spLocks noGrp="1" noRot="1" noChangeAspect="1" noMove="1" noResize="1" noEditPoints="1" noAdjustHandles="1" noChangeArrowheads="1" noChangeShapeType="1" noTextEdit="1"/>
              </p:cNvSpPr>
              <p:nvPr>
                <p:ph sz="half" idx="1"/>
              </p:nvPr>
            </p:nvSpPr>
            <p:spPr>
              <a:xfrm>
                <a:off x="1097280" y="2068201"/>
                <a:ext cx="5144494" cy="3748193"/>
              </a:xfrm>
              <a:blipFill>
                <a:blip r:embed="rId2"/>
                <a:stretch>
                  <a:fillRect l="-3318" t="-650" r="-2014"/>
                </a:stretch>
              </a:blipFill>
            </p:spPr>
            <p:txBody>
              <a:bodyPr/>
              <a:lstStyle/>
              <a:p>
                <a:r>
                  <a:rPr lang="pt-BR">
                    <a:noFill/>
                  </a:rPr>
                  <a:t> </a:t>
                </a:r>
              </a:p>
            </p:txBody>
          </p:sp>
        </mc:Fallback>
      </mc:AlternateContent>
      <p:sp>
        <p:nvSpPr>
          <p:cNvPr id="4" name="Espaço Reservado para Data 3">
            <a:extLst>
              <a:ext uri="{FF2B5EF4-FFF2-40B4-BE49-F238E27FC236}">
                <a16:creationId xmlns:a16="http://schemas.microsoft.com/office/drawing/2014/main" id="{5ABE3465-26C9-4875-A420-5AEA181291C8}"/>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623252B5-F3E6-4058-A723-196087E9E541}" type="datetime1">
              <a:rPr lang="pt-BR" smtClean="0"/>
              <a:pPr rtl="0">
                <a:spcAft>
                  <a:spcPts val="600"/>
                </a:spcAft>
              </a:pPr>
              <a:t>16/11/2020</a:t>
            </a:fld>
            <a:endParaRPr lang="en-US"/>
          </a:p>
        </p:txBody>
      </p:sp>
      <p:sp>
        <p:nvSpPr>
          <p:cNvPr id="2" name="Retângulo 1">
            <a:extLst>
              <a:ext uri="{FF2B5EF4-FFF2-40B4-BE49-F238E27FC236}">
                <a16:creationId xmlns:a16="http://schemas.microsoft.com/office/drawing/2014/main" id="{F9B6915C-6F68-4A5A-BF43-71110DACAAAB}"/>
              </a:ext>
            </a:extLst>
          </p:cNvPr>
          <p:cNvSpPr/>
          <p:nvPr/>
        </p:nvSpPr>
        <p:spPr>
          <a:xfrm>
            <a:off x="3130815" y="5123661"/>
            <a:ext cx="371060" cy="8397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4AEC7EE7-8D61-4A2E-828B-AB57D88F2444}"/>
              </a:ext>
            </a:extLst>
          </p:cNvPr>
          <p:cNvSpPr txBox="1"/>
          <p:nvPr/>
        </p:nvSpPr>
        <p:spPr>
          <a:xfrm>
            <a:off x="3104311" y="5963434"/>
            <a:ext cx="516835" cy="369332"/>
          </a:xfrm>
          <a:prstGeom prst="rect">
            <a:avLst/>
          </a:prstGeom>
          <a:noFill/>
        </p:spPr>
        <p:txBody>
          <a:bodyPr wrap="square">
            <a:spAutoFit/>
          </a:bodyPr>
          <a:lstStyle/>
          <a:p>
            <a:r>
              <a:rPr lang="en-US" dirty="0">
                <a:latin typeface="Bookman Old Style (Títulos)"/>
              </a:rPr>
              <a:t>15</a:t>
            </a:r>
            <a:endParaRPr lang="pt-BR" dirty="0"/>
          </a:p>
        </p:txBody>
      </p:sp>
      <p:sp>
        <p:nvSpPr>
          <p:cNvPr id="12" name="CaixaDeTexto 11">
            <a:extLst>
              <a:ext uri="{FF2B5EF4-FFF2-40B4-BE49-F238E27FC236}">
                <a16:creationId xmlns:a16="http://schemas.microsoft.com/office/drawing/2014/main" id="{F140E690-3941-4C9D-B660-910D0C785F33}"/>
              </a:ext>
            </a:extLst>
          </p:cNvPr>
          <p:cNvSpPr txBox="1"/>
          <p:nvPr/>
        </p:nvSpPr>
        <p:spPr>
          <a:xfrm>
            <a:off x="3501875" y="5312286"/>
            <a:ext cx="516835" cy="369332"/>
          </a:xfrm>
          <a:prstGeom prst="rect">
            <a:avLst/>
          </a:prstGeom>
          <a:noFill/>
        </p:spPr>
        <p:txBody>
          <a:bodyPr wrap="square">
            <a:spAutoFit/>
          </a:bodyPr>
          <a:lstStyle/>
          <a:p>
            <a:r>
              <a:rPr lang="en-US" dirty="0">
                <a:latin typeface="Bookman Old Style (Títulos)"/>
              </a:rPr>
              <a:t>30</a:t>
            </a:r>
            <a:endParaRPr lang="pt-BR" dirty="0"/>
          </a:p>
        </p:txBody>
      </p:sp>
      <p:pic>
        <p:nvPicPr>
          <p:cNvPr id="8" name="Imagem 7">
            <a:extLst>
              <a:ext uri="{FF2B5EF4-FFF2-40B4-BE49-F238E27FC236}">
                <a16:creationId xmlns:a16="http://schemas.microsoft.com/office/drawing/2014/main" id="{15AD5846-5A6D-4702-9264-F638D2D1A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074" y="1929193"/>
            <a:ext cx="6228926" cy="4403573"/>
          </a:xfrm>
          <a:prstGeom prst="rect">
            <a:avLst/>
          </a:prstGeom>
        </p:spPr>
      </p:pic>
      <p:sp>
        <p:nvSpPr>
          <p:cNvPr id="3" name="Retângulo 2">
            <a:extLst>
              <a:ext uri="{FF2B5EF4-FFF2-40B4-BE49-F238E27FC236}">
                <a16:creationId xmlns:a16="http://schemas.microsoft.com/office/drawing/2014/main" id="{B018C335-5B0F-48D1-9701-71C865B235C5}"/>
              </a:ext>
            </a:extLst>
          </p:cNvPr>
          <p:cNvSpPr/>
          <p:nvPr/>
        </p:nvSpPr>
        <p:spPr>
          <a:xfrm>
            <a:off x="9935373" y="3806199"/>
            <a:ext cx="198782" cy="18279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9460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6D1A6AAA-384C-442D-B62F-E937DF839C5E}"/>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mc:Choice xmlns:a14="http://schemas.microsoft.com/office/drawing/2010/main" Requires="a14">
          <p:sp>
            <p:nvSpPr>
              <p:cNvPr id="9" name="CaixaDeTexto 8">
                <a:extLst>
                  <a:ext uri="{FF2B5EF4-FFF2-40B4-BE49-F238E27FC236}">
                    <a16:creationId xmlns:a16="http://schemas.microsoft.com/office/drawing/2014/main" id="{EFE29EB3-51E4-4C69-BEE9-1A9BBFF06E24}"/>
                  </a:ext>
                </a:extLst>
              </p:cNvPr>
              <p:cNvSpPr txBox="1"/>
              <p:nvPr/>
            </p:nvSpPr>
            <p:spPr>
              <a:xfrm>
                <a:off x="993913" y="741405"/>
                <a:ext cx="10482470" cy="22933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pt-BR" sz="1800" smtClean="0">
                          <a:latin typeface="Cambria Math" panose="02040503050406030204" pitchFamily="18" charset="0"/>
                        </a:rPr>
                        <m:t>EI</m:t>
                      </m:r>
                      <m:r>
                        <a:rPr lang="pt-BR" sz="1800" b="0" i="1" smtClean="0">
                          <a:latin typeface="Cambria Math" panose="02040503050406030204" pitchFamily="18" charset="0"/>
                        </a:rPr>
                        <m:t> .</m:t>
                      </m:r>
                      <m:d>
                        <m:dPr>
                          <m:begChr m:val="|"/>
                          <m:endChr m:val="|"/>
                          <m:ctrlPr>
                            <a:rPr lang="pt-BR" sz="1800" i="1">
                              <a:latin typeface="Cambria Math" panose="02040503050406030204" pitchFamily="18" charset="0"/>
                            </a:rPr>
                          </m:ctrlPr>
                        </m:dPr>
                        <m:e>
                          <m:m>
                            <m:mPr>
                              <m:mcs>
                                <m:mc>
                                  <m:mcPr>
                                    <m:count m:val="2"/>
                                    <m:mcJc m:val="center"/>
                                  </m:mcPr>
                                </m:mc>
                              </m:mcs>
                              <m:ctrlPr>
                                <a:rPr lang="pt-BR" sz="1800" i="1">
                                  <a:latin typeface="Cambria Math" panose="02040503050406030204" pitchFamily="18" charset="0"/>
                                </a:rPr>
                              </m:ctrlPr>
                            </m:mP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mr>
                          </m:m>
                        </m:e>
                      </m:d>
                      <m:r>
                        <a:rPr lang="pt-BR" sz="1800"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0" smtClean="0">
                                              <a:latin typeface="Cambria Math" panose="02040503050406030204" pitchFamily="18" charset="0"/>
                                            </a:rPr>
                                            <m:t>6</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6</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6</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6</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6</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6</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6</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6</m:t>
                                          </m:r>
                                        </m:den>
                                      </m:f>
                                    </m:e>
                                  </m:mr>
                                </m:m>
                              </m:e>
                            </m:m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6</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6</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6</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6</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6</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6</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6</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6</m:t>
                                          </m:r>
                                        </m:den>
                                      </m:f>
                                    </m:e>
                                  </m:mr>
                                </m:m>
                              </m:e>
                            </m:mr>
                          </m:m>
                        </m:e>
                      </m:d>
                      <m:r>
                        <a:rPr lang="pt-BR"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0,056</m:t>
                                      </m:r>
                                    </m:e>
                                    <m:e>
                                      <m:r>
                                        <a:rPr lang="pt-BR" b="0" i="1" smtClean="0">
                                          <a:latin typeface="Cambria Math" panose="02040503050406030204" pitchFamily="18" charset="0"/>
                                        </a:rPr>
                                        <m:t>0,167</m:t>
                                      </m:r>
                                    </m:e>
                                  </m:mr>
                                  <m:mr>
                                    <m:e>
                                      <m:r>
                                        <a:rPr lang="pt-BR" b="0" i="1" smtClean="0">
                                          <a:latin typeface="Cambria Math" panose="02040503050406030204" pitchFamily="18" charset="0"/>
                                        </a:rPr>
                                        <m:t>0,167</m:t>
                                      </m:r>
                                    </m:e>
                                    <m:e>
                                      <m:r>
                                        <a:rPr lang="pt-BR" b="0" i="1" smtClean="0">
                                          <a:latin typeface="Cambria Math" panose="02040503050406030204" pitchFamily="18" charset="0"/>
                                        </a:rPr>
                                        <m:t>0,667</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0,056</m:t>
                                      </m:r>
                                    </m:e>
                                    <m:e>
                                      <m:r>
                                        <a:rPr lang="pt-BR" b="0" i="1" smtClean="0">
                                          <a:latin typeface="Cambria Math" panose="02040503050406030204" pitchFamily="18" charset="0"/>
                                        </a:rPr>
                                        <m:t>0,167</m:t>
                                      </m:r>
                                    </m:e>
                                  </m:mr>
                                  <m:mr>
                                    <m:e>
                                      <m:r>
                                        <a:rPr lang="pt-BR" b="0" i="1" smtClean="0">
                                          <a:latin typeface="Cambria Math" panose="02040503050406030204" pitchFamily="18" charset="0"/>
                                        </a:rPr>
                                        <m:t>−</m:t>
                                      </m:r>
                                      <m:r>
                                        <a:rPr lang="pt-BR" b="0" i="1" smtClean="0">
                                          <a:latin typeface="Cambria Math" panose="02040503050406030204" pitchFamily="18" charset="0"/>
                                        </a:rPr>
                                        <m:t>0,167</m:t>
                                      </m:r>
                                    </m:e>
                                    <m:e>
                                      <m:r>
                                        <a:rPr lang="pt-BR" b="0" i="1" smtClean="0">
                                          <a:latin typeface="Cambria Math" panose="02040503050406030204" pitchFamily="18" charset="0"/>
                                        </a:rPr>
                                        <m:t>0,333</m:t>
                                      </m:r>
                                    </m:e>
                                  </m:mr>
                                </m:m>
                              </m:e>
                            </m:mr>
                            <m:mr>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0,056</m:t>
                                      </m:r>
                                    </m:e>
                                    <m:e>
                                      <m:r>
                                        <a:rPr lang="pt-BR" b="0" i="1" smtClean="0">
                                          <a:latin typeface="Cambria Math" panose="02040503050406030204" pitchFamily="18" charset="0"/>
                                        </a:rPr>
                                        <m:t>−</m:t>
                                      </m:r>
                                      <m:r>
                                        <a:rPr lang="pt-BR" b="0" i="1" smtClean="0">
                                          <a:latin typeface="Cambria Math" panose="02040503050406030204" pitchFamily="18" charset="0"/>
                                        </a:rPr>
                                        <m:t>0,167</m:t>
                                      </m:r>
                                    </m:e>
                                  </m:mr>
                                  <m:mr>
                                    <m:e>
                                      <m:r>
                                        <a:rPr lang="pt-BR" b="0" i="1" smtClean="0">
                                          <a:latin typeface="Cambria Math" panose="02040503050406030204" pitchFamily="18" charset="0"/>
                                        </a:rPr>
                                        <m:t>0,167</m:t>
                                      </m:r>
                                    </m:e>
                                    <m:e>
                                      <m:r>
                                        <a:rPr lang="pt-BR" b="0" i="1" smtClean="0">
                                          <a:latin typeface="Cambria Math" panose="02040503050406030204" pitchFamily="18" charset="0"/>
                                        </a:rPr>
                                        <m:t>0,333</m:t>
                                      </m:r>
                                    </m:e>
                                  </m:mr>
                                </m:m>
                              </m:e>
                              <m:e>
                                <m:m>
                                  <m:mPr>
                                    <m:mcs>
                                      <m:mc>
                                        <m:mcPr>
                                          <m:count m:val="2"/>
                                          <m:mcJc m:val="center"/>
                                        </m:mcPr>
                                      </m:mc>
                                    </m:mcs>
                                    <m:ctrlPr>
                                      <a:rPr lang="pt-BR" i="1">
                                        <a:latin typeface="Cambria Math" panose="02040503050406030204" pitchFamily="18" charset="0"/>
                                      </a:rPr>
                                    </m:ctrlPr>
                                  </m:mPr>
                                  <m:mr>
                                    <m:e>
                                      <m:r>
                                        <a:rPr lang="pt-BR" b="0" i="1" smtClean="0">
                                          <a:latin typeface="Cambria Math" panose="02040503050406030204" pitchFamily="18" charset="0"/>
                                        </a:rPr>
                                        <m:t>0,056</m:t>
                                      </m:r>
                                    </m:e>
                                    <m:e>
                                      <m:r>
                                        <a:rPr lang="pt-BR" b="0" i="1" smtClean="0">
                                          <a:latin typeface="Cambria Math" panose="02040503050406030204" pitchFamily="18" charset="0"/>
                                        </a:rPr>
                                        <m:t>−</m:t>
                                      </m:r>
                                      <m:r>
                                        <a:rPr lang="pt-BR" b="0" i="1" smtClean="0">
                                          <a:latin typeface="Cambria Math" panose="02040503050406030204" pitchFamily="18" charset="0"/>
                                        </a:rPr>
                                        <m:t>0,167</m:t>
                                      </m:r>
                                    </m:e>
                                  </m:mr>
                                  <m:mr>
                                    <m:e>
                                      <m:r>
                                        <a:rPr lang="pt-BR" b="0" i="1" smtClean="0">
                                          <a:latin typeface="Cambria Math" panose="02040503050406030204" pitchFamily="18" charset="0"/>
                                        </a:rPr>
                                        <m:t>−</m:t>
                                      </m:r>
                                      <m:r>
                                        <a:rPr lang="pt-BR" b="0" i="1" smtClean="0">
                                          <a:latin typeface="Cambria Math" panose="02040503050406030204" pitchFamily="18" charset="0"/>
                                        </a:rPr>
                                        <m:t>0,167</m:t>
                                      </m:r>
                                    </m:e>
                                    <m:e>
                                      <m:r>
                                        <a:rPr lang="pt-BR" b="0" i="1" smtClean="0">
                                          <a:latin typeface="Cambria Math" panose="02040503050406030204" pitchFamily="18" charset="0"/>
                                        </a:rPr>
                                        <m:t>0,667</m:t>
                                      </m:r>
                                    </m:e>
                                  </m:mr>
                                </m:m>
                              </m:e>
                            </m:mr>
                          </m:m>
                        </m:e>
                      </m:d>
                    </m:oMath>
                  </m:oMathPara>
                </a14:m>
                <a:endParaRPr lang="pt-BR" dirty="0"/>
              </a:p>
            </p:txBody>
          </p:sp>
        </mc:Choice>
        <mc:Fallback>
          <p:sp>
            <p:nvSpPr>
              <p:cNvPr id="9" name="CaixaDeTexto 8">
                <a:extLst>
                  <a:ext uri="{FF2B5EF4-FFF2-40B4-BE49-F238E27FC236}">
                    <a16:creationId xmlns:a16="http://schemas.microsoft.com/office/drawing/2014/main" id="{EFE29EB3-51E4-4C69-BEE9-1A9BBFF06E24}"/>
                  </a:ext>
                </a:extLst>
              </p:cNvPr>
              <p:cNvSpPr txBox="1">
                <a:spLocks noRot="1" noChangeAspect="1" noMove="1" noResize="1" noEditPoints="1" noAdjustHandles="1" noChangeArrowheads="1" noChangeShapeType="1" noTextEdit="1"/>
              </p:cNvSpPr>
              <p:nvPr/>
            </p:nvSpPr>
            <p:spPr>
              <a:xfrm>
                <a:off x="993913" y="741405"/>
                <a:ext cx="10482470" cy="2293385"/>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CaixaDeTexto 10">
                <a:extLst>
                  <a:ext uri="{FF2B5EF4-FFF2-40B4-BE49-F238E27FC236}">
                    <a16:creationId xmlns:a16="http://schemas.microsoft.com/office/drawing/2014/main" id="{D76481AC-E331-496A-861A-3D943A20975E}"/>
                  </a:ext>
                </a:extLst>
              </p:cNvPr>
              <p:cNvSpPr txBox="1"/>
              <p:nvPr/>
            </p:nvSpPr>
            <p:spPr>
              <a:xfrm>
                <a:off x="2372139" y="280872"/>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𝑇𝑟𝑎𝑚𝑜</m:t>
                      </m:r>
                      <m:r>
                        <a:rPr lang="pt-BR" sz="1800" b="0" i="1" smtClean="0">
                          <a:latin typeface="Cambria Math" panose="02040503050406030204" pitchFamily="18" charset="0"/>
                        </a:rPr>
                        <m:t> 01</m:t>
                      </m:r>
                    </m:oMath>
                  </m:oMathPara>
                </a14:m>
                <a:endParaRPr lang="pt-BR" dirty="0"/>
              </a:p>
            </p:txBody>
          </p:sp>
        </mc:Choice>
        <mc:Fallback>
          <p:sp>
            <p:nvSpPr>
              <p:cNvPr id="11" name="CaixaDeTexto 10">
                <a:extLst>
                  <a:ext uri="{FF2B5EF4-FFF2-40B4-BE49-F238E27FC236}">
                    <a16:creationId xmlns:a16="http://schemas.microsoft.com/office/drawing/2014/main" id="{D76481AC-E331-496A-861A-3D943A20975E}"/>
                  </a:ext>
                </a:extLst>
              </p:cNvPr>
              <p:cNvSpPr txBox="1">
                <a:spLocks noRot="1" noChangeAspect="1" noMove="1" noResize="1" noEditPoints="1" noAdjustHandles="1" noChangeArrowheads="1" noChangeShapeType="1" noTextEdit="1"/>
              </p:cNvSpPr>
              <p:nvPr/>
            </p:nvSpPr>
            <p:spPr>
              <a:xfrm>
                <a:off x="2372139" y="280872"/>
                <a:ext cx="6096000"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3" name="CaixaDeTexto 12">
                <a:extLst>
                  <a:ext uri="{FF2B5EF4-FFF2-40B4-BE49-F238E27FC236}">
                    <a16:creationId xmlns:a16="http://schemas.microsoft.com/office/drawing/2014/main" id="{8565DBA0-8D6C-4534-A51B-CC8E541AF953}"/>
                  </a:ext>
                </a:extLst>
              </p:cNvPr>
              <p:cNvSpPr txBox="1"/>
              <p:nvPr/>
            </p:nvSpPr>
            <p:spPr>
              <a:xfrm>
                <a:off x="993913" y="3759243"/>
                <a:ext cx="10230678" cy="25704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pt-BR" sz="1800" smtClean="0">
                          <a:latin typeface="Cambria Math" panose="02040503050406030204" pitchFamily="18" charset="0"/>
                        </a:rPr>
                        <m:t>EI</m:t>
                      </m:r>
                      <m:r>
                        <a:rPr lang="pt-BR" sz="1800" b="0" i="1" smtClean="0">
                          <a:latin typeface="Cambria Math" panose="02040503050406030204" pitchFamily="18" charset="0"/>
                        </a:rPr>
                        <m:t> .</m:t>
                      </m:r>
                      <m:d>
                        <m:dPr>
                          <m:begChr m:val="|"/>
                          <m:endChr m:val="|"/>
                          <m:ctrlPr>
                            <a:rPr lang="pt-BR" sz="1800" i="1">
                              <a:latin typeface="Cambria Math" panose="02040503050406030204" pitchFamily="18" charset="0"/>
                            </a:rPr>
                          </m:ctrlPr>
                        </m:dPr>
                        <m:e>
                          <m:m>
                            <m:mPr>
                              <m:mcs>
                                <m:mc>
                                  <m:mcPr>
                                    <m:count m:val="2"/>
                                    <m:mcJc m:val="center"/>
                                  </m:mcPr>
                                </m:mc>
                              </m:mcs>
                              <m:ctrlPr>
                                <a:rPr lang="pt-BR" sz="1800" i="1">
                                  <a:latin typeface="Cambria Math" panose="02040503050406030204" pitchFamily="18" charset="0"/>
                                </a:rPr>
                              </m:ctrlPr>
                            </m:mP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2</m:t>
                                          </m:r>
                                        </m:num>
                                        <m:den>
                                          <m:r>
                                            <a:rPr lang="pt-BR" sz="18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1800" i="1">
                                        <a:latin typeface="Cambria Math" panose="02040503050406030204" pitchFamily="18" charset="0"/>
                                      </a:rPr>
                                    </m:ctrlPr>
                                  </m:mPr>
                                  <m:mr>
                                    <m:e>
                                      <m:f>
                                        <m:fPr>
                                          <m:ctrlPr>
                                            <a:rPr lang="pt-BR" sz="1800" i="1">
                                              <a:latin typeface="Cambria Math" panose="02040503050406030204" pitchFamily="18" charset="0"/>
                                            </a:rPr>
                                          </m:ctrlPr>
                                        </m:fPr>
                                        <m:num>
                                          <m:r>
                                            <a:rPr lang="pt-BR" sz="1800">
                                              <a:latin typeface="Cambria Math" panose="02040503050406030204" pitchFamily="18" charset="0"/>
                                            </a:rPr>
                                            <m:t>12</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3</m:t>
                                          </m:r>
                                        </m:den>
                                      </m:f>
                                    </m:e>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mr>
                                  <m:mr>
                                    <m:e>
                                      <m:f>
                                        <m:fPr>
                                          <m:ctrlPr>
                                            <a:rPr lang="pt-BR" sz="1800" i="1">
                                              <a:latin typeface="Cambria Math" panose="02040503050406030204" pitchFamily="18" charset="0"/>
                                            </a:rPr>
                                          </m:ctrlPr>
                                        </m:fPr>
                                        <m:num>
                                          <m:r>
                                            <a:rPr lang="pt-BR" sz="1800">
                                              <a:latin typeface="Cambria Math" panose="02040503050406030204" pitchFamily="18" charset="0"/>
                                            </a:rPr>
                                            <m:t>−6</m:t>
                                          </m:r>
                                        </m:num>
                                        <m:den>
                                          <m:r>
                                            <a:rPr lang="pt-BR" sz="1800" i="1">
                                              <a:latin typeface="Cambria Math" panose="02040503050406030204" pitchFamily="18" charset="0"/>
                                              <a:ea typeface="Cambria Math" panose="02040503050406030204" pitchFamily="18" charset="0"/>
                                            </a:rPr>
                                            <m:t>ℓ</m:t>
                                          </m:r>
                                          <m:r>
                                            <a:rPr lang="pt-BR" sz="1800" baseline="30000">
                                              <a:latin typeface="Cambria Math" panose="02040503050406030204" pitchFamily="18" charset="0"/>
                                            </a:rPr>
                                            <m:t>2</m:t>
                                          </m:r>
                                        </m:den>
                                      </m:f>
                                    </m:e>
                                    <m:e>
                                      <m:f>
                                        <m:fPr>
                                          <m:ctrlPr>
                                            <a:rPr lang="pt-BR" sz="1800" i="1">
                                              <a:latin typeface="Cambria Math" panose="02040503050406030204" pitchFamily="18" charset="0"/>
                                            </a:rPr>
                                          </m:ctrlPr>
                                        </m:fPr>
                                        <m:num>
                                          <m:r>
                                            <a:rPr lang="pt-BR" sz="1800">
                                              <a:latin typeface="Cambria Math" panose="02040503050406030204" pitchFamily="18" charset="0"/>
                                            </a:rPr>
                                            <m:t>4</m:t>
                                          </m:r>
                                        </m:num>
                                        <m:den>
                                          <m:r>
                                            <a:rPr lang="pt-BR" sz="1800" i="1">
                                              <a:latin typeface="Cambria Math" panose="02040503050406030204" pitchFamily="18" charset="0"/>
                                              <a:ea typeface="Cambria Math" panose="02040503050406030204" pitchFamily="18" charset="0"/>
                                            </a:rPr>
                                            <m:t>ℓ</m:t>
                                          </m:r>
                                        </m:den>
                                      </m:f>
                                    </m:e>
                                  </m:mr>
                                </m:m>
                              </m:e>
                            </m:mr>
                          </m:m>
                        </m:e>
                      </m:d>
                      <m:r>
                        <a:rPr lang="pt-BR" sz="1800"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EI</m:t>
                      </m:r>
                      <m:r>
                        <a:rPr lang="pt-BR" i="1">
                          <a:latin typeface="Cambria Math" panose="02040503050406030204" pitchFamily="18" charset="0"/>
                        </a:rPr>
                        <m:t> .</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3</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3</m:t>
                                          </m:r>
                                        </m:den>
                                      </m:f>
                                    </m:e>
                                  </m:mr>
                                </m:m>
                              </m:e>
                            </m:mr>
                            <m:mr>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2</m:t>
                                          </m:r>
                                        </m:num>
                                        <m:den>
                                          <m:r>
                                            <a:rPr lang="pt-BR" b="0" i="1" smtClean="0">
                                              <a:latin typeface="Cambria Math" panose="02040503050406030204" pitchFamily="18" charset="0"/>
                                            </a:rPr>
                                            <m:t>3</m:t>
                                          </m:r>
                                        </m:den>
                                      </m:f>
                                    </m:e>
                                  </m:mr>
                                </m:m>
                              </m:e>
                              <m:e>
                                <m:m>
                                  <m:mPr>
                                    <m:mcs>
                                      <m:mc>
                                        <m:mcPr>
                                          <m:count m:val="2"/>
                                          <m:mcJc m:val="center"/>
                                        </m:mcPr>
                                      </m:mc>
                                    </m:mcs>
                                    <m:ctrlPr>
                                      <a:rPr lang="pt-BR" i="1">
                                        <a:latin typeface="Cambria Math" panose="02040503050406030204" pitchFamily="18" charset="0"/>
                                      </a:rPr>
                                    </m:ctrlPr>
                                  </m:mPr>
                                  <m:mr>
                                    <m:e>
                                      <m:f>
                                        <m:fPr>
                                          <m:ctrlPr>
                                            <a:rPr lang="pt-BR" i="1">
                                              <a:latin typeface="Cambria Math" panose="02040503050406030204" pitchFamily="18" charset="0"/>
                                            </a:rPr>
                                          </m:ctrlPr>
                                        </m:fPr>
                                        <m:num>
                                          <m:r>
                                            <a:rPr lang="pt-BR">
                                              <a:latin typeface="Cambria Math" panose="02040503050406030204" pitchFamily="18" charset="0"/>
                                            </a:rPr>
                                            <m:t>12</m:t>
                                          </m:r>
                                        </m:num>
                                        <m:den>
                                          <m:r>
                                            <a:rPr lang="pt-BR" b="0" i="1" smtClean="0">
                                              <a:latin typeface="Cambria Math" panose="02040503050406030204" pitchFamily="18" charset="0"/>
                                            </a:rPr>
                                            <m:t>3</m:t>
                                          </m:r>
                                          <m:r>
                                            <a:rPr lang="pt-BR" baseline="30000">
                                              <a:latin typeface="Cambria Math" panose="02040503050406030204" pitchFamily="18" charset="0"/>
                                            </a:rPr>
                                            <m:t>3</m:t>
                                          </m:r>
                                        </m:den>
                                      </m:f>
                                    </m:e>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mr>
                                  <m:mr>
                                    <m:e>
                                      <m:f>
                                        <m:fPr>
                                          <m:ctrlPr>
                                            <a:rPr lang="pt-BR" i="1">
                                              <a:latin typeface="Cambria Math" panose="02040503050406030204" pitchFamily="18" charset="0"/>
                                            </a:rPr>
                                          </m:ctrlPr>
                                        </m:fPr>
                                        <m:num>
                                          <m:r>
                                            <a:rPr lang="pt-BR">
                                              <a:latin typeface="Cambria Math" panose="02040503050406030204" pitchFamily="18" charset="0"/>
                                            </a:rPr>
                                            <m:t>−6</m:t>
                                          </m:r>
                                        </m:num>
                                        <m:den>
                                          <m:r>
                                            <a:rPr lang="pt-BR" b="0" i="1" smtClean="0">
                                              <a:latin typeface="Cambria Math" panose="02040503050406030204" pitchFamily="18" charset="0"/>
                                            </a:rPr>
                                            <m:t>3</m:t>
                                          </m:r>
                                          <m:r>
                                            <a:rPr lang="pt-BR" baseline="30000">
                                              <a:latin typeface="Cambria Math" panose="02040503050406030204" pitchFamily="18" charset="0"/>
                                            </a:rPr>
                                            <m:t>2</m:t>
                                          </m:r>
                                        </m:den>
                                      </m:f>
                                    </m:e>
                                    <m:e>
                                      <m:f>
                                        <m:fPr>
                                          <m:ctrlPr>
                                            <a:rPr lang="pt-BR" i="1">
                                              <a:latin typeface="Cambria Math" panose="02040503050406030204" pitchFamily="18" charset="0"/>
                                            </a:rPr>
                                          </m:ctrlPr>
                                        </m:fPr>
                                        <m:num>
                                          <m:r>
                                            <a:rPr lang="pt-BR">
                                              <a:latin typeface="Cambria Math" panose="02040503050406030204" pitchFamily="18" charset="0"/>
                                            </a:rPr>
                                            <m:t>4</m:t>
                                          </m:r>
                                        </m:num>
                                        <m:den>
                                          <m:r>
                                            <a:rPr lang="pt-BR" b="0" i="1" smtClean="0">
                                              <a:latin typeface="Cambria Math" panose="02040503050406030204" pitchFamily="18" charset="0"/>
                                            </a:rPr>
                                            <m:t>3</m:t>
                                          </m:r>
                                        </m:den>
                                      </m:f>
                                    </m:e>
                                  </m:mr>
                                </m:m>
                              </m:e>
                            </m:mr>
                          </m:m>
                        </m:e>
                      </m:d>
                      <m:r>
                        <a:rPr lang="pt-BR" b="0" i="1" smtClean="0">
                          <a:latin typeface="Cambria Math" panose="02040503050406030204" pitchFamily="18" charset="0"/>
                          <a:ea typeface="Cambria Math" panose="02040503050406030204" pitchFamily="18" charset="0"/>
                        </a:rPr>
                        <m:t>=</m:t>
                      </m:r>
                      <m:d>
                        <m:dPr>
                          <m:begChr m:val="["/>
                          <m:endChr m:val="]"/>
                          <m:ctrlPr>
                            <a:rPr lang="pt-BR" i="1">
                              <a:latin typeface="Cambria Math" panose="02040503050406030204" pitchFamily="18" charset="0"/>
                            </a:rPr>
                          </m:ctrlPr>
                        </m:dPr>
                        <m:e>
                          <m:m>
                            <m:mPr>
                              <m:mcs>
                                <m:mc>
                                  <m:mcPr>
                                    <m:count m:val="2"/>
                                    <m:mcJc m:val="center"/>
                                  </m:mcPr>
                                </m:mc>
                              </m:mcs>
                              <m:ctrlPr>
                                <a:rPr lang="pt-BR" i="1">
                                  <a:latin typeface="Cambria Math" panose="02040503050406030204" pitchFamily="18" charset="0"/>
                                </a:rPr>
                              </m:ctrlPr>
                            </m:mPr>
                            <m:mr>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r>
                                        <a:rPr lang="pt-BR" i="1">
                                          <a:latin typeface="Cambria Math" panose="02040503050406030204" pitchFamily="18" charset="0"/>
                                        </a:rPr>
                                        <m:t>,</m:t>
                                      </m:r>
                                      <m:r>
                                        <a:rPr lang="pt-BR" b="0" i="1" smtClean="0">
                                          <a:latin typeface="Cambria Math" panose="02040503050406030204" pitchFamily="18" charset="0"/>
                                        </a:rPr>
                                        <m:t>444</m:t>
                                      </m:r>
                                    </m:e>
                                    <m:e>
                                      <m:r>
                                        <a:rPr lang="pt-BR" b="0" i="1" smtClean="0">
                                          <a:latin typeface="Cambria Math" panose="02040503050406030204" pitchFamily="18" charset="0"/>
                                        </a:rPr>
                                        <m:t>0,667</m:t>
                                      </m:r>
                                    </m:e>
                                  </m:mr>
                                  <m:mr>
                                    <m:e>
                                      <m:r>
                                        <a:rPr lang="pt-BR" i="1">
                                          <a:latin typeface="Cambria Math" panose="02040503050406030204" pitchFamily="18" charset="0"/>
                                        </a:rPr>
                                        <m:t>0,667</m:t>
                                      </m:r>
                                    </m:e>
                                    <m:e>
                                      <m:r>
                                        <a:rPr lang="pt-BR" b="0" i="1" smtClean="0">
                                          <a:latin typeface="Cambria Math" panose="02040503050406030204" pitchFamily="18" charset="0"/>
                                        </a:rPr>
                                        <m:t>1,333</m:t>
                                      </m:r>
                                    </m:e>
                                  </m:mr>
                                </m:m>
                              </m:e>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m:t>
                                      </m:r>
                                      <m:r>
                                        <a:rPr lang="pt-BR" i="1">
                                          <a:latin typeface="Cambria Math" panose="02040503050406030204" pitchFamily="18" charset="0"/>
                                        </a:rPr>
                                        <m:t>444</m:t>
                                      </m:r>
                                    </m:e>
                                    <m:e>
                                      <m:r>
                                        <a:rPr lang="pt-BR" i="1">
                                          <a:latin typeface="Cambria Math" panose="02040503050406030204" pitchFamily="18" charset="0"/>
                                        </a:rPr>
                                        <m:t>0,667</m:t>
                                      </m:r>
                                    </m:e>
                                  </m:mr>
                                  <m:mr>
                                    <m:e>
                                      <m:r>
                                        <a:rPr lang="pt-BR" b="0" i="1" smtClean="0">
                                          <a:latin typeface="Cambria Math" panose="02040503050406030204" pitchFamily="18" charset="0"/>
                                        </a:rPr>
                                        <m:t>−0</m:t>
                                      </m:r>
                                      <m:r>
                                        <a:rPr lang="pt-BR" i="1">
                                          <a:latin typeface="Cambria Math" panose="02040503050406030204" pitchFamily="18" charset="0"/>
                                        </a:rPr>
                                        <m:t>,667</m:t>
                                      </m:r>
                                    </m:e>
                                    <m:e>
                                      <m:r>
                                        <a:rPr lang="pt-BR" b="0" i="1" smtClean="0">
                                          <a:latin typeface="Cambria Math" panose="02040503050406030204" pitchFamily="18" charset="0"/>
                                        </a:rPr>
                                        <m:t>0,67</m:t>
                                      </m:r>
                                    </m:e>
                                  </m:mr>
                                </m:m>
                              </m:e>
                            </m:mr>
                            <m:mr>
                              <m:e>
                                <m:m>
                                  <m:mPr>
                                    <m:mcs>
                                      <m:mc>
                                        <m:mcPr>
                                          <m:count m:val="2"/>
                                          <m:mcJc m:val="center"/>
                                        </m:mcPr>
                                      </m:mc>
                                    </m:mcs>
                                    <m:ctrlPr>
                                      <a:rPr lang="pt-BR" i="1">
                                        <a:latin typeface="Cambria Math" panose="02040503050406030204" pitchFamily="18" charset="0"/>
                                      </a:rPr>
                                    </m:ctrlPr>
                                  </m:mPr>
                                  <m:mr>
                                    <m:e>
                                      <m:r>
                                        <m:rPr>
                                          <m:brk m:alnAt="7"/>
                                        </m:rPr>
                                        <a:rPr lang="pt-BR" b="0" i="1" smtClean="0">
                                          <a:latin typeface="Cambria Math" panose="02040503050406030204" pitchFamily="18" charset="0"/>
                                        </a:rPr>
                                        <m:t>−</m:t>
                                      </m:r>
                                      <m:r>
                                        <a:rPr lang="pt-BR" b="0" i="1" smtClean="0">
                                          <a:latin typeface="Cambria Math" panose="02040503050406030204" pitchFamily="18" charset="0"/>
                                        </a:rPr>
                                        <m:t>0,</m:t>
                                      </m:r>
                                      <m:r>
                                        <a:rPr lang="pt-BR" i="1">
                                          <a:latin typeface="Cambria Math" panose="02040503050406030204" pitchFamily="18" charset="0"/>
                                        </a:rPr>
                                        <m:t>444</m:t>
                                      </m:r>
                                    </m:e>
                                    <m:e>
                                      <m:r>
                                        <a:rPr lang="pt-BR" b="0" i="1" smtClean="0">
                                          <a:latin typeface="Cambria Math" panose="02040503050406030204" pitchFamily="18" charset="0"/>
                                        </a:rPr>
                                        <m:t>−0,667</m:t>
                                      </m:r>
                                    </m:e>
                                  </m:mr>
                                  <m:mr>
                                    <m:e>
                                      <m:r>
                                        <a:rPr lang="pt-BR" b="0" i="1" smtClean="0">
                                          <a:latin typeface="Cambria Math" panose="02040503050406030204" pitchFamily="18" charset="0"/>
                                        </a:rPr>
                                        <m:t>0,667</m:t>
                                      </m:r>
                                    </m:e>
                                    <m:e>
                                      <m:r>
                                        <a:rPr lang="pt-BR" b="0" i="1" smtClean="0">
                                          <a:latin typeface="Cambria Math" panose="02040503050406030204" pitchFamily="18" charset="0"/>
                                        </a:rPr>
                                        <m:t>0,67</m:t>
                                      </m:r>
                                    </m:e>
                                  </m:mr>
                                </m:m>
                              </m:e>
                              <m:e>
                                <m:m>
                                  <m:mPr>
                                    <m:mcs>
                                      <m:mc>
                                        <m:mcPr>
                                          <m:count m:val="2"/>
                                          <m:mcJc m:val="center"/>
                                        </m:mcPr>
                                      </m:mc>
                                    </m:mcs>
                                    <m:ctrlPr>
                                      <a:rPr lang="pt-BR" i="1">
                                        <a:latin typeface="Cambria Math" panose="02040503050406030204" pitchFamily="18" charset="0"/>
                                      </a:rPr>
                                    </m:ctrlPr>
                                  </m:mPr>
                                  <m:mr>
                                    <m:e>
                                      <m:r>
                                        <m:rPr>
                                          <m:brk m:alnAt="7"/>
                                        </m:rPr>
                                        <a:rPr lang="pt-BR" i="1">
                                          <a:latin typeface="Cambria Math" panose="02040503050406030204" pitchFamily="18" charset="0"/>
                                        </a:rPr>
                                        <m:t>0</m:t>
                                      </m:r>
                                      <m:r>
                                        <a:rPr lang="pt-BR" i="1">
                                          <a:latin typeface="Cambria Math" panose="02040503050406030204" pitchFamily="18" charset="0"/>
                                        </a:rPr>
                                        <m:t>,444</m:t>
                                      </m:r>
                                    </m:e>
                                    <m:e>
                                      <m:r>
                                        <a:rPr lang="pt-BR" b="0" i="1" smtClean="0">
                                          <a:latin typeface="Cambria Math" panose="02040503050406030204" pitchFamily="18" charset="0"/>
                                        </a:rPr>
                                        <m:t>−0,667</m:t>
                                      </m:r>
                                    </m:e>
                                  </m:mr>
                                  <m:mr>
                                    <m:e>
                                      <m:r>
                                        <a:rPr lang="pt-BR" b="0" i="1" smtClean="0">
                                          <a:latin typeface="Cambria Math" panose="02040503050406030204" pitchFamily="18" charset="0"/>
                                        </a:rPr>
                                        <m:t>−0,667</m:t>
                                      </m:r>
                                    </m:e>
                                    <m:e>
                                      <m:r>
                                        <a:rPr lang="pt-BR" b="0" i="1" smtClean="0">
                                          <a:latin typeface="Cambria Math" panose="02040503050406030204" pitchFamily="18" charset="0"/>
                                        </a:rPr>
                                        <m:t>1,333</m:t>
                                      </m:r>
                                    </m:e>
                                  </m:mr>
                                </m:m>
                              </m:e>
                            </m:mr>
                          </m:m>
                        </m:e>
                      </m:d>
                    </m:oMath>
                  </m:oMathPara>
                </a14:m>
                <a:endParaRPr lang="pt-BR" dirty="0"/>
              </a:p>
              <a:p>
                <a:endParaRPr lang="pt-BR" dirty="0"/>
              </a:p>
            </p:txBody>
          </p:sp>
        </mc:Choice>
        <mc:Fallback>
          <p:sp>
            <p:nvSpPr>
              <p:cNvPr id="13" name="CaixaDeTexto 12">
                <a:extLst>
                  <a:ext uri="{FF2B5EF4-FFF2-40B4-BE49-F238E27FC236}">
                    <a16:creationId xmlns:a16="http://schemas.microsoft.com/office/drawing/2014/main" id="{8565DBA0-8D6C-4534-A51B-CC8E541AF953}"/>
                  </a:ext>
                </a:extLst>
              </p:cNvPr>
              <p:cNvSpPr txBox="1">
                <a:spLocks noRot="1" noChangeAspect="1" noMove="1" noResize="1" noEditPoints="1" noAdjustHandles="1" noChangeArrowheads="1" noChangeShapeType="1" noTextEdit="1"/>
              </p:cNvSpPr>
              <p:nvPr/>
            </p:nvSpPr>
            <p:spPr>
              <a:xfrm>
                <a:off x="993913" y="3759243"/>
                <a:ext cx="10230678" cy="2570447"/>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5" name="CaixaDeTexto 14">
                <a:extLst>
                  <a:ext uri="{FF2B5EF4-FFF2-40B4-BE49-F238E27FC236}">
                    <a16:creationId xmlns:a16="http://schemas.microsoft.com/office/drawing/2014/main" id="{05B1B175-AEDB-4CB9-9C4A-E7C51D711D4D}"/>
                  </a:ext>
                </a:extLst>
              </p:cNvPr>
              <p:cNvSpPr txBox="1"/>
              <p:nvPr/>
            </p:nvSpPr>
            <p:spPr>
              <a:xfrm>
                <a:off x="2491409" y="3125991"/>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𝑇𝑟𝑎𝑚𝑜</m:t>
                      </m:r>
                      <m:r>
                        <a:rPr lang="pt-BR" sz="1800" b="0" i="1" smtClean="0">
                          <a:latin typeface="Cambria Math" panose="02040503050406030204" pitchFamily="18" charset="0"/>
                        </a:rPr>
                        <m:t> 02</m:t>
                      </m:r>
                    </m:oMath>
                  </m:oMathPara>
                </a14:m>
                <a:endParaRPr lang="pt-BR" dirty="0"/>
              </a:p>
            </p:txBody>
          </p:sp>
        </mc:Choice>
        <mc:Fallback>
          <p:sp>
            <p:nvSpPr>
              <p:cNvPr id="15" name="CaixaDeTexto 14">
                <a:extLst>
                  <a:ext uri="{FF2B5EF4-FFF2-40B4-BE49-F238E27FC236}">
                    <a16:creationId xmlns:a16="http://schemas.microsoft.com/office/drawing/2014/main" id="{05B1B175-AEDB-4CB9-9C4A-E7C51D711D4D}"/>
                  </a:ext>
                </a:extLst>
              </p:cNvPr>
              <p:cNvSpPr txBox="1">
                <a:spLocks noRot="1" noChangeAspect="1" noMove="1" noResize="1" noEditPoints="1" noAdjustHandles="1" noChangeArrowheads="1" noChangeShapeType="1" noTextEdit="1"/>
              </p:cNvSpPr>
              <p:nvPr/>
            </p:nvSpPr>
            <p:spPr>
              <a:xfrm>
                <a:off x="2491409" y="3125991"/>
                <a:ext cx="6096000" cy="369332"/>
              </a:xfrm>
              <a:prstGeom prst="rect">
                <a:avLst/>
              </a:prstGeom>
              <a:blipFill>
                <a:blip r:embed="rId5"/>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54480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B1DDF683-EFB9-4FB3-BBAA-03361A157CA8}"/>
              </a:ext>
            </a:extLst>
          </p:cNvPr>
          <p:cNvSpPr>
            <a:spLocks noGrp="1"/>
          </p:cNvSpPr>
          <p:nvPr>
            <p:ph type="dt" sz="half" idx="10"/>
          </p:nvPr>
        </p:nvSpPr>
        <p:spPr/>
        <p:txBody>
          <a:bodyPr/>
          <a:lstStyle/>
          <a:p>
            <a:pPr rtl="0"/>
            <a:fld id="{7651B26C-F0DB-4889-B6A3-FE07E152272F}" type="datetime1">
              <a:rPr lang="pt-BR" smtClean="0"/>
              <a:t>16/11/2020</a:t>
            </a:fld>
            <a:endParaRPr lang="en-US" dirty="0"/>
          </a:p>
        </p:txBody>
      </p:sp>
      <mc:AlternateContent xmlns:mc="http://schemas.openxmlformats.org/markup-compatibility/2006">
        <mc:Choice xmlns:a14="http://schemas.microsoft.com/office/drawing/2010/main" Requires="a14">
          <p:sp>
            <p:nvSpPr>
              <p:cNvPr id="7" name="Retângulo 6">
                <a:extLst>
                  <a:ext uri="{FF2B5EF4-FFF2-40B4-BE49-F238E27FC236}">
                    <a16:creationId xmlns:a16="http://schemas.microsoft.com/office/drawing/2014/main" id="{C4D5C68D-8DFD-492D-A7EC-AD58F081FB68}"/>
                  </a:ext>
                </a:extLst>
              </p:cNvPr>
              <p:cNvSpPr/>
              <p:nvPr/>
            </p:nvSpPr>
            <p:spPr>
              <a:xfrm>
                <a:off x="458747" y="436534"/>
                <a:ext cx="11520398" cy="19025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50" i="1" smtClean="0">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b="0" i="1" smtClean="0">
                                              <a:latin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b="0" i="1" smtClean="0">
                                              <a:latin typeface="Cambria Math" panose="02040503050406030204" pitchFamily="18" charset="0"/>
                                            </a:rPr>
                                            <m:t>2</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b="0" i="1" smtClean="0">
                                                    <a:latin typeface="Cambria Math" panose="02040503050406030204" pitchFamily="18" charset="0"/>
                                                  </a:rPr>
                                                  <m:t>3</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b="0" i="1" smtClean="0">
                                                    <a:latin typeface="Cambria Math" panose="02040503050406030204" pitchFamily="18" charset="0"/>
                                                  </a:rPr>
                                                  <m:t>3</m:t>
                                                </m:r>
                                              </m:sub>
                                            </m:sSub>
                                          </m:e>
                                        </m:mr>
                                      </m:m>
                                    </m:e>
                                  </m:mr>
                                </m:m>
                              </m:e>
                            </m:mr>
                          </m:m>
                        </m:e>
                      </m:d>
                      <m:r>
                        <a:rPr lang="pt-BR" sz="1950" i="1">
                          <a:latin typeface="Cambria Math" panose="02040503050406030204" pitchFamily="18" charset="0"/>
                        </a:rPr>
                        <m:t>=2,5 </m:t>
                      </m:r>
                      <m:sSup>
                        <m:sSupPr>
                          <m:ctrlPr>
                            <a:rPr lang="pt-BR" sz="1950" i="1">
                              <a:latin typeface="Cambria Math" panose="02040503050406030204" pitchFamily="18" charset="0"/>
                            </a:rPr>
                          </m:ctrlPr>
                        </m:sSupPr>
                        <m:e>
                          <m:r>
                            <a:rPr lang="pt-BR" sz="1950" i="1">
                              <a:latin typeface="Cambria Math" panose="02040503050406030204" pitchFamily="18" charset="0"/>
                            </a:rPr>
                            <m:t>10</m:t>
                          </m:r>
                        </m:e>
                        <m:sup>
                          <m:r>
                            <a:rPr lang="pt-BR" sz="1950" i="1">
                              <a:latin typeface="Cambria Math" panose="02040503050406030204" pitchFamily="18" charset="0"/>
                            </a:rPr>
                            <m:t>7</m:t>
                          </m:r>
                        </m:sup>
                      </m:sSup>
                      <m:r>
                        <a:rPr lang="pt-BR" sz="1950" b="0" i="1" smtClean="0">
                          <a:latin typeface="Cambria Math" panose="02040503050406030204" pitchFamily="18" charset="0"/>
                        </a:rPr>
                        <m:t> .</m:t>
                      </m:r>
                      <m:r>
                        <a:rPr lang="pt-BR" sz="2000" i="1">
                          <a:latin typeface="Cambria Math" panose="02040503050406030204" pitchFamily="18" charset="0"/>
                        </a:rPr>
                        <m:t>0,00034</m:t>
                      </m:r>
                      <m:r>
                        <a:rPr lang="pt-BR" sz="1950" i="1">
                          <a:latin typeface="Cambria Math" panose="02040503050406030204" pitchFamily="18" charset="0"/>
                        </a:rPr>
                        <m:t>.</m:t>
                      </m:r>
                      <m:d>
                        <m:dPr>
                          <m:begChr m:val="|"/>
                          <m:endChr m:val="|"/>
                          <m:ctrlPr>
                            <a:rPr lang="pt-BR" sz="1950" i="1">
                              <a:latin typeface="Cambria Math" panose="02040503050406030204" pitchFamily="18" charset="0"/>
                            </a:rPr>
                          </m:ctrlPr>
                        </m:dPr>
                        <m:e>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m:t>
                                      </m:r>
                                      <m:r>
                                        <a:rPr lang="pt-BR" sz="1950" b="0" i="1" smtClean="0">
                                          <a:latin typeface="Cambria Math" panose="02040503050406030204" pitchFamily="18" charset="0"/>
                                        </a:rPr>
                                        <m:t>056</m:t>
                                      </m:r>
                                    </m:e>
                                  </m:mr>
                                  <m:mr>
                                    <m:e>
                                      <m:r>
                                        <a:rPr lang="pt-BR" sz="1950" b="0" i="1" smtClean="0">
                                          <a:latin typeface="Cambria Math" panose="02040503050406030204" pitchFamily="18" charset="0"/>
                                        </a:rPr>
                                        <m:t>0,</m:t>
                                      </m:r>
                                      <m:r>
                                        <a:rPr lang="pt-BR" sz="1950" b="0" i="1" smtClean="0">
                                          <a:latin typeface="Cambria Math" panose="02040503050406030204" pitchFamily="18" charset="0"/>
                                        </a:rPr>
                                        <m:t>1</m:t>
                                      </m:r>
                                      <m:r>
                                        <a:rPr lang="pt-BR" sz="1950" b="0" i="1" smtClean="0">
                                          <a:latin typeface="Cambria Math" panose="02040503050406030204" pitchFamily="18" charset="0"/>
                                        </a:rPr>
                                        <m:t>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m:t>
                                            </m:r>
                                            <m:r>
                                              <a:rPr lang="pt-BR" sz="1950" b="0" i="1" smtClean="0">
                                                <a:latin typeface="Cambria Math" panose="02040503050406030204" pitchFamily="18" charset="0"/>
                                              </a:rPr>
                                              <m:t>056</m:t>
                                            </m:r>
                                          </m:e>
                                        </m:mr>
                                        <m:mr>
                                          <m:e>
                                            <m:r>
                                              <a:rPr lang="pt-BR" sz="1950" b="0" i="1" smtClean="0">
                                                <a:latin typeface="Cambria Math" panose="02040503050406030204" pitchFamily="18" charset="0"/>
                                              </a:rPr>
                                              <m:t>0,</m:t>
                                            </m:r>
                                            <m:r>
                                              <a:rPr lang="pt-BR" sz="1950" b="0" i="1" smtClean="0">
                                                <a:latin typeface="Cambria Math" panose="02040503050406030204" pitchFamily="18" charset="0"/>
                                              </a:rPr>
                                              <m:t>1</m:t>
                                            </m:r>
                                            <m:r>
                                              <a:rPr lang="pt-BR" sz="1950" b="0" i="1" smtClean="0">
                                                <a:latin typeface="Cambria Math" panose="02040503050406030204" pitchFamily="18" charset="0"/>
                                              </a:rPr>
                                              <m:t>67</m:t>
                                            </m:r>
                                          </m:e>
                                        </m:m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,167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m:t>
                                            </m:r>
                                            <m:r>
                                              <a:rPr lang="pt-BR" sz="1950" b="0" i="1" smtClean="0">
                                                <a:latin typeface="Cambria Math" panose="02040503050406030204" pitchFamily="18" charset="0"/>
                                              </a:rPr>
                                              <m:t>1</m:t>
                                            </m:r>
                                            <m:r>
                                              <a:rPr lang="pt-BR" sz="1950" b="0" i="1" smtClean="0">
                                                <a:latin typeface="Cambria Math" panose="02040503050406030204" pitchFamily="18" charset="0"/>
                                              </a:rPr>
                                              <m:t>67</m:t>
                                            </m:r>
                                          </m:e>
                                        </m:mr>
                                        <m:mr>
                                          <m:e>
                                            <m:r>
                                              <a:rPr lang="pt-BR" sz="1950" b="0" i="1" smtClean="0">
                                                <a:latin typeface="Cambria Math" panose="02040503050406030204" pitchFamily="18" charset="0"/>
                                              </a:rPr>
                                              <m:t>0,</m:t>
                                            </m:r>
                                            <m:r>
                                              <a:rPr lang="pt-BR" sz="1950" b="0" i="1" smtClean="0">
                                                <a:latin typeface="Cambria Math" panose="02040503050406030204" pitchFamily="18" charset="0"/>
                                              </a:rPr>
                                              <m:t>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m:t>
                                      </m:r>
                                      <m:r>
                                        <a:rPr lang="pt-BR" sz="1950" b="0" i="1" smtClean="0">
                                          <a:latin typeface="Cambria Math" panose="02040503050406030204" pitchFamily="18" charset="0"/>
                                        </a:rPr>
                                        <m:t>056</m:t>
                                      </m:r>
                                    </m:e>
                                  </m:mr>
                                  <m:mr>
                                    <m:e>
                                      <m:r>
                                        <a:rPr lang="pt-BR" sz="1950" b="0" i="1" smtClean="0">
                                          <a:latin typeface="Cambria Math" panose="02040503050406030204" pitchFamily="18" charset="0"/>
                                        </a:rPr>
                                        <m:t>−0,</m:t>
                                      </m:r>
                                      <m:r>
                                        <a:rPr lang="pt-BR" sz="1950" b="0" i="1" smtClean="0">
                                          <a:latin typeface="Cambria Math" panose="02040503050406030204" pitchFamily="18" charset="0"/>
                                        </a:rPr>
                                        <m:t>1</m:t>
                                      </m:r>
                                      <m:r>
                                        <a:rPr lang="pt-BR" sz="1950" b="0" i="1" smtClean="0">
                                          <a:latin typeface="Cambria Math" panose="02040503050406030204" pitchFamily="18" charset="0"/>
                                        </a:rPr>
                                        <m:t>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m:t>
                                            </m:r>
                                            <m:r>
                                              <a:rPr lang="pt-BR" sz="1950" b="0" i="1" smtClean="0">
                                                <a:latin typeface="Cambria Math" panose="02040503050406030204" pitchFamily="18" charset="0"/>
                                              </a:rPr>
                                              <m:t>056</m:t>
                                            </m:r>
                                            <m: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m:t>
                                            </m:r>
                                            <m:r>
                                              <a:rPr lang="pt-BR" sz="1950" b="0" i="1" smtClean="0">
                                                <a:latin typeface="Cambria Math" panose="02040503050406030204" pitchFamily="18" charset="0"/>
                                              </a:rPr>
                                              <m:t>167</m:t>
                                            </m:r>
                                            <m: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m:t>
                                                  </m:r>
                                                  <m:r>
                                                    <a:rPr lang="pt-BR" sz="1950" b="0" i="1" smtClean="0">
                                                      <a:latin typeface="Cambria Math" panose="02040503050406030204" pitchFamily="18" charset="0"/>
                                                    </a:rPr>
                                                    <m:t>444</m:t>
                                                  </m:r>
                                                </m:e>
                                              </m:mr>
                                              <m:mr>
                                                <m:e>
                                                  <m:r>
                                                    <a:rPr lang="pt-BR" sz="1950" b="0" i="1" smtClean="0">
                                                      <a:latin typeface="Cambria Math" panose="02040503050406030204" pitchFamily="18" charset="0"/>
                                                    </a:rPr>
                                                    <m:t>0,6</m:t>
                                                  </m:r>
                                                  <m:r>
                                                    <a:rPr lang="pt-BR" sz="1950" b="0" i="1" smtClean="0">
                                                      <a:latin typeface="Cambria Math" panose="02040503050406030204" pitchFamily="18" charset="0"/>
                                                    </a:rPr>
                                                    <m:t>67</m:t>
                                                  </m:r>
                                                </m:e>
                                              </m:mr>
                                            </m:m>
                                          </m:e>
                                        </m:mr>
                                      </m:m>
                                    </m:e>
                                  </m:mr>
                                </m:m>
                              </m:e>
                            </m:mr>
                          </m:m>
                          <m:r>
                            <a:rPr lang="pt-BR" sz="1950" b="0" i="1" smtClean="0">
                              <a:latin typeface="Cambria Math" panose="02040503050406030204" pitchFamily="18" charset="0"/>
                            </a:rPr>
                            <m:t>     </m:t>
                          </m:r>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m:t>
                                      </m:r>
                                      <m:r>
                                        <a:rPr lang="pt-BR" sz="1950" b="0" i="1" smtClean="0">
                                          <a:latin typeface="Cambria Math" panose="02040503050406030204" pitchFamily="18" charset="0"/>
                                        </a:rPr>
                                        <m:t>1</m:t>
                                      </m:r>
                                      <m:r>
                                        <a:rPr lang="pt-BR" sz="1950" b="0" i="1" smtClean="0">
                                          <a:latin typeface="Cambria Math" panose="02040503050406030204" pitchFamily="18" charset="0"/>
                                        </a:rPr>
                                        <m:t>67</m:t>
                                      </m:r>
                                    </m:e>
                                  </m:mr>
                                  <m:mr>
                                    <m:e>
                                      <m:r>
                                        <a:rPr lang="pt-BR" sz="1950" b="0" i="1" smtClean="0">
                                          <a:latin typeface="Cambria Math" panose="02040503050406030204" pitchFamily="18" charset="0"/>
                                        </a:rPr>
                                        <m:t>0,</m:t>
                                      </m:r>
                                      <m:r>
                                        <a:rPr lang="pt-BR" sz="1950" b="0" i="1" smtClean="0">
                                          <a:latin typeface="Cambria Math" panose="02040503050406030204" pitchFamily="18" charset="0"/>
                                        </a:rPr>
                                        <m:t>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m:t>
                                            </m:r>
                                            <m:r>
                                              <a:rPr lang="pt-BR" sz="1950" b="0" i="1" smtClean="0">
                                                <a:latin typeface="Cambria Math" panose="02040503050406030204" pitchFamily="18" charset="0"/>
                                              </a:rPr>
                                              <m:t>1</m:t>
                                            </m:r>
                                            <m:r>
                                              <a:rPr lang="pt-BR" sz="1950" b="0" i="1" smtClean="0">
                                                <a:latin typeface="Cambria Math" panose="02040503050406030204" pitchFamily="18" charset="0"/>
                                              </a:rPr>
                                              <m:t>67+</m:t>
                                            </m:r>
                                            <m:r>
                                              <a:rPr lang="pt-BR" sz="1950" b="0" i="1" smtClean="0">
                                                <a:latin typeface="Cambria Math" panose="02040503050406030204" pitchFamily="18" charset="0"/>
                                              </a:rPr>
                                              <m:t>0,667</m:t>
                                            </m:r>
                                          </m:e>
                                        </m:mr>
                                        <m:mr>
                                          <m:e>
                                            <m:r>
                                              <a:rPr lang="pt-BR" sz="1950" b="0" i="1" smtClean="0">
                                                <a:latin typeface="Cambria Math" panose="02040503050406030204" pitchFamily="18" charset="0"/>
                                              </a:rPr>
                                              <m:t>0,667</m:t>
                                            </m:r>
                                            <m:r>
                                              <a:rPr lang="pt-BR" sz="1950" b="0" i="1" smtClean="0">
                                                <a:latin typeface="Cambria Math" panose="02040503050406030204" pitchFamily="18" charset="0"/>
                                              </a:rPr>
                                              <m:t>+</m:t>
                                            </m:r>
                                            <m:r>
                                              <a:rPr lang="pt-BR" sz="1950" b="0" i="1" smtClean="0">
                                                <a:latin typeface="Cambria Math" panose="02040503050406030204" pitchFamily="18" charset="0"/>
                                              </a:rPr>
                                              <m:t>1,333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0,</m:t>
                                                  </m:r>
                                                  <m:r>
                                                    <a:rPr lang="pt-BR" sz="1950" b="0" i="1" smtClean="0">
                                                      <a:latin typeface="Cambria Math" panose="02040503050406030204" pitchFamily="18" charset="0"/>
                                                    </a:rPr>
                                                    <m:t>67</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m:t>
                                            </m:r>
                                            <m:r>
                                              <a:rPr lang="pt-BR" sz="1950" b="0" i="1" smtClean="0">
                                                <a:latin typeface="Cambria Math" panose="02040503050406030204" pitchFamily="18" charset="0"/>
                                              </a:rPr>
                                              <m:t>444</m:t>
                                            </m:r>
                                          </m:e>
                                        </m:mr>
                                        <m:mr>
                                          <m:e>
                                            <m: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m:t>
                                                  </m:r>
                                                  <m:r>
                                                    <a:rPr lang="pt-BR" sz="1950" b="0" i="1" smtClean="0">
                                                      <a:latin typeface="Cambria Math" panose="02040503050406030204" pitchFamily="18" charset="0"/>
                                                    </a:rPr>
                                                    <m:t>444</m:t>
                                                  </m:r>
                                                </m:e>
                                              </m:mr>
                                              <m:mr>
                                                <m:e>
                                                  <m:r>
                                                    <a:rPr lang="pt-BR" sz="1950" b="0" i="1" smtClean="0">
                                                      <a:latin typeface="Cambria Math" panose="02040503050406030204" pitchFamily="18" charset="0"/>
                                                    </a:rPr>
                                                    <m:t>−0,6</m:t>
                                                  </m:r>
                                                  <m:r>
                                                    <a:rPr lang="pt-BR" sz="1950" b="0" i="1" smtClean="0">
                                                      <a:latin typeface="Cambria Math" panose="02040503050406030204" pitchFamily="18" charset="0"/>
                                                    </a:rPr>
                                                    <m:t>67</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m:t>
                                            </m:r>
                                            <m:r>
                                              <a:rPr lang="pt-BR" sz="1950" b="0" i="1" smtClean="0">
                                                <a:latin typeface="Cambria Math" panose="02040503050406030204" pitchFamily="18" charset="0"/>
                                              </a:rPr>
                                              <m:t>667</m:t>
                                            </m:r>
                                          </m:e>
                                        </m:mr>
                                        <m:mr>
                                          <m:e>
                                            <m:r>
                                              <a:rPr lang="pt-BR" sz="1950" b="0" i="1" smtClean="0">
                                                <a:latin typeface="Cambria Math" panose="02040503050406030204" pitchFamily="18" charset="0"/>
                                              </a:rPr>
                                              <m:t>0,</m:t>
                                            </m:r>
                                            <m:r>
                                              <a:rPr lang="pt-BR" sz="1950" b="0" i="1" smtClean="0">
                                                <a:latin typeface="Cambria Math" panose="02040503050406030204" pitchFamily="18" charset="0"/>
                                              </a:rPr>
                                              <m:t>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1,</m:t>
                                                  </m:r>
                                                  <m:r>
                                                    <a:rPr lang="pt-BR" sz="1950" b="0" i="1" smtClean="0">
                                                      <a:latin typeface="Cambria Math" panose="02040503050406030204" pitchFamily="18" charset="0"/>
                                                    </a:rPr>
                                                    <m:t>333</m:t>
                                                  </m:r>
                                                </m:e>
                                              </m:mr>
                                            </m:m>
                                          </m:e>
                                        </m:mr>
                                      </m:m>
                                    </m:e>
                                  </m:mr>
                                </m:m>
                              </m:e>
                            </m:mr>
                          </m:m>
                        </m:e>
                      </m:d>
                      <m:r>
                        <a:rPr lang="pt-BR" sz="1950" i="1">
                          <a:latin typeface="Cambria Math" panose="02040503050406030204" pitchFamily="18" charset="0"/>
                          <a:ea typeface="Cambria Math" panose="02040503050406030204" pitchFamily="18" charset="0"/>
                        </a:rPr>
                        <m:t>. </m:t>
                      </m:r>
                      <m:d>
                        <m:dPr>
                          <m:begChr m:val="["/>
                          <m:endChr m:val="]"/>
                          <m:ctrlPr>
                            <a:rPr lang="pt-BR" sz="1950" i="1">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2</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3</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3</m:t>
                                                </m:r>
                                              </m:sub>
                                            </m:sSub>
                                          </m:e>
                                        </m:mr>
                                      </m:m>
                                    </m:e>
                                  </m:mr>
                                </m:m>
                              </m:e>
                            </m:mr>
                          </m:m>
                        </m:e>
                      </m:d>
                    </m:oMath>
                  </m:oMathPara>
                </a14:m>
                <a:endParaRPr lang="pt-BR" sz="1950" dirty="0"/>
              </a:p>
            </p:txBody>
          </p:sp>
        </mc:Choice>
        <mc:Fallback>
          <p:sp>
            <p:nvSpPr>
              <p:cNvPr id="7" name="Retângulo 6">
                <a:extLst>
                  <a:ext uri="{FF2B5EF4-FFF2-40B4-BE49-F238E27FC236}">
                    <a16:creationId xmlns:a16="http://schemas.microsoft.com/office/drawing/2014/main" id="{C4D5C68D-8DFD-492D-A7EC-AD58F081FB68}"/>
                  </a:ext>
                </a:extLst>
              </p:cNvPr>
              <p:cNvSpPr>
                <a:spLocks noRot="1" noChangeAspect="1" noMove="1" noResize="1" noEditPoints="1" noAdjustHandles="1" noChangeArrowheads="1" noChangeShapeType="1" noTextEdit="1"/>
              </p:cNvSpPr>
              <p:nvPr/>
            </p:nvSpPr>
            <p:spPr>
              <a:xfrm>
                <a:off x="458747" y="436534"/>
                <a:ext cx="11520398" cy="1902509"/>
              </a:xfrm>
              <a:prstGeom prst="rect">
                <a:avLst/>
              </a:prstGeom>
              <a:blipFill>
                <a:blip r:embed="rId2"/>
                <a:stretch>
                  <a:fillRect/>
                </a:stretch>
              </a:blipFill>
            </p:spPr>
            <p:txBody>
              <a:bodyPr/>
              <a:lstStyle/>
              <a:p>
                <a:r>
                  <a:rPr lang="pt-BR">
                    <a:noFill/>
                  </a:rPr>
                  <a:t> </a:t>
                </a:r>
              </a:p>
            </p:txBody>
          </p:sp>
        </mc:Fallback>
      </mc:AlternateContent>
      <p:sp>
        <p:nvSpPr>
          <p:cNvPr id="9" name="Retângulo 8">
            <a:extLst>
              <a:ext uri="{FF2B5EF4-FFF2-40B4-BE49-F238E27FC236}">
                <a16:creationId xmlns:a16="http://schemas.microsoft.com/office/drawing/2014/main" id="{AF6BC366-5D16-4326-8B33-3F1DA0483E73}"/>
              </a:ext>
            </a:extLst>
          </p:cNvPr>
          <p:cNvSpPr/>
          <p:nvPr/>
        </p:nvSpPr>
        <p:spPr>
          <a:xfrm>
            <a:off x="5462919" y="1119153"/>
            <a:ext cx="3681081" cy="569844"/>
          </a:xfrm>
          <a:prstGeom prst="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a:extLst>
              <a:ext uri="{FF2B5EF4-FFF2-40B4-BE49-F238E27FC236}">
                <a16:creationId xmlns:a16="http://schemas.microsoft.com/office/drawing/2014/main" id="{01A25A66-9B63-48B2-B428-729808D17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647219" y="3704065"/>
            <a:ext cx="1541994" cy="2181175"/>
          </a:xfrm>
          <a:prstGeom prst="rect">
            <a:avLst/>
          </a:prstGeom>
        </p:spPr>
      </p:pic>
      <p:pic>
        <p:nvPicPr>
          <p:cNvPr id="12" name="Imagem 11">
            <a:extLst>
              <a:ext uri="{FF2B5EF4-FFF2-40B4-BE49-F238E27FC236}">
                <a16:creationId xmlns:a16="http://schemas.microsoft.com/office/drawing/2014/main" id="{0256F011-9556-4A9E-8AC3-4A1E45058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658255" y="2573418"/>
            <a:ext cx="1768449" cy="2501500"/>
          </a:xfrm>
          <a:prstGeom prst="rect">
            <a:avLst/>
          </a:prstGeom>
        </p:spPr>
      </p:pic>
      <mc:AlternateContent xmlns:mc="http://schemas.openxmlformats.org/markup-compatibility/2006">
        <mc:Choice xmlns:a14="http://schemas.microsoft.com/office/drawing/2010/main" Requires="a14">
          <p:sp>
            <p:nvSpPr>
              <p:cNvPr id="13" name="CaixaDeTexto 12">
                <a:extLst>
                  <a:ext uri="{FF2B5EF4-FFF2-40B4-BE49-F238E27FC236}">
                    <a16:creationId xmlns:a16="http://schemas.microsoft.com/office/drawing/2014/main" id="{7FC1C30C-30B5-4012-A4B9-8735244A3DAC}"/>
                  </a:ext>
                </a:extLst>
              </p:cNvPr>
              <p:cNvSpPr txBox="1"/>
              <p:nvPr/>
            </p:nvSpPr>
            <p:spPr>
              <a:xfrm>
                <a:off x="1208716" y="3958099"/>
                <a:ext cx="353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oMath>
                  </m:oMathPara>
                </a14:m>
                <a:endParaRPr lang="pt-BR" dirty="0"/>
              </a:p>
            </p:txBody>
          </p:sp>
        </mc:Choice>
        <mc:Fallback>
          <p:sp>
            <p:nvSpPr>
              <p:cNvPr id="13" name="CaixaDeTexto 12">
                <a:extLst>
                  <a:ext uri="{FF2B5EF4-FFF2-40B4-BE49-F238E27FC236}">
                    <a16:creationId xmlns:a16="http://schemas.microsoft.com/office/drawing/2014/main" id="{7FC1C30C-30B5-4012-A4B9-8735244A3DAC}"/>
                  </a:ext>
                </a:extLst>
              </p:cNvPr>
              <p:cNvSpPr txBox="1">
                <a:spLocks noRot="1" noChangeAspect="1" noMove="1" noResize="1" noEditPoints="1" noAdjustHandles="1" noChangeArrowheads="1" noChangeShapeType="1" noTextEdit="1"/>
              </p:cNvSpPr>
              <p:nvPr/>
            </p:nvSpPr>
            <p:spPr>
              <a:xfrm>
                <a:off x="1208716" y="3958099"/>
                <a:ext cx="353302" cy="276999"/>
              </a:xfrm>
              <a:prstGeom prst="rect">
                <a:avLst/>
              </a:prstGeom>
              <a:blipFill>
                <a:blip r:embed="rId5"/>
                <a:stretch>
                  <a:fillRect l="-13793" r="-6897" b="-17391"/>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CaixaDeTexto 13">
                <a:extLst>
                  <a:ext uri="{FF2B5EF4-FFF2-40B4-BE49-F238E27FC236}">
                    <a16:creationId xmlns:a16="http://schemas.microsoft.com/office/drawing/2014/main" id="{0B17667B-A939-4978-92AF-747CB06F10E9}"/>
                  </a:ext>
                </a:extLst>
              </p:cNvPr>
              <p:cNvSpPr txBox="1"/>
              <p:nvPr/>
            </p:nvSpPr>
            <p:spPr>
              <a:xfrm>
                <a:off x="3194960" y="3343958"/>
                <a:ext cx="3692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oMath>
                  </m:oMathPara>
                </a14:m>
                <a:endParaRPr lang="pt-BR" dirty="0"/>
              </a:p>
            </p:txBody>
          </p:sp>
        </mc:Choice>
        <mc:Fallback>
          <p:sp>
            <p:nvSpPr>
              <p:cNvPr id="14" name="CaixaDeTexto 13">
                <a:extLst>
                  <a:ext uri="{FF2B5EF4-FFF2-40B4-BE49-F238E27FC236}">
                    <a16:creationId xmlns:a16="http://schemas.microsoft.com/office/drawing/2014/main" id="{0B17667B-A939-4978-92AF-747CB06F10E9}"/>
                  </a:ext>
                </a:extLst>
              </p:cNvPr>
              <p:cNvSpPr txBox="1">
                <a:spLocks noRot="1" noChangeAspect="1" noMove="1" noResize="1" noEditPoints="1" noAdjustHandles="1" noChangeArrowheads="1" noChangeShapeType="1" noTextEdit="1"/>
              </p:cNvSpPr>
              <p:nvPr/>
            </p:nvSpPr>
            <p:spPr>
              <a:xfrm>
                <a:off x="3194960" y="3343958"/>
                <a:ext cx="369204" cy="276999"/>
              </a:xfrm>
              <a:prstGeom prst="rect">
                <a:avLst/>
              </a:prstGeom>
              <a:blipFill>
                <a:blip r:embed="rId6"/>
                <a:stretch>
                  <a:fillRect l="-13115" r="-4918" b="-17778"/>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5" name="Retângulo 14">
                <a:extLst>
                  <a:ext uri="{FF2B5EF4-FFF2-40B4-BE49-F238E27FC236}">
                    <a16:creationId xmlns:a16="http://schemas.microsoft.com/office/drawing/2014/main" id="{65293EEA-3A0D-4840-8FAD-F9DAD24C2E74}"/>
                  </a:ext>
                </a:extLst>
              </p:cNvPr>
              <p:cNvSpPr/>
              <p:nvPr/>
            </p:nvSpPr>
            <p:spPr>
              <a:xfrm>
                <a:off x="3234665" y="3748549"/>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p:sp>
            <p:nvSpPr>
              <p:cNvPr id="15" name="Retângulo 14">
                <a:extLst>
                  <a:ext uri="{FF2B5EF4-FFF2-40B4-BE49-F238E27FC236}">
                    <a16:creationId xmlns:a16="http://schemas.microsoft.com/office/drawing/2014/main" id="{65293EEA-3A0D-4840-8FAD-F9DAD24C2E74}"/>
                  </a:ext>
                </a:extLst>
              </p:cNvPr>
              <p:cNvSpPr>
                <a:spLocks noRot="1" noChangeAspect="1" noMove="1" noResize="1" noEditPoints="1" noAdjustHandles="1" noChangeArrowheads="1" noChangeShapeType="1" noTextEdit="1"/>
              </p:cNvSpPr>
              <p:nvPr/>
            </p:nvSpPr>
            <p:spPr>
              <a:xfrm>
                <a:off x="3234665" y="3748549"/>
                <a:ext cx="400879"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6" name="Retângulo 15">
                <a:extLst>
                  <a:ext uri="{FF2B5EF4-FFF2-40B4-BE49-F238E27FC236}">
                    <a16:creationId xmlns:a16="http://schemas.microsoft.com/office/drawing/2014/main" id="{FFE14B9C-5408-4EAD-891F-444E67569F17}"/>
                  </a:ext>
                </a:extLst>
              </p:cNvPr>
              <p:cNvSpPr/>
              <p:nvPr/>
            </p:nvSpPr>
            <p:spPr>
              <a:xfrm>
                <a:off x="1621034" y="3743023"/>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p:sp>
            <p:nvSpPr>
              <p:cNvPr id="16" name="Retângulo 15">
                <a:extLst>
                  <a:ext uri="{FF2B5EF4-FFF2-40B4-BE49-F238E27FC236}">
                    <a16:creationId xmlns:a16="http://schemas.microsoft.com/office/drawing/2014/main" id="{FFE14B9C-5408-4EAD-891F-444E67569F17}"/>
                  </a:ext>
                </a:extLst>
              </p:cNvPr>
              <p:cNvSpPr>
                <a:spLocks noRot="1" noChangeAspect="1" noMove="1" noResize="1" noEditPoints="1" noAdjustHandles="1" noChangeArrowheads="1" noChangeShapeType="1" noTextEdit="1"/>
              </p:cNvSpPr>
              <p:nvPr/>
            </p:nvSpPr>
            <p:spPr>
              <a:xfrm>
                <a:off x="1621034" y="3743023"/>
                <a:ext cx="390492" cy="369332"/>
              </a:xfrm>
              <a:prstGeom prst="rect">
                <a:avLst/>
              </a:prstGeom>
              <a:blipFill>
                <a:blip r:embed="rId8"/>
                <a:stretch>
                  <a:fillRect/>
                </a:stretch>
              </a:blipFill>
            </p:spPr>
            <p:txBody>
              <a:bodyPr/>
              <a:lstStyle/>
              <a:p>
                <a:r>
                  <a:rPr lang="pt-BR">
                    <a:noFill/>
                  </a:rPr>
                  <a:t> </a:t>
                </a:r>
              </a:p>
            </p:txBody>
          </p:sp>
        </mc:Fallback>
      </mc:AlternateContent>
      <p:sp>
        <p:nvSpPr>
          <p:cNvPr id="17" name="Arco 16">
            <a:extLst>
              <a:ext uri="{FF2B5EF4-FFF2-40B4-BE49-F238E27FC236}">
                <a16:creationId xmlns:a16="http://schemas.microsoft.com/office/drawing/2014/main" id="{AD59F20C-DD95-45DC-8CC8-AEC9A1B47BE4}"/>
              </a:ext>
            </a:extLst>
          </p:cNvPr>
          <p:cNvSpPr/>
          <p:nvPr/>
        </p:nvSpPr>
        <p:spPr>
          <a:xfrm>
            <a:off x="3405138" y="3408125"/>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18" name="Conector de Seta Reta 17">
            <a:extLst>
              <a:ext uri="{FF2B5EF4-FFF2-40B4-BE49-F238E27FC236}">
                <a16:creationId xmlns:a16="http://schemas.microsoft.com/office/drawing/2014/main" id="{B0E42C2B-3BA3-41B1-889E-B6E09EA51AD9}"/>
              </a:ext>
            </a:extLst>
          </p:cNvPr>
          <p:cNvCxnSpPr>
            <a:cxnSpLocks/>
          </p:cNvCxnSpPr>
          <p:nvPr/>
        </p:nvCxnSpPr>
        <p:spPr>
          <a:xfrm>
            <a:off x="3806018" y="3617231"/>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Arco 18">
            <a:extLst>
              <a:ext uri="{FF2B5EF4-FFF2-40B4-BE49-F238E27FC236}">
                <a16:creationId xmlns:a16="http://schemas.microsoft.com/office/drawing/2014/main" id="{9CC3318F-C246-4D14-8D7C-AEB57655E630}"/>
              </a:ext>
            </a:extLst>
          </p:cNvPr>
          <p:cNvSpPr/>
          <p:nvPr/>
        </p:nvSpPr>
        <p:spPr>
          <a:xfrm rot="15917408">
            <a:off x="1396360" y="3443444"/>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20" name="Conector de Seta Reta 19">
            <a:extLst>
              <a:ext uri="{FF2B5EF4-FFF2-40B4-BE49-F238E27FC236}">
                <a16:creationId xmlns:a16="http://schemas.microsoft.com/office/drawing/2014/main" id="{35354BE7-B768-40FF-8387-84B9E02D8C2F}"/>
              </a:ext>
            </a:extLst>
          </p:cNvPr>
          <p:cNvCxnSpPr>
            <a:cxnSpLocks/>
          </p:cNvCxnSpPr>
          <p:nvPr/>
        </p:nvCxnSpPr>
        <p:spPr>
          <a:xfrm>
            <a:off x="1372382" y="3655536"/>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1" name="CaixaDeTexto 20">
                <a:extLst>
                  <a:ext uri="{FF2B5EF4-FFF2-40B4-BE49-F238E27FC236}">
                    <a16:creationId xmlns:a16="http://schemas.microsoft.com/office/drawing/2014/main" id="{7290B17E-3043-4F23-8228-9F87A3A680B9}"/>
                  </a:ext>
                </a:extLst>
              </p:cNvPr>
              <p:cNvSpPr txBox="1"/>
              <p:nvPr/>
            </p:nvSpPr>
            <p:spPr>
              <a:xfrm>
                <a:off x="1204371" y="5347189"/>
                <a:ext cx="1032975"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oMath>
                  </m:oMathPara>
                </a14:m>
                <a:endParaRPr lang="pt-BR" dirty="0"/>
              </a:p>
            </p:txBody>
          </p:sp>
        </mc:Choice>
        <mc:Fallback>
          <p:sp>
            <p:nvSpPr>
              <p:cNvPr id="21" name="CaixaDeTexto 20">
                <a:extLst>
                  <a:ext uri="{FF2B5EF4-FFF2-40B4-BE49-F238E27FC236}">
                    <a16:creationId xmlns:a16="http://schemas.microsoft.com/office/drawing/2014/main" id="{7290B17E-3043-4F23-8228-9F87A3A680B9}"/>
                  </a:ext>
                </a:extLst>
              </p:cNvPr>
              <p:cNvSpPr txBox="1">
                <a:spLocks noRot="1" noChangeAspect="1" noMove="1" noResize="1" noEditPoints="1" noAdjustHandles="1" noChangeArrowheads="1" noChangeShapeType="1" noTextEdit="1"/>
              </p:cNvSpPr>
              <p:nvPr/>
            </p:nvSpPr>
            <p:spPr>
              <a:xfrm>
                <a:off x="1204371" y="5347189"/>
                <a:ext cx="1032975" cy="354712"/>
              </a:xfrm>
              <a:prstGeom prst="rect">
                <a:avLst/>
              </a:prstGeom>
              <a:blipFill>
                <a:blip r:embed="rId9"/>
                <a:stretch>
                  <a:fillRect l="-5325" t="-1724" r="-4734" b="-17241"/>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2" name="CaixaDeTexto 21">
                <a:extLst>
                  <a:ext uri="{FF2B5EF4-FFF2-40B4-BE49-F238E27FC236}">
                    <a16:creationId xmlns:a16="http://schemas.microsoft.com/office/drawing/2014/main" id="{3804EEC3-5183-4536-95E6-9CDE4DEA4BC0}"/>
                  </a:ext>
                </a:extLst>
              </p:cNvPr>
              <p:cNvSpPr txBox="1"/>
              <p:nvPr/>
            </p:nvSpPr>
            <p:spPr>
              <a:xfrm>
                <a:off x="2525310" y="5350769"/>
                <a:ext cx="1048877"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oMath>
                  </m:oMathPara>
                </a14:m>
                <a:endParaRPr lang="pt-BR" dirty="0"/>
              </a:p>
            </p:txBody>
          </p:sp>
        </mc:Choice>
        <mc:Fallback>
          <p:sp>
            <p:nvSpPr>
              <p:cNvPr id="22" name="CaixaDeTexto 21">
                <a:extLst>
                  <a:ext uri="{FF2B5EF4-FFF2-40B4-BE49-F238E27FC236}">
                    <a16:creationId xmlns:a16="http://schemas.microsoft.com/office/drawing/2014/main" id="{3804EEC3-5183-4536-95E6-9CDE4DEA4BC0}"/>
                  </a:ext>
                </a:extLst>
              </p:cNvPr>
              <p:cNvSpPr txBox="1">
                <a:spLocks noRot="1" noChangeAspect="1" noMove="1" noResize="1" noEditPoints="1" noAdjustHandles="1" noChangeArrowheads="1" noChangeShapeType="1" noTextEdit="1"/>
              </p:cNvSpPr>
              <p:nvPr/>
            </p:nvSpPr>
            <p:spPr>
              <a:xfrm>
                <a:off x="2525310" y="5350769"/>
                <a:ext cx="1048877" cy="354712"/>
              </a:xfrm>
              <a:prstGeom prst="rect">
                <a:avLst/>
              </a:prstGeom>
              <a:blipFill>
                <a:blip r:embed="rId10"/>
                <a:stretch>
                  <a:fillRect l="-4651" t="-1724" r="-4070" b="-15517"/>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3" name="CaixaDeTexto 22">
                <a:extLst>
                  <a:ext uri="{FF2B5EF4-FFF2-40B4-BE49-F238E27FC236}">
                    <a16:creationId xmlns:a16="http://schemas.microsoft.com/office/drawing/2014/main" id="{1016061A-7A84-4269-A216-A044BEA7B352}"/>
                  </a:ext>
                </a:extLst>
              </p:cNvPr>
              <p:cNvSpPr txBox="1"/>
              <p:nvPr/>
            </p:nvSpPr>
            <p:spPr>
              <a:xfrm>
                <a:off x="1370695" y="5896798"/>
                <a:ext cx="810094"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oMath>
                  </m:oMathPara>
                </a14:m>
                <a:endParaRPr lang="pt-BR" dirty="0"/>
              </a:p>
            </p:txBody>
          </p:sp>
        </mc:Choice>
        <mc:Fallback>
          <p:sp>
            <p:nvSpPr>
              <p:cNvPr id="23" name="CaixaDeTexto 22">
                <a:extLst>
                  <a:ext uri="{FF2B5EF4-FFF2-40B4-BE49-F238E27FC236}">
                    <a16:creationId xmlns:a16="http://schemas.microsoft.com/office/drawing/2014/main" id="{1016061A-7A84-4269-A216-A044BEA7B352}"/>
                  </a:ext>
                </a:extLst>
              </p:cNvPr>
              <p:cNvSpPr txBox="1">
                <a:spLocks noRot="1" noChangeAspect="1" noMove="1" noResize="1" noEditPoints="1" noAdjustHandles="1" noChangeArrowheads="1" noChangeShapeType="1" noTextEdit="1"/>
              </p:cNvSpPr>
              <p:nvPr/>
            </p:nvSpPr>
            <p:spPr>
              <a:xfrm>
                <a:off x="1370695" y="5896798"/>
                <a:ext cx="810094" cy="334002"/>
              </a:xfrm>
              <a:prstGeom prst="rect">
                <a:avLst/>
              </a:prstGeom>
              <a:blipFill>
                <a:blip r:embed="rId11"/>
                <a:stretch>
                  <a:fillRect l="-6015" r="-3759" b="-18182"/>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4" name="CaixaDeTexto 23">
                <a:extLst>
                  <a:ext uri="{FF2B5EF4-FFF2-40B4-BE49-F238E27FC236}">
                    <a16:creationId xmlns:a16="http://schemas.microsoft.com/office/drawing/2014/main" id="{4006FA88-9F12-4927-8E03-49C83E88FF89}"/>
                  </a:ext>
                </a:extLst>
              </p:cNvPr>
              <p:cNvSpPr txBox="1"/>
              <p:nvPr/>
            </p:nvSpPr>
            <p:spPr>
              <a:xfrm>
                <a:off x="2556551" y="5912686"/>
                <a:ext cx="817981"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oMath>
                  </m:oMathPara>
                </a14:m>
                <a:endParaRPr lang="pt-BR" dirty="0"/>
              </a:p>
            </p:txBody>
          </p:sp>
        </mc:Choice>
        <mc:Fallback>
          <p:sp>
            <p:nvSpPr>
              <p:cNvPr id="24" name="CaixaDeTexto 23">
                <a:extLst>
                  <a:ext uri="{FF2B5EF4-FFF2-40B4-BE49-F238E27FC236}">
                    <a16:creationId xmlns:a16="http://schemas.microsoft.com/office/drawing/2014/main" id="{4006FA88-9F12-4927-8E03-49C83E88FF89}"/>
                  </a:ext>
                </a:extLst>
              </p:cNvPr>
              <p:cNvSpPr txBox="1">
                <a:spLocks noRot="1" noChangeAspect="1" noMove="1" noResize="1" noEditPoints="1" noAdjustHandles="1" noChangeArrowheads="1" noChangeShapeType="1" noTextEdit="1"/>
              </p:cNvSpPr>
              <p:nvPr/>
            </p:nvSpPr>
            <p:spPr>
              <a:xfrm>
                <a:off x="2556551" y="5912686"/>
                <a:ext cx="817981" cy="334002"/>
              </a:xfrm>
              <a:prstGeom prst="rect">
                <a:avLst/>
              </a:prstGeom>
              <a:blipFill>
                <a:blip r:embed="rId12"/>
                <a:stretch>
                  <a:fillRect l="-5926" t="-1818" r="-4444" b="-16364"/>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5" name="Retângulo 24">
                <a:extLst>
                  <a:ext uri="{FF2B5EF4-FFF2-40B4-BE49-F238E27FC236}">
                    <a16:creationId xmlns:a16="http://schemas.microsoft.com/office/drawing/2014/main" id="{7551FAD7-0F11-4E7F-B99E-41A7755E579A}"/>
                  </a:ext>
                </a:extLst>
              </p:cNvPr>
              <p:cNvSpPr/>
              <p:nvPr/>
            </p:nvSpPr>
            <p:spPr>
              <a:xfrm>
                <a:off x="1197092" y="4763995"/>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p:sp>
            <p:nvSpPr>
              <p:cNvPr id="25" name="Retângulo 24">
                <a:extLst>
                  <a:ext uri="{FF2B5EF4-FFF2-40B4-BE49-F238E27FC236}">
                    <a16:creationId xmlns:a16="http://schemas.microsoft.com/office/drawing/2014/main" id="{7551FAD7-0F11-4E7F-B99E-41A7755E579A}"/>
                  </a:ext>
                </a:extLst>
              </p:cNvPr>
              <p:cNvSpPr>
                <a:spLocks noRot="1" noChangeAspect="1" noMove="1" noResize="1" noEditPoints="1" noAdjustHandles="1" noChangeArrowheads="1" noChangeShapeType="1" noTextEdit="1"/>
              </p:cNvSpPr>
              <p:nvPr/>
            </p:nvSpPr>
            <p:spPr>
              <a:xfrm>
                <a:off x="1197092" y="4763995"/>
                <a:ext cx="390492" cy="3693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6" name="Retângulo 25">
                <a:extLst>
                  <a:ext uri="{FF2B5EF4-FFF2-40B4-BE49-F238E27FC236}">
                    <a16:creationId xmlns:a16="http://schemas.microsoft.com/office/drawing/2014/main" id="{04509EF4-D498-4DC0-B22A-FF1FDDBF950B}"/>
                  </a:ext>
                </a:extLst>
              </p:cNvPr>
              <p:cNvSpPr/>
              <p:nvPr/>
            </p:nvSpPr>
            <p:spPr>
              <a:xfrm>
                <a:off x="3244857" y="4801164"/>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p:sp>
            <p:nvSpPr>
              <p:cNvPr id="26" name="Retângulo 25">
                <a:extLst>
                  <a:ext uri="{FF2B5EF4-FFF2-40B4-BE49-F238E27FC236}">
                    <a16:creationId xmlns:a16="http://schemas.microsoft.com/office/drawing/2014/main" id="{04509EF4-D498-4DC0-B22A-FF1FDDBF950B}"/>
                  </a:ext>
                </a:extLst>
              </p:cNvPr>
              <p:cNvSpPr>
                <a:spLocks noRot="1" noChangeAspect="1" noMove="1" noResize="1" noEditPoints="1" noAdjustHandles="1" noChangeArrowheads="1" noChangeShapeType="1" noTextEdit="1"/>
              </p:cNvSpPr>
              <p:nvPr/>
            </p:nvSpPr>
            <p:spPr>
              <a:xfrm>
                <a:off x="3244857" y="4801164"/>
                <a:ext cx="400879"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7" name="Retângulo 26">
                <a:extLst>
                  <a:ext uri="{FF2B5EF4-FFF2-40B4-BE49-F238E27FC236}">
                    <a16:creationId xmlns:a16="http://schemas.microsoft.com/office/drawing/2014/main" id="{F7FDD63C-B7A6-42E3-9D1C-00E702369358}"/>
                  </a:ext>
                </a:extLst>
              </p:cNvPr>
              <p:cNvSpPr/>
              <p:nvPr/>
            </p:nvSpPr>
            <p:spPr>
              <a:xfrm>
                <a:off x="2216838" y="4293258"/>
                <a:ext cx="3743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𝑞</m:t>
                      </m:r>
                    </m:oMath>
                  </m:oMathPara>
                </a14:m>
                <a:endParaRPr lang="pt-BR" dirty="0"/>
              </a:p>
            </p:txBody>
          </p:sp>
        </mc:Choice>
        <mc:Fallback>
          <p:sp>
            <p:nvSpPr>
              <p:cNvPr id="27" name="Retângulo 26">
                <a:extLst>
                  <a:ext uri="{FF2B5EF4-FFF2-40B4-BE49-F238E27FC236}">
                    <a16:creationId xmlns:a16="http://schemas.microsoft.com/office/drawing/2014/main" id="{F7FDD63C-B7A6-42E3-9D1C-00E702369358}"/>
                  </a:ext>
                </a:extLst>
              </p:cNvPr>
              <p:cNvSpPr>
                <a:spLocks noRot="1" noChangeAspect="1" noMove="1" noResize="1" noEditPoints="1" noAdjustHandles="1" noChangeArrowheads="1" noChangeShapeType="1" noTextEdit="1"/>
              </p:cNvSpPr>
              <p:nvPr/>
            </p:nvSpPr>
            <p:spPr>
              <a:xfrm>
                <a:off x="2216838" y="4293258"/>
                <a:ext cx="374398" cy="369332"/>
              </a:xfrm>
              <a:prstGeom prst="rect">
                <a:avLst/>
              </a:prstGeom>
              <a:blipFill>
                <a:blip r:embed="rId15"/>
                <a:stretch>
                  <a:fillRect b="-8197"/>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8" name="Retângulo 27">
                <a:extLst>
                  <a:ext uri="{FF2B5EF4-FFF2-40B4-BE49-F238E27FC236}">
                    <a16:creationId xmlns:a16="http://schemas.microsoft.com/office/drawing/2014/main" id="{0258C073-7F9A-4BB7-B2AE-A7FEE01884B5}"/>
                  </a:ext>
                </a:extLst>
              </p:cNvPr>
              <p:cNvSpPr/>
              <p:nvPr/>
            </p:nvSpPr>
            <p:spPr>
              <a:xfrm>
                <a:off x="2238122" y="4904558"/>
                <a:ext cx="362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ea typeface="Cambria Math" panose="02040503050406030204" pitchFamily="18" charset="0"/>
                        </a:rPr>
                        <m:t>ℓ</m:t>
                      </m:r>
                    </m:oMath>
                  </m:oMathPara>
                </a14:m>
                <a:endParaRPr lang="pt-BR" dirty="0"/>
              </a:p>
            </p:txBody>
          </p:sp>
        </mc:Choice>
        <mc:Fallback>
          <p:sp>
            <p:nvSpPr>
              <p:cNvPr id="28" name="Retângulo 27">
                <a:extLst>
                  <a:ext uri="{FF2B5EF4-FFF2-40B4-BE49-F238E27FC236}">
                    <a16:creationId xmlns:a16="http://schemas.microsoft.com/office/drawing/2014/main" id="{0258C073-7F9A-4BB7-B2AE-A7FEE01884B5}"/>
                  </a:ext>
                </a:extLst>
              </p:cNvPr>
              <p:cNvSpPr>
                <a:spLocks noRot="1" noChangeAspect="1" noMove="1" noResize="1" noEditPoints="1" noAdjustHandles="1" noChangeArrowheads="1" noChangeShapeType="1" noTextEdit="1"/>
              </p:cNvSpPr>
              <p:nvPr/>
            </p:nvSpPr>
            <p:spPr>
              <a:xfrm>
                <a:off x="2238122" y="4904558"/>
                <a:ext cx="362600" cy="369332"/>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9" name="CaixaDeTexto 28">
                <a:extLst>
                  <a:ext uri="{FF2B5EF4-FFF2-40B4-BE49-F238E27FC236}">
                    <a16:creationId xmlns:a16="http://schemas.microsoft.com/office/drawing/2014/main" id="{363F5EA1-0F14-475E-B0CA-C447E5134BF5}"/>
                  </a:ext>
                </a:extLst>
              </p:cNvPr>
              <p:cNvSpPr txBox="1"/>
              <p:nvPr/>
            </p:nvSpPr>
            <p:spPr>
              <a:xfrm>
                <a:off x="4838615" y="2758286"/>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𝐶𝑎𝑟𝑟𝑒𝑔𝑎𝑚𝑒𝑛𝑡𝑜</m:t>
                      </m:r>
                      <m:r>
                        <a:rPr lang="pt-BR" sz="1800" b="0" i="1" smtClean="0">
                          <a:latin typeface="Cambria Math" panose="02040503050406030204" pitchFamily="18" charset="0"/>
                        </a:rPr>
                        <m:t>=</m:t>
                      </m:r>
                      <m:r>
                        <a:rPr lang="pt-BR" sz="1800" b="0" i="1" smtClean="0">
                          <a:latin typeface="Cambria Math" panose="02040503050406030204" pitchFamily="18" charset="0"/>
                        </a:rPr>
                        <m:t>𝑇𝑟𝑎𝑚𝑜</m:t>
                      </m:r>
                      <m:r>
                        <a:rPr lang="pt-BR" sz="1800" b="0" i="1" smtClean="0">
                          <a:latin typeface="Cambria Math" panose="02040503050406030204" pitchFamily="18" charset="0"/>
                        </a:rPr>
                        <m:t> 01</m:t>
                      </m:r>
                    </m:oMath>
                  </m:oMathPara>
                </a14:m>
                <a:endParaRPr lang="pt-BR" dirty="0"/>
              </a:p>
            </p:txBody>
          </p:sp>
        </mc:Choice>
        <mc:Fallback>
          <p:sp>
            <p:nvSpPr>
              <p:cNvPr id="29" name="CaixaDeTexto 28">
                <a:extLst>
                  <a:ext uri="{FF2B5EF4-FFF2-40B4-BE49-F238E27FC236}">
                    <a16:creationId xmlns:a16="http://schemas.microsoft.com/office/drawing/2014/main" id="{363F5EA1-0F14-475E-B0CA-C447E5134BF5}"/>
                  </a:ext>
                </a:extLst>
              </p:cNvPr>
              <p:cNvSpPr txBox="1">
                <a:spLocks noRot="1" noChangeAspect="1" noMove="1" noResize="1" noEditPoints="1" noAdjustHandles="1" noChangeArrowheads="1" noChangeShapeType="1" noTextEdit="1"/>
              </p:cNvSpPr>
              <p:nvPr/>
            </p:nvSpPr>
            <p:spPr>
              <a:xfrm>
                <a:off x="4838615" y="2758286"/>
                <a:ext cx="6096000" cy="369332"/>
              </a:xfrm>
              <a:prstGeom prst="rect">
                <a:avLst/>
              </a:prstGeom>
              <a:blipFill>
                <a:blip r:embed="rId17"/>
                <a:stretch>
                  <a:fillRect b="-13115"/>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0" name="CaixaDeTexto 29">
                <a:extLst>
                  <a:ext uri="{FF2B5EF4-FFF2-40B4-BE49-F238E27FC236}">
                    <a16:creationId xmlns:a16="http://schemas.microsoft.com/office/drawing/2014/main" id="{14AD9946-2EA7-4A01-8230-9F89EDF34DE7}"/>
                  </a:ext>
                </a:extLst>
              </p:cNvPr>
              <p:cNvSpPr txBox="1"/>
              <p:nvPr/>
            </p:nvSpPr>
            <p:spPr>
              <a:xfrm>
                <a:off x="6029066" y="3318048"/>
                <a:ext cx="4204741" cy="361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30</m:t>
                              </m:r>
                              <m:r>
                                <a:rPr lang="pt-BR" b="0" i="1" smtClean="0">
                                  <a:latin typeface="Cambria Math" panose="02040503050406030204" pitchFamily="18" charset="0"/>
                                </a:rPr>
                                <m:t> . </m:t>
                              </m:r>
                              <m:r>
                                <a:rPr lang="pt-BR" b="0" i="1" smtClean="0">
                                  <a:latin typeface="Cambria Math" panose="02040503050406030204" pitchFamily="18" charset="0"/>
                                </a:rPr>
                                <m:t>6</m:t>
                              </m:r>
                              <m:r>
                                <a:rPr lang="pt-BR" b="0" i="1" smtClean="0">
                                  <a:latin typeface="Cambria Math" panose="02040503050406030204" pitchFamily="18" charset="0"/>
                                </a:rPr>
                                <m:t>²</m:t>
                              </m:r>
                            </m:num>
                            <m:den>
                              <m:r>
                                <a:rPr lang="pt-BR" b="0" i="1" smtClean="0">
                                  <a:latin typeface="Cambria Math" panose="02040503050406030204" pitchFamily="18" charset="0"/>
                                </a:rPr>
                                <m:t>12</m:t>
                              </m:r>
                            </m:den>
                          </m:f>
                        </m:e>
                      </m:box>
                      <m:r>
                        <a:rPr lang="pt-BR" b="0" i="1" smtClean="0">
                          <a:latin typeface="Cambria Math" panose="02040503050406030204" pitchFamily="18" charset="0"/>
                        </a:rPr>
                        <m:t>=</m:t>
                      </m:r>
                      <m:r>
                        <a:rPr lang="pt-BR" b="0" i="1" smtClean="0">
                          <a:latin typeface="Cambria Math" panose="02040503050406030204" pitchFamily="18" charset="0"/>
                        </a:rPr>
                        <m:t>90</m:t>
                      </m:r>
                      <m:r>
                        <a:rPr lang="pt-BR"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𝐵</m:t>
                          </m:r>
                        </m:sub>
                      </m:sSub>
                      <m:r>
                        <a:rPr lang="pt-BR" i="1">
                          <a:latin typeface="Cambria Math" panose="02040503050406030204" pitchFamily="18" charset="0"/>
                        </a:rPr>
                        <m:t>=</m:t>
                      </m:r>
                      <m:box>
                        <m:boxPr>
                          <m:ctrlPr>
                            <a:rPr lang="pt-BR" i="1">
                              <a:latin typeface="Cambria Math" panose="02040503050406030204" pitchFamily="18" charset="0"/>
                            </a:rPr>
                          </m:ctrlPr>
                        </m:boxPr>
                        <m:e>
                          <m:argPr>
                            <m:argSz m:val="-1"/>
                          </m:argPr>
                          <m:r>
                            <m:rPr>
                              <m:brk m:alnAt="63"/>
                            </m:rP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𝑞</m:t>
                              </m:r>
                              <m:sSup>
                                <m:sSupPr>
                                  <m:ctrlPr>
                                    <a:rPr lang="pt-BR" i="1">
                                      <a:latin typeface="Cambria Math" panose="02040503050406030204" pitchFamily="18" charset="0"/>
                                      <a:ea typeface="Cambria Math" panose="02040503050406030204" pitchFamily="18" charset="0"/>
                                    </a:rPr>
                                  </m:ctrlPr>
                                </m:sSupPr>
                                <m:e>
                                  <m:r>
                                    <a:rPr lang="pt-BR" i="1">
                                      <a:latin typeface="Cambria Math" panose="02040503050406030204" pitchFamily="18" charset="0"/>
                                      <a:ea typeface="Cambria Math" panose="02040503050406030204" pitchFamily="18" charset="0"/>
                                    </a:rPr>
                                    <m:t>ℓ</m:t>
                                  </m:r>
                                </m:e>
                                <m:sup>
                                  <m:r>
                                    <a:rPr lang="pt-BR" i="1">
                                      <a:latin typeface="Cambria Math" panose="02040503050406030204" pitchFamily="18" charset="0"/>
                                      <a:ea typeface="Cambria Math" panose="02040503050406030204" pitchFamily="18" charset="0"/>
                                    </a:rPr>
                                    <m:t>2</m:t>
                                  </m:r>
                                </m:sup>
                              </m:sSup>
                            </m:num>
                            <m:den>
                              <m:r>
                                <a:rPr lang="pt-BR" i="1">
                                  <a:latin typeface="Cambria Math" panose="02040503050406030204" pitchFamily="18" charset="0"/>
                                </a:rPr>
                                <m:t>12</m:t>
                              </m:r>
                            </m:den>
                          </m:f>
                          <m:r>
                            <a:rPr lang="pt-BR" i="1">
                              <a:latin typeface="Cambria Math" panose="02040503050406030204" pitchFamily="18" charset="0"/>
                            </a:rPr>
                            <m:t>=−</m:t>
                          </m:r>
                          <m:r>
                            <a:rPr lang="pt-BR" b="0" i="1" smtClean="0">
                              <a:latin typeface="Cambria Math" panose="02040503050406030204" pitchFamily="18" charset="0"/>
                            </a:rPr>
                            <m:t>90</m:t>
                          </m:r>
                          <m:r>
                            <a:rPr lang="pt-BR" b="0" i="1" smtClean="0">
                              <a:latin typeface="Cambria Math" panose="02040503050406030204" pitchFamily="18" charset="0"/>
                            </a:rPr>
                            <m:t>𝑘𝑁𝑚</m:t>
                          </m:r>
                        </m:e>
                      </m:box>
                    </m:oMath>
                  </m:oMathPara>
                </a14:m>
                <a:endParaRPr lang="pt-BR" dirty="0"/>
              </a:p>
            </p:txBody>
          </p:sp>
        </mc:Choice>
        <mc:Fallback>
          <p:sp>
            <p:nvSpPr>
              <p:cNvPr id="30" name="CaixaDeTexto 29">
                <a:extLst>
                  <a:ext uri="{FF2B5EF4-FFF2-40B4-BE49-F238E27FC236}">
                    <a16:creationId xmlns:a16="http://schemas.microsoft.com/office/drawing/2014/main" id="{14AD9946-2EA7-4A01-8230-9F89EDF34DE7}"/>
                  </a:ext>
                </a:extLst>
              </p:cNvPr>
              <p:cNvSpPr txBox="1">
                <a:spLocks noRot="1" noChangeAspect="1" noMove="1" noResize="1" noEditPoints="1" noAdjustHandles="1" noChangeArrowheads="1" noChangeShapeType="1" noTextEdit="1"/>
              </p:cNvSpPr>
              <p:nvPr/>
            </p:nvSpPr>
            <p:spPr>
              <a:xfrm>
                <a:off x="6029066" y="3318048"/>
                <a:ext cx="4204741" cy="361959"/>
              </a:xfrm>
              <a:prstGeom prst="rect">
                <a:avLst/>
              </a:prstGeom>
              <a:blipFill>
                <a:blip r:embed="rId18"/>
                <a:stretch>
                  <a:fillRect l="-725" r="-290" b="-15000"/>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1" name="CaixaDeTexto 30">
                <a:extLst>
                  <a:ext uri="{FF2B5EF4-FFF2-40B4-BE49-F238E27FC236}">
                    <a16:creationId xmlns:a16="http://schemas.microsoft.com/office/drawing/2014/main" id="{55A092CE-FBA7-4FB9-87C0-33ABF8171262}"/>
                  </a:ext>
                </a:extLst>
              </p:cNvPr>
              <p:cNvSpPr txBox="1"/>
              <p:nvPr/>
            </p:nvSpPr>
            <p:spPr>
              <a:xfrm>
                <a:off x="6080378" y="3894724"/>
                <a:ext cx="1835118"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30</m:t>
                              </m:r>
                              <m:r>
                                <a:rPr lang="pt-BR" b="0" i="1" smtClean="0">
                                  <a:latin typeface="Cambria Math" panose="02040503050406030204" pitchFamily="18" charset="0"/>
                                </a:rPr>
                                <m:t> . </m:t>
                              </m:r>
                              <m:r>
                                <a:rPr lang="pt-BR" b="0" i="1" smtClean="0">
                                  <a:latin typeface="Cambria Math" panose="02040503050406030204" pitchFamily="18" charset="0"/>
                                </a:rPr>
                                <m:t>6</m:t>
                              </m:r>
                            </m:num>
                            <m:den>
                              <m:r>
                                <a:rPr lang="pt-BR" b="0" i="1" smtClean="0">
                                  <a:latin typeface="Cambria Math" panose="02040503050406030204" pitchFamily="18" charset="0"/>
                                </a:rPr>
                                <m:t>2</m:t>
                              </m:r>
                            </m:den>
                          </m:f>
                          <m:r>
                            <a:rPr lang="pt-BR" b="0" i="1" smtClean="0">
                              <a:latin typeface="Cambria Math" panose="02040503050406030204" pitchFamily="18" charset="0"/>
                            </a:rPr>
                            <m:t>=</m:t>
                          </m:r>
                          <m:r>
                            <a:rPr lang="pt-BR" b="0" i="1" smtClean="0">
                              <a:latin typeface="Cambria Math" panose="02040503050406030204" pitchFamily="18" charset="0"/>
                            </a:rPr>
                            <m:t>90</m:t>
                          </m:r>
                          <m:r>
                            <a:rPr lang="pt-BR" b="0" i="1" smtClean="0">
                              <a:latin typeface="Cambria Math" panose="02040503050406030204" pitchFamily="18" charset="0"/>
                            </a:rPr>
                            <m:t>𝑘𝑁</m:t>
                          </m:r>
                        </m:e>
                      </m:box>
                    </m:oMath>
                  </m:oMathPara>
                </a14:m>
                <a:endParaRPr lang="pt-BR" dirty="0"/>
              </a:p>
            </p:txBody>
          </p:sp>
        </mc:Choice>
        <mc:Fallback>
          <p:sp>
            <p:nvSpPr>
              <p:cNvPr id="31" name="CaixaDeTexto 30">
                <a:extLst>
                  <a:ext uri="{FF2B5EF4-FFF2-40B4-BE49-F238E27FC236}">
                    <a16:creationId xmlns:a16="http://schemas.microsoft.com/office/drawing/2014/main" id="{55A092CE-FBA7-4FB9-87C0-33ABF8171262}"/>
                  </a:ext>
                </a:extLst>
              </p:cNvPr>
              <p:cNvSpPr txBox="1">
                <a:spLocks noRot="1" noChangeAspect="1" noMove="1" noResize="1" noEditPoints="1" noAdjustHandles="1" noChangeArrowheads="1" noChangeShapeType="1" noTextEdit="1"/>
              </p:cNvSpPr>
              <p:nvPr/>
            </p:nvSpPr>
            <p:spPr>
              <a:xfrm>
                <a:off x="6080378" y="3894724"/>
                <a:ext cx="1835118" cy="334002"/>
              </a:xfrm>
              <a:prstGeom prst="rect">
                <a:avLst/>
              </a:prstGeom>
              <a:blipFill>
                <a:blip r:embed="rId19"/>
                <a:stretch>
                  <a:fillRect l="-2326" t="-1818" r="-1329" b="-16364"/>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2" name="CaixaDeTexto 31">
                <a:extLst>
                  <a:ext uri="{FF2B5EF4-FFF2-40B4-BE49-F238E27FC236}">
                    <a16:creationId xmlns:a16="http://schemas.microsoft.com/office/drawing/2014/main" id="{9BEC9249-75B2-4784-B2F9-2BE3CAF2D43A}"/>
                  </a:ext>
                </a:extLst>
              </p:cNvPr>
              <p:cNvSpPr txBox="1"/>
              <p:nvPr/>
            </p:nvSpPr>
            <p:spPr>
              <a:xfrm>
                <a:off x="8160679" y="3883824"/>
                <a:ext cx="1849545"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r>
                        <a:rPr lang="pt-BR" b="0" i="1" smtClean="0">
                          <a:latin typeface="Cambria Math" panose="02040503050406030204" pitchFamily="18" charset="0"/>
                        </a:rPr>
                        <m:t>=−</m:t>
                      </m:r>
                      <m:r>
                        <a:rPr lang="pt-BR" b="0" i="1" smtClean="0">
                          <a:latin typeface="Cambria Math" panose="02040503050406030204" pitchFamily="18" charset="0"/>
                        </a:rPr>
                        <m:t>90</m:t>
                      </m:r>
                      <m:r>
                        <a:rPr lang="pt-BR" b="0" i="1" smtClean="0">
                          <a:latin typeface="Cambria Math" panose="02040503050406030204" pitchFamily="18" charset="0"/>
                        </a:rPr>
                        <m:t>𝑘𝑁</m:t>
                      </m:r>
                    </m:oMath>
                  </m:oMathPara>
                </a14:m>
                <a:endParaRPr lang="pt-BR" dirty="0"/>
              </a:p>
            </p:txBody>
          </p:sp>
        </mc:Choice>
        <mc:Fallback>
          <p:sp>
            <p:nvSpPr>
              <p:cNvPr id="32" name="CaixaDeTexto 31">
                <a:extLst>
                  <a:ext uri="{FF2B5EF4-FFF2-40B4-BE49-F238E27FC236}">
                    <a16:creationId xmlns:a16="http://schemas.microsoft.com/office/drawing/2014/main" id="{9BEC9249-75B2-4784-B2F9-2BE3CAF2D43A}"/>
                  </a:ext>
                </a:extLst>
              </p:cNvPr>
              <p:cNvSpPr txBox="1">
                <a:spLocks noRot="1" noChangeAspect="1" noMove="1" noResize="1" noEditPoints="1" noAdjustHandles="1" noChangeArrowheads="1" noChangeShapeType="1" noTextEdit="1"/>
              </p:cNvSpPr>
              <p:nvPr/>
            </p:nvSpPr>
            <p:spPr>
              <a:xfrm>
                <a:off x="8160679" y="3883824"/>
                <a:ext cx="1849545" cy="334002"/>
              </a:xfrm>
              <a:prstGeom prst="rect">
                <a:avLst/>
              </a:prstGeom>
              <a:blipFill>
                <a:blip r:embed="rId20"/>
                <a:stretch>
                  <a:fillRect l="-2640" r="-2640" b="-18182"/>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3" name="CaixaDeTexto 32">
                <a:extLst>
                  <a:ext uri="{FF2B5EF4-FFF2-40B4-BE49-F238E27FC236}">
                    <a16:creationId xmlns:a16="http://schemas.microsoft.com/office/drawing/2014/main" id="{EB27BB16-F6AD-4D46-A043-4642F0A18551}"/>
                  </a:ext>
                </a:extLst>
              </p:cNvPr>
              <p:cNvSpPr txBox="1"/>
              <p:nvPr/>
            </p:nvSpPr>
            <p:spPr>
              <a:xfrm>
                <a:off x="4787303" y="4344007"/>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latin typeface="Cambria Math" panose="02040503050406030204" pitchFamily="18" charset="0"/>
                        </a:rPr>
                        <m:t>𝐶𝑎𝑟𝑟𝑒𝑔𝑎𝑚𝑒𝑛𝑡𝑜</m:t>
                      </m:r>
                      <m:r>
                        <a:rPr lang="pt-BR" sz="1800" b="0" i="1" smtClean="0">
                          <a:latin typeface="Cambria Math" panose="02040503050406030204" pitchFamily="18" charset="0"/>
                        </a:rPr>
                        <m:t>=</m:t>
                      </m:r>
                      <m:r>
                        <a:rPr lang="pt-BR" sz="1800" b="0" i="1" smtClean="0">
                          <a:latin typeface="Cambria Math" panose="02040503050406030204" pitchFamily="18" charset="0"/>
                        </a:rPr>
                        <m:t>𝑇𝑟𝑎𝑚𝑜</m:t>
                      </m:r>
                      <m:r>
                        <a:rPr lang="pt-BR" sz="1800" b="0" i="1" smtClean="0">
                          <a:latin typeface="Cambria Math" panose="02040503050406030204" pitchFamily="18" charset="0"/>
                        </a:rPr>
                        <m:t> 02</m:t>
                      </m:r>
                    </m:oMath>
                  </m:oMathPara>
                </a14:m>
                <a:endParaRPr lang="pt-BR" dirty="0"/>
              </a:p>
            </p:txBody>
          </p:sp>
        </mc:Choice>
        <mc:Fallback>
          <p:sp>
            <p:nvSpPr>
              <p:cNvPr id="33" name="CaixaDeTexto 32">
                <a:extLst>
                  <a:ext uri="{FF2B5EF4-FFF2-40B4-BE49-F238E27FC236}">
                    <a16:creationId xmlns:a16="http://schemas.microsoft.com/office/drawing/2014/main" id="{EB27BB16-F6AD-4D46-A043-4642F0A18551}"/>
                  </a:ext>
                </a:extLst>
              </p:cNvPr>
              <p:cNvSpPr txBox="1">
                <a:spLocks noRot="1" noChangeAspect="1" noMove="1" noResize="1" noEditPoints="1" noAdjustHandles="1" noChangeArrowheads="1" noChangeShapeType="1" noTextEdit="1"/>
              </p:cNvSpPr>
              <p:nvPr/>
            </p:nvSpPr>
            <p:spPr>
              <a:xfrm>
                <a:off x="4787303" y="4344007"/>
                <a:ext cx="6096000" cy="369332"/>
              </a:xfrm>
              <a:prstGeom prst="rect">
                <a:avLst/>
              </a:prstGeom>
              <a:blipFill>
                <a:blip r:embed="rId21"/>
                <a:stretch>
                  <a:fillRect b="-15000"/>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4" name="CaixaDeTexto 33">
                <a:extLst>
                  <a:ext uri="{FF2B5EF4-FFF2-40B4-BE49-F238E27FC236}">
                    <a16:creationId xmlns:a16="http://schemas.microsoft.com/office/drawing/2014/main" id="{B0732CE7-7604-441D-AB22-70FD7BE4AB80}"/>
                  </a:ext>
                </a:extLst>
              </p:cNvPr>
              <p:cNvSpPr txBox="1"/>
              <p:nvPr/>
            </p:nvSpPr>
            <p:spPr>
              <a:xfrm>
                <a:off x="5985146" y="4857029"/>
                <a:ext cx="2621551" cy="551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30</m:t>
                          </m:r>
                          <m:r>
                            <a:rPr lang="pt-BR" b="0" i="1" smtClean="0">
                              <a:latin typeface="Cambria Math" panose="02040503050406030204" pitchFamily="18" charset="0"/>
                            </a:rPr>
                            <m:t> . 3²</m:t>
                          </m:r>
                        </m:num>
                        <m:den>
                          <m:r>
                            <a:rPr lang="pt-BR" b="0" i="1" smtClean="0">
                              <a:latin typeface="Cambria Math" panose="02040503050406030204" pitchFamily="18" charset="0"/>
                            </a:rPr>
                            <m:t>12</m:t>
                          </m:r>
                        </m:den>
                      </m:f>
                      <m:r>
                        <a:rPr lang="pt-BR" b="0" i="1" smtClean="0">
                          <a:latin typeface="Cambria Math" panose="02040503050406030204" pitchFamily="18" charset="0"/>
                        </a:rPr>
                        <m:t>=</m:t>
                      </m:r>
                      <m:r>
                        <a:rPr lang="pt-BR" b="0" i="1" smtClean="0">
                          <a:latin typeface="Cambria Math" panose="02040503050406030204" pitchFamily="18" charset="0"/>
                        </a:rPr>
                        <m:t>22</m:t>
                      </m:r>
                      <m:r>
                        <a:rPr lang="pt-BR" b="0" i="1" smtClean="0">
                          <a:latin typeface="Cambria Math" panose="02040503050406030204" pitchFamily="18" charset="0"/>
                        </a:rPr>
                        <m:t>,5</m:t>
                      </m:r>
                    </m:oMath>
                  </m:oMathPara>
                </a14:m>
                <a:endParaRPr lang="pt-BR" dirty="0"/>
              </a:p>
            </p:txBody>
          </p:sp>
        </mc:Choice>
        <mc:Fallback>
          <p:sp>
            <p:nvSpPr>
              <p:cNvPr id="34" name="CaixaDeTexto 33">
                <a:extLst>
                  <a:ext uri="{FF2B5EF4-FFF2-40B4-BE49-F238E27FC236}">
                    <a16:creationId xmlns:a16="http://schemas.microsoft.com/office/drawing/2014/main" id="{B0732CE7-7604-441D-AB22-70FD7BE4AB80}"/>
                  </a:ext>
                </a:extLst>
              </p:cNvPr>
              <p:cNvSpPr txBox="1">
                <a:spLocks noRot="1" noChangeAspect="1" noMove="1" noResize="1" noEditPoints="1" noAdjustHandles="1" noChangeArrowheads="1" noChangeShapeType="1" noTextEdit="1"/>
              </p:cNvSpPr>
              <p:nvPr/>
            </p:nvSpPr>
            <p:spPr>
              <a:xfrm>
                <a:off x="5985146" y="4857029"/>
                <a:ext cx="2621551" cy="551946"/>
              </a:xfrm>
              <a:prstGeom prst="rect">
                <a:avLst/>
              </a:prstGeom>
              <a:blipFill>
                <a:blip r:embed="rId2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5" name="CaixaDeTexto 34">
                <a:extLst>
                  <a:ext uri="{FF2B5EF4-FFF2-40B4-BE49-F238E27FC236}">
                    <a16:creationId xmlns:a16="http://schemas.microsoft.com/office/drawing/2014/main" id="{DC75B11E-F478-4899-8F2E-85D78A09944D}"/>
                  </a:ext>
                </a:extLst>
              </p:cNvPr>
              <p:cNvSpPr txBox="1"/>
              <p:nvPr/>
            </p:nvSpPr>
            <p:spPr>
              <a:xfrm>
                <a:off x="8868975" y="4941427"/>
                <a:ext cx="1646028" cy="361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ℓ</m:t>
                                  </m:r>
                                </m:e>
                                <m:sup>
                                  <m:r>
                                    <a:rPr lang="pt-BR" b="0" i="1" smtClean="0">
                                      <a:latin typeface="Cambria Math" panose="02040503050406030204" pitchFamily="18" charset="0"/>
                                      <a:ea typeface="Cambria Math" panose="02040503050406030204" pitchFamily="18" charset="0"/>
                                    </a:rPr>
                                    <m:t>2</m:t>
                                  </m:r>
                                </m:sup>
                              </m:sSup>
                            </m:num>
                            <m:den>
                              <m:r>
                                <a:rPr lang="pt-BR" b="0" i="1" smtClean="0">
                                  <a:latin typeface="Cambria Math" panose="02040503050406030204" pitchFamily="18" charset="0"/>
                                </a:rPr>
                                <m:t>12</m:t>
                              </m:r>
                            </m:den>
                          </m:f>
                          <m:r>
                            <a:rPr lang="pt-BR" b="0" i="1" smtClean="0">
                              <a:latin typeface="Cambria Math" panose="02040503050406030204" pitchFamily="18" charset="0"/>
                            </a:rPr>
                            <m:t>=−</m:t>
                          </m:r>
                          <m:r>
                            <a:rPr lang="pt-BR" b="0" i="1" smtClean="0">
                              <a:latin typeface="Cambria Math" panose="02040503050406030204" pitchFamily="18" charset="0"/>
                            </a:rPr>
                            <m:t>22</m:t>
                          </m:r>
                          <m:r>
                            <a:rPr lang="pt-BR" b="0" i="1" smtClean="0">
                              <a:latin typeface="Cambria Math" panose="02040503050406030204" pitchFamily="18" charset="0"/>
                            </a:rPr>
                            <m:t>,5</m:t>
                          </m:r>
                        </m:e>
                      </m:box>
                    </m:oMath>
                  </m:oMathPara>
                </a14:m>
                <a:endParaRPr lang="pt-BR" dirty="0"/>
              </a:p>
            </p:txBody>
          </p:sp>
        </mc:Choice>
        <mc:Fallback>
          <p:sp>
            <p:nvSpPr>
              <p:cNvPr id="35" name="CaixaDeTexto 34">
                <a:extLst>
                  <a:ext uri="{FF2B5EF4-FFF2-40B4-BE49-F238E27FC236}">
                    <a16:creationId xmlns:a16="http://schemas.microsoft.com/office/drawing/2014/main" id="{DC75B11E-F478-4899-8F2E-85D78A09944D}"/>
                  </a:ext>
                </a:extLst>
              </p:cNvPr>
              <p:cNvSpPr txBox="1">
                <a:spLocks noRot="1" noChangeAspect="1" noMove="1" noResize="1" noEditPoints="1" noAdjustHandles="1" noChangeArrowheads="1" noChangeShapeType="1" noTextEdit="1"/>
              </p:cNvSpPr>
              <p:nvPr/>
            </p:nvSpPr>
            <p:spPr>
              <a:xfrm>
                <a:off x="8868975" y="4941427"/>
                <a:ext cx="1646028" cy="361959"/>
              </a:xfrm>
              <a:prstGeom prst="rect">
                <a:avLst/>
              </a:prstGeom>
              <a:blipFill>
                <a:blip r:embed="rId23"/>
                <a:stretch>
                  <a:fillRect l="-2963" r="-1852" b="-15254"/>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6" name="CaixaDeTexto 35">
                <a:extLst>
                  <a:ext uri="{FF2B5EF4-FFF2-40B4-BE49-F238E27FC236}">
                    <a16:creationId xmlns:a16="http://schemas.microsoft.com/office/drawing/2014/main" id="{9923FD11-4B60-4C27-8B79-0F2B2E5EE870}"/>
                  </a:ext>
                </a:extLst>
              </p:cNvPr>
              <p:cNvSpPr txBox="1"/>
              <p:nvPr/>
            </p:nvSpPr>
            <p:spPr>
              <a:xfrm>
                <a:off x="6029066" y="5480445"/>
                <a:ext cx="1839927"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3</m:t>
                              </m:r>
                              <m:r>
                                <a:rPr lang="pt-BR" b="0" i="1" smtClean="0">
                                  <a:latin typeface="Cambria Math" panose="02040503050406030204" pitchFamily="18" charset="0"/>
                                </a:rPr>
                                <m:t>0 . 3</m:t>
                              </m:r>
                            </m:num>
                            <m:den>
                              <m:r>
                                <a:rPr lang="pt-BR" b="0" i="1" smtClean="0">
                                  <a:latin typeface="Cambria Math" panose="02040503050406030204" pitchFamily="18" charset="0"/>
                                </a:rPr>
                                <m:t>2</m:t>
                              </m:r>
                            </m:den>
                          </m:f>
                          <m:r>
                            <a:rPr lang="pt-BR" b="0" i="1" smtClean="0">
                              <a:latin typeface="Cambria Math" panose="02040503050406030204" pitchFamily="18" charset="0"/>
                            </a:rPr>
                            <m:t>=</m:t>
                          </m:r>
                          <m:r>
                            <a:rPr lang="pt-BR" b="0" i="1" smtClean="0">
                              <a:latin typeface="Cambria Math" panose="02040503050406030204" pitchFamily="18" charset="0"/>
                            </a:rPr>
                            <m:t>4</m:t>
                          </m:r>
                          <m:r>
                            <a:rPr lang="pt-BR" b="0" i="1" smtClean="0">
                              <a:latin typeface="Cambria Math" panose="02040503050406030204" pitchFamily="18" charset="0"/>
                            </a:rPr>
                            <m:t>5</m:t>
                          </m:r>
                          <m:r>
                            <a:rPr lang="pt-BR" b="0" i="1" smtClean="0">
                              <a:latin typeface="Cambria Math" panose="02040503050406030204" pitchFamily="18" charset="0"/>
                            </a:rPr>
                            <m:t>𝑘𝑁</m:t>
                          </m:r>
                        </m:e>
                      </m:box>
                    </m:oMath>
                  </m:oMathPara>
                </a14:m>
                <a:endParaRPr lang="pt-BR" dirty="0"/>
              </a:p>
            </p:txBody>
          </p:sp>
        </mc:Choice>
        <mc:Fallback>
          <p:sp>
            <p:nvSpPr>
              <p:cNvPr id="36" name="CaixaDeTexto 35">
                <a:extLst>
                  <a:ext uri="{FF2B5EF4-FFF2-40B4-BE49-F238E27FC236}">
                    <a16:creationId xmlns:a16="http://schemas.microsoft.com/office/drawing/2014/main" id="{9923FD11-4B60-4C27-8B79-0F2B2E5EE870}"/>
                  </a:ext>
                </a:extLst>
              </p:cNvPr>
              <p:cNvSpPr txBox="1">
                <a:spLocks noRot="1" noChangeAspect="1" noMove="1" noResize="1" noEditPoints="1" noAdjustHandles="1" noChangeArrowheads="1" noChangeShapeType="1" noTextEdit="1"/>
              </p:cNvSpPr>
              <p:nvPr/>
            </p:nvSpPr>
            <p:spPr>
              <a:xfrm>
                <a:off x="6029066" y="5480445"/>
                <a:ext cx="1839927" cy="334002"/>
              </a:xfrm>
              <a:prstGeom prst="rect">
                <a:avLst/>
              </a:prstGeom>
              <a:blipFill>
                <a:blip r:embed="rId24"/>
                <a:stretch>
                  <a:fillRect l="-2318" r="-1325" b="-18182"/>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7" name="CaixaDeTexto 36">
                <a:extLst>
                  <a:ext uri="{FF2B5EF4-FFF2-40B4-BE49-F238E27FC236}">
                    <a16:creationId xmlns:a16="http://schemas.microsoft.com/office/drawing/2014/main" id="{89FD571B-568F-49CE-A701-C7FB45A4305E}"/>
                  </a:ext>
                </a:extLst>
              </p:cNvPr>
              <p:cNvSpPr txBox="1"/>
              <p:nvPr/>
            </p:nvSpPr>
            <p:spPr>
              <a:xfrm>
                <a:off x="8109367" y="5469545"/>
                <a:ext cx="1849545"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r>
                        <a:rPr lang="pt-BR" b="0" i="1" smtClean="0">
                          <a:latin typeface="Cambria Math" panose="02040503050406030204" pitchFamily="18" charset="0"/>
                        </a:rPr>
                        <m:t>=−</m:t>
                      </m:r>
                      <m:r>
                        <a:rPr lang="pt-BR" b="0" i="1" smtClean="0">
                          <a:latin typeface="Cambria Math" panose="02040503050406030204" pitchFamily="18" charset="0"/>
                        </a:rPr>
                        <m:t>4</m:t>
                      </m:r>
                      <m:r>
                        <a:rPr lang="pt-BR" b="0" i="1" smtClean="0">
                          <a:latin typeface="Cambria Math" panose="02040503050406030204" pitchFamily="18" charset="0"/>
                        </a:rPr>
                        <m:t>5</m:t>
                      </m:r>
                      <m:r>
                        <a:rPr lang="pt-BR" b="0" i="1" smtClean="0">
                          <a:latin typeface="Cambria Math" panose="02040503050406030204" pitchFamily="18" charset="0"/>
                        </a:rPr>
                        <m:t>𝑘𝑁</m:t>
                      </m:r>
                    </m:oMath>
                  </m:oMathPara>
                </a14:m>
                <a:endParaRPr lang="pt-BR" dirty="0"/>
              </a:p>
            </p:txBody>
          </p:sp>
        </mc:Choice>
        <mc:Fallback>
          <p:sp>
            <p:nvSpPr>
              <p:cNvPr id="37" name="CaixaDeTexto 36">
                <a:extLst>
                  <a:ext uri="{FF2B5EF4-FFF2-40B4-BE49-F238E27FC236}">
                    <a16:creationId xmlns:a16="http://schemas.microsoft.com/office/drawing/2014/main" id="{89FD571B-568F-49CE-A701-C7FB45A4305E}"/>
                  </a:ext>
                </a:extLst>
              </p:cNvPr>
              <p:cNvSpPr txBox="1">
                <a:spLocks noRot="1" noChangeAspect="1" noMove="1" noResize="1" noEditPoints="1" noAdjustHandles="1" noChangeArrowheads="1" noChangeShapeType="1" noTextEdit="1"/>
              </p:cNvSpPr>
              <p:nvPr/>
            </p:nvSpPr>
            <p:spPr>
              <a:xfrm>
                <a:off x="8109367" y="5469545"/>
                <a:ext cx="1849545" cy="334002"/>
              </a:xfrm>
              <a:prstGeom prst="rect">
                <a:avLst/>
              </a:prstGeom>
              <a:blipFill>
                <a:blip r:embed="rId25"/>
                <a:stretch>
                  <a:fillRect l="-2303" r="-2303" b="-18182"/>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CaixaDeTexto 10">
                <a:extLst>
                  <a:ext uri="{FF2B5EF4-FFF2-40B4-BE49-F238E27FC236}">
                    <a16:creationId xmlns:a16="http://schemas.microsoft.com/office/drawing/2014/main" id="{0DF8A3F4-8CA1-4A69-B55C-A3D370E78787}"/>
                  </a:ext>
                </a:extLst>
              </p:cNvPr>
              <p:cNvSpPr txBox="1"/>
              <p:nvPr/>
            </p:nvSpPr>
            <p:spPr>
              <a:xfrm>
                <a:off x="537332" y="2584143"/>
                <a:ext cx="3838936" cy="582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900" b="0" i="1" smtClean="0">
                          <a:latin typeface="Cambria Math" panose="02040503050406030204" pitchFamily="18" charset="0"/>
                        </a:rPr>
                        <m:t>𝐼</m:t>
                      </m:r>
                      <m:r>
                        <a:rPr lang="pt-BR" sz="1900" b="0" i="1" smtClean="0">
                          <a:latin typeface="Cambria Math" panose="02040503050406030204" pitchFamily="18" charset="0"/>
                        </a:rPr>
                        <m:t>= </m:t>
                      </m:r>
                      <m:f>
                        <m:fPr>
                          <m:ctrlPr>
                            <a:rPr lang="pt-BR" sz="1900" b="0" i="1" smtClean="0">
                              <a:latin typeface="Cambria Math" panose="02040503050406030204" pitchFamily="18" charset="0"/>
                            </a:rPr>
                          </m:ctrlPr>
                        </m:fPr>
                        <m:num>
                          <m:r>
                            <a:rPr lang="pt-BR" sz="1900" b="0" i="1" smtClean="0">
                              <a:latin typeface="Cambria Math" panose="02040503050406030204" pitchFamily="18" charset="0"/>
                            </a:rPr>
                            <m:t>𝑏</m:t>
                          </m:r>
                          <m:r>
                            <a:rPr lang="pt-BR" sz="1900" b="0" i="1" smtClean="0">
                              <a:latin typeface="Cambria Math" panose="02040503050406030204" pitchFamily="18" charset="0"/>
                            </a:rPr>
                            <m:t> </m:t>
                          </m:r>
                          <m:r>
                            <a:rPr lang="pt-BR" sz="1900" b="0" i="1" smtClean="0">
                              <a:latin typeface="Cambria Math" panose="02040503050406030204" pitchFamily="18" charset="0"/>
                            </a:rPr>
                            <m:t>h</m:t>
                          </m:r>
                          <m:r>
                            <a:rPr lang="pt-BR" sz="1900" b="0" i="1" smtClean="0">
                              <a:latin typeface="Cambria Math" panose="02040503050406030204" pitchFamily="18" charset="0"/>
                            </a:rPr>
                            <m:t>³</m:t>
                          </m:r>
                        </m:num>
                        <m:den>
                          <m:r>
                            <a:rPr lang="pt-BR" sz="1900" b="0" i="1" smtClean="0">
                              <a:latin typeface="Cambria Math" panose="02040503050406030204" pitchFamily="18" charset="0"/>
                            </a:rPr>
                            <m:t>12</m:t>
                          </m:r>
                        </m:den>
                      </m:f>
                      <m:r>
                        <a:rPr lang="pt-BR" sz="1900" b="0" i="1" smtClean="0">
                          <a:latin typeface="Cambria Math" panose="02040503050406030204" pitchFamily="18" charset="0"/>
                        </a:rPr>
                        <m:t>=</m:t>
                      </m:r>
                      <m:f>
                        <m:fPr>
                          <m:ctrlPr>
                            <a:rPr lang="pt-BR" sz="1900" b="0" i="1" smtClean="0">
                              <a:latin typeface="Cambria Math" panose="02040503050406030204" pitchFamily="18" charset="0"/>
                            </a:rPr>
                          </m:ctrlPr>
                        </m:fPr>
                        <m:num>
                          <m:r>
                            <a:rPr lang="pt-BR" sz="1900" b="0" i="1" smtClean="0">
                              <a:latin typeface="Cambria Math" panose="02040503050406030204" pitchFamily="18" charset="0"/>
                            </a:rPr>
                            <m:t>0,15 . 0,3³</m:t>
                          </m:r>
                        </m:num>
                        <m:den>
                          <m:r>
                            <a:rPr lang="pt-BR" sz="1900" b="0" i="1" smtClean="0">
                              <a:latin typeface="Cambria Math" panose="02040503050406030204" pitchFamily="18" charset="0"/>
                            </a:rPr>
                            <m:t>12</m:t>
                          </m:r>
                        </m:den>
                      </m:f>
                      <m:r>
                        <a:rPr lang="pt-BR" sz="1900" b="0" i="1" smtClean="0">
                          <a:latin typeface="Cambria Math" panose="02040503050406030204" pitchFamily="18" charset="0"/>
                        </a:rPr>
                        <m:t>=0,00034 </m:t>
                      </m:r>
                      <m:sSup>
                        <m:sSupPr>
                          <m:ctrlPr>
                            <a:rPr lang="pt-BR" sz="1900" b="0" i="1" smtClean="0">
                              <a:latin typeface="Cambria Math" panose="02040503050406030204" pitchFamily="18" charset="0"/>
                            </a:rPr>
                          </m:ctrlPr>
                        </m:sSupPr>
                        <m:e>
                          <m:r>
                            <a:rPr lang="pt-BR" sz="1900" b="0" i="1" smtClean="0">
                              <a:latin typeface="Cambria Math" panose="02040503050406030204" pitchFamily="18" charset="0"/>
                            </a:rPr>
                            <m:t>𝑚</m:t>
                          </m:r>
                        </m:e>
                        <m:sup>
                          <m:r>
                            <a:rPr lang="pt-BR" sz="1900" b="0" i="1" smtClean="0">
                              <a:latin typeface="Cambria Math" panose="02040503050406030204" pitchFamily="18" charset="0"/>
                            </a:rPr>
                            <m:t>4</m:t>
                          </m:r>
                        </m:sup>
                      </m:sSup>
                    </m:oMath>
                  </m:oMathPara>
                </a14:m>
                <a:endParaRPr lang="pt-BR" sz="1900" dirty="0"/>
              </a:p>
            </p:txBody>
          </p:sp>
        </mc:Choice>
        <mc:Fallback>
          <p:sp>
            <p:nvSpPr>
              <p:cNvPr id="11" name="CaixaDeTexto 10">
                <a:extLst>
                  <a:ext uri="{FF2B5EF4-FFF2-40B4-BE49-F238E27FC236}">
                    <a16:creationId xmlns:a16="http://schemas.microsoft.com/office/drawing/2014/main" id="{0DF8A3F4-8CA1-4A69-B55C-A3D370E78787}"/>
                  </a:ext>
                </a:extLst>
              </p:cNvPr>
              <p:cNvSpPr txBox="1">
                <a:spLocks noRot="1" noChangeAspect="1" noMove="1" noResize="1" noEditPoints="1" noAdjustHandles="1" noChangeArrowheads="1" noChangeShapeType="1" noTextEdit="1"/>
              </p:cNvSpPr>
              <p:nvPr/>
            </p:nvSpPr>
            <p:spPr>
              <a:xfrm>
                <a:off x="537332" y="2584143"/>
                <a:ext cx="3838936" cy="582660"/>
              </a:xfrm>
              <a:prstGeom prst="rect">
                <a:avLst/>
              </a:prstGeom>
              <a:blipFill>
                <a:blip r:embed="rId26"/>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35200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6A57D14-0BBC-4400-BB0B-5463D8E1D64E}"/>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mc:Choice xmlns:a14="http://schemas.microsoft.com/office/drawing/2010/main" Requires="a14">
          <p:sp>
            <p:nvSpPr>
              <p:cNvPr id="4" name="Retângulo 3">
                <a:extLst>
                  <a:ext uri="{FF2B5EF4-FFF2-40B4-BE49-F238E27FC236}">
                    <a16:creationId xmlns:a16="http://schemas.microsoft.com/office/drawing/2014/main" id="{A48A8C4B-F38E-4E15-9E37-1A07C159D190}"/>
                  </a:ext>
                </a:extLst>
              </p:cNvPr>
              <p:cNvSpPr/>
              <p:nvPr/>
            </p:nvSpPr>
            <p:spPr>
              <a:xfrm>
                <a:off x="1861218" y="319576"/>
                <a:ext cx="9668481" cy="1875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pt-BR" sz="1950" i="1" smtClean="0">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𝐴</m:t>
                                    </m:r>
                                  </m:sub>
                                </m:sSub>
                                <m:r>
                                  <a:rPr lang="pt-BR" sz="2000" b="0" i="1" smtClean="0">
                                    <a:latin typeface="Cambria Math" panose="02040503050406030204" pitchFamily="18" charset="0"/>
                                  </a:rPr>
                                  <m:t>−90</m:t>
                                </m:r>
                              </m:e>
                            </m:mr>
                            <m:mr>
                              <m:e>
                                <m:sSub>
                                  <m:sSubPr>
                                    <m:ctrlPr>
                                      <a:rPr lang="pt-BR" sz="2000" i="1">
                                        <a:latin typeface="Cambria Math" panose="02040503050406030204" pitchFamily="18" charset="0"/>
                                      </a:rPr>
                                    </m:ctrlPr>
                                  </m:sSubPr>
                                  <m:e>
                                    <m:r>
                                      <a:rPr lang="pt-BR" sz="2000" i="1">
                                        <a:latin typeface="Cambria Math" panose="02040503050406030204" pitchFamily="18" charset="0"/>
                                      </a:rPr>
                                      <m:t>𝑀</m:t>
                                    </m:r>
                                  </m:e>
                                  <m:sub>
                                    <m:r>
                                      <a:rPr lang="pt-BR" sz="2000" b="0" i="1" smtClean="0">
                                        <a:latin typeface="Cambria Math" panose="02040503050406030204" pitchFamily="18" charset="0"/>
                                      </a:rPr>
                                      <m:t>𝐴</m:t>
                                    </m:r>
                                  </m:sub>
                                </m:sSub>
                                <m:r>
                                  <a:rPr lang="pt-BR" sz="2000" b="0" i="1" smtClean="0">
                                    <a:latin typeface="Cambria Math" panose="02040503050406030204" pitchFamily="18" charset="0"/>
                                  </a:rPr>
                                  <m:t>+90</m:t>
                                </m:r>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𝐵</m:t>
                                          </m:r>
                                        </m:sub>
                                      </m:sSub>
                                      <m:r>
                                        <a:rPr lang="pt-BR" sz="2000" b="0" i="1" smtClean="0">
                                          <a:latin typeface="Cambria Math" panose="02040503050406030204" pitchFamily="18" charset="0"/>
                                        </a:rPr>
                                        <m:t>−90−45</m:t>
                                      </m:r>
                                    </m:e>
                                  </m:mr>
                                  <m:mr>
                                    <m:e>
                                      <m:r>
                                        <a:rPr lang="pt-BR" sz="2000" i="1" smtClean="0">
                                          <a:latin typeface="Cambria Math" panose="02040503050406030204" pitchFamily="18" charset="0"/>
                                        </a:rPr>
                                        <m:t>0</m:t>
                                      </m:r>
                                      <m:r>
                                        <a:rPr lang="pt-BR" sz="2000" b="0" i="1" smtClean="0">
                                          <a:latin typeface="Cambria Math" panose="02040503050406030204" pitchFamily="18" charset="0"/>
                                        </a:rPr>
                                        <m:t>−90+22,5</m:t>
                                      </m:r>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𝐶</m:t>
                                                </m:r>
                                              </m:sub>
                                            </m:sSub>
                                            <m:r>
                                              <a:rPr lang="pt-BR" sz="2000" b="0" i="1" smtClean="0">
                                                <a:latin typeface="Cambria Math" panose="02040503050406030204" pitchFamily="18" charset="0"/>
                                              </a:rPr>
                                              <m:t>−45</m:t>
                                            </m:r>
                                          </m:e>
                                        </m:mr>
                                        <m:mr>
                                          <m:e>
                                            <m:sSub>
                                              <m:sSubPr>
                                                <m:ctrlPr>
                                                  <a:rPr lang="pt-BR" sz="2000" i="1">
                                                    <a:latin typeface="Cambria Math" panose="02040503050406030204" pitchFamily="18" charset="0"/>
                                                  </a:rPr>
                                                </m:ctrlPr>
                                              </m:sSubPr>
                                              <m:e>
                                                <m:r>
                                                  <a:rPr lang="pt-BR" sz="2000" b="0" i="1" smtClean="0">
                                                    <a:latin typeface="Cambria Math" panose="02040503050406030204" pitchFamily="18" charset="0"/>
                                                  </a:rPr>
                                                  <m:t>𝑀</m:t>
                                                </m:r>
                                              </m:e>
                                              <m:sub>
                                                <m:r>
                                                  <a:rPr lang="pt-BR" sz="2000" b="0" i="1" smtClean="0">
                                                    <a:latin typeface="Cambria Math" panose="02040503050406030204" pitchFamily="18" charset="0"/>
                                                  </a:rPr>
                                                  <m:t>𝐶</m:t>
                                                </m:r>
                                              </m:sub>
                                            </m:sSub>
                                            <m:r>
                                              <a:rPr lang="pt-BR" sz="2000" b="0" i="1" smtClean="0">
                                                <a:latin typeface="Cambria Math" panose="02040503050406030204" pitchFamily="18" charset="0"/>
                                              </a:rPr>
                                              <m:t>−22,5</m:t>
                                            </m:r>
                                          </m:e>
                                        </m:mr>
                                      </m:m>
                                    </m:e>
                                  </m:mr>
                                </m:m>
                              </m:e>
                            </m:mr>
                          </m:m>
                        </m:e>
                      </m:d>
                      <m:r>
                        <a:rPr lang="pt-BR" sz="1950" i="1">
                          <a:latin typeface="Cambria Math" panose="02040503050406030204" pitchFamily="18" charset="0"/>
                        </a:rPr>
                        <m:t>=</m:t>
                      </m:r>
                      <m:r>
                        <a:rPr lang="pt-BR" sz="1950" i="1" smtClean="0">
                          <a:latin typeface="Cambria Math" panose="02040503050406030204" pitchFamily="18" charset="0"/>
                        </a:rPr>
                        <m:t>8</m:t>
                      </m:r>
                      <m:r>
                        <a:rPr lang="pt-BR" sz="1950" b="0" i="1" smtClean="0">
                          <a:latin typeface="Cambria Math" panose="02040503050406030204" pitchFamily="18" charset="0"/>
                        </a:rPr>
                        <m:t>500</m:t>
                      </m:r>
                      <m:r>
                        <a:rPr lang="pt-BR" sz="1950" i="1">
                          <a:latin typeface="Cambria Math" panose="02040503050406030204" pitchFamily="18" charset="0"/>
                        </a:rPr>
                        <m:t>.</m:t>
                      </m:r>
                      <m:d>
                        <m:dPr>
                          <m:begChr m:val="|"/>
                          <m:endChr m:val="|"/>
                          <m:ctrlPr>
                            <a:rPr lang="pt-BR" sz="1950" i="1">
                              <a:latin typeface="Cambria Math" panose="02040503050406030204" pitchFamily="18" charset="0"/>
                            </a:rPr>
                          </m:ctrlPr>
                        </m:dPr>
                        <m:e>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,056</m:t>
                                      </m:r>
                                    </m:e>
                                  </m:mr>
                                  <m:mr>
                                    <m:e>
                                      <m:r>
                                        <a:rPr lang="pt-BR" sz="1950" b="0" i="1" smtClean="0">
                                          <a:latin typeface="Cambria Math" panose="02040503050406030204" pitchFamily="18" charset="0"/>
                                        </a:rPr>
                                        <m:t>0,167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0,056</m:t>
                                            </m:r>
                                          </m:e>
                                        </m:mr>
                                        <m:mr>
                                          <m:e>
                                            <m:r>
                                              <a:rPr lang="pt-BR" sz="1950" b="0" i="1" smtClean="0">
                                                <a:latin typeface="Cambria Math" panose="02040503050406030204" pitchFamily="18" charset="0"/>
                                              </a:rPr>
                                              <m:t>0,167</m:t>
                                            </m:r>
                                          </m:e>
                                        </m:mr>
                                        <m:mr>
                                          <m:e>
                                            <m:m>
                                              <m:mPr>
                                                <m:mcs>
                                                  <m:mc>
                                                    <m:mcPr>
                                                      <m:count m:val="1"/>
                                                      <m:mcJc m:val="center"/>
                                                    </m:mcPr>
                                                  </m:mc>
                                                </m:mcs>
                                                <m:ctrlPr>
                                                  <a:rPr lang="pt-BR" sz="1950" i="1" smtClean="0">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,167</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0,167</m:t>
                                            </m:r>
                                          </m:e>
                                        </m:mr>
                                        <m:mr>
                                          <m:e>
                                            <m:r>
                                              <a:rPr lang="pt-BR" sz="1950" b="0" i="1" smtClean="0">
                                                <a:latin typeface="Cambria Math" panose="02040503050406030204" pitchFamily="18" charset="0"/>
                                              </a:rPr>
                                              <m:t>0,333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0,056</m:t>
                                      </m:r>
                                    </m:e>
                                  </m:mr>
                                  <m:mr>
                                    <m:e>
                                      <m:r>
                                        <a:rPr lang="pt-BR" sz="1950" b="0" i="1" smtClean="0">
                                          <a:latin typeface="Cambria Math" panose="02040503050406030204" pitchFamily="18" charset="0"/>
                                        </a:rPr>
                                        <m:t>−0,167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m:t>
                                            </m:r>
                                            <m:r>
                                              <a:rPr lang="pt-BR" sz="1950" b="0" i="1" smtClean="0">
                                                <a:latin typeface="Cambria Math" panose="02040503050406030204" pitchFamily="18" charset="0"/>
                                              </a:rPr>
                                              <m:t>5</m:t>
                                            </m:r>
                                          </m:e>
                                        </m:mr>
                                        <m:mr>
                                          <m:e>
                                            <m:r>
                                              <a:rPr lang="pt-BR" sz="1950" b="0" i="1" smtClean="0">
                                                <a:latin typeface="Cambria Math" panose="02040503050406030204" pitchFamily="18" charset="0"/>
                                              </a:rPr>
                                              <m:t>0,5</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
                                          </m:e>
                                        </m:mr>
                                      </m:m>
                                    </m:e>
                                  </m:mr>
                                </m:m>
                              </m:e>
                            </m:mr>
                          </m:m>
                          <m:r>
                            <a:rPr lang="pt-BR" sz="1950" b="0" i="1" smtClean="0">
                              <a:latin typeface="Cambria Math" panose="02040503050406030204" pitchFamily="18" charset="0"/>
                            </a:rPr>
                            <m:t>     </m:t>
                          </m:r>
                          <m:m>
                            <m:mPr>
                              <m:mcs>
                                <m:mc>
                                  <m:mcPr>
                                    <m:count m:val="3"/>
                                    <m:mcJc m:val="center"/>
                                  </m:mcPr>
                                </m:mc>
                              </m:mcs>
                              <m:ctrlPr>
                                <a:rPr lang="pt-BR" sz="1950" i="1" smtClean="0">
                                  <a:latin typeface="Cambria Math" panose="02040503050406030204" pitchFamily="18" charset="0"/>
                                </a:rPr>
                              </m:ctrlPr>
                            </m:mP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,167</m:t>
                                      </m:r>
                                    </m:e>
                                  </m:mr>
                                  <m:mr>
                                    <m:e>
                                      <m:r>
                                        <a:rPr lang="pt-BR" sz="1950" b="0" i="1" smtClean="0">
                                          <a:latin typeface="Cambria Math" panose="02040503050406030204" pitchFamily="18" charset="0"/>
                                        </a:rPr>
                                        <m:t>0,333</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0,5</m:t>
                                            </m:r>
                                          </m:e>
                                        </m:mr>
                                        <m:mr>
                                          <m:e>
                                            <m:r>
                                              <a:rPr lang="pt-BR" sz="1950" b="0" i="1" smtClean="0">
                                                <a:latin typeface="Cambria Math" panose="02040503050406030204" pitchFamily="18" charset="0"/>
                                              </a:rPr>
                                              <m:t>2</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m:t>
                                                  </m:r>
                                                </m:e>
                                              </m:mr>
                                              <m:mr>
                                                <m:e>
                                                  <m:r>
                                                    <a:rPr lang="pt-BR" sz="1950" b="0" i="1" smtClean="0">
                                                      <a:latin typeface="Cambria Math" panose="02040503050406030204" pitchFamily="18" charset="0"/>
                                                    </a:rPr>
                                                    <m:t>0,67</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0,444</m:t>
                                            </m:r>
                                          </m:e>
                                        </m:mr>
                                        <m:mr>
                                          <m:e>
                                            <m:r>
                                              <a:rPr lang="pt-BR" sz="1950" b="0" i="1" smtClean="0">
                                                <a:latin typeface="Cambria Math" panose="02040503050406030204" pitchFamily="18" charset="0"/>
                                              </a:rPr>
                                              <m:t>−0,667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,444</m:t>
                                                  </m:r>
                                                </m:e>
                                              </m:mr>
                                              <m:mr>
                                                <m:e>
                                                  <m:r>
                                                    <a:rPr lang="pt-BR" sz="1950" b="0" i="1" smtClean="0">
                                                      <a:latin typeface="Cambria Math" panose="02040503050406030204" pitchFamily="18" charset="0"/>
                                                    </a:rPr>
                                                    <m:t>−0,667</m:t>
                                                  </m:r>
                                                </m:e>
                                              </m:mr>
                                            </m:m>
                                          </m:e>
                                        </m:mr>
                                      </m:m>
                                    </m:e>
                                  </m:mr>
                                </m:m>
                              </m:e>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e>
                                  </m:mr>
                                  <m:mr>
                                    <m:e>
                                      <m:r>
                                        <a:rPr lang="pt-BR" sz="1950" b="0" i="1" smtClean="0">
                                          <a:latin typeface="Cambria Math" panose="02040503050406030204" pitchFamily="18" charset="0"/>
                                        </a:rPr>
                                        <m:t>0</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0</m:t>
                                            </m:r>
                                            <m:r>
                                              <a:rPr lang="pt-BR" sz="1950" b="0" i="1" smtClean="0">
                                                <a:latin typeface="Cambria Math" panose="02040503050406030204" pitchFamily="18" charset="0"/>
                                              </a:rPr>
                                              <m:t>,667</m:t>
                                            </m:r>
                                          </m:e>
                                        </m:mr>
                                        <m:mr>
                                          <m:e>
                                            <m:r>
                                              <a:rPr lang="pt-BR" sz="1950" b="0" i="1" smtClean="0">
                                                <a:latin typeface="Cambria Math" panose="02040503050406030204" pitchFamily="18" charset="0"/>
                                              </a:rPr>
                                              <m:t>0,67</m:t>
                                            </m:r>
                                          </m:e>
                                        </m:mr>
                                        <m:mr>
                                          <m:e>
                                            <m:m>
                                              <m:mPr>
                                                <m:mcs>
                                                  <m:mc>
                                                    <m:mcPr>
                                                      <m:count m:val="1"/>
                                                      <m:mcJc m:val="center"/>
                                                    </m:mcPr>
                                                  </m:mc>
                                                </m:mcs>
                                                <m:ctrlPr>
                                                  <a:rPr lang="pt-BR" sz="1950" i="1">
                                                    <a:latin typeface="Cambria Math" panose="02040503050406030204" pitchFamily="18" charset="0"/>
                                                  </a:rPr>
                                                </m:ctrlPr>
                                              </m:mPr>
                                              <m:mr>
                                                <m:e>
                                                  <m:r>
                                                    <m:rPr>
                                                      <m:brk m:alnAt="7"/>
                                                    </m:rPr>
                                                    <a:rPr lang="pt-BR" sz="1950" b="0" i="1" smtClean="0">
                                                      <a:latin typeface="Cambria Math" panose="02040503050406030204" pitchFamily="18" charset="0"/>
                                                    </a:rPr>
                                                    <m:t>−</m:t>
                                                  </m:r>
                                                  <m:r>
                                                    <a:rPr lang="pt-BR" sz="1950" b="0" i="1" smtClean="0">
                                                      <a:latin typeface="Cambria Math" panose="02040503050406030204" pitchFamily="18" charset="0"/>
                                                    </a:rPr>
                                                    <m:t>0,667</m:t>
                                                  </m:r>
                                                </m:e>
                                              </m:mr>
                                              <m:mr>
                                                <m:e>
                                                  <m:r>
                                                    <a:rPr lang="pt-BR" sz="1950" b="0" i="1" smtClean="0">
                                                      <a:latin typeface="Cambria Math" panose="02040503050406030204" pitchFamily="18" charset="0"/>
                                                    </a:rPr>
                                                    <m:t>1,333</m:t>
                                                  </m:r>
                                                </m:e>
                                              </m:mr>
                                            </m:m>
                                          </m:e>
                                        </m:mr>
                                      </m:m>
                                    </m:e>
                                  </m:mr>
                                </m:m>
                              </m:e>
                            </m:mr>
                          </m:m>
                        </m:e>
                      </m:d>
                      <m:r>
                        <a:rPr lang="pt-BR" sz="1950" i="1">
                          <a:latin typeface="Cambria Math" panose="02040503050406030204" pitchFamily="18" charset="0"/>
                          <a:ea typeface="Cambria Math" panose="02040503050406030204" pitchFamily="18" charset="0"/>
                        </a:rPr>
                        <m:t>. </m:t>
                      </m:r>
                      <m:d>
                        <m:dPr>
                          <m:begChr m:val="["/>
                          <m:endChr m:val="]"/>
                          <m:ctrlPr>
                            <a:rPr lang="pt-BR" sz="1950" i="1">
                              <a:latin typeface="Cambria Math" panose="02040503050406030204" pitchFamily="18" charset="0"/>
                            </a:rPr>
                          </m:ctrlPr>
                        </m:dP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i="1">
                                        <a:latin typeface="Cambria Math" panose="02040503050406030204" pitchFamily="18" charset="0"/>
                                      </a:rPr>
                                      <m:t>1</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i="1">
                                        <a:latin typeface="Cambria Math" panose="02040503050406030204" pitchFamily="18" charset="0"/>
                                      </a:rPr>
                                      <m:t>1</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2</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2</m:t>
                                          </m:r>
                                        </m:sub>
                                      </m:sSub>
                                    </m:e>
                                  </m:mr>
                                  <m:mr>
                                    <m:e>
                                      <m:m>
                                        <m:mPr>
                                          <m:mcs>
                                            <m:mc>
                                              <m:mcPr>
                                                <m:count m:val="1"/>
                                                <m:mcJc m:val="center"/>
                                              </m:mcPr>
                                            </m:mc>
                                          </m:mcs>
                                          <m:ctrlPr>
                                            <a:rPr lang="pt-BR" sz="1950" i="1">
                                              <a:latin typeface="Cambria Math" panose="02040503050406030204" pitchFamily="18" charset="0"/>
                                            </a:rPr>
                                          </m:ctrlPr>
                                        </m:mP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𝜈</m:t>
                                                </m:r>
                                              </m:e>
                                              <m:sub>
                                                <m:r>
                                                  <a:rPr lang="pt-BR" sz="2000" b="0" i="1" smtClean="0">
                                                    <a:latin typeface="Cambria Math" panose="02040503050406030204" pitchFamily="18" charset="0"/>
                                                    <a:ea typeface="Cambria Math" panose="02040503050406030204" pitchFamily="18" charset="0"/>
                                                  </a:rPr>
                                                  <m:t>3</m:t>
                                                </m:r>
                                              </m:sub>
                                            </m:sSub>
                                          </m:e>
                                        </m:mr>
                                        <m:mr>
                                          <m:e>
                                            <m:sSub>
                                              <m:sSubPr>
                                                <m:ctrlPr>
                                                  <a:rPr lang="pt-BR" sz="2000" i="1">
                                                    <a:latin typeface="Cambria Math" panose="02040503050406030204" pitchFamily="18" charset="0"/>
                                                  </a:rPr>
                                                </m:ctrlPr>
                                              </m:sSubPr>
                                              <m:e>
                                                <m:r>
                                                  <a:rPr lang="pt-BR" sz="2000" i="1">
                                                    <a:latin typeface="Cambria Math" panose="02040503050406030204" pitchFamily="18" charset="0"/>
                                                    <a:ea typeface="Cambria Math" panose="02040503050406030204" pitchFamily="18" charset="0"/>
                                                  </a:rPr>
                                                  <m:t>𝜃</m:t>
                                                </m:r>
                                              </m:e>
                                              <m:sub>
                                                <m:r>
                                                  <a:rPr lang="pt-BR" sz="2000" b="0" i="1" smtClean="0">
                                                    <a:latin typeface="Cambria Math" panose="02040503050406030204" pitchFamily="18" charset="0"/>
                                                    <a:ea typeface="Cambria Math" panose="02040503050406030204" pitchFamily="18" charset="0"/>
                                                  </a:rPr>
                                                  <m:t>3</m:t>
                                                </m:r>
                                              </m:sub>
                                            </m:sSub>
                                          </m:e>
                                        </m:mr>
                                      </m:m>
                                    </m:e>
                                  </m:mr>
                                </m:m>
                              </m:e>
                            </m:mr>
                          </m:m>
                        </m:e>
                      </m:d>
                    </m:oMath>
                  </m:oMathPara>
                </a14:m>
                <a:endParaRPr lang="pt-BR" sz="1950" dirty="0"/>
              </a:p>
            </p:txBody>
          </p:sp>
        </mc:Choice>
        <mc:Fallback>
          <p:sp>
            <p:nvSpPr>
              <p:cNvPr id="4" name="Retângulo 3">
                <a:extLst>
                  <a:ext uri="{FF2B5EF4-FFF2-40B4-BE49-F238E27FC236}">
                    <a16:creationId xmlns:a16="http://schemas.microsoft.com/office/drawing/2014/main" id="{A48A8C4B-F38E-4E15-9E37-1A07C159D190}"/>
                  </a:ext>
                </a:extLst>
              </p:cNvPr>
              <p:cNvSpPr>
                <a:spLocks noRot="1" noChangeAspect="1" noMove="1" noResize="1" noEditPoints="1" noAdjustHandles="1" noChangeArrowheads="1" noChangeShapeType="1" noTextEdit="1"/>
              </p:cNvSpPr>
              <p:nvPr/>
            </p:nvSpPr>
            <p:spPr>
              <a:xfrm>
                <a:off x="1861218" y="319576"/>
                <a:ext cx="9668481" cy="1875770"/>
              </a:xfrm>
              <a:prstGeom prst="rect">
                <a:avLst/>
              </a:prstGeom>
              <a:blipFill>
                <a:blip r:embed="rId2"/>
                <a:stretch>
                  <a:fillRect/>
                </a:stretch>
              </a:blipFill>
            </p:spPr>
            <p:txBody>
              <a:bodyPr/>
              <a:lstStyle/>
              <a:p>
                <a:r>
                  <a:rPr lang="pt-BR">
                    <a:noFill/>
                  </a:rPr>
                  <a:t> </a:t>
                </a:r>
              </a:p>
            </p:txBody>
          </p:sp>
        </mc:Fallback>
      </mc:AlternateContent>
      <p:cxnSp>
        <p:nvCxnSpPr>
          <p:cNvPr id="5" name="Conector reto 4">
            <a:extLst>
              <a:ext uri="{FF2B5EF4-FFF2-40B4-BE49-F238E27FC236}">
                <a16:creationId xmlns:a16="http://schemas.microsoft.com/office/drawing/2014/main" id="{0A8940CC-282F-4D54-ACA7-D947E788F80D}"/>
              </a:ext>
            </a:extLst>
          </p:cNvPr>
          <p:cNvCxnSpPr>
            <a:cxnSpLocks/>
          </p:cNvCxnSpPr>
          <p:nvPr/>
        </p:nvCxnSpPr>
        <p:spPr>
          <a:xfrm>
            <a:off x="2047164" y="579677"/>
            <a:ext cx="96111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C05D2CEC-1144-4629-85FE-CC3366E789BD}"/>
              </a:ext>
            </a:extLst>
          </p:cNvPr>
          <p:cNvCxnSpPr>
            <a:cxnSpLocks/>
          </p:cNvCxnSpPr>
          <p:nvPr/>
        </p:nvCxnSpPr>
        <p:spPr>
          <a:xfrm>
            <a:off x="2047164" y="813963"/>
            <a:ext cx="96111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8247AC64-B1AE-4CCD-9120-AA94C92B7678}"/>
              </a:ext>
            </a:extLst>
          </p:cNvPr>
          <p:cNvCxnSpPr>
            <a:cxnSpLocks/>
          </p:cNvCxnSpPr>
          <p:nvPr/>
        </p:nvCxnSpPr>
        <p:spPr>
          <a:xfrm>
            <a:off x="2047164" y="1713100"/>
            <a:ext cx="96111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E5354D4C-F6C2-45A0-83D5-E47E3F8B7B76}"/>
              </a:ext>
            </a:extLst>
          </p:cNvPr>
          <p:cNvCxnSpPr>
            <a:cxnSpLocks/>
          </p:cNvCxnSpPr>
          <p:nvPr/>
        </p:nvCxnSpPr>
        <p:spPr>
          <a:xfrm>
            <a:off x="2047164" y="1966645"/>
            <a:ext cx="96111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34723DBC-2549-4117-B0A7-F822FDF7DCD0}"/>
              </a:ext>
            </a:extLst>
          </p:cNvPr>
          <p:cNvCxnSpPr>
            <a:cxnSpLocks/>
          </p:cNvCxnSpPr>
          <p:nvPr/>
        </p:nvCxnSpPr>
        <p:spPr>
          <a:xfrm>
            <a:off x="2047164" y="1127862"/>
            <a:ext cx="96111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CaixaDeTexto 14">
                <a:extLst>
                  <a:ext uri="{FF2B5EF4-FFF2-40B4-BE49-F238E27FC236}">
                    <a16:creationId xmlns:a16="http://schemas.microsoft.com/office/drawing/2014/main" id="{5F726F86-5112-4032-90B2-D33A00FA9074}"/>
                  </a:ext>
                </a:extLst>
              </p:cNvPr>
              <p:cNvSpPr txBox="1"/>
              <p:nvPr/>
            </p:nvSpPr>
            <p:spPr>
              <a:xfrm>
                <a:off x="1861218" y="2292320"/>
                <a:ext cx="6093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i="1">
                              <a:latin typeface="Cambria Math" panose="02040503050406030204" pitchFamily="18" charset="0"/>
                            </a:rPr>
                            <m:t>1</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𝜈</m:t>
                          </m:r>
                        </m:e>
                        <m:sub>
                          <m:r>
                            <a:rPr lang="pt-BR" b="0" i="1" smtClean="0">
                              <a:latin typeface="Cambria Math" panose="02040503050406030204" pitchFamily="18" charset="0"/>
                              <a:ea typeface="Cambria Math" panose="02040503050406030204" pitchFamily="18" charset="0"/>
                            </a:rPr>
                            <m:t>2</m:t>
                          </m:r>
                        </m:sub>
                      </m:sSub>
                      <m:r>
                        <a:rPr lang="pt-BR" b="0" i="0" smtClean="0">
                          <a:latin typeface="Cambria Math" panose="02040503050406030204" pitchFamily="18" charset="0"/>
                        </a:rPr>
                        <m:t> </m:t>
                      </m:r>
                      <m:r>
                        <m:rPr>
                          <m:sty m:val="p"/>
                        </m:rPr>
                        <a:rPr lang="pt-BR" b="0" i="0" smtClean="0">
                          <a:latin typeface="Cambria Math" panose="02040503050406030204" pitchFamily="18" charset="0"/>
                        </a:rPr>
                        <m:t>e</m:t>
                      </m:r>
                      <m:sSub>
                        <m:sSubPr>
                          <m:ctrlPr>
                            <a:rPr lang="pt-BR" i="1">
                              <a:latin typeface="Cambria Math" panose="02040503050406030204" pitchFamily="18" charset="0"/>
                            </a:rPr>
                          </m:ctrlPr>
                        </m:sSubPr>
                        <m:e>
                          <m:r>
                            <a:rPr lang="pt-BR" b="0" i="1" smtClean="0">
                              <a:latin typeface="Cambria Math" panose="02040503050406030204" pitchFamily="18" charset="0"/>
                            </a:rPr>
                            <m:t> </m:t>
                          </m:r>
                          <m:r>
                            <a:rPr lang="pt-BR" i="1">
                              <a:latin typeface="Cambria Math" panose="02040503050406030204" pitchFamily="18" charset="0"/>
                              <a:ea typeface="Cambria Math" panose="02040503050406030204" pitchFamily="18" charset="0"/>
                            </a:rPr>
                            <m:t>𝜈</m:t>
                          </m:r>
                        </m:e>
                        <m:sub>
                          <m:r>
                            <a:rPr lang="pt-BR" b="0" i="1" smtClean="0">
                              <a:latin typeface="Cambria Math" panose="02040503050406030204" pitchFamily="18" charset="0"/>
                              <a:ea typeface="Cambria Math" panose="02040503050406030204" pitchFamily="18" charset="0"/>
                            </a:rPr>
                            <m:t>3</m:t>
                          </m:r>
                        </m:sub>
                      </m:sSub>
                      <m:r>
                        <a:rPr lang="pt-BR" b="0" i="1" smtClean="0">
                          <a:latin typeface="Cambria Math" panose="02040503050406030204" pitchFamily="18" charset="0"/>
                        </a:rPr>
                        <m:t>=0</m:t>
                      </m:r>
                    </m:oMath>
                  </m:oMathPara>
                </a14:m>
                <a:endParaRPr lang="pt-BR" dirty="0"/>
              </a:p>
            </p:txBody>
          </p:sp>
        </mc:Choice>
        <mc:Fallback>
          <p:sp>
            <p:nvSpPr>
              <p:cNvPr id="15" name="CaixaDeTexto 14">
                <a:extLst>
                  <a:ext uri="{FF2B5EF4-FFF2-40B4-BE49-F238E27FC236}">
                    <a16:creationId xmlns:a16="http://schemas.microsoft.com/office/drawing/2014/main" id="{5F726F86-5112-4032-90B2-D33A00FA9074}"/>
                  </a:ext>
                </a:extLst>
              </p:cNvPr>
              <p:cNvSpPr txBox="1">
                <a:spLocks noRot="1" noChangeAspect="1" noMove="1" noResize="1" noEditPoints="1" noAdjustHandles="1" noChangeArrowheads="1" noChangeShapeType="1" noTextEdit="1"/>
              </p:cNvSpPr>
              <p:nvPr/>
            </p:nvSpPr>
            <p:spPr>
              <a:xfrm>
                <a:off x="1861218" y="2292320"/>
                <a:ext cx="6093724"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7" name="CaixaDeTexto 16">
                <a:extLst>
                  <a:ext uri="{FF2B5EF4-FFF2-40B4-BE49-F238E27FC236}">
                    <a16:creationId xmlns:a16="http://schemas.microsoft.com/office/drawing/2014/main" id="{CD90ED69-E81C-4FE9-8976-B68E034A5915}"/>
                  </a:ext>
                </a:extLst>
              </p:cNvPr>
              <p:cNvSpPr txBox="1"/>
              <p:nvPr/>
            </p:nvSpPr>
            <p:spPr>
              <a:xfrm>
                <a:off x="6369606" y="2292320"/>
                <a:ext cx="41239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rPr>
                            <m:t>1</m:t>
                          </m:r>
                        </m:sub>
                      </m:sSub>
                      <m:r>
                        <a:rPr lang="pt-BR" b="0" i="1" smtClean="0">
                          <a:latin typeface="Cambria Math" panose="02040503050406030204" pitchFamily="18" charset="0"/>
                        </a:rPr>
                        <m:t>𝑒</m:t>
                      </m:r>
                      <m:sSub>
                        <m:sSubPr>
                          <m:ctrlPr>
                            <a:rPr lang="pt-BR" i="1">
                              <a:latin typeface="Cambria Math" panose="02040503050406030204" pitchFamily="18" charset="0"/>
                            </a:rPr>
                          </m:ctrlPr>
                        </m:sSubPr>
                        <m:e>
                          <m:r>
                            <a:rPr lang="pt-BR" b="0" i="1" smtClean="0">
                              <a:latin typeface="Cambria Math" panose="02040503050406030204" pitchFamily="18" charset="0"/>
                            </a:rPr>
                            <m:t> </m:t>
                          </m:r>
                          <m:r>
                            <a:rPr lang="pt-BR" i="1">
                              <a:latin typeface="Cambria Math" panose="02040503050406030204" pitchFamily="18" charset="0"/>
                              <a:ea typeface="Cambria Math" panose="02040503050406030204" pitchFamily="18" charset="0"/>
                            </a:rPr>
                            <m:t>𝜃</m:t>
                          </m:r>
                        </m:e>
                        <m:sub>
                          <m:r>
                            <a:rPr lang="pt-BR" b="0" i="1" smtClean="0">
                              <a:latin typeface="Cambria Math" panose="02040503050406030204" pitchFamily="18" charset="0"/>
                              <a:ea typeface="Cambria Math" panose="02040503050406030204" pitchFamily="18" charset="0"/>
                            </a:rPr>
                            <m:t>3</m:t>
                          </m:r>
                        </m:sub>
                      </m:sSub>
                      <m:r>
                        <a:rPr lang="pt-BR" b="0" i="1" smtClean="0">
                          <a:latin typeface="Cambria Math" panose="02040503050406030204" pitchFamily="18" charset="0"/>
                        </a:rPr>
                        <m:t>=0</m:t>
                      </m:r>
                    </m:oMath>
                  </m:oMathPara>
                </a14:m>
                <a:endParaRPr lang="pt-BR" dirty="0"/>
              </a:p>
            </p:txBody>
          </p:sp>
        </mc:Choice>
        <mc:Fallback>
          <p:sp>
            <p:nvSpPr>
              <p:cNvPr id="17" name="CaixaDeTexto 16">
                <a:extLst>
                  <a:ext uri="{FF2B5EF4-FFF2-40B4-BE49-F238E27FC236}">
                    <a16:creationId xmlns:a16="http://schemas.microsoft.com/office/drawing/2014/main" id="{CD90ED69-E81C-4FE9-8976-B68E034A5915}"/>
                  </a:ext>
                </a:extLst>
              </p:cNvPr>
              <p:cNvSpPr txBox="1">
                <a:spLocks noRot="1" noChangeAspect="1" noMove="1" noResize="1" noEditPoints="1" noAdjustHandles="1" noChangeArrowheads="1" noChangeShapeType="1" noTextEdit="1"/>
              </p:cNvSpPr>
              <p:nvPr/>
            </p:nvSpPr>
            <p:spPr>
              <a:xfrm>
                <a:off x="6369606" y="2292320"/>
                <a:ext cx="4123928"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9" name="CaixaDeTexto 18">
                <a:extLst>
                  <a:ext uri="{FF2B5EF4-FFF2-40B4-BE49-F238E27FC236}">
                    <a16:creationId xmlns:a16="http://schemas.microsoft.com/office/drawing/2014/main" id="{C0001F38-5F3E-415A-8047-166E7AFAC6B9}"/>
                  </a:ext>
                </a:extLst>
              </p:cNvPr>
              <p:cNvSpPr txBox="1"/>
              <p:nvPr/>
            </p:nvSpPr>
            <p:spPr>
              <a:xfrm>
                <a:off x="1779370" y="2731822"/>
                <a:ext cx="9180471" cy="61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−67,5=8500 (2 . </m:t>
                          </m:r>
                          <m:r>
                            <a:rPr lang="pt-BR" i="1">
                              <a:latin typeface="Cambria Math" panose="02040503050406030204" pitchFamily="18" charset="0"/>
                              <a:ea typeface="Cambria Math" panose="02040503050406030204" pitchFamily="18" charset="0"/>
                            </a:rPr>
                            <m:t>𝜃</m:t>
                          </m:r>
                        </m:e>
                        <m:sub>
                          <m:r>
                            <a:rPr lang="pt-BR" b="0" i="1" smtClean="0">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rPr>
                        <m:t>)</m:t>
                      </m:r>
                      <m:r>
                        <a:rPr lang="pt-BR" b="0" i="1" smtClean="0">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−67,5</m:t>
                          </m:r>
                        </m:num>
                        <m:den>
                          <m:r>
                            <a:rPr lang="pt-BR" b="0" i="1" smtClean="0">
                              <a:latin typeface="Cambria Math" panose="02040503050406030204" pitchFamily="18" charset="0"/>
                              <a:ea typeface="Cambria Math" panose="02040503050406030204" pitchFamily="18" charset="0"/>
                            </a:rPr>
                            <m:t>17000</m:t>
                          </m:r>
                        </m:den>
                      </m:f>
                      <m:r>
                        <a:rPr lang="pt-BR" b="0" i="1" smtClean="0">
                          <a:latin typeface="Cambria Math" panose="02040503050406030204" pitchFamily="18" charset="0"/>
                          <a:ea typeface="Cambria Math" panose="02040503050406030204" pitchFamily="18" charset="0"/>
                        </a:rPr>
                        <m:t>=−0,00397 </m:t>
                      </m:r>
                      <m:r>
                        <a:rPr lang="pt-BR" b="0" i="1" smtClean="0">
                          <a:latin typeface="Cambria Math" panose="02040503050406030204" pitchFamily="18" charset="0"/>
                          <a:ea typeface="Cambria Math" panose="02040503050406030204" pitchFamily="18" charset="0"/>
                        </a:rPr>
                        <m:t>𝑟𝑎𝑑</m:t>
                      </m:r>
                    </m:oMath>
                  </m:oMathPara>
                </a14:m>
                <a:endParaRPr lang="pt-BR" dirty="0"/>
              </a:p>
            </p:txBody>
          </p:sp>
        </mc:Choice>
        <mc:Fallback>
          <p:sp>
            <p:nvSpPr>
              <p:cNvPr id="19" name="CaixaDeTexto 18">
                <a:extLst>
                  <a:ext uri="{FF2B5EF4-FFF2-40B4-BE49-F238E27FC236}">
                    <a16:creationId xmlns:a16="http://schemas.microsoft.com/office/drawing/2014/main" id="{C0001F38-5F3E-415A-8047-166E7AFAC6B9}"/>
                  </a:ext>
                </a:extLst>
              </p:cNvPr>
              <p:cNvSpPr txBox="1">
                <a:spLocks noRot="1" noChangeAspect="1" noMove="1" noResize="1" noEditPoints="1" noAdjustHandles="1" noChangeArrowheads="1" noChangeShapeType="1" noTextEdit="1"/>
              </p:cNvSpPr>
              <p:nvPr/>
            </p:nvSpPr>
            <p:spPr>
              <a:xfrm>
                <a:off x="1779370" y="2731822"/>
                <a:ext cx="9180471" cy="618311"/>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1" name="CaixaDeTexto 20">
                <a:extLst>
                  <a:ext uri="{FF2B5EF4-FFF2-40B4-BE49-F238E27FC236}">
                    <a16:creationId xmlns:a16="http://schemas.microsoft.com/office/drawing/2014/main" id="{7CB1F3C8-AF77-4B38-A022-692C6D91B2F1}"/>
                  </a:ext>
                </a:extLst>
              </p:cNvPr>
              <p:cNvSpPr txBox="1"/>
              <p:nvPr/>
            </p:nvSpPr>
            <p:spPr>
              <a:xfrm>
                <a:off x="2894518" y="3523541"/>
                <a:ext cx="69774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b="0" i="1" smtClean="0">
                              <a:latin typeface="Cambria Math" panose="02040503050406030204" pitchFamily="18" charset="0"/>
                            </a:rPr>
                            <m:t>𝑅</m:t>
                          </m:r>
                        </m:e>
                        <m:sub>
                          <m:r>
                            <a:rPr lang="pt-BR" sz="1800" b="0" i="1" smtClean="0">
                              <a:latin typeface="Cambria Math" panose="02040503050406030204" pitchFamily="18" charset="0"/>
                            </a:rPr>
                            <m:t>𝐴</m:t>
                          </m:r>
                        </m:sub>
                      </m:sSub>
                      <m:r>
                        <a:rPr lang="pt-BR" sz="1800" b="0" i="1" smtClean="0">
                          <a:latin typeface="Cambria Math" panose="02040503050406030204" pitchFamily="18" charset="0"/>
                        </a:rPr>
                        <m:t>−90</m:t>
                      </m:r>
                      <m:r>
                        <a:rPr lang="pt-BR" sz="1800" b="0" i="1" smtClean="0">
                          <a:latin typeface="Cambria Math" panose="02040503050406030204" pitchFamily="18" charset="0"/>
                        </a:rPr>
                        <m:t>=0,167 .</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i="1" smtClean="0">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𝐴</m:t>
                          </m:r>
                        </m:sub>
                      </m:sSub>
                      <m:r>
                        <a:rPr lang="pt-BR" b="0" i="1" smtClean="0">
                          <a:latin typeface="Cambria Math" panose="02040503050406030204" pitchFamily="18" charset="0"/>
                        </a:rPr>
                        <m:t>=90+0,167 . </m:t>
                      </m:r>
                      <m:d>
                        <m:dPr>
                          <m:ctrlPr>
                            <a:rPr lang="pt-BR" b="0" i="1" smtClean="0">
                              <a:latin typeface="Cambria Math" panose="02040503050406030204" pitchFamily="18" charset="0"/>
                            </a:rPr>
                          </m:ctrlPr>
                        </m:dPr>
                        <m:e>
                          <m:r>
                            <a:rPr lang="pt-BR" b="0" i="1" smtClean="0">
                              <a:latin typeface="Cambria Math" panose="02040503050406030204" pitchFamily="18" charset="0"/>
                            </a:rPr>
                            <m:t>−0,00397</m:t>
                          </m:r>
                        </m:e>
                      </m:d>
                      <m:r>
                        <a:rPr lang="pt-BR" b="0" i="1" smtClean="0">
                          <a:latin typeface="Cambria Math" panose="02040503050406030204" pitchFamily="18" charset="0"/>
                        </a:rPr>
                        <m:t>=89,99</m:t>
                      </m:r>
                      <m:r>
                        <a:rPr lang="pt-BR" b="0" i="1" smtClean="0">
                          <a:latin typeface="Cambria Math" panose="02040503050406030204" pitchFamily="18" charset="0"/>
                        </a:rPr>
                        <m:t>𝑘𝑁</m:t>
                      </m:r>
                    </m:oMath>
                  </m:oMathPara>
                </a14:m>
                <a:endParaRPr lang="pt-BR" dirty="0"/>
              </a:p>
            </p:txBody>
          </p:sp>
        </mc:Choice>
        <mc:Fallback>
          <p:sp>
            <p:nvSpPr>
              <p:cNvPr id="21" name="CaixaDeTexto 20">
                <a:extLst>
                  <a:ext uri="{FF2B5EF4-FFF2-40B4-BE49-F238E27FC236}">
                    <a16:creationId xmlns:a16="http://schemas.microsoft.com/office/drawing/2014/main" id="{7CB1F3C8-AF77-4B38-A022-692C6D91B2F1}"/>
                  </a:ext>
                </a:extLst>
              </p:cNvPr>
              <p:cNvSpPr txBox="1">
                <a:spLocks noRot="1" noChangeAspect="1" noMove="1" noResize="1" noEditPoints="1" noAdjustHandles="1" noChangeArrowheads="1" noChangeShapeType="1" noTextEdit="1"/>
              </p:cNvSpPr>
              <p:nvPr/>
            </p:nvSpPr>
            <p:spPr>
              <a:xfrm>
                <a:off x="2894518" y="3523541"/>
                <a:ext cx="6977472"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3" name="CaixaDeTexto 22">
                <a:extLst>
                  <a:ext uri="{FF2B5EF4-FFF2-40B4-BE49-F238E27FC236}">
                    <a16:creationId xmlns:a16="http://schemas.microsoft.com/office/drawing/2014/main" id="{52BF46C9-8FB2-48A5-B822-D3A91D031BB8}"/>
                  </a:ext>
                </a:extLst>
              </p:cNvPr>
              <p:cNvSpPr txBox="1"/>
              <p:nvPr/>
            </p:nvSpPr>
            <p:spPr>
              <a:xfrm>
                <a:off x="3054103" y="4018884"/>
                <a:ext cx="72735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b="0" i="1" smtClean="0">
                              <a:latin typeface="Cambria Math" panose="02040503050406030204" pitchFamily="18" charset="0"/>
                            </a:rPr>
                            <m:t>𝑀</m:t>
                          </m:r>
                        </m:e>
                        <m:sub>
                          <m:r>
                            <a:rPr lang="pt-BR" sz="1800" b="0" i="1" smtClean="0">
                              <a:latin typeface="Cambria Math" panose="02040503050406030204" pitchFamily="18" charset="0"/>
                            </a:rPr>
                            <m:t>𝐴</m:t>
                          </m:r>
                        </m:sub>
                      </m:sSub>
                      <m:r>
                        <a:rPr lang="pt-BR" sz="1800" b="0" i="1" smtClean="0">
                          <a:latin typeface="Cambria Math" panose="02040503050406030204" pitchFamily="18" charset="0"/>
                        </a:rPr>
                        <m:t>+</m:t>
                      </m:r>
                      <m:r>
                        <a:rPr lang="pt-BR" sz="1800" b="0" i="1" smtClean="0">
                          <a:latin typeface="Cambria Math" panose="02040503050406030204" pitchFamily="18" charset="0"/>
                        </a:rPr>
                        <m:t>90=0,</m:t>
                      </m:r>
                      <m:r>
                        <a:rPr lang="pt-BR" sz="1800" b="0" i="1" smtClean="0">
                          <a:latin typeface="Cambria Math" panose="02040503050406030204" pitchFamily="18" charset="0"/>
                        </a:rPr>
                        <m:t>333</m:t>
                      </m:r>
                      <m:r>
                        <a:rPr lang="pt-BR" sz="1800"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i="1" smtClean="0">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rPr>
                          </m:ctrlPr>
                        </m:sSubPr>
                        <m:e>
                          <m:r>
                            <a:rPr lang="pt-BR" b="0" i="1" smtClean="0">
                              <a:latin typeface="Cambria Math" panose="02040503050406030204" pitchFamily="18" charset="0"/>
                            </a:rPr>
                            <m:t>𝑀</m:t>
                          </m:r>
                        </m:e>
                        <m:sub>
                          <m:r>
                            <a:rPr lang="pt-BR" i="1">
                              <a:latin typeface="Cambria Math" panose="02040503050406030204" pitchFamily="18" charset="0"/>
                            </a:rPr>
                            <m:t>𝐴</m:t>
                          </m:r>
                        </m:sub>
                      </m:sSub>
                      <m:r>
                        <a:rPr lang="pt-BR" b="0" i="1" smtClean="0">
                          <a:latin typeface="Cambria Math" panose="02040503050406030204" pitchFamily="18" charset="0"/>
                        </a:rPr>
                        <m:t>=</m:t>
                      </m:r>
                      <m:r>
                        <a:rPr lang="pt-BR" b="0" i="1" smtClean="0">
                          <a:latin typeface="Cambria Math" panose="02040503050406030204" pitchFamily="18" charset="0"/>
                        </a:rPr>
                        <m:t>−</m:t>
                      </m:r>
                      <m:r>
                        <a:rPr lang="pt-BR" b="0" i="1" smtClean="0">
                          <a:latin typeface="Cambria Math" panose="02040503050406030204" pitchFamily="18" charset="0"/>
                        </a:rPr>
                        <m:t>90+0,</m:t>
                      </m:r>
                      <m:r>
                        <a:rPr lang="pt-BR" b="0" i="1" smtClean="0">
                          <a:latin typeface="Cambria Math" panose="02040503050406030204" pitchFamily="18" charset="0"/>
                        </a:rPr>
                        <m:t>333</m:t>
                      </m:r>
                      <m:r>
                        <a:rPr lang="pt-BR" b="0" i="1" smtClean="0">
                          <a:latin typeface="Cambria Math" panose="02040503050406030204" pitchFamily="18" charset="0"/>
                        </a:rPr>
                        <m:t> . </m:t>
                      </m:r>
                      <m:d>
                        <m:dPr>
                          <m:ctrlPr>
                            <a:rPr lang="pt-BR" b="0" i="1" smtClean="0">
                              <a:latin typeface="Cambria Math" panose="02040503050406030204" pitchFamily="18" charset="0"/>
                            </a:rPr>
                          </m:ctrlPr>
                        </m:dPr>
                        <m:e>
                          <m:r>
                            <a:rPr lang="pt-BR" b="0" i="1" smtClean="0">
                              <a:latin typeface="Cambria Math" panose="02040503050406030204" pitchFamily="18" charset="0"/>
                            </a:rPr>
                            <m:t>−0,00397</m:t>
                          </m:r>
                        </m:e>
                      </m:d>
                      <m:r>
                        <a:rPr lang="pt-BR" b="0" i="1" smtClean="0">
                          <a:latin typeface="Cambria Math" panose="02040503050406030204" pitchFamily="18" charset="0"/>
                        </a:rPr>
                        <m:t>=−90,00</m:t>
                      </m:r>
                      <m:r>
                        <a:rPr lang="pt-BR" b="0" i="1" smtClean="0">
                          <a:latin typeface="Cambria Math" panose="02040503050406030204" pitchFamily="18" charset="0"/>
                        </a:rPr>
                        <m:t>𝑘𝑁𝑚</m:t>
                      </m:r>
                    </m:oMath>
                  </m:oMathPara>
                </a14:m>
                <a:endParaRPr lang="pt-BR" dirty="0"/>
              </a:p>
            </p:txBody>
          </p:sp>
        </mc:Choice>
        <mc:Fallback>
          <p:sp>
            <p:nvSpPr>
              <p:cNvPr id="23" name="CaixaDeTexto 22">
                <a:extLst>
                  <a:ext uri="{FF2B5EF4-FFF2-40B4-BE49-F238E27FC236}">
                    <a16:creationId xmlns:a16="http://schemas.microsoft.com/office/drawing/2014/main" id="{52BF46C9-8FB2-48A5-B822-D3A91D031BB8}"/>
                  </a:ext>
                </a:extLst>
              </p:cNvPr>
              <p:cNvSpPr txBox="1">
                <a:spLocks noRot="1" noChangeAspect="1" noMove="1" noResize="1" noEditPoints="1" noAdjustHandles="1" noChangeArrowheads="1" noChangeShapeType="1" noTextEdit="1"/>
              </p:cNvSpPr>
              <p:nvPr/>
            </p:nvSpPr>
            <p:spPr>
              <a:xfrm>
                <a:off x="3054103" y="4018884"/>
                <a:ext cx="7273597"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5" name="CaixaDeTexto 24">
                <a:extLst>
                  <a:ext uri="{FF2B5EF4-FFF2-40B4-BE49-F238E27FC236}">
                    <a16:creationId xmlns:a16="http://schemas.microsoft.com/office/drawing/2014/main" id="{4A2F2AFF-8340-4A41-AC1A-A03DEDD22B94}"/>
                  </a:ext>
                </a:extLst>
              </p:cNvPr>
              <p:cNvSpPr txBox="1"/>
              <p:nvPr/>
            </p:nvSpPr>
            <p:spPr>
              <a:xfrm>
                <a:off x="2967449" y="4496131"/>
                <a:ext cx="70426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b="0" i="1" smtClean="0">
                              <a:latin typeface="Cambria Math" panose="02040503050406030204" pitchFamily="18" charset="0"/>
                            </a:rPr>
                            <m:t>𝑅</m:t>
                          </m:r>
                        </m:e>
                        <m:sub>
                          <m:r>
                            <a:rPr lang="pt-BR" sz="1800" b="0" i="1" smtClean="0">
                              <a:latin typeface="Cambria Math" panose="02040503050406030204" pitchFamily="18" charset="0"/>
                            </a:rPr>
                            <m:t>𝐵</m:t>
                          </m:r>
                        </m:sub>
                      </m:sSub>
                      <m:r>
                        <a:rPr lang="pt-BR" sz="1800" b="0" i="1" smtClean="0">
                          <a:latin typeface="Cambria Math" panose="02040503050406030204" pitchFamily="18" charset="0"/>
                        </a:rPr>
                        <m:t>−90−45</m:t>
                      </m:r>
                      <m:r>
                        <a:rPr lang="pt-BR" i="1">
                          <a:latin typeface="Cambria Math" panose="02040503050406030204" pitchFamily="18" charset="0"/>
                        </a:rPr>
                        <m:t>=0,5.</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i="1">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𝐵</m:t>
                          </m:r>
                        </m:sub>
                      </m:sSub>
                      <m:r>
                        <a:rPr lang="pt-BR" b="0" i="1" smtClean="0">
                          <a:latin typeface="Cambria Math" panose="02040503050406030204" pitchFamily="18" charset="0"/>
                        </a:rPr>
                        <m:t>=135+0,5 .</m:t>
                      </m:r>
                      <m:d>
                        <m:dPr>
                          <m:ctrlPr>
                            <a:rPr lang="pt-BR" i="1">
                              <a:latin typeface="Cambria Math" panose="02040503050406030204" pitchFamily="18" charset="0"/>
                            </a:rPr>
                          </m:ctrlPr>
                        </m:dPr>
                        <m:e>
                          <m:r>
                            <a:rPr lang="pt-BR" i="1">
                              <a:latin typeface="Cambria Math" panose="02040503050406030204" pitchFamily="18" charset="0"/>
                            </a:rPr>
                            <m:t>−0,00397</m:t>
                          </m:r>
                        </m:e>
                      </m:d>
                      <m:r>
                        <a:rPr lang="pt-BR" b="0" i="1" smtClean="0">
                          <a:latin typeface="Cambria Math" panose="02040503050406030204" pitchFamily="18" charset="0"/>
                        </a:rPr>
                        <m:t>=134,99</m:t>
                      </m:r>
                      <m:r>
                        <a:rPr lang="pt-BR" b="0" i="1" smtClean="0">
                          <a:latin typeface="Cambria Math" panose="02040503050406030204" pitchFamily="18" charset="0"/>
                        </a:rPr>
                        <m:t>𝑘𝑁</m:t>
                      </m:r>
                    </m:oMath>
                  </m:oMathPara>
                </a14:m>
                <a:endParaRPr lang="pt-BR" dirty="0"/>
              </a:p>
            </p:txBody>
          </p:sp>
        </mc:Choice>
        <mc:Fallback>
          <p:sp>
            <p:nvSpPr>
              <p:cNvPr id="25" name="CaixaDeTexto 24">
                <a:extLst>
                  <a:ext uri="{FF2B5EF4-FFF2-40B4-BE49-F238E27FC236}">
                    <a16:creationId xmlns:a16="http://schemas.microsoft.com/office/drawing/2014/main" id="{4A2F2AFF-8340-4A41-AC1A-A03DEDD22B94}"/>
                  </a:ext>
                </a:extLst>
              </p:cNvPr>
              <p:cNvSpPr txBox="1">
                <a:spLocks noRot="1" noChangeAspect="1" noMove="1" noResize="1" noEditPoints="1" noAdjustHandles="1" noChangeArrowheads="1" noChangeShapeType="1" noTextEdit="1"/>
              </p:cNvSpPr>
              <p:nvPr/>
            </p:nvSpPr>
            <p:spPr>
              <a:xfrm>
                <a:off x="2967449" y="4496131"/>
                <a:ext cx="7042670" cy="369332"/>
              </a:xfrm>
              <a:prstGeom prst="rect">
                <a:avLst/>
              </a:prstGeom>
              <a:blipFill>
                <a:blip r:embed="rId8"/>
                <a:stretch>
                  <a:fillRect b="-1667"/>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7" name="CaixaDeTexto 26">
                <a:extLst>
                  <a:ext uri="{FF2B5EF4-FFF2-40B4-BE49-F238E27FC236}">
                    <a16:creationId xmlns:a16="http://schemas.microsoft.com/office/drawing/2014/main" id="{361F3DFC-8D12-4877-A25F-DE23D2F1083F}"/>
                  </a:ext>
                </a:extLst>
              </p:cNvPr>
              <p:cNvSpPr txBox="1"/>
              <p:nvPr/>
            </p:nvSpPr>
            <p:spPr>
              <a:xfrm>
                <a:off x="3036512" y="4923543"/>
                <a:ext cx="690454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b="0" i="1" smtClean="0">
                              <a:latin typeface="Cambria Math" panose="02040503050406030204" pitchFamily="18" charset="0"/>
                            </a:rPr>
                            <m:t>𝑅</m:t>
                          </m:r>
                        </m:e>
                        <m:sub>
                          <m:r>
                            <a:rPr lang="pt-BR" sz="1800" b="0" i="1" smtClean="0">
                              <a:latin typeface="Cambria Math" panose="02040503050406030204" pitchFamily="18" charset="0"/>
                            </a:rPr>
                            <m:t>𝐶</m:t>
                          </m:r>
                        </m:sub>
                      </m:sSub>
                      <m:r>
                        <a:rPr lang="pt-BR" sz="1800" b="0" i="1" smtClean="0">
                          <a:latin typeface="Cambria Math" panose="02040503050406030204" pitchFamily="18" charset="0"/>
                        </a:rPr>
                        <m:t>−45</m:t>
                      </m:r>
                      <m:r>
                        <a:rPr lang="pt-BR" sz="1800" b="0" i="1" smtClean="0">
                          <a:latin typeface="Cambria Math" panose="02040503050406030204" pitchFamily="18" charset="0"/>
                        </a:rPr>
                        <m:t>=−0,667 .</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𝐶</m:t>
                          </m:r>
                        </m:sub>
                      </m:sSub>
                      <m:r>
                        <a:rPr lang="pt-BR" b="0" i="1" smtClean="0">
                          <a:latin typeface="Cambria Math" panose="02040503050406030204" pitchFamily="18" charset="0"/>
                        </a:rPr>
                        <m:t>=45−0,667 .</m:t>
                      </m:r>
                      <m:d>
                        <m:dPr>
                          <m:ctrlPr>
                            <a:rPr lang="pt-BR" i="1">
                              <a:latin typeface="Cambria Math" panose="02040503050406030204" pitchFamily="18" charset="0"/>
                            </a:rPr>
                          </m:ctrlPr>
                        </m:dPr>
                        <m:e>
                          <m:r>
                            <a:rPr lang="pt-BR" i="1">
                              <a:latin typeface="Cambria Math" panose="02040503050406030204" pitchFamily="18" charset="0"/>
                            </a:rPr>
                            <m:t>−0,00397</m:t>
                          </m:r>
                        </m:e>
                      </m:d>
                      <m:r>
                        <a:rPr lang="pt-BR" b="0" i="1" smtClean="0">
                          <a:latin typeface="Cambria Math" panose="02040503050406030204" pitchFamily="18" charset="0"/>
                        </a:rPr>
                        <m:t>=45,00</m:t>
                      </m:r>
                      <m:r>
                        <a:rPr lang="pt-BR" b="0" i="1" smtClean="0">
                          <a:latin typeface="Cambria Math" panose="02040503050406030204" pitchFamily="18" charset="0"/>
                        </a:rPr>
                        <m:t>𝑘𝑁</m:t>
                      </m:r>
                    </m:oMath>
                  </m:oMathPara>
                </a14:m>
                <a:endParaRPr lang="pt-BR" dirty="0"/>
              </a:p>
            </p:txBody>
          </p:sp>
        </mc:Choice>
        <mc:Fallback>
          <p:sp>
            <p:nvSpPr>
              <p:cNvPr id="27" name="CaixaDeTexto 26">
                <a:extLst>
                  <a:ext uri="{FF2B5EF4-FFF2-40B4-BE49-F238E27FC236}">
                    <a16:creationId xmlns:a16="http://schemas.microsoft.com/office/drawing/2014/main" id="{361F3DFC-8D12-4877-A25F-DE23D2F1083F}"/>
                  </a:ext>
                </a:extLst>
              </p:cNvPr>
              <p:cNvSpPr txBox="1">
                <a:spLocks noRot="1" noChangeAspect="1" noMove="1" noResize="1" noEditPoints="1" noAdjustHandles="1" noChangeArrowheads="1" noChangeShapeType="1" noTextEdit="1"/>
              </p:cNvSpPr>
              <p:nvPr/>
            </p:nvSpPr>
            <p:spPr>
              <a:xfrm>
                <a:off x="3036512" y="4923543"/>
                <a:ext cx="6904543" cy="369332"/>
              </a:xfrm>
              <a:prstGeom prst="rect">
                <a:avLst/>
              </a:prstGeom>
              <a:blipFill>
                <a:blip r:embed="rId9"/>
                <a:stretch>
                  <a:fillRect b="-1667"/>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9" name="CaixaDeTexto 28">
                <a:extLst>
                  <a:ext uri="{FF2B5EF4-FFF2-40B4-BE49-F238E27FC236}">
                    <a16:creationId xmlns:a16="http://schemas.microsoft.com/office/drawing/2014/main" id="{AED47069-F41A-4A5E-A660-8D0446497DDC}"/>
                  </a:ext>
                </a:extLst>
              </p:cNvPr>
              <p:cNvSpPr txBox="1"/>
              <p:nvPr/>
            </p:nvSpPr>
            <p:spPr>
              <a:xfrm>
                <a:off x="2894518" y="5360806"/>
                <a:ext cx="72735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b="0" i="1" smtClean="0">
                              <a:latin typeface="Cambria Math" panose="02040503050406030204" pitchFamily="18" charset="0"/>
                            </a:rPr>
                            <m:t>𝑀</m:t>
                          </m:r>
                        </m:e>
                        <m:sub>
                          <m:r>
                            <a:rPr lang="pt-BR" sz="1800" b="0" i="1" smtClean="0">
                              <a:latin typeface="Cambria Math" panose="02040503050406030204" pitchFamily="18" charset="0"/>
                            </a:rPr>
                            <m:t>𝐶</m:t>
                          </m:r>
                        </m:sub>
                      </m:sSub>
                      <m:r>
                        <a:rPr lang="pt-BR" sz="1800" b="0" i="1" smtClean="0">
                          <a:latin typeface="Cambria Math" panose="02040503050406030204" pitchFamily="18" charset="0"/>
                        </a:rPr>
                        <m:t>−22,5</m:t>
                      </m:r>
                      <m:r>
                        <a:rPr lang="pt-BR" i="1">
                          <a:latin typeface="Cambria Math" panose="02040503050406030204" pitchFamily="18" charset="0"/>
                        </a:rPr>
                        <m:t>=0,67 .</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𝜃</m:t>
                          </m:r>
                        </m:e>
                        <m:sub>
                          <m:r>
                            <a:rPr lang="pt-BR" i="1">
                              <a:latin typeface="Cambria Math" panose="02040503050406030204" pitchFamily="18" charset="0"/>
                              <a:ea typeface="Cambria Math" panose="02040503050406030204" pitchFamily="18" charset="0"/>
                            </a:rPr>
                            <m:t>2</m:t>
                          </m:r>
                        </m:sub>
                      </m:sSub>
                      <m:r>
                        <a:rPr lang="pt-BR" b="0" i="1" smtClean="0">
                          <a:latin typeface="Cambria Math" panose="02040503050406030204" pitchFamily="18" charset="0"/>
                          <a:ea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𝐶</m:t>
                          </m:r>
                        </m:sub>
                      </m:sSub>
                      <m:r>
                        <a:rPr lang="pt-BR" b="0" i="1" smtClean="0">
                          <a:latin typeface="Cambria Math" panose="02040503050406030204" pitchFamily="18" charset="0"/>
                        </a:rPr>
                        <m:t>=22,5+0,67 .</m:t>
                      </m:r>
                      <m:d>
                        <m:dPr>
                          <m:ctrlPr>
                            <a:rPr lang="pt-BR" i="1">
                              <a:latin typeface="Cambria Math" panose="02040503050406030204" pitchFamily="18" charset="0"/>
                            </a:rPr>
                          </m:ctrlPr>
                        </m:dPr>
                        <m:e>
                          <m:r>
                            <a:rPr lang="pt-BR" i="1">
                              <a:latin typeface="Cambria Math" panose="02040503050406030204" pitchFamily="18" charset="0"/>
                            </a:rPr>
                            <m:t>−0,00397</m:t>
                          </m:r>
                        </m:e>
                      </m:d>
                      <m:r>
                        <a:rPr lang="pt-BR" b="0" i="1" smtClean="0">
                          <a:latin typeface="Cambria Math" panose="02040503050406030204" pitchFamily="18" charset="0"/>
                        </a:rPr>
                        <m:t>=22,5 </m:t>
                      </m:r>
                      <m:r>
                        <a:rPr lang="pt-BR" b="0" i="1" smtClean="0">
                          <a:latin typeface="Cambria Math" panose="02040503050406030204" pitchFamily="18" charset="0"/>
                        </a:rPr>
                        <m:t>𝑘𝑁𝑚</m:t>
                      </m:r>
                    </m:oMath>
                  </m:oMathPara>
                </a14:m>
                <a:endParaRPr lang="pt-BR" dirty="0"/>
              </a:p>
            </p:txBody>
          </p:sp>
        </mc:Choice>
        <mc:Fallback>
          <p:sp>
            <p:nvSpPr>
              <p:cNvPr id="29" name="CaixaDeTexto 28">
                <a:extLst>
                  <a:ext uri="{FF2B5EF4-FFF2-40B4-BE49-F238E27FC236}">
                    <a16:creationId xmlns:a16="http://schemas.microsoft.com/office/drawing/2014/main" id="{AED47069-F41A-4A5E-A660-8D0446497DDC}"/>
                  </a:ext>
                </a:extLst>
              </p:cNvPr>
              <p:cNvSpPr txBox="1">
                <a:spLocks noRot="1" noChangeAspect="1" noMove="1" noResize="1" noEditPoints="1" noAdjustHandles="1" noChangeArrowheads="1" noChangeShapeType="1" noTextEdit="1"/>
              </p:cNvSpPr>
              <p:nvPr/>
            </p:nvSpPr>
            <p:spPr>
              <a:xfrm>
                <a:off x="2894518" y="5360806"/>
                <a:ext cx="7273597" cy="369332"/>
              </a:xfrm>
              <a:prstGeom prst="rect">
                <a:avLst/>
              </a:prstGeom>
              <a:blipFill>
                <a:blip r:embed="rId10"/>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8726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2EA78-AEB3-469B-9025-3B17201A457B}"/>
              </a:ext>
            </a:extLst>
          </p:cNvPr>
          <p:cNvSpPr>
            <a:spLocks noGrp="1"/>
          </p:cNvSpPr>
          <p:nvPr>
            <p:ph type="title"/>
          </p:nvPr>
        </p:nvSpPr>
        <p:spPr>
          <a:xfrm>
            <a:off x="1097280" y="758952"/>
            <a:ext cx="10058400" cy="3566160"/>
          </a:xfrm>
        </p:spPr>
        <p:txBody>
          <a:bodyPr rtlCol="0" anchor="b">
            <a:normAutofit/>
          </a:bodyPr>
          <a:lstStyle/>
          <a:p>
            <a:pPr lvl="0" algn="just" rtl="0"/>
            <a:r>
              <a:rPr lang="pt-BR" sz="2500" i="1" dirty="0"/>
              <a:t>É um método matemático utilizado para a solução de problemas estruturais e térmicos, cuja finalidade é obter soluções aproximadas para problemas de engenharia</a:t>
            </a:r>
            <a:br>
              <a:rPr lang="pt-BR" sz="2500" i="1" dirty="0"/>
            </a:br>
            <a:r>
              <a:rPr lang="pt-BR" sz="2500" i="1" dirty="0"/>
              <a:t>Simula caso real para problemas de engenharia</a:t>
            </a:r>
          </a:p>
        </p:txBody>
      </p:sp>
      <p:sp>
        <p:nvSpPr>
          <p:cNvPr id="3" name="Subtítulo 2">
            <a:extLst>
              <a:ext uri="{FF2B5EF4-FFF2-40B4-BE49-F238E27FC236}">
                <a16:creationId xmlns:a16="http://schemas.microsoft.com/office/drawing/2014/main" id="{255E1F2F-E259-4EA8-9FFD-3A10AF541859}"/>
              </a:ext>
            </a:extLst>
          </p:cNvPr>
          <p:cNvSpPr>
            <a:spLocks noGrp="1"/>
          </p:cNvSpPr>
          <p:nvPr>
            <p:ph type="body" idx="1"/>
          </p:nvPr>
        </p:nvSpPr>
        <p:spPr>
          <a:xfrm>
            <a:off x="1097280" y="4663440"/>
            <a:ext cx="10058400" cy="1143000"/>
          </a:xfrm>
        </p:spPr>
        <p:txBody>
          <a:bodyPr rtlCol="0" anchor="t">
            <a:normAutofit/>
          </a:bodyPr>
          <a:lstStyle/>
          <a:p>
            <a:pPr rtl="0"/>
            <a:r>
              <a:rPr lang="pt-br" dirty="0"/>
              <a:t>introdução</a:t>
            </a:r>
          </a:p>
        </p:txBody>
      </p:sp>
      <p:sp>
        <p:nvSpPr>
          <p:cNvPr id="54" name="Date Placeholder 3">
            <a:extLst>
              <a:ext uri="{FF2B5EF4-FFF2-40B4-BE49-F238E27FC236}">
                <a16:creationId xmlns:a16="http://schemas.microsoft.com/office/drawing/2014/main" id="{53E9E22B-7905-4A13-A3F4-4AD12852461E}"/>
              </a:ext>
            </a:extLst>
          </p:cNvPr>
          <p:cNvSpPr>
            <a:spLocks noGrp="1"/>
          </p:cNvSpPr>
          <p:nvPr>
            <p:ph type="dt" sz="half" idx="10"/>
          </p:nvPr>
        </p:nvSpPr>
        <p:spPr>
          <a:xfrm>
            <a:off x="8218426" y="6446838"/>
            <a:ext cx="2584850" cy="365125"/>
          </a:xfrm>
        </p:spPr>
        <p:txBody>
          <a:bodyPr/>
          <a:lstStyle/>
          <a:p>
            <a:pPr rtl="0">
              <a:spcAft>
                <a:spcPts val="600"/>
              </a:spcAft>
            </a:pPr>
            <a:fld id="{1A251DFA-97D2-4C90-9100-D1173CC96C37}" type="datetime1">
              <a:rPr lang="pt-BR" smtClean="0"/>
              <a:pPr rtl="0">
                <a:spcAft>
                  <a:spcPts val="600"/>
                </a:spcAft>
              </a:pPr>
              <a:t>16/11/2020</a:t>
            </a:fld>
            <a:endParaRPr lang="en-US"/>
          </a:p>
        </p:txBody>
      </p:sp>
      <p:sp>
        <p:nvSpPr>
          <p:cNvPr id="4" name="Retângulo de cantos arredondados 3">
            <a:extLst>
              <a:ext uri="{FF2B5EF4-FFF2-40B4-BE49-F238E27FC236}">
                <a16:creationId xmlns:a16="http://schemas.microsoft.com/office/drawing/2014/main" id="{85D1A6F5-F369-4C48-B7A0-7483BEEB7F61}"/>
              </a:ext>
            </a:extLst>
          </p:cNvPr>
          <p:cNvSpPr/>
          <p:nvPr/>
        </p:nvSpPr>
        <p:spPr>
          <a:xfrm>
            <a:off x="4943872" y="259472"/>
            <a:ext cx="2304256" cy="158417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pt-BR" sz="2500" dirty="0"/>
              <a:t>Software</a:t>
            </a:r>
          </a:p>
        </p:txBody>
      </p:sp>
      <p:sp>
        <p:nvSpPr>
          <p:cNvPr id="5" name="Seta para a direita 4">
            <a:extLst>
              <a:ext uri="{FF2B5EF4-FFF2-40B4-BE49-F238E27FC236}">
                <a16:creationId xmlns:a16="http://schemas.microsoft.com/office/drawing/2014/main" id="{125E19CF-0461-4D27-A86F-03AF8FAA2ACD}"/>
              </a:ext>
            </a:extLst>
          </p:cNvPr>
          <p:cNvSpPr/>
          <p:nvPr/>
        </p:nvSpPr>
        <p:spPr>
          <a:xfrm>
            <a:off x="3143672" y="619512"/>
            <a:ext cx="1656184" cy="7920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500" dirty="0"/>
              <a:t>INPUTS</a:t>
            </a:r>
          </a:p>
        </p:txBody>
      </p:sp>
      <p:sp>
        <p:nvSpPr>
          <p:cNvPr id="6" name="Seta para a direita 5">
            <a:extLst>
              <a:ext uri="{FF2B5EF4-FFF2-40B4-BE49-F238E27FC236}">
                <a16:creationId xmlns:a16="http://schemas.microsoft.com/office/drawing/2014/main" id="{09BAE43E-A1C9-48C2-8BB4-BB97EFA32390}"/>
              </a:ext>
            </a:extLst>
          </p:cNvPr>
          <p:cNvSpPr/>
          <p:nvPr/>
        </p:nvSpPr>
        <p:spPr>
          <a:xfrm>
            <a:off x="7347208" y="655516"/>
            <a:ext cx="1656184" cy="79208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pt-BR" sz="2500" dirty="0">
                <a:solidFill>
                  <a:schemeClr val="tx1"/>
                </a:solidFill>
              </a:rPr>
              <a:t>OUTPUTS</a:t>
            </a:r>
          </a:p>
        </p:txBody>
      </p:sp>
      <p:sp>
        <p:nvSpPr>
          <p:cNvPr id="8" name="Retângulo 7">
            <a:extLst>
              <a:ext uri="{FF2B5EF4-FFF2-40B4-BE49-F238E27FC236}">
                <a16:creationId xmlns:a16="http://schemas.microsoft.com/office/drawing/2014/main" id="{E855843E-E909-45AF-A489-DB60C296DF31}"/>
              </a:ext>
            </a:extLst>
          </p:cNvPr>
          <p:cNvSpPr/>
          <p:nvPr/>
        </p:nvSpPr>
        <p:spPr>
          <a:xfrm>
            <a:off x="2207568" y="1472328"/>
            <a:ext cx="22860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r>
              <a:rPr lang="pt-BR" dirty="0"/>
              <a:t>A Geometria</a:t>
            </a:r>
          </a:p>
          <a:p>
            <a:pPr marL="0" lvl="1"/>
            <a:r>
              <a:rPr lang="pt-BR" dirty="0"/>
              <a:t>Os carregamentos</a:t>
            </a:r>
          </a:p>
          <a:p>
            <a:pPr marL="0" lvl="1"/>
            <a:r>
              <a:rPr lang="pt-BR" dirty="0"/>
              <a:t>As restrições</a:t>
            </a:r>
          </a:p>
          <a:p>
            <a:pPr marL="0" lvl="1"/>
            <a:r>
              <a:rPr lang="pt-BR" dirty="0"/>
              <a:t>Os materiais</a:t>
            </a:r>
          </a:p>
        </p:txBody>
      </p:sp>
      <p:sp>
        <p:nvSpPr>
          <p:cNvPr id="10" name="Retângulo 9">
            <a:extLst>
              <a:ext uri="{FF2B5EF4-FFF2-40B4-BE49-F238E27FC236}">
                <a16:creationId xmlns:a16="http://schemas.microsoft.com/office/drawing/2014/main" id="{B008003D-D42A-4004-905E-8A5C5220050E}"/>
              </a:ext>
            </a:extLst>
          </p:cNvPr>
          <p:cNvSpPr/>
          <p:nvPr/>
        </p:nvSpPr>
        <p:spPr>
          <a:xfrm>
            <a:off x="7277456" y="1749326"/>
            <a:ext cx="214198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lvl="1"/>
            <a:r>
              <a:rPr lang="pt-BR" dirty="0"/>
              <a:t>Tensões</a:t>
            </a:r>
          </a:p>
          <a:p>
            <a:pPr marL="0" lvl="1"/>
            <a:r>
              <a:rPr lang="pt-BR" dirty="0"/>
              <a:t>Deslocamentos</a:t>
            </a:r>
          </a:p>
        </p:txBody>
      </p:sp>
    </p:spTree>
    <p:extLst>
      <p:ext uri="{BB962C8B-B14F-4D97-AF65-F5344CB8AC3E}">
        <p14:creationId xmlns:p14="http://schemas.microsoft.com/office/powerpoint/2010/main" val="19171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EB58CFE-8088-4F0B-94EC-BF284940D34A}"/>
              </a:ext>
            </a:extLst>
          </p:cNvPr>
          <p:cNvSpPr>
            <a:spLocks noGrp="1"/>
          </p:cNvSpPr>
          <p:nvPr>
            <p:ph type="title"/>
          </p:nvPr>
        </p:nvSpPr>
        <p:spPr/>
        <p:txBody>
          <a:bodyPr/>
          <a:lstStyle/>
          <a:p>
            <a:r>
              <a:rPr lang="pt-BR" dirty="0"/>
              <a:t>Analise Matricial de Estruturas</a:t>
            </a:r>
          </a:p>
        </p:txBody>
      </p:sp>
      <mc:AlternateContent xmlns:mc="http://schemas.openxmlformats.org/markup-compatibility/2006" xmlns:a14="http://schemas.microsoft.com/office/drawing/2010/main">
        <mc:Choice Requires="a14">
          <p:sp>
            <p:nvSpPr>
              <p:cNvPr id="3" name="Espaço Reservado para Texto 2">
                <a:extLst>
                  <a:ext uri="{FF2B5EF4-FFF2-40B4-BE49-F238E27FC236}">
                    <a16:creationId xmlns:a16="http://schemas.microsoft.com/office/drawing/2014/main" id="{E7705133-3038-43AE-8817-E49E17ADB180}"/>
                  </a:ext>
                </a:extLst>
              </p:cNvPr>
              <p:cNvSpPr>
                <a:spLocks noGrp="1"/>
              </p:cNvSpPr>
              <p:nvPr>
                <p:ph idx="1"/>
              </p:nvPr>
            </p:nvSpPr>
            <p:spPr/>
            <p:txBody>
              <a:bodyPr>
                <a:normAutofit/>
              </a:bodyPr>
              <a:lstStyle/>
              <a:p>
                <a:pPr algn="just"/>
                <a:r>
                  <a:rPr lang="pt-BR" dirty="0"/>
                  <a:t>A Análise Matricial de Estruturas e, em consequência, o Método dos Elementos Finitos possuem como fundamento inicial a relação entre forças e deslocamentos nodais para cada elemento individual. Essa importante ideia está associada ao conceito de Rigidez. O caso mais simples neste contexto ocorre com molas: a constante elástica da mola, que é a medida de rigidez da mola, é representada através da relação entre a força aplicada e o deslocamento medido na extremidade da mola. Dessa forma, tem-se que:</a:t>
                </a:r>
              </a:p>
              <a:p>
                <a:pPr algn="just"/>
                <a:endParaRPr lang="pt-BR" dirty="0"/>
              </a:p>
              <a:p>
                <a:pPr algn="ctr"/>
                <a14:m>
                  <m:oMath xmlns:m="http://schemas.openxmlformats.org/officeDocument/2006/math">
                    <m:r>
                      <a:rPr lang="pt-BR" sz="3000" b="0" i="1" smtClean="0">
                        <a:latin typeface="Cambria Math" panose="02040503050406030204" pitchFamily="18" charset="0"/>
                      </a:rPr>
                      <m:t>𝐹</m:t>
                    </m:r>
                    <m:r>
                      <a:rPr lang="pt-BR" sz="3000" b="0" i="1" smtClean="0">
                        <a:latin typeface="Cambria Math" panose="02040503050406030204" pitchFamily="18" charset="0"/>
                      </a:rPr>
                      <m:t>=</m:t>
                    </m:r>
                    <m:r>
                      <a:rPr lang="pt-BR" sz="3000" b="0" i="1" smtClean="0">
                        <a:latin typeface="Cambria Math" panose="02040503050406030204" pitchFamily="18" charset="0"/>
                      </a:rPr>
                      <m:t>𝐾</m:t>
                    </m:r>
                    <m:r>
                      <a:rPr lang="pt-BR" sz="3000" b="0" i="1" smtClean="0">
                        <a:latin typeface="Cambria Math" panose="02040503050406030204" pitchFamily="18" charset="0"/>
                      </a:rPr>
                      <m:t> . </m:t>
                    </m:r>
                    <m:r>
                      <a:rPr lang="pt-BR" sz="3000" b="0" i="1" smtClean="0">
                        <a:latin typeface="Cambria Math" panose="02040503050406030204" pitchFamily="18" charset="0"/>
                      </a:rPr>
                      <m:t>𝑑</m:t>
                    </m:r>
                  </m:oMath>
                </a14:m>
                <a:endParaRPr lang="pt-BR" sz="3000" dirty="0"/>
              </a:p>
            </p:txBody>
          </p:sp>
        </mc:Choice>
        <mc:Fallback xmlns="">
          <p:sp>
            <p:nvSpPr>
              <p:cNvPr id="3" name="Espaço Reservado para Texto 2">
                <a:extLst>
                  <a:ext uri="{FF2B5EF4-FFF2-40B4-BE49-F238E27FC236}">
                    <a16:creationId xmlns:a16="http://schemas.microsoft.com/office/drawing/2014/main" id="{E7705133-3038-43AE-8817-E49E17ADB180}"/>
                  </a:ext>
                </a:extLst>
              </p:cNvPr>
              <p:cNvSpPr>
                <a:spLocks noGrp="1" noRot="1" noChangeAspect="1" noMove="1" noResize="1" noEditPoints="1" noAdjustHandles="1" noChangeArrowheads="1" noChangeShapeType="1" noTextEdit="1"/>
              </p:cNvSpPr>
              <p:nvPr>
                <p:ph idx="1"/>
              </p:nvPr>
            </p:nvSpPr>
            <p:spPr>
              <a:blipFill>
                <a:blip r:embed="rId2"/>
                <a:stretch>
                  <a:fillRect l="-545" t="-810" r="-1455"/>
                </a:stretch>
              </a:blipFill>
            </p:spPr>
            <p:txBody>
              <a:bodyPr/>
              <a:lstStyle/>
              <a:p>
                <a:r>
                  <a:rPr lang="pt-BR">
                    <a:noFill/>
                  </a:rPr>
                  <a:t> </a:t>
                </a:r>
              </a:p>
            </p:txBody>
          </p:sp>
        </mc:Fallback>
      </mc:AlternateContent>
      <p:sp>
        <p:nvSpPr>
          <p:cNvPr id="4" name="Espaço Reservado para Data 3">
            <a:extLst>
              <a:ext uri="{FF2B5EF4-FFF2-40B4-BE49-F238E27FC236}">
                <a16:creationId xmlns:a16="http://schemas.microsoft.com/office/drawing/2014/main" id="{4DE92FFE-5CE2-4E6B-A6C6-90C4BC0E527E}"/>
              </a:ext>
            </a:extLst>
          </p:cNvPr>
          <p:cNvSpPr>
            <a:spLocks noGrp="1"/>
          </p:cNvSpPr>
          <p:nvPr>
            <p:ph type="dt" sz="half" idx="10"/>
          </p:nvPr>
        </p:nvSpPr>
        <p:spPr/>
        <p:txBody>
          <a:bodyPr/>
          <a:lstStyle/>
          <a:p>
            <a:pPr rtl="0"/>
            <a:fld id="{1A251DFA-97D2-4C90-9100-D1173CC96C37}" type="datetime1">
              <a:rPr lang="pt-BR" smtClean="0"/>
              <a:t>16/11/2020</a:t>
            </a:fld>
            <a:endParaRPr lang="en-US" dirty="0"/>
          </a:p>
        </p:txBody>
      </p:sp>
    </p:spTree>
    <p:extLst>
      <p:ext uri="{BB962C8B-B14F-4D97-AF65-F5344CB8AC3E}">
        <p14:creationId xmlns:p14="http://schemas.microsoft.com/office/powerpoint/2010/main" val="143261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75ACA-C147-426D-98AB-FD347857B597}"/>
              </a:ext>
            </a:extLst>
          </p:cNvPr>
          <p:cNvSpPr>
            <a:spLocks noGrp="1"/>
          </p:cNvSpPr>
          <p:nvPr>
            <p:ph type="title"/>
          </p:nvPr>
        </p:nvSpPr>
        <p:spPr/>
        <p:txBody>
          <a:bodyPr/>
          <a:lstStyle/>
          <a:p>
            <a:r>
              <a:rPr lang="pt-BR" dirty="0"/>
              <a:t>Analise Matricial de Estruturas</a:t>
            </a:r>
          </a:p>
        </p:txBody>
      </p:sp>
      <p:sp>
        <p:nvSpPr>
          <p:cNvPr id="3" name="Espaço Reservado para Conteúdo 2">
            <a:extLst>
              <a:ext uri="{FF2B5EF4-FFF2-40B4-BE49-F238E27FC236}">
                <a16:creationId xmlns:a16="http://schemas.microsoft.com/office/drawing/2014/main" id="{B3F6A877-69FF-431D-8850-4A5926CAC06B}"/>
              </a:ext>
            </a:extLst>
          </p:cNvPr>
          <p:cNvSpPr>
            <a:spLocks noGrp="1"/>
          </p:cNvSpPr>
          <p:nvPr>
            <p:ph idx="1"/>
          </p:nvPr>
        </p:nvSpPr>
        <p:spPr/>
        <p:txBody>
          <a:bodyPr/>
          <a:lstStyle/>
          <a:p>
            <a:pPr algn="just"/>
            <a:r>
              <a:rPr lang="pt-BR" sz="2000" dirty="0"/>
              <a:t>De forma análoga ao que ocorre com a mola, acontece em um elemento finito, todavia em caráter mais amplo. Na mola existe apenas o conceito de rigidez axial, pois ela transfere apenas forças axiais. Em uma viga, por sua vez, estão presentes vários componentes de rigidez simultaneamente, como rigidez axial, rigidez a flexão, rigidez à torção e ao cisalhamento e isso fará a relação entre forças e deslocamentos contarem com uma maior complexidade. </a:t>
            </a:r>
          </a:p>
          <a:p>
            <a:pPr algn="just"/>
            <a:endParaRPr lang="pt-BR" dirty="0"/>
          </a:p>
        </p:txBody>
      </p:sp>
      <p:sp>
        <p:nvSpPr>
          <p:cNvPr id="4" name="Espaço Reservado para Data 3">
            <a:extLst>
              <a:ext uri="{FF2B5EF4-FFF2-40B4-BE49-F238E27FC236}">
                <a16:creationId xmlns:a16="http://schemas.microsoft.com/office/drawing/2014/main" id="{BC55B04E-7B09-410B-AE73-1D2F3773CBE2}"/>
              </a:ext>
            </a:extLst>
          </p:cNvPr>
          <p:cNvSpPr>
            <a:spLocks noGrp="1"/>
          </p:cNvSpPr>
          <p:nvPr>
            <p:ph type="dt" sz="half" idx="10"/>
          </p:nvPr>
        </p:nvSpPr>
        <p:spPr/>
        <p:txBody>
          <a:bodyPr/>
          <a:lstStyle/>
          <a:p>
            <a:pPr rtl="0"/>
            <a:fld id="{623252B5-F3E6-4058-A723-196087E9E541}" type="datetime1">
              <a:rPr lang="pt-BR" smtClean="0"/>
              <a:t>16/11/2020</a:t>
            </a:fld>
            <a:endParaRPr lang="en-US" dirty="0"/>
          </a:p>
        </p:txBody>
      </p:sp>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2D5E7371-C43A-4EC0-BC07-C2127258159D}"/>
                  </a:ext>
                </a:extLst>
              </p:cNvPr>
              <p:cNvSpPr txBox="1"/>
              <p:nvPr/>
            </p:nvSpPr>
            <p:spPr>
              <a:xfrm>
                <a:off x="3078479" y="4668763"/>
                <a:ext cx="6096000" cy="1200329"/>
              </a:xfrm>
              <a:prstGeom prst="rect">
                <a:avLst/>
              </a:prstGeom>
              <a:noFill/>
            </p:spPr>
            <p:txBody>
              <a:bodyPr wrap="square">
                <a:spAutoFit/>
              </a:bodyPr>
              <a:lstStyle/>
              <a:p>
                <a:pPr algn="l"/>
                <a14:m>
                  <m:oMath xmlns:m="http://schemas.openxmlformats.org/officeDocument/2006/math">
                    <m:d>
                      <m:dPr>
                        <m:begChr m:val="["/>
                        <m:endChr m:val="]"/>
                        <m:ctrlPr>
                          <a:rPr lang="pt-BR" sz="1800" b="0" i="1" smtClean="0">
                            <a:latin typeface="Cambria Math" panose="02040503050406030204" pitchFamily="18" charset="0"/>
                          </a:rPr>
                        </m:ctrlPr>
                      </m:dPr>
                      <m:e>
                        <m:r>
                          <a:rPr lang="pt-BR" sz="1800" b="0" i="1" smtClean="0">
                            <a:latin typeface="Cambria Math" panose="02040503050406030204" pitchFamily="18" charset="0"/>
                          </a:rPr>
                          <m:t>𝐹</m:t>
                        </m:r>
                      </m:e>
                    </m:d>
                    <m:r>
                      <a:rPr lang="pt-BR" sz="1800" b="0" i="1" smtClean="0">
                        <a:latin typeface="Cambria Math" panose="02040503050406030204" pitchFamily="18" charset="0"/>
                      </a:rPr>
                      <m:t> </m:t>
                    </m:r>
                  </m:oMath>
                </a14:m>
                <a:r>
                  <a:rPr lang="pt-BR" sz="1800" b="0" i="0" u="none" strike="noStrike" baseline="0" dirty="0">
                    <a:latin typeface="Times New Roman" panose="02020603050405020304" pitchFamily="18" charset="0"/>
                  </a:rPr>
                  <a:t>é a matriz com todas as cargas nodais;</a:t>
                </a:r>
              </a:p>
              <a:p>
                <a:pPr algn="l"/>
                <a14:m>
                  <m:oMath xmlns:m="http://schemas.openxmlformats.org/officeDocument/2006/math">
                    <m:d>
                      <m:dPr>
                        <m:begChr m:val="["/>
                        <m:endChr m:val="]"/>
                        <m:ctrlPr>
                          <a:rPr lang="pt-BR" sz="1800" i="1" smtClean="0">
                            <a:latin typeface="Cambria Math" panose="02040503050406030204" pitchFamily="18" charset="0"/>
                          </a:rPr>
                        </m:ctrlPr>
                      </m:dPr>
                      <m:e>
                        <m:r>
                          <a:rPr lang="pt-BR" sz="1800" b="0" i="1" smtClean="0">
                            <a:latin typeface="Cambria Math" panose="02040503050406030204" pitchFamily="18" charset="0"/>
                          </a:rPr>
                          <m:t>𝐾</m:t>
                        </m:r>
                      </m:e>
                    </m:d>
                    <m:r>
                      <a:rPr lang="pt-BR" sz="1800" b="0" i="1" smtClean="0">
                        <a:latin typeface="Cambria Math" panose="02040503050406030204" pitchFamily="18" charset="0"/>
                      </a:rPr>
                      <m:t> </m:t>
                    </m:r>
                  </m:oMath>
                </a14:m>
                <a:r>
                  <a:rPr lang="pt-BR" sz="1800" b="0" i="0" u="none" strike="noStrike" baseline="0" dirty="0">
                    <a:latin typeface="Times New Roman" panose="02020603050405020304" pitchFamily="18" charset="0"/>
                  </a:rPr>
                  <a:t>é a Matriz Rigidez da Estrutura que relaciona as forças e os deslocamentos nodais;</a:t>
                </a:r>
              </a:p>
              <a:p>
                <a:pPr algn="l"/>
                <a14:m>
                  <m:oMath xmlns:m="http://schemas.openxmlformats.org/officeDocument/2006/math">
                    <m:d>
                      <m:dPr>
                        <m:begChr m:val="["/>
                        <m:endChr m:val="]"/>
                        <m:ctrlPr>
                          <a:rPr lang="pt-BR" sz="1800" i="1" smtClean="0">
                            <a:latin typeface="Cambria Math" panose="02040503050406030204" pitchFamily="18" charset="0"/>
                          </a:rPr>
                        </m:ctrlPr>
                      </m:dPr>
                      <m:e>
                        <m:r>
                          <a:rPr lang="pt-BR" sz="1800" b="0" i="1" smtClean="0">
                            <a:latin typeface="Cambria Math" panose="02040503050406030204" pitchFamily="18" charset="0"/>
                          </a:rPr>
                          <m:t>𝑈</m:t>
                        </m:r>
                      </m:e>
                    </m:d>
                    <m:r>
                      <a:rPr lang="pt-BR" sz="1800" b="0" i="1" smtClean="0">
                        <a:latin typeface="Cambria Math" panose="02040503050406030204" pitchFamily="18" charset="0"/>
                      </a:rPr>
                      <m:t> </m:t>
                    </m:r>
                  </m:oMath>
                </a14:m>
                <a:r>
                  <a:rPr lang="pt-BR" sz="1800" b="0" i="0" u="none" strike="noStrike" baseline="0" dirty="0">
                    <a:latin typeface="Times New Roman" panose="02020603050405020304" pitchFamily="18" charset="0"/>
                  </a:rPr>
                  <a:t>é a matriz coluna com os deslocamentos nodais.</a:t>
                </a:r>
                <a:endParaRPr lang="pt-BR" dirty="0"/>
              </a:p>
            </p:txBody>
          </p:sp>
        </mc:Choice>
        <mc:Fallback xmlns="">
          <p:sp>
            <p:nvSpPr>
              <p:cNvPr id="6" name="CaixaDeTexto 5">
                <a:extLst>
                  <a:ext uri="{FF2B5EF4-FFF2-40B4-BE49-F238E27FC236}">
                    <a16:creationId xmlns:a16="http://schemas.microsoft.com/office/drawing/2014/main" id="{2D5E7371-C43A-4EC0-BC07-C2127258159D}"/>
                  </a:ext>
                </a:extLst>
              </p:cNvPr>
              <p:cNvSpPr txBox="1">
                <a:spLocks noRot="1" noChangeAspect="1" noMove="1" noResize="1" noEditPoints="1" noAdjustHandles="1" noChangeArrowheads="1" noChangeShapeType="1" noTextEdit="1"/>
              </p:cNvSpPr>
              <p:nvPr/>
            </p:nvSpPr>
            <p:spPr>
              <a:xfrm>
                <a:off x="3078479" y="4668763"/>
                <a:ext cx="6096000" cy="1200329"/>
              </a:xfrm>
              <a:prstGeom prst="rect">
                <a:avLst/>
              </a:prstGeom>
              <a:blipFill>
                <a:blip r:embed="rId2"/>
                <a:stretch>
                  <a:fillRect l="-800" t="-3046" b="-710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FC53D7BB-ED7D-4F43-82F8-EA89FC583468}"/>
                  </a:ext>
                </a:extLst>
              </p:cNvPr>
              <p:cNvSpPr txBox="1"/>
              <p:nvPr/>
            </p:nvSpPr>
            <p:spPr>
              <a:xfrm>
                <a:off x="5165696" y="4052455"/>
                <a:ext cx="1921565" cy="430887"/>
              </a:xfrm>
              <a:prstGeom prst="rect">
                <a:avLst/>
              </a:prstGeom>
              <a:noFill/>
            </p:spPr>
            <p:txBody>
              <a:bodyPr wrap="square">
                <a:spAutoFit/>
              </a:bodyPr>
              <a:lstStyle/>
              <a:p>
                <a14:m>
                  <m:oMath xmlns:m="http://schemas.openxmlformats.org/officeDocument/2006/math">
                    <m:d>
                      <m:dPr>
                        <m:begChr m:val="["/>
                        <m:endChr m:val="]"/>
                        <m:ctrlPr>
                          <a:rPr lang="pt-BR" sz="2200" b="0" i="1" smtClean="0">
                            <a:latin typeface="Cambria Math" panose="02040503050406030204" pitchFamily="18" charset="0"/>
                          </a:rPr>
                        </m:ctrlPr>
                      </m:dPr>
                      <m:e>
                        <m:r>
                          <a:rPr lang="pt-BR" sz="2200" b="0" i="1" smtClean="0">
                            <a:latin typeface="Cambria Math" panose="02040503050406030204" pitchFamily="18" charset="0"/>
                          </a:rPr>
                          <m:t>𝐹</m:t>
                        </m:r>
                      </m:e>
                    </m:d>
                    <m:r>
                      <a:rPr lang="pt-BR" sz="2200" b="0" i="1" smtClean="0">
                        <a:latin typeface="Cambria Math" panose="02040503050406030204" pitchFamily="18" charset="0"/>
                      </a:rPr>
                      <m:t>=</m:t>
                    </m:r>
                    <m:d>
                      <m:dPr>
                        <m:begChr m:val="["/>
                        <m:endChr m:val="]"/>
                        <m:ctrlPr>
                          <a:rPr lang="pt-BR" sz="2200" i="1">
                            <a:latin typeface="Cambria Math" panose="02040503050406030204" pitchFamily="18" charset="0"/>
                          </a:rPr>
                        </m:ctrlPr>
                      </m:dPr>
                      <m:e>
                        <m:r>
                          <a:rPr lang="pt-BR" sz="2200" b="0" i="1" smtClean="0">
                            <a:latin typeface="Cambria Math" panose="02040503050406030204" pitchFamily="18" charset="0"/>
                          </a:rPr>
                          <m:t>𝐾</m:t>
                        </m:r>
                      </m:e>
                    </m:d>
                    <m:r>
                      <a:rPr lang="pt-BR" sz="2200" b="0" i="1" smtClean="0">
                        <a:latin typeface="Cambria Math" panose="02040503050406030204" pitchFamily="18" charset="0"/>
                      </a:rPr>
                      <m:t> .</m:t>
                    </m:r>
                  </m:oMath>
                </a14:m>
                <a:r>
                  <a:rPr lang="pt-BR" sz="2200" dirty="0"/>
                  <a:t> </a:t>
                </a:r>
                <a14:m>
                  <m:oMath xmlns:m="http://schemas.openxmlformats.org/officeDocument/2006/math">
                    <m:d>
                      <m:dPr>
                        <m:begChr m:val="["/>
                        <m:endChr m:val="]"/>
                        <m:ctrlPr>
                          <a:rPr lang="pt-BR" sz="2200" i="1">
                            <a:latin typeface="Cambria Math" panose="02040503050406030204" pitchFamily="18" charset="0"/>
                          </a:rPr>
                        </m:ctrlPr>
                      </m:dPr>
                      <m:e>
                        <m:r>
                          <a:rPr lang="pt-BR" sz="2200" b="0" i="1" smtClean="0">
                            <a:latin typeface="Cambria Math" panose="02040503050406030204" pitchFamily="18" charset="0"/>
                          </a:rPr>
                          <m:t>𝑈</m:t>
                        </m:r>
                      </m:e>
                    </m:d>
                  </m:oMath>
                </a14:m>
                <a:endParaRPr lang="pt-BR" sz="2200" dirty="0"/>
              </a:p>
            </p:txBody>
          </p:sp>
        </mc:Choice>
        <mc:Fallback xmlns="">
          <p:sp>
            <p:nvSpPr>
              <p:cNvPr id="8" name="CaixaDeTexto 7">
                <a:extLst>
                  <a:ext uri="{FF2B5EF4-FFF2-40B4-BE49-F238E27FC236}">
                    <a16:creationId xmlns:a16="http://schemas.microsoft.com/office/drawing/2014/main" id="{FC53D7BB-ED7D-4F43-82F8-EA89FC583468}"/>
                  </a:ext>
                </a:extLst>
              </p:cNvPr>
              <p:cNvSpPr txBox="1">
                <a:spLocks noRot="1" noChangeAspect="1" noMove="1" noResize="1" noEditPoints="1" noAdjustHandles="1" noChangeArrowheads="1" noChangeShapeType="1" noTextEdit="1"/>
              </p:cNvSpPr>
              <p:nvPr/>
            </p:nvSpPr>
            <p:spPr>
              <a:xfrm>
                <a:off x="5165696" y="4052455"/>
                <a:ext cx="1921565" cy="430887"/>
              </a:xfrm>
              <a:prstGeom prst="rect">
                <a:avLst/>
              </a:prstGeom>
              <a:blipFill>
                <a:blip r:embed="rId3"/>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05966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D361E61-56B0-4EC8-A251-93E292D67301}"/>
              </a:ext>
            </a:extLst>
          </p:cNvPr>
          <p:cNvSpPr>
            <a:spLocks noGrp="1"/>
          </p:cNvSpPr>
          <p:nvPr>
            <p:ph type="dt" sz="half" idx="10"/>
          </p:nvPr>
        </p:nvSpPr>
        <p:spPr/>
        <p:txBody>
          <a:bodyPr/>
          <a:lstStyle/>
          <a:p>
            <a:pPr rtl="0"/>
            <a:fld id="{9094EF83-1835-4C7A-B4B2-F0B720F5AC0B}" type="datetime1">
              <a:rPr lang="pt-BR" smtClean="0"/>
              <a:t>16/11/2020</a:t>
            </a:fld>
            <a:endParaRPr lang="en-US" dirty="0"/>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6E686F1C-5A8A-45CC-ACF9-D06D8FB03F0E}"/>
                  </a:ext>
                </a:extLst>
              </p:cNvPr>
              <p:cNvSpPr txBox="1"/>
              <p:nvPr/>
            </p:nvSpPr>
            <p:spPr>
              <a:xfrm>
                <a:off x="749280" y="2401537"/>
                <a:ext cx="4883427" cy="26898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sz="2200" i="1" smtClean="0">
                              <a:latin typeface="Cambria Math" panose="02040503050406030204" pitchFamily="18" charset="0"/>
                            </a:rPr>
                          </m:ctrlPr>
                        </m:dPr>
                        <m:e>
                          <m:r>
                            <a:rPr lang="pt-BR" sz="2200" b="0" i="1" smtClean="0">
                              <a:latin typeface="Cambria Math" panose="02040503050406030204" pitchFamily="18" charset="0"/>
                            </a:rPr>
                            <m:t>𝐾</m:t>
                          </m:r>
                        </m:e>
                      </m:d>
                      <m:r>
                        <a:rPr lang="pt-BR" sz="2200" b="0" i="1" smtClean="0">
                          <a:latin typeface="Cambria Math" panose="02040503050406030204" pitchFamily="18" charset="0"/>
                        </a:rPr>
                        <m:t>=</m:t>
                      </m:r>
                      <m:d>
                        <m:dPr>
                          <m:begChr m:val="|"/>
                          <m:endChr m:val="|"/>
                          <m:ctrlPr>
                            <a:rPr lang="pt-BR" sz="2200" i="1" smtClean="0">
                              <a:latin typeface="Cambria Math" panose="02040503050406030204" pitchFamily="18" charset="0"/>
                            </a:rPr>
                          </m:ctrlPr>
                        </m:dPr>
                        <m:e>
                          <m:m>
                            <m:mPr>
                              <m:mcs>
                                <m:mc>
                                  <m:mcPr>
                                    <m:count m:val="2"/>
                                    <m:mcJc m:val="center"/>
                                  </m:mcPr>
                                </m:mc>
                              </m:mcs>
                              <m:ctrlPr>
                                <a:rPr lang="pt-BR" sz="2200" i="1" smtClean="0">
                                  <a:latin typeface="Cambria Math" panose="02040503050406030204" pitchFamily="18" charset="0"/>
                                </a:rPr>
                              </m:ctrlPr>
                            </m:mPr>
                            <m:mr>
                              <m:e>
                                <m:m>
                                  <m:mPr>
                                    <m:mcs>
                                      <m:mc>
                                        <m:mcPr>
                                          <m:count m:val="2"/>
                                          <m:mcJc m:val="center"/>
                                        </m:mcPr>
                                      </m:mc>
                                    </m:mcs>
                                    <m:ctrlPr>
                                      <a:rPr lang="pt-BR" sz="2200" i="1" smtClean="0">
                                        <a:latin typeface="Cambria Math" panose="02040503050406030204" pitchFamily="18" charset="0"/>
                                      </a:rPr>
                                    </m:ctrlPr>
                                  </m:mPr>
                                  <m:mr>
                                    <m:e>
                                      <m:f>
                                        <m:fPr>
                                          <m:ctrlPr>
                                            <a:rPr lang="pt-BR" sz="2200" i="1">
                                              <a:latin typeface="Cambria Math" panose="02040503050406030204" pitchFamily="18" charset="0"/>
                                            </a:rPr>
                                          </m:ctrlPr>
                                        </m:fPr>
                                        <m:num>
                                          <m:r>
                                            <a:rPr lang="pt-BR" sz="2200" b="0" i="0">
                                              <a:latin typeface="Cambria Math" panose="02040503050406030204" pitchFamily="18" charset="0"/>
                                            </a:rPr>
                                            <m:t>12</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3</m:t>
                                          </m:r>
                                        </m:den>
                                      </m:f>
                                    </m:e>
                                    <m:e>
                                      <m:f>
                                        <m:fPr>
                                          <m:ctrlPr>
                                            <a:rPr lang="pt-BR" sz="2200" i="1">
                                              <a:latin typeface="Cambria Math" panose="02040503050406030204" pitchFamily="18" charset="0"/>
                                            </a:rPr>
                                          </m:ctrlPr>
                                        </m:fPr>
                                        <m:num>
                                          <m:r>
                                            <a:rPr lang="pt-BR" sz="2200" b="0" i="0">
                                              <a:latin typeface="Cambria Math" panose="02040503050406030204" pitchFamily="18" charset="0"/>
                                            </a:rPr>
                                            <m:t>6</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2</m:t>
                                          </m:r>
                                        </m:den>
                                      </m:f>
                                    </m:e>
                                  </m:mr>
                                  <m:mr>
                                    <m:e>
                                      <m:f>
                                        <m:fPr>
                                          <m:ctrlPr>
                                            <a:rPr lang="pt-BR" sz="2200" i="1">
                                              <a:latin typeface="Cambria Math" panose="02040503050406030204" pitchFamily="18" charset="0"/>
                                            </a:rPr>
                                          </m:ctrlPr>
                                        </m:fPr>
                                        <m:num>
                                          <m:r>
                                            <a:rPr lang="pt-BR" sz="2200" b="0" i="0">
                                              <a:latin typeface="Cambria Math" panose="02040503050406030204" pitchFamily="18" charset="0"/>
                                            </a:rPr>
                                            <m:t>6</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2</m:t>
                                          </m:r>
                                        </m:den>
                                      </m:f>
                                    </m:e>
                                    <m:e>
                                      <m:f>
                                        <m:fPr>
                                          <m:ctrlPr>
                                            <a:rPr lang="pt-BR" sz="2200" i="1">
                                              <a:latin typeface="Cambria Math" panose="02040503050406030204" pitchFamily="18" charset="0"/>
                                            </a:rPr>
                                          </m:ctrlPr>
                                        </m:fPr>
                                        <m:num>
                                          <m:r>
                                            <a:rPr lang="pt-BR" sz="2200" b="0" i="0">
                                              <a:latin typeface="Cambria Math" panose="02040503050406030204" pitchFamily="18" charset="0"/>
                                            </a:rPr>
                                            <m:t>4</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2200" i="1" smtClean="0">
                                        <a:latin typeface="Cambria Math" panose="02040503050406030204" pitchFamily="18" charset="0"/>
                                      </a:rPr>
                                    </m:ctrlPr>
                                  </m:mPr>
                                  <m:mr>
                                    <m:e>
                                      <m:f>
                                        <m:fPr>
                                          <m:ctrlPr>
                                            <a:rPr lang="pt-BR" sz="2200" i="1">
                                              <a:latin typeface="Cambria Math" panose="02040503050406030204" pitchFamily="18" charset="0"/>
                                            </a:rPr>
                                          </m:ctrlPr>
                                        </m:fPr>
                                        <m:num>
                                          <m:r>
                                            <a:rPr lang="pt-BR" sz="2200" b="0" i="0">
                                              <a:latin typeface="Cambria Math" panose="02040503050406030204" pitchFamily="18" charset="0"/>
                                            </a:rPr>
                                            <m:t>−12</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3</m:t>
                                          </m:r>
                                        </m:den>
                                      </m:f>
                                    </m:e>
                                    <m:e>
                                      <m:f>
                                        <m:fPr>
                                          <m:ctrlPr>
                                            <a:rPr lang="pt-BR" sz="2200" i="1">
                                              <a:latin typeface="Cambria Math" panose="02040503050406030204" pitchFamily="18" charset="0"/>
                                            </a:rPr>
                                          </m:ctrlPr>
                                        </m:fPr>
                                        <m:num>
                                          <m:r>
                                            <a:rPr lang="pt-BR" sz="2200" b="0" i="0">
                                              <a:latin typeface="Cambria Math" panose="02040503050406030204" pitchFamily="18" charset="0"/>
                                            </a:rPr>
                                            <m:t>6</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2</m:t>
                                          </m:r>
                                        </m:den>
                                      </m:f>
                                    </m:e>
                                  </m:mr>
                                  <m:mr>
                                    <m:e>
                                      <m:f>
                                        <m:fPr>
                                          <m:ctrlPr>
                                            <a:rPr lang="pt-BR" sz="2200" i="1">
                                              <a:latin typeface="Cambria Math" panose="02040503050406030204" pitchFamily="18" charset="0"/>
                                            </a:rPr>
                                          </m:ctrlPr>
                                        </m:fPr>
                                        <m:num>
                                          <m:r>
                                            <a:rPr lang="pt-BR" sz="2200" b="0" i="0">
                                              <a:latin typeface="Cambria Math" panose="02040503050406030204" pitchFamily="18" charset="0"/>
                                            </a:rPr>
                                            <m:t>−6</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2</m:t>
                                          </m:r>
                                        </m:den>
                                      </m:f>
                                    </m:e>
                                    <m:e>
                                      <m:f>
                                        <m:fPr>
                                          <m:ctrlPr>
                                            <a:rPr lang="pt-BR" sz="2200" i="1">
                                              <a:latin typeface="Cambria Math" panose="02040503050406030204" pitchFamily="18" charset="0"/>
                                            </a:rPr>
                                          </m:ctrlPr>
                                        </m:fPr>
                                        <m:num>
                                          <m:r>
                                            <a:rPr lang="pt-BR" sz="2200" b="0" i="0">
                                              <a:latin typeface="Cambria Math" panose="02040503050406030204" pitchFamily="18" charset="0"/>
                                            </a:rPr>
                                            <m:t>2</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den>
                                      </m:f>
                                    </m:e>
                                  </m:mr>
                                </m:m>
                              </m:e>
                            </m:mr>
                            <m:mr>
                              <m:e>
                                <m:m>
                                  <m:mPr>
                                    <m:mcs>
                                      <m:mc>
                                        <m:mcPr>
                                          <m:count m:val="2"/>
                                          <m:mcJc m:val="center"/>
                                        </m:mcPr>
                                      </m:mc>
                                    </m:mcs>
                                    <m:ctrlPr>
                                      <a:rPr lang="pt-BR" sz="2200" i="1" smtClean="0">
                                        <a:latin typeface="Cambria Math" panose="02040503050406030204" pitchFamily="18" charset="0"/>
                                      </a:rPr>
                                    </m:ctrlPr>
                                  </m:mPr>
                                  <m:mr>
                                    <m:e>
                                      <m:f>
                                        <m:fPr>
                                          <m:ctrlPr>
                                            <a:rPr lang="pt-BR" sz="2200" i="1">
                                              <a:latin typeface="Cambria Math" panose="02040503050406030204" pitchFamily="18" charset="0"/>
                                            </a:rPr>
                                          </m:ctrlPr>
                                        </m:fPr>
                                        <m:num>
                                          <m:r>
                                            <a:rPr lang="pt-BR" sz="2200" b="0" i="0">
                                              <a:latin typeface="Cambria Math" panose="02040503050406030204" pitchFamily="18" charset="0"/>
                                            </a:rPr>
                                            <m:t>−12</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3</m:t>
                                          </m:r>
                                        </m:den>
                                      </m:f>
                                    </m:e>
                                    <m:e>
                                      <m:f>
                                        <m:fPr>
                                          <m:ctrlPr>
                                            <a:rPr lang="pt-BR" sz="2200" i="1">
                                              <a:latin typeface="Cambria Math" panose="02040503050406030204" pitchFamily="18" charset="0"/>
                                            </a:rPr>
                                          </m:ctrlPr>
                                        </m:fPr>
                                        <m:num>
                                          <m:r>
                                            <a:rPr lang="pt-BR" sz="2200" b="0" i="0">
                                              <a:latin typeface="Cambria Math" panose="02040503050406030204" pitchFamily="18" charset="0"/>
                                            </a:rPr>
                                            <m:t>−6</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2</m:t>
                                          </m:r>
                                        </m:den>
                                      </m:f>
                                    </m:e>
                                  </m:mr>
                                  <m:mr>
                                    <m:e>
                                      <m:f>
                                        <m:fPr>
                                          <m:ctrlPr>
                                            <a:rPr lang="pt-BR" sz="2200" i="1">
                                              <a:latin typeface="Cambria Math" panose="02040503050406030204" pitchFamily="18" charset="0"/>
                                            </a:rPr>
                                          </m:ctrlPr>
                                        </m:fPr>
                                        <m:num>
                                          <m:r>
                                            <a:rPr lang="pt-BR" sz="2200" b="0" i="0">
                                              <a:latin typeface="Cambria Math" panose="02040503050406030204" pitchFamily="18" charset="0"/>
                                            </a:rPr>
                                            <m:t>6</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2</m:t>
                                          </m:r>
                                        </m:den>
                                      </m:f>
                                    </m:e>
                                    <m:e>
                                      <m:f>
                                        <m:fPr>
                                          <m:ctrlPr>
                                            <a:rPr lang="pt-BR" sz="2200" i="1">
                                              <a:latin typeface="Cambria Math" panose="02040503050406030204" pitchFamily="18" charset="0"/>
                                            </a:rPr>
                                          </m:ctrlPr>
                                        </m:fPr>
                                        <m:num>
                                          <m:r>
                                            <a:rPr lang="pt-BR" sz="2200" b="0" i="0">
                                              <a:latin typeface="Cambria Math" panose="02040503050406030204" pitchFamily="18" charset="0"/>
                                            </a:rPr>
                                            <m:t>2</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den>
                                      </m:f>
                                    </m:e>
                                  </m:mr>
                                </m:m>
                              </m:e>
                              <m:e>
                                <m:m>
                                  <m:mPr>
                                    <m:mcs>
                                      <m:mc>
                                        <m:mcPr>
                                          <m:count m:val="2"/>
                                          <m:mcJc m:val="center"/>
                                        </m:mcPr>
                                      </m:mc>
                                    </m:mcs>
                                    <m:ctrlPr>
                                      <a:rPr lang="pt-BR" sz="2200" i="1" smtClean="0">
                                        <a:latin typeface="Cambria Math" panose="02040503050406030204" pitchFamily="18" charset="0"/>
                                      </a:rPr>
                                    </m:ctrlPr>
                                  </m:mPr>
                                  <m:mr>
                                    <m:e>
                                      <m:f>
                                        <m:fPr>
                                          <m:ctrlPr>
                                            <a:rPr lang="pt-BR" sz="2200" i="1">
                                              <a:latin typeface="Cambria Math" panose="02040503050406030204" pitchFamily="18" charset="0"/>
                                            </a:rPr>
                                          </m:ctrlPr>
                                        </m:fPr>
                                        <m:num>
                                          <m:r>
                                            <a:rPr lang="pt-BR" sz="2200" b="0" i="0">
                                              <a:latin typeface="Cambria Math" panose="02040503050406030204" pitchFamily="18" charset="0"/>
                                            </a:rPr>
                                            <m:t>12</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3</m:t>
                                          </m:r>
                                        </m:den>
                                      </m:f>
                                    </m:e>
                                    <m:e>
                                      <m:f>
                                        <m:fPr>
                                          <m:ctrlPr>
                                            <a:rPr lang="pt-BR" sz="2200" i="1">
                                              <a:latin typeface="Cambria Math" panose="02040503050406030204" pitchFamily="18" charset="0"/>
                                            </a:rPr>
                                          </m:ctrlPr>
                                        </m:fPr>
                                        <m:num>
                                          <m:r>
                                            <a:rPr lang="pt-BR" sz="2200" b="0" i="0">
                                              <a:latin typeface="Cambria Math" panose="02040503050406030204" pitchFamily="18" charset="0"/>
                                            </a:rPr>
                                            <m:t>−6</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2</m:t>
                                          </m:r>
                                        </m:den>
                                      </m:f>
                                    </m:e>
                                  </m:mr>
                                  <m:mr>
                                    <m:e>
                                      <m:f>
                                        <m:fPr>
                                          <m:ctrlPr>
                                            <a:rPr lang="pt-BR" sz="2200" i="1">
                                              <a:latin typeface="Cambria Math" panose="02040503050406030204" pitchFamily="18" charset="0"/>
                                            </a:rPr>
                                          </m:ctrlPr>
                                        </m:fPr>
                                        <m:num>
                                          <m:r>
                                            <a:rPr lang="pt-BR" sz="2200" b="0" i="0">
                                              <a:latin typeface="Cambria Math" panose="02040503050406030204" pitchFamily="18" charset="0"/>
                                            </a:rPr>
                                            <m:t>−6</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r>
                                            <a:rPr lang="pt-BR" sz="2200" b="0" i="0" baseline="30000">
                                              <a:latin typeface="Cambria Math" panose="02040503050406030204" pitchFamily="18" charset="0"/>
                                            </a:rPr>
                                            <m:t>2</m:t>
                                          </m:r>
                                        </m:den>
                                      </m:f>
                                    </m:e>
                                    <m:e>
                                      <m:f>
                                        <m:fPr>
                                          <m:ctrlPr>
                                            <a:rPr lang="pt-BR" sz="2200" i="1">
                                              <a:latin typeface="Cambria Math" panose="02040503050406030204" pitchFamily="18" charset="0"/>
                                            </a:rPr>
                                          </m:ctrlPr>
                                        </m:fPr>
                                        <m:num>
                                          <m:r>
                                            <a:rPr lang="pt-BR" sz="2200" b="0" i="0">
                                              <a:latin typeface="Cambria Math" panose="02040503050406030204" pitchFamily="18" charset="0"/>
                                            </a:rPr>
                                            <m:t>4</m:t>
                                          </m:r>
                                          <m:r>
                                            <m:rPr>
                                              <m:sty m:val="p"/>
                                            </m:rPr>
                                            <a:rPr lang="pt-BR" sz="2200" b="0" i="0">
                                              <a:latin typeface="Cambria Math" panose="02040503050406030204" pitchFamily="18" charset="0"/>
                                            </a:rPr>
                                            <m:t>EI</m:t>
                                          </m:r>
                                        </m:num>
                                        <m:den>
                                          <m:r>
                                            <a:rPr lang="pt-BR" sz="2200" i="1">
                                              <a:latin typeface="Cambria Math" panose="02040503050406030204" pitchFamily="18" charset="0"/>
                                              <a:ea typeface="Cambria Math" panose="02040503050406030204" pitchFamily="18" charset="0"/>
                                            </a:rPr>
                                            <m:t>ℓ</m:t>
                                          </m:r>
                                        </m:den>
                                      </m:f>
                                    </m:e>
                                  </m:mr>
                                </m:m>
                              </m:e>
                            </m:mr>
                          </m:m>
                        </m:e>
                      </m:d>
                    </m:oMath>
                  </m:oMathPara>
                </a14:m>
                <a:endParaRPr lang="pt-BR" sz="2200" dirty="0"/>
              </a:p>
            </p:txBody>
          </p:sp>
        </mc:Choice>
        <mc:Fallback xmlns="">
          <p:sp>
            <p:nvSpPr>
              <p:cNvPr id="3" name="CaixaDeTexto 2">
                <a:extLst>
                  <a:ext uri="{FF2B5EF4-FFF2-40B4-BE49-F238E27FC236}">
                    <a16:creationId xmlns:a16="http://schemas.microsoft.com/office/drawing/2014/main" id="{6E686F1C-5A8A-45CC-ACF9-D06D8FB03F0E}"/>
                  </a:ext>
                </a:extLst>
              </p:cNvPr>
              <p:cNvSpPr txBox="1">
                <a:spLocks noRot="1" noChangeAspect="1" noMove="1" noResize="1" noEditPoints="1" noAdjustHandles="1" noChangeArrowheads="1" noChangeShapeType="1" noTextEdit="1"/>
              </p:cNvSpPr>
              <p:nvPr/>
            </p:nvSpPr>
            <p:spPr>
              <a:xfrm>
                <a:off x="749280" y="2401537"/>
                <a:ext cx="4883427" cy="2689839"/>
              </a:xfrm>
              <a:prstGeom prst="rect">
                <a:avLst/>
              </a:prstGeom>
              <a:blipFill>
                <a:blip r:embed="rId2"/>
                <a:stretch>
                  <a:fillRect/>
                </a:stretch>
              </a:blipFill>
            </p:spPr>
            <p:txBody>
              <a:bodyPr/>
              <a:lstStyle/>
              <a:p>
                <a:r>
                  <a:rPr lang="pt-BR">
                    <a:noFill/>
                  </a:rPr>
                  <a:t> </a:t>
                </a:r>
              </a:p>
            </p:txBody>
          </p:sp>
        </mc:Fallback>
      </mc:AlternateContent>
      <p:pic>
        <p:nvPicPr>
          <p:cNvPr id="5" name="Imagem 4">
            <a:extLst>
              <a:ext uri="{FF2B5EF4-FFF2-40B4-BE49-F238E27FC236}">
                <a16:creationId xmlns:a16="http://schemas.microsoft.com/office/drawing/2014/main" id="{4C43FB86-A0D3-4C5B-81F5-2D4B9C9ED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986" y="1737360"/>
            <a:ext cx="4940694" cy="3492851"/>
          </a:xfrm>
          <a:prstGeom prst="rect">
            <a:avLst/>
          </a:prstGeom>
        </p:spPr>
      </p:pic>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F88042AC-9381-4F69-BACE-738F68CD8171}"/>
                  </a:ext>
                </a:extLst>
              </p:cNvPr>
              <p:cNvSpPr/>
              <p:nvPr/>
            </p:nvSpPr>
            <p:spPr>
              <a:xfrm>
                <a:off x="6897822" y="3030045"/>
                <a:ext cx="4349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𝑓</m:t>
                          </m:r>
                        </m:e>
                        <m:sub>
                          <m:r>
                            <a:rPr lang="pt-BR" i="1">
                              <a:latin typeface="Cambria Math" panose="02040503050406030204" pitchFamily="18" charset="0"/>
                            </a:rPr>
                            <m:t>1</m:t>
                          </m:r>
                        </m:sub>
                      </m:sSub>
                    </m:oMath>
                  </m:oMathPara>
                </a14:m>
                <a:endParaRPr lang="pt-BR" dirty="0"/>
              </a:p>
            </p:txBody>
          </p:sp>
        </mc:Choice>
        <mc:Fallback xmlns="">
          <p:sp>
            <p:nvSpPr>
              <p:cNvPr id="6" name="Retângulo 5">
                <a:extLst>
                  <a:ext uri="{FF2B5EF4-FFF2-40B4-BE49-F238E27FC236}">
                    <a16:creationId xmlns:a16="http://schemas.microsoft.com/office/drawing/2014/main" id="{F88042AC-9381-4F69-BACE-738F68CD8171}"/>
                  </a:ext>
                </a:extLst>
              </p:cNvPr>
              <p:cNvSpPr>
                <a:spLocks noRot="1" noChangeAspect="1" noMove="1" noResize="1" noEditPoints="1" noAdjustHandles="1" noChangeArrowheads="1" noChangeShapeType="1" noTextEdit="1"/>
              </p:cNvSpPr>
              <p:nvPr/>
            </p:nvSpPr>
            <p:spPr>
              <a:xfrm>
                <a:off x="6897822" y="3030045"/>
                <a:ext cx="434991" cy="369332"/>
              </a:xfrm>
              <a:prstGeom prst="rect">
                <a:avLst/>
              </a:prstGeom>
              <a:blipFill>
                <a:blip r:embed="rId4"/>
                <a:stretch>
                  <a:fillRect b="-147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A36C12E6-60E1-4482-940F-86FB6762A350}"/>
                  </a:ext>
                </a:extLst>
              </p:cNvPr>
              <p:cNvSpPr/>
              <p:nvPr/>
            </p:nvSpPr>
            <p:spPr>
              <a:xfrm>
                <a:off x="10467881" y="3030045"/>
                <a:ext cx="4403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𝑓</m:t>
                          </m:r>
                        </m:e>
                        <m:sub>
                          <m:r>
                            <a:rPr lang="pt-BR" b="0" i="1" smtClean="0">
                              <a:latin typeface="Cambria Math" panose="02040503050406030204" pitchFamily="18" charset="0"/>
                            </a:rPr>
                            <m:t>2</m:t>
                          </m:r>
                        </m:sub>
                      </m:sSub>
                    </m:oMath>
                  </m:oMathPara>
                </a14:m>
                <a:endParaRPr lang="pt-BR" dirty="0"/>
              </a:p>
            </p:txBody>
          </p:sp>
        </mc:Choice>
        <mc:Fallback xmlns="">
          <p:sp>
            <p:nvSpPr>
              <p:cNvPr id="7" name="Retângulo 6">
                <a:extLst>
                  <a:ext uri="{FF2B5EF4-FFF2-40B4-BE49-F238E27FC236}">
                    <a16:creationId xmlns:a16="http://schemas.microsoft.com/office/drawing/2014/main" id="{A36C12E6-60E1-4482-940F-86FB6762A350}"/>
                  </a:ext>
                </a:extLst>
              </p:cNvPr>
              <p:cNvSpPr>
                <a:spLocks noRot="1" noChangeAspect="1" noMove="1" noResize="1" noEditPoints="1" noAdjustHandles="1" noChangeArrowheads="1" noChangeShapeType="1" noTextEdit="1"/>
              </p:cNvSpPr>
              <p:nvPr/>
            </p:nvSpPr>
            <p:spPr>
              <a:xfrm>
                <a:off x="10467881" y="3030045"/>
                <a:ext cx="440313" cy="369332"/>
              </a:xfrm>
              <a:prstGeom prst="rect">
                <a:avLst/>
              </a:prstGeom>
              <a:blipFill>
                <a:blip r:embed="rId5"/>
                <a:stretch>
                  <a:fillRect b="-147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46C1597B-18B8-44AB-AC56-EC2BDD40BE13}"/>
                  </a:ext>
                </a:extLst>
              </p:cNvPr>
              <p:cNvSpPr/>
              <p:nvPr/>
            </p:nvSpPr>
            <p:spPr>
              <a:xfrm>
                <a:off x="7120006" y="3483785"/>
                <a:ext cx="5280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1</m:t>
                          </m:r>
                        </m:sub>
                      </m:sSub>
                    </m:oMath>
                  </m:oMathPara>
                </a14:m>
                <a:endParaRPr lang="pt-BR" dirty="0"/>
              </a:p>
            </p:txBody>
          </p:sp>
        </mc:Choice>
        <mc:Fallback xmlns="">
          <p:sp>
            <p:nvSpPr>
              <p:cNvPr id="8" name="Retângulo 7">
                <a:extLst>
                  <a:ext uri="{FF2B5EF4-FFF2-40B4-BE49-F238E27FC236}">
                    <a16:creationId xmlns:a16="http://schemas.microsoft.com/office/drawing/2014/main" id="{46C1597B-18B8-44AB-AC56-EC2BDD40BE13}"/>
                  </a:ext>
                </a:extLst>
              </p:cNvPr>
              <p:cNvSpPr>
                <a:spLocks noRot="1" noChangeAspect="1" noMove="1" noResize="1" noEditPoints="1" noAdjustHandles="1" noChangeArrowheads="1" noChangeShapeType="1" noTextEdit="1"/>
              </p:cNvSpPr>
              <p:nvPr/>
            </p:nvSpPr>
            <p:spPr>
              <a:xfrm>
                <a:off x="7120006" y="3483785"/>
                <a:ext cx="528030"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AE364DAA-E1E5-41A4-A9B1-BE98F6CCCB00}"/>
                  </a:ext>
                </a:extLst>
              </p:cNvPr>
              <p:cNvSpPr/>
              <p:nvPr/>
            </p:nvSpPr>
            <p:spPr>
              <a:xfrm>
                <a:off x="10716173" y="3483785"/>
                <a:ext cx="5333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𝑀</m:t>
                          </m:r>
                        </m:e>
                        <m:sub>
                          <m:r>
                            <a:rPr lang="pt-BR" b="0" i="1" smtClean="0">
                              <a:latin typeface="Cambria Math" panose="02040503050406030204" pitchFamily="18" charset="0"/>
                            </a:rPr>
                            <m:t>2</m:t>
                          </m:r>
                        </m:sub>
                      </m:sSub>
                    </m:oMath>
                  </m:oMathPara>
                </a14:m>
                <a:endParaRPr lang="pt-BR" dirty="0"/>
              </a:p>
            </p:txBody>
          </p:sp>
        </mc:Choice>
        <mc:Fallback xmlns="">
          <p:sp>
            <p:nvSpPr>
              <p:cNvPr id="9" name="Retângulo 8">
                <a:extLst>
                  <a:ext uri="{FF2B5EF4-FFF2-40B4-BE49-F238E27FC236}">
                    <a16:creationId xmlns:a16="http://schemas.microsoft.com/office/drawing/2014/main" id="{AE364DAA-E1E5-41A4-A9B1-BE98F6CCCB00}"/>
                  </a:ext>
                </a:extLst>
              </p:cNvPr>
              <p:cNvSpPr>
                <a:spLocks noRot="1" noChangeAspect="1" noMove="1" noResize="1" noEditPoints="1" noAdjustHandles="1" noChangeArrowheads="1" noChangeShapeType="1" noTextEdit="1"/>
              </p:cNvSpPr>
              <p:nvPr/>
            </p:nvSpPr>
            <p:spPr>
              <a:xfrm>
                <a:off x="10716173" y="3483785"/>
                <a:ext cx="533351" cy="369332"/>
              </a:xfrm>
              <a:prstGeom prst="rect">
                <a:avLst/>
              </a:prstGeom>
              <a:blipFill>
                <a:blip r:embed="rId7"/>
                <a:stretch>
                  <a:fillRect/>
                </a:stretch>
              </a:blipFill>
            </p:spPr>
            <p:txBody>
              <a:bodyPr/>
              <a:lstStyle/>
              <a:p>
                <a:r>
                  <a:rPr lang="pt-BR">
                    <a:noFill/>
                  </a:rPr>
                  <a:t> </a:t>
                </a:r>
              </a:p>
            </p:txBody>
          </p:sp>
        </mc:Fallback>
      </mc:AlternateContent>
      <p:sp>
        <p:nvSpPr>
          <p:cNvPr id="10" name="Título 1">
            <a:extLst>
              <a:ext uri="{FF2B5EF4-FFF2-40B4-BE49-F238E27FC236}">
                <a16:creationId xmlns:a16="http://schemas.microsoft.com/office/drawing/2014/main" id="{0971D954-587F-4849-A20F-AABE0BC941B2}"/>
              </a:ext>
            </a:extLst>
          </p:cNvPr>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pt-BR"/>
              <a:t>Analise Matricial de Estruturas</a:t>
            </a:r>
            <a:endParaRPr lang="pt-BR" dirty="0"/>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BC525A88-68D0-4261-9070-E5256EB9A418}"/>
                  </a:ext>
                </a:extLst>
              </p:cNvPr>
              <p:cNvSpPr txBox="1"/>
              <p:nvPr/>
            </p:nvSpPr>
            <p:spPr>
              <a:xfrm>
                <a:off x="5632707" y="4092098"/>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i="1" smtClean="0">
                          <a:latin typeface="Cambria Math" panose="02040503050406030204" pitchFamily="18" charset="0"/>
                          <a:ea typeface="Cambria Math" panose="02040503050406030204" pitchFamily="18" charset="0"/>
                        </a:rPr>
                        <m:t>ℓ</m:t>
                      </m:r>
                    </m:oMath>
                  </m:oMathPara>
                </a14:m>
                <a:endParaRPr lang="pt-BR" dirty="0"/>
              </a:p>
            </p:txBody>
          </p:sp>
        </mc:Choice>
        <mc:Fallback xmlns="">
          <p:sp>
            <p:nvSpPr>
              <p:cNvPr id="11" name="CaixaDeTexto 10">
                <a:extLst>
                  <a:ext uri="{FF2B5EF4-FFF2-40B4-BE49-F238E27FC236}">
                    <a16:creationId xmlns:a16="http://schemas.microsoft.com/office/drawing/2014/main" id="{BC525A88-68D0-4261-9070-E5256EB9A418}"/>
                  </a:ext>
                </a:extLst>
              </p:cNvPr>
              <p:cNvSpPr txBox="1">
                <a:spLocks noRot="1" noChangeAspect="1" noMove="1" noResize="1" noEditPoints="1" noAdjustHandles="1" noChangeArrowheads="1" noChangeShapeType="1" noTextEdit="1"/>
              </p:cNvSpPr>
              <p:nvPr/>
            </p:nvSpPr>
            <p:spPr>
              <a:xfrm>
                <a:off x="5632707" y="4092098"/>
                <a:ext cx="6096000"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A3DE9136-8F43-425E-B610-3A727216B3D8}"/>
                  </a:ext>
                </a:extLst>
              </p:cNvPr>
              <p:cNvSpPr txBox="1"/>
              <p:nvPr/>
            </p:nvSpPr>
            <p:spPr>
              <a:xfrm>
                <a:off x="1288021" y="5429935"/>
                <a:ext cx="6096000" cy="400110"/>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pt-BR" sz="2000" b="0" i="1" smtClean="0">
                          <a:latin typeface="Cambria Math" panose="02040503050406030204" pitchFamily="18" charset="0"/>
                        </a:rPr>
                        <m:t>𝑁</m:t>
                      </m:r>
                      <m:r>
                        <a:rPr lang="pt-BR" sz="2000" b="0" i="1" smtClean="0">
                          <a:latin typeface="Cambria Math" panose="02040503050406030204" pitchFamily="18" charset="0"/>
                        </a:rPr>
                        <m:t>ã</m:t>
                      </m:r>
                      <m:r>
                        <a:rPr lang="pt-BR" sz="2000" b="0" i="1" smtClean="0">
                          <a:latin typeface="Cambria Math" panose="02040503050406030204" pitchFamily="18" charset="0"/>
                        </a:rPr>
                        <m:t>𝑜</m:t>
                      </m:r>
                      <m:r>
                        <a:rPr lang="pt-BR" sz="2000" b="0" i="1" smtClean="0">
                          <a:latin typeface="Cambria Math" panose="02040503050406030204" pitchFamily="18" charset="0"/>
                        </a:rPr>
                        <m:t> </m:t>
                      </m:r>
                      <m:r>
                        <a:rPr lang="pt-BR" sz="2000" b="0" i="1" smtClean="0">
                          <a:latin typeface="Cambria Math" panose="02040503050406030204" pitchFamily="18" charset="0"/>
                        </a:rPr>
                        <m:t>h</m:t>
                      </m:r>
                      <m:r>
                        <a:rPr lang="pt-BR" sz="2000" b="0" i="1" smtClean="0">
                          <a:latin typeface="Cambria Math" panose="02040503050406030204" pitchFamily="18" charset="0"/>
                        </a:rPr>
                        <m:t>á </m:t>
                      </m:r>
                      <m:r>
                        <a:rPr lang="pt-BR" sz="2000" b="0" i="1" smtClean="0">
                          <a:latin typeface="Cambria Math" panose="02040503050406030204" pitchFamily="18" charset="0"/>
                        </a:rPr>
                        <m:t>𝑑𝑒𝑠𝑙𝑜𝑐𝑎𝑚𝑒𝑛𝑡𝑜</m:t>
                      </m:r>
                      <m:r>
                        <a:rPr lang="pt-BR" sz="2000" b="0" i="1" smtClean="0">
                          <a:latin typeface="Cambria Math" panose="02040503050406030204" pitchFamily="18" charset="0"/>
                        </a:rPr>
                        <m:t> </m:t>
                      </m:r>
                      <m:r>
                        <a:rPr lang="pt-BR" sz="2000" b="0" i="1" smtClean="0">
                          <a:latin typeface="Cambria Math" panose="02040503050406030204" pitchFamily="18" charset="0"/>
                        </a:rPr>
                        <m:t>𝑛𝑜𝑠</m:t>
                      </m:r>
                      <m:r>
                        <a:rPr lang="pt-BR" sz="2000" b="0" i="1" smtClean="0">
                          <a:latin typeface="Cambria Math" panose="02040503050406030204" pitchFamily="18" charset="0"/>
                        </a:rPr>
                        <m:t> </m:t>
                      </m:r>
                      <m:r>
                        <a:rPr lang="pt-BR" sz="2000" b="0" i="1" smtClean="0">
                          <a:latin typeface="Cambria Math" panose="02040503050406030204" pitchFamily="18" charset="0"/>
                        </a:rPr>
                        <m:t>𝑎𝑝𝑜𝑖𝑜𝑠</m:t>
                      </m:r>
                      <m:r>
                        <a:rPr lang="pt-BR" sz="2000" b="0" i="1" smtClean="0">
                          <a:latin typeface="Cambria Math" panose="02040503050406030204" pitchFamily="18" charset="0"/>
                        </a:rPr>
                        <m:t>,</m:t>
                      </m:r>
                      <m:r>
                        <a:rPr lang="pt-BR" sz="2000" b="0" i="1" smtClean="0">
                          <a:latin typeface="Cambria Math" panose="02040503050406030204" pitchFamily="18" charset="0"/>
                        </a:rPr>
                        <m:t>𝑒</m:t>
                      </m:r>
                      <m:r>
                        <a:rPr lang="pt-BR" sz="2000" b="0" i="1" smtClean="0">
                          <a:latin typeface="Cambria Math" panose="02040503050406030204" pitchFamily="18" charset="0"/>
                        </a:rPr>
                        <m:t> </m:t>
                      </m:r>
                      <m:r>
                        <a:rPr lang="pt-BR" sz="2000" b="0" i="1" smtClean="0">
                          <a:latin typeface="Cambria Math" panose="02040503050406030204" pitchFamily="18" charset="0"/>
                        </a:rPr>
                        <m:t>𝑛𝑜𝑠</m:t>
                      </m:r>
                      <m:r>
                        <a:rPr lang="pt-BR" sz="2000" b="0" i="1" smtClean="0">
                          <a:latin typeface="Cambria Math" panose="02040503050406030204" pitchFamily="18" charset="0"/>
                        </a:rPr>
                        <m:t> </m:t>
                      </m:r>
                      <m:r>
                        <a:rPr lang="pt-BR" sz="2000" b="0" i="1" smtClean="0">
                          <a:latin typeface="Cambria Math" panose="02040503050406030204" pitchFamily="18" charset="0"/>
                        </a:rPr>
                        <m:t>𝑣𝑖𝑛𝑐𝑢𝑙𝑜𝑠</m:t>
                      </m:r>
                      <m:r>
                        <a:rPr lang="pt-BR" sz="2000" b="0" i="1" smtClean="0">
                          <a:latin typeface="Cambria Math" panose="02040503050406030204" pitchFamily="18" charset="0"/>
                        </a:rPr>
                        <m:t> </m:t>
                      </m:r>
                      <m:r>
                        <a:rPr lang="pt-BR" sz="2000" b="0" i="1" smtClean="0">
                          <a:latin typeface="Cambria Math" panose="02040503050406030204" pitchFamily="18" charset="0"/>
                        </a:rPr>
                        <m:t>𝑑𝑒</m:t>
                      </m:r>
                      <m:r>
                        <a:rPr lang="pt-BR" sz="2000" b="0" i="1" smtClean="0">
                          <a:latin typeface="Cambria Math" panose="02040503050406030204" pitchFamily="18" charset="0"/>
                        </a:rPr>
                        <m:t> </m:t>
                      </m:r>
                      <m:r>
                        <a:rPr lang="pt-BR" sz="2000" b="0" i="1" smtClean="0">
                          <a:latin typeface="Cambria Math" panose="02040503050406030204" pitchFamily="18" charset="0"/>
                        </a:rPr>
                        <m:t>𝑒𝑛𝑔𝑎𝑠𝑡𝑎𝑚𝑒𝑛𝑡𝑜</m:t>
                      </m:r>
                      <m:r>
                        <a:rPr lang="pt-BR" sz="2000" b="0" i="1" smtClean="0">
                          <a:latin typeface="Cambria Math" panose="02040503050406030204" pitchFamily="18" charset="0"/>
                        </a:rPr>
                        <m:t> </m:t>
                      </m:r>
                      <m:r>
                        <a:rPr lang="pt-BR" sz="2000" b="0" i="1" smtClean="0">
                          <a:latin typeface="Cambria Math" panose="02040503050406030204" pitchFamily="18" charset="0"/>
                        </a:rPr>
                        <m:t>𝑡𝑎𝑚𝑏𝑒𝑚</m:t>
                      </m:r>
                      <m:r>
                        <a:rPr lang="pt-BR" sz="2000" b="0" i="1" smtClean="0">
                          <a:latin typeface="Cambria Math" panose="02040503050406030204" pitchFamily="18" charset="0"/>
                        </a:rPr>
                        <m:t> </m:t>
                      </m:r>
                      <m:r>
                        <a:rPr lang="pt-BR" sz="2000" b="0" i="1" smtClean="0">
                          <a:latin typeface="Cambria Math" panose="02040503050406030204" pitchFamily="18" charset="0"/>
                        </a:rPr>
                        <m:t>𝑛</m:t>
                      </m:r>
                      <m:r>
                        <a:rPr lang="pt-BR" sz="2000" b="0" i="1" smtClean="0">
                          <a:latin typeface="Cambria Math" panose="02040503050406030204" pitchFamily="18" charset="0"/>
                        </a:rPr>
                        <m:t>ã</m:t>
                      </m:r>
                      <m:r>
                        <a:rPr lang="pt-BR" sz="2000" b="0" i="1" smtClean="0">
                          <a:latin typeface="Cambria Math" panose="02040503050406030204" pitchFamily="18" charset="0"/>
                        </a:rPr>
                        <m:t>𝑜</m:t>
                      </m:r>
                      <m:r>
                        <a:rPr lang="pt-BR" sz="2000" b="0" i="1" smtClean="0">
                          <a:latin typeface="Cambria Math" panose="02040503050406030204" pitchFamily="18" charset="0"/>
                        </a:rPr>
                        <m:t> </m:t>
                      </m:r>
                      <m:r>
                        <a:rPr lang="pt-BR" sz="2000" b="0" i="1" smtClean="0">
                          <a:latin typeface="Cambria Math" panose="02040503050406030204" pitchFamily="18" charset="0"/>
                        </a:rPr>
                        <m:t>h</m:t>
                      </m:r>
                      <m:r>
                        <a:rPr lang="pt-BR" sz="2000" b="0" i="1" smtClean="0">
                          <a:latin typeface="Cambria Math" panose="02040503050406030204" pitchFamily="18" charset="0"/>
                        </a:rPr>
                        <m:t>á </m:t>
                      </m:r>
                      <m:r>
                        <a:rPr lang="pt-BR" sz="2000" b="0" i="1" smtClean="0">
                          <a:latin typeface="Cambria Math" panose="02040503050406030204" pitchFamily="18" charset="0"/>
                        </a:rPr>
                        <m:t>𝑟𝑜𝑡𝑎</m:t>
                      </m:r>
                      <m:r>
                        <a:rPr lang="pt-BR" sz="2000" b="0" i="1" smtClean="0">
                          <a:latin typeface="Cambria Math" panose="02040503050406030204" pitchFamily="18" charset="0"/>
                        </a:rPr>
                        <m:t>çã</m:t>
                      </m:r>
                      <m:r>
                        <a:rPr lang="pt-BR" sz="2000" b="0" i="1" smtClean="0">
                          <a:latin typeface="Cambria Math" panose="02040503050406030204" pitchFamily="18" charset="0"/>
                        </a:rPr>
                        <m:t>𝑜</m:t>
                      </m:r>
                    </m:oMath>
                  </m:oMathPara>
                </a14:m>
                <a:endParaRPr lang="pt-BR" sz="2000" dirty="0"/>
              </a:p>
            </p:txBody>
          </p:sp>
        </mc:Choice>
        <mc:Fallback xmlns="">
          <p:sp>
            <p:nvSpPr>
              <p:cNvPr id="12" name="CaixaDeTexto 11">
                <a:extLst>
                  <a:ext uri="{FF2B5EF4-FFF2-40B4-BE49-F238E27FC236}">
                    <a16:creationId xmlns:a16="http://schemas.microsoft.com/office/drawing/2014/main" id="{A3DE9136-8F43-425E-B610-3A727216B3D8}"/>
                  </a:ext>
                </a:extLst>
              </p:cNvPr>
              <p:cNvSpPr txBox="1">
                <a:spLocks noRot="1" noChangeAspect="1" noMove="1" noResize="1" noEditPoints="1" noAdjustHandles="1" noChangeArrowheads="1" noChangeShapeType="1" noTextEdit="1"/>
              </p:cNvSpPr>
              <p:nvPr/>
            </p:nvSpPr>
            <p:spPr>
              <a:xfrm>
                <a:off x="1288021" y="5429935"/>
                <a:ext cx="6096000" cy="400110"/>
              </a:xfrm>
              <a:prstGeom prst="rect">
                <a:avLst/>
              </a:prstGeom>
              <a:blipFill>
                <a:blip r:embed="rId9"/>
                <a:stretch>
                  <a:fillRect r="-69800" b="-15385"/>
                </a:stretch>
              </a:blipFill>
            </p:spPr>
            <p:txBody>
              <a:bodyPr/>
              <a:lstStyle/>
              <a:p>
                <a:r>
                  <a:rPr lang="pt-BR">
                    <a:noFill/>
                  </a:rPr>
                  <a:t> </a:t>
                </a:r>
              </a:p>
            </p:txBody>
          </p:sp>
        </mc:Fallback>
      </mc:AlternateContent>
    </p:spTree>
    <p:extLst>
      <p:ext uri="{BB962C8B-B14F-4D97-AF65-F5344CB8AC3E}">
        <p14:creationId xmlns:p14="http://schemas.microsoft.com/office/powerpoint/2010/main" val="178260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B07F0-3CA8-46D5-9A5F-3CFB089889DF}"/>
              </a:ext>
            </a:extLst>
          </p:cNvPr>
          <p:cNvSpPr>
            <a:spLocks noGrp="1"/>
          </p:cNvSpPr>
          <p:nvPr>
            <p:ph type="title"/>
          </p:nvPr>
        </p:nvSpPr>
        <p:spPr>
          <a:xfrm>
            <a:off x="1143000" y="609600"/>
            <a:ext cx="9875520" cy="750277"/>
          </a:xfrm>
        </p:spPr>
        <p:txBody>
          <a:bodyPr/>
          <a:lstStyle/>
          <a:p>
            <a:pPr algn="ctr"/>
            <a:r>
              <a:rPr lang="pt-BR" b="1" dirty="0"/>
              <a:t>Resultado Simplificado</a:t>
            </a:r>
          </a:p>
        </p:txBody>
      </p:sp>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1E313C57-FE65-483A-8210-59441FB0E0EA}"/>
                  </a:ext>
                </a:extLst>
              </p:cNvPr>
              <p:cNvSpPr txBox="1"/>
              <p:nvPr/>
            </p:nvSpPr>
            <p:spPr>
              <a:xfrm>
                <a:off x="1027771" y="2181474"/>
                <a:ext cx="9471374" cy="272125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sz="4800" b="0" i="1" smtClean="0">
                              <a:latin typeface="Cambria Math" panose="02040503050406030204" pitchFamily="18" charset="0"/>
                            </a:rPr>
                          </m:ctrlPr>
                        </m:dPr>
                        <m:e>
                          <m:r>
                            <m:rPr>
                              <m:sty m:val="p"/>
                            </m:rPr>
                            <a:rPr lang="pt-BR" sz="4800" b="0" i="0" smtClean="0">
                              <a:latin typeface="Cambria Math" panose="02040503050406030204" pitchFamily="18" charset="0"/>
                            </a:rPr>
                            <m:t>K</m:t>
                          </m:r>
                        </m:e>
                      </m:d>
                      <m:r>
                        <a:rPr lang="pt-BR" sz="4800" b="0" i="0" smtClean="0">
                          <a:latin typeface="Cambria Math" panose="02040503050406030204" pitchFamily="18" charset="0"/>
                        </a:rPr>
                        <m:t>=</m:t>
                      </m:r>
                      <m:f>
                        <m:fPr>
                          <m:ctrlPr>
                            <a:rPr lang="pt-BR" sz="4800" b="0" i="1" smtClean="0">
                              <a:latin typeface="Cambria Math" panose="02040503050406030204" pitchFamily="18" charset="0"/>
                            </a:rPr>
                          </m:ctrlPr>
                        </m:fPr>
                        <m:num>
                          <m:r>
                            <a:rPr lang="pt-BR" sz="4800" b="0" i="1" smtClean="0">
                              <a:latin typeface="Cambria Math" panose="02040503050406030204" pitchFamily="18" charset="0"/>
                            </a:rPr>
                            <m:t>𝐸𝐼</m:t>
                          </m:r>
                        </m:num>
                        <m:den>
                          <m:r>
                            <a:rPr lang="pt-BR" sz="4800" b="0" i="1" smtClean="0">
                              <a:latin typeface="Cambria Math" panose="02040503050406030204" pitchFamily="18" charset="0"/>
                            </a:rPr>
                            <m:t>𝑙</m:t>
                          </m:r>
                          <m:r>
                            <a:rPr lang="pt-BR" sz="4800" b="0" i="1" baseline="30000" smtClean="0">
                              <a:latin typeface="Cambria Math" panose="02040503050406030204" pitchFamily="18" charset="0"/>
                            </a:rPr>
                            <m:t>3</m:t>
                          </m:r>
                        </m:den>
                      </m:f>
                      <m:r>
                        <a:rPr lang="pt-BR" sz="4800" b="0" i="1" smtClean="0">
                          <a:latin typeface="Cambria Math" panose="02040503050406030204" pitchFamily="18" charset="0"/>
                        </a:rPr>
                        <m:t> </m:t>
                      </m:r>
                      <m:r>
                        <a:rPr lang="pt-BR" sz="4800" b="0" i="1" smtClean="0">
                          <a:latin typeface="Cambria Math" panose="02040503050406030204" pitchFamily="18" charset="0"/>
                          <a:ea typeface="Cambria Math" panose="02040503050406030204" pitchFamily="18" charset="0"/>
                        </a:rPr>
                        <m:t>×</m:t>
                      </m:r>
                      <m:d>
                        <m:dPr>
                          <m:begChr m:val="["/>
                          <m:endChr m:val="]"/>
                          <m:ctrlPr>
                            <a:rPr lang="pt-BR" sz="4800" i="1" smtClean="0">
                              <a:latin typeface="Cambria Math" panose="02040503050406030204" pitchFamily="18" charset="0"/>
                            </a:rPr>
                          </m:ctrlPr>
                        </m:dPr>
                        <m:e>
                          <m:eqArr>
                            <m:eqArrPr>
                              <m:ctrlPr>
                                <a:rPr lang="pt-BR" sz="4800" b="0" i="1" smtClean="0">
                                  <a:latin typeface="Cambria Math" panose="02040503050406030204" pitchFamily="18" charset="0"/>
                                </a:rPr>
                              </m:ctrlPr>
                            </m:eqArrPr>
                            <m:e>
                              <m:r>
                                <a:rPr lang="pt-BR" sz="4800" b="0" i="0" smtClean="0">
                                  <a:latin typeface="Cambria Math" panose="02040503050406030204" pitchFamily="18" charset="0"/>
                                </a:rPr>
                                <m:t>12</m:t>
                              </m:r>
                              <m:r>
                                <a:rPr lang="pt-BR" sz="4800" b="0" i="1" smtClean="0">
                                  <a:latin typeface="Cambria Math" panose="02040503050406030204" pitchFamily="18" charset="0"/>
                                </a:rPr>
                                <m:t>   6</m:t>
                              </m:r>
                              <m:r>
                                <a:rPr lang="pt-BR" sz="4800" b="0" i="1" smtClean="0">
                                  <a:latin typeface="Cambria Math" panose="02040503050406030204" pitchFamily="18" charset="0"/>
                                </a:rPr>
                                <m:t>𝑙</m:t>
                              </m:r>
                              <m:r>
                                <a:rPr lang="pt-BR" sz="4800" b="0" i="1" smtClean="0">
                                  <a:latin typeface="Cambria Math" panose="02040503050406030204" pitchFamily="18" charset="0"/>
                                </a:rPr>
                                <m:t>    −12    6</m:t>
                              </m:r>
                              <m:r>
                                <a:rPr lang="pt-BR" sz="4800" b="0" i="1" smtClean="0">
                                  <a:latin typeface="Cambria Math" panose="02040503050406030204" pitchFamily="18" charset="0"/>
                                </a:rPr>
                                <m:t>𝑙</m:t>
                              </m:r>
                            </m:e>
                            <m:e>
                              <m:r>
                                <a:rPr lang="pt-BR" sz="4800" b="0" i="1" smtClean="0">
                                  <a:latin typeface="Cambria Math" panose="02040503050406030204" pitchFamily="18" charset="0"/>
                                </a:rPr>
                                <m:t>  6</m:t>
                              </m:r>
                              <m:r>
                                <a:rPr lang="pt-BR" sz="4800" b="0" i="1" smtClean="0">
                                  <a:latin typeface="Cambria Math" panose="02040503050406030204" pitchFamily="18" charset="0"/>
                                </a:rPr>
                                <m:t>𝑙</m:t>
                              </m:r>
                              <m:r>
                                <a:rPr lang="pt-BR" sz="4800" b="0" i="1" smtClean="0">
                                  <a:latin typeface="Cambria Math" panose="02040503050406030204" pitchFamily="18" charset="0"/>
                                </a:rPr>
                                <m:t>    4</m:t>
                              </m:r>
                              <m:r>
                                <a:rPr lang="pt-BR" sz="4800" b="0" i="1" smtClean="0">
                                  <a:latin typeface="Cambria Math" panose="02040503050406030204" pitchFamily="18" charset="0"/>
                                </a:rPr>
                                <m:t>𝑙</m:t>
                              </m:r>
                              <m:r>
                                <a:rPr lang="pt-BR" sz="4800" b="0" i="1" baseline="30000" smtClean="0">
                                  <a:latin typeface="Cambria Math" panose="02040503050406030204" pitchFamily="18" charset="0"/>
                                </a:rPr>
                                <m:t>2</m:t>
                              </m:r>
                              <m:r>
                                <a:rPr lang="pt-BR" sz="4800" b="0" i="1" smtClean="0">
                                  <a:latin typeface="Cambria Math" panose="02040503050406030204" pitchFamily="18" charset="0"/>
                                </a:rPr>
                                <m:t>  −6</m:t>
                              </m:r>
                              <m:r>
                                <a:rPr lang="pt-BR" sz="4800" b="0" i="1" smtClean="0">
                                  <a:latin typeface="Cambria Math" panose="02040503050406030204" pitchFamily="18" charset="0"/>
                                </a:rPr>
                                <m:t>𝑙</m:t>
                              </m:r>
                              <m:r>
                                <a:rPr lang="pt-BR" sz="4800" b="0" i="1" smtClean="0">
                                  <a:latin typeface="Cambria Math" panose="02040503050406030204" pitchFamily="18" charset="0"/>
                                </a:rPr>
                                <m:t>     2</m:t>
                              </m:r>
                              <m:r>
                                <a:rPr lang="pt-BR" sz="4800" b="0" i="1" smtClean="0">
                                  <a:latin typeface="Cambria Math" panose="02040503050406030204" pitchFamily="18" charset="0"/>
                                </a:rPr>
                                <m:t>𝑙</m:t>
                              </m:r>
                              <m:r>
                                <a:rPr lang="pt-BR" sz="4800" b="0" i="1" baseline="30000" smtClean="0">
                                  <a:latin typeface="Cambria Math" panose="02040503050406030204" pitchFamily="18" charset="0"/>
                                </a:rPr>
                                <m:t>2</m:t>
                              </m:r>
                            </m:e>
                            <m:e>
                              <m:r>
                                <a:rPr lang="pt-BR" sz="4800" b="0" i="1" smtClean="0">
                                  <a:latin typeface="Cambria Math" panose="02040503050406030204" pitchFamily="18" charset="0"/>
                                </a:rPr>
                                <m:t>−12 −6</m:t>
                              </m:r>
                              <m:r>
                                <a:rPr lang="pt-BR" sz="4800" b="0" i="1" smtClean="0">
                                  <a:latin typeface="Cambria Math" panose="02040503050406030204" pitchFamily="18" charset="0"/>
                                </a:rPr>
                                <m:t>𝑙</m:t>
                              </m:r>
                              <m:r>
                                <a:rPr lang="pt-BR" sz="4800" b="0" i="1" smtClean="0">
                                  <a:latin typeface="Cambria Math" panose="02040503050406030204" pitchFamily="18" charset="0"/>
                                </a:rPr>
                                <m:t>      12  −6</m:t>
                              </m:r>
                              <m:r>
                                <a:rPr lang="pt-BR" sz="4800" b="0" i="1" smtClean="0">
                                  <a:latin typeface="Cambria Math" panose="02040503050406030204" pitchFamily="18" charset="0"/>
                                </a:rPr>
                                <m:t>𝑙</m:t>
                              </m:r>
                            </m:e>
                            <m:e>
                              <m:r>
                                <a:rPr lang="pt-BR" sz="4800" b="0" i="1" smtClean="0">
                                  <a:latin typeface="Cambria Math" panose="02040503050406030204" pitchFamily="18" charset="0"/>
                                </a:rPr>
                                <m:t>   6</m:t>
                              </m:r>
                              <m:r>
                                <a:rPr lang="pt-BR" sz="4800" b="0" i="1" smtClean="0">
                                  <a:latin typeface="Cambria Math" panose="02040503050406030204" pitchFamily="18" charset="0"/>
                                </a:rPr>
                                <m:t>𝑙</m:t>
                              </m:r>
                              <m:r>
                                <a:rPr lang="pt-BR" sz="4800" b="0" i="0" smtClean="0">
                                  <a:latin typeface="Cambria Math" panose="02040503050406030204" pitchFamily="18" charset="0"/>
                                </a:rPr>
                                <m:t>     2</m:t>
                              </m:r>
                              <m:r>
                                <m:rPr>
                                  <m:sty m:val="p"/>
                                </m:rPr>
                                <a:rPr lang="pt-BR" sz="4800" b="0" i="0" smtClean="0">
                                  <a:latin typeface="Cambria Math" panose="02040503050406030204" pitchFamily="18" charset="0"/>
                                </a:rPr>
                                <m:t>l</m:t>
                              </m:r>
                              <m:r>
                                <a:rPr lang="pt-BR" sz="4800" b="0" i="0" baseline="30000" smtClean="0">
                                  <a:latin typeface="Cambria Math" panose="02040503050406030204" pitchFamily="18" charset="0"/>
                                </a:rPr>
                                <m:t>2</m:t>
                              </m:r>
                              <m:r>
                                <a:rPr lang="pt-BR" sz="4800" b="0" i="0" smtClean="0">
                                  <a:latin typeface="Cambria Math" panose="02040503050406030204" pitchFamily="18" charset="0"/>
                                </a:rPr>
                                <m:t>   −6</m:t>
                              </m:r>
                              <m:r>
                                <m:rPr>
                                  <m:sty m:val="p"/>
                                </m:rPr>
                                <a:rPr lang="pt-BR" sz="4800" b="0" i="0" smtClean="0">
                                  <a:latin typeface="Cambria Math" panose="02040503050406030204" pitchFamily="18" charset="0"/>
                                </a:rPr>
                                <m:t>l</m:t>
                              </m:r>
                              <m:r>
                                <a:rPr lang="pt-BR" sz="4800" b="0" i="0" smtClean="0">
                                  <a:latin typeface="Cambria Math" panose="02040503050406030204" pitchFamily="18" charset="0"/>
                                </a:rPr>
                                <m:t>     4</m:t>
                              </m:r>
                              <m:r>
                                <m:rPr>
                                  <m:sty m:val="p"/>
                                </m:rPr>
                                <a:rPr lang="pt-BR" sz="4800" b="0" i="0" smtClean="0">
                                  <a:latin typeface="Cambria Math" panose="02040503050406030204" pitchFamily="18" charset="0"/>
                                </a:rPr>
                                <m:t>l</m:t>
                              </m:r>
                              <m:r>
                                <a:rPr lang="pt-BR" sz="4800" b="0" i="0" baseline="30000" smtClean="0">
                                  <a:latin typeface="Cambria Math" panose="02040503050406030204" pitchFamily="18" charset="0"/>
                                </a:rPr>
                                <m:t>2</m:t>
                              </m:r>
                              <m:r>
                                <a:rPr lang="pt-BR" sz="4800" b="0" i="0" smtClean="0">
                                  <a:latin typeface="Cambria Math" panose="02040503050406030204" pitchFamily="18" charset="0"/>
                                </a:rPr>
                                <m:t>  </m:t>
                              </m:r>
                            </m:e>
                          </m:eqArr>
                        </m:e>
                      </m:d>
                    </m:oMath>
                  </m:oMathPara>
                </a14:m>
                <a:endParaRPr lang="pt-BR" sz="5400" dirty="0"/>
              </a:p>
            </p:txBody>
          </p:sp>
        </mc:Choice>
        <mc:Fallback xmlns="">
          <p:sp>
            <p:nvSpPr>
              <p:cNvPr id="4" name="CaixaDeTexto 3">
                <a:extLst>
                  <a:ext uri="{FF2B5EF4-FFF2-40B4-BE49-F238E27FC236}">
                    <a16:creationId xmlns:a16="http://schemas.microsoft.com/office/drawing/2014/main" id="{1E313C57-FE65-483A-8210-59441FB0E0EA}"/>
                  </a:ext>
                </a:extLst>
              </p:cNvPr>
              <p:cNvSpPr txBox="1">
                <a:spLocks noRot="1" noChangeAspect="1" noMove="1" noResize="1" noEditPoints="1" noAdjustHandles="1" noChangeArrowheads="1" noChangeShapeType="1" noTextEdit="1"/>
              </p:cNvSpPr>
              <p:nvPr/>
            </p:nvSpPr>
            <p:spPr>
              <a:xfrm>
                <a:off x="1027771" y="2181474"/>
                <a:ext cx="9471374" cy="2721258"/>
              </a:xfrm>
              <a:prstGeom prst="rect">
                <a:avLst/>
              </a:prstGeom>
              <a:blipFill>
                <a:blip r:embed="rId2"/>
                <a:stretch>
                  <a:fillRect/>
                </a:stretch>
              </a:blipFill>
              <a:ln>
                <a:noFill/>
              </a:ln>
            </p:spPr>
            <p:txBody>
              <a:bodyPr/>
              <a:lstStyle/>
              <a:p>
                <a:r>
                  <a:rPr lang="pt-BR">
                    <a:noFill/>
                  </a:rPr>
                  <a:t> </a:t>
                </a:r>
              </a:p>
            </p:txBody>
          </p:sp>
        </mc:Fallback>
      </mc:AlternateContent>
    </p:spTree>
    <p:extLst>
      <p:ext uri="{BB962C8B-B14F-4D97-AF65-F5344CB8AC3E}">
        <p14:creationId xmlns:p14="http://schemas.microsoft.com/office/powerpoint/2010/main" val="104382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m 29">
            <a:extLst>
              <a:ext uri="{FF2B5EF4-FFF2-40B4-BE49-F238E27FC236}">
                <a16:creationId xmlns:a16="http://schemas.microsoft.com/office/drawing/2014/main" id="{26E0EDBE-92C1-4FD9-8AD7-6C1250156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99982" y="305550"/>
            <a:ext cx="1541993" cy="2181174"/>
          </a:xfrm>
          <a:prstGeom prst="rect">
            <a:avLst/>
          </a:prstGeom>
        </p:spPr>
      </p:pic>
      <p:sp>
        <p:nvSpPr>
          <p:cNvPr id="4" name="Espaço Reservado para Data 3">
            <a:extLst>
              <a:ext uri="{FF2B5EF4-FFF2-40B4-BE49-F238E27FC236}">
                <a16:creationId xmlns:a16="http://schemas.microsoft.com/office/drawing/2014/main" id="{4C664E91-2075-41EB-AC9F-A5EB568FAB29}"/>
              </a:ext>
            </a:extLst>
          </p:cNvPr>
          <p:cNvSpPr>
            <a:spLocks noGrp="1"/>
          </p:cNvSpPr>
          <p:nvPr>
            <p:ph type="dt" sz="half" idx="10"/>
          </p:nvPr>
        </p:nvSpPr>
        <p:spPr/>
        <p:txBody>
          <a:bodyPr/>
          <a:lstStyle/>
          <a:p>
            <a:pPr rtl="0"/>
            <a:fld id="{623252B5-F3E6-4058-A723-196087E9E541}" type="datetime1">
              <a:rPr lang="pt-BR" smtClean="0"/>
              <a:t>16/11/2020</a:t>
            </a:fld>
            <a:endParaRPr lang="en-US" dirty="0"/>
          </a:p>
        </p:txBody>
      </p:sp>
      <p:pic>
        <p:nvPicPr>
          <p:cNvPr id="5" name="Imagem 4">
            <a:extLst>
              <a:ext uri="{FF2B5EF4-FFF2-40B4-BE49-F238E27FC236}">
                <a16:creationId xmlns:a16="http://schemas.microsoft.com/office/drawing/2014/main" id="{1578B9AD-EE47-400B-B797-0EDE829E1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759109" y="-817521"/>
            <a:ext cx="1880870" cy="2660521"/>
          </a:xfrm>
          <a:prstGeom prst="rect">
            <a:avLst/>
          </a:prstGeom>
        </p:spPr>
      </p:pic>
      <p:pic>
        <p:nvPicPr>
          <p:cNvPr id="7" name="Imagem 6">
            <a:extLst>
              <a:ext uri="{FF2B5EF4-FFF2-40B4-BE49-F238E27FC236}">
                <a16:creationId xmlns:a16="http://schemas.microsoft.com/office/drawing/2014/main" id="{6CD42914-1213-402A-9557-0D4AA2C84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699793" y="-788206"/>
            <a:ext cx="1768449" cy="2501500"/>
          </a:xfrm>
          <a:prstGeom prst="rect">
            <a:avLst/>
          </a:prstGeom>
        </p:spPr>
      </p:pic>
      <p:pic>
        <p:nvPicPr>
          <p:cNvPr id="9" name="Imagem 8">
            <a:extLst>
              <a:ext uri="{FF2B5EF4-FFF2-40B4-BE49-F238E27FC236}">
                <a16:creationId xmlns:a16="http://schemas.microsoft.com/office/drawing/2014/main" id="{3030BAB9-BBC9-466D-8561-DF0CBCDFEA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590569" y="-972053"/>
            <a:ext cx="2065867" cy="2922202"/>
          </a:xfrm>
          <a:prstGeom prst="rect">
            <a:avLst/>
          </a:prstGeom>
        </p:spPr>
      </p:pic>
      <p:cxnSp>
        <p:nvCxnSpPr>
          <p:cNvPr id="16" name="Conector reto 15">
            <a:extLst>
              <a:ext uri="{FF2B5EF4-FFF2-40B4-BE49-F238E27FC236}">
                <a16:creationId xmlns:a16="http://schemas.microsoft.com/office/drawing/2014/main" id="{037B781D-25A0-40E3-A67C-F9C55E16E046}"/>
              </a:ext>
            </a:extLst>
          </p:cNvPr>
          <p:cNvCxnSpPr>
            <a:cxnSpLocks/>
          </p:cNvCxnSpPr>
          <p:nvPr/>
        </p:nvCxnSpPr>
        <p:spPr>
          <a:xfrm>
            <a:off x="6135754" y="159026"/>
            <a:ext cx="0" cy="5857461"/>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to 17">
            <a:extLst>
              <a:ext uri="{FF2B5EF4-FFF2-40B4-BE49-F238E27FC236}">
                <a16:creationId xmlns:a16="http://schemas.microsoft.com/office/drawing/2014/main" id="{D8090E00-2F56-4458-88E3-3660DDDC6C09}"/>
              </a:ext>
            </a:extLst>
          </p:cNvPr>
          <p:cNvCxnSpPr>
            <a:cxnSpLocks/>
          </p:cNvCxnSpPr>
          <p:nvPr/>
        </p:nvCxnSpPr>
        <p:spPr>
          <a:xfrm>
            <a:off x="9203632" y="159025"/>
            <a:ext cx="0" cy="5857461"/>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to 18">
            <a:extLst>
              <a:ext uri="{FF2B5EF4-FFF2-40B4-BE49-F238E27FC236}">
                <a16:creationId xmlns:a16="http://schemas.microsoft.com/office/drawing/2014/main" id="{3729CD61-D23F-4FDB-BD6B-4896F4357849}"/>
              </a:ext>
            </a:extLst>
          </p:cNvPr>
          <p:cNvCxnSpPr>
            <a:cxnSpLocks/>
          </p:cNvCxnSpPr>
          <p:nvPr/>
        </p:nvCxnSpPr>
        <p:spPr>
          <a:xfrm>
            <a:off x="3013772" y="159024"/>
            <a:ext cx="0" cy="5857461"/>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to 19">
            <a:extLst>
              <a:ext uri="{FF2B5EF4-FFF2-40B4-BE49-F238E27FC236}">
                <a16:creationId xmlns:a16="http://schemas.microsoft.com/office/drawing/2014/main" id="{1C41C24A-1551-4D15-A795-A001ED46BDCE}"/>
              </a:ext>
            </a:extLst>
          </p:cNvPr>
          <p:cNvCxnSpPr>
            <a:cxnSpLocks/>
          </p:cNvCxnSpPr>
          <p:nvPr/>
        </p:nvCxnSpPr>
        <p:spPr>
          <a:xfrm flipH="1">
            <a:off x="636735" y="983634"/>
            <a:ext cx="11393073" cy="0"/>
          </a:xfrm>
          <a:prstGeom prst="line">
            <a:avLst/>
          </a:prstGeom>
        </p:spPr>
        <p:style>
          <a:lnRef idx="1">
            <a:schemeClr val="dk1"/>
          </a:lnRef>
          <a:fillRef idx="0">
            <a:schemeClr val="dk1"/>
          </a:fillRef>
          <a:effectRef idx="0">
            <a:schemeClr val="dk1"/>
          </a:effectRef>
          <a:fontRef idx="minor">
            <a:schemeClr val="tx1"/>
          </a:fontRef>
        </p:style>
      </p:cxnSp>
      <p:pic>
        <p:nvPicPr>
          <p:cNvPr id="24" name="Imagem 23">
            <a:extLst>
              <a:ext uri="{FF2B5EF4-FFF2-40B4-BE49-F238E27FC236}">
                <a16:creationId xmlns:a16="http://schemas.microsoft.com/office/drawing/2014/main" id="{5912097D-C57D-49F9-B7BF-D2DACA498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115373" y="3743094"/>
            <a:ext cx="1346409" cy="1904518"/>
          </a:xfrm>
          <a:prstGeom prst="rect">
            <a:avLst/>
          </a:prstGeom>
        </p:spPr>
      </p:pic>
      <p:pic>
        <p:nvPicPr>
          <p:cNvPr id="26" name="Imagem 25">
            <a:extLst>
              <a:ext uri="{FF2B5EF4-FFF2-40B4-BE49-F238E27FC236}">
                <a16:creationId xmlns:a16="http://schemas.microsoft.com/office/drawing/2014/main" id="{EC4046A0-B590-4271-92EB-5409C3C06B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226848" y="2784214"/>
            <a:ext cx="1227017" cy="1735635"/>
          </a:xfrm>
          <a:prstGeom prst="rect">
            <a:avLst/>
          </a:prstGeom>
        </p:spPr>
      </p:pic>
      <p:pic>
        <p:nvPicPr>
          <p:cNvPr id="28" name="Imagem 27">
            <a:extLst>
              <a:ext uri="{FF2B5EF4-FFF2-40B4-BE49-F238E27FC236}">
                <a16:creationId xmlns:a16="http://schemas.microsoft.com/office/drawing/2014/main" id="{5E3B68DA-1F8C-4A5D-A1CD-D196A32967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1069360" y="1481473"/>
            <a:ext cx="1541994" cy="2181175"/>
          </a:xfrm>
          <a:prstGeom prst="rect">
            <a:avLst/>
          </a:prstGeom>
        </p:spPr>
      </p:pic>
      <p:cxnSp>
        <p:nvCxnSpPr>
          <p:cNvPr id="33" name="Conector reto 32">
            <a:extLst>
              <a:ext uri="{FF2B5EF4-FFF2-40B4-BE49-F238E27FC236}">
                <a16:creationId xmlns:a16="http://schemas.microsoft.com/office/drawing/2014/main" id="{048C3535-9A62-41F4-A6F5-8FA58A5F2A5F}"/>
              </a:ext>
            </a:extLst>
          </p:cNvPr>
          <p:cNvCxnSpPr>
            <a:cxnSpLocks/>
          </p:cNvCxnSpPr>
          <p:nvPr/>
        </p:nvCxnSpPr>
        <p:spPr>
          <a:xfrm flipH="1">
            <a:off x="636733" y="2001079"/>
            <a:ext cx="11393073" cy="0"/>
          </a:xfrm>
          <a:prstGeom prst="line">
            <a:avLst/>
          </a:prstGeom>
        </p:spPr>
        <p:style>
          <a:lnRef idx="1">
            <a:schemeClr val="dk1"/>
          </a:lnRef>
          <a:fillRef idx="0">
            <a:schemeClr val="dk1"/>
          </a:fillRef>
          <a:effectRef idx="0">
            <a:schemeClr val="dk1"/>
          </a:effectRef>
          <a:fontRef idx="minor">
            <a:schemeClr val="tx1"/>
          </a:fontRef>
        </p:style>
      </p:cxnSp>
      <p:cxnSp>
        <p:nvCxnSpPr>
          <p:cNvPr id="34" name="Conector reto 33">
            <a:extLst>
              <a:ext uri="{FF2B5EF4-FFF2-40B4-BE49-F238E27FC236}">
                <a16:creationId xmlns:a16="http://schemas.microsoft.com/office/drawing/2014/main" id="{4FB7F8A5-3E1C-4F37-8971-19FA611F08C1}"/>
              </a:ext>
            </a:extLst>
          </p:cNvPr>
          <p:cNvCxnSpPr>
            <a:cxnSpLocks/>
          </p:cNvCxnSpPr>
          <p:nvPr/>
        </p:nvCxnSpPr>
        <p:spPr>
          <a:xfrm flipH="1">
            <a:off x="636732" y="3082418"/>
            <a:ext cx="11393073" cy="0"/>
          </a:xfrm>
          <a:prstGeom prst="line">
            <a:avLst/>
          </a:prstGeom>
        </p:spPr>
        <p:style>
          <a:lnRef idx="1">
            <a:schemeClr val="dk1"/>
          </a:lnRef>
          <a:fillRef idx="0">
            <a:schemeClr val="dk1"/>
          </a:fillRef>
          <a:effectRef idx="0">
            <a:schemeClr val="dk1"/>
          </a:effectRef>
          <a:fontRef idx="minor">
            <a:schemeClr val="tx1"/>
          </a:fontRef>
        </p:style>
      </p:cxnSp>
      <p:cxnSp>
        <p:nvCxnSpPr>
          <p:cNvPr id="35" name="Conector reto 34">
            <a:extLst>
              <a:ext uri="{FF2B5EF4-FFF2-40B4-BE49-F238E27FC236}">
                <a16:creationId xmlns:a16="http://schemas.microsoft.com/office/drawing/2014/main" id="{77D8760C-2BAD-4AD9-B60F-7CD04894EEF8}"/>
              </a:ext>
            </a:extLst>
          </p:cNvPr>
          <p:cNvCxnSpPr>
            <a:cxnSpLocks/>
          </p:cNvCxnSpPr>
          <p:nvPr/>
        </p:nvCxnSpPr>
        <p:spPr>
          <a:xfrm flipH="1">
            <a:off x="636730" y="4245082"/>
            <a:ext cx="11393073" cy="0"/>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to 35">
            <a:extLst>
              <a:ext uri="{FF2B5EF4-FFF2-40B4-BE49-F238E27FC236}">
                <a16:creationId xmlns:a16="http://schemas.microsoft.com/office/drawing/2014/main" id="{D5512D11-C18A-417B-A039-A1B7E831F5FC}"/>
              </a:ext>
            </a:extLst>
          </p:cNvPr>
          <p:cNvCxnSpPr>
            <a:cxnSpLocks/>
          </p:cNvCxnSpPr>
          <p:nvPr/>
        </p:nvCxnSpPr>
        <p:spPr>
          <a:xfrm flipH="1">
            <a:off x="680391" y="5368041"/>
            <a:ext cx="11393073" cy="0"/>
          </a:xfrm>
          <a:prstGeom prst="line">
            <a:avLst/>
          </a:prstGeom>
        </p:spPr>
        <p:style>
          <a:lnRef idx="1">
            <a:schemeClr val="dk1"/>
          </a:lnRef>
          <a:fillRef idx="0">
            <a:schemeClr val="dk1"/>
          </a:fillRef>
          <a:effectRef idx="0">
            <a:schemeClr val="dk1"/>
          </a:effectRef>
          <a:fontRef idx="minor">
            <a:schemeClr val="tx1"/>
          </a:fontRef>
        </p:style>
      </p:cxnSp>
      <p:pic>
        <p:nvPicPr>
          <p:cNvPr id="38" name="Imagem 37">
            <a:extLst>
              <a:ext uri="{FF2B5EF4-FFF2-40B4-BE49-F238E27FC236}">
                <a16:creationId xmlns:a16="http://schemas.microsoft.com/office/drawing/2014/main" id="{AD7115EA-E2C9-4A69-AF4E-B6BF8F047A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6318" y="5079845"/>
            <a:ext cx="1904511" cy="1345926"/>
          </a:xfrm>
          <a:prstGeom prst="rect">
            <a:avLst/>
          </a:prstGeom>
        </p:spPr>
      </p:pic>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73140FEE-7D26-423F-AA25-509259039AB5}"/>
                  </a:ext>
                </a:extLst>
              </p:cNvPr>
              <p:cNvSpPr txBox="1"/>
              <p:nvPr/>
            </p:nvSpPr>
            <p:spPr>
              <a:xfrm>
                <a:off x="5381508" y="-32599"/>
                <a:ext cx="3692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oMath>
                  </m:oMathPara>
                </a14:m>
                <a:endParaRPr lang="pt-BR" dirty="0"/>
              </a:p>
            </p:txBody>
          </p:sp>
        </mc:Choice>
        <mc:Fallback xmlns="">
          <p:sp>
            <p:nvSpPr>
              <p:cNvPr id="39" name="CaixaDeTexto 38">
                <a:extLst>
                  <a:ext uri="{FF2B5EF4-FFF2-40B4-BE49-F238E27FC236}">
                    <a16:creationId xmlns:a16="http://schemas.microsoft.com/office/drawing/2014/main" id="{73140FEE-7D26-423F-AA25-509259039AB5}"/>
                  </a:ext>
                </a:extLst>
              </p:cNvPr>
              <p:cNvSpPr txBox="1">
                <a:spLocks noRot="1" noChangeAspect="1" noMove="1" noResize="1" noEditPoints="1" noAdjustHandles="1" noChangeArrowheads="1" noChangeShapeType="1" noTextEdit="1"/>
              </p:cNvSpPr>
              <p:nvPr/>
            </p:nvSpPr>
            <p:spPr>
              <a:xfrm>
                <a:off x="5381508" y="-32599"/>
                <a:ext cx="369204" cy="276999"/>
              </a:xfrm>
              <a:prstGeom prst="rect">
                <a:avLst/>
              </a:prstGeom>
              <a:blipFill>
                <a:blip r:embed="rId10"/>
                <a:stretch>
                  <a:fillRect l="-15000" r="-5000"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2B36F6B4-9011-47A0-847C-85235AE24C8F}"/>
                  </a:ext>
                </a:extLst>
              </p:cNvPr>
              <p:cNvSpPr txBox="1"/>
              <p:nvPr/>
            </p:nvSpPr>
            <p:spPr>
              <a:xfrm>
                <a:off x="3906695" y="457976"/>
                <a:ext cx="353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oMath>
                  </m:oMathPara>
                </a14:m>
                <a:endParaRPr lang="pt-BR" dirty="0"/>
              </a:p>
            </p:txBody>
          </p:sp>
        </mc:Choice>
        <mc:Fallback xmlns="">
          <p:sp>
            <p:nvSpPr>
              <p:cNvPr id="42" name="CaixaDeTexto 41">
                <a:extLst>
                  <a:ext uri="{FF2B5EF4-FFF2-40B4-BE49-F238E27FC236}">
                    <a16:creationId xmlns:a16="http://schemas.microsoft.com/office/drawing/2014/main" id="{2B36F6B4-9011-47A0-847C-85235AE24C8F}"/>
                  </a:ext>
                </a:extLst>
              </p:cNvPr>
              <p:cNvSpPr txBox="1">
                <a:spLocks noRot="1" noChangeAspect="1" noMove="1" noResize="1" noEditPoints="1" noAdjustHandles="1" noChangeArrowheads="1" noChangeShapeType="1" noTextEdit="1"/>
              </p:cNvSpPr>
              <p:nvPr/>
            </p:nvSpPr>
            <p:spPr>
              <a:xfrm>
                <a:off x="3906695" y="457976"/>
                <a:ext cx="353302" cy="276999"/>
              </a:xfrm>
              <a:prstGeom prst="rect">
                <a:avLst/>
              </a:prstGeom>
              <a:blipFill>
                <a:blip r:embed="rId11"/>
                <a:stretch>
                  <a:fillRect l="-15517" r="-5172"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B97270E9-51C4-45EF-B5F8-D948A6927155}"/>
                  </a:ext>
                </a:extLst>
              </p:cNvPr>
              <p:cNvSpPr txBox="1"/>
              <p:nvPr/>
            </p:nvSpPr>
            <p:spPr>
              <a:xfrm>
                <a:off x="6250254" y="596475"/>
                <a:ext cx="353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oMath>
                  </m:oMathPara>
                </a14:m>
                <a:endParaRPr lang="pt-BR" dirty="0"/>
              </a:p>
            </p:txBody>
          </p:sp>
        </mc:Choice>
        <mc:Fallback xmlns="">
          <p:sp>
            <p:nvSpPr>
              <p:cNvPr id="44" name="CaixaDeTexto 43">
                <a:extLst>
                  <a:ext uri="{FF2B5EF4-FFF2-40B4-BE49-F238E27FC236}">
                    <a16:creationId xmlns:a16="http://schemas.microsoft.com/office/drawing/2014/main" id="{B97270E9-51C4-45EF-B5F8-D948A6927155}"/>
                  </a:ext>
                </a:extLst>
              </p:cNvPr>
              <p:cNvSpPr txBox="1">
                <a:spLocks noRot="1" noChangeAspect="1" noMove="1" noResize="1" noEditPoints="1" noAdjustHandles="1" noChangeArrowheads="1" noChangeShapeType="1" noTextEdit="1"/>
              </p:cNvSpPr>
              <p:nvPr/>
            </p:nvSpPr>
            <p:spPr>
              <a:xfrm>
                <a:off x="6250254" y="596475"/>
                <a:ext cx="353302" cy="276999"/>
              </a:xfrm>
              <a:prstGeom prst="rect">
                <a:avLst/>
              </a:prstGeom>
              <a:blipFill>
                <a:blip r:embed="rId12"/>
                <a:stretch>
                  <a:fillRect l="-13793" r="-6897"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6" name="CaixaDeTexto 45">
                <a:extLst>
                  <a:ext uri="{FF2B5EF4-FFF2-40B4-BE49-F238E27FC236}">
                    <a16:creationId xmlns:a16="http://schemas.microsoft.com/office/drawing/2014/main" id="{DB8EE655-F0CA-46D3-99D8-C7C07904F92E}"/>
                  </a:ext>
                </a:extLst>
              </p:cNvPr>
              <p:cNvSpPr txBox="1"/>
              <p:nvPr/>
            </p:nvSpPr>
            <p:spPr>
              <a:xfrm>
                <a:off x="8236498" y="-17666"/>
                <a:ext cx="3692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oMath>
                  </m:oMathPara>
                </a14:m>
                <a:endParaRPr lang="pt-BR" dirty="0"/>
              </a:p>
            </p:txBody>
          </p:sp>
        </mc:Choice>
        <mc:Fallback xmlns="">
          <p:sp>
            <p:nvSpPr>
              <p:cNvPr id="46" name="CaixaDeTexto 45">
                <a:extLst>
                  <a:ext uri="{FF2B5EF4-FFF2-40B4-BE49-F238E27FC236}">
                    <a16:creationId xmlns:a16="http://schemas.microsoft.com/office/drawing/2014/main" id="{DB8EE655-F0CA-46D3-99D8-C7C07904F92E}"/>
                  </a:ext>
                </a:extLst>
              </p:cNvPr>
              <p:cNvSpPr txBox="1">
                <a:spLocks noRot="1" noChangeAspect="1" noMove="1" noResize="1" noEditPoints="1" noAdjustHandles="1" noChangeArrowheads="1" noChangeShapeType="1" noTextEdit="1"/>
              </p:cNvSpPr>
              <p:nvPr/>
            </p:nvSpPr>
            <p:spPr>
              <a:xfrm>
                <a:off x="8236498" y="-17666"/>
                <a:ext cx="369204" cy="276999"/>
              </a:xfrm>
              <a:prstGeom prst="rect">
                <a:avLst/>
              </a:prstGeom>
              <a:blipFill>
                <a:blip r:embed="rId13"/>
                <a:stretch>
                  <a:fillRect l="-13115" r="-4918"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8" name="CaixaDeTexto 47">
                <a:extLst>
                  <a:ext uri="{FF2B5EF4-FFF2-40B4-BE49-F238E27FC236}">
                    <a16:creationId xmlns:a16="http://schemas.microsoft.com/office/drawing/2014/main" id="{DA98FDE9-6176-4161-A59D-CB4E99FB35FC}"/>
                  </a:ext>
                </a:extLst>
              </p:cNvPr>
              <p:cNvSpPr txBox="1"/>
              <p:nvPr/>
            </p:nvSpPr>
            <p:spPr>
              <a:xfrm>
                <a:off x="11818622" y="83281"/>
                <a:ext cx="3692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oMath>
                  </m:oMathPara>
                </a14:m>
                <a:endParaRPr lang="pt-BR" dirty="0"/>
              </a:p>
            </p:txBody>
          </p:sp>
        </mc:Choice>
        <mc:Fallback xmlns="">
          <p:sp>
            <p:nvSpPr>
              <p:cNvPr id="48" name="CaixaDeTexto 47">
                <a:extLst>
                  <a:ext uri="{FF2B5EF4-FFF2-40B4-BE49-F238E27FC236}">
                    <a16:creationId xmlns:a16="http://schemas.microsoft.com/office/drawing/2014/main" id="{DA98FDE9-6176-4161-A59D-CB4E99FB35FC}"/>
                  </a:ext>
                </a:extLst>
              </p:cNvPr>
              <p:cNvSpPr txBox="1">
                <a:spLocks noRot="1" noChangeAspect="1" noMove="1" noResize="1" noEditPoints="1" noAdjustHandles="1" noChangeArrowheads="1" noChangeShapeType="1" noTextEdit="1"/>
              </p:cNvSpPr>
              <p:nvPr/>
            </p:nvSpPr>
            <p:spPr>
              <a:xfrm>
                <a:off x="11818622" y="83281"/>
                <a:ext cx="369204" cy="276999"/>
              </a:xfrm>
              <a:prstGeom prst="rect">
                <a:avLst/>
              </a:prstGeom>
              <a:blipFill>
                <a:blip r:embed="rId14"/>
                <a:stretch>
                  <a:fillRect l="-15000" r="-5000"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ADCCB00E-694C-43F5-8EA0-5FD12B51E6AB}"/>
                  </a:ext>
                </a:extLst>
              </p:cNvPr>
              <p:cNvSpPr txBox="1"/>
              <p:nvPr/>
            </p:nvSpPr>
            <p:spPr>
              <a:xfrm>
                <a:off x="9318131" y="593740"/>
                <a:ext cx="353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oMath>
                  </m:oMathPara>
                </a14:m>
                <a:endParaRPr lang="pt-BR" dirty="0"/>
              </a:p>
            </p:txBody>
          </p:sp>
        </mc:Choice>
        <mc:Fallback xmlns="">
          <p:sp>
            <p:nvSpPr>
              <p:cNvPr id="50" name="CaixaDeTexto 49">
                <a:extLst>
                  <a:ext uri="{FF2B5EF4-FFF2-40B4-BE49-F238E27FC236}">
                    <a16:creationId xmlns:a16="http://schemas.microsoft.com/office/drawing/2014/main" id="{ADCCB00E-694C-43F5-8EA0-5FD12B51E6AB}"/>
                  </a:ext>
                </a:extLst>
              </p:cNvPr>
              <p:cNvSpPr txBox="1">
                <a:spLocks noRot="1" noChangeAspect="1" noMove="1" noResize="1" noEditPoints="1" noAdjustHandles="1" noChangeArrowheads="1" noChangeShapeType="1" noTextEdit="1"/>
              </p:cNvSpPr>
              <p:nvPr/>
            </p:nvSpPr>
            <p:spPr>
              <a:xfrm>
                <a:off x="9318131" y="593740"/>
                <a:ext cx="353302" cy="276999"/>
              </a:xfrm>
              <a:prstGeom prst="rect">
                <a:avLst/>
              </a:prstGeom>
              <a:blipFill>
                <a:blip r:embed="rId15"/>
                <a:stretch>
                  <a:fillRect l="-15517" r="-5172"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1" name="CaixaDeTexto 50">
                <a:extLst>
                  <a:ext uri="{FF2B5EF4-FFF2-40B4-BE49-F238E27FC236}">
                    <a16:creationId xmlns:a16="http://schemas.microsoft.com/office/drawing/2014/main" id="{E9C6BDA6-26EC-4F6D-B0C4-BAFF9F23F2B6}"/>
                  </a:ext>
                </a:extLst>
              </p:cNvPr>
              <p:cNvSpPr txBox="1"/>
              <p:nvPr/>
            </p:nvSpPr>
            <p:spPr>
              <a:xfrm>
                <a:off x="1236731" y="1199463"/>
                <a:ext cx="189154" cy="408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x>
                        <m:boxPr>
                          <m:ctrlPr>
                            <a:rPr lang="pt-BR" sz="2200" i="1" smtClean="0">
                              <a:latin typeface="Cambria Math" panose="02040503050406030204" pitchFamily="18" charset="0"/>
                            </a:rPr>
                          </m:ctrlPr>
                        </m:boxPr>
                        <m:e>
                          <m:argPr>
                            <m:argSz m:val="-1"/>
                          </m:argPr>
                          <m:f>
                            <m:fPr>
                              <m:ctrlPr>
                                <a:rPr lang="pt-BR" sz="2200" i="1" smtClean="0">
                                  <a:latin typeface="Cambria Math" panose="02040503050406030204" pitchFamily="18" charset="0"/>
                                </a:rPr>
                              </m:ctrlPr>
                            </m:fPr>
                            <m:num>
                              <m:r>
                                <a:rPr lang="pt-BR" sz="2200" i="1" smtClean="0">
                                  <a:latin typeface="Cambria Math" panose="02040503050406030204" pitchFamily="18" charset="0"/>
                                  <a:ea typeface="Cambria Math" panose="02040503050406030204" pitchFamily="18" charset="0"/>
                                </a:rPr>
                                <m:t>ℓ</m:t>
                              </m:r>
                            </m:num>
                            <m:den>
                              <m:r>
                                <a:rPr lang="pt-BR" sz="2200" b="0" i="1" smtClean="0">
                                  <a:latin typeface="Cambria Math" panose="02040503050406030204" pitchFamily="18" charset="0"/>
                                </a:rPr>
                                <m:t>2</m:t>
                              </m:r>
                            </m:den>
                          </m:f>
                        </m:e>
                      </m:box>
                    </m:oMath>
                  </m:oMathPara>
                </a14:m>
                <a:endParaRPr lang="pt-BR" sz="2200" dirty="0"/>
              </a:p>
            </p:txBody>
          </p:sp>
        </mc:Choice>
        <mc:Fallback xmlns="">
          <p:sp>
            <p:nvSpPr>
              <p:cNvPr id="51" name="CaixaDeTexto 50">
                <a:extLst>
                  <a:ext uri="{FF2B5EF4-FFF2-40B4-BE49-F238E27FC236}">
                    <a16:creationId xmlns:a16="http://schemas.microsoft.com/office/drawing/2014/main" id="{E9C6BDA6-26EC-4F6D-B0C4-BAFF9F23F2B6}"/>
                  </a:ext>
                </a:extLst>
              </p:cNvPr>
              <p:cNvSpPr txBox="1">
                <a:spLocks noRot="1" noChangeAspect="1" noMove="1" noResize="1" noEditPoints="1" noAdjustHandles="1" noChangeArrowheads="1" noChangeShapeType="1" noTextEdit="1"/>
              </p:cNvSpPr>
              <p:nvPr/>
            </p:nvSpPr>
            <p:spPr>
              <a:xfrm>
                <a:off x="1236731" y="1199463"/>
                <a:ext cx="189154" cy="408766"/>
              </a:xfrm>
              <a:prstGeom prst="rect">
                <a:avLst/>
              </a:prstGeom>
              <a:blipFill>
                <a:blip r:embed="rId16"/>
                <a:stretch>
                  <a:fillRect l="-19355" r="-19355" b="-1641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3" name="CaixaDeTexto 52">
                <a:extLst>
                  <a:ext uri="{FF2B5EF4-FFF2-40B4-BE49-F238E27FC236}">
                    <a16:creationId xmlns:a16="http://schemas.microsoft.com/office/drawing/2014/main" id="{D0A3016D-EF30-4CF2-9C6D-DA8469C99CFE}"/>
                  </a:ext>
                </a:extLst>
              </p:cNvPr>
              <p:cNvSpPr txBox="1"/>
              <p:nvPr/>
            </p:nvSpPr>
            <p:spPr>
              <a:xfrm>
                <a:off x="2171378" y="1194523"/>
                <a:ext cx="189154" cy="408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x>
                        <m:boxPr>
                          <m:ctrlPr>
                            <a:rPr lang="pt-BR" sz="2200" i="1" smtClean="0">
                              <a:latin typeface="Cambria Math" panose="02040503050406030204" pitchFamily="18" charset="0"/>
                            </a:rPr>
                          </m:ctrlPr>
                        </m:boxPr>
                        <m:e>
                          <m:argPr>
                            <m:argSz m:val="-1"/>
                          </m:argPr>
                          <m:f>
                            <m:fPr>
                              <m:ctrlPr>
                                <a:rPr lang="pt-BR" sz="2200" i="1" smtClean="0">
                                  <a:latin typeface="Cambria Math" panose="02040503050406030204" pitchFamily="18" charset="0"/>
                                </a:rPr>
                              </m:ctrlPr>
                            </m:fPr>
                            <m:num>
                              <m:r>
                                <a:rPr lang="pt-BR" sz="2200" i="1" smtClean="0">
                                  <a:latin typeface="Cambria Math" panose="02040503050406030204" pitchFamily="18" charset="0"/>
                                  <a:ea typeface="Cambria Math" panose="02040503050406030204" pitchFamily="18" charset="0"/>
                                </a:rPr>
                                <m:t>ℓ</m:t>
                              </m:r>
                            </m:num>
                            <m:den>
                              <m:r>
                                <a:rPr lang="pt-BR" sz="2200" b="0" i="1" smtClean="0">
                                  <a:latin typeface="Cambria Math" panose="02040503050406030204" pitchFamily="18" charset="0"/>
                                </a:rPr>
                                <m:t>2</m:t>
                              </m:r>
                            </m:den>
                          </m:f>
                        </m:e>
                      </m:box>
                    </m:oMath>
                  </m:oMathPara>
                </a14:m>
                <a:endParaRPr lang="pt-BR" sz="2200" dirty="0"/>
              </a:p>
            </p:txBody>
          </p:sp>
        </mc:Choice>
        <mc:Fallback xmlns="">
          <p:sp>
            <p:nvSpPr>
              <p:cNvPr id="53" name="CaixaDeTexto 52">
                <a:extLst>
                  <a:ext uri="{FF2B5EF4-FFF2-40B4-BE49-F238E27FC236}">
                    <a16:creationId xmlns:a16="http://schemas.microsoft.com/office/drawing/2014/main" id="{D0A3016D-EF30-4CF2-9C6D-DA8469C99CFE}"/>
                  </a:ext>
                </a:extLst>
              </p:cNvPr>
              <p:cNvSpPr txBox="1">
                <a:spLocks noRot="1" noChangeAspect="1" noMove="1" noResize="1" noEditPoints="1" noAdjustHandles="1" noChangeArrowheads="1" noChangeShapeType="1" noTextEdit="1"/>
              </p:cNvSpPr>
              <p:nvPr/>
            </p:nvSpPr>
            <p:spPr>
              <a:xfrm>
                <a:off x="2171378" y="1194523"/>
                <a:ext cx="189154" cy="408766"/>
              </a:xfrm>
              <a:prstGeom prst="rect">
                <a:avLst/>
              </a:prstGeom>
              <a:blipFill>
                <a:blip r:embed="rId17"/>
                <a:stretch>
                  <a:fillRect l="-16129" r="-22581" b="-1641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4" name="Retângulo 53">
                <a:extLst>
                  <a:ext uri="{FF2B5EF4-FFF2-40B4-BE49-F238E27FC236}">
                    <a16:creationId xmlns:a16="http://schemas.microsoft.com/office/drawing/2014/main" id="{EA1D6D45-621B-425D-84A9-2BEDFEA355AD}"/>
                  </a:ext>
                </a:extLst>
              </p:cNvPr>
              <p:cNvSpPr/>
              <p:nvPr/>
            </p:nvSpPr>
            <p:spPr>
              <a:xfrm>
                <a:off x="1659057" y="1628023"/>
                <a:ext cx="362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ea typeface="Cambria Math" panose="02040503050406030204" pitchFamily="18" charset="0"/>
                        </a:rPr>
                        <m:t>ℓ</m:t>
                      </m:r>
                    </m:oMath>
                  </m:oMathPara>
                </a14:m>
                <a:endParaRPr lang="pt-BR" dirty="0"/>
              </a:p>
            </p:txBody>
          </p:sp>
        </mc:Choice>
        <mc:Fallback xmlns="">
          <p:sp>
            <p:nvSpPr>
              <p:cNvPr id="54" name="Retângulo 53">
                <a:extLst>
                  <a:ext uri="{FF2B5EF4-FFF2-40B4-BE49-F238E27FC236}">
                    <a16:creationId xmlns:a16="http://schemas.microsoft.com/office/drawing/2014/main" id="{EA1D6D45-621B-425D-84A9-2BEDFEA355AD}"/>
                  </a:ext>
                </a:extLst>
              </p:cNvPr>
              <p:cNvSpPr>
                <a:spLocks noRot="1" noChangeAspect="1" noMove="1" noResize="1" noEditPoints="1" noAdjustHandles="1" noChangeArrowheads="1" noChangeShapeType="1" noTextEdit="1"/>
              </p:cNvSpPr>
              <p:nvPr/>
            </p:nvSpPr>
            <p:spPr>
              <a:xfrm>
                <a:off x="1659057" y="1628023"/>
                <a:ext cx="362600" cy="369332"/>
              </a:xfrm>
              <a:prstGeom prst="rect">
                <a:avLst/>
              </a:prstGeom>
              <a:blipFill>
                <a:blip r:embed="rId1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5" name="Retângulo 54">
                <a:extLst>
                  <a:ext uri="{FF2B5EF4-FFF2-40B4-BE49-F238E27FC236}">
                    <a16:creationId xmlns:a16="http://schemas.microsoft.com/office/drawing/2014/main" id="{75CA6EBF-638D-47D2-9055-B3D546F99CD8}"/>
                  </a:ext>
                </a:extLst>
              </p:cNvPr>
              <p:cNvSpPr/>
              <p:nvPr/>
            </p:nvSpPr>
            <p:spPr>
              <a:xfrm>
                <a:off x="627245" y="1388226"/>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55" name="Retângulo 54">
                <a:extLst>
                  <a:ext uri="{FF2B5EF4-FFF2-40B4-BE49-F238E27FC236}">
                    <a16:creationId xmlns:a16="http://schemas.microsoft.com/office/drawing/2014/main" id="{75CA6EBF-638D-47D2-9055-B3D546F99CD8}"/>
                  </a:ext>
                </a:extLst>
              </p:cNvPr>
              <p:cNvSpPr>
                <a:spLocks noRot="1" noChangeAspect="1" noMove="1" noResize="1" noEditPoints="1" noAdjustHandles="1" noChangeArrowheads="1" noChangeShapeType="1" noTextEdit="1"/>
              </p:cNvSpPr>
              <p:nvPr/>
            </p:nvSpPr>
            <p:spPr>
              <a:xfrm>
                <a:off x="627245" y="1388226"/>
                <a:ext cx="390492" cy="369332"/>
              </a:xfrm>
              <a:prstGeom prst="rect">
                <a:avLst/>
              </a:prstGeom>
              <a:blipFill>
                <a:blip r:embed="rId1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8" name="Retângulo 57">
                <a:extLst>
                  <a:ext uri="{FF2B5EF4-FFF2-40B4-BE49-F238E27FC236}">
                    <a16:creationId xmlns:a16="http://schemas.microsoft.com/office/drawing/2014/main" id="{E172DF5C-0719-436D-AF02-10B44395FB27}"/>
                  </a:ext>
                </a:extLst>
              </p:cNvPr>
              <p:cNvSpPr/>
              <p:nvPr/>
            </p:nvSpPr>
            <p:spPr>
              <a:xfrm>
                <a:off x="619233" y="3660908"/>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58" name="Retângulo 57">
                <a:extLst>
                  <a:ext uri="{FF2B5EF4-FFF2-40B4-BE49-F238E27FC236}">
                    <a16:creationId xmlns:a16="http://schemas.microsoft.com/office/drawing/2014/main" id="{E172DF5C-0719-436D-AF02-10B44395FB27}"/>
                  </a:ext>
                </a:extLst>
              </p:cNvPr>
              <p:cNvSpPr>
                <a:spLocks noRot="1" noChangeAspect="1" noMove="1" noResize="1" noEditPoints="1" noAdjustHandles="1" noChangeArrowheads="1" noChangeShapeType="1" noTextEdit="1"/>
              </p:cNvSpPr>
              <p:nvPr/>
            </p:nvSpPr>
            <p:spPr>
              <a:xfrm>
                <a:off x="619233" y="3660908"/>
                <a:ext cx="390492" cy="369332"/>
              </a:xfrm>
              <a:prstGeom prst="rect">
                <a:avLst/>
              </a:prstGeom>
              <a:blipFill>
                <a:blip r:embed="rId2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DA79937A-ADED-49B3-9935-1E4011C4F307}"/>
                  </a:ext>
                </a:extLst>
              </p:cNvPr>
              <p:cNvSpPr/>
              <p:nvPr/>
            </p:nvSpPr>
            <p:spPr>
              <a:xfrm>
                <a:off x="619233" y="2541403"/>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60" name="Retângulo 59">
                <a:extLst>
                  <a:ext uri="{FF2B5EF4-FFF2-40B4-BE49-F238E27FC236}">
                    <a16:creationId xmlns:a16="http://schemas.microsoft.com/office/drawing/2014/main" id="{DA79937A-ADED-49B3-9935-1E4011C4F307}"/>
                  </a:ext>
                </a:extLst>
              </p:cNvPr>
              <p:cNvSpPr>
                <a:spLocks noRot="1" noChangeAspect="1" noMove="1" noResize="1" noEditPoints="1" noAdjustHandles="1" noChangeArrowheads="1" noChangeShapeType="1" noTextEdit="1"/>
              </p:cNvSpPr>
              <p:nvPr/>
            </p:nvSpPr>
            <p:spPr>
              <a:xfrm>
                <a:off x="619233" y="2541403"/>
                <a:ext cx="390492" cy="369332"/>
              </a:xfrm>
              <a:prstGeom prst="rect">
                <a:avLst/>
              </a:prstGeom>
              <a:blipFill>
                <a:blip r:embed="rId2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2" name="Retângulo 61">
                <a:extLst>
                  <a:ext uri="{FF2B5EF4-FFF2-40B4-BE49-F238E27FC236}">
                    <a16:creationId xmlns:a16="http://schemas.microsoft.com/office/drawing/2014/main" id="{795357F8-A888-4E1B-B27E-2FA5CF980829}"/>
                  </a:ext>
                </a:extLst>
              </p:cNvPr>
              <p:cNvSpPr/>
              <p:nvPr/>
            </p:nvSpPr>
            <p:spPr>
              <a:xfrm>
                <a:off x="619233" y="4729707"/>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62" name="Retângulo 61">
                <a:extLst>
                  <a:ext uri="{FF2B5EF4-FFF2-40B4-BE49-F238E27FC236}">
                    <a16:creationId xmlns:a16="http://schemas.microsoft.com/office/drawing/2014/main" id="{795357F8-A888-4E1B-B27E-2FA5CF980829}"/>
                  </a:ext>
                </a:extLst>
              </p:cNvPr>
              <p:cNvSpPr>
                <a:spLocks noRot="1" noChangeAspect="1" noMove="1" noResize="1" noEditPoints="1" noAdjustHandles="1" noChangeArrowheads="1" noChangeShapeType="1" noTextEdit="1"/>
              </p:cNvSpPr>
              <p:nvPr/>
            </p:nvSpPr>
            <p:spPr>
              <a:xfrm>
                <a:off x="619233" y="4729707"/>
                <a:ext cx="390492" cy="369332"/>
              </a:xfrm>
              <a:prstGeom prst="rect">
                <a:avLst/>
              </a:prstGeom>
              <a:blipFill>
                <a:blip r:embed="rId2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4" name="Retângulo 63">
                <a:extLst>
                  <a:ext uri="{FF2B5EF4-FFF2-40B4-BE49-F238E27FC236}">
                    <a16:creationId xmlns:a16="http://schemas.microsoft.com/office/drawing/2014/main" id="{A78BB2D3-671C-4CDF-B40E-AA6AB48A8D94}"/>
                  </a:ext>
                </a:extLst>
              </p:cNvPr>
              <p:cNvSpPr/>
              <p:nvPr/>
            </p:nvSpPr>
            <p:spPr>
              <a:xfrm>
                <a:off x="599659" y="5954740"/>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64" name="Retângulo 63">
                <a:extLst>
                  <a:ext uri="{FF2B5EF4-FFF2-40B4-BE49-F238E27FC236}">
                    <a16:creationId xmlns:a16="http://schemas.microsoft.com/office/drawing/2014/main" id="{A78BB2D3-671C-4CDF-B40E-AA6AB48A8D94}"/>
                  </a:ext>
                </a:extLst>
              </p:cNvPr>
              <p:cNvSpPr>
                <a:spLocks noRot="1" noChangeAspect="1" noMove="1" noResize="1" noEditPoints="1" noAdjustHandles="1" noChangeArrowheads="1" noChangeShapeType="1" noTextEdit="1"/>
              </p:cNvSpPr>
              <p:nvPr/>
            </p:nvSpPr>
            <p:spPr>
              <a:xfrm>
                <a:off x="599659" y="5954740"/>
                <a:ext cx="390492" cy="369332"/>
              </a:xfrm>
              <a:prstGeom prst="rect">
                <a:avLst/>
              </a:prstGeom>
              <a:blipFill>
                <a:blip r:embed="rId2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6" name="Retângulo 65">
                <a:extLst>
                  <a:ext uri="{FF2B5EF4-FFF2-40B4-BE49-F238E27FC236}">
                    <a16:creationId xmlns:a16="http://schemas.microsoft.com/office/drawing/2014/main" id="{2AF56A4B-4533-44DC-BE11-F048C48E9AFB}"/>
                  </a:ext>
                </a:extLst>
              </p:cNvPr>
              <p:cNvSpPr/>
              <p:nvPr/>
            </p:nvSpPr>
            <p:spPr>
              <a:xfrm>
                <a:off x="2647023" y="1392400"/>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66" name="Retângulo 65">
                <a:extLst>
                  <a:ext uri="{FF2B5EF4-FFF2-40B4-BE49-F238E27FC236}">
                    <a16:creationId xmlns:a16="http://schemas.microsoft.com/office/drawing/2014/main" id="{2AF56A4B-4533-44DC-BE11-F048C48E9AFB}"/>
                  </a:ext>
                </a:extLst>
              </p:cNvPr>
              <p:cNvSpPr>
                <a:spLocks noRot="1" noChangeAspect="1" noMove="1" noResize="1" noEditPoints="1" noAdjustHandles="1" noChangeArrowheads="1" noChangeShapeType="1" noTextEdit="1"/>
              </p:cNvSpPr>
              <p:nvPr/>
            </p:nvSpPr>
            <p:spPr>
              <a:xfrm>
                <a:off x="2647023" y="1392400"/>
                <a:ext cx="400879" cy="369332"/>
              </a:xfrm>
              <a:prstGeom prst="rect">
                <a:avLst/>
              </a:prstGeom>
              <a:blipFill>
                <a:blip r:embed="rId2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8" name="Retângulo 67">
                <a:extLst>
                  <a:ext uri="{FF2B5EF4-FFF2-40B4-BE49-F238E27FC236}">
                    <a16:creationId xmlns:a16="http://schemas.microsoft.com/office/drawing/2014/main" id="{D91243A1-E262-4A1D-BF3B-233824AF41DE}"/>
                  </a:ext>
                </a:extLst>
              </p:cNvPr>
              <p:cNvSpPr/>
              <p:nvPr/>
            </p:nvSpPr>
            <p:spPr>
              <a:xfrm>
                <a:off x="2666998" y="2578572"/>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68" name="Retângulo 67">
                <a:extLst>
                  <a:ext uri="{FF2B5EF4-FFF2-40B4-BE49-F238E27FC236}">
                    <a16:creationId xmlns:a16="http://schemas.microsoft.com/office/drawing/2014/main" id="{D91243A1-E262-4A1D-BF3B-233824AF41DE}"/>
                  </a:ext>
                </a:extLst>
              </p:cNvPr>
              <p:cNvSpPr>
                <a:spLocks noRot="1" noChangeAspect="1" noMove="1" noResize="1" noEditPoints="1" noAdjustHandles="1" noChangeArrowheads="1" noChangeShapeType="1" noTextEdit="1"/>
              </p:cNvSpPr>
              <p:nvPr/>
            </p:nvSpPr>
            <p:spPr>
              <a:xfrm>
                <a:off x="2666998" y="2578572"/>
                <a:ext cx="400879" cy="369332"/>
              </a:xfrm>
              <a:prstGeom prst="rect">
                <a:avLst/>
              </a:prstGeom>
              <a:blipFill>
                <a:blip r:embed="rId2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0" name="Retângulo 69">
                <a:extLst>
                  <a:ext uri="{FF2B5EF4-FFF2-40B4-BE49-F238E27FC236}">
                    <a16:creationId xmlns:a16="http://schemas.microsoft.com/office/drawing/2014/main" id="{F81B52AA-D807-4A3D-B794-414D1807B058}"/>
                  </a:ext>
                </a:extLst>
              </p:cNvPr>
              <p:cNvSpPr/>
              <p:nvPr/>
            </p:nvSpPr>
            <p:spPr>
              <a:xfrm>
                <a:off x="2587672" y="3664579"/>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70" name="Retângulo 69">
                <a:extLst>
                  <a:ext uri="{FF2B5EF4-FFF2-40B4-BE49-F238E27FC236}">
                    <a16:creationId xmlns:a16="http://schemas.microsoft.com/office/drawing/2014/main" id="{F81B52AA-D807-4A3D-B794-414D1807B058}"/>
                  </a:ext>
                </a:extLst>
              </p:cNvPr>
              <p:cNvSpPr>
                <a:spLocks noRot="1" noChangeAspect="1" noMove="1" noResize="1" noEditPoints="1" noAdjustHandles="1" noChangeArrowheads="1" noChangeShapeType="1" noTextEdit="1"/>
              </p:cNvSpPr>
              <p:nvPr/>
            </p:nvSpPr>
            <p:spPr>
              <a:xfrm>
                <a:off x="2587672" y="3664579"/>
                <a:ext cx="400879" cy="369332"/>
              </a:xfrm>
              <a:prstGeom prst="rect">
                <a:avLst/>
              </a:prstGeom>
              <a:blipFill>
                <a:blip r:embed="rId2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2" name="Retângulo 71">
                <a:extLst>
                  <a:ext uri="{FF2B5EF4-FFF2-40B4-BE49-F238E27FC236}">
                    <a16:creationId xmlns:a16="http://schemas.microsoft.com/office/drawing/2014/main" id="{E3F24F42-E518-427D-9A99-83ABD95E7835}"/>
                  </a:ext>
                </a:extLst>
              </p:cNvPr>
              <p:cNvSpPr/>
              <p:nvPr/>
            </p:nvSpPr>
            <p:spPr>
              <a:xfrm>
                <a:off x="2600282" y="5954740"/>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72" name="Retângulo 71">
                <a:extLst>
                  <a:ext uri="{FF2B5EF4-FFF2-40B4-BE49-F238E27FC236}">
                    <a16:creationId xmlns:a16="http://schemas.microsoft.com/office/drawing/2014/main" id="{E3F24F42-E518-427D-9A99-83ABD95E7835}"/>
                  </a:ext>
                </a:extLst>
              </p:cNvPr>
              <p:cNvSpPr>
                <a:spLocks noRot="1" noChangeAspect="1" noMove="1" noResize="1" noEditPoints="1" noAdjustHandles="1" noChangeArrowheads="1" noChangeShapeType="1" noTextEdit="1"/>
              </p:cNvSpPr>
              <p:nvPr/>
            </p:nvSpPr>
            <p:spPr>
              <a:xfrm>
                <a:off x="2600282" y="5954740"/>
                <a:ext cx="400879" cy="369332"/>
              </a:xfrm>
              <a:prstGeom prst="rect">
                <a:avLst/>
              </a:prstGeom>
              <a:blipFill>
                <a:blip r:embed="rId2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4" name="Retângulo 73">
                <a:extLst>
                  <a:ext uri="{FF2B5EF4-FFF2-40B4-BE49-F238E27FC236}">
                    <a16:creationId xmlns:a16="http://schemas.microsoft.com/office/drawing/2014/main" id="{1F84D182-0173-4B3F-AEBA-DB241A131A0B}"/>
                  </a:ext>
                </a:extLst>
              </p:cNvPr>
              <p:cNvSpPr/>
              <p:nvPr/>
            </p:nvSpPr>
            <p:spPr>
              <a:xfrm>
                <a:off x="2578020" y="4725306"/>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74" name="Retângulo 73">
                <a:extLst>
                  <a:ext uri="{FF2B5EF4-FFF2-40B4-BE49-F238E27FC236}">
                    <a16:creationId xmlns:a16="http://schemas.microsoft.com/office/drawing/2014/main" id="{1F84D182-0173-4B3F-AEBA-DB241A131A0B}"/>
                  </a:ext>
                </a:extLst>
              </p:cNvPr>
              <p:cNvSpPr>
                <a:spLocks noRot="1" noChangeAspect="1" noMove="1" noResize="1" noEditPoints="1" noAdjustHandles="1" noChangeArrowheads="1" noChangeShapeType="1" noTextEdit="1"/>
              </p:cNvSpPr>
              <p:nvPr/>
            </p:nvSpPr>
            <p:spPr>
              <a:xfrm>
                <a:off x="2578020" y="4725306"/>
                <a:ext cx="400879" cy="369332"/>
              </a:xfrm>
              <a:prstGeom prst="rect">
                <a:avLst/>
              </a:prstGeom>
              <a:blipFill>
                <a:blip r:embed="rId2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AF8D17A2-76CC-4D9D-8429-56D8A1D0F364}"/>
                  </a:ext>
                </a:extLst>
              </p:cNvPr>
              <p:cNvSpPr/>
              <p:nvPr/>
            </p:nvSpPr>
            <p:spPr>
              <a:xfrm>
                <a:off x="5449795" y="360280"/>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76" name="Retângulo 75">
                <a:extLst>
                  <a:ext uri="{FF2B5EF4-FFF2-40B4-BE49-F238E27FC236}">
                    <a16:creationId xmlns:a16="http://schemas.microsoft.com/office/drawing/2014/main" id="{AF8D17A2-76CC-4D9D-8429-56D8A1D0F364}"/>
                  </a:ext>
                </a:extLst>
              </p:cNvPr>
              <p:cNvSpPr>
                <a:spLocks noRot="1" noChangeAspect="1" noMove="1" noResize="1" noEditPoints="1" noAdjustHandles="1" noChangeArrowheads="1" noChangeShapeType="1" noTextEdit="1"/>
              </p:cNvSpPr>
              <p:nvPr/>
            </p:nvSpPr>
            <p:spPr>
              <a:xfrm>
                <a:off x="5449795" y="360280"/>
                <a:ext cx="400879" cy="369332"/>
              </a:xfrm>
              <a:prstGeom prst="rect">
                <a:avLst/>
              </a:prstGeom>
              <a:blipFill>
                <a:blip r:embed="rId2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139A5F90-04AC-41DA-A2FB-665DDD175505}"/>
                  </a:ext>
                </a:extLst>
              </p:cNvPr>
              <p:cNvSpPr/>
              <p:nvPr/>
            </p:nvSpPr>
            <p:spPr>
              <a:xfrm>
                <a:off x="8276203" y="386925"/>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78" name="Retângulo 77">
                <a:extLst>
                  <a:ext uri="{FF2B5EF4-FFF2-40B4-BE49-F238E27FC236}">
                    <a16:creationId xmlns:a16="http://schemas.microsoft.com/office/drawing/2014/main" id="{139A5F90-04AC-41DA-A2FB-665DDD175505}"/>
                  </a:ext>
                </a:extLst>
              </p:cNvPr>
              <p:cNvSpPr>
                <a:spLocks noRot="1" noChangeAspect="1" noMove="1" noResize="1" noEditPoints="1" noAdjustHandles="1" noChangeArrowheads="1" noChangeShapeType="1" noTextEdit="1"/>
              </p:cNvSpPr>
              <p:nvPr/>
            </p:nvSpPr>
            <p:spPr>
              <a:xfrm>
                <a:off x="8276203" y="386925"/>
                <a:ext cx="400879" cy="369332"/>
              </a:xfrm>
              <a:prstGeom prst="rect">
                <a:avLst/>
              </a:prstGeom>
              <a:blipFill>
                <a:blip r:embed="rId3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0" name="Retângulo 79">
                <a:extLst>
                  <a:ext uri="{FF2B5EF4-FFF2-40B4-BE49-F238E27FC236}">
                    <a16:creationId xmlns:a16="http://schemas.microsoft.com/office/drawing/2014/main" id="{A38D5263-649E-4FA9-9744-BA1E9EAAAAA4}"/>
                  </a:ext>
                </a:extLst>
              </p:cNvPr>
              <p:cNvSpPr/>
              <p:nvPr/>
            </p:nvSpPr>
            <p:spPr>
              <a:xfrm>
                <a:off x="11319652" y="133448"/>
                <a:ext cx="4008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𝐵</m:t>
                      </m:r>
                    </m:oMath>
                  </m:oMathPara>
                </a14:m>
                <a:endParaRPr lang="pt-BR" dirty="0"/>
              </a:p>
            </p:txBody>
          </p:sp>
        </mc:Choice>
        <mc:Fallback xmlns="">
          <p:sp>
            <p:nvSpPr>
              <p:cNvPr id="80" name="Retângulo 79">
                <a:extLst>
                  <a:ext uri="{FF2B5EF4-FFF2-40B4-BE49-F238E27FC236}">
                    <a16:creationId xmlns:a16="http://schemas.microsoft.com/office/drawing/2014/main" id="{A38D5263-649E-4FA9-9744-BA1E9EAAAAA4}"/>
                  </a:ext>
                </a:extLst>
              </p:cNvPr>
              <p:cNvSpPr>
                <a:spLocks noRot="1" noChangeAspect="1" noMove="1" noResize="1" noEditPoints="1" noAdjustHandles="1" noChangeArrowheads="1" noChangeShapeType="1" noTextEdit="1"/>
              </p:cNvSpPr>
              <p:nvPr/>
            </p:nvSpPr>
            <p:spPr>
              <a:xfrm>
                <a:off x="11319652" y="133448"/>
                <a:ext cx="400879" cy="369332"/>
              </a:xfrm>
              <a:prstGeom prst="rect">
                <a:avLst/>
              </a:prstGeom>
              <a:blipFill>
                <a:blip r:embed="rId3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2" name="Retângulo 81">
                <a:extLst>
                  <a:ext uri="{FF2B5EF4-FFF2-40B4-BE49-F238E27FC236}">
                    <a16:creationId xmlns:a16="http://schemas.microsoft.com/office/drawing/2014/main" id="{465DB1D9-9FE3-4EA2-B19C-40F67351D5BB}"/>
                  </a:ext>
                </a:extLst>
              </p:cNvPr>
              <p:cNvSpPr/>
              <p:nvPr/>
            </p:nvSpPr>
            <p:spPr>
              <a:xfrm>
                <a:off x="3525365" y="65371"/>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82" name="Retângulo 81">
                <a:extLst>
                  <a:ext uri="{FF2B5EF4-FFF2-40B4-BE49-F238E27FC236}">
                    <a16:creationId xmlns:a16="http://schemas.microsoft.com/office/drawing/2014/main" id="{465DB1D9-9FE3-4EA2-B19C-40F67351D5BB}"/>
                  </a:ext>
                </a:extLst>
              </p:cNvPr>
              <p:cNvSpPr>
                <a:spLocks noRot="1" noChangeAspect="1" noMove="1" noResize="1" noEditPoints="1" noAdjustHandles="1" noChangeArrowheads="1" noChangeShapeType="1" noTextEdit="1"/>
              </p:cNvSpPr>
              <p:nvPr/>
            </p:nvSpPr>
            <p:spPr>
              <a:xfrm>
                <a:off x="3525365" y="65371"/>
                <a:ext cx="390492" cy="369332"/>
              </a:xfrm>
              <a:prstGeom prst="rect">
                <a:avLst/>
              </a:prstGeom>
              <a:blipFill>
                <a:blip r:embed="rId3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4" name="Retângulo 83">
                <a:extLst>
                  <a:ext uri="{FF2B5EF4-FFF2-40B4-BE49-F238E27FC236}">
                    <a16:creationId xmlns:a16="http://schemas.microsoft.com/office/drawing/2014/main" id="{0A4D3B8E-7F5E-41C4-B9AE-594B190C4903}"/>
                  </a:ext>
                </a:extLst>
              </p:cNvPr>
              <p:cNvSpPr/>
              <p:nvPr/>
            </p:nvSpPr>
            <p:spPr>
              <a:xfrm>
                <a:off x="6662572" y="381399"/>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84" name="Retângulo 83">
                <a:extLst>
                  <a:ext uri="{FF2B5EF4-FFF2-40B4-BE49-F238E27FC236}">
                    <a16:creationId xmlns:a16="http://schemas.microsoft.com/office/drawing/2014/main" id="{0A4D3B8E-7F5E-41C4-B9AE-594B190C4903}"/>
                  </a:ext>
                </a:extLst>
              </p:cNvPr>
              <p:cNvSpPr>
                <a:spLocks noRot="1" noChangeAspect="1" noMove="1" noResize="1" noEditPoints="1" noAdjustHandles="1" noChangeArrowheads="1" noChangeShapeType="1" noTextEdit="1"/>
              </p:cNvSpPr>
              <p:nvPr/>
            </p:nvSpPr>
            <p:spPr>
              <a:xfrm>
                <a:off x="6662572" y="381399"/>
                <a:ext cx="390492" cy="369332"/>
              </a:xfrm>
              <a:prstGeom prst="rect">
                <a:avLst/>
              </a:prstGeom>
              <a:blipFill>
                <a:blip r:embed="rId3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6" name="Retângulo 85">
                <a:extLst>
                  <a:ext uri="{FF2B5EF4-FFF2-40B4-BE49-F238E27FC236}">
                    <a16:creationId xmlns:a16="http://schemas.microsoft.com/office/drawing/2014/main" id="{BC2844C5-77A4-4807-BB7C-7C9F708FF53C}"/>
                  </a:ext>
                </a:extLst>
              </p:cNvPr>
              <p:cNvSpPr/>
              <p:nvPr/>
            </p:nvSpPr>
            <p:spPr>
              <a:xfrm>
                <a:off x="9683945" y="434703"/>
                <a:ext cx="390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𝐴</m:t>
                      </m:r>
                    </m:oMath>
                  </m:oMathPara>
                </a14:m>
                <a:endParaRPr lang="pt-BR" dirty="0"/>
              </a:p>
            </p:txBody>
          </p:sp>
        </mc:Choice>
        <mc:Fallback xmlns="">
          <p:sp>
            <p:nvSpPr>
              <p:cNvPr id="86" name="Retângulo 85">
                <a:extLst>
                  <a:ext uri="{FF2B5EF4-FFF2-40B4-BE49-F238E27FC236}">
                    <a16:creationId xmlns:a16="http://schemas.microsoft.com/office/drawing/2014/main" id="{BC2844C5-77A4-4807-BB7C-7C9F708FF53C}"/>
                  </a:ext>
                </a:extLst>
              </p:cNvPr>
              <p:cNvSpPr>
                <a:spLocks noRot="1" noChangeAspect="1" noMove="1" noResize="1" noEditPoints="1" noAdjustHandles="1" noChangeArrowheads="1" noChangeShapeType="1" noTextEdit="1"/>
              </p:cNvSpPr>
              <p:nvPr/>
            </p:nvSpPr>
            <p:spPr>
              <a:xfrm>
                <a:off x="9683945" y="434703"/>
                <a:ext cx="390492" cy="369332"/>
              </a:xfrm>
              <a:prstGeom prst="rect">
                <a:avLst/>
              </a:prstGeom>
              <a:blipFill>
                <a:blip r:embed="rId34"/>
                <a:stretch>
                  <a:fillRect/>
                </a:stretch>
              </a:blipFill>
            </p:spPr>
            <p:txBody>
              <a:bodyPr/>
              <a:lstStyle/>
              <a:p>
                <a:r>
                  <a:rPr lang="pt-BR">
                    <a:noFill/>
                  </a:rPr>
                  <a:t> </a:t>
                </a:r>
              </a:p>
            </p:txBody>
          </p:sp>
        </mc:Fallback>
      </mc:AlternateContent>
      <p:sp>
        <p:nvSpPr>
          <p:cNvPr id="100" name="Arco 99">
            <a:extLst>
              <a:ext uri="{FF2B5EF4-FFF2-40B4-BE49-F238E27FC236}">
                <a16:creationId xmlns:a16="http://schemas.microsoft.com/office/drawing/2014/main" id="{87F05DAB-6440-4590-B957-C64D861D0033}"/>
              </a:ext>
            </a:extLst>
          </p:cNvPr>
          <p:cNvSpPr/>
          <p:nvPr/>
        </p:nvSpPr>
        <p:spPr>
          <a:xfrm>
            <a:off x="5607616" y="51380"/>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103" name="Conector de Seta Reta 102">
            <a:extLst>
              <a:ext uri="{FF2B5EF4-FFF2-40B4-BE49-F238E27FC236}">
                <a16:creationId xmlns:a16="http://schemas.microsoft.com/office/drawing/2014/main" id="{ABD050A0-9B57-4B84-A836-50E0329BB97F}"/>
              </a:ext>
            </a:extLst>
          </p:cNvPr>
          <p:cNvCxnSpPr>
            <a:cxnSpLocks/>
          </p:cNvCxnSpPr>
          <p:nvPr/>
        </p:nvCxnSpPr>
        <p:spPr>
          <a:xfrm>
            <a:off x="6008496" y="260486"/>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Arco 103">
            <a:extLst>
              <a:ext uri="{FF2B5EF4-FFF2-40B4-BE49-F238E27FC236}">
                <a16:creationId xmlns:a16="http://schemas.microsoft.com/office/drawing/2014/main" id="{A09309CD-F412-4FA3-9130-6B2B7F61E458}"/>
              </a:ext>
            </a:extLst>
          </p:cNvPr>
          <p:cNvSpPr/>
          <p:nvPr/>
        </p:nvSpPr>
        <p:spPr>
          <a:xfrm>
            <a:off x="8446676" y="46501"/>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105" name="Conector de Seta Reta 104">
            <a:extLst>
              <a:ext uri="{FF2B5EF4-FFF2-40B4-BE49-F238E27FC236}">
                <a16:creationId xmlns:a16="http://schemas.microsoft.com/office/drawing/2014/main" id="{C479E7A3-9E84-410C-92B3-8605317B6E44}"/>
              </a:ext>
            </a:extLst>
          </p:cNvPr>
          <p:cNvCxnSpPr>
            <a:cxnSpLocks/>
          </p:cNvCxnSpPr>
          <p:nvPr/>
        </p:nvCxnSpPr>
        <p:spPr>
          <a:xfrm>
            <a:off x="8847556" y="255607"/>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 name="Arco 105">
            <a:extLst>
              <a:ext uri="{FF2B5EF4-FFF2-40B4-BE49-F238E27FC236}">
                <a16:creationId xmlns:a16="http://schemas.microsoft.com/office/drawing/2014/main" id="{EAA3DB7E-F9F8-4670-94FE-02E6C466A7AA}"/>
              </a:ext>
            </a:extLst>
          </p:cNvPr>
          <p:cNvSpPr/>
          <p:nvPr/>
        </p:nvSpPr>
        <p:spPr>
          <a:xfrm>
            <a:off x="11368697" y="67023"/>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107" name="Conector de Seta Reta 106">
            <a:extLst>
              <a:ext uri="{FF2B5EF4-FFF2-40B4-BE49-F238E27FC236}">
                <a16:creationId xmlns:a16="http://schemas.microsoft.com/office/drawing/2014/main" id="{3473C7E7-D14A-46EC-A15B-19DCB10D84B9}"/>
              </a:ext>
            </a:extLst>
          </p:cNvPr>
          <p:cNvCxnSpPr>
            <a:cxnSpLocks/>
          </p:cNvCxnSpPr>
          <p:nvPr/>
        </p:nvCxnSpPr>
        <p:spPr>
          <a:xfrm>
            <a:off x="11769577" y="276129"/>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9" name="Arco 108">
            <a:extLst>
              <a:ext uri="{FF2B5EF4-FFF2-40B4-BE49-F238E27FC236}">
                <a16:creationId xmlns:a16="http://schemas.microsoft.com/office/drawing/2014/main" id="{6A7370D4-5156-469A-8010-A3228F75F518}"/>
              </a:ext>
            </a:extLst>
          </p:cNvPr>
          <p:cNvSpPr/>
          <p:nvPr/>
        </p:nvSpPr>
        <p:spPr>
          <a:xfrm rot="15917408">
            <a:off x="3408821" y="148188"/>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111" name="Conector de Seta Reta 110">
            <a:extLst>
              <a:ext uri="{FF2B5EF4-FFF2-40B4-BE49-F238E27FC236}">
                <a16:creationId xmlns:a16="http://schemas.microsoft.com/office/drawing/2014/main" id="{8B1B30A3-C784-406B-9A0F-2A592489A3CB}"/>
              </a:ext>
            </a:extLst>
          </p:cNvPr>
          <p:cNvCxnSpPr>
            <a:cxnSpLocks/>
          </p:cNvCxnSpPr>
          <p:nvPr/>
        </p:nvCxnSpPr>
        <p:spPr>
          <a:xfrm>
            <a:off x="3384843" y="360280"/>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2" name="Arco 111">
            <a:extLst>
              <a:ext uri="{FF2B5EF4-FFF2-40B4-BE49-F238E27FC236}">
                <a16:creationId xmlns:a16="http://schemas.microsoft.com/office/drawing/2014/main" id="{ED0A1075-2FD0-4737-BAAE-5514CD74C58A}"/>
              </a:ext>
            </a:extLst>
          </p:cNvPr>
          <p:cNvSpPr/>
          <p:nvPr/>
        </p:nvSpPr>
        <p:spPr>
          <a:xfrm rot="15917408">
            <a:off x="6437898" y="81820"/>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113" name="Conector de Seta Reta 112">
            <a:extLst>
              <a:ext uri="{FF2B5EF4-FFF2-40B4-BE49-F238E27FC236}">
                <a16:creationId xmlns:a16="http://schemas.microsoft.com/office/drawing/2014/main" id="{ECA0ADC7-01CC-41DF-A2DD-5067965AFBD4}"/>
              </a:ext>
            </a:extLst>
          </p:cNvPr>
          <p:cNvCxnSpPr>
            <a:cxnSpLocks/>
          </p:cNvCxnSpPr>
          <p:nvPr/>
        </p:nvCxnSpPr>
        <p:spPr>
          <a:xfrm>
            <a:off x="6413920" y="293912"/>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4" name="Arco 113">
            <a:extLst>
              <a:ext uri="{FF2B5EF4-FFF2-40B4-BE49-F238E27FC236}">
                <a16:creationId xmlns:a16="http://schemas.microsoft.com/office/drawing/2014/main" id="{956ED0DF-CBFF-4501-9566-4596B7C80178}"/>
              </a:ext>
            </a:extLst>
          </p:cNvPr>
          <p:cNvSpPr/>
          <p:nvPr/>
        </p:nvSpPr>
        <p:spPr>
          <a:xfrm rot="15917408">
            <a:off x="9498159" y="79431"/>
            <a:ext cx="400880" cy="44471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cxnSp>
        <p:nvCxnSpPr>
          <p:cNvPr id="115" name="Conector de Seta Reta 114">
            <a:extLst>
              <a:ext uri="{FF2B5EF4-FFF2-40B4-BE49-F238E27FC236}">
                <a16:creationId xmlns:a16="http://schemas.microsoft.com/office/drawing/2014/main" id="{BA2D9836-A7D9-47D3-8260-E7C7024D2813}"/>
              </a:ext>
            </a:extLst>
          </p:cNvPr>
          <p:cNvCxnSpPr>
            <a:cxnSpLocks/>
          </p:cNvCxnSpPr>
          <p:nvPr/>
        </p:nvCxnSpPr>
        <p:spPr>
          <a:xfrm>
            <a:off x="9474181" y="291523"/>
            <a:ext cx="0" cy="18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7" name="Conector reto 116">
            <a:extLst>
              <a:ext uri="{FF2B5EF4-FFF2-40B4-BE49-F238E27FC236}">
                <a16:creationId xmlns:a16="http://schemas.microsoft.com/office/drawing/2014/main" id="{E53082BC-28DC-4741-AB30-AA0167A28F11}"/>
              </a:ext>
            </a:extLst>
          </p:cNvPr>
          <p:cNvCxnSpPr/>
          <p:nvPr/>
        </p:nvCxnSpPr>
        <p:spPr>
          <a:xfrm flipH="1" flipV="1">
            <a:off x="680391" y="244400"/>
            <a:ext cx="2333381" cy="73923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8" name="CaixaDeTexto 117">
                <a:extLst>
                  <a:ext uri="{FF2B5EF4-FFF2-40B4-BE49-F238E27FC236}">
                    <a16:creationId xmlns:a16="http://schemas.microsoft.com/office/drawing/2014/main" id="{19EFD34D-853B-41D5-ABB6-8B2AC000DB44}"/>
                  </a:ext>
                </a:extLst>
              </p:cNvPr>
              <p:cNvSpPr txBox="1"/>
              <p:nvPr/>
            </p:nvSpPr>
            <p:spPr>
              <a:xfrm>
                <a:off x="413090" y="528461"/>
                <a:ext cx="158788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200" b="0" i="1" smtClean="0">
                          <a:latin typeface="Cambria Math" panose="02040503050406030204" pitchFamily="18" charset="0"/>
                        </a:rPr>
                        <m:t>𝐶𝑜𝑛𝑑𝑖</m:t>
                      </m:r>
                      <m:r>
                        <a:rPr lang="pt-BR" sz="1200" b="0" i="1" smtClean="0">
                          <a:latin typeface="Cambria Math" panose="02040503050406030204" pitchFamily="18" charset="0"/>
                        </a:rPr>
                        <m:t>çõ</m:t>
                      </m:r>
                      <m:r>
                        <a:rPr lang="pt-BR" sz="1200" b="0" i="1" smtClean="0">
                          <a:latin typeface="Cambria Math" panose="02040503050406030204" pitchFamily="18" charset="0"/>
                        </a:rPr>
                        <m:t>𝑒𝑠</m:t>
                      </m:r>
                      <m:r>
                        <a:rPr lang="pt-BR" sz="1200" b="0" i="1" smtClean="0">
                          <a:latin typeface="Cambria Math" panose="02040503050406030204" pitchFamily="18" charset="0"/>
                        </a:rPr>
                        <m:t> </m:t>
                      </m:r>
                      <m:r>
                        <a:rPr lang="pt-BR" sz="1200" b="0" i="1" smtClean="0">
                          <a:latin typeface="Cambria Math" panose="02040503050406030204" pitchFamily="18" charset="0"/>
                        </a:rPr>
                        <m:t>𝑑𝑒</m:t>
                      </m:r>
                      <m:r>
                        <a:rPr lang="pt-BR" sz="1200" b="0" i="1" smtClean="0">
                          <a:latin typeface="Cambria Math" panose="02040503050406030204" pitchFamily="18" charset="0"/>
                        </a:rPr>
                        <m:t> </m:t>
                      </m:r>
                    </m:oMath>
                  </m:oMathPara>
                </a14:m>
                <a:endParaRPr lang="pt-BR" sz="1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1200" b="0" i="1" smtClean="0">
                          <a:latin typeface="Cambria Math" panose="02040503050406030204" pitchFamily="18" charset="0"/>
                        </a:rPr>
                        <m:t>𝐶𝑎𝑟𝑟𝑒𝑔𝑎𝑚𝑒𝑛𝑡𝑜</m:t>
                      </m:r>
                    </m:oMath>
                  </m:oMathPara>
                </a14:m>
                <a:endParaRPr lang="pt-BR" sz="1200" dirty="0"/>
              </a:p>
            </p:txBody>
          </p:sp>
        </mc:Choice>
        <mc:Fallback xmlns="">
          <p:sp>
            <p:nvSpPr>
              <p:cNvPr id="118" name="CaixaDeTexto 117">
                <a:extLst>
                  <a:ext uri="{FF2B5EF4-FFF2-40B4-BE49-F238E27FC236}">
                    <a16:creationId xmlns:a16="http://schemas.microsoft.com/office/drawing/2014/main" id="{19EFD34D-853B-41D5-ABB6-8B2AC000DB44}"/>
                  </a:ext>
                </a:extLst>
              </p:cNvPr>
              <p:cNvSpPr txBox="1">
                <a:spLocks noRot="1" noChangeAspect="1" noMove="1" noResize="1" noEditPoints="1" noAdjustHandles="1" noChangeArrowheads="1" noChangeShapeType="1" noTextEdit="1"/>
              </p:cNvSpPr>
              <p:nvPr/>
            </p:nvSpPr>
            <p:spPr>
              <a:xfrm>
                <a:off x="413090" y="528461"/>
                <a:ext cx="1587886" cy="369332"/>
              </a:xfrm>
              <a:prstGeom prst="rect">
                <a:avLst/>
              </a:prstGeom>
              <a:blipFill>
                <a:blip r:embed="rId35"/>
                <a:stretch>
                  <a:fillRect t="-1667" b="-1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0" name="CaixaDeTexto 119">
                <a:extLst>
                  <a:ext uri="{FF2B5EF4-FFF2-40B4-BE49-F238E27FC236}">
                    <a16:creationId xmlns:a16="http://schemas.microsoft.com/office/drawing/2014/main" id="{2A30688F-A1A7-4A85-BCFF-DD2A18527E52}"/>
                  </a:ext>
                </a:extLst>
              </p:cNvPr>
              <p:cNvSpPr txBox="1"/>
              <p:nvPr/>
            </p:nvSpPr>
            <p:spPr>
              <a:xfrm>
                <a:off x="1440105" y="257954"/>
                <a:ext cx="158788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200" b="0" i="1" smtClean="0">
                          <a:latin typeface="Cambria Math" panose="02040503050406030204" pitchFamily="18" charset="0"/>
                        </a:rPr>
                        <m:t>𝐶𝑜𝑛𝑑𝑖</m:t>
                      </m:r>
                      <m:r>
                        <a:rPr lang="pt-BR" sz="1200" b="0" i="1" smtClean="0">
                          <a:latin typeface="Cambria Math" panose="02040503050406030204" pitchFamily="18" charset="0"/>
                        </a:rPr>
                        <m:t>çõ</m:t>
                      </m:r>
                      <m:r>
                        <a:rPr lang="pt-BR" sz="1200" b="0" i="1" smtClean="0">
                          <a:latin typeface="Cambria Math" panose="02040503050406030204" pitchFamily="18" charset="0"/>
                        </a:rPr>
                        <m:t>𝑒𝑠</m:t>
                      </m:r>
                      <m:r>
                        <a:rPr lang="pt-BR" sz="1200" b="0" i="1" smtClean="0">
                          <a:latin typeface="Cambria Math" panose="02040503050406030204" pitchFamily="18" charset="0"/>
                        </a:rPr>
                        <m:t> </m:t>
                      </m:r>
                      <m:r>
                        <a:rPr lang="pt-BR" sz="1200" b="0" i="1" smtClean="0">
                          <a:latin typeface="Cambria Math" panose="02040503050406030204" pitchFamily="18" charset="0"/>
                        </a:rPr>
                        <m:t>𝑑𝑒</m:t>
                      </m:r>
                      <m:r>
                        <a:rPr lang="pt-BR" sz="1200" b="0" i="1" smtClean="0">
                          <a:latin typeface="Cambria Math" panose="02040503050406030204" pitchFamily="18" charset="0"/>
                        </a:rPr>
                        <m:t> </m:t>
                      </m:r>
                    </m:oMath>
                  </m:oMathPara>
                </a14:m>
                <a:endParaRPr lang="pt-BR" sz="1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1200" b="0" i="1" smtClean="0">
                          <a:latin typeface="Cambria Math" panose="02040503050406030204" pitchFamily="18" charset="0"/>
                        </a:rPr>
                        <m:t>𝐴𝑝𝑜𝑖𝑜</m:t>
                      </m:r>
                    </m:oMath>
                  </m:oMathPara>
                </a14:m>
                <a:endParaRPr lang="pt-BR" sz="1200" dirty="0"/>
              </a:p>
            </p:txBody>
          </p:sp>
        </mc:Choice>
        <mc:Fallback xmlns="">
          <p:sp>
            <p:nvSpPr>
              <p:cNvPr id="120" name="CaixaDeTexto 119">
                <a:extLst>
                  <a:ext uri="{FF2B5EF4-FFF2-40B4-BE49-F238E27FC236}">
                    <a16:creationId xmlns:a16="http://schemas.microsoft.com/office/drawing/2014/main" id="{2A30688F-A1A7-4A85-BCFF-DD2A18527E52}"/>
                  </a:ext>
                </a:extLst>
              </p:cNvPr>
              <p:cNvSpPr txBox="1">
                <a:spLocks noRot="1" noChangeAspect="1" noMove="1" noResize="1" noEditPoints="1" noAdjustHandles="1" noChangeArrowheads="1" noChangeShapeType="1" noTextEdit="1"/>
              </p:cNvSpPr>
              <p:nvPr/>
            </p:nvSpPr>
            <p:spPr>
              <a:xfrm>
                <a:off x="1440105" y="257954"/>
                <a:ext cx="1587886" cy="369332"/>
              </a:xfrm>
              <a:prstGeom prst="rect">
                <a:avLst/>
              </a:prstGeom>
              <a:blipFill>
                <a:blip r:embed="rId36"/>
                <a:stretch>
                  <a:fillRect b="-1639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1" name="CaixaDeTexto 120">
                <a:extLst>
                  <a:ext uri="{FF2B5EF4-FFF2-40B4-BE49-F238E27FC236}">
                    <a16:creationId xmlns:a16="http://schemas.microsoft.com/office/drawing/2014/main" id="{823F7C9B-78F5-476A-8B46-C7C385004C65}"/>
                  </a:ext>
                </a:extLst>
              </p:cNvPr>
              <p:cNvSpPr txBox="1"/>
              <p:nvPr/>
            </p:nvSpPr>
            <p:spPr>
              <a:xfrm>
                <a:off x="6477810" y="2100895"/>
                <a:ext cx="1032975"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oMath>
                  </m:oMathPara>
                </a14:m>
                <a:endParaRPr lang="pt-BR" dirty="0"/>
              </a:p>
            </p:txBody>
          </p:sp>
        </mc:Choice>
        <mc:Fallback xmlns="">
          <p:sp>
            <p:nvSpPr>
              <p:cNvPr id="121" name="CaixaDeTexto 120">
                <a:extLst>
                  <a:ext uri="{FF2B5EF4-FFF2-40B4-BE49-F238E27FC236}">
                    <a16:creationId xmlns:a16="http://schemas.microsoft.com/office/drawing/2014/main" id="{823F7C9B-78F5-476A-8B46-C7C385004C65}"/>
                  </a:ext>
                </a:extLst>
              </p:cNvPr>
              <p:cNvSpPr txBox="1">
                <a:spLocks noRot="1" noChangeAspect="1" noMove="1" noResize="1" noEditPoints="1" noAdjustHandles="1" noChangeArrowheads="1" noChangeShapeType="1" noTextEdit="1"/>
              </p:cNvSpPr>
              <p:nvPr/>
            </p:nvSpPr>
            <p:spPr>
              <a:xfrm>
                <a:off x="6477810" y="2100895"/>
                <a:ext cx="1032975" cy="354712"/>
              </a:xfrm>
              <a:prstGeom prst="rect">
                <a:avLst/>
              </a:prstGeom>
              <a:blipFill>
                <a:blip r:embed="rId37"/>
                <a:stretch>
                  <a:fillRect l="-5325" t="-3448" r="-4734" b="-1551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3" name="CaixaDeTexto 122">
                <a:extLst>
                  <a:ext uri="{FF2B5EF4-FFF2-40B4-BE49-F238E27FC236}">
                    <a16:creationId xmlns:a16="http://schemas.microsoft.com/office/drawing/2014/main" id="{CF1A6A5C-F4F4-4141-838E-B53C5F0B4ED2}"/>
                  </a:ext>
                </a:extLst>
              </p:cNvPr>
              <p:cNvSpPr txBox="1"/>
              <p:nvPr/>
            </p:nvSpPr>
            <p:spPr>
              <a:xfrm>
                <a:off x="7798749" y="2104475"/>
                <a:ext cx="1048877"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12</m:t>
                              </m:r>
                            </m:den>
                          </m:f>
                        </m:e>
                      </m:box>
                    </m:oMath>
                  </m:oMathPara>
                </a14:m>
                <a:endParaRPr lang="pt-BR" dirty="0"/>
              </a:p>
            </p:txBody>
          </p:sp>
        </mc:Choice>
        <mc:Fallback xmlns="">
          <p:sp>
            <p:nvSpPr>
              <p:cNvPr id="123" name="CaixaDeTexto 122">
                <a:extLst>
                  <a:ext uri="{FF2B5EF4-FFF2-40B4-BE49-F238E27FC236}">
                    <a16:creationId xmlns:a16="http://schemas.microsoft.com/office/drawing/2014/main" id="{CF1A6A5C-F4F4-4141-838E-B53C5F0B4ED2}"/>
                  </a:ext>
                </a:extLst>
              </p:cNvPr>
              <p:cNvSpPr txBox="1">
                <a:spLocks noRot="1" noChangeAspect="1" noMove="1" noResize="1" noEditPoints="1" noAdjustHandles="1" noChangeArrowheads="1" noChangeShapeType="1" noTextEdit="1"/>
              </p:cNvSpPr>
              <p:nvPr/>
            </p:nvSpPr>
            <p:spPr>
              <a:xfrm>
                <a:off x="7798749" y="2104475"/>
                <a:ext cx="1048877" cy="354712"/>
              </a:xfrm>
              <a:prstGeom prst="rect">
                <a:avLst/>
              </a:prstGeom>
              <a:blipFill>
                <a:blip r:embed="rId38"/>
                <a:stretch>
                  <a:fillRect l="-4651" t="-1724" r="-4070" b="-1724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5" name="CaixaDeTexto 124">
                <a:extLst>
                  <a:ext uri="{FF2B5EF4-FFF2-40B4-BE49-F238E27FC236}">
                    <a16:creationId xmlns:a16="http://schemas.microsoft.com/office/drawing/2014/main" id="{17F6B5B4-9C83-4169-ABB3-7295820CF350}"/>
                  </a:ext>
                </a:extLst>
              </p:cNvPr>
              <p:cNvSpPr txBox="1"/>
              <p:nvPr/>
            </p:nvSpPr>
            <p:spPr>
              <a:xfrm>
                <a:off x="6644032" y="2564494"/>
                <a:ext cx="810094"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oMath>
                  </m:oMathPara>
                </a14:m>
                <a:endParaRPr lang="pt-BR" dirty="0"/>
              </a:p>
            </p:txBody>
          </p:sp>
        </mc:Choice>
        <mc:Fallback xmlns="">
          <p:sp>
            <p:nvSpPr>
              <p:cNvPr id="125" name="CaixaDeTexto 124">
                <a:extLst>
                  <a:ext uri="{FF2B5EF4-FFF2-40B4-BE49-F238E27FC236}">
                    <a16:creationId xmlns:a16="http://schemas.microsoft.com/office/drawing/2014/main" id="{17F6B5B4-9C83-4169-ABB3-7295820CF350}"/>
                  </a:ext>
                </a:extLst>
              </p:cNvPr>
              <p:cNvSpPr txBox="1">
                <a:spLocks noRot="1" noChangeAspect="1" noMove="1" noResize="1" noEditPoints="1" noAdjustHandles="1" noChangeArrowheads="1" noChangeShapeType="1" noTextEdit="1"/>
              </p:cNvSpPr>
              <p:nvPr/>
            </p:nvSpPr>
            <p:spPr>
              <a:xfrm>
                <a:off x="6644032" y="2564494"/>
                <a:ext cx="810094" cy="334002"/>
              </a:xfrm>
              <a:prstGeom prst="rect">
                <a:avLst/>
              </a:prstGeom>
              <a:blipFill>
                <a:blip r:embed="rId39"/>
                <a:stretch>
                  <a:fillRect l="-6015" t="-1852" r="-3759" b="-1851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7" name="CaixaDeTexto 126">
                <a:extLst>
                  <a:ext uri="{FF2B5EF4-FFF2-40B4-BE49-F238E27FC236}">
                    <a16:creationId xmlns:a16="http://schemas.microsoft.com/office/drawing/2014/main" id="{397DF818-0595-4411-A1F7-043EFCFC397B}"/>
                  </a:ext>
                </a:extLst>
              </p:cNvPr>
              <p:cNvSpPr txBox="1"/>
              <p:nvPr/>
            </p:nvSpPr>
            <p:spPr>
              <a:xfrm>
                <a:off x="7829888" y="2580382"/>
                <a:ext cx="817981"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m:t>
                              </m:r>
                            </m:den>
                          </m:f>
                        </m:e>
                      </m:box>
                    </m:oMath>
                  </m:oMathPara>
                </a14:m>
                <a:endParaRPr lang="pt-BR" dirty="0"/>
              </a:p>
            </p:txBody>
          </p:sp>
        </mc:Choice>
        <mc:Fallback xmlns="">
          <p:sp>
            <p:nvSpPr>
              <p:cNvPr id="127" name="CaixaDeTexto 126">
                <a:extLst>
                  <a:ext uri="{FF2B5EF4-FFF2-40B4-BE49-F238E27FC236}">
                    <a16:creationId xmlns:a16="http://schemas.microsoft.com/office/drawing/2014/main" id="{397DF818-0595-4411-A1F7-043EFCFC397B}"/>
                  </a:ext>
                </a:extLst>
              </p:cNvPr>
              <p:cNvSpPr txBox="1">
                <a:spLocks noRot="1" noChangeAspect="1" noMove="1" noResize="1" noEditPoints="1" noAdjustHandles="1" noChangeArrowheads="1" noChangeShapeType="1" noTextEdit="1"/>
              </p:cNvSpPr>
              <p:nvPr/>
            </p:nvSpPr>
            <p:spPr>
              <a:xfrm>
                <a:off x="7829888" y="2580382"/>
                <a:ext cx="817981" cy="334002"/>
              </a:xfrm>
              <a:prstGeom prst="rect">
                <a:avLst/>
              </a:prstGeom>
              <a:blipFill>
                <a:blip r:embed="rId40"/>
                <a:stretch>
                  <a:fillRect l="-5926" r="-4444" b="-1818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9" name="CaixaDeTexto 128">
                <a:extLst>
                  <a:ext uri="{FF2B5EF4-FFF2-40B4-BE49-F238E27FC236}">
                    <a16:creationId xmlns:a16="http://schemas.microsoft.com/office/drawing/2014/main" id="{D9CA7DD1-9C91-44AF-BD56-DAFEA3B9AEC1}"/>
                  </a:ext>
                </a:extLst>
              </p:cNvPr>
              <p:cNvSpPr txBox="1"/>
              <p:nvPr/>
            </p:nvSpPr>
            <p:spPr>
              <a:xfrm>
                <a:off x="9539514" y="2130437"/>
                <a:ext cx="1069845" cy="356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ea typeface="Cambria Math" panose="02040503050406030204" pitchFamily="18" charset="0"/>
                                </a:rPr>
                                <m:t>8</m:t>
                              </m:r>
                            </m:den>
                          </m:f>
                        </m:e>
                      </m:box>
                    </m:oMath>
                  </m:oMathPara>
                </a14:m>
                <a:endParaRPr lang="pt-BR" dirty="0"/>
              </a:p>
            </p:txBody>
          </p:sp>
        </mc:Choice>
        <mc:Fallback xmlns="">
          <p:sp>
            <p:nvSpPr>
              <p:cNvPr id="129" name="CaixaDeTexto 128">
                <a:extLst>
                  <a:ext uri="{FF2B5EF4-FFF2-40B4-BE49-F238E27FC236}">
                    <a16:creationId xmlns:a16="http://schemas.microsoft.com/office/drawing/2014/main" id="{D9CA7DD1-9C91-44AF-BD56-DAFEA3B9AEC1}"/>
                  </a:ext>
                </a:extLst>
              </p:cNvPr>
              <p:cNvSpPr txBox="1">
                <a:spLocks noRot="1" noChangeAspect="1" noMove="1" noResize="1" noEditPoints="1" noAdjustHandles="1" noChangeArrowheads="1" noChangeShapeType="1" noTextEdit="1"/>
              </p:cNvSpPr>
              <p:nvPr/>
            </p:nvSpPr>
            <p:spPr>
              <a:xfrm>
                <a:off x="9539514" y="2130437"/>
                <a:ext cx="1069845" cy="356572"/>
              </a:xfrm>
              <a:prstGeom prst="rect">
                <a:avLst/>
              </a:prstGeom>
              <a:blipFill>
                <a:blip r:embed="rId41"/>
                <a:stretch>
                  <a:fillRect l="-3429" t="-1695" r="-2857" b="-152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1" name="CaixaDeTexto 130">
                <a:extLst>
                  <a:ext uri="{FF2B5EF4-FFF2-40B4-BE49-F238E27FC236}">
                    <a16:creationId xmlns:a16="http://schemas.microsoft.com/office/drawing/2014/main" id="{0C6C39EA-450C-4AD6-A07E-E6D0728E4233}"/>
                  </a:ext>
                </a:extLst>
              </p:cNvPr>
              <p:cNvSpPr txBox="1"/>
              <p:nvPr/>
            </p:nvSpPr>
            <p:spPr>
              <a:xfrm>
                <a:off x="10864255" y="2177476"/>
                <a:ext cx="7988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=0</m:t>
                      </m:r>
                    </m:oMath>
                  </m:oMathPara>
                </a14:m>
                <a:endParaRPr lang="pt-BR" dirty="0"/>
              </a:p>
            </p:txBody>
          </p:sp>
        </mc:Choice>
        <mc:Fallback xmlns="">
          <p:sp>
            <p:nvSpPr>
              <p:cNvPr id="131" name="CaixaDeTexto 130">
                <a:extLst>
                  <a:ext uri="{FF2B5EF4-FFF2-40B4-BE49-F238E27FC236}">
                    <a16:creationId xmlns:a16="http://schemas.microsoft.com/office/drawing/2014/main" id="{0C6C39EA-450C-4AD6-A07E-E6D0728E4233}"/>
                  </a:ext>
                </a:extLst>
              </p:cNvPr>
              <p:cNvSpPr txBox="1">
                <a:spLocks noRot="1" noChangeAspect="1" noMove="1" noResize="1" noEditPoints="1" noAdjustHandles="1" noChangeArrowheads="1" noChangeShapeType="1" noTextEdit="1"/>
              </p:cNvSpPr>
              <p:nvPr/>
            </p:nvSpPr>
            <p:spPr>
              <a:xfrm>
                <a:off x="10864255" y="2177476"/>
                <a:ext cx="798808" cy="276999"/>
              </a:xfrm>
              <a:prstGeom prst="rect">
                <a:avLst/>
              </a:prstGeom>
              <a:blipFill>
                <a:blip r:embed="rId42"/>
                <a:stretch>
                  <a:fillRect l="-6107" r="-6870"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3" name="CaixaDeTexto 132">
                <a:extLst>
                  <a:ext uri="{FF2B5EF4-FFF2-40B4-BE49-F238E27FC236}">
                    <a16:creationId xmlns:a16="http://schemas.microsoft.com/office/drawing/2014/main" id="{B0D59F73-F457-4FC6-9631-A0A87F4F1B0F}"/>
                  </a:ext>
                </a:extLst>
              </p:cNvPr>
              <p:cNvSpPr txBox="1"/>
              <p:nvPr/>
            </p:nvSpPr>
            <p:spPr>
              <a:xfrm>
                <a:off x="9686410" y="2566033"/>
                <a:ext cx="899862" cy="348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5</m:t>
                              </m:r>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ea typeface="Cambria Math" panose="02040503050406030204" pitchFamily="18" charset="0"/>
                                </a:rPr>
                                <m:t>8</m:t>
                              </m:r>
                            </m:den>
                          </m:f>
                        </m:e>
                      </m:box>
                    </m:oMath>
                  </m:oMathPara>
                </a14:m>
                <a:endParaRPr lang="pt-BR" dirty="0"/>
              </a:p>
            </p:txBody>
          </p:sp>
        </mc:Choice>
        <mc:Fallback xmlns="">
          <p:sp>
            <p:nvSpPr>
              <p:cNvPr id="133" name="CaixaDeTexto 132">
                <a:extLst>
                  <a:ext uri="{FF2B5EF4-FFF2-40B4-BE49-F238E27FC236}">
                    <a16:creationId xmlns:a16="http://schemas.microsoft.com/office/drawing/2014/main" id="{B0D59F73-F457-4FC6-9631-A0A87F4F1B0F}"/>
                  </a:ext>
                </a:extLst>
              </p:cNvPr>
              <p:cNvSpPr txBox="1">
                <a:spLocks noRot="1" noChangeAspect="1" noMove="1" noResize="1" noEditPoints="1" noAdjustHandles="1" noChangeArrowheads="1" noChangeShapeType="1" noTextEdit="1"/>
              </p:cNvSpPr>
              <p:nvPr/>
            </p:nvSpPr>
            <p:spPr>
              <a:xfrm>
                <a:off x="9686410" y="2566033"/>
                <a:ext cx="899862" cy="348942"/>
              </a:xfrm>
              <a:prstGeom prst="rect">
                <a:avLst/>
              </a:prstGeom>
              <a:blipFill>
                <a:blip r:embed="rId43"/>
                <a:stretch>
                  <a:fillRect l="-6081" t="-1754" r="-3378" b="-1228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5" name="CaixaDeTexto 134">
                <a:extLst>
                  <a:ext uri="{FF2B5EF4-FFF2-40B4-BE49-F238E27FC236}">
                    <a16:creationId xmlns:a16="http://schemas.microsoft.com/office/drawing/2014/main" id="{8FF4D2AF-3770-436F-A47F-26DA2064C3E2}"/>
                  </a:ext>
                </a:extLst>
              </p:cNvPr>
              <p:cNvSpPr txBox="1"/>
              <p:nvPr/>
            </p:nvSpPr>
            <p:spPr>
              <a:xfrm>
                <a:off x="10872266" y="2581921"/>
                <a:ext cx="915764" cy="348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3</m:t>
                              </m:r>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ea typeface="Cambria Math" panose="02040503050406030204" pitchFamily="18" charset="0"/>
                                </a:rPr>
                                <m:t>8</m:t>
                              </m:r>
                            </m:den>
                          </m:f>
                        </m:e>
                      </m:box>
                    </m:oMath>
                  </m:oMathPara>
                </a14:m>
                <a:endParaRPr lang="pt-BR" dirty="0"/>
              </a:p>
            </p:txBody>
          </p:sp>
        </mc:Choice>
        <mc:Fallback xmlns="">
          <p:sp>
            <p:nvSpPr>
              <p:cNvPr id="135" name="CaixaDeTexto 134">
                <a:extLst>
                  <a:ext uri="{FF2B5EF4-FFF2-40B4-BE49-F238E27FC236}">
                    <a16:creationId xmlns:a16="http://schemas.microsoft.com/office/drawing/2014/main" id="{8FF4D2AF-3770-436F-A47F-26DA2064C3E2}"/>
                  </a:ext>
                </a:extLst>
              </p:cNvPr>
              <p:cNvSpPr txBox="1">
                <a:spLocks noRot="1" noChangeAspect="1" noMove="1" noResize="1" noEditPoints="1" noAdjustHandles="1" noChangeArrowheads="1" noChangeShapeType="1" noTextEdit="1"/>
              </p:cNvSpPr>
              <p:nvPr/>
            </p:nvSpPr>
            <p:spPr>
              <a:xfrm>
                <a:off x="10872266" y="2581921"/>
                <a:ext cx="915764" cy="348942"/>
              </a:xfrm>
              <a:prstGeom prst="rect">
                <a:avLst/>
              </a:prstGeom>
              <a:blipFill>
                <a:blip r:embed="rId44"/>
                <a:stretch>
                  <a:fillRect l="-6000" t="-1754" r="-4000" b="-1228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7" name="CaixaDeTexto 136">
                <a:extLst>
                  <a:ext uri="{FF2B5EF4-FFF2-40B4-BE49-F238E27FC236}">
                    <a16:creationId xmlns:a16="http://schemas.microsoft.com/office/drawing/2014/main" id="{ECE4024A-2AA5-4CD7-8D34-ECA5930F2E5E}"/>
                  </a:ext>
                </a:extLst>
              </p:cNvPr>
              <p:cNvSpPr txBox="1"/>
              <p:nvPr/>
            </p:nvSpPr>
            <p:spPr>
              <a:xfrm>
                <a:off x="4628633" y="2125154"/>
                <a:ext cx="1048877" cy="356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ea typeface="Cambria Math" panose="02040503050406030204" pitchFamily="18" charset="0"/>
                                </a:rPr>
                                <m:t>8</m:t>
                              </m:r>
                            </m:den>
                          </m:f>
                        </m:e>
                      </m:box>
                    </m:oMath>
                  </m:oMathPara>
                </a14:m>
                <a:endParaRPr lang="pt-BR" dirty="0"/>
              </a:p>
            </p:txBody>
          </p:sp>
        </mc:Choice>
        <mc:Fallback xmlns="">
          <p:sp>
            <p:nvSpPr>
              <p:cNvPr id="137" name="CaixaDeTexto 136">
                <a:extLst>
                  <a:ext uri="{FF2B5EF4-FFF2-40B4-BE49-F238E27FC236}">
                    <a16:creationId xmlns:a16="http://schemas.microsoft.com/office/drawing/2014/main" id="{ECE4024A-2AA5-4CD7-8D34-ECA5930F2E5E}"/>
                  </a:ext>
                </a:extLst>
              </p:cNvPr>
              <p:cNvSpPr txBox="1">
                <a:spLocks noRot="1" noChangeAspect="1" noMove="1" noResize="1" noEditPoints="1" noAdjustHandles="1" noChangeArrowheads="1" noChangeShapeType="1" noTextEdit="1"/>
              </p:cNvSpPr>
              <p:nvPr/>
            </p:nvSpPr>
            <p:spPr>
              <a:xfrm>
                <a:off x="4628633" y="2125154"/>
                <a:ext cx="1048877" cy="356572"/>
              </a:xfrm>
              <a:prstGeom prst="rect">
                <a:avLst/>
              </a:prstGeom>
              <a:blipFill>
                <a:blip r:embed="rId45"/>
                <a:stretch>
                  <a:fillRect l="-4651" t="-3448" r="-4070" b="-1551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9" name="CaixaDeTexto 138">
                <a:extLst>
                  <a:ext uri="{FF2B5EF4-FFF2-40B4-BE49-F238E27FC236}">
                    <a16:creationId xmlns:a16="http://schemas.microsoft.com/office/drawing/2014/main" id="{2650452A-0A4A-4BCE-9222-AC016E3E50BB}"/>
                  </a:ext>
                </a:extLst>
              </p:cNvPr>
              <p:cNvSpPr txBox="1"/>
              <p:nvPr/>
            </p:nvSpPr>
            <p:spPr>
              <a:xfrm>
                <a:off x="3539891" y="2177476"/>
                <a:ext cx="782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=0</m:t>
                      </m:r>
                    </m:oMath>
                  </m:oMathPara>
                </a14:m>
                <a:endParaRPr lang="pt-BR" dirty="0"/>
              </a:p>
            </p:txBody>
          </p:sp>
        </mc:Choice>
        <mc:Fallback xmlns="">
          <p:sp>
            <p:nvSpPr>
              <p:cNvPr id="139" name="CaixaDeTexto 138">
                <a:extLst>
                  <a:ext uri="{FF2B5EF4-FFF2-40B4-BE49-F238E27FC236}">
                    <a16:creationId xmlns:a16="http://schemas.microsoft.com/office/drawing/2014/main" id="{2650452A-0A4A-4BCE-9222-AC016E3E50BB}"/>
                  </a:ext>
                </a:extLst>
              </p:cNvPr>
              <p:cNvSpPr txBox="1">
                <a:spLocks noRot="1" noChangeAspect="1" noMove="1" noResize="1" noEditPoints="1" noAdjustHandles="1" noChangeArrowheads="1" noChangeShapeType="1" noTextEdit="1"/>
              </p:cNvSpPr>
              <p:nvPr/>
            </p:nvSpPr>
            <p:spPr>
              <a:xfrm>
                <a:off x="3539891" y="2177476"/>
                <a:ext cx="782907" cy="276999"/>
              </a:xfrm>
              <a:prstGeom prst="rect">
                <a:avLst/>
              </a:prstGeom>
              <a:blipFill>
                <a:blip r:embed="rId46"/>
                <a:stretch>
                  <a:fillRect l="-7031" r="-6250"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1" name="CaixaDeTexto 140">
                <a:extLst>
                  <a:ext uri="{FF2B5EF4-FFF2-40B4-BE49-F238E27FC236}">
                    <a16:creationId xmlns:a16="http://schemas.microsoft.com/office/drawing/2014/main" id="{E6055297-5479-4C64-817D-ADF501D4BE5C}"/>
                  </a:ext>
                </a:extLst>
              </p:cNvPr>
              <p:cNvSpPr txBox="1"/>
              <p:nvPr/>
            </p:nvSpPr>
            <p:spPr>
              <a:xfrm>
                <a:off x="3613958" y="2571084"/>
                <a:ext cx="899862" cy="335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3</m:t>
                              </m:r>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ea typeface="Cambria Math" panose="02040503050406030204" pitchFamily="18" charset="0"/>
                                </a:rPr>
                                <m:t>8</m:t>
                              </m:r>
                            </m:den>
                          </m:f>
                        </m:e>
                      </m:box>
                    </m:oMath>
                  </m:oMathPara>
                </a14:m>
                <a:endParaRPr lang="pt-BR" dirty="0"/>
              </a:p>
            </p:txBody>
          </p:sp>
        </mc:Choice>
        <mc:Fallback xmlns="">
          <p:sp>
            <p:nvSpPr>
              <p:cNvPr id="141" name="CaixaDeTexto 140">
                <a:extLst>
                  <a:ext uri="{FF2B5EF4-FFF2-40B4-BE49-F238E27FC236}">
                    <a16:creationId xmlns:a16="http://schemas.microsoft.com/office/drawing/2014/main" id="{E6055297-5479-4C64-817D-ADF501D4BE5C}"/>
                  </a:ext>
                </a:extLst>
              </p:cNvPr>
              <p:cNvSpPr txBox="1">
                <a:spLocks noRot="1" noChangeAspect="1" noMove="1" noResize="1" noEditPoints="1" noAdjustHandles="1" noChangeArrowheads="1" noChangeShapeType="1" noTextEdit="1"/>
              </p:cNvSpPr>
              <p:nvPr/>
            </p:nvSpPr>
            <p:spPr>
              <a:xfrm>
                <a:off x="3613958" y="2571084"/>
                <a:ext cx="899862" cy="335861"/>
              </a:xfrm>
              <a:prstGeom prst="rect">
                <a:avLst/>
              </a:prstGeom>
              <a:blipFill>
                <a:blip r:embed="rId47"/>
                <a:stretch>
                  <a:fillRect l="-6122" t="-1818" r="-4082" b="-16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3" name="CaixaDeTexto 142">
                <a:extLst>
                  <a:ext uri="{FF2B5EF4-FFF2-40B4-BE49-F238E27FC236}">
                    <a16:creationId xmlns:a16="http://schemas.microsoft.com/office/drawing/2014/main" id="{CAEE5BCF-B71C-47C0-A2C2-0A9DDBA05B86}"/>
                  </a:ext>
                </a:extLst>
              </p:cNvPr>
              <p:cNvSpPr txBox="1"/>
              <p:nvPr/>
            </p:nvSpPr>
            <p:spPr>
              <a:xfrm>
                <a:off x="4785824" y="2568590"/>
                <a:ext cx="915764" cy="335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5</m:t>
                              </m:r>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ea typeface="Cambria Math" panose="02040503050406030204" pitchFamily="18" charset="0"/>
                                </a:rPr>
                                <m:t>8</m:t>
                              </m:r>
                            </m:den>
                          </m:f>
                        </m:e>
                      </m:box>
                    </m:oMath>
                  </m:oMathPara>
                </a14:m>
                <a:endParaRPr lang="pt-BR" dirty="0"/>
              </a:p>
            </p:txBody>
          </p:sp>
        </mc:Choice>
        <mc:Fallback xmlns="">
          <p:sp>
            <p:nvSpPr>
              <p:cNvPr id="143" name="CaixaDeTexto 142">
                <a:extLst>
                  <a:ext uri="{FF2B5EF4-FFF2-40B4-BE49-F238E27FC236}">
                    <a16:creationId xmlns:a16="http://schemas.microsoft.com/office/drawing/2014/main" id="{CAEE5BCF-B71C-47C0-A2C2-0A9DDBA05B86}"/>
                  </a:ext>
                </a:extLst>
              </p:cNvPr>
              <p:cNvSpPr txBox="1">
                <a:spLocks noRot="1" noChangeAspect="1" noMove="1" noResize="1" noEditPoints="1" noAdjustHandles="1" noChangeArrowheads="1" noChangeShapeType="1" noTextEdit="1"/>
              </p:cNvSpPr>
              <p:nvPr/>
            </p:nvSpPr>
            <p:spPr>
              <a:xfrm>
                <a:off x="4785824" y="2568590"/>
                <a:ext cx="915764" cy="335861"/>
              </a:xfrm>
              <a:prstGeom prst="rect">
                <a:avLst/>
              </a:prstGeom>
              <a:blipFill>
                <a:blip r:embed="rId48"/>
                <a:stretch>
                  <a:fillRect l="-5333" r="-4667" b="-1818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5" name="CaixaDeTexto 144">
                <a:extLst>
                  <a:ext uri="{FF2B5EF4-FFF2-40B4-BE49-F238E27FC236}">
                    <a16:creationId xmlns:a16="http://schemas.microsoft.com/office/drawing/2014/main" id="{8BF03E63-3FC9-4B7A-A563-49C995110F88}"/>
                  </a:ext>
                </a:extLst>
              </p:cNvPr>
              <p:cNvSpPr txBox="1"/>
              <p:nvPr/>
            </p:nvSpPr>
            <p:spPr>
              <a:xfrm>
                <a:off x="6521026" y="1079585"/>
                <a:ext cx="972061" cy="335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𝑃</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ea typeface="Cambria Math" panose="02040503050406030204" pitchFamily="18" charset="0"/>
                                </a:rPr>
                                <m:t>8</m:t>
                              </m:r>
                            </m:den>
                          </m:f>
                        </m:e>
                      </m:box>
                    </m:oMath>
                  </m:oMathPara>
                </a14:m>
                <a:endParaRPr lang="pt-BR" dirty="0"/>
              </a:p>
            </p:txBody>
          </p:sp>
        </mc:Choice>
        <mc:Fallback xmlns="">
          <p:sp>
            <p:nvSpPr>
              <p:cNvPr id="145" name="CaixaDeTexto 144">
                <a:extLst>
                  <a:ext uri="{FF2B5EF4-FFF2-40B4-BE49-F238E27FC236}">
                    <a16:creationId xmlns:a16="http://schemas.microsoft.com/office/drawing/2014/main" id="{8BF03E63-3FC9-4B7A-A563-49C995110F88}"/>
                  </a:ext>
                </a:extLst>
              </p:cNvPr>
              <p:cNvSpPr txBox="1">
                <a:spLocks noRot="1" noChangeAspect="1" noMove="1" noResize="1" noEditPoints="1" noAdjustHandles="1" noChangeArrowheads="1" noChangeShapeType="1" noTextEdit="1"/>
              </p:cNvSpPr>
              <p:nvPr/>
            </p:nvSpPr>
            <p:spPr>
              <a:xfrm>
                <a:off x="6521026" y="1079585"/>
                <a:ext cx="972061" cy="335861"/>
              </a:xfrm>
              <a:prstGeom prst="rect">
                <a:avLst/>
              </a:prstGeom>
              <a:blipFill>
                <a:blip r:embed="rId49"/>
                <a:stretch>
                  <a:fillRect l="-5660" r="-3774" b="-1818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7" name="CaixaDeTexto 146">
                <a:extLst>
                  <a:ext uri="{FF2B5EF4-FFF2-40B4-BE49-F238E27FC236}">
                    <a16:creationId xmlns:a16="http://schemas.microsoft.com/office/drawing/2014/main" id="{BE67938E-1007-404C-AB4B-C5A39BE16C91}"/>
                  </a:ext>
                </a:extLst>
              </p:cNvPr>
              <p:cNvSpPr txBox="1"/>
              <p:nvPr/>
            </p:nvSpPr>
            <p:spPr>
              <a:xfrm>
                <a:off x="7841965" y="1083165"/>
                <a:ext cx="987963" cy="335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𝑃</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ea typeface="Cambria Math" panose="02040503050406030204" pitchFamily="18" charset="0"/>
                                </a:rPr>
                                <m:t>8</m:t>
                              </m:r>
                            </m:den>
                          </m:f>
                        </m:e>
                      </m:box>
                    </m:oMath>
                  </m:oMathPara>
                </a14:m>
                <a:endParaRPr lang="pt-BR" dirty="0"/>
              </a:p>
            </p:txBody>
          </p:sp>
        </mc:Choice>
        <mc:Fallback xmlns="">
          <p:sp>
            <p:nvSpPr>
              <p:cNvPr id="147" name="CaixaDeTexto 146">
                <a:extLst>
                  <a:ext uri="{FF2B5EF4-FFF2-40B4-BE49-F238E27FC236}">
                    <a16:creationId xmlns:a16="http://schemas.microsoft.com/office/drawing/2014/main" id="{BE67938E-1007-404C-AB4B-C5A39BE16C91}"/>
                  </a:ext>
                </a:extLst>
              </p:cNvPr>
              <p:cNvSpPr txBox="1">
                <a:spLocks noRot="1" noChangeAspect="1" noMove="1" noResize="1" noEditPoints="1" noAdjustHandles="1" noChangeArrowheads="1" noChangeShapeType="1" noTextEdit="1"/>
              </p:cNvSpPr>
              <p:nvPr/>
            </p:nvSpPr>
            <p:spPr>
              <a:xfrm>
                <a:off x="7841965" y="1083165"/>
                <a:ext cx="987963" cy="335861"/>
              </a:xfrm>
              <a:prstGeom prst="rect">
                <a:avLst/>
              </a:prstGeom>
              <a:blipFill>
                <a:blip r:embed="rId50"/>
                <a:stretch>
                  <a:fillRect l="-4938" t="-1818" r="-4321" b="-16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9" name="CaixaDeTexto 148">
                <a:extLst>
                  <a:ext uri="{FF2B5EF4-FFF2-40B4-BE49-F238E27FC236}">
                    <a16:creationId xmlns:a16="http://schemas.microsoft.com/office/drawing/2014/main" id="{52566FAF-D981-4D3E-A6B1-DA3848896575}"/>
                  </a:ext>
                </a:extLst>
              </p:cNvPr>
              <p:cNvSpPr txBox="1"/>
              <p:nvPr/>
            </p:nvSpPr>
            <p:spPr>
              <a:xfrm>
                <a:off x="6687248" y="1543184"/>
                <a:ext cx="727443" cy="323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𝑃</m:t>
                              </m:r>
                            </m:num>
                            <m:den>
                              <m:r>
                                <a:rPr lang="pt-BR" b="0" i="1" smtClean="0">
                                  <a:latin typeface="Cambria Math" panose="02040503050406030204" pitchFamily="18" charset="0"/>
                                </a:rPr>
                                <m:t>2</m:t>
                              </m:r>
                            </m:den>
                          </m:f>
                        </m:e>
                      </m:box>
                    </m:oMath>
                  </m:oMathPara>
                </a14:m>
                <a:endParaRPr lang="pt-BR" dirty="0"/>
              </a:p>
            </p:txBody>
          </p:sp>
        </mc:Choice>
        <mc:Fallback xmlns="">
          <p:sp>
            <p:nvSpPr>
              <p:cNvPr id="149" name="CaixaDeTexto 148">
                <a:extLst>
                  <a:ext uri="{FF2B5EF4-FFF2-40B4-BE49-F238E27FC236}">
                    <a16:creationId xmlns:a16="http://schemas.microsoft.com/office/drawing/2014/main" id="{52566FAF-D981-4D3E-A6B1-DA3848896575}"/>
                  </a:ext>
                </a:extLst>
              </p:cNvPr>
              <p:cNvSpPr txBox="1">
                <a:spLocks noRot="1" noChangeAspect="1" noMove="1" noResize="1" noEditPoints="1" noAdjustHandles="1" noChangeArrowheads="1" noChangeShapeType="1" noTextEdit="1"/>
              </p:cNvSpPr>
              <p:nvPr/>
            </p:nvSpPr>
            <p:spPr>
              <a:xfrm>
                <a:off x="6687248" y="1543184"/>
                <a:ext cx="727443" cy="323422"/>
              </a:xfrm>
              <a:prstGeom prst="rect">
                <a:avLst/>
              </a:prstGeom>
              <a:blipFill>
                <a:blip r:embed="rId51"/>
                <a:stretch>
                  <a:fillRect l="-7563" r="-3361" b="-1886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1" name="CaixaDeTexto 150">
                <a:extLst>
                  <a:ext uri="{FF2B5EF4-FFF2-40B4-BE49-F238E27FC236}">
                    <a16:creationId xmlns:a16="http://schemas.microsoft.com/office/drawing/2014/main" id="{8D6093B0-3DB5-4841-B4E7-07F5E49140D1}"/>
                  </a:ext>
                </a:extLst>
              </p:cNvPr>
              <p:cNvSpPr txBox="1"/>
              <p:nvPr/>
            </p:nvSpPr>
            <p:spPr>
              <a:xfrm>
                <a:off x="7873104" y="1559072"/>
                <a:ext cx="743344" cy="323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𝑃</m:t>
                              </m:r>
                            </m:num>
                            <m:den>
                              <m:r>
                                <a:rPr lang="pt-BR" b="0" i="1" smtClean="0">
                                  <a:latin typeface="Cambria Math" panose="02040503050406030204" pitchFamily="18" charset="0"/>
                                </a:rPr>
                                <m:t>2</m:t>
                              </m:r>
                            </m:den>
                          </m:f>
                        </m:e>
                      </m:box>
                    </m:oMath>
                  </m:oMathPara>
                </a14:m>
                <a:endParaRPr lang="pt-BR" dirty="0"/>
              </a:p>
            </p:txBody>
          </p:sp>
        </mc:Choice>
        <mc:Fallback xmlns="">
          <p:sp>
            <p:nvSpPr>
              <p:cNvPr id="151" name="CaixaDeTexto 150">
                <a:extLst>
                  <a:ext uri="{FF2B5EF4-FFF2-40B4-BE49-F238E27FC236}">
                    <a16:creationId xmlns:a16="http://schemas.microsoft.com/office/drawing/2014/main" id="{8D6093B0-3DB5-4841-B4E7-07F5E49140D1}"/>
                  </a:ext>
                </a:extLst>
              </p:cNvPr>
              <p:cNvSpPr txBox="1">
                <a:spLocks noRot="1" noChangeAspect="1" noMove="1" noResize="1" noEditPoints="1" noAdjustHandles="1" noChangeArrowheads="1" noChangeShapeType="1" noTextEdit="1"/>
              </p:cNvSpPr>
              <p:nvPr/>
            </p:nvSpPr>
            <p:spPr>
              <a:xfrm>
                <a:off x="7873104" y="1559072"/>
                <a:ext cx="743344" cy="323422"/>
              </a:xfrm>
              <a:prstGeom prst="rect">
                <a:avLst/>
              </a:prstGeom>
              <a:blipFill>
                <a:blip r:embed="rId52"/>
                <a:stretch>
                  <a:fillRect l="-7438" r="-3306" b="-1698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2" name="Retângulo 151">
                <a:extLst>
                  <a:ext uri="{FF2B5EF4-FFF2-40B4-BE49-F238E27FC236}">
                    <a16:creationId xmlns:a16="http://schemas.microsoft.com/office/drawing/2014/main" id="{3EC93C7A-893F-43BA-97FF-F4AA320685A6}"/>
                  </a:ext>
                </a:extLst>
              </p:cNvPr>
              <p:cNvSpPr/>
              <p:nvPr/>
            </p:nvSpPr>
            <p:spPr>
              <a:xfrm>
                <a:off x="1754405" y="1006768"/>
                <a:ext cx="3906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𝑃</m:t>
                      </m:r>
                    </m:oMath>
                  </m:oMathPara>
                </a14:m>
                <a:endParaRPr lang="pt-BR" dirty="0"/>
              </a:p>
            </p:txBody>
          </p:sp>
        </mc:Choice>
        <mc:Fallback xmlns="">
          <p:sp>
            <p:nvSpPr>
              <p:cNvPr id="152" name="Retângulo 151">
                <a:extLst>
                  <a:ext uri="{FF2B5EF4-FFF2-40B4-BE49-F238E27FC236}">
                    <a16:creationId xmlns:a16="http://schemas.microsoft.com/office/drawing/2014/main" id="{3EC93C7A-893F-43BA-97FF-F4AA320685A6}"/>
                  </a:ext>
                </a:extLst>
              </p:cNvPr>
              <p:cNvSpPr>
                <a:spLocks noRot="1" noChangeAspect="1" noMove="1" noResize="1" noEditPoints="1" noAdjustHandles="1" noChangeArrowheads="1" noChangeShapeType="1" noTextEdit="1"/>
              </p:cNvSpPr>
              <p:nvPr/>
            </p:nvSpPr>
            <p:spPr>
              <a:xfrm>
                <a:off x="1754405" y="1006768"/>
                <a:ext cx="390683" cy="369332"/>
              </a:xfrm>
              <a:prstGeom prst="rect">
                <a:avLst/>
              </a:prstGeom>
              <a:blipFill>
                <a:blip r:embed="rId5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3" name="Retângulo 152">
                <a:extLst>
                  <a:ext uri="{FF2B5EF4-FFF2-40B4-BE49-F238E27FC236}">
                    <a16:creationId xmlns:a16="http://schemas.microsoft.com/office/drawing/2014/main" id="{5370FF96-3892-4565-9068-CCD8376102F8}"/>
                  </a:ext>
                </a:extLst>
              </p:cNvPr>
              <p:cNvSpPr/>
              <p:nvPr/>
            </p:nvSpPr>
            <p:spPr>
              <a:xfrm>
                <a:off x="1638979" y="2070666"/>
                <a:ext cx="3743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𝑞</m:t>
                      </m:r>
                    </m:oMath>
                  </m:oMathPara>
                </a14:m>
                <a:endParaRPr lang="pt-BR" dirty="0"/>
              </a:p>
            </p:txBody>
          </p:sp>
        </mc:Choice>
        <mc:Fallback xmlns="">
          <p:sp>
            <p:nvSpPr>
              <p:cNvPr id="153" name="Retângulo 152">
                <a:extLst>
                  <a:ext uri="{FF2B5EF4-FFF2-40B4-BE49-F238E27FC236}">
                    <a16:creationId xmlns:a16="http://schemas.microsoft.com/office/drawing/2014/main" id="{5370FF96-3892-4565-9068-CCD8376102F8}"/>
                  </a:ext>
                </a:extLst>
              </p:cNvPr>
              <p:cNvSpPr>
                <a:spLocks noRot="1" noChangeAspect="1" noMove="1" noResize="1" noEditPoints="1" noAdjustHandles="1" noChangeArrowheads="1" noChangeShapeType="1" noTextEdit="1"/>
              </p:cNvSpPr>
              <p:nvPr/>
            </p:nvSpPr>
            <p:spPr>
              <a:xfrm>
                <a:off x="1638979" y="2070666"/>
                <a:ext cx="374398" cy="369332"/>
              </a:xfrm>
              <a:prstGeom prst="rect">
                <a:avLst/>
              </a:prstGeom>
              <a:blipFill>
                <a:blip r:embed="rId54"/>
                <a:stretch>
                  <a:fillRect b="-833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5" name="Retângulo 154">
                <a:extLst>
                  <a:ext uri="{FF2B5EF4-FFF2-40B4-BE49-F238E27FC236}">
                    <a16:creationId xmlns:a16="http://schemas.microsoft.com/office/drawing/2014/main" id="{E9E80A2E-F236-4E43-9E49-C782754A6ABB}"/>
                  </a:ext>
                </a:extLst>
              </p:cNvPr>
              <p:cNvSpPr/>
              <p:nvPr/>
            </p:nvSpPr>
            <p:spPr>
              <a:xfrm>
                <a:off x="1456398" y="5423664"/>
                <a:ext cx="3906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𝑃</m:t>
                      </m:r>
                    </m:oMath>
                  </m:oMathPara>
                </a14:m>
                <a:endParaRPr lang="pt-BR" dirty="0"/>
              </a:p>
            </p:txBody>
          </p:sp>
        </mc:Choice>
        <mc:Fallback xmlns="">
          <p:sp>
            <p:nvSpPr>
              <p:cNvPr id="155" name="Retângulo 154">
                <a:extLst>
                  <a:ext uri="{FF2B5EF4-FFF2-40B4-BE49-F238E27FC236}">
                    <a16:creationId xmlns:a16="http://schemas.microsoft.com/office/drawing/2014/main" id="{E9E80A2E-F236-4E43-9E49-C782754A6ABB}"/>
                  </a:ext>
                </a:extLst>
              </p:cNvPr>
              <p:cNvSpPr>
                <a:spLocks noRot="1" noChangeAspect="1" noMove="1" noResize="1" noEditPoints="1" noAdjustHandles="1" noChangeArrowheads="1" noChangeShapeType="1" noTextEdit="1"/>
              </p:cNvSpPr>
              <p:nvPr/>
            </p:nvSpPr>
            <p:spPr>
              <a:xfrm>
                <a:off x="1456398" y="5423664"/>
                <a:ext cx="390683" cy="369332"/>
              </a:xfrm>
              <a:prstGeom prst="rect">
                <a:avLst/>
              </a:prstGeom>
              <a:blipFill>
                <a:blip r:embed="rId5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5" name="CaixaDeTexto 164">
                <a:extLst>
                  <a:ext uri="{FF2B5EF4-FFF2-40B4-BE49-F238E27FC236}">
                    <a16:creationId xmlns:a16="http://schemas.microsoft.com/office/drawing/2014/main" id="{78126C9E-FC22-4A36-94D1-C95B1877A52B}"/>
                  </a:ext>
                </a:extLst>
              </p:cNvPr>
              <p:cNvSpPr txBox="1"/>
              <p:nvPr/>
            </p:nvSpPr>
            <p:spPr>
              <a:xfrm>
                <a:off x="9631780" y="1524467"/>
                <a:ext cx="923010" cy="3252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11</m:t>
                              </m:r>
                              <m:r>
                                <a:rPr lang="pt-BR" b="0" i="1" smtClean="0">
                                  <a:latin typeface="Cambria Math" panose="02040503050406030204" pitchFamily="18" charset="0"/>
                                </a:rPr>
                                <m:t>𝑃</m:t>
                              </m:r>
                            </m:num>
                            <m:den>
                              <m:r>
                                <a:rPr lang="pt-BR" b="0" i="1" smtClean="0">
                                  <a:latin typeface="Cambria Math" panose="02040503050406030204" pitchFamily="18" charset="0"/>
                                  <a:ea typeface="Cambria Math" panose="02040503050406030204" pitchFamily="18" charset="0"/>
                                </a:rPr>
                                <m:t>16</m:t>
                              </m:r>
                            </m:den>
                          </m:f>
                        </m:e>
                      </m:box>
                    </m:oMath>
                  </m:oMathPara>
                </a14:m>
                <a:endParaRPr lang="pt-BR" dirty="0"/>
              </a:p>
            </p:txBody>
          </p:sp>
        </mc:Choice>
        <mc:Fallback xmlns="">
          <p:sp>
            <p:nvSpPr>
              <p:cNvPr id="165" name="CaixaDeTexto 164">
                <a:extLst>
                  <a:ext uri="{FF2B5EF4-FFF2-40B4-BE49-F238E27FC236}">
                    <a16:creationId xmlns:a16="http://schemas.microsoft.com/office/drawing/2014/main" id="{78126C9E-FC22-4A36-94D1-C95B1877A52B}"/>
                  </a:ext>
                </a:extLst>
              </p:cNvPr>
              <p:cNvSpPr txBox="1">
                <a:spLocks noRot="1" noChangeAspect="1" noMove="1" noResize="1" noEditPoints="1" noAdjustHandles="1" noChangeArrowheads="1" noChangeShapeType="1" noTextEdit="1"/>
              </p:cNvSpPr>
              <p:nvPr/>
            </p:nvSpPr>
            <p:spPr>
              <a:xfrm>
                <a:off x="9631780" y="1524467"/>
                <a:ext cx="923010" cy="325282"/>
              </a:xfrm>
              <a:prstGeom prst="rect">
                <a:avLst/>
              </a:prstGeom>
              <a:blipFill>
                <a:blip r:embed="rId56"/>
                <a:stretch>
                  <a:fillRect l="-5298" r="-3311" b="-1886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7" name="CaixaDeTexto 166">
                <a:extLst>
                  <a:ext uri="{FF2B5EF4-FFF2-40B4-BE49-F238E27FC236}">
                    <a16:creationId xmlns:a16="http://schemas.microsoft.com/office/drawing/2014/main" id="{227C35B8-6B88-434A-89C9-BB3681F7F27B}"/>
                  </a:ext>
                </a:extLst>
              </p:cNvPr>
              <p:cNvSpPr txBox="1"/>
              <p:nvPr/>
            </p:nvSpPr>
            <p:spPr>
              <a:xfrm>
                <a:off x="10846051" y="1520501"/>
                <a:ext cx="841128" cy="327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5</m:t>
                              </m:r>
                              <m:r>
                                <a:rPr lang="pt-BR" b="0" i="1" smtClean="0">
                                  <a:latin typeface="Cambria Math" panose="02040503050406030204" pitchFamily="18" charset="0"/>
                                </a:rPr>
                                <m:t>𝑃</m:t>
                              </m:r>
                            </m:num>
                            <m:den>
                              <m:r>
                                <a:rPr lang="pt-BR" b="0" i="1" smtClean="0">
                                  <a:latin typeface="Cambria Math" panose="02040503050406030204" pitchFamily="18" charset="0"/>
                                  <a:ea typeface="Cambria Math" panose="02040503050406030204" pitchFamily="18" charset="0"/>
                                </a:rPr>
                                <m:t>16</m:t>
                              </m:r>
                            </m:den>
                          </m:f>
                        </m:e>
                      </m:box>
                    </m:oMath>
                  </m:oMathPara>
                </a14:m>
                <a:endParaRPr lang="pt-BR" dirty="0"/>
              </a:p>
            </p:txBody>
          </p:sp>
        </mc:Choice>
        <mc:Fallback xmlns="">
          <p:sp>
            <p:nvSpPr>
              <p:cNvPr id="167" name="CaixaDeTexto 166">
                <a:extLst>
                  <a:ext uri="{FF2B5EF4-FFF2-40B4-BE49-F238E27FC236}">
                    <a16:creationId xmlns:a16="http://schemas.microsoft.com/office/drawing/2014/main" id="{227C35B8-6B88-434A-89C9-BB3681F7F27B}"/>
                  </a:ext>
                </a:extLst>
              </p:cNvPr>
              <p:cNvSpPr txBox="1">
                <a:spLocks noRot="1" noChangeAspect="1" noMove="1" noResize="1" noEditPoints="1" noAdjustHandles="1" noChangeArrowheads="1" noChangeShapeType="1" noTextEdit="1"/>
              </p:cNvSpPr>
              <p:nvPr/>
            </p:nvSpPr>
            <p:spPr>
              <a:xfrm>
                <a:off x="10846051" y="1520501"/>
                <a:ext cx="841128" cy="327205"/>
              </a:xfrm>
              <a:prstGeom prst="rect">
                <a:avLst/>
              </a:prstGeom>
              <a:blipFill>
                <a:blip r:embed="rId57"/>
                <a:stretch>
                  <a:fillRect l="-5797" t="-1852" r="-2899" b="-1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9" name="CaixaDeTexto 168">
                <a:extLst>
                  <a:ext uri="{FF2B5EF4-FFF2-40B4-BE49-F238E27FC236}">
                    <a16:creationId xmlns:a16="http://schemas.microsoft.com/office/drawing/2014/main" id="{EB421F50-BE16-4B41-95E9-3E6AAE41203E}"/>
                  </a:ext>
                </a:extLst>
              </p:cNvPr>
              <p:cNvSpPr txBox="1"/>
              <p:nvPr/>
            </p:nvSpPr>
            <p:spPr>
              <a:xfrm>
                <a:off x="9474181" y="1085581"/>
                <a:ext cx="1069845"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3</m:t>
                              </m:r>
                              <m:r>
                                <a:rPr lang="pt-BR" b="0" i="1" smtClean="0">
                                  <a:latin typeface="Cambria Math" panose="02040503050406030204" pitchFamily="18" charset="0"/>
                                </a:rPr>
                                <m:t>𝑃</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ea typeface="Cambria Math" panose="02040503050406030204" pitchFamily="18" charset="0"/>
                                </a:rPr>
                                <m:t>16</m:t>
                              </m:r>
                            </m:den>
                          </m:f>
                        </m:e>
                      </m:box>
                    </m:oMath>
                  </m:oMathPara>
                </a14:m>
                <a:endParaRPr lang="pt-BR" dirty="0"/>
              </a:p>
            </p:txBody>
          </p:sp>
        </mc:Choice>
        <mc:Fallback xmlns="">
          <p:sp>
            <p:nvSpPr>
              <p:cNvPr id="169" name="CaixaDeTexto 168">
                <a:extLst>
                  <a:ext uri="{FF2B5EF4-FFF2-40B4-BE49-F238E27FC236}">
                    <a16:creationId xmlns:a16="http://schemas.microsoft.com/office/drawing/2014/main" id="{EB421F50-BE16-4B41-95E9-3E6AAE41203E}"/>
                  </a:ext>
                </a:extLst>
              </p:cNvPr>
              <p:cNvSpPr txBox="1">
                <a:spLocks noRot="1" noChangeAspect="1" noMove="1" noResize="1" noEditPoints="1" noAdjustHandles="1" noChangeArrowheads="1" noChangeShapeType="1" noTextEdit="1"/>
              </p:cNvSpPr>
              <p:nvPr/>
            </p:nvSpPr>
            <p:spPr>
              <a:xfrm>
                <a:off x="9474181" y="1085581"/>
                <a:ext cx="1069845" cy="334002"/>
              </a:xfrm>
              <a:prstGeom prst="rect">
                <a:avLst/>
              </a:prstGeom>
              <a:blipFill>
                <a:blip r:embed="rId58"/>
                <a:stretch>
                  <a:fillRect l="-4545" r="-3409" b="-1818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1" name="CaixaDeTexto 170">
                <a:extLst>
                  <a:ext uri="{FF2B5EF4-FFF2-40B4-BE49-F238E27FC236}">
                    <a16:creationId xmlns:a16="http://schemas.microsoft.com/office/drawing/2014/main" id="{EC538636-3239-450D-BB53-3AAD968DBEEF}"/>
                  </a:ext>
                </a:extLst>
              </p:cNvPr>
              <p:cNvSpPr txBox="1"/>
              <p:nvPr/>
            </p:nvSpPr>
            <p:spPr>
              <a:xfrm>
                <a:off x="10771457" y="1110969"/>
                <a:ext cx="7988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=0</m:t>
                      </m:r>
                    </m:oMath>
                  </m:oMathPara>
                </a14:m>
                <a:endParaRPr lang="pt-BR" dirty="0"/>
              </a:p>
            </p:txBody>
          </p:sp>
        </mc:Choice>
        <mc:Fallback xmlns="">
          <p:sp>
            <p:nvSpPr>
              <p:cNvPr id="171" name="CaixaDeTexto 170">
                <a:extLst>
                  <a:ext uri="{FF2B5EF4-FFF2-40B4-BE49-F238E27FC236}">
                    <a16:creationId xmlns:a16="http://schemas.microsoft.com/office/drawing/2014/main" id="{EC538636-3239-450D-BB53-3AAD968DBEEF}"/>
                  </a:ext>
                </a:extLst>
              </p:cNvPr>
              <p:cNvSpPr txBox="1">
                <a:spLocks noRot="1" noChangeAspect="1" noMove="1" noResize="1" noEditPoints="1" noAdjustHandles="1" noChangeArrowheads="1" noChangeShapeType="1" noTextEdit="1"/>
              </p:cNvSpPr>
              <p:nvPr/>
            </p:nvSpPr>
            <p:spPr>
              <a:xfrm>
                <a:off x="10771457" y="1110969"/>
                <a:ext cx="798808" cy="276999"/>
              </a:xfrm>
              <a:prstGeom prst="rect">
                <a:avLst/>
              </a:prstGeom>
              <a:blipFill>
                <a:blip r:embed="rId59"/>
                <a:stretch>
                  <a:fillRect l="-6870" r="-6107"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3" name="CaixaDeTexto 172">
                <a:extLst>
                  <a:ext uri="{FF2B5EF4-FFF2-40B4-BE49-F238E27FC236}">
                    <a16:creationId xmlns:a16="http://schemas.microsoft.com/office/drawing/2014/main" id="{1CF2E807-8EFC-4025-B878-B693D08E430A}"/>
                  </a:ext>
                </a:extLst>
              </p:cNvPr>
              <p:cNvSpPr txBox="1"/>
              <p:nvPr/>
            </p:nvSpPr>
            <p:spPr>
              <a:xfrm>
                <a:off x="3486932" y="1127478"/>
                <a:ext cx="782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=0</m:t>
                      </m:r>
                    </m:oMath>
                  </m:oMathPara>
                </a14:m>
                <a:endParaRPr lang="pt-BR" dirty="0"/>
              </a:p>
            </p:txBody>
          </p:sp>
        </mc:Choice>
        <mc:Fallback xmlns="">
          <p:sp>
            <p:nvSpPr>
              <p:cNvPr id="173" name="CaixaDeTexto 172">
                <a:extLst>
                  <a:ext uri="{FF2B5EF4-FFF2-40B4-BE49-F238E27FC236}">
                    <a16:creationId xmlns:a16="http://schemas.microsoft.com/office/drawing/2014/main" id="{1CF2E807-8EFC-4025-B878-B693D08E430A}"/>
                  </a:ext>
                </a:extLst>
              </p:cNvPr>
              <p:cNvSpPr txBox="1">
                <a:spLocks noRot="1" noChangeAspect="1" noMove="1" noResize="1" noEditPoints="1" noAdjustHandles="1" noChangeArrowheads="1" noChangeShapeType="1" noTextEdit="1"/>
              </p:cNvSpPr>
              <p:nvPr/>
            </p:nvSpPr>
            <p:spPr>
              <a:xfrm>
                <a:off x="3486932" y="1127478"/>
                <a:ext cx="782907" cy="276999"/>
              </a:xfrm>
              <a:prstGeom prst="rect">
                <a:avLst/>
              </a:prstGeom>
              <a:blipFill>
                <a:blip r:embed="rId60"/>
                <a:stretch>
                  <a:fillRect l="-6250" r="-7031"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5" name="CaixaDeTexto 174">
                <a:extLst>
                  <a:ext uri="{FF2B5EF4-FFF2-40B4-BE49-F238E27FC236}">
                    <a16:creationId xmlns:a16="http://schemas.microsoft.com/office/drawing/2014/main" id="{10F115C8-F96C-4497-9547-3F728352320B}"/>
                  </a:ext>
                </a:extLst>
              </p:cNvPr>
              <p:cNvSpPr txBox="1"/>
              <p:nvPr/>
            </p:nvSpPr>
            <p:spPr>
              <a:xfrm>
                <a:off x="4700992" y="1101127"/>
                <a:ext cx="1085746" cy="335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3</m:t>
                              </m:r>
                              <m:r>
                                <a:rPr lang="pt-BR" b="0" i="1" smtClean="0">
                                  <a:latin typeface="Cambria Math" panose="02040503050406030204" pitchFamily="18" charset="0"/>
                                </a:rPr>
                                <m:t>𝑃</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ea typeface="Cambria Math" panose="02040503050406030204" pitchFamily="18" charset="0"/>
                                </a:rPr>
                                <m:t>16</m:t>
                              </m:r>
                            </m:den>
                          </m:f>
                        </m:e>
                      </m:box>
                    </m:oMath>
                  </m:oMathPara>
                </a14:m>
                <a:endParaRPr lang="pt-BR" dirty="0"/>
              </a:p>
            </p:txBody>
          </p:sp>
        </mc:Choice>
        <mc:Fallback xmlns="">
          <p:sp>
            <p:nvSpPr>
              <p:cNvPr id="175" name="CaixaDeTexto 174">
                <a:extLst>
                  <a:ext uri="{FF2B5EF4-FFF2-40B4-BE49-F238E27FC236}">
                    <a16:creationId xmlns:a16="http://schemas.microsoft.com/office/drawing/2014/main" id="{10F115C8-F96C-4497-9547-3F728352320B}"/>
                  </a:ext>
                </a:extLst>
              </p:cNvPr>
              <p:cNvSpPr txBox="1">
                <a:spLocks noRot="1" noChangeAspect="1" noMove="1" noResize="1" noEditPoints="1" noAdjustHandles="1" noChangeArrowheads="1" noChangeShapeType="1" noTextEdit="1"/>
              </p:cNvSpPr>
              <p:nvPr/>
            </p:nvSpPr>
            <p:spPr>
              <a:xfrm>
                <a:off x="4700992" y="1101127"/>
                <a:ext cx="1085746" cy="335733"/>
              </a:xfrm>
              <a:prstGeom prst="rect">
                <a:avLst/>
              </a:prstGeom>
              <a:blipFill>
                <a:blip r:embed="rId61"/>
                <a:stretch>
                  <a:fillRect l="-4494" t="-1818" r="-3371" b="-16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7" name="CaixaDeTexto 176">
                <a:extLst>
                  <a:ext uri="{FF2B5EF4-FFF2-40B4-BE49-F238E27FC236}">
                    <a16:creationId xmlns:a16="http://schemas.microsoft.com/office/drawing/2014/main" id="{16101753-E740-4566-BCF6-14E6959FAA10}"/>
                  </a:ext>
                </a:extLst>
              </p:cNvPr>
              <p:cNvSpPr txBox="1"/>
              <p:nvPr/>
            </p:nvSpPr>
            <p:spPr>
              <a:xfrm>
                <a:off x="4682133" y="1539388"/>
                <a:ext cx="938910" cy="3251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11</m:t>
                              </m:r>
                              <m:r>
                                <a:rPr lang="pt-BR" b="0" i="1" smtClean="0">
                                  <a:latin typeface="Cambria Math" panose="02040503050406030204" pitchFamily="18" charset="0"/>
                                </a:rPr>
                                <m:t>𝑃</m:t>
                              </m:r>
                            </m:num>
                            <m:den>
                              <m:r>
                                <a:rPr lang="pt-BR" b="0" i="1" smtClean="0">
                                  <a:latin typeface="Cambria Math" panose="02040503050406030204" pitchFamily="18" charset="0"/>
                                  <a:ea typeface="Cambria Math" panose="02040503050406030204" pitchFamily="18" charset="0"/>
                                </a:rPr>
                                <m:t>16</m:t>
                              </m:r>
                            </m:den>
                          </m:f>
                        </m:e>
                      </m:box>
                    </m:oMath>
                  </m:oMathPara>
                </a14:m>
                <a:endParaRPr lang="pt-BR" dirty="0"/>
              </a:p>
            </p:txBody>
          </p:sp>
        </mc:Choice>
        <mc:Fallback xmlns="">
          <p:sp>
            <p:nvSpPr>
              <p:cNvPr id="177" name="CaixaDeTexto 176">
                <a:extLst>
                  <a:ext uri="{FF2B5EF4-FFF2-40B4-BE49-F238E27FC236}">
                    <a16:creationId xmlns:a16="http://schemas.microsoft.com/office/drawing/2014/main" id="{16101753-E740-4566-BCF6-14E6959FAA10}"/>
                  </a:ext>
                </a:extLst>
              </p:cNvPr>
              <p:cNvSpPr txBox="1">
                <a:spLocks noRot="1" noChangeAspect="1" noMove="1" noResize="1" noEditPoints="1" noAdjustHandles="1" noChangeArrowheads="1" noChangeShapeType="1" noTextEdit="1"/>
              </p:cNvSpPr>
              <p:nvPr/>
            </p:nvSpPr>
            <p:spPr>
              <a:xfrm>
                <a:off x="4682133" y="1539388"/>
                <a:ext cx="938910" cy="325154"/>
              </a:xfrm>
              <a:prstGeom prst="rect">
                <a:avLst/>
              </a:prstGeom>
              <a:blipFill>
                <a:blip r:embed="rId62"/>
                <a:stretch>
                  <a:fillRect l="-5195" r="-2597" b="-1698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9" name="CaixaDeTexto 178">
                <a:extLst>
                  <a:ext uri="{FF2B5EF4-FFF2-40B4-BE49-F238E27FC236}">
                    <a16:creationId xmlns:a16="http://schemas.microsoft.com/office/drawing/2014/main" id="{55429D2A-D0F8-4543-9E14-D32666254E60}"/>
                  </a:ext>
                </a:extLst>
              </p:cNvPr>
              <p:cNvSpPr txBox="1"/>
              <p:nvPr/>
            </p:nvSpPr>
            <p:spPr>
              <a:xfrm>
                <a:off x="3533200" y="1522545"/>
                <a:ext cx="825226" cy="328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5</m:t>
                              </m:r>
                              <m:r>
                                <a:rPr lang="pt-BR" b="0" i="1" smtClean="0">
                                  <a:latin typeface="Cambria Math" panose="02040503050406030204" pitchFamily="18" charset="0"/>
                                </a:rPr>
                                <m:t>𝑃</m:t>
                              </m:r>
                            </m:num>
                            <m:den>
                              <m:r>
                                <a:rPr lang="pt-BR" b="0" i="1" smtClean="0">
                                  <a:latin typeface="Cambria Math" panose="02040503050406030204" pitchFamily="18" charset="0"/>
                                  <a:ea typeface="Cambria Math" panose="02040503050406030204" pitchFamily="18" charset="0"/>
                                </a:rPr>
                                <m:t>16</m:t>
                              </m:r>
                            </m:den>
                          </m:f>
                        </m:e>
                      </m:box>
                    </m:oMath>
                  </m:oMathPara>
                </a14:m>
                <a:endParaRPr lang="pt-BR" dirty="0"/>
              </a:p>
            </p:txBody>
          </p:sp>
        </mc:Choice>
        <mc:Fallback xmlns="">
          <p:sp>
            <p:nvSpPr>
              <p:cNvPr id="179" name="CaixaDeTexto 178">
                <a:extLst>
                  <a:ext uri="{FF2B5EF4-FFF2-40B4-BE49-F238E27FC236}">
                    <a16:creationId xmlns:a16="http://schemas.microsoft.com/office/drawing/2014/main" id="{55429D2A-D0F8-4543-9E14-D32666254E60}"/>
                  </a:ext>
                </a:extLst>
              </p:cNvPr>
              <p:cNvSpPr txBox="1">
                <a:spLocks noRot="1" noChangeAspect="1" noMove="1" noResize="1" noEditPoints="1" noAdjustHandles="1" noChangeArrowheads="1" noChangeShapeType="1" noTextEdit="1"/>
              </p:cNvSpPr>
              <p:nvPr/>
            </p:nvSpPr>
            <p:spPr>
              <a:xfrm>
                <a:off x="3533200" y="1522545"/>
                <a:ext cx="825226" cy="328936"/>
              </a:xfrm>
              <a:prstGeom prst="rect">
                <a:avLst/>
              </a:prstGeom>
              <a:blipFill>
                <a:blip r:embed="rId63"/>
                <a:stretch>
                  <a:fillRect l="-6667" t="-1852" r="-3704" b="-1481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1" name="CaixaDeTexto 180">
                <a:extLst>
                  <a:ext uri="{FF2B5EF4-FFF2-40B4-BE49-F238E27FC236}">
                    <a16:creationId xmlns:a16="http://schemas.microsoft.com/office/drawing/2014/main" id="{D3CB92B2-197A-418A-AC93-33B58B3B63CC}"/>
                  </a:ext>
                </a:extLst>
              </p:cNvPr>
              <p:cNvSpPr txBox="1"/>
              <p:nvPr/>
            </p:nvSpPr>
            <p:spPr>
              <a:xfrm>
                <a:off x="6274347" y="5440497"/>
                <a:ext cx="1161215" cy="3778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𝑃𝑎𝑏</m:t>
                              </m:r>
                              <m:r>
                                <a:rPr lang="pt-BR" b="0" i="1" smtClean="0">
                                  <a:latin typeface="Cambria Math" panose="02040503050406030204" pitchFamily="18" charset="0"/>
                                </a:rPr>
                                <m:t>²</m:t>
                              </m:r>
                            </m:num>
                            <m:den>
                              <m:r>
                                <a:rPr lang="pt-BR" i="1">
                                  <a:latin typeface="Cambria Math" panose="02040503050406030204" pitchFamily="18" charset="0"/>
                                  <a:ea typeface="Cambria Math" panose="02040503050406030204" pitchFamily="18" charset="0"/>
                                </a:rPr>
                                <m:t>ℓ</m:t>
                              </m:r>
                              <m:r>
                                <a:rPr lang="pt-BR" b="0" i="1" smtClean="0">
                                  <a:latin typeface="Cambria Math" panose="02040503050406030204" pitchFamily="18" charset="0"/>
                                  <a:ea typeface="Cambria Math" panose="02040503050406030204" pitchFamily="18" charset="0"/>
                                </a:rPr>
                                <m:t>²</m:t>
                              </m:r>
                            </m:den>
                          </m:f>
                        </m:e>
                      </m:box>
                    </m:oMath>
                  </m:oMathPara>
                </a14:m>
                <a:endParaRPr lang="pt-BR" dirty="0"/>
              </a:p>
            </p:txBody>
          </p:sp>
        </mc:Choice>
        <mc:Fallback xmlns="">
          <p:sp>
            <p:nvSpPr>
              <p:cNvPr id="181" name="CaixaDeTexto 180">
                <a:extLst>
                  <a:ext uri="{FF2B5EF4-FFF2-40B4-BE49-F238E27FC236}">
                    <a16:creationId xmlns:a16="http://schemas.microsoft.com/office/drawing/2014/main" id="{D3CB92B2-197A-418A-AC93-33B58B3B63CC}"/>
                  </a:ext>
                </a:extLst>
              </p:cNvPr>
              <p:cNvSpPr txBox="1">
                <a:spLocks noRot="1" noChangeAspect="1" noMove="1" noResize="1" noEditPoints="1" noAdjustHandles="1" noChangeArrowheads="1" noChangeShapeType="1" noTextEdit="1"/>
              </p:cNvSpPr>
              <p:nvPr/>
            </p:nvSpPr>
            <p:spPr>
              <a:xfrm>
                <a:off x="6274347" y="5440497"/>
                <a:ext cx="1161215" cy="377860"/>
              </a:xfrm>
              <a:prstGeom prst="rect">
                <a:avLst/>
              </a:prstGeom>
              <a:blipFill>
                <a:blip r:embed="rId64"/>
                <a:stretch>
                  <a:fillRect l="-3665" t="-1613" r="-3665" b="-1774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3" name="CaixaDeTexto 182">
                <a:extLst>
                  <a:ext uri="{FF2B5EF4-FFF2-40B4-BE49-F238E27FC236}">
                    <a16:creationId xmlns:a16="http://schemas.microsoft.com/office/drawing/2014/main" id="{2BBC187F-9A93-4D6A-BB5A-9D85847B79CE}"/>
                  </a:ext>
                </a:extLst>
              </p:cNvPr>
              <p:cNvSpPr txBox="1"/>
              <p:nvPr/>
            </p:nvSpPr>
            <p:spPr>
              <a:xfrm>
                <a:off x="7812694" y="5458121"/>
                <a:ext cx="1181606" cy="3778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𝑃𝑎</m:t>
                              </m:r>
                              <m:r>
                                <a:rPr lang="pt-BR" b="0" i="1" smtClean="0">
                                  <a:latin typeface="Cambria Math" panose="02040503050406030204" pitchFamily="18" charset="0"/>
                                </a:rPr>
                                <m:t>²</m:t>
                              </m:r>
                              <m:r>
                                <a:rPr lang="pt-BR" b="0" i="1" smtClean="0">
                                  <a:latin typeface="Cambria Math" panose="02040503050406030204" pitchFamily="18" charset="0"/>
                                </a:rPr>
                                <m:t>𝑏</m:t>
                              </m:r>
                            </m:num>
                            <m:den>
                              <m:r>
                                <a:rPr lang="pt-BR" i="1">
                                  <a:latin typeface="Cambria Math" panose="02040503050406030204" pitchFamily="18" charset="0"/>
                                  <a:ea typeface="Cambria Math" panose="02040503050406030204" pitchFamily="18" charset="0"/>
                                </a:rPr>
                                <m:t>ℓ</m:t>
                              </m:r>
                              <m:r>
                                <a:rPr lang="pt-BR" b="0" i="1" smtClean="0">
                                  <a:latin typeface="Cambria Math" panose="02040503050406030204" pitchFamily="18" charset="0"/>
                                  <a:ea typeface="Cambria Math" panose="02040503050406030204" pitchFamily="18" charset="0"/>
                                </a:rPr>
                                <m:t>²</m:t>
                              </m:r>
                            </m:den>
                          </m:f>
                        </m:e>
                      </m:box>
                    </m:oMath>
                  </m:oMathPara>
                </a14:m>
                <a:endParaRPr lang="pt-BR" dirty="0"/>
              </a:p>
            </p:txBody>
          </p:sp>
        </mc:Choice>
        <mc:Fallback xmlns="">
          <p:sp>
            <p:nvSpPr>
              <p:cNvPr id="183" name="CaixaDeTexto 182">
                <a:extLst>
                  <a:ext uri="{FF2B5EF4-FFF2-40B4-BE49-F238E27FC236}">
                    <a16:creationId xmlns:a16="http://schemas.microsoft.com/office/drawing/2014/main" id="{2BBC187F-9A93-4D6A-BB5A-9D85847B79CE}"/>
                  </a:ext>
                </a:extLst>
              </p:cNvPr>
              <p:cNvSpPr txBox="1">
                <a:spLocks noRot="1" noChangeAspect="1" noMove="1" noResize="1" noEditPoints="1" noAdjustHandles="1" noChangeArrowheads="1" noChangeShapeType="1" noTextEdit="1"/>
              </p:cNvSpPr>
              <p:nvPr/>
            </p:nvSpPr>
            <p:spPr>
              <a:xfrm>
                <a:off x="7812694" y="5458121"/>
                <a:ext cx="1181606" cy="377860"/>
              </a:xfrm>
              <a:prstGeom prst="rect">
                <a:avLst/>
              </a:prstGeom>
              <a:blipFill>
                <a:blip r:embed="rId65"/>
                <a:stretch>
                  <a:fillRect l="-4145" t="-1613" r="-2591" b="-1774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4" name="Retângulo 183">
                <a:extLst>
                  <a:ext uri="{FF2B5EF4-FFF2-40B4-BE49-F238E27FC236}">
                    <a16:creationId xmlns:a16="http://schemas.microsoft.com/office/drawing/2014/main" id="{CC35B1B2-F693-4EBC-BB02-90FAAA4C0FD1}"/>
                  </a:ext>
                </a:extLst>
              </p:cNvPr>
              <p:cNvSpPr/>
              <p:nvPr/>
            </p:nvSpPr>
            <p:spPr>
              <a:xfrm>
                <a:off x="994658" y="5698693"/>
                <a:ext cx="3762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𝑎</m:t>
                      </m:r>
                    </m:oMath>
                  </m:oMathPara>
                </a14:m>
                <a:endParaRPr lang="pt-BR" dirty="0"/>
              </a:p>
            </p:txBody>
          </p:sp>
        </mc:Choice>
        <mc:Fallback xmlns="">
          <p:sp>
            <p:nvSpPr>
              <p:cNvPr id="184" name="Retângulo 183">
                <a:extLst>
                  <a:ext uri="{FF2B5EF4-FFF2-40B4-BE49-F238E27FC236}">
                    <a16:creationId xmlns:a16="http://schemas.microsoft.com/office/drawing/2014/main" id="{CC35B1B2-F693-4EBC-BB02-90FAAA4C0FD1}"/>
                  </a:ext>
                </a:extLst>
              </p:cNvPr>
              <p:cNvSpPr>
                <a:spLocks noRot="1" noChangeAspect="1" noMove="1" noResize="1" noEditPoints="1" noAdjustHandles="1" noChangeArrowheads="1" noChangeShapeType="1" noTextEdit="1"/>
              </p:cNvSpPr>
              <p:nvPr/>
            </p:nvSpPr>
            <p:spPr>
              <a:xfrm>
                <a:off x="994658" y="5698693"/>
                <a:ext cx="376257" cy="369332"/>
              </a:xfrm>
              <a:prstGeom prst="rect">
                <a:avLst/>
              </a:prstGeom>
              <a:blipFill>
                <a:blip r:embed="rId6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5" name="Retângulo 184">
                <a:extLst>
                  <a:ext uri="{FF2B5EF4-FFF2-40B4-BE49-F238E27FC236}">
                    <a16:creationId xmlns:a16="http://schemas.microsoft.com/office/drawing/2014/main" id="{B9DAD1B7-01BD-48A7-8ED3-D67B6DB9671C}"/>
                  </a:ext>
                </a:extLst>
              </p:cNvPr>
              <p:cNvSpPr/>
              <p:nvPr/>
            </p:nvSpPr>
            <p:spPr>
              <a:xfrm>
                <a:off x="1840141" y="5698693"/>
                <a:ext cx="3762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𝑏</m:t>
                      </m:r>
                    </m:oMath>
                  </m:oMathPara>
                </a14:m>
                <a:endParaRPr lang="pt-BR" dirty="0"/>
              </a:p>
            </p:txBody>
          </p:sp>
        </mc:Choice>
        <mc:Fallback xmlns="">
          <p:sp>
            <p:nvSpPr>
              <p:cNvPr id="185" name="Retângulo 184">
                <a:extLst>
                  <a:ext uri="{FF2B5EF4-FFF2-40B4-BE49-F238E27FC236}">
                    <a16:creationId xmlns:a16="http://schemas.microsoft.com/office/drawing/2014/main" id="{B9DAD1B7-01BD-48A7-8ED3-D67B6DB9671C}"/>
                  </a:ext>
                </a:extLst>
              </p:cNvPr>
              <p:cNvSpPr>
                <a:spLocks noRot="1" noChangeAspect="1" noMove="1" noResize="1" noEditPoints="1" noAdjustHandles="1" noChangeArrowheads="1" noChangeShapeType="1" noTextEdit="1"/>
              </p:cNvSpPr>
              <p:nvPr/>
            </p:nvSpPr>
            <p:spPr>
              <a:xfrm>
                <a:off x="1840141" y="5698693"/>
                <a:ext cx="376257" cy="369332"/>
              </a:xfrm>
              <a:prstGeom prst="rect">
                <a:avLst/>
              </a:prstGeom>
              <a:blipFill>
                <a:blip r:embed="rId6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7" name="CaixaDeTexto 186">
                <a:extLst>
                  <a:ext uri="{FF2B5EF4-FFF2-40B4-BE49-F238E27FC236}">
                    <a16:creationId xmlns:a16="http://schemas.microsoft.com/office/drawing/2014/main" id="{E4EDC513-57EE-4514-8933-6797D3198F72}"/>
                  </a:ext>
                </a:extLst>
              </p:cNvPr>
              <p:cNvSpPr txBox="1"/>
              <p:nvPr/>
            </p:nvSpPr>
            <p:spPr>
              <a:xfrm>
                <a:off x="9283908" y="5478882"/>
                <a:ext cx="1551707" cy="348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𝑃𝑎𝑏</m:t>
                              </m:r>
                            </m:num>
                            <m:den>
                              <m:r>
                                <a:rPr lang="pt-BR" b="0" i="1" smtClean="0">
                                  <a:latin typeface="Cambria Math" panose="02040503050406030204" pitchFamily="18" charset="0"/>
                                </a:rPr>
                                <m:t>2</m:t>
                              </m:r>
                              <m:sSup>
                                <m:sSupPr>
                                  <m:ctrlPr>
                                    <a:rPr lang="pt-BR" b="0" i="1" smtClean="0">
                                      <a:latin typeface="Cambria Math" panose="02040503050406030204" pitchFamily="18" charset="0"/>
                                      <a:ea typeface="Cambria Math" panose="02040503050406030204" pitchFamily="18" charset="0"/>
                                    </a:rPr>
                                  </m:ctrlPr>
                                </m:sSupPr>
                                <m:e>
                                  <m:r>
                                    <a:rPr lang="pt-BR" i="1">
                                      <a:latin typeface="Cambria Math" panose="02040503050406030204" pitchFamily="18" charset="0"/>
                                      <a:ea typeface="Cambria Math" panose="02040503050406030204" pitchFamily="18" charset="0"/>
                                    </a:rPr>
                                    <m:t>ℓ</m:t>
                                  </m:r>
                                </m:e>
                                <m:sup>
                                  <m:r>
                                    <a:rPr lang="pt-BR" b="0" i="1" smtClean="0">
                                      <a:latin typeface="Cambria Math" panose="02040503050406030204" pitchFamily="18" charset="0"/>
                                      <a:ea typeface="Cambria Math" panose="02040503050406030204" pitchFamily="18" charset="0"/>
                                    </a:rPr>
                                    <m:t>2</m:t>
                                  </m:r>
                                </m:sup>
                              </m:sSup>
                            </m:den>
                          </m:f>
                          <m:r>
                            <a:rPr lang="pt-BR" b="0" i="1" smtClean="0">
                              <a:latin typeface="Cambria Math" panose="02040503050406030204" pitchFamily="18" charset="0"/>
                              <a:ea typeface="Cambria Math" panose="02040503050406030204" pitchFamily="18" charset="0"/>
                            </a:rPr>
                            <m:t>(</m:t>
                          </m:r>
                          <m:r>
                            <a:rPr lang="pt-BR" i="1">
                              <a:latin typeface="Cambria Math" panose="02040503050406030204" pitchFamily="18" charset="0"/>
                              <a:ea typeface="Cambria Math" panose="02040503050406030204" pitchFamily="18" charset="0"/>
                            </a:rPr>
                            <m:t>ℓ</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𝑏</m:t>
                          </m:r>
                          <m:r>
                            <a:rPr lang="pt-BR" b="0" i="1" smtClean="0">
                              <a:latin typeface="Cambria Math" panose="02040503050406030204" pitchFamily="18" charset="0"/>
                              <a:ea typeface="Cambria Math" panose="02040503050406030204" pitchFamily="18" charset="0"/>
                            </a:rPr>
                            <m:t>)</m:t>
                          </m:r>
                        </m:e>
                      </m:box>
                    </m:oMath>
                  </m:oMathPara>
                </a14:m>
                <a:endParaRPr lang="pt-BR" dirty="0"/>
              </a:p>
            </p:txBody>
          </p:sp>
        </mc:Choice>
        <mc:Fallback xmlns="">
          <p:sp>
            <p:nvSpPr>
              <p:cNvPr id="187" name="CaixaDeTexto 186">
                <a:extLst>
                  <a:ext uri="{FF2B5EF4-FFF2-40B4-BE49-F238E27FC236}">
                    <a16:creationId xmlns:a16="http://schemas.microsoft.com/office/drawing/2014/main" id="{E4EDC513-57EE-4514-8933-6797D3198F72}"/>
                  </a:ext>
                </a:extLst>
              </p:cNvPr>
              <p:cNvSpPr txBox="1">
                <a:spLocks noRot="1" noChangeAspect="1" noMove="1" noResize="1" noEditPoints="1" noAdjustHandles="1" noChangeArrowheads="1" noChangeShapeType="1" noTextEdit="1"/>
              </p:cNvSpPr>
              <p:nvPr/>
            </p:nvSpPr>
            <p:spPr>
              <a:xfrm>
                <a:off x="9283908" y="5478882"/>
                <a:ext cx="1551707" cy="348429"/>
              </a:xfrm>
              <a:prstGeom prst="rect">
                <a:avLst/>
              </a:prstGeom>
              <a:blipFill>
                <a:blip r:embed="rId68"/>
                <a:stretch>
                  <a:fillRect l="-3150" r="-3150" b="-1754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9" name="CaixaDeTexto 188">
                <a:extLst>
                  <a:ext uri="{FF2B5EF4-FFF2-40B4-BE49-F238E27FC236}">
                    <a16:creationId xmlns:a16="http://schemas.microsoft.com/office/drawing/2014/main" id="{1C790B2B-CDBA-4C3C-8E84-534045C4149C}"/>
                  </a:ext>
                </a:extLst>
              </p:cNvPr>
              <p:cNvSpPr txBox="1"/>
              <p:nvPr/>
            </p:nvSpPr>
            <p:spPr>
              <a:xfrm>
                <a:off x="11000629" y="5520120"/>
                <a:ext cx="7988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=0</m:t>
                      </m:r>
                    </m:oMath>
                  </m:oMathPara>
                </a14:m>
                <a:endParaRPr lang="pt-BR" dirty="0"/>
              </a:p>
            </p:txBody>
          </p:sp>
        </mc:Choice>
        <mc:Fallback xmlns="">
          <p:sp>
            <p:nvSpPr>
              <p:cNvPr id="189" name="CaixaDeTexto 188">
                <a:extLst>
                  <a:ext uri="{FF2B5EF4-FFF2-40B4-BE49-F238E27FC236}">
                    <a16:creationId xmlns:a16="http://schemas.microsoft.com/office/drawing/2014/main" id="{1C790B2B-CDBA-4C3C-8E84-534045C4149C}"/>
                  </a:ext>
                </a:extLst>
              </p:cNvPr>
              <p:cNvSpPr txBox="1">
                <a:spLocks noRot="1" noChangeAspect="1" noMove="1" noResize="1" noEditPoints="1" noAdjustHandles="1" noChangeArrowheads="1" noChangeShapeType="1" noTextEdit="1"/>
              </p:cNvSpPr>
              <p:nvPr/>
            </p:nvSpPr>
            <p:spPr>
              <a:xfrm>
                <a:off x="11000629" y="5520120"/>
                <a:ext cx="798808" cy="276999"/>
              </a:xfrm>
              <a:prstGeom prst="rect">
                <a:avLst/>
              </a:prstGeom>
              <a:blipFill>
                <a:blip r:embed="rId69"/>
                <a:stretch>
                  <a:fillRect l="-6870" r="-6107"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1" name="CaixaDeTexto 190">
                <a:extLst>
                  <a:ext uri="{FF2B5EF4-FFF2-40B4-BE49-F238E27FC236}">
                    <a16:creationId xmlns:a16="http://schemas.microsoft.com/office/drawing/2014/main" id="{BAE9D9DB-C2EB-439A-898C-8D256F6CEA6B}"/>
                  </a:ext>
                </a:extLst>
              </p:cNvPr>
              <p:cNvSpPr txBox="1"/>
              <p:nvPr/>
            </p:nvSpPr>
            <p:spPr>
              <a:xfrm>
                <a:off x="3148437" y="5483198"/>
                <a:ext cx="782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=0</m:t>
                      </m:r>
                    </m:oMath>
                  </m:oMathPara>
                </a14:m>
                <a:endParaRPr lang="pt-BR" dirty="0"/>
              </a:p>
            </p:txBody>
          </p:sp>
        </mc:Choice>
        <mc:Fallback xmlns="">
          <p:sp>
            <p:nvSpPr>
              <p:cNvPr id="191" name="CaixaDeTexto 190">
                <a:extLst>
                  <a:ext uri="{FF2B5EF4-FFF2-40B4-BE49-F238E27FC236}">
                    <a16:creationId xmlns:a16="http://schemas.microsoft.com/office/drawing/2014/main" id="{BAE9D9DB-C2EB-439A-898C-8D256F6CEA6B}"/>
                  </a:ext>
                </a:extLst>
              </p:cNvPr>
              <p:cNvSpPr txBox="1">
                <a:spLocks noRot="1" noChangeAspect="1" noMove="1" noResize="1" noEditPoints="1" noAdjustHandles="1" noChangeArrowheads="1" noChangeShapeType="1" noTextEdit="1"/>
              </p:cNvSpPr>
              <p:nvPr/>
            </p:nvSpPr>
            <p:spPr>
              <a:xfrm>
                <a:off x="3148437" y="5483198"/>
                <a:ext cx="782907" cy="276999"/>
              </a:xfrm>
              <a:prstGeom prst="rect">
                <a:avLst/>
              </a:prstGeom>
              <a:blipFill>
                <a:blip r:embed="rId70"/>
                <a:stretch>
                  <a:fillRect l="-6202" r="-6202"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3" name="CaixaDeTexto 192">
                <a:extLst>
                  <a:ext uri="{FF2B5EF4-FFF2-40B4-BE49-F238E27FC236}">
                    <a16:creationId xmlns:a16="http://schemas.microsoft.com/office/drawing/2014/main" id="{3AF97D9B-BDE0-4F2A-885B-D9CF0252023F}"/>
                  </a:ext>
                </a:extLst>
              </p:cNvPr>
              <p:cNvSpPr txBox="1"/>
              <p:nvPr/>
            </p:nvSpPr>
            <p:spPr>
              <a:xfrm>
                <a:off x="4266414" y="5472837"/>
                <a:ext cx="1572033" cy="348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𝑃𝑎𝑏</m:t>
                              </m:r>
                            </m:num>
                            <m:den>
                              <m:r>
                                <a:rPr lang="pt-BR" b="0" i="1" smtClean="0">
                                  <a:latin typeface="Cambria Math" panose="02040503050406030204" pitchFamily="18" charset="0"/>
                                </a:rPr>
                                <m:t>2</m:t>
                              </m:r>
                              <m:sSup>
                                <m:sSupPr>
                                  <m:ctrlPr>
                                    <a:rPr lang="pt-BR" b="0" i="1" smtClean="0">
                                      <a:latin typeface="Cambria Math" panose="02040503050406030204" pitchFamily="18" charset="0"/>
                                      <a:ea typeface="Cambria Math" panose="02040503050406030204" pitchFamily="18" charset="0"/>
                                    </a:rPr>
                                  </m:ctrlPr>
                                </m:sSupPr>
                                <m:e>
                                  <m:r>
                                    <a:rPr lang="pt-BR" i="1">
                                      <a:latin typeface="Cambria Math" panose="02040503050406030204" pitchFamily="18" charset="0"/>
                                      <a:ea typeface="Cambria Math" panose="02040503050406030204" pitchFamily="18" charset="0"/>
                                    </a:rPr>
                                    <m:t>ℓ</m:t>
                                  </m:r>
                                </m:e>
                                <m:sup>
                                  <m:r>
                                    <a:rPr lang="pt-BR" b="0" i="1" smtClean="0">
                                      <a:latin typeface="Cambria Math" panose="02040503050406030204" pitchFamily="18" charset="0"/>
                                      <a:ea typeface="Cambria Math" panose="02040503050406030204" pitchFamily="18" charset="0"/>
                                    </a:rPr>
                                    <m:t>2</m:t>
                                  </m:r>
                                </m:sup>
                              </m:sSup>
                            </m:den>
                          </m:f>
                          <m:r>
                            <a:rPr lang="pt-BR" b="0" i="1" smtClean="0">
                              <a:latin typeface="Cambria Math" panose="02040503050406030204" pitchFamily="18" charset="0"/>
                              <a:ea typeface="Cambria Math" panose="02040503050406030204" pitchFamily="18" charset="0"/>
                            </a:rPr>
                            <m:t>(</m:t>
                          </m:r>
                          <m:r>
                            <a:rPr lang="pt-BR" i="1">
                              <a:latin typeface="Cambria Math" panose="02040503050406030204" pitchFamily="18" charset="0"/>
                              <a:ea typeface="Cambria Math" panose="02040503050406030204" pitchFamily="18" charset="0"/>
                            </a:rPr>
                            <m:t>ℓ</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𝑎</m:t>
                          </m:r>
                          <m:r>
                            <a:rPr lang="pt-BR" b="0" i="1" smtClean="0">
                              <a:latin typeface="Cambria Math" panose="02040503050406030204" pitchFamily="18" charset="0"/>
                              <a:ea typeface="Cambria Math" panose="02040503050406030204" pitchFamily="18" charset="0"/>
                            </a:rPr>
                            <m:t>)</m:t>
                          </m:r>
                        </m:e>
                      </m:box>
                    </m:oMath>
                  </m:oMathPara>
                </a14:m>
                <a:endParaRPr lang="pt-BR" dirty="0"/>
              </a:p>
            </p:txBody>
          </p:sp>
        </mc:Choice>
        <mc:Fallback xmlns="">
          <p:sp>
            <p:nvSpPr>
              <p:cNvPr id="193" name="CaixaDeTexto 192">
                <a:extLst>
                  <a:ext uri="{FF2B5EF4-FFF2-40B4-BE49-F238E27FC236}">
                    <a16:creationId xmlns:a16="http://schemas.microsoft.com/office/drawing/2014/main" id="{3AF97D9B-BDE0-4F2A-885B-D9CF0252023F}"/>
                  </a:ext>
                </a:extLst>
              </p:cNvPr>
              <p:cNvSpPr txBox="1">
                <a:spLocks noRot="1" noChangeAspect="1" noMove="1" noResize="1" noEditPoints="1" noAdjustHandles="1" noChangeArrowheads="1" noChangeShapeType="1" noTextEdit="1"/>
              </p:cNvSpPr>
              <p:nvPr/>
            </p:nvSpPr>
            <p:spPr>
              <a:xfrm>
                <a:off x="4266414" y="5472837"/>
                <a:ext cx="1572033" cy="348429"/>
              </a:xfrm>
              <a:prstGeom prst="rect">
                <a:avLst/>
              </a:prstGeom>
              <a:blipFill>
                <a:blip r:embed="rId71"/>
                <a:stretch>
                  <a:fillRect l="-3101" r="-3101" b="-1754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5" name="Retângulo 194">
                <a:extLst>
                  <a:ext uri="{FF2B5EF4-FFF2-40B4-BE49-F238E27FC236}">
                    <a16:creationId xmlns:a16="http://schemas.microsoft.com/office/drawing/2014/main" id="{416EBC6C-1221-450B-9EEF-FB5715062F87}"/>
                  </a:ext>
                </a:extLst>
              </p:cNvPr>
              <p:cNvSpPr/>
              <p:nvPr/>
            </p:nvSpPr>
            <p:spPr>
              <a:xfrm>
                <a:off x="1660263" y="2681966"/>
                <a:ext cx="362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ea typeface="Cambria Math" panose="02040503050406030204" pitchFamily="18" charset="0"/>
                        </a:rPr>
                        <m:t>ℓ</m:t>
                      </m:r>
                    </m:oMath>
                  </m:oMathPara>
                </a14:m>
                <a:endParaRPr lang="pt-BR" dirty="0"/>
              </a:p>
            </p:txBody>
          </p:sp>
        </mc:Choice>
        <mc:Fallback xmlns="">
          <p:sp>
            <p:nvSpPr>
              <p:cNvPr id="195" name="Retângulo 194">
                <a:extLst>
                  <a:ext uri="{FF2B5EF4-FFF2-40B4-BE49-F238E27FC236}">
                    <a16:creationId xmlns:a16="http://schemas.microsoft.com/office/drawing/2014/main" id="{416EBC6C-1221-450B-9EEF-FB5715062F87}"/>
                  </a:ext>
                </a:extLst>
              </p:cNvPr>
              <p:cNvSpPr>
                <a:spLocks noRot="1" noChangeAspect="1" noMove="1" noResize="1" noEditPoints="1" noAdjustHandles="1" noChangeArrowheads="1" noChangeShapeType="1" noTextEdit="1"/>
              </p:cNvSpPr>
              <p:nvPr/>
            </p:nvSpPr>
            <p:spPr>
              <a:xfrm>
                <a:off x="1660263" y="2681966"/>
                <a:ext cx="362600" cy="369332"/>
              </a:xfrm>
              <a:prstGeom prst="rect">
                <a:avLst/>
              </a:prstGeom>
              <a:blipFill>
                <a:blip r:embed="rId7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7" name="Retângulo 196">
                <a:extLst>
                  <a:ext uri="{FF2B5EF4-FFF2-40B4-BE49-F238E27FC236}">
                    <a16:creationId xmlns:a16="http://schemas.microsoft.com/office/drawing/2014/main" id="{9C7C9EB7-B6E2-49F5-8911-4EBDA797CEA6}"/>
                  </a:ext>
                </a:extLst>
              </p:cNvPr>
              <p:cNvSpPr/>
              <p:nvPr/>
            </p:nvSpPr>
            <p:spPr>
              <a:xfrm>
                <a:off x="1618468" y="3876848"/>
                <a:ext cx="362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ea typeface="Cambria Math" panose="02040503050406030204" pitchFamily="18" charset="0"/>
                        </a:rPr>
                        <m:t>ℓ</m:t>
                      </m:r>
                    </m:oMath>
                  </m:oMathPara>
                </a14:m>
                <a:endParaRPr lang="pt-BR" dirty="0"/>
              </a:p>
            </p:txBody>
          </p:sp>
        </mc:Choice>
        <mc:Fallback xmlns="">
          <p:sp>
            <p:nvSpPr>
              <p:cNvPr id="197" name="Retângulo 196">
                <a:extLst>
                  <a:ext uri="{FF2B5EF4-FFF2-40B4-BE49-F238E27FC236}">
                    <a16:creationId xmlns:a16="http://schemas.microsoft.com/office/drawing/2014/main" id="{9C7C9EB7-B6E2-49F5-8911-4EBDA797CEA6}"/>
                  </a:ext>
                </a:extLst>
              </p:cNvPr>
              <p:cNvSpPr>
                <a:spLocks noRot="1" noChangeAspect="1" noMove="1" noResize="1" noEditPoints="1" noAdjustHandles="1" noChangeArrowheads="1" noChangeShapeType="1" noTextEdit="1"/>
              </p:cNvSpPr>
              <p:nvPr/>
            </p:nvSpPr>
            <p:spPr>
              <a:xfrm>
                <a:off x="1618468" y="3876848"/>
                <a:ext cx="362600" cy="369332"/>
              </a:xfrm>
              <a:prstGeom prst="rect">
                <a:avLst/>
              </a:prstGeom>
              <a:blipFill>
                <a:blip r:embed="rId7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9" name="Retângulo 198">
                <a:extLst>
                  <a:ext uri="{FF2B5EF4-FFF2-40B4-BE49-F238E27FC236}">
                    <a16:creationId xmlns:a16="http://schemas.microsoft.com/office/drawing/2014/main" id="{6746EDED-389E-4671-BB11-5509F08BA886}"/>
                  </a:ext>
                </a:extLst>
              </p:cNvPr>
              <p:cNvSpPr/>
              <p:nvPr/>
            </p:nvSpPr>
            <p:spPr>
              <a:xfrm>
                <a:off x="1607273" y="4975784"/>
                <a:ext cx="362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ea typeface="Cambria Math" panose="02040503050406030204" pitchFamily="18" charset="0"/>
                        </a:rPr>
                        <m:t>ℓ</m:t>
                      </m:r>
                    </m:oMath>
                  </m:oMathPara>
                </a14:m>
                <a:endParaRPr lang="pt-BR" dirty="0"/>
              </a:p>
            </p:txBody>
          </p:sp>
        </mc:Choice>
        <mc:Fallback xmlns="">
          <p:sp>
            <p:nvSpPr>
              <p:cNvPr id="199" name="Retângulo 198">
                <a:extLst>
                  <a:ext uri="{FF2B5EF4-FFF2-40B4-BE49-F238E27FC236}">
                    <a16:creationId xmlns:a16="http://schemas.microsoft.com/office/drawing/2014/main" id="{6746EDED-389E-4671-BB11-5509F08BA886}"/>
                  </a:ext>
                </a:extLst>
              </p:cNvPr>
              <p:cNvSpPr>
                <a:spLocks noRot="1" noChangeAspect="1" noMove="1" noResize="1" noEditPoints="1" noAdjustHandles="1" noChangeArrowheads="1" noChangeShapeType="1" noTextEdit="1"/>
              </p:cNvSpPr>
              <p:nvPr/>
            </p:nvSpPr>
            <p:spPr>
              <a:xfrm>
                <a:off x="1607273" y="4975784"/>
                <a:ext cx="362600" cy="369332"/>
              </a:xfrm>
              <a:prstGeom prst="rect">
                <a:avLst/>
              </a:prstGeom>
              <a:blipFill>
                <a:blip r:embed="rId7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1" name="Retângulo 200">
                <a:extLst>
                  <a:ext uri="{FF2B5EF4-FFF2-40B4-BE49-F238E27FC236}">
                    <a16:creationId xmlns:a16="http://schemas.microsoft.com/office/drawing/2014/main" id="{6F00CF11-8156-48CC-AD08-C98285214830}"/>
                  </a:ext>
                </a:extLst>
              </p:cNvPr>
              <p:cNvSpPr/>
              <p:nvPr/>
            </p:nvSpPr>
            <p:spPr>
              <a:xfrm>
                <a:off x="1526842" y="6027495"/>
                <a:ext cx="362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ea typeface="Cambria Math" panose="02040503050406030204" pitchFamily="18" charset="0"/>
                        </a:rPr>
                        <m:t>ℓ</m:t>
                      </m:r>
                    </m:oMath>
                  </m:oMathPara>
                </a14:m>
                <a:endParaRPr lang="pt-BR" dirty="0"/>
              </a:p>
            </p:txBody>
          </p:sp>
        </mc:Choice>
        <mc:Fallback xmlns="">
          <p:sp>
            <p:nvSpPr>
              <p:cNvPr id="201" name="Retângulo 200">
                <a:extLst>
                  <a:ext uri="{FF2B5EF4-FFF2-40B4-BE49-F238E27FC236}">
                    <a16:creationId xmlns:a16="http://schemas.microsoft.com/office/drawing/2014/main" id="{6F00CF11-8156-48CC-AD08-C98285214830}"/>
                  </a:ext>
                </a:extLst>
              </p:cNvPr>
              <p:cNvSpPr>
                <a:spLocks noRot="1" noChangeAspect="1" noMove="1" noResize="1" noEditPoints="1" noAdjustHandles="1" noChangeArrowheads="1" noChangeShapeType="1" noTextEdit="1"/>
              </p:cNvSpPr>
              <p:nvPr/>
            </p:nvSpPr>
            <p:spPr>
              <a:xfrm>
                <a:off x="1526842" y="6027495"/>
                <a:ext cx="362600" cy="369332"/>
              </a:xfrm>
              <a:prstGeom prst="rect">
                <a:avLst/>
              </a:prstGeom>
              <a:blipFill>
                <a:blip r:embed="rId7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3" name="CaixaDeTexto 202">
                <a:extLst>
                  <a:ext uri="{FF2B5EF4-FFF2-40B4-BE49-F238E27FC236}">
                    <a16:creationId xmlns:a16="http://schemas.microsoft.com/office/drawing/2014/main" id="{34657C6D-0089-4961-953F-6D7C8D1EDF6F}"/>
                  </a:ext>
                </a:extLst>
              </p:cNvPr>
              <p:cNvSpPr txBox="1"/>
              <p:nvPr/>
            </p:nvSpPr>
            <p:spPr>
              <a:xfrm>
                <a:off x="6504619" y="3167015"/>
                <a:ext cx="1032975"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20</m:t>
                              </m:r>
                            </m:den>
                          </m:f>
                        </m:e>
                      </m:box>
                    </m:oMath>
                  </m:oMathPara>
                </a14:m>
                <a:endParaRPr lang="pt-BR" dirty="0"/>
              </a:p>
            </p:txBody>
          </p:sp>
        </mc:Choice>
        <mc:Fallback xmlns="">
          <p:sp>
            <p:nvSpPr>
              <p:cNvPr id="203" name="CaixaDeTexto 202">
                <a:extLst>
                  <a:ext uri="{FF2B5EF4-FFF2-40B4-BE49-F238E27FC236}">
                    <a16:creationId xmlns:a16="http://schemas.microsoft.com/office/drawing/2014/main" id="{34657C6D-0089-4961-953F-6D7C8D1EDF6F}"/>
                  </a:ext>
                </a:extLst>
              </p:cNvPr>
              <p:cNvSpPr txBox="1">
                <a:spLocks noRot="1" noChangeAspect="1" noMove="1" noResize="1" noEditPoints="1" noAdjustHandles="1" noChangeArrowheads="1" noChangeShapeType="1" noTextEdit="1"/>
              </p:cNvSpPr>
              <p:nvPr/>
            </p:nvSpPr>
            <p:spPr>
              <a:xfrm>
                <a:off x="6504619" y="3167015"/>
                <a:ext cx="1032975" cy="354712"/>
              </a:xfrm>
              <a:prstGeom prst="rect">
                <a:avLst/>
              </a:prstGeom>
              <a:blipFill>
                <a:blip r:embed="rId76"/>
                <a:stretch>
                  <a:fillRect l="-4734" t="-3448" r="-4734" b="-1551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5" name="CaixaDeTexto 204">
                <a:extLst>
                  <a:ext uri="{FF2B5EF4-FFF2-40B4-BE49-F238E27FC236}">
                    <a16:creationId xmlns:a16="http://schemas.microsoft.com/office/drawing/2014/main" id="{0D5A8EB9-B363-4DD2-B4A6-DA39AA83B9CC}"/>
                  </a:ext>
                </a:extLst>
              </p:cNvPr>
              <p:cNvSpPr txBox="1"/>
              <p:nvPr/>
            </p:nvSpPr>
            <p:spPr>
              <a:xfrm>
                <a:off x="7825558" y="3170595"/>
                <a:ext cx="1048877" cy="369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ea typeface="Cambria Math" panose="02040503050406030204" pitchFamily="18" charset="0"/>
                                </a:rPr>
                                <m:t>30</m:t>
                              </m:r>
                            </m:den>
                          </m:f>
                        </m:e>
                      </m:box>
                    </m:oMath>
                  </m:oMathPara>
                </a14:m>
                <a:endParaRPr lang="pt-BR" dirty="0"/>
              </a:p>
            </p:txBody>
          </p:sp>
        </mc:Choice>
        <mc:Fallback xmlns="">
          <p:sp>
            <p:nvSpPr>
              <p:cNvPr id="205" name="CaixaDeTexto 204">
                <a:extLst>
                  <a:ext uri="{FF2B5EF4-FFF2-40B4-BE49-F238E27FC236}">
                    <a16:creationId xmlns:a16="http://schemas.microsoft.com/office/drawing/2014/main" id="{0D5A8EB9-B363-4DD2-B4A6-DA39AA83B9CC}"/>
                  </a:ext>
                </a:extLst>
              </p:cNvPr>
              <p:cNvSpPr txBox="1">
                <a:spLocks noRot="1" noChangeAspect="1" noMove="1" noResize="1" noEditPoints="1" noAdjustHandles="1" noChangeArrowheads="1" noChangeShapeType="1" noTextEdit="1"/>
              </p:cNvSpPr>
              <p:nvPr/>
            </p:nvSpPr>
            <p:spPr>
              <a:xfrm>
                <a:off x="7825558" y="3170595"/>
                <a:ext cx="1048877" cy="369653"/>
              </a:xfrm>
              <a:prstGeom prst="rect">
                <a:avLst/>
              </a:prstGeom>
              <a:blipFill>
                <a:blip r:embed="rId77"/>
                <a:stretch>
                  <a:fillRect l="-5233" t="-1639" r="-4070" b="-1147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7" name="CaixaDeTexto 206">
                <a:extLst>
                  <a:ext uri="{FF2B5EF4-FFF2-40B4-BE49-F238E27FC236}">
                    <a16:creationId xmlns:a16="http://schemas.microsoft.com/office/drawing/2014/main" id="{EF4511CC-EBEF-4BB8-9C77-53CBE1F18E11}"/>
                  </a:ext>
                </a:extLst>
              </p:cNvPr>
              <p:cNvSpPr txBox="1"/>
              <p:nvPr/>
            </p:nvSpPr>
            <p:spPr>
              <a:xfrm>
                <a:off x="7900931" y="4302676"/>
                <a:ext cx="1048877" cy="356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rPr>
                                <m:t>20</m:t>
                              </m:r>
                            </m:den>
                          </m:f>
                        </m:e>
                      </m:box>
                    </m:oMath>
                  </m:oMathPara>
                </a14:m>
                <a:endParaRPr lang="pt-BR" dirty="0"/>
              </a:p>
            </p:txBody>
          </p:sp>
        </mc:Choice>
        <mc:Fallback xmlns="">
          <p:sp>
            <p:nvSpPr>
              <p:cNvPr id="207" name="CaixaDeTexto 206">
                <a:extLst>
                  <a:ext uri="{FF2B5EF4-FFF2-40B4-BE49-F238E27FC236}">
                    <a16:creationId xmlns:a16="http://schemas.microsoft.com/office/drawing/2014/main" id="{EF4511CC-EBEF-4BB8-9C77-53CBE1F18E11}"/>
                  </a:ext>
                </a:extLst>
              </p:cNvPr>
              <p:cNvSpPr txBox="1">
                <a:spLocks noRot="1" noChangeAspect="1" noMove="1" noResize="1" noEditPoints="1" noAdjustHandles="1" noChangeArrowheads="1" noChangeShapeType="1" noTextEdit="1"/>
              </p:cNvSpPr>
              <p:nvPr/>
            </p:nvSpPr>
            <p:spPr>
              <a:xfrm>
                <a:off x="7900931" y="4302676"/>
                <a:ext cx="1048877" cy="356444"/>
              </a:xfrm>
              <a:prstGeom prst="rect">
                <a:avLst/>
              </a:prstGeom>
              <a:blipFill>
                <a:blip r:embed="rId78"/>
                <a:stretch>
                  <a:fillRect l="-4651" t="-1724" r="-4070" b="-1551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9" name="CaixaDeTexto 208">
                <a:extLst>
                  <a:ext uri="{FF2B5EF4-FFF2-40B4-BE49-F238E27FC236}">
                    <a16:creationId xmlns:a16="http://schemas.microsoft.com/office/drawing/2014/main" id="{86D47558-66B9-43D1-BD60-1ABD9B27338A}"/>
                  </a:ext>
                </a:extLst>
              </p:cNvPr>
              <p:cNvSpPr txBox="1"/>
              <p:nvPr/>
            </p:nvSpPr>
            <p:spPr>
              <a:xfrm>
                <a:off x="6530069" y="4317538"/>
                <a:ext cx="1032975" cy="356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ea typeface="Cambria Math" panose="02040503050406030204" pitchFamily="18" charset="0"/>
                                </a:rPr>
                                <m:t>30</m:t>
                              </m:r>
                            </m:den>
                          </m:f>
                        </m:e>
                      </m:box>
                    </m:oMath>
                  </m:oMathPara>
                </a14:m>
                <a:endParaRPr lang="pt-BR" dirty="0"/>
              </a:p>
            </p:txBody>
          </p:sp>
        </mc:Choice>
        <mc:Fallback xmlns="">
          <p:sp>
            <p:nvSpPr>
              <p:cNvPr id="209" name="CaixaDeTexto 208">
                <a:extLst>
                  <a:ext uri="{FF2B5EF4-FFF2-40B4-BE49-F238E27FC236}">
                    <a16:creationId xmlns:a16="http://schemas.microsoft.com/office/drawing/2014/main" id="{86D47558-66B9-43D1-BD60-1ABD9B27338A}"/>
                  </a:ext>
                </a:extLst>
              </p:cNvPr>
              <p:cNvSpPr txBox="1">
                <a:spLocks noRot="1" noChangeAspect="1" noMove="1" noResize="1" noEditPoints="1" noAdjustHandles="1" noChangeArrowheads="1" noChangeShapeType="1" noTextEdit="1"/>
              </p:cNvSpPr>
              <p:nvPr/>
            </p:nvSpPr>
            <p:spPr>
              <a:xfrm>
                <a:off x="6530069" y="4317538"/>
                <a:ext cx="1032975" cy="356444"/>
              </a:xfrm>
              <a:prstGeom prst="rect">
                <a:avLst/>
              </a:prstGeom>
              <a:blipFill>
                <a:blip r:embed="rId79"/>
                <a:stretch>
                  <a:fillRect l="-4706" t="-1695" r="-4118" b="-152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1" name="CaixaDeTexto 210">
                <a:extLst>
                  <a:ext uri="{FF2B5EF4-FFF2-40B4-BE49-F238E27FC236}">
                    <a16:creationId xmlns:a16="http://schemas.microsoft.com/office/drawing/2014/main" id="{1E0AEAEB-4E40-41F1-86AA-0B3F747AA3E1}"/>
                  </a:ext>
                </a:extLst>
              </p:cNvPr>
              <p:cNvSpPr txBox="1"/>
              <p:nvPr/>
            </p:nvSpPr>
            <p:spPr>
              <a:xfrm>
                <a:off x="9457457" y="3183494"/>
                <a:ext cx="1032975"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ea typeface="Cambria Math" panose="02040503050406030204" pitchFamily="18" charset="0"/>
                                </a:rPr>
                                <m:t>15</m:t>
                              </m:r>
                            </m:den>
                          </m:f>
                        </m:e>
                      </m:box>
                    </m:oMath>
                  </m:oMathPara>
                </a14:m>
                <a:endParaRPr lang="pt-BR" dirty="0"/>
              </a:p>
            </p:txBody>
          </p:sp>
        </mc:Choice>
        <mc:Fallback xmlns="">
          <p:sp>
            <p:nvSpPr>
              <p:cNvPr id="211" name="CaixaDeTexto 210">
                <a:extLst>
                  <a:ext uri="{FF2B5EF4-FFF2-40B4-BE49-F238E27FC236}">
                    <a16:creationId xmlns:a16="http://schemas.microsoft.com/office/drawing/2014/main" id="{1E0AEAEB-4E40-41F1-86AA-0B3F747AA3E1}"/>
                  </a:ext>
                </a:extLst>
              </p:cNvPr>
              <p:cNvSpPr txBox="1">
                <a:spLocks noRot="1" noChangeAspect="1" noMove="1" noResize="1" noEditPoints="1" noAdjustHandles="1" noChangeArrowheads="1" noChangeShapeType="1" noTextEdit="1"/>
              </p:cNvSpPr>
              <p:nvPr/>
            </p:nvSpPr>
            <p:spPr>
              <a:xfrm>
                <a:off x="9457457" y="3183494"/>
                <a:ext cx="1032975" cy="354712"/>
              </a:xfrm>
              <a:prstGeom prst="rect">
                <a:avLst/>
              </a:prstGeom>
              <a:blipFill>
                <a:blip r:embed="rId80"/>
                <a:stretch>
                  <a:fillRect l="-4706" t="-1724" r="-4118" b="-1724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3" name="CaixaDeTexto 212">
                <a:extLst>
                  <a:ext uri="{FF2B5EF4-FFF2-40B4-BE49-F238E27FC236}">
                    <a16:creationId xmlns:a16="http://schemas.microsoft.com/office/drawing/2014/main" id="{9F9EB38F-7340-4E20-928F-1D7091BAC186}"/>
                  </a:ext>
                </a:extLst>
              </p:cNvPr>
              <p:cNvSpPr txBox="1"/>
              <p:nvPr/>
            </p:nvSpPr>
            <p:spPr>
              <a:xfrm>
                <a:off x="10835615" y="3228556"/>
                <a:ext cx="7988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=0</m:t>
                      </m:r>
                    </m:oMath>
                  </m:oMathPara>
                </a14:m>
                <a:endParaRPr lang="pt-BR" dirty="0"/>
              </a:p>
            </p:txBody>
          </p:sp>
        </mc:Choice>
        <mc:Fallback xmlns="">
          <p:sp>
            <p:nvSpPr>
              <p:cNvPr id="213" name="CaixaDeTexto 212">
                <a:extLst>
                  <a:ext uri="{FF2B5EF4-FFF2-40B4-BE49-F238E27FC236}">
                    <a16:creationId xmlns:a16="http://schemas.microsoft.com/office/drawing/2014/main" id="{9F9EB38F-7340-4E20-928F-1D7091BAC186}"/>
                  </a:ext>
                </a:extLst>
              </p:cNvPr>
              <p:cNvSpPr txBox="1">
                <a:spLocks noRot="1" noChangeAspect="1" noMove="1" noResize="1" noEditPoints="1" noAdjustHandles="1" noChangeArrowheads="1" noChangeShapeType="1" noTextEdit="1"/>
              </p:cNvSpPr>
              <p:nvPr/>
            </p:nvSpPr>
            <p:spPr>
              <a:xfrm>
                <a:off x="10835615" y="3228556"/>
                <a:ext cx="798808" cy="276999"/>
              </a:xfrm>
              <a:prstGeom prst="rect">
                <a:avLst/>
              </a:prstGeom>
              <a:blipFill>
                <a:blip r:embed="rId81"/>
                <a:stretch>
                  <a:fillRect l="-6061" r="-6061"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5" name="CaixaDeTexto 214">
                <a:extLst>
                  <a:ext uri="{FF2B5EF4-FFF2-40B4-BE49-F238E27FC236}">
                    <a16:creationId xmlns:a16="http://schemas.microsoft.com/office/drawing/2014/main" id="{73B4DBB7-50F1-4BF5-94CE-26C4496903AA}"/>
                  </a:ext>
                </a:extLst>
              </p:cNvPr>
              <p:cNvSpPr txBox="1"/>
              <p:nvPr/>
            </p:nvSpPr>
            <p:spPr>
              <a:xfrm>
                <a:off x="10896480" y="4375585"/>
                <a:ext cx="7988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=0</m:t>
                      </m:r>
                    </m:oMath>
                  </m:oMathPara>
                </a14:m>
                <a:endParaRPr lang="pt-BR" dirty="0"/>
              </a:p>
            </p:txBody>
          </p:sp>
        </mc:Choice>
        <mc:Fallback xmlns="">
          <p:sp>
            <p:nvSpPr>
              <p:cNvPr id="215" name="CaixaDeTexto 214">
                <a:extLst>
                  <a:ext uri="{FF2B5EF4-FFF2-40B4-BE49-F238E27FC236}">
                    <a16:creationId xmlns:a16="http://schemas.microsoft.com/office/drawing/2014/main" id="{73B4DBB7-50F1-4BF5-94CE-26C4496903AA}"/>
                  </a:ext>
                </a:extLst>
              </p:cNvPr>
              <p:cNvSpPr txBox="1">
                <a:spLocks noRot="1" noChangeAspect="1" noMove="1" noResize="1" noEditPoints="1" noAdjustHandles="1" noChangeArrowheads="1" noChangeShapeType="1" noTextEdit="1"/>
              </p:cNvSpPr>
              <p:nvPr/>
            </p:nvSpPr>
            <p:spPr>
              <a:xfrm>
                <a:off x="10896480" y="4375585"/>
                <a:ext cx="798808" cy="276999"/>
              </a:xfrm>
              <a:prstGeom prst="rect">
                <a:avLst/>
              </a:prstGeom>
              <a:blipFill>
                <a:blip r:embed="rId82"/>
                <a:stretch>
                  <a:fillRect l="-6061" r="-6061" b="-17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7" name="CaixaDeTexto 216">
                <a:extLst>
                  <a:ext uri="{FF2B5EF4-FFF2-40B4-BE49-F238E27FC236}">
                    <a16:creationId xmlns:a16="http://schemas.microsoft.com/office/drawing/2014/main" id="{9CD96437-76AE-4A26-A3D7-416FC5ECAF22}"/>
                  </a:ext>
                </a:extLst>
              </p:cNvPr>
              <p:cNvSpPr txBox="1"/>
              <p:nvPr/>
            </p:nvSpPr>
            <p:spPr>
              <a:xfrm>
                <a:off x="3475424" y="3244728"/>
                <a:ext cx="782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=0</m:t>
                      </m:r>
                    </m:oMath>
                  </m:oMathPara>
                </a14:m>
                <a:endParaRPr lang="pt-BR" dirty="0"/>
              </a:p>
            </p:txBody>
          </p:sp>
        </mc:Choice>
        <mc:Fallback xmlns="">
          <p:sp>
            <p:nvSpPr>
              <p:cNvPr id="217" name="CaixaDeTexto 216">
                <a:extLst>
                  <a:ext uri="{FF2B5EF4-FFF2-40B4-BE49-F238E27FC236}">
                    <a16:creationId xmlns:a16="http://schemas.microsoft.com/office/drawing/2014/main" id="{9CD96437-76AE-4A26-A3D7-416FC5ECAF22}"/>
                  </a:ext>
                </a:extLst>
              </p:cNvPr>
              <p:cNvSpPr txBox="1">
                <a:spLocks noRot="1" noChangeAspect="1" noMove="1" noResize="1" noEditPoints="1" noAdjustHandles="1" noChangeArrowheads="1" noChangeShapeType="1" noTextEdit="1"/>
              </p:cNvSpPr>
              <p:nvPr/>
            </p:nvSpPr>
            <p:spPr>
              <a:xfrm>
                <a:off x="3475424" y="3244728"/>
                <a:ext cx="782907" cy="276999"/>
              </a:xfrm>
              <a:prstGeom prst="rect">
                <a:avLst/>
              </a:prstGeom>
              <a:blipFill>
                <a:blip r:embed="rId83"/>
                <a:stretch>
                  <a:fillRect l="-6202" r="-6202"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9" name="CaixaDeTexto 218">
                <a:extLst>
                  <a:ext uri="{FF2B5EF4-FFF2-40B4-BE49-F238E27FC236}">
                    <a16:creationId xmlns:a16="http://schemas.microsoft.com/office/drawing/2014/main" id="{A3EDE26B-088E-4F88-8B29-D8657D1360F3}"/>
                  </a:ext>
                </a:extLst>
              </p:cNvPr>
              <p:cNvSpPr txBox="1"/>
              <p:nvPr/>
            </p:nvSpPr>
            <p:spPr>
              <a:xfrm>
                <a:off x="3486932" y="4391063"/>
                <a:ext cx="782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=0</m:t>
                      </m:r>
                    </m:oMath>
                  </m:oMathPara>
                </a14:m>
                <a:endParaRPr lang="pt-BR" dirty="0"/>
              </a:p>
            </p:txBody>
          </p:sp>
        </mc:Choice>
        <mc:Fallback xmlns="">
          <p:sp>
            <p:nvSpPr>
              <p:cNvPr id="219" name="CaixaDeTexto 218">
                <a:extLst>
                  <a:ext uri="{FF2B5EF4-FFF2-40B4-BE49-F238E27FC236}">
                    <a16:creationId xmlns:a16="http://schemas.microsoft.com/office/drawing/2014/main" id="{A3EDE26B-088E-4F88-8B29-D8657D1360F3}"/>
                  </a:ext>
                </a:extLst>
              </p:cNvPr>
              <p:cNvSpPr txBox="1">
                <a:spLocks noRot="1" noChangeAspect="1" noMove="1" noResize="1" noEditPoints="1" noAdjustHandles="1" noChangeArrowheads="1" noChangeShapeType="1" noTextEdit="1"/>
              </p:cNvSpPr>
              <p:nvPr/>
            </p:nvSpPr>
            <p:spPr>
              <a:xfrm>
                <a:off x="3486932" y="4391063"/>
                <a:ext cx="782907" cy="276999"/>
              </a:xfrm>
              <a:prstGeom prst="rect">
                <a:avLst/>
              </a:prstGeom>
              <a:blipFill>
                <a:blip r:embed="rId84"/>
                <a:stretch>
                  <a:fillRect l="-6250" r="-7031" b="-173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1" name="CaixaDeTexto 220">
                <a:extLst>
                  <a:ext uri="{FF2B5EF4-FFF2-40B4-BE49-F238E27FC236}">
                    <a16:creationId xmlns:a16="http://schemas.microsoft.com/office/drawing/2014/main" id="{B1D043B8-EF9C-4544-9566-D330F0AAB38F}"/>
                  </a:ext>
                </a:extLst>
              </p:cNvPr>
              <p:cNvSpPr txBox="1"/>
              <p:nvPr/>
            </p:nvSpPr>
            <p:spPr>
              <a:xfrm>
                <a:off x="4620748" y="3174748"/>
                <a:ext cx="1146660" cy="3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7</m:t>
                              </m:r>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ea typeface="Cambria Math" panose="02040503050406030204" pitchFamily="18" charset="0"/>
                                </a:rPr>
                                <m:t>120</m:t>
                              </m:r>
                            </m:den>
                          </m:f>
                        </m:e>
                      </m:box>
                    </m:oMath>
                  </m:oMathPara>
                </a14:m>
                <a:endParaRPr lang="pt-BR" dirty="0"/>
              </a:p>
            </p:txBody>
          </p:sp>
        </mc:Choice>
        <mc:Fallback xmlns="">
          <p:sp>
            <p:nvSpPr>
              <p:cNvPr id="221" name="CaixaDeTexto 220">
                <a:extLst>
                  <a:ext uri="{FF2B5EF4-FFF2-40B4-BE49-F238E27FC236}">
                    <a16:creationId xmlns:a16="http://schemas.microsoft.com/office/drawing/2014/main" id="{B1D043B8-EF9C-4544-9566-D330F0AAB38F}"/>
                  </a:ext>
                </a:extLst>
              </p:cNvPr>
              <p:cNvSpPr txBox="1">
                <a:spLocks noRot="1" noChangeAspect="1" noMove="1" noResize="1" noEditPoints="1" noAdjustHandles="1" noChangeArrowheads="1" noChangeShapeType="1" noTextEdit="1"/>
              </p:cNvSpPr>
              <p:nvPr/>
            </p:nvSpPr>
            <p:spPr>
              <a:xfrm>
                <a:off x="4620748" y="3174748"/>
                <a:ext cx="1146660" cy="354712"/>
              </a:xfrm>
              <a:prstGeom prst="rect">
                <a:avLst/>
              </a:prstGeom>
              <a:blipFill>
                <a:blip r:embed="rId85"/>
                <a:stretch>
                  <a:fillRect l="-4255" t="-1724" r="-3723" b="-1551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3" name="CaixaDeTexto 222">
                <a:extLst>
                  <a:ext uri="{FF2B5EF4-FFF2-40B4-BE49-F238E27FC236}">
                    <a16:creationId xmlns:a16="http://schemas.microsoft.com/office/drawing/2014/main" id="{662D7806-E1F8-4018-96EA-9F8183EEAF37}"/>
                  </a:ext>
                </a:extLst>
              </p:cNvPr>
              <p:cNvSpPr txBox="1"/>
              <p:nvPr/>
            </p:nvSpPr>
            <p:spPr>
              <a:xfrm>
                <a:off x="4643543" y="4317538"/>
                <a:ext cx="1048877" cy="356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ea typeface="Cambria Math" panose="02040503050406030204" pitchFamily="18" charset="0"/>
                                </a:rPr>
                                <m:t>15</m:t>
                              </m:r>
                            </m:den>
                          </m:f>
                        </m:e>
                      </m:box>
                    </m:oMath>
                  </m:oMathPara>
                </a14:m>
                <a:endParaRPr lang="pt-BR" dirty="0"/>
              </a:p>
            </p:txBody>
          </p:sp>
        </mc:Choice>
        <mc:Fallback xmlns="">
          <p:sp>
            <p:nvSpPr>
              <p:cNvPr id="223" name="CaixaDeTexto 222">
                <a:extLst>
                  <a:ext uri="{FF2B5EF4-FFF2-40B4-BE49-F238E27FC236}">
                    <a16:creationId xmlns:a16="http://schemas.microsoft.com/office/drawing/2014/main" id="{662D7806-E1F8-4018-96EA-9F8183EEAF37}"/>
                  </a:ext>
                </a:extLst>
              </p:cNvPr>
              <p:cNvSpPr txBox="1">
                <a:spLocks noRot="1" noChangeAspect="1" noMove="1" noResize="1" noEditPoints="1" noAdjustHandles="1" noChangeArrowheads="1" noChangeShapeType="1" noTextEdit="1"/>
              </p:cNvSpPr>
              <p:nvPr/>
            </p:nvSpPr>
            <p:spPr>
              <a:xfrm>
                <a:off x="4643543" y="4317538"/>
                <a:ext cx="1048877" cy="356444"/>
              </a:xfrm>
              <a:prstGeom prst="rect">
                <a:avLst/>
              </a:prstGeom>
              <a:blipFill>
                <a:blip r:embed="rId86"/>
                <a:stretch>
                  <a:fillRect l="-5233" t="-1695" r="-4070" b="-152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5" name="CaixaDeTexto 224">
                <a:extLst>
                  <a:ext uri="{FF2B5EF4-FFF2-40B4-BE49-F238E27FC236}">
                    <a16:creationId xmlns:a16="http://schemas.microsoft.com/office/drawing/2014/main" id="{62474771-2E60-461A-9E43-EF2F264D759D}"/>
                  </a:ext>
                </a:extLst>
              </p:cNvPr>
              <p:cNvSpPr txBox="1"/>
              <p:nvPr/>
            </p:nvSpPr>
            <p:spPr>
              <a:xfrm>
                <a:off x="9439612" y="4350596"/>
                <a:ext cx="1130759" cy="356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r>
                            <m:rPr>
                              <m:brk m:alnAt="63"/>
                            </m:rP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7</m:t>
                              </m:r>
                              <m:r>
                                <a:rPr lang="pt-BR" b="0" i="1" smtClean="0">
                                  <a:latin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ℓ²</m:t>
                              </m:r>
                            </m:num>
                            <m:den>
                              <m:r>
                                <a:rPr lang="pt-BR" b="0" i="1" smtClean="0">
                                  <a:latin typeface="Cambria Math" panose="02040503050406030204" pitchFamily="18" charset="0"/>
                                  <a:ea typeface="Cambria Math" panose="02040503050406030204" pitchFamily="18" charset="0"/>
                                </a:rPr>
                                <m:t>120</m:t>
                              </m:r>
                            </m:den>
                          </m:f>
                        </m:e>
                      </m:box>
                    </m:oMath>
                  </m:oMathPara>
                </a14:m>
                <a:endParaRPr lang="pt-BR" dirty="0"/>
              </a:p>
            </p:txBody>
          </p:sp>
        </mc:Choice>
        <mc:Fallback xmlns="">
          <p:sp>
            <p:nvSpPr>
              <p:cNvPr id="225" name="CaixaDeTexto 224">
                <a:extLst>
                  <a:ext uri="{FF2B5EF4-FFF2-40B4-BE49-F238E27FC236}">
                    <a16:creationId xmlns:a16="http://schemas.microsoft.com/office/drawing/2014/main" id="{62474771-2E60-461A-9E43-EF2F264D759D}"/>
                  </a:ext>
                </a:extLst>
              </p:cNvPr>
              <p:cNvSpPr txBox="1">
                <a:spLocks noRot="1" noChangeAspect="1" noMove="1" noResize="1" noEditPoints="1" noAdjustHandles="1" noChangeArrowheads="1" noChangeShapeType="1" noTextEdit="1"/>
              </p:cNvSpPr>
              <p:nvPr/>
            </p:nvSpPr>
            <p:spPr>
              <a:xfrm>
                <a:off x="9439612" y="4350596"/>
                <a:ext cx="1130759" cy="356444"/>
              </a:xfrm>
              <a:prstGeom prst="rect">
                <a:avLst/>
              </a:prstGeom>
              <a:blipFill>
                <a:blip r:embed="rId87"/>
                <a:stretch>
                  <a:fillRect l="-3763" t="-3448" r="-3763" b="-15517"/>
                </a:stretch>
              </a:blipFill>
            </p:spPr>
            <p:txBody>
              <a:bodyPr/>
              <a:lstStyle/>
              <a:p>
                <a:r>
                  <a:rPr lang="pt-BR">
                    <a:noFill/>
                  </a:rPr>
                  <a:t> </a:t>
                </a:r>
              </a:p>
            </p:txBody>
          </p:sp>
        </mc:Fallback>
      </mc:AlternateContent>
      <p:sp>
        <p:nvSpPr>
          <p:cNvPr id="226" name="CaixaDeTexto 225">
            <a:extLst>
              <a:ext uri="{FF2B5EF4-FFF2-40B4-BE49-F238E27FC236}">
                <a16:creationId xmlns:a16="http://schemas.microsoft.com/office/drawing/2014/main" id="{64A0B3B9-542E-4004-A946-B7B509E6F8A2}"/>
              </a:ext>
            </a:extLst>
          </p:cNvPr>
          <p:cNvSpPr txBox="1"/>
          <p:nvPr/>
        </p:nvSpPr>
        <p:spPr>
          <a:xfrm>
            <a:off x="417558" y="6521736"/>
            <a:ext cx="4100713" cy="276999"/>
          </a:xfrm>
          <a:prstGeom prst="rect">
            <a:avLst/>
          </a:prstGeom>
          <a:noFill/>
        </p:spPr>
        <p:txBody>
          <a:bodyPr wrap="square" rtlCol="0">
            <a:spAutoFit/>
          </a:bodyPr>
          <a:lstStyle/>
          <a:p>
            <a:r>
              <a:rPr lang="pt-BR" sz="1200" dirty="0">
                <a:solidFill>
                  <a:schemeClr val="bg1"/>
                </a:solidFill>
              </a:rPr>
              <a:t>Adaptado por Prof. Me. Talles Mello</a:t>
            </a:r>
          </a:p>
        </p:txBody>
      </p:sp>
      <mc:AlternateContent xmlns:mc="http://schemas.openxmlformats.org/markup-compatibility/2006" xmlns:a14="http://schemas.microsoft.com/office/drawing/2010/main">
        <mc:Choice Requires="a14">
          <p:sp>
            <p:nvSpPr>
              <p:cNvPr id="228" name="CaixaDeTexto 227">
                <a:extLst>
                  <a:ext uri="{FF2B5EF4-FFF2-40B4-BE49-F238E27FC236}">
                    <a16:creationId xmlns:a16="http://schemas.microsoft.com/office/drawing/2014/main" id="{39A6D91F-DA43-400B-82EE-172654A53FAE}"/>
                  </a:ext>
                </a:extLst>
              </p:cNvPr>
              <p:cNvSpPr txBox="1"/>
              <p:nvPr/>
            </p:nvSpPr>
            <p:spPr>
              <a:xfrm>
                <a:off x="6604597" y="3687452"/>
                <a:ext cx="904671" cy="334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7</m:t>
                              </m:r>
                              <m:r>
                                <a:rPr lang="pt-BR" b="0" i="1" smtClean="0">
                                  <a:latin typeface="Cambria Math" panose="02040503050406030204" pitchFamily="18" charset="0"/>
                                </a:rPr>
                                <m:t>𝑝</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20</m:t>
                              </m:r>
                            </m:den>
                          </m:f>
                        </m:e>
                      </m:box>
                    </m:oMath>
                  </m:oMathPara>
                </a14:m>
                <a:endParaRPr lang="pt-BR" dirty="0"/>
              </a:p>
            </p:txBody>
          </p:sp>
        </mc:Choice>
        <mc:Fallback xmlns="">
          <p:sp>
            <p:nvSpPr>
              <p:cNvPr id="228" name="CaixaDeTexto 227">
                <a:extLst>
                  <a:ext uri="{FF2B5EF4-FFF2-40B4-BE49-F238E27FC236}">
                    <a16:creationId xmlns:a16="http://schemas.microsoft.com/office/drawing/2014/main" id="{39A6D91F-DA43-400B-82EE-172654A53FAE}"/>
                  </a:ext>
                </a:extLst>
              </p:cNvPr>
              <p:cNvSpPr txBox="1">
                <a:spLocks noRot="1" noChangeAspect="1" noMove="1" noResize="1" noEditPoints="1" noAdjustHandles="1" noChangeArrowheads="1" noChangeShapeType="1" noTextEdit="1"/>
              </p:cNvSpPr>
              <p:nvPr/>
            </p:nvSpPr>
            <p:spPr>
              <a:xfrm>
                <a:off x="6604597" y="3687452"/>
                <a:ext cx="904671" cy="334002"/>
              </a:xfrm>
              <a:prstGeom prst="rect">
                <a:avLst/>
              </a:prstGeom>
              <a:blipFill>
                <a:blip r:embed="rId88"/>
                <a:stretch>
                  <a:fillRect l="-5369" t="-1818" r="-4027" b="-16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0" name="CaixaDeTexto 229">
                <a:extLst>
                  <a:ext uri="{FF2B5EF4-FFF2-40B4-BE49-F238E27FC236}">
                    <a16:creationId xmlns:a16="http://schemas.microsoft.com/office/drawing/2014/main" id="{155706DD-60CD-4616-A629-35B5D1D2A1A9}"/>
                  </a:ext>
                </a:extLst>
              </p:cNvPr>
              <p:cNvSpPr txBox="1"/>
              <p:nvPr/>
            </p:nvSpPr>
            <p:spPr>
              <a:xfrm>
                <a:off x="7863317" y="3715283"/>
                <a:ext cx="920573" cy="335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3</m:t>
                              </m:r>
                              <m:r>
                                <a:rPr lang="pt-BR" b="0" i="1" smtClean="0">
                                  <a:latin typeface="Cambria Math" panose="02040503050406030204" pitchFamily="18" charset="0"/>
                                </a:rPr>
                                <m:t>𝑝</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20</m:t>
                              </m:r>
                            </m:den>
                          </m:f>
                        </m:e>
                      </m:box>
                    </m:oMath>
                  </m:oMathPara>
                </a14:m>
                <a:endParaRPr lang="pt-BR" dirty="0"/>
              </a:p>
            </p:txBody>
          </p:sp>
        </mc:Choice>
        <mc:Fallback xmlns="">
          <p:sp>
            <p:nvSpPr>
              <p:cNvPr id="230" name="CaixaDeTexto 229">
                <a:extLst>
                  <a:ext uri="{FF2B5EF4-FFF2-40B4-BE49-F238E27FC236}">
                    <a16:creationId xmlns:a16="http://schemas.microsoft.com/office/drawing/2014/main" id="{155706DD-60CD-4616-A629-35B5D1D2A1A9}"/>
                  </a:ext>
                </a:extLst>
              </p:cNvPr>
              <p:cNvSpPr txBox="1">
                <a:spLocks noRot="1" noChangeAspect="1" noMove="1" noResize="1" noEditPoints="1" noAdjustHandles="1" noChangeArrowheads="1" noChangeShapeType="1" noTextEdit="1"/>
              </p:cNvSpPr>
              <p:nvPr/>
            </p:nvSpPr>
            <p:spPr>
              <a:xfrm>
                <a:off x="7863317" y="3715283"/>
                <a:ext cx="920573" cy="335733"/>
              </a:xfrm>
              <a:prstGeom prst="rect">
                <a:avLst/>
              </a:prstGeom>
              <a:blipFill>
                <a:blip r:embed="rId89"/>
                <a:stretch>
                  <a:fillRect l="-5960" r="-3311" b="-1607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2" name="CaixaDeTexto 231">
                <a:extLst>
                  <a:ext uri="{FF2B5EF4-FFF2-40B4-BE49-F238E27FC236}">
                    <a16:creationId xmlns:a16="http://schemas.microsoft.com/office/drawing/2014/main" id="{0F189AAA-9DA3-4BF4-B95E-CAD18952A134}"/>
                  </a:ext>
                </a:extLst>
              </p:cNvPr>
              <p:cNvSpPr txBox="1"/>
              <p:nvPr/>
            </p:nvSpPr>
            <p:spPr>
              <a:xfrm>
                <a:off x="6614362" y="4850185"/>
                <a:ext cx="904671" cy="335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3</m:t>
                              </m:r>
                              <m:r>
                                <a:rPr lang="pt-BR" b="0" i="1" smtClean="0">
                                  <a:latin typeface="Cambria Math" panose="02040503050406030204" pitchFamily="18" charset="0"/>
                                </a:rPr>
                                <m:t>𝑝</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20</m:t>
                              </m:r>
                            </m:den>
                          </m:f>
                        </m:e>
                      </m:box>
                    </m:oMath>
                  </m:oMathPara>
                </a14:m>
                <a:endParaRPr lang="pt-BR" dirty="0"/>
              </a:p>
            </p:txBody>
          </p:sp>
        </mc:Choice>
        <mc:Fallback xmlns="">
          <p:sp>
            <p:nvSpPr>
              <p:cNvPr id="232" name="CaixaDeTexto 231">
                <a:extLst>
                  <a:ext uri="{FF2B5EF4-FFF2-40B4-BE49-F238E27FC236}">
                    <a16:creationId xmlns:a16="http://schemas.microsoft.com/office/drawing/2014/main" id="{0F189AAA-9DA3-4BF4-B95E-CAD18952A134}"/>
                  </a:ext>
                </a:extLst>
              </p:cNvPr>
              <p:cNvSpPr txBox="1">
                <a:spLocks noRot="1" noChangeAspect="1" noMove="1" noResize="1" noEditPoints="1" noAdjustHandles="1" noChangeArrowheads="1" noChangeShapeType="1" noTextEdit="1"/>
              </p:cNvSpPr>
              <p:nvPr/>
            </p:nvSpPr>
            <p:spPr>
              <a:xfrm>
                <a:off x="6614362" y="4850185"/>
                <a:ext cx="904671" cy="335733"/>
              </a:xfrm>
              <a:prstGeom prst="rect">
                <a:avLst/>
              </a:prstGeom>
              <a:blipFill>
                <a:blip r:embed="rId90"/>
                <a:stretch>
                  <a:fillRect l="-5405" t="-1818" r="-4730" b="-16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4" name="CaixaDeTexto 233">
                <a:extLst>
                  <a:ext uri="{FF2B5EF4-FFF2-40B4-BE49-F238E27FC236}">
                    <a16:creationId xmlns:a16="http://schemas.microsoft.com/office/drawing/2014/main" id="{BD2C3EA4-4971-42FF-8F2F-F4EF505A591A}"/>
                  </a:ext>
                </a:extLst>
              </p:cNvPr>
              <p:cNvSpPr txBox="1"/>
              <p:nvPr/>
            </p:nvSpPr>
            <p:spPr>
              <a:xfrm>
                <a:off x="7926338" y="4839972"/>
                <a:ext cx="920573" cy="335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7</m:t>
                              </m:r>
                              <m:r>
                                <a:rPr lang="pt-BR" b="0" i="1" smtClean="0">
                                  <a:latin typeface="Cambria Math" panose="02040503050406030204" pitchFamily="18" charset="0"/>
                                </a:rPr>
                                <m:t>𝑝</m:t>
                              </m:r>
                              <m:r>
                                <a:rPr lang="pt-BR" b="0" i="1" smtClean="0">
                                  <a:latin typeface="Cambria Math" panose="02040503050406030204" pitchFamily="18" charset="0"/>
                                  <a:ea typeface="Cambria Math" panose="02040503050406030204" pitchFamily="18" charset="0"/>
                                </a:rPr>
                                <m:t>ℓ</m:t>
                              </m:r>
                            </m:num>
                            <m:den>
                              <m:r>
                                <a:rPr lang="pt-BR" b="0" i="1" smtClean="0">
                                  <a:latin typeface="Cambria Math" panose="02040503050406030204" pitchFamily="18" charset="0"/>
                                </a:rPr>
                                <m:t>20</m:t>
                              </m:r>
                            </m:den>
                          </m:f>
                        </m:e>
                      </m:box>
                    </m:oMath>
                  </m:oMathPara>
                </a14:m>
                <a:endParaRPr lang="pt-BR" dirty="0"/>
              </a:p>
            </p:txBody>
          </p:sp>
        </mc:Choice>
        <mc:Fallback xmlns="">
          <p:sp>
            <p:nvSpPr>
              <p:cNvPr id="234" name="CaixaDeTexto 233">
                <a:extLst>
                  <a:ext uri="{FF2B5EF4-FFF2-40B4-BE49-F238E27FC236}">
                    <a16:creationId xmlns:a16="http://schemas.microsoft.com/office/drawing/2014/main" id="{BD2C3EA4-4971-42FF-8F2F-F4EF505A591A}"/>
                  </a:ext>
                </a:extLst>
              </p:cNvPr>
              <p:cNvSpPr txBox="1">
                <a:spLocks noRot="1" noChangeAspect="1" noMove="1" noResize="1" noEditPoints="1" noAdjustHandles="1" noChangeArrowheads="1" noChangeShapeType="1" noTextEdit="1"/>
              </p:cNvSpPr>
              <p:nvPr/>
            </p:nvSpPr>
            <p:spPr>
              <a:xfrm>
                <a:off x="7926338" y="4839972"/>
                <a:ext cx="920573" cy="335733"/>
              </a:xfrm>
              <a:prstGeom prst="rect">
                <a:avLst/>
              </a:prstGeom>
              <a:blipFill>
                <a:blip r:embed="rId91"/>
                <a:stretch>
                  <a:fillRect l="-5298" t="-1818" r="-3974" b="-16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6" name="CaixaDeTexto 235">
                <a:extLst>
                  <a:ext uri="{FF2B5EF4-FFF2-40B4-BE49-F238E27FC236}">
                    <a16:creationId xmlns:a16="http://schemas.microsoft.com/office/drawing/2014/main" id="{C4236BE5-E9F2-48B4-A172-7B12BE90A6E4}"/>
                  </a:ext>
                </a:extLst>
              </p:cNvPr>
              <p:cNvSpPr txBox="1"/>
              <p:nvPr/>
            </p:nvSpPr>
            <p:spPr>
              <a:xfrm>
                <a:off x="6183518" y="5915946"/>
                <a:ext cx="1469505" cy="380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𝐴</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𝑃𝑏</m:t>
                              </m:r>
                              <m:r>
                                <a:rPr lang="pt-BR" b="0" i="1" smtClean="0">
                                  <a:latin typeface="Cambria Math" panose="02040503050406030204" pitchFamily="18" charset="0"/>
                                </a:rPr>
                                <m:t>²(3</m:t>
                              </m:r>
                              <m:r>
                                <a:rPr lang="pt-BR" b="0" i="1" smtClean="0">
                                  <a:latin typeface="Cambria Math" panose="02040503050406030204" pitchFamily="18" charset="0"/>
                                </a:rPr>
                                <m:t>𝑎</m:t>
                              </m:r>
                              <m:r>
                                <a:rPr lang="pt-BR" b="0" i="1" smtClean="0">
                                  <a:latin typeface="Cambria Math" panose="02040503050406030204" pitchFamily="18" charset="0"/>
                                </a:rPr>
                                <m:t>+</m:t>
                              </m:r>
                              <m:r>
                                <a:rPr lang="pt-BR" b="0" i="1" smtClean="0">
                                  <a:latin typeface="Cambria Math" panose="02040503050406030204" pitchFamily="18" charset="0"/>
                                </a:rPr>
                                <m:t>𝑏</m:t>
                              </m:r>
                              <m:r>
                                <a:rPr lang="pt-BR" b="0" i="1" smtClean="0">
                                  <a:latin typeface="Cambria Math" panose="02040503050406030204" pitchFamily="18" charset="0"/>
                                </a:rPr>
                                <m:t>)</m:t>
                              </m:r>
                            </m:num>
                            <m:den>
                              <m:r>
                                <a:rPr lang="pt-BR" i="1">
                                  <a:latin typeface="Cambria Math" panose="02040503050406030204" pitchFamily="18" charset="0"/>
                                  <a:ea typeface="Cambria Math" panose="02040503050406030204" pitchFamily="18" charset="0"/>
                                </a:rPr>
                                <m:t>ℓ</m:t>
                              </m:r>
                              <m:r>
                                <a:rPr lang="pt-BR" b="0" i="1" smtClean="0">
                                  <a:latin typeface="Cambria Math" panose="02040503050406030204" pitchFamily="18" charset="0"/>
                                  <a:ea typeface="Cambria Math" panose="02040503050406030204" pitchFamily="18" charset="0"/>
                                </a:rPr>
                                <m:t>³</m:t>
                              </m:r>
                            </m:den>
                          </m:f>
                        </m:e>
                      </m:box>
                    </m:oMath>
                  </m:oMathPara>
                </a14:m>
                <a:endParaRPr lang="pt-BR" dirty="0"/>
              </a:p>
            </p:txBody>
          </p:sp>
        </mc:Choice>
        <mc:Fallback xmlns="">
          <p:sp>
            <p:nvSpPr>
              <p:cNvPr id="236" name="CaixaDeTexto 235">
                <a:extLst>
                  <a:ext uri="{FF2B5EF4-FFF2-40B4-BE49-F238E27FC236}">
                    <a16:creationId xmlns:a16="http://schemas.microsoft.com/office/drawing/2014/main" id="{C4236BE5-E9F2-48B4-A172-7B12BE90A6E4}"/>
                  </a:ext>
                </a:extLst>
              </p:cNvPr>
              <p:cNvSpPr txBox="1">
                <a:spLocks noRot="1" noChangeAspect="1" noMove="1" noResize="1" noEditPoints="1" noAdjustHandles="1" noChangeArrowheads="1" noChangeShapeType="1" noTextEdit="1"/>
              </p:cNvSpPr>
              <p:nvPr/>
            </p:nvSpPr>
            <p:spPr>
              <a:xfrm>
                <a:off x="6183518" y="5915946"/>
                <a:ext cx="1469505" cy="380938"/>
              </a:xfrm>
              <a:prstGeom prst="rect">
                <a:avLst/>
              </a:prstGeom>
              <a:blipFill>
                <a:blip r:embed="rId92"/>
                <a:stretch>
                  <a:fillRect l="-2905" t="-3175" r="-3734" b="-1587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8" name="CaixaDeTexto 237">
                <a:extLst>
                  <a:ext uri="{FF2B5EF4-FFF2-40B4-BE49-F238E27FC236}">
                    <a16:creationId xmlns:a16="http://schemas.microsoft.com/office/drawing/2014/main" id="{5A8BEE8E-6D4A-47D1-8083-01D8D5484BF3}"/>
                  </a:ext>
                </a:extLst>
              </p:cNvPr>
              <p:cNvSpPr txBox="1"/>
              <p:nvPr/>
            </p:nvSpPr>
            <p:spPr>
              <a:xfrm>
                <a:off x="7711923" y="5900407"/>
                <a:ext cx="1490216" cy="380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𝐵</m:t>
                          </m:r>
                        </m:sub>
                      </m:sSub>
                      <m:r>
                        <a:rPr lang="pt-BR" b="0" i="1" smtClean="0">
                          <a:latin typeface="Cambria Math" panose="02040503050406030204" pitchFamily="18" charset="0"/>
                        </a:rPr>
                        <m:t>=</m:t>
                      </m:r>
                      <m:box>
                        <m:boxPr>
                          <m:ctrlPr>
                            <a:rPr lang="pt-BR" b="0" i="1" smtClean="0">
                              <a:latin typeface="Cambria Math" panose="02040503050406030204" pitchFamily="18" charset="0"/>
                            </a:rPr>
                          </m:ctrlPr>
                        </m:boxPr>
                        <m:e>
                          <m:argPr>
                            <m:argSz m:val="-1"/>
                          </m:argPr>
                          <m:f>
                            <m:fPr>
                              <m:ctrlPr>
                                <a:rPr lang="pt-BR" b="0" i="1" smtClean="0">
                                  <a:latin typeface="Cambria Math" panose="02040503050406030204" pitchFamily="18" charset="0"/>
                                </a:rPr>
                              </m:ctrlPr>
                            </m:fPr>
                            <m:num>
                              <m:r>
                                <a:rPr lang="pt-BR" b="0" i="1" smtClean="0">
                                  <a:latin typeface="Cambria Math" panose="02040503050406030204" pitchFamily="18" charset="0"/>
                                </a:rPr>
                                <m:t>𝑃𝑎</m:t>
                              </m:r>
                              <m:r>
                                <a:rPr lang="pt-BR" b="0" i="1" smtClean="0">
                                  <a:latin typeface="Cambria Math" panose="02040503050406030204" pitchFamily="18" charset="0"/>
                                </a:rPr>
                                <m:t>²(</m:t>
                              </m:r>
                              <m:r>
                                <a:rPr lang="pt-BR" b="0" i="1" smtClean="0">
                                  <a:latin typeface="Cambria Math" panose="02040503050406030204" pitchFamily="18" charset="0"/>
                                </a:rPr>
                                <m:t>𝑎</m:t>
                              </m:r>
                              <m:r>
                                <a:rPr lang="pt-BR" b="0" i="1" smtClean="0">
                                  <a:latin typeface="Cambria Math" panose="02040503050406030204" pitchFamily="18" charset="0"/>
                                </a:rPr>
                                <m:t>+3</m:t>
                              </m:r>
                              <m:r>
                                <a:rPr lang="pt-BR" b="0" i="1" smtClean="0">
                                  <a:latin typeface="Cambria Math" panose="02040503050406030204" pitchFamily="18" charset="0"/>
                                </a:rPr>
                                <m:t>𝑏</m:t>
                              </m:r>
                              <m:r>
                                <a:rPr lang="pt-BR" b="0" i="1" smtClean="0">
                                  <a:latin typeface="Cambria Math" panose="02040503050406030204" pitchFamily="18" charset="0"/>
                                </a:rPr>
                                <m:t>)</m:t>
                              </m:r>
                            </m:num>
                            <m:den>
                              <m:r>
                                <a:rPr lang="pt-BR" i="1">
                                  <a:latin typeface="Cambria Math" panose="02040503050406030204" pitchFamily="18" charset="0"/>
                                  <a:ea typeface="Cambria Math" panose="02040503050406030204" pitchFamily="18" charset="0"/>
                                </a:rPr>
                                <m:t>ℓ</m:t>
                              </m:r>
                              <m:r>
                                <a:rPr lang="pt-BR" b="0" i="1" smtClean="0">
                                  <a:latin typeface="Cambria Math" panose="02040503050406030204" pitchFamily="18" charset="0"/>
                                  <a:ea typeface="Cambria Math" panose="02040503050406030204" pitchFamily="18" charset="0"/>
                                </a:rPr>
                                <m:t>³</m:t>
                              </m:r>
                            </m:den>
                          </m:f>
                        </m:e>
                      </m:box>
                    </m:oMath>
                  </m:oMathPara>
                </a14:m>
                <a:endParaRPr lang="pt-BR" dirty="0"/>
              </a:p>
            </p:txBody>
          </p:sp>
        </mc:Choice>
        <mc:Fallback xmlns="">
          <p:sp>
            <p:nvSpPr>
              <p:cNvPr id="238" name="CaixaDeTexto 237">
                <a:extLst>
                  <a:ext uri="{FF2B5EF4-FFF2-40B4-BE49-F238E27FC236}">
                    <a16:creationId xmlns:a16="http://schemas.microsoft.com/office/drawing/2014/main" id="{5A8BEE8E-6D4A-47D1-8083-01D8D5484BF3}"/>
                  </a:ext>
                </a:extLst>
              </p:cNvPr>
              <p:cNvSpPr txBox="1">
                <a:spLocks noRot="1" noChangeAspect="1" noMove="1" noResize="1" noEditPoints="1" noAdjustHandles="1" noChangeArrowheads="1" noChangeShapeType="1" noTextEdit="1"/>
              </p:cNvSpPr>
              <p:nvPr/>
            </p:nvSpPr>
            <p:spPr>
              <a:xfrm>
                <a:off x="7711923" y="5900407"/>
                <a:ext cx="1490216" cy="380938"/>
              </a:xfrm>
              <a:prstGeom prst="rect">
                <a:avLst/>
              </a:prstGeom>
              <a:blipFill>
                <a:blip r:embed="rId93"/>
                <a:stretch>
                  <a:fillRect l="-2857" t="-3226" r="-3265" b="-17742"/>
                </a:stretch>
              </a:blipFill>
            </p:spPr>
            <p:txBody>
              <a:bodyPr/>
              <a:lstStyle/>
              <a:p>
                <a:r>
                  <a:rPr lang="pt-BR">
                    <a:noFill/>
                  </a:rPr>
                  <a:t> </a:t>
                </a:r>
              </a:p>
            </p:txBody>
          </p:sp>
        </mc:Fallback>
      </mc:AlternateContent>
    </p:spTree>
    <p:extLst>
      <p:ext uri="{BB962C8B-B14F-4D97-AF65-F5344CB8AC3E}">
        <p14:creationId xmlns:p14="http://schemas.microsoft.com/office/powerpoint/2010/main" val="415537965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20_TF56160789" id="{B2A6CC81-05B9-4965-ACA7-26996AEDFC91}" vid="{618108A3-190A-4DA1-A261-3F406864D78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2363</Words>
  <Application>Microsoft Office PowerPoint</Application>
  <PresentationFormat>Widescreen</PresentationFormat>
  <Paragraphs>498</Paragraphs>
  <Slides>35</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35</vt:i4>
      </vt:variant>
    </vt:vector>
  </HeadingPairs>
  <TitlesOfParts>
    <vt:vector size="42" baseType="lpstr">
      <vt:lpstr>Bookman Old Style</vt:lpstr>
      <vt:lpstr>Bookman Old Style (Títulos)</vt:lpstr>
      <vt:lpstr>Calibri</vt:lpstr>
      <vt:lpstr>Cambria Math</vt:lpstr>
      <vt:lpstr>Franklin Gothic Book</vt:lpstr>
      <vt:lpstr>Times New Roman</vt:lpstr>
      <vt:lpstr>1_RetrospectVTI</vt:lpstr>
      <vt:lpstr>Métodos Numéricos</vt:lpstr>
      <vt:lpstr>Introdução</vt:lpstr>
      <vt:lpstr>Introdução</vt:lpstr>
      <vt:lpstr>É um método matemático utilizado para a solução de problemas estruturais e térmicos, cuja finalidade é obter soluções aproximadas para problemas de engenharia Simula caso real para problemas de engenharia</vt:lpstr>
      <vt:lpstr>Analise Matricial de Estruturas</vt:lpstr>
      <vt:lpstr>Analise Matricial de Estruturas</vt:lpstr>
      <vt:lpstr>Apresentação do PowerPoint</vt:lpstr>
      <vt:lpstr>Resultado Simplificado</vt:lpstr>
      <vt:lpstr>Apresentação do PowerPoint</vt:lpstr>
      <vt:lpstr>Exercicio 1</vt:lpstr>
      <vt:lpstr>Apresentação do PowerPoint</vt:lpstr>
      <vt:lpstr>Apresentação do PowerPoint</vt:lpstr>
      <vt:lpstr>Apresentação do PowerPoint</vt:lpstr>
      <vt:lpstr>Apresentação do PowerPoint</vt:lpstr>
      <vt:lpstr>Exercicio 2</vt:lpstr>
      <vt:lpstr>Apresentação do PowerPoint</vt:lpstr>
      <vt:lpstr>Apresentação do PowerPoint</vt:lpstr>
      <vt:lpstr>Apresentação do PowerPoint</vt:lpstr>
      <vt:lpstr>Exercicio 3</vt:lpstr>
      <vt:lpstr>Apresentação do PowerPoint</vt:lpstr>
      <vt:lpstr>Apresentação do PowerPoint</vt:lpstr>
      <vt:lpstr>Apresentação do PowerPoint</vt:lpstr>
      <vt:lpstr>Apresentação do PowerPoint</vt:lpstr>
      <vt:lpstr>Exercicio 4</vt:lpstr>
      <vt:lpstr>Exercicio 5</vt:lpstr>
      <vt:lpstr>Apresentação do PowerPoint</vt:lpstr>
      <vt:lpstr>Apresentação do PowerPoint</vt:lpstr>
      <vt:lpstr>Apresentação do PowerPoint</vt:lpstr>
      <vt:lpstr>Apresentação do PowerPoint</vt:lpstr>
      <vt:lpstr>Apresentação do PowerPoint</vt:lpstr>
      <vt:lpstr>Apresentação do PowerPoint</vt:lpstr>
      <vt:lpstr>Exercicio 6</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Métodos Numéricos</dc:title>
  <dc:creator>Talles Mello</dc:creator>
  <cp:lastModifiedBy>Talles Mello</cp:lastModifiedBy>
  <cp:revision>24</cp:revision>
  <dcterms:created xsi:type="dcterms:W3CDTF">2020-10-27T01:59:52Z</dcterms:created>
  <dcterms:modified xsi:type="dcterms:W3CDTF">2020-11-17T01:48:33Z</dcterms:modified>
</cp:coreProperties>
</file>