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67" r:id="rId4"/>
    <p:sldId id="263" r:id="rId5"/>
    <p:sldId id="266" r:id="rId6"/>
    <p:sldId id="268" r:id="rId7"/>
    <p:sldId id="275" r:id="rId8"/>
    <p:sldId id="269" r:id="rId9"/>
    <p:sldId id="270" r:id="rId10"/>
    <p:sldId id="262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4D57BDD-E64A-4D27-8978-82FFCA18A12C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71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6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82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04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52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8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2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4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8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8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69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4D57BDD-E64A-4D27-8978-82FFCA18A12C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7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230.png"/><Relationship Id="rId7" Type="http://schemas.openxmlformats.org/officeDocument/2006/relationships/image" Target="../media/image270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0.png"/><Relationship Id="rId5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Notícia de imprensa: Dimensionar pontes no RFEM / RSTAB | Dlubal Software">
            <a:extLst>
              <a:ext uri="{FF2B5EF4-FFF2-40B4-BE49-F238E27FC236}">
                <a16:creationId xmlns:a16="http://schemas.microsoft.com/office/drawing/2014/main" id="{CF3F9F3A-C553-4EAE-B188-E0D1FE2844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10"/>
            <a:ext cx="12191435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72">
            <a:extLst>
              <a:ext uri="{FF2B5EF4-FFF2-40B4-BE49-F238E27FC236}">
                <a16:creationId xmlns:a16="http://schemas.microsoft.com/office/drawing/2014/main" id="{C5373426-E26E-431D-959C-5DB96C0B6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1238442"/>
            <a:ext cx="3635926" cy="4355751"/>
          </a:xfrm>
          <a:prstGeom prst="rect">
            <a:avLst/>
          </a:prstGeom>
          <a:solidFill>
            <a:srgbClr val="0000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9F86154-216A-46C9-9194-3B7993BDF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3439" y="1475234"/>
            <a:ext cx="3214307" cy="2901694"/>
          </a:xfrm>
        </p:spPr>
        <p:txBody>
          <a:bodyPr anchor="b">
            <a:normAutofit/>
          </a:bodyPr>
          <a:lstStyle/>
          <a:p>
            <a:r>
              <a:rPr lang="pt-BR" sz="3400" dirty="0">
                <a:solidFill>
                  <a:srgbClr val="FFFFFF"/>
                </a:solidFill>
              </a:rPr>
              <a:t>TREM TIPO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6DE59B-9104-4530-B9D8-325209EFD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3440" y="4608576"/>
            <a:ext cx="3205640" cy="774186"/>
          </a:xfrm>
        </p:spPr>
        <p:txBody>
          <a:bodyPr anchor="t">
            <a:normAutofit/>
          </a:bodyPr>
          <a:lstStyle/>
          <a:p>
            <a:pPr algn="r"/>
            <a:r>
              <a:rPr lang="pt-BR" sz="1600">
                <a:solidFill>
                  <a:srgbClr val="FFFFFF"/>
                </a:solidFill>
              </a:rPr>
              <a:t>www.tallesmello.com.br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65829" y="4508519"/>
            <a:ext cx="2926080" cy="0"/>
          </a:xfrm>
          <a:prstGeom prst="line">
            <a:avLst/>
          </a:prstGeom>
          <a:ln w="19050">
            <a:solidFill>
              <a:srgbClr val="FF3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289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98E84381-BFE0-4267-8863-EFDF9695721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097280" y="286603"/>
                <a:ext cx="10058400" cy="1450757"/>
              </a:xfrm>
            </p:spPr>
            <p:txBody>
              <a:bodyPr anchor="ctr">
                <a:normAutofit/>
              </a:bodyPr>
              <a:lstStyle/>
              <a:p>
                <a:r>
                  <a:rPr lang="pt-BR" dirty="0">
                    <a:solidFill>
                      <a:schemeClr val="tx1"/>
                    </a:solidFill>
                  </a:rPr>
                  <a:t>Coeficiente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pt-BR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98E84381-BFE0-4267-8863-EFDF969572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97280" y="286603"/>
                <a:ext cx="10058400" cy="1450757"/>
              </a:xfrm>
              <a:blipFill>
                <a:blip r:embed="rId2"/>
                <a:stretch>
                  <a:fillRect l="-29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D975BA46-D7DB-4238-A126-07C357AC0943}"/>
                  </a:ext>
                </a:extLst>
              </p:cNvPr>
              <p:cNvSpPr txBox="1"/>
              <p:nvPr/>
            </p:nvSpPr>
            <p:spPr>
              <a:xfrm>
                <a:off x="2043383" y="2983349"/>
                <a:ext cx="8166194" cy="26930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500" i="1" smtClean="0">
                          <a:latin typeface="Cambria Math" panose="02040503050406030204" pitchFamily="18" charset="0"/>
                        </a:rPr>
                        <m:t>𝑂𝑠</m:t>
                      </m:r>
                      <m:r>
                        <a:rPr lang="pt-BR" sz="25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i="1" smtClean="0">
                          <a:latin typeface="Cambria Math" panose="02040503050406030204" pitchFamily="18" charset="0"/>
                        </a:rPr>
                        <m:t>𝑣𝑎𝑙𝑜𝑟</m:t>
                      </m:r>
                      <m:r>
                        <a:rPr lang="pt-BR" sz="25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i="1" smtClean="0">
                          <a:latin typeface="Cambria Math" panose="02040503050406030204" pitchFamily="18" charset="0"/>
                        </a:rPr>
                        <m:t>𝑑𝑜</m:t>
                      </m:r>
                      <m:r>
                        <a:rPr lang="pt-BR" sz="25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𝑓𝑎𝑡𝑜𝑟</m:t>
                      </m:r>
                      <m:sSub>
                        <m:sSubPr>
                          <m:ctrlPr>
                            <a:rPr lang="pt-BR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pt-BR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5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𝑝𝑜𝑑𝑒</m:t>
                      </m:r>
                      <m:r>
                        <a:rPr lang="pt-BR" sz="2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i="1" smtClean="0">
                          <a:latin typeface="Cambria Math" panose="02040503050406030204" pitchFamily="18" charset="0"/>
                        </a:rPr>
                        <m:t>𝑡𝑜𝑚𝑎𝑟</m:t>
                      </m:r>
                      <m:r>
                        <a:rPr lang="pt-BR" sz="25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i="1" smtClean="0">
                          <a:latin typeface="Cambria Math" panose="02040503050406030204" pitchFamily="18" charset="0"/>
                        </a:rPr>
                        <m:t>𝑜𝑠</m:t>
                      </m:r>
                      <m:r>
                        <a:rPr lang="pt-BR" sz="25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i="1" smtClean="0">
                          <a:latin typeface="Cambria Math" panose="02040503050406030204" pitchFamily="18" charset="0"/>
                        </a:rPr>
                        <m:t>𝑠𝑒𝑔𝑢𝑖𝑛𝑡𝑒𝑠</m:t>
                      </m:r>
                      <m:r>
                        <a:rPr lang="pt-BR" sz="25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i="1" smtClean="0">
                          <a:latin typeface="Cambria Math" panose="02040503050406030204" pitchFamily="18" charset="0"/>
                        </a:rPr>
                        <m:t>𝑣𝑎𝑙𝑜𝑟𝑒𝑠</m:t>
                      </m:r>
                      <m:r>
                        <a:rPr lang="pt-BR" sz="250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pt-BR" sz="2500" i="1" dirty="0">
                  <a:latin typeface="Cambria Math" panose="02040503050406030204" pitchFamily="18" charset="0"/>
                </a:endParaRPr>
              </a:p>
              <a:p>
                <a:endParaRPr lang="pt-BR" sz="25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𝑇𝑒𝑟𝑟𝑒𝑛𝑜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𝑝𝑙𝑎𝑛𝑜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𝑜𝑢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𝑞𝑢𝑎𝑠𝑒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𝑝𝑙𝑎𝑛𝑜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 :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1 = 1,0</m:t>
                      </m:r>
                    </m:oMath>
                  </m:oMathPara>
                </a14:m>
                <a:endParaRPr lang="pt-BR" sz="2500" b="0" i="0" u="none" strike="noStrike" baseline="0" dirty="0">
                  <a:latin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𝑇𝑎𝑙𝑢𝑑𝑒𝑠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𝑚𝑜𝑟𝑟𝑜𝑠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𝑣𝑒𝑗𝑎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𝑠𝑒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𝑁𝐵𝑅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6123/1988)</m:t>
                      </m:r>
                    </m:oMath>
                  </m:oMathPara>
                </a14:m>
                <a:endParaRPr lang="pt-BR" sz="2500" b="0" i="0" u="none" strike="noStrike" baseline="0" dirty="0">
                  <a:latin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𝑉𝑎𝑙𝑒𝑠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𝑝𝑟𝑜𝑡𝑒𝑔𝑖𝑑𝑜𝑠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 : 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2500" b="0" i="1" u="none" strike="noStrike" baseline="0" dirty="0" smtClean="0">
                          <a:latin typeface="Cambria Math" panose="02040503050406030204" pitchFamily="18" charset="0"/>
                        </a:rPr>
                        <m:t>1 = 0,9</m:t>
                      </m:r>
                    </m:oMath>
                  </m:oMathPara>
                </a14:m>
                <a:endParaRPr lang="pt-BR" sz="2500" dirty="0"/>
              </a:p>
              <a:p>
                <a:endParaRPr lang="pt-BR" sz="2500" dirty="0"/>
              </a:p>
              <a:p>
                <a:endParaRPr lang="pt-BR" sz="2500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D975BA46-D7DB-4238-A126-07C357AC09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383" y="2983349"/>
                <a:ext cx="8166194" cy="26930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517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98E84381-BFE0-4267-8863-EFDF9695721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097280" y="286603"/>
                <a:ext cx="10058400" cy="1450757"/>
              </a:xfrm>
            </p:spPr>
            <p:txBody>
              <a:bodyPr anchor="ctr">
                <a:normAutofit/>
              </a:bodyPr>
              <a:lstStyle/>
              <a:p>
                <a:r>
                  <a:rPr lang="pt-BR" dirty="0">
                    <a:solidFill>
                      <a:schemeClr val="tx1"/>
                    </a:solidFill>
                  </a:rPr>
                  <a:t>Coeficiente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pt-BR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98E84381-BFE0-4267-8863-EFDF969572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97280" y="286603"/>
                <a:ext cx="10058400" cy="1450757"/>
              </a:xfrm>
              <a:blipFill>
                <a:blip r:embed="rId2"/>
                <a:stretch>
                  <a:fillRect l="-29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a 4">
                <a:extLst>
                  <a:ext uri="{FF2B5EF4-FFF2-40B4-BE49-F238E27FC236}">
                    <a16:creationId xmlns:a16="http://schemas.microsoft.com/office/drawing/2014/main" id="{B35C3532-43B5-43D4-AE4D-CE438F2E0035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440085" y="2499359"/>
              <a:ext cx="3713871" cy="11969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82569">
                      <a:extLst>
                        <a:ext uri="{9D8B030D-6E8A-4147-A177-3AD203B41FA5}">
                          <a16:colId xmlns:a16="http://schemas.microsoft.com/office/drawing/2014/main" val="1382785064"/>
                        </a:ext>
                      </a:extLst>
                    </a:gridCol>
                    <a:gridCol w="1676224">
                      <a:extLst>
                        <a:ext uri="{9D8B030D-6E8A-4147-A177-3AD203B41FA5}">
                          <a16:colId xmlns:a16="http://schemas.microsoft.com/office/drawing/2014/main" val="3091117203"/>
                        </a:ext>
                      </a:extLst>
                    </a:gridCol>
                    <a:gridCol w="1055078">
                      <a:extLst>
                        <a:ext uri="{9D8B030D-6E8A-4147-A177-3AD203B41FA5}">
                          <a16:colId xmlns:a16="http://schemas.microsoft.com/office/drawing/2014/main" val="691167583"/>
                        </a:ext>
                      </a:extLst>
                    </a:gridCol>
                  </a:tblGrid>
                  <a:tr h="398975">
                    <a:tc gridSpan="3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b="1" i="1" dirty="0" smtClean="0">
                                    <a:latin typeface="Cambria Math" panose="02040503050406030204" pitchFamily="18" charset="0"/>
                                  </a:rPr>
                                  <m:t>𝑪𝒍𝒂𝒔𝒔𝒆𝒔</m:t>
                                </m:r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𝑑𝑒</m:t>
                                </m:r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𝑒𝑑𝑖𝑓𝑖𝑐𝑎</m:t>
                                </m:r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çõ</m:t>
                                </m:r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𝑒𝑠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2234564"/>
                      </a:ext>
                    </a:extLst>
                  </a:tr>
                  <a:tr h="39897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𝐶𝑙𝑎𝑠𝑠𝑒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𝐶𝑙𝑎𝑠𝑠𝑒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𝐶𝑙𝑎𝑠𝑠𝑒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87520864"/>
                      </a:ext>
                    </a:extLst>
                  </a:tr>
                  <a:tr h="39897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𝐸𝑛𝑡𝑟𝑒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 20 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 50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&gt;50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206496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a 4">
                <a:extLst>
                  <a:ext uri="{FF2B5EF4-FFF2-40B4-BE49-F238E27FC236}">
                    <a16:creationId xmlns:a16="http://schemas.microsoft.com/office/drawing/2014/main" id="{B35C3532-43B5-43D4-AE4D-CE438F2E003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34548289"/>
                  </p:ext>
                </p:extLst>
              </p:nvPr>
            </p:nvGraphicFramePr>
            <p:xfrm>
              <a:off x="8440085" y="2499359"/>
              <a:ext cx="3713871" cy="11969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82569">
                      <a:extLst>
                        <a:ext uri="{9D8B030D-6E8A-4147-A177-3AD203B41FA5}">
                          <a16:colId xmlns:a16="http://schemas.microsoft.com/office/drawing/2014/main" val="1382785064"/>
                        </a:ext>
                      </a:extLst>
                    </a:gridCol>
                    <a:gridCol w="1676224">
                      <a:extLst>
                        <a:ext uri="{9D8B030D-6E8A-4147-A177-3AD203B41FA5}">
                          <a16:colId xmlns:a16="http://schemas.microsoft.com/office/drawing/2014/main" val="3091117203"/>
                        </a:ext>
                      </a:extLst>
                    </a:gridCol>
                    <a:gridCol w="1055078">
                      <a:extLst>
                        <a:ext uri="{9D8B030D-6E8A-4147-A177-3AD203B41FA5}">
                          <a16:colId xmlns:a16="http://schemas.microsoft.com/office/drawing/2014/main" val="691167583"/>
                        </a:ext>
                      </a:extLst>
                    </a:gridCol>
                  </a:tblGrid>
                  <a:tr h="398975">
                    <a:tc gridSpan="3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164" t="-1515" r="-656" b="-20303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2234564"/>
                      </a:ext>
                    </a:extLst>
                  </a:tr>
                  <a:tr h="398975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621" t="-101515" r="-281366" b="-1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58696" t="-101515" r="-64130" b="-1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253179" t="-101515" r="-2312" b="-10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7520864"/>
                      </a:ext>
                    </a:extLst>
                  </a:tr>
                  <a:tr h="398975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621" t="-201515" r="-281366" b="-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58696" t="-201515" r="-64130" b="-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253179" t="-201515" r="-2312" b="-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064964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A9433CD-B58D-4142-BD65-CFB6DBC6D65A}"/>
                  </a:ext>
                </a:extLst>
              </p:cNvPr>
              <p:cNvSpPr txBox="1"/>
              <p:nvPr/>
            </p:nvSpPr>
            <p:spPr>
              <a:xfrm>
                <a:off x="9095580" y="4392336"/>
                <a:ext cx="2381870" cy="656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5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𝐹𝑟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pt-BR" sz="2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num>
                            <m:den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</m:sSup>
                    </m:oMath>
                  </m:oMathPara>
                </a14:m>
                <a:endParaRPr lang="pt-BR" sz="2500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A9433CD-B58D-4142-BD65-CFB6DBC6D6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5580" y="4392336"/>
                <a:ext cx="2381870" cy="6562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CCF0CC15-95A5-46A2-9E76-2F254B68EB44}"/>
                  </a:ext>
                </a:extLst>
              </p:cNvPr>
              <p:cNvSpPr txBox="1"/>
              <p:nvPr/>
            </p:nvSpPr>
            <p:spPr>
              <a:xfrm>
                <a:off x="6111882" y="6067070"/>
                <a:ext cx="60565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𝑜𝑛𝑑𝑒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é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𝑎𝑙𝑡𝑢𝑟𝑎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𝑡𝑜𝑡𝑎𝑙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𝑑𝑎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𝑒𝑑𝑖𝑓𝑖𝑐𝑎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çã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𝑛𝑜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𝑐𝑎𝑠𝑜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𝑐𝑢𝑚𝑒𝑒𝑖𝑟𝑎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CCF0CC15-95A5-46A2-9E76-2F254B68E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882" y="6067070"/>
                <a:ext cx="6056594" cy="276999"/>
              </a:xfrm>
              <a:prstGeom prst="rect">
                <a:avLst/>
              </a:prstGeom>
              <a:blipFill>
                <a:blip r:embed="rId6"/>
                <a:stretch>
                  <a:fillRect l="-504" r="-906" b="-347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1512CF21-E8D9-4FA6-B5C3-1115B456844C}"/>
                  </a:ext>
                </a:extLst>
              </p:cNvPr>
              <p:cNvSpPr txBox="1"/>
              <p:nvPr/>
            </p:nvSpPr>
            <p:spPr>
              <a:xfrm>
                <a:off x="8576907" y="3678965"/>
                <a:ext cx="3553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𝑜𝑙h𝑎𝑟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𝑚𝑎𝑖𝑜𝑟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𝑑𝑖𝑚𝑒𝑛𝑠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ã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𝑒𝑚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𝑝𝑙𝑎𝑛𝑡𝑎</m:t>
                      </m:r>
                    </m:oMath>
                  </m:oMathPara>
                </a14:m>
                <a:endParaRPr lang="pt-B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1512CF21-E8D9-4FA6-B5C3-1115B4568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6907" y="3678965"/>
                <a:ext cx="3553024" cy="276999"/>
              </a:xfrm>
              <a:prstGeom prst="rect">
                <a:avLst/>
              </a:prstGeom>
              <a:blipFill>
                <a:blip r:embed="rId7"/>
                <a:stretch>
                  <a:fillRect t="-2222" r="-515" b="-3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ela 12">
                <a:extLst>
                  <a:ext uri="{FF2B5EF4-FFF2-40B4-BE49-F238E27FC236}">
                    <a16:creationId xmlns:a16="http://schemas.microsoft.com/office/drawing/2014/main" id="{3717D8D2-4F75-4DA3-BD05-2D37961BF93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1288" y="2363464"/>
              <a:ext cx="7763090" cy="33052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3838">
                      <a:extLst>
                        <a:ext uri="{9D8B030D-6E8A-4147-A177-3AD203B41FA5}">
                          <a16:colId xmlns:a16="http://schemas.microsoft.com/office/drawing/2014/main" val="3319138145"/>
                        </a:ext>
                      </a:extLst>
                    </a:gridCol>
                    <a:gridCol w="7239252">
                      <a:extLst>
                        <a:ext uri="{9D8B030D-6E8A-4147-A177-3AD203B41FA5}">
                          <a16:colId xmlns:a16="http://schemas.microsoft.com/office/drawing/2014/main" val="789047737"/>
                        </a:ext>
                      </a:extLst>
                    </a:gridCol>
                  </a:tblGrid>
                  <a:tr h="398885"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200" b="1" i="1" smtClean="0">
                                    <a:latin typeface="Cambria Math" panose="02040503050406030204" pitchFamily="18" charset="0"/>
                                  </a:rPr>
                                  <m:t>𝑪𝒂𝒕𝒆𝒈𝒐𝒓𝒊𝒂</m:t>
                                </m:r>
                                <m:r>
                                  <a:rPr lang="pt-BR" sz="1200" b="1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BR" sz="1200" b="1" i="1" smtClean="0">
                                    <a:latin typeface="Cambria Math" panose="02040503050406030204" pitchFamily="18" charset="0"/>
                                  </a:rPr>
                                  <m:t>𝒅𝒆</m:t>
                                </m:r>
                                <m:r>
                                  <a:rPr lang="pt-BR" sz="1200" b="1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BR" sz="1200" b="1" i="1" smtClean="0">
                                    <a:latin typeface="Cambria Math" panose="02040503050406030204" pitchFamily="18" charset="0"/>
                                  </a:rPr>
                                  <m:t>𝑻𝒆𝒓𝒓𝒆𝒏𝒐</m:t>
                                </m:r>
                              </m:oMath>
                            </m:oMathPara>
                          </a14:m>
                          <a:endParaRPr lang="pt-BR" sz="1200" dirty="0"/>
                        </a:p>
                      </a:txBody>
                      <a:tcPr marL="94928" marR="94928" marT="47464" marB="47464"/>
                    </a:tc>
                    <a:tc hMerge="1">
                      <a:txBody>
                        <a:bodyPr/>
                        <a:lstStyle/>
                        <a:p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16325087"/>
                      </a:ext>
                    </a:extLst>
                  </a:tr>
                  <a:tr h="39888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2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oMath>
                            </m:oMathPara>
                          </a14:m>
                          <a:endParaRPr lang="pt-BR" sz="1200" dirty="0"/>
                        </a:p>
                      </a:txBody>
                      <a:tcPr marL="98356" marR="98356" marT="49178" marB="49178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𝑚𝑎𝑟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𝑐𝑎𝑙𝑚𝑜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 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𝑙𝑎𝑔𝑜𝑠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 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𝑟𝑖𝑜𝑠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 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â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𝑛𝑡𝑎𝑛𝑜𝑠</m:t>
                                </m:r>
                              </m:oMath>
                            </m:oMathPara>
                          </a14:m>
                          <a:endParaRPr kumimoji="0" lang="pt-BR" sz="17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marL="98356" marR="98356" marT="49178" marB="49178"/>
                    </a:tc>
                    <a:extLst>
                      <a:ext uri="{0D108BD9-81ED-4DB2-BD59-A6C34878D82A}">
                        <a16:rowId xmlns:a16="http://schemas.microsoft.com/office/drawing/2014/main" val="2774402055"/>
                      </a:ext>
                    </a:extLst>
                  </a:tr>
                  <a:tr h="39888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pt-BR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𝐼𝐼</m:t>
                                </m:r>
                              </m:oMath>
                            </m:oMathPara>
                          </a14:m>
                          <a:endParaRPr kumimoji="0" lang="pt-BR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marL="98356" marR="98356" marT="49178" marB="49178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𝑐𝑎𝑚𝑝𝑜𝑠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𝑑𝑒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𝑎𝑣𝑖𝑎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çã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𝑜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 </m:t>
                                </m:r>
                                <m:r>
                                  <a:rPr kumimoji="0" lang="pt-BR" sz="17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𝑓𝑎𝑧𝑒𝑛𝑑𝑎𝑠</m:t>
                                </m:r>
                              </m:oMath>
                            </m:oMathPara>
                          </a14:m>
                          <a:endParaRPr kumimoji="0" lang="pt-BR" sz="17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marL="98356" marR="98356" marT="49178" marB="49178"/>
                    </a:tc>
                    <a:extLst>
                      <a:ext uri="{0D108BD9-81ED-4DB2-BD59-A6C34878D82A}">
                        <a16:rowId xmlns:a16="http://schemas.microsoft.com/office/drawing/2014/main" val="1945374514"/>
                      </a:ext>
                    </a:extLst>
                  </a:tr>
                  <a:tr h="60463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pt-BR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𝐼𝐼𝐼</m:t>
                                </m:r>
                              </m:oMath>
                            </m:oMathPara>
                          </a14:m>
                          <a:endParaRPr kumimoji="0" lang="pt-BR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marL="98356" marR="98356" marT="49178" marB="49178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700" b="0" i="0" u="none" strike="noStrike" kern="1200" baseline="0" dirty="0">
                              <a:solidFill>
                                <a:schemeClr val="dk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  <a:cs typeface="+mn-cs"/>
                            </a:rPr>
                            <a:t>casas de campo, fazendas com muros, subúrbios, com altura média dos obstáculos de 3,0m</a:t>
                          </a:r>
                          <a:endParaRPr kumimoji="0" lang="pt-BR" sz="17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" panose="02040503050406030204" pitchFamily="18" charset="0"/>
                            <a:ea typeface="Cambria" panose="02040503050406030204" pitchFamily="18" charset="0"/>
                            <a:cs typeface="+mn-cs"/>
                          </a:endParaRPr>
                        </a:p>
                      </a:txBody>
                      <a:tcPr marL="98356" marR="98356" marT="49178" marB="49178"/>
                    </a:tc>
                    <a:extLst>
                      <a:ext uri="{0D108BD9-81ED-4DB2-BD59-A6C34878D82A}">
                        <a16:rowId xmlns:a16="http://schemas.microsoft.com/office/drawing/2014/main" val="3130155643"/>
                      </a:ext>
                    </a:extLst>
                  </a:tr>
                  <a:tr h="85777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pt-BR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𝐼𝑉</m:t>
                                </m:r>
                              </m:oMath>
                            </m:oMathPara>
                          </a14:m>
                          <a:endParaRPr kumimoji="0" lang="pt-BR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marL="98356" marR="98356" marT="49178" marB="49178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700" b="0" i="0" u="none" strike="noStrike" kern="1200" baseline="0" dirty="0">
                              <a:solidFill>
                                <a:schemeClr val="dk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  <a:cs typeface="+mn-cs"/>
                            </a:rPr>
                            <a:t>cidades pequenas, subúrbios densamente construídos, áreas industriais desenvolvidas, com muros, subúrbios, com altura média dos obstáculos de 10,0m</a:t>
                          </a:r>
                          <a:endParaRPr kumimoji="0" lang="pt-BR" sz="17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" panose="02040503050406030204" pitchFamily="18" charset="0"/>
                            <a:ea typeface="Cambria" panose="02040503050406030204" pitchFamily="18" charset="0"/>
                            <a:cs typeface="+mn-cs"/>
                          </a:endParaRPr>
                        </a:p>
                      </a:txBody>
                      <a:tcPr marL="98356" marR="98356" marT="49178" marB="49178"/>
                    </a:tc>
                    <a:extLst>
                      <a:ext uri="{0D108BD9-81ED-4DB2-BD59-A6C34878D82A}">
                        <a16:rowId xmlns:a16="http://schemas.microsoft.com/office/drawing/2014/main" val="2345310489"/>
                      </a:ext>
                    </a:extLst>
                  </a:tr>
                  <a:tr h="60463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pt-BR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𝑉</m:t>
                                </m:r>
                              </m:oMath>
                            </m:oMathPara>
                          </a14:m>
                          <a:endParaRPr kumimoji="0" lang="pt-BR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marL="98356" marR="98356" marT="49178" marB="49178"/>
                    </a:tc>
                    <a:tc>
                      <a:txBody>
                        <a:bodyPr/>
                        <a:lstStyle/>
                        <a:p>
                          <a:r>
                            <a:rPr lang="pt-BR" sz="1700" b="0" i="0" u="none" strike="noStrike" kern="1200" baseline="0" dirty="0">
                              <a:solidFill>
                                <a:schemeClr val="dk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  <a:cs typeface="+mn-cs"/>
                            </a:rPr>
                            <a:t>florestas com árvores altas, centros de grandes cidades, com altura média igual ou superior a 25,0m</a:t>
                          </a:r>
                          <a:endParaRPr kumimoji="0" lang="pt-BR" sz="17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" panose="02040503050406030204" pitchFamily="18" charset="0"/>
                            <a:ea typeface="Cambria" panose="02040503050406030204" pitchFamily="18" charset="0"/>
                            <a:cs typeface="+mn-cs"/>
                          </a:endParaRPr>
                        </a:p>
                      </a:txBody>
                      <a:tcPr marL="98356" marR="98356" marT="49178" marB="49178"/>
                    </a:tc>
                    <a:extLst>
                      <a:ext uri="{0D108BD9-81ED-4DB2-BD59-A6C34878D82A}">
                        <a16:rowId xmlns:a16="http://schemas.microsoft.com/office/drawing/2014/main" val="25254685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ela 12">
                <a:extLst>
                  <a:ext uri="{FF2B5EF4-FFF2-40B4-BE49-F238E27FC236}">
                    <a16:creationId xmlns:a16="http://schemas.microsoft.com/office/drawing/2014/main" id="{3717D8D2-4F75-4DA3-BD05-2D37961BF93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1288" y="2363464"/>
              <a:ext cx="7763090" cy="33052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3838">
                      <a:extLst>
                        <a:ext uri="{9D8B030D-6E8A-4147-A177-3AD203B41FA5}">
                          <a16:colId xmlns:a16="http://schemas.microsoft.com/office/drawing/2014/main" val="3319138145"/>
                        </a:ext>
                      </a:extLst>
                    </a:gridCol>
                    <a:gridCol w="7239252">
                      <a:extLst>
                        <a:ext uri="{9D8B030D-6E8A-4147-A177-3AD203B41FA5}">
                          <a16:colId xmlns:a16="http://schemas.microsoft.com/office/drawing/2014/main" val="789047737"/>
                        </a:ext>
                      </a:extLst>
                    </a:gridCol>
                  </a:tblGrid>
                  <a:tr h="398885">
                    <a:tc gridSpan="2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4928" marR="94928" marT="47464" marB="47464">
                        <a:blipFill>
                          <a:blip r:embed="rId8"/>
                          <a:stretch>
                            <a:fillRect l="-78" t="-1515" r="-314" b="-74242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16325087"/>
                      </a:ext>
                    </a:extLst>
                  </a:tr>
                  <a:tr h="398885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8356" marR="98356" marT="49178" marB="49178">
                        <a:blipFill>
                          <a:blip r:embed="rId8"/>
                          <a:stretch>
                            <a:fillRect l="-1163" t="-103077" r="-1387209" b="-65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8356" marR="98356" marT="49178" marB="49178">
                        <a:blipFill>
                          <a:blip r:embed="rId8"/>
                          <a:stretch>
                            <a:fillRect l="-7317" t="-103077" r="-336" b="-65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402055"/>
                      </a:ext>
                    </a:extLst>
                  </a:tr>
                  <a:tr h="398885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8356" marR="98356" marT="49178" marB="49178">
                        <a:blipFill>
                          <a:blip r:embed="rId8"/>
                          <a:stretch>
                            <a:fillRect l="-1163" t="-200000" r="-1387209" b="-5439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8356" marR="98356" marT="49178" marB="49178">
                        <a:blipFill>
                          <a:blip r:embed="rId8"/>
                          <a:stretch>
                            <a:fillRect l="-7317" t="-200000" r="-336" b="-5439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5374514"/>
                      </a:ext>
                    </a:extLst>
                  </a:tr>
                  <a:tr h="616516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8356" marR="98356" marT="49178" marB="49178">
                        <a:blipFill>
                          <a:blip r:embed="rId8"/>
                          <a:stretch>
                            <a:fillRect l="-1163" t="-196040" r="-1387209" b="-2554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700" b="0" i="0" u="none" strike="noStrike" kern="1200" baseline="0" dirty="0">
                              <a:solidFill>
                                <a:schemeClr val="dk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  <a:cs typeface="+mn-cs"/>
                            </a:rPr>
                            <a:t>casas de campo, fazendas com muros, subúrbios, com altura média dos obstáculos de 3,0m</a:t>
                          </a:r>
                          <a:endParaRPr kumimoji="0" lang="pt-BR" sz="17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" panose="02040503050406030204" pitchFamily="18" charset="0"/>
                            <a:ea typeface="Cambria" panose="02040503050406030204" pitchFamily="18" charset="0"/>
                            <a:cs typeface="+mn-cs"/>
                          </a:endParaRPr>
                        </a:p>
                      </a:txBody>
                      <a:tcPr marL="98356" marR="98356" marT="49178" marB="49178"/>
                    </a:tc>
                    <a:extLst>
                      <a:ext uri="{0D108BD9-81ED-4DB2-BD59-A6C34878D82A}">
                        <a16:rowId xmlns:a16="http://schemas.microsoft.com/office/drawing/2014/main" val="3130155643"/>
                      </a:ext>
                    </a:extLst>
                  </a:tr>
                  <a:tr h="875596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8356" marR="98356" marT="49178" marB="49178">
                        <a:blipFill>
                          <a:blip r:embed="rId8"/>
                          <a:stretch>
                            <a:fillRect l="-1163" t="-207639" r="-1387209" b="-79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700" b="0" i="0" u="none" strike="noStrike" kern="1200" baseline="0" dirty="0">
                              <a:solidFill>
                                <a:schemeClr val="dk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  <a:cs typeface="+mn-cs"/>
                            </a:rPr>
                            <a:t>cidades pequenas, subúrbios densamente construídos, áreas industriais desenvolvidas, com muros, subúrbios, com altura média dos obstáculos de 10,0m</a:t>
                          </a:r>
                          <a:endParaRPr kumimoji="0" lang="pt-BR" sz="17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" panose="02040503050406030204" pitchFamily="18" charset="0"/>
                            <a:ea typeface="Cambria" panose="02040503050406030204" pitchFamily="18" charset="0"/>
                            <a:cs typeface="+mn-cs"/>
                          </a:endParaRPr>
                        </a:p>
                      </a:txBody>
                      <a:tcPr marL="98356" marR="98356" marT="49178" marB="49178"/>
                    </a:tc>
                    <a:extLst>
                      <a:ext uri="{0D108BD9-81ED-4DB2-BD59-A6C34878D82A}">
                        <a16:rowId xmlns:a16="http://schemas.microsoft.com/office/drawing/2014/main" val="2345310489"/>
                      </a:ext>
                    </a:extLst>
                  </a:tr>
                  <a:tr h="616516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8356" marR="98356" marT="49178" marB="49178">
                        <a:blipFill>
                          <a:blip r:embed="rId8"/>
                          <a:stretch>
                            <a:fillRect l="-1163" t="-438614" r="-1387209" b="-128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pt-BR" sz="1700" b="0" i="0" u="none" strike="noStrike" kern="1200" baseline="0" dirty="0">
                              <a:solidFill>
                                <a:schemeClr val="dk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  <a:cs typeface="+mn-cs"/>
                            </a:rPr>
                            <a:t>florestas com árvores altas, centros de grandes cidades, com altura média igual ou superior a 25,0m</a:t>
                          </a:r>
                          <a:endParaRPr kumimoji="0" lang="pt-BR" sz="17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" panose="02040503050406030204" pitchFamily="18" charset="0"/>
                            <a:ea typeface="Cambria" panose="02040503050406030204" pitchFamily="18" charset="0"/>
                            <a:cs typeface="+mn-cs"/>
                          </a:endParaRPr>
                        </a:p>
                      </a:txBody>
                      <a:tcPr marL="98356" marR="98356" marT="49178" marB="49178"/>
                    </a:tc>
                    <a:extLst>
                      <a:ext uri="{0D108BD9-81ED-4DB2-BD59-A6C34878D82A}">
                        <a16:rowId xmlns:a16="http://schemas.microsoft.com/office/drawing/2014/main" val="252546858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17824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98E84381-BFE0-4267-8863-EFDF9695721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097280" y="286603"/>
                <a:ext cx="10058400" cy="1450757"/>
              </a:xfrm>
            </p:spPr>
            <p:txBody>
              <a:bodyPr anchor="ctr">
                <a:normAutofit/>
              </a:bodyPr>
              <a:lstStyle/>
              <a:p>
                <a:r>
                  <a:rPr lang="pt-BR" dirty="0">
                    <a:solidFill>
                      <a:schemeClr val="tx1"/>
                    </a:solidFill>
                  </a:rPr>
                  <a:t>Coeficiente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pt-BR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98E84381-BFE0-4267-8863-EFDF969572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97280" y="286603"/>
                <a:ext cx="10058400" cy="1450757"/>
              </a:xfrm>
              <a:blipFill>
                <a:blip r:embed="rId2"/>
                <a:stretch>
                  <a:fillRect l="-29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a 6">
                <a:extLst>
                  <a:ext uri="{FF2B5EF4-FFF2-40B4-BE49-F238E27FC236}">
                    <a16:creationId xmlns:a16="http://schemas.microsoft.com/office/drawing/2014/main" id="{B2F9076E-1710-413C-8A68-419F5C8296E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62480" y="1579880"/>
              <a:ext cx="8128000" cy="4820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5600">
                      <a:extLst>
                        <a:ext uri="{9D8B030D-6E8A-4147-A177-3AD203B41FA5}">
                          <a16:colId xmlns:a16="http://schemas.microsoft.com/office/drawing/2014/main" val="1965472801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150528490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3345872220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2160213977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2912787810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𝐶𝑎𝑡𝑒𝑔𝑜𝑟𝑖𝑎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𝑃𝑎𝑟</m:t>
                                </m:r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â</m:t>
                                </m:r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𝑚𝑒𝑡𝑟𝑜𝑠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 anchor="ctr"/>
                    </a:tc>
                    <a:tc gridSpan="3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𝐶𝑙𝑎𝑠𝑠𝑒𝑠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331031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pt-BR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654118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pt-BR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</m:t>
                                </m:r>
                              </m:oMath>
                            </m:oMathPara>
                          </a14:m>
                          <a:endParaRPr kumimoji="0" lang="pt-BR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1,10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1,11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1,12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3797848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pt-BR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0,06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0,065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0,07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55556243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pt-BR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𝐼𝐼</m:t>
                                </m:r>
                              </m:oMath>
                            </m:oMathPara>
                          </a14:m>
                          <a:endParaRPr kumimoji="0" lang="pt-BR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1,00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1,00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1,00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73278859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𝐹𝑟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1,00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0,98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0,95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6158472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pt-BR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0,085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0,09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0,10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837842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pt-BR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𝐼𝐼𝐼</m:t>
                                </m:r>
                              </m:oMath>
                            </m:oMathPara>
                          </a14:m>
                          <a:endParaRPr kumimoji="0" lang="pt-BR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0,94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0,94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0,93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61461719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pt-BR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0,10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0,105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0,115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28516865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pt-BR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𝐼𝑉</m:t>
                                </m:r>
                              </m:oMath>
                            </m:oMathPara>
                          </a14:m>
                          <a:endParaRPr kumimoji="0" lang="pt-BR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0,86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0,85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0,84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929835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pt-BR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0,12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0,125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0,135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0344616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pt-BR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𝑉</m:t>
                                </m:r>
                              </m:oMath>
                            </m:oMathPara>
                          </a14:m>
                          <a:endParaRPr kumimoji="0" lang="pt-BR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0,74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0,73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0,71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67621402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pt-BR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0,15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0,16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dirty="0" smtClean="0">
                                    <a:latin typeface="Cambria Math" panose="02040503050406030204" pitchFamily="18" charset="0"/>
                                  </a:rPr>
                                  <m:t>0,175</m:t>
                                </m:r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019849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ela 6">
                <a:extLst>
                  <a:ext uri="{FF2B5EF4-FFF2-40B4-BE49-F238E27FC236}">
                    <a16:creationId xmlns:a16="http://schemas.microsoft.com/office/drawing/2014/main" id="{B2F9076E-1710-413C-8A68-419F5C8296E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3298844"/>
                  </p:ext>
                </p:extLst>
              </p:nvPr>
            </p:nvGraphicFramePr>
            <p:xfrm>
              <a:off x="2062480" y="1579880"/>
              <a:ext cx="8128000" cy="4820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5600">
                      <a:extLst>
                        <a:ext uri="{9D8B030D-6E8A-4147-A177-3AD203B41FA5}">
                          <a16:colId xmlns:a16="http://schemas.microsoft.com/office/drawing/2014/main" val="1965472801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150528490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3345872220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2160213977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2912787810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75" t="-820" r="-401124" b="-55245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375" t="-820" r="-301124" b="-552459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66875" t="-1639" r="-500" b="-120491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331031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pt-BR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201128" t="-101639" r="-202256" b="-1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300000" t="-101639" r="-101498" b="-1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101639" r="-1498" b="-1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654118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75" t="-101653" r="-401124" b="-4570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100375" t="-201639" r="-301124" b="-10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201128" t="-201639" r="-202256" b="-10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300000" t="-201639" r="-101498" b="-10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201639" r="-1498" b="-10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3797848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pt-BR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100375" t="-306667" r="-301124" b="-92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201128" t="-306667" r="-202256" b="-92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300000" t="-306667" r="-101498" b="-92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306667" r="-1498" b="-92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55556243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75" t="-133333" r="-401124" b="-2021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100375" t="-400000" r="-301124" b="-8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201128" t="-400000" r="-202256" b="-8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300000" t="-400000" r="-101498" b="-8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400000" r="-1498" b="-8065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73278859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100375" t="-500000" r="-301124" b="-7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201128" t="-500000" r="-202256" b="-7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300000" t="-500000" r="-101498" b="-7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500000" r="-1498" b="-7065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6158472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pt-BR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100375" t="-600000" r="-301124" b="-6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201128" t="-600000" r="-202256" b="-6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300000" t="-600000" r="-101498" b="-6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600000" r="-1498" b="-6065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0837842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75" t="-350000" r="-401124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100375" t="-700000" r="-301124" b="-5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201128" t="-700000" r="-202256" b="-5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300000" t="-700000" r="-101498" b="-5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700000" r="-1498" b="-5065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61461719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pt-BR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100375" t="-800000" r="-301124" b="-4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201128" t="-800000" r="-202256" b="-4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300000" t="-800000" r="-101498" b="-4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800000" r="-1498" b="-4065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8516865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75" t="-453719" r="-401124" b="-1049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100375" t="-915000" r="-301124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201128" t="-915000" r="-202256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300000" t="-915000" r="-101498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915000" r="-1498" b="-3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929835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pt-BR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100375" t="-998361" r="-301124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201128" t="-998361" r="-202256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300000" t="-998361" r="-101498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998361" r="-1498" b="-2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90344616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75" t="-549180" r="-401124" b="-4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100375" t="-1098361" r="-301124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201128" t="-1098361" r="-202256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300000" t="-1098361" r="-101498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1098361" r="-1498" b="-1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7621402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pt-BR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100375" t="-1198361" r="-301124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201128" t="-1198361" r="-202256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300000" t="-1198361" r="-101498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400000" t="-1198361" r="-1498" b="-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19849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36281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98E84381-BFE0-4267-8863-EFDF9695721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097280" y="872197"/>
                <a:ext cx="10058400" cy="865163"/>
              </a:xfrm>
            </p:spPr>
            <p:txBody>
              <a:bodyPr anchor="ctr">
                <a:normAutofit/>
              </a:bodyPr>
              <a:lstStyle/>
              <a:p>
                <a:r>
                  <a:rPr lang="pt-BR" dirty="0">
                    <a:solidFill>
                      <a:schemeClr val="tx1"/>
                    </a:solidFill>
                  </a:rPr>
                  <a:t>Coeficiente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pt-BR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98E84381-BFE0-4267-8863-EFDF969572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97280" y="872197"/>
                <a:ext cx="10058400" cy="865163"/>
              </a:xfrm>
              <a:blipFill>
                <a:blip r:embed="rId2"/>
                <a:stretch>
                  <a:fillRect l="-2909" t="-23944" b="-302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ela 5">
                <a:extLst>
                  <a:ext uri="{FF2B5EF4-FFF2-40B4-BE49-F238E27FC236}">
                    <a16:creationId xmlns:a16="http://schemas.microsoft.com/office/drawing/2014/main" id="{B0103E8A-D296-45E3-A847-0DFB8993FB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9978774"/>
                  </p:ext>
                </p:extLst>
              </p:nvPr>
            </p:nvGraphicFramePr>
            <p:xfrm>
              <a:off x="2593643" y="2179879"/>
              <a:ext cx="7357695" cy="41065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5780">
                      <a:extLst>
                        <a:ext uri="{9D8B030D-6E8A-4147-A177-3AD203B41FA5}">
                          <a16:colId xmlns:a16="http://schemas.microsoft.com/office/drawing/2014/main" val="2701803682"/>
                        </a:ext>
                      </a:extLst>
                    </a:gridCol>
                    <a:gridCol w="6008441">
                      <a:extLst>
                        <a:ext uri="{9D8B030D-6E8A-4147-A177-3AD203B41FA5}">
                          <a16:colId xmlns:a16="http://schemas.microsoft.com/office/drawing/2014/main" val="1698723023"/>
                        </a:ext>
                      </a:extLst>
                    </a:gridCol>
                    <a:gridCol w="613474">
                      <a:extLst>
                        <a:ext uri="{9D8B030D-6E8A-4147-A177-3AD203B41FA5}">
                          <a16:colId xmlns:a16="http://schemas.microsoft.com/office/drawing/2014/main" val="2383647559"/>
                        </a:ext>
                      </a:extLst>
                    </a:gridCol>
                  </a:tblGrid>
                  <a:tr h="39427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500" b="1" i="1" smtClean="0">
                                    <a:latin typeface="Cambria Math" panose="02040503050406030204" pitchFamily="18" charset="0"/>
                                  </a:rPr>
                                  <m:t>𝑮𝒓𝒖𝒑𝒐</m:t>
                                </m:r>
                              </m:oMath>
                            </m:oMathPara>
                          </a14:m>
                          <a:endParaRPr lang="pt-BR" sz="1500" dirty="0"/>
                        </a:p>
                      </a:txBody>
                      <a:tcPr marL="97219" marR="97219" marT="48610" marB="4861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500" b="1" i="1" smtClean="0">
                                    <a:latin typeface="Cambria Math" panose="02040503050406030204" pitchFamily="18" charset="0"/>
                                  </a:rPr>
                                  <m:t>𝑫𝒆𝒔𝒄𝒓𝒊</m:t>
                                </m:r>
                                <m:r>
                                  <a:rPr lang="pt-BR" sz="1500" b="1" i="1" smtClean="0">
                                    <a:latin typeface="Cambria Math" panose="02040503050406030204" pitchFamily="18" charset="0"/>
                                  </a:rPr>
                                  <m:t>çã</m:t>
                                </m:r>
                                <m:r>
                                  <a:rPr lang="pt-BR" sz="1500" b="1" i="1" smtClean="0">
                                    <a:latin typeface="Cambria Math" panose="02040503050406030204" pitchFamily="18" charset="0"/>
                                  </a:rPr>
                                  <m:t>𝒐</m:t>
                                </m:r>
                              </m:oMath>
                            </m:oMathPara>
                          </a14:m>
                          <a:endParaRPr lang="pt-BR" sz="1500" dirty="0"/>
                        </a:p>
                      </a:txBody>
                      <a:tcPr marL="97219" marR="97219" marT="48610" marB="4861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5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pt-BR" sz="15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500" dirty="0"/>
                        </a:p>
                      </a:txBody>
                      <a:tcPr marL="97219" marR="97219" marT="48610" marB="48610"/>
                    </a:tc>
                    <a:extLst>
                      <a:ext uri="{0D108BD9-81ED-4DB2-BD59-A6C34878D82A}">
                        <a16:rowId xmlns:a16="http://schemas.microsoft.com/office/drawing/2014/main" val="3499799984"/>
                      </a:ext>
                    </a:extLst>
                  </a:tr>
                  <a:tr h="134575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pt-BR" sz="15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pt-BR" sz="1500" dirty="0"/>
                        </a:p>
                      </a:txBody>
                      <a:tcPr marL="97219" marR="97219" marT="48610" marB="48610" anchor="ctr"/>
                    </a:tc>
                    <a:tc>
                      <a:txBody>
                        <a:bodyPr/>
                        <a:lstStyle/>
                        <a:p>
                          <a:pPr algn="ju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Edifica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çõ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es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cuja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ru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í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na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total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ou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parcial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pode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afetar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seguran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ç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ou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possibilidade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de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socorro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pessoas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ap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ó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s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uma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tempestade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destrutiva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(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hospitais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quart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é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is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de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bombeiros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centrais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de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comunica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çã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o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etc</m:t>
                                </m:r>
                                <m:r>
                                  <m:rPr>
                                    <m:nor/>
                                  </m:rPr>
                                  <a:rPr lang="pt-BR" sz="1900" b="0" i="0" u="none" strike="noStrike" kern="1200" baseline="0" smtClean="0">
                                    <a:solidFill>
                                      <a:schemeClr val="dk1"/>
                                    </a:solidFill>
                                    <a:latin typeface="Cambria" panose="02040503050406030204" pitchFamily="18" charset="0"/>
                                    <a:ea typeface="Cambria" panose="02040503050406030204" pitchFamily="18" charset="0"/>
                                    <a:cs typeface="+mn-cs"/>
                                  </a:rPr>
                                  <m:t>.)</m:t>
                                </m:r>
                              </m:oMath>
                            </m:oMathPara>
                          </a14:m>
                          <a:endParaRPr lang="pt-BR" sz="15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97219" marR="97219" marT="48610" marB="4861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500" b="0" i="1" smtClean="0">
                                    <a:latin typeface="Cambria Math" panose="02040503050406030204" pitchFamily="18" charset="0"/>
                                  </a:rPr>
                                  <m:t>1,10</m:t>
                                </m:r>
                              </m:oMath>
                            </m:oMathPara>
                          </a14:m>
                          <a:endParaRPr lang="pt-BR" sz="1500" dirty="0"/>
                        </a:p>
                      </a:txBody>
                      <a:tcPr marL="97219" marR="97219" marT="48610" marB="48610" anchor="ctr"/>
                    </a:tc>
                    <a:extLst>
                      <a:ext uri="{0D108BD9-81ED-4DB2-BD59-A6C34878D82A}">
                        <a16:rowId xmlns:a16="http://schemas.microsoft.com/office/drawing/2014/main" val="3074326733"/>
                      </a:ext>
                    </a:extLst>
                  </a:tr>
                  <a:tr h="68053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5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pt-BR" sz="1500" dirty="0"/>
                        </a:p>
                        <a:p>
                          <a:endParaRPr lang="pt-BR" sz="1500" dirty="0"/>
                        </a:p>
                      </a:txBody>
                      <a:tcPr marL="97219" marR="97219" marT="48610" marB="4861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900" b="0" i="0" u="none" strike="noStrike" kern="1200" baseline="0" dirty="0">
                              <a:solidFill>
                                <a:schemeClr val="dk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  <a:cs typeface="+mn-cs"/>
                            </a:rPr>
                            <a:t>Edificações para hotéis e residências. Edificações para comércio e indústria com alto fator de ocupação</a:t>
                          </a:r>
                          <a:endParaRPr lang="pt-BR" sz="15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97219" marR="97219" marT="48610" marB="4861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500" b="0" i="1" smtClean="0">
                                    <a:latin typeface="Cambria Math" panose="02040503050406030204" pitchFamily="18" charset="0"/>
                                  </a:rPr>
                                  <m:t>1,00</m:t>
                                </m:r>
                              </m:oMath>
                            </m:oMathPara>
                          </a14:m>
                          <a:endParaRPr lang="pt-BR" sz="1500" dirty="0"/>
                        </a:p>
                      </a:txBody>
                      <a:tcPr marL="97219" marR="97219" marT="48610" marB="48610"/>
                    </a:tc>
                    <a:extLst>
                      <a:ext uri="{0D108BD9-81ED-4DB2-BD59-A6C34878D82A}">
                        <a16:rowId xmlns:a16="http://schemas.microsoft.com/office/drawing/2014/main" val="4041167410"/>
                      </a:ext>
                    </a:extLst>
                  </a:tr>
                  <a:tr h="55091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kumimoji="0" lang="pt-BR" sz="15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kumimoji="0" lang="pt-BR" sz="15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marL="97219" marR="97219" marT="48610" marB="4861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  <a:cs typeface="+mn-cs"/>
                            </a:rPr>
                            <a:t>Edificações e instalações industriais com baixo fator de ocupação (depósitos, silos, construções rurais, etc.)</a:t>
                          </a:r>
                          <a:endParaRPr lang="pt-BR" sz="15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97219" marR="97219" marT="48610" marB="4861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pt-BR" sz="15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0,95</m:t>
                                </m:r>
                              </m:oMath>
                            </m:oMathPara>
                          </a14:m>
                          <a:endParaRPr kumimoji="0" lang="pt-BR" sz="15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marL="97219" marR="97219" marT="48610" marB="48610"/>
                    </a:tc>
                    <a:extLst>
                      <a:ext uri="{0D108BD9-81ED-4DB2-BD59-A6C34878D82A}">
                        <a16:rowId xmlns:a16="http://schemas.microsoft.com/office/drawing/2014/main" val="2248796843"/>
                      </a:ext>
                    </a:extLst>
                  </a:tr>
                  <a:tr h="39427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kumimoji="0" lang="pt-BR" sz="15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kumimoji="0" lang="pt-BR" sz="15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marL="97219" marR="97219" marT="48610" marB="48610"/>
                    </a:tc>
                    <a:tc>
                      <a:txBody>
                        <a:bodyPr/>
                        <a:lstStyle/>
                        <a:p>
                          <a:pPr algn="just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𝑉𝑒𝑑𝑎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çõ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𝑒𝑠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 (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𝑡𝑒𝑙h𝑎𝑠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𝑣𝑖𝑑𝑟𝑜𝑠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𝑝𝑎𝑖𝑛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é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𝑖𝑠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𝑑𝑒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𝑣𝑒𝑑𝑎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çã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𝑒𝑡𝑐</m:t>
                                </m:r>
                                <m:r>
                                  <a:rPr lang="pt-BR" sz="1500" i="1" smtClean="0">
                                    <a:latin typeface="Cambria Math" panose="02040503050406030204" pitchFamily="18" charset="0"/>
                                  </a:rPr>
                                  <m:t>.)</m:t>
                                </m:r>
                              </m:oMath>
                            </m:oMathPara>
                          </a14:m>
                          <a:endParaRPr lang="pt-BR" sz="15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97219" marR="97219" marT="48610" marB="4861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pt-BR" sz="15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0,88</m:t>
                                </m:r>
                              </m:oMath>
                            </m:oMathPara>
                          </a14:m>
                          <a:endParaRPr kumimoji="0" lang="pt-BR" sz="15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marL="97219" marR="97219" marT="48610" marB="48610"/>
                    </a:tc>
                    <a:extLst>
                      <a:ext uri="{0D108BD9-81ED-4DB2-BD59-A6C34878D82A}">
                        <a16:rowId xmlns:a16="http://schemas.microsoft.com/office/drawing/2014/main" val="1707961178"/>
                      </a:ext>
                    </a:extLst>
                  </a:tr>
                  <a:tr h="55091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kumimoji="0" lang="pt-BR" sz="15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kumimoji="0" lang="pt-BR" sz="15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marL="97219" marR="97219" marT="48610" marB="48610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  <a:cs typeface="+mn-cs"/>
                            </a:rPr>
                            <a:t>Edificações temporárias. Estruturas dos grupos 1 a 3 durante a construção</a:t>
                          </a:r>
                          <a:endParaRPr sz="1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97219" marR="97219" marT="48610" marB="4861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pt-BR" sz="15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0,83</m:t>
                                </m:r>
                              </m:oMath>
                            </m:oMathPara>
                          </a14:m>
                          <a:endParaRPr kumimoji="0" lang="pt-BR" sz="15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venir Next LT Pro" panose="020F0502020204030204"/>
                            <a:ea typeface="+mn-ea"/>
                            <a:cs typeface="+mn-cs"/>
                          </a:endParaRPr>
                        </a:p>
                      </a:txBody>
                      <a:tcPr marL="97219" marR="97219" marT="48610" marB="48610"/>
                    </a:tc>
                    <a:extLst>
                      <a:ext uri="{0D108BD9-81ED-4DB2-BD59-A6C34878D82A}">
                        <a16:rowId xmlns:a16="http://schemas.microsoft.com/office/drawing/2014/main" val="15116280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ela 5">
                <a:extLst>
                  <a:ext uri="{FF2B5EF4-FFF2-40B4-BE49-F238E27FC236}">
                    <a16:creationId xmlns:a16="http://schemas.microsoft.com/office/drawing/2014/main" id="{B0103E8A-D296-45E3-A847-0DFB8993FB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9978774"/>
                  </p:ext>
                </p:extLst>
              </p:nvPr>
            </p:nvGraphicFramePr>
            <p:xfrm>
              <a:off x="2593643" y="2179879"/>
              <a:ext cx="7357695" cy="41065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5780">
                      <a:extLst>
                        <a:ext uri="{9D8B030D-6E8A-4147-A177-3AD203B41FA5}">
                          <a16:colId xmlns:a16="http://schemas.microsoft.com/office/drawing/2014/main" val="2701803682"/>
                        </a:ext>
                      </a:extLst>
                    </a:gridCol>
                    <a:gridCol w="6008441">
                      <a:extLst>
                        <a:ext uri="{9D8B030D-6E8A-4147-A177-3AD203B41FA5}">
                          <a16:colId xmlns:a16="http://schemas.microsoft.com/office/drawing/2014/main" val="1698723023"/>
                        </a:ext>
                      </a:extLst>
                    </a:gridCol>
                    <a:gridCol w="613474">
                      <a:extLst>
                        <a:ext uri="{9D8B030D-6E8A-4147-A177-3AD203B41FA5}">
                          <a16:colId xmlns:a16="http://schemas.microsoft.com/office/drawing/2014/main" val="2383647559"/>
                        </a:ext>
                      </a:extLst>
                    </a:gridCol>
                  </a:tblGrid>
                  <a:tr h="394278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7219" marR="97219" marT="48610" marB="48610">
                        <a:blipFill>
                          <a:blip r:embed="rId3"/>
                          <a:stretch>
                            <a:fillRect l="-826" t="-1538" r="-901653" b="-9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7219" marR="97219" marT="48610" marB="48610">
                        <a:blipFill>
                          <a:blip r:embed="rId3"/>
                          <a:stretch>
                            <a:fillRect l="-12373" t="-1538" r="-10649" b="-9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7219" marR="97219" marT="48610" marB="48610">
                        <a:blipFill>
                          <a:blip r:embed="rId3"/>
                          <a:stretch>
                            <a:fillRect l="-1097030" t="-1538" r="-3960" b="-9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9799984"/>
                      </a:ext>
                    </a:extLst>
                  </a:tr>
                  <a:tr h="1345753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7219" marR="97219" marT="48610" marB="48610" anchor="ctr">
                        <a:blipFill>
                          <a:blip r:embed="rId3"/>
                          <a:stretch>
                            <a:fillRect l="-826" t="-29864" r="-901653" b="-18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7219" marR="97219" marT="48610" marB="48610">
                        <a:blipFill>
                          <a:blip r:embed="rId3"/>
                          <a:stretch>
                            <a:fillRect l="-12373" t="-29864" r="-10649" b="-18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7219" marR="97219" marT="48610" marB="48610" anchor="ctr">
                        <a:blipFill>
                          <a:blip r:embed="rId3"/>
                          <a:stretch>
                            <a:fillRect l="-1097030" t="-29864" r="-3960" b="-182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4326733"/>
                      </a:ext>
                    </a:extLst>
                  </a:tr>
                  <a:tr h="680535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7219" marR="97219" marT="48610" marB="48610">
                        <a:blipFill>
                          <a:blip r:embed="rId3"/>
                          <a:stretch>
                            <a:fillRect l="-826" t="-256250" r="-901653" b="-259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900" b="0" i="0" u="none" strike="noStrike" kern="1200" baseline="0" dirty="0">
                              <a:solidFill>
                                <a:schemeClr val="dk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  <a:cs typeface="+mn-cs"/>
                            </a:rPr>
                            <a:t>Edificações para hotéis e residências. Edificações para comércio e indústria com alto fator de ocupação</a:t>
                          </a:r>
                          <a:endParaRPr lang="pt-BR" sz="15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97219" marR="97219" marT="48610" marB="48610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7219" marR="97219" marT="48610" marB="48610">
                        <a:blipFill>
                          <a:blip r:embed="rId3"/>
                          <a:stretch>
                            <a:fillRect l="-1097030" t="-256250" r="-3960" b="-2598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41167410"/>
                      </a:ext>
                    </a:extLst>
                  </a:tr>
                  <a:tr h="64586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7219" marR="97219" marT="48610" marB="48610">
                        <a:blipFill>
                          <a:blip r:embed="rId3"/>
                          <a:stretch>
                            <a:fillRect l="-826" t="-376415" r="-901653" b="-17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  <a:cs typeface="+mn-cs"/>
                            </a:rPr>
                            <a:t>Edificações e instalações industriais com baixo fator de ocupação (depósitos, silos, construções rurais, etc.)</a:t>
                          </a:r>
                          <a:endParaRPr lang="pt-BR" sz="15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97219" marR="97219" marT="48610" marB="48610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7219" marR="97219" marT="48610" marB="48610">
                        <a:blipFill>
                          <a:blip r:embed="rId3"/>
                          <a:stretch>
                            <a:fillRect l="-1097030" t="-376415" r="-3960" b="-1745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48796843"/>
                      </a:ext>
                    </a:extLst>
                  </a:tr>
                  <a:tr h="394278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7219" marR="97219" marT="48610" marB="48610">
                        <a:blipFill>
                          <a:blip r:embed="rId3"/>
                          <a:stretch>
                            <a:fillRect l="-826" t="-776923" r="-901653" b="-18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7219" marR="97219" marT="48610" marB="48610">
                        <a:blipFill>
                          <a:blip r:embed="rId3"/>
                          <a:stretch>
                            <a:fillRect l="-12373" t="-776923" r="-10649" b="-18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7219" marR="97219" marT="48610" marB="48610">
                        <a:blipFill>
                          <a:blip r:embed="rId3"/>
                          <a:stretch>
                            <a:fillRect l="-1097030" t="-776923" r="-3960" b="-1846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7961178"/>
                      </a:ext>
                    </a:extLst>
                  </a:tr>
                  <a:tr h="64586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7219" marR="97219" marT="48610" marB="48610">
                        <a:blipFill>
                          <a:blip r:embed="rId3"/>
                          <a:stretch>
                            <a:fillRect l="-826" t="-537736" r="-901653" b="-13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  <a:cs typeface="+mn-cs"/>
                            </a:rPr>
                            <a:t>Edificações temporárias. Estruturas dos grupos 1 a 3 durante a construção</a:t>
                          </a:r>
                          <a:endParaRPr sz="1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97219" marR="97219" marT="48610" marB="48610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7219" marR="97219" marT="48610" marB="48610">
                        <a:blipFill>
                          <a:blip r:embed="rId3"/>
                          <a:stretch>
                            <a:fillRect l="-1097030" t="-537736" r="-3960" b="-132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162808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3698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47CE6-73DC-4980-A2AD-3AAD9D1AA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01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D8B279-1054-4C5E-B394-417F6FB3C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Encontre a pressão dinâmica de uma ponte, localizada no município de </a:t>
            </a:r>
            <a:r>
              <a:rPr lang="pt-BR" dirty="0" err="1"/>
              <a:t>Macéio</a:t>
            </a:r>
            <a:r>
              <a:rPr lang="pt-BR" dirty="0"/>
              <a:t>/AL, sabendo que o terreno é plano, a ponte fica localizada na zona rural, possuindo extensão total de 30,0 metros e altura total de 8,0 metros.</a:t>
            </a:r>
          </a:p>
        </p:txBody>
      </p:sp>
    </p:spTree>
    <p:extLst>
      <p:ext uri="{BB962C8B-B14F-4D97-AF65-F5344CB8AC3E}">
        <p14:creationId xmlns:p14="http://schemas.microsoft.com/office/powerpoint/2010/main" val="412547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381554-A0FB-4AF3-9C09-64AE64913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CARGA PERMANENTE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647BAC-0DCC-48FB-A6A6-95CFF25F8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25 </a:t>
            </a:r>
            <a:r>
              <a:rPr lang="pt-BR" dirty="0" err="1"/>
              <a:t>kN</a:t>
            </a:r>
            <a:r>
              <a:rPr lang="pt-BR" dirty="0"/>
              <a:t>/m³ - Elementos estruturais e defensas</a:t>
            </a:r>
          </a:p>
          <a:p>
            <a:r>
              <a:rPr lang="pt-BR" dirty="0"/>
              <a:t>24 </a:t>
            </a:r>
            <a:r>
              <a:rPr lang="pt-BR" dirty="0" err="1"/>
              <a:t>kN</a:t>
            </a:r>
            <a:r>
              <a:rPr lang="pt-BR" dirty="0"/>
              <a:t>/m³ - Pavimentação</a:t>
            </a:r>
          </a:p>
          <a:p>
            <a:r>
              <a:rPr lang="pt-BR" dirty="0"/>
              <a:t>NBR 7187 recomenda acréscimo de 2 </a:t>
            </a:r>
            <a:r>
              <a:rPr lang="pt-BR" dirty="0" err="1"/>
              <a:t>kN</a:t>
            </a:r>
            <a:r>
              <a:rPr lang="pt-BR" dirty="0"/>
              <a:t>/m² por conta de possível recapeamento</a:t>
            </a:r>
          </a:p>
        </p:txBody>
      </p:sp>
    </p:spTree>
    <p:extLst>
      <p:ext uri="{BB962C8B-B14F-4D97-AF65-F5344CB8AC3E}">
        <p14:creationId xmlns:p14="http://schemas.microsoft.com/office/powerpoint/2010/main" val="1418075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30A0472D-00D8-4C3D-97BF-F002A9CB9520}"/>
              </a:ext>
            </a:extLst>
          </p:cNvPr>
          <p:cNvSpPr/>
          <p:nvPr/>
        </p:nvSpPr>
        <p:spPr>
          <a:xfrm>
            <a:off x="300771" y="2496373"/>
            <a:ext cx="3770142" cy="307875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2381554-A0FB-4AF3-9C09-64AE64913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Trem Tipo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D03F641D-66E3-4A54-A59C-7B631316D4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335" y="176099"/>
            <a:ext cx="7417702" cy="6505802"/>
          </a:xfr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CF83BD1B-F53A-4E73-B69D-A58EBF163EAC}"/>
              </a:ext>
            </a:extLst>
          </p:cNvPr>
          <p:cNvSpPr txBox="1"/>
          <p:nvPr/>
        </p:nvSpPr>
        <p:spPr>
          <a:xfrm>
            <a:off x="455516" y="2604591"/>
            <a:ext cx="361539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002060"/>
                </a:solidFill>
              </a:rPr>
              <a:t>Trem-tipo é um veículo padrão (rodoviário ou ferroviário), utilizado para calcular a resistência de uma estrutura que terá que suportar cargas móveis, como no caso de pontes e viadutos. Com isso, é possível fazer a simulação de peso no local e calcular o dimensionamento da carga real que a obra precisará sustentar.</a:t>
            </a:r>
          </a:p>
        </p:txBody>
      </p:sp>
    </p:spTree>
    <p:extLst>
      <p:ext uri="{BB962C8B-B14F-4D97-AF65-F5344CB8AC3E}">
        <p14:creationId xmlns:p14="http://schemas.microsoft.com/office/powerpoint/2010/main" val="3045953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61C15-6E89-4D1F-AF68-A293A5940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Trem tipo: normas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EA9F8D-D851-4E59-B6F9-D06821DBF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/>
              <a:t>Em relação à evolução dos Trens-tipos dentro das normas brasileiras, entre 1943 e 1960, as considerações sobre carga móvel em pontes rodoviárias foram realizadas de acordo com a norma NB6/43. Já no período de 1960 a 1984, as regras se baseavam na norma NB6/60, com base nos tipos de veículos daquela época. Já a partir de 1984, passou-se a utilizar a NBR 7188/84, que atualizou as classes de carregamento móvel, mas ainda não representava a realidade das rodovias brasileiras. Somente em 2013, a NBR 7188 sofreu revisão e passou a considerar apenas duas classes de carregamento: TB-450 e TB-240 ABNT (2013), o que vigora até os dias atuais.</a:t>
            </a:r>
          </a:p>
        </p:txBody>
      </p:sp>
    </p:spTree>
    <p:extLst>
      <p:ext uri="{BB962C8B-B14F-4D97-AF65-F5344CB8AC3E}">
        <p14:creationId xmlns:p14="http://schemas.microsoft.com/office/powerpoint/2010/main" val="2345031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0DE5E2B3-262D-42F5-AE2E-508D40BE08FC}"/>
              </a:ext>
            </a:extLst>
          </p:cNvPr>
          <p:cNvSpPr/>
          <p:nvPr/>
        </p:nvSpPr>
        <p:spPr>
          <a:xfrm>
            <a:off x="1138937" y="4368935"/>
            <a:ext cx="3573740" cy="36933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F1CC35A5-D6EB-4D6E-859D-629F2950DC9A}"/>
              </a:ext>
            </a:extLst>
          </p:cNvPr>
          <p:cNvSpPr/>
          <p:nvPr/>
        </p:nvSpPr>
        <p:spPr>
          <a:xfrm>
            <a:off x="1138937" y="2233515"/>
            <a:ext cx="3447131" cy="36933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3A311656-3E9A-4DA8-A900-ED7C04D8F1FE}"/>
              </a:ext>
            </a:extLst>
          </p:cNvPr>
          <p:cNvSpPr/>
          <p:nvPr/>
        </p:nvSpPr>
        <p:spPr>
          <a:xfrm>
            <a:off x="7119425" y="825113"/>
            <a:ext cx="3624775" cy="87219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2381554-A0FB-4AF3-9C09-64AE64913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Trem tipo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D559C27A-ED8D-4F6A-B8CC-3520AB4F1574}"/>
                  </a:ext>
                </a:extLst>
              </p:cNvPr>
              <p:cNvSpPr txBox="1"/>
              <p:nvPr/>
            </p:nvSpPr>
            <p:spPr>
              <a:xfrm>
                <a:off x="7229896" y="992185"/>
                <a:ext cx="3378041" cy="498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 . </m:t>
                      </m:r>
                      <m:sSub>
                        <m:sSub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𝑖𝑣</m:t>
                          </m:r>
                        </m:sub>
                      </m:sSub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 . </m:t>
                      </m:r>
                      <m:sSub>
                        <m:sSub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𝑛𝑓</m:t>
                          </m:r>
                        </m:sub>
                      </m:sSub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 . </m:t>
                      </m:r>
                      <m:sSub>
                        <m:sSub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𝑖𝑎</m:t>
                          </m:r>
                        </m:sub>
                      </m:sSub>
                    </m:oMath>
                  </m:oMathPara>
                </a14:m>
                <a:endParaRPr lang="pt-BR" sz="300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D559C27A-ED8D-4F6A-B8CC-3520AB4F15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896" y="992185"/>
                <a:ext cx="3378041" cy="498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666979FF-601D-411F-95EA-3847BFAA89B7}"/>
                  </a:ext>
                </a:extLst>
              </p:cNvPr>
              <p:cNvSpPr txBox="1"/>
              <p:nvPr/>
            </p:nvSpPr>
            <p:spPr>
              <a:xfrm>
                <a:off x="882748" y="2624557"/>
                <a:ext cx="6098344" cy="10416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𝑖𝑣</m:t>
                          </m:r>
                        </m:sub>
                      </m:sSub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=1+1,06 . (</m:t>
                      </m:r>
                      <m:f>
                        <m:f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sSub>
                            <m:sSub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𝑖𝑣</m:t>
                              </m:r>
                            </m:sub>
                          </m:sSub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+50)</m:t>
                          </m:r>
                        </m:den>
                      </m:f>
                      <m:r>
                        <a:rPr lang="pt-B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≤1,35</m:t>
                      </m:r>
                    </m:oMath>
                  </m:oMathPara>
                </a14:m>
                <a:endParaRPr lang="pt-BR" sz="3000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666979FF-601D-411F-95EA-3847BFAA89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48" y="2624557"/>
                <a:ext cx="6098344" cy="10416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4B6CCACB-88C2-4C70-B56B-364BEBE8E818}"/>
                  </a:ext>
                </a:extLst>
              </p:cNvPr>
              <p:cNvSpPr txBox="1"/>
              <p:nvPr/>
            </p:nvSpPr>
            <p:spPr>
              <a:xfrm>
                <a:off x="1037492" y="3726294"/>
                <a:ext cx="312654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𝑖𝑣</m:t>
                          </m:r>
                        </m:sub>
                      </m:sSub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𝐶𝑜𝑚𝑝𝑟𝑖𝑚𝑒𝑛𝑡𝑜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𝑑𝑜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ã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4B6CCACB-88C2-4C70-B56B-364BEBE8E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492" y="3726294"/>
                <a:ext cx="3126544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683F8D97-91B1-4E36-AA0E-318ED2D7B917}"/>
                  </a:ext>
                </a:extLst>
              </p:cNvPr>
              <p:cNvSpPr txBox="1"/>
              <p:nvPr/>
            </p:nvSpPr>
            <p:spPr>
              <a:xfrm>
                <a:off x="536172" y="4852334"/>
                <a:ext cx="6098344" cy="590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𝑛𝑓</m:t>
                          </m:r>
                        </m:sub>
                      </m:sSub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=1−0,05 (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 −2)&gt;0,9</m:t>
                      </m:r>
                    </m:oMath>
                  </m:oMathPara>
                </a14:m>
                <a:endParaRPr lang="pt-BR" sz="3000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683F8D97-91B1-4E36-AA0E-318ED2D7B9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72" y="4852334"/>
                <a:ext cx="6098344" cy="5909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6D4FE4D5-5D72-4B2A-A0A2-EEECEFF3DB5E}"/>
                  </a:ext>
                </a:extLst>
              </p:cNvPr>
              <p:cNvSpPr txBox="1"/>
              <p:nvPr/>
            </p:nvSpPr>
            <p:spPr>
              <a:xfrm>
                <a:off x="1138937" y="2233515"/>
                <a:ext cx="312654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𝐶𝑜𝑒𝑓𝑖𝑐𝑖𝑒𝑛𝑡𝑒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𝐼𝑚𝑝𝑎𝑐𝑡𝑜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𝑉𝑒𝑟𝑡𝑖𝑐𝑎𝑙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6D4FE4D5-5D72-4B2A-A0A2-EEECEFF3D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937" y="2233515"/>
                <a:ext cx="3126544" cy="369332"/>
              </a:xfrm>
              <a:prstGeom prst="rect">
                <a:avLst/>
              </a:prstGeom>
              <a:blipFill>
                <a:blip r:embed="rId6"/>
                <a:stretch>
                  <a:fillRect l="-585" r="-10916"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7AFB3C73-5F34-447D-A9E0-FAD7AB163968}"/>
                  </a:ext>
                </a:extLst>
              </p:cNvPr>
              <p:cNvSpPr txBox="1"/>
              <p:nvPr/>
            </p:nvSpPr>
            <p:spPr>
              <a:xfrm>
                <a:off x="1138937" y="4375570"/>
                <a:ext cx="312654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𝐶𝑜𝑒𝑓𝑖𝑐𝑖𝑒𝑛𝑡𝑒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ú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𝑚𝑒𝑟𝑜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𝐹𝑎𝑖𝑥𝑎𝑠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7AFB3C73-5F34-447D-A9E0-FAD7AB163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937" y="4375570"/>
                <a:ext cx="3126544" cy="369332"/>
              </a:xfrm>
              <a:prstGeom prst="rect">
                <a:avLst/>
              </a:prstGeom>
              <a:blipFill>
                <a:blip r:embed="rId7"/>
                <a:stretch>
                  <a:fillRect l="-585" r="-15595" b="-1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CC26233F-9722-49B5-93D4-57E92BFAA0B0}"/>
              </a:ext>
            </a:extLst>
          </p:cNvPr>
          <p:cNvSpPr/>
          <p:nvPr/>
        </p:nvSpPr>
        <p:spPr>
          <a:xfrm>
            <a:off x="7119425" y="4368935"/>
            <a:ext cx="3573740" cy="36933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A68F9515-F54B-46D9-AB48-777511A2534A}"/>
                  </a:ext>
                </a:extLst>
              </p:cNvPr>
              <p:cNvSpPr txBox="1"/>
              <p:nvPr/>
            </p:nvSpPr>
            <p:spPr>
              <a:xfrm>
                <a:off x="7119425" y="4375570"/>
                <a:ext cx="312654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𝐶𝑜𝑒𝑓𝑖𝑐𝑖𝑒𝑛𝑡𝑒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𝐼𝑚𝑝𝑎𝑐𝑡𝑜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𝐴𝑑𝑖𝑐𝑖𝑜𝑛𝑎𝑙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A68F9515-F54B-46D9-AB48-777511A25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9425" y="4375570"/>
                <a:ext cx="3126544" cy="369332"/>
              </a:xfrm>
              <a:prstGeom prst="rect">
                <a:avLst/>
              </a:prstGeom>
              <a:blipFill>
                <a:blip r:embed="rId8"/>
                <a:stretch>
                  <a:fillRect l="-585" r="-15789" b="-1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7E680AA9-FE6E-4FED-AB05-75D5B6AA7E45}"/>
                  </a:ext>
                </a:extLst>
              </p:cNvPr>
              <p:cNvSpPr txBox="1"/>
              <p:nvPr/>
            </p:nvSpPr>
            <p:spPr>
              <a:xfrm>
                <a:off x="6884514" y="4871783"/>
                <a:ext cx="4094595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2200" b="0" i="1" smtClean="0">
                              <a:latin typeface="Cambria Math" panose="02040503050406030204" pitchFamily="18" charset="0"/>
                            </a:rPr>
                            <m:t>𝑖𝑎</m:t>
                          </m:r>
                        </m:sub>
                      </m:sSub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→1,15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𝑝𝑎𝑟𝑎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𝑜𝑏𝑟𝑎𝑠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ç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7E680AA9-FE6E-4FED-AB05-75D5B6AA7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514" y="4871783"/>
                <a:ext cx="4094595" cy="430887"/>
              </a:xfrm>
              <a:prstGeom prst="rect">
                <a:avLst/>
              </a:prstGeom>
              <a:blipFill>
                <a:blip r:embed="rId9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A440D8D6-AB68-4924-920F-B2E8705C5584}"/>
                  </a:ext>
                </a:extLst>
              </p:cNvPr>
              <p:cNvSpPr txBox="1"/>
              <p:nvPr/>
            </p:nvSpPr>
            <p:spPr>
              <a:xfrm>
                <a:off x="6217921" y="5324709"/>
                <a:ext cx="5678658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2200" b="0" i="1" smtClean="0">
                              <a:latin typeface="Cambria Math" panose="02040503050406030204" pitchFamily="18" charset="0"/>
                            </a:rPr>
                            <m:t>𝑖𝑎</m:t>
                          </m:r>
                        </m:sub>
                      </m:sSub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→1,25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𝑝𝑎𝑟𝑎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𝑜𝑏𝑟𝑎𝑠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pt-BR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  <m:r>
                        <a:rPr lang="pt-BR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concreto</m:t>
                      </m:r>
                      <m:r>
                        <a:rPr lang="pt-BR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ou</m:t>
                      </m:r>
                      <m:r>
                        <a:rPr lang="pt-BR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mistas</m:t>
                      </m:r>
                    </m:oMath>
                  </m:oMathPara>
                </a14:m>
                <a:endParaRPr lang="pt-BR" sz="2200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A440D8D6-AB68-4924-920F-B2E8705C5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1" y="5324709"/>
                <a:ext cx="5678658" cy="430887"/>
              </a:xfrm>
              <a:prstGeom prst="rect">
                <a:avLst/>
              </a:prstGeom>
              <a:blipFill>
                <a:blip r:embed="rId10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2250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47CE6-73DC-4980-A2AD-3AAD9D1AA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01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D8B279-1054-4C5E-B394-417F6FB3C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Sabendo que TB-450, dimensione a carga móvel, sabendo que há duas pistas para o transito, estrutura de concreto armado, e que a viga da ponte é </a:t>
            </a:r>
            <a:r>
              <a:rPr lang="pt-BR" dirty="0" err="1"/>
              <a:t>biapoiada</a:t>
            </a:r>
            <a:r>
              <a:rPr lang="pt-BR" dirty="0"/>
              <a:t> com balanços em ambos os lados de 5,0 metros e possuindo vão central de 20,0 metros.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F25D63A8-0FBA-45F6-9152-23D6F52888A6}"/>
                  </a:ext>
                </a:extLst>
              </p:cNvPr>
              <p:cNvSpPr txBox="1"/>
              <p:nvPr/>
            </p:nvSpPr>
            <p:spPr>
              <a:xfrm>
                <a:off x="1051559" y="3576328"/>
                <a:ext cx="9358533" cy="8517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𝑖𝑣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=1+1,06 . (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𝑖𝑣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+50)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≤1,35→</m:t>
                      </m:r>
                      <m:r>
                        <a:rPr lang="pt-BR" sz="2400" i="1">
                          <a:latin typeface="Cambria Math" panose="02040503050406030204" pitchFamily="18" charset="0"/>
                        </a:rPr>
                        <m:t>1+1,06 . (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+50)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=1,39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1,35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F25D63A8-0FBA-45F6-9152-23D6F5288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559" y="3576328"/>
                <a:ext cx="9358533" cy="8517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2F4EA04-7BA3-417E-AFEC-A3B8BBCF38ED}"/>
                  </a:ext>
                </a:extLst>
              </p:cNvPr>
              <p:cNvSpPr txBox="1"/>
              <p:nvPr/>
            </p:nvSpPr>
            <p:spPr>
              <a:xfrm>
                <a:off x="137159" y="5548612"/>
                <a:ext cx="6098344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𝑛𝑓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=1−0,05 (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−2)&gt;0,9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2F4EA04-7BA3-417E-AFEC-A3B8BBCF3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" y="5548612"/>
                <a:ext cx="6098344" cy="491288"/>
              </a:xfrm>
              <a:prstGeom prst="rect">
                <a:avLst/>
              </a:prstGeom>
              <a:blipFill>
                <a:blip r:embed="rId3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9EF17ACF-0D10-458D-9DE1-DA919B28318D}"/>
                  </a:ext>
                </a:extLst>
              </p:cNvPr>
              <p:cNvSpPr txBox="1"/>
              <p:nvPr/>
            </p:nvSpPr>
            <p:spPr>
              <a:xfrm>
                <a:off x="1051559" y="4516990"/>
                <a:ext cx="9555481" cy="8517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𝑖𝑣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=1+1,06 . (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𝑖𝑣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+50)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≤1,35→</m:t>
                      </m:r>
                      <m:r>
                        <a:rPr lang="pt-BR" sz="2400" i="1">
                          <a:latin typeface="Cambria Math" panose="02040503050406030204" pitchFamily="18" charset="0"/>
                        </a:rPr>
                        <m:t>1+1,06 . (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+50)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=1,30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1,35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9EF17ACF-0D10-458D-9DE1-DA919B283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559" y="4516990"/>
                <a:ext cx="9555481" cy="8517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9435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F65FF36B-CDD4-4FB9-BE7B-F08DC2F10226}"/>
              </a:ext>
            </a:extLst>
          </p:cNvPr>
          <p:cNvSpPr/>
          <p:nvPr/>
        </p:nvSpPr>
        <p:spPr>
          <a:xfrm>
            <a:off x="3584448" y="2223400"/>
            <a:ext cx="5151589" cy="75894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4DF3A5E-C689-40F0-AB0E-0A8B06976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Carga de frenagem e aceleração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BBCF2FE6-351A-4B1B-8959-612ABDB12B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84449" y="2314136"/>
                <a:ext cx="5278198" cy="66821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=0,25 </m:t>
                    </m:r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 . </m:t>
                    </m:r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 . </m:t>
                    </m:r>
                    <m:sSub>
                      <m:sSubPr>
                        <m:ctrlPr>
                          <a:rPr lang="pt-BR" sz="3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𝑛𝑓</m:t>
                        </m:r>
                      </m:sub>
                    </m:sSub>
                    <m:r>
                      <a:rPr lang="pt-BR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≥135 </m:t>
                    </m:r>
                    <m:r>
                      <a:rPr lang="pt-BR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𝑘𝑁</m:t>
                    </m:r>
                  </m:oMath>
                </a14:m>
                <a:endParaRPr lang="pt-BR" sz="3000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BBCF2FE6-351A-4B1B-8959-612ABDB12B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84449" y="2314136"/>
                <a:ext cx="5278198" cy="6682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ço Reservado para Conteúdo 2">
                <a:extLst>
                  <a:ext uri="{FF2B5EF4-FFF2-40B4-BE49-F238E27FC236}">
                    <a16:creationId xmlns:a16="http://schemas.microsoft.com/office/drawing/2014/main" id="{821F11C6-FEC2-4657-ACDE-11C96122ABA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1107" y="3429000"/>
                <a:ext cx="2551409" cy="668215"/>
              </a:xfrm>
              <a:prstGeom prst="rect">
                <a:avLst/>
              </a:prstGeom>
            </p:spPr>
            <p:txBody>
              <a:bodyPr vert="horz" lIns="45720" tIns="45720" rIns="4572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Tw Cen MT" panose="020B0602020104020603" pitchFamily="34" charset="0"/>
                  <a:buChar char=" 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6517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480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9436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7724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91440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60704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6152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624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pt-BR" sz="3000" i="1">
                        <a:latin typeface="Cambria Math" panose="02040503050406030204" pitchFamily="18" charset="0"/>
                      </a:rPr>
                      <m:t>𝐸𝑥𝑒𝑚𝑝𝑙𝑜</m:t>
                    </m:r>
                    <m:r>
                      <a:rPr lang="pt-BR" sz="3000" i="1">
                        <a:latin typeface="Cambria Math" panose="02040503050406030204" pitchFamily="18" charset="0"/>
                      </a:rPr>
                      <m:t> 01</m:t>
                    </m:r>
                  </m:oMath>
                </a14:m>
                <a:endParaRPr lang="pt-BR" sz="3000" dirty="0"/>
              </a:p>
            </p:txBody>
          </p:sp>
        </mc:Choice>
        <mc:Fallback xmlns="">
          <p:sp>
            <p:nvSpPr>
              <p:cNvPr id="4" name="Espaço Reservado para Conteúdo 2">
                <a:extLst>
                  <a:ext uri="{FF2B5EF4-FFF2-40B4-BE49-F238E27FC236}">
                    <a16:creationId xmlns:a16="http://schemas.microsoft.com/office/drawing/2014/main" id="{821F11C6-FEC2-4657-ACDE-11C96122AB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107" y="3429000"/>
                <a:ext cx="2551409" cy="6682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ângulo 4">
            <a:extLst>
              <a:ext uri="{FF2B5EF4-FFF2-40B4-BE49-F238E27FC236}">
                <a16:creationId xmlns:a16="http://schemas.microsoft.com/office/drawing/2014/main" id="{63E426CB-4506-49D9-A2F7-DC8699C83FF7}"/>
              </a:ext>
            </a:extLst>
          </p:cNvPr>
          <p:cNvSpPr/>
          <p:nvPr/>
        </p:nvSpPr>
        <p:spPr>
          <a:xfrm>
            <a:off x="1024127" y="4097215"/>
            <a:ext cx="2560321" cy="1024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724AA842-CC15-4862-BA9F-68343CF0A988}"/>
                  </a:ext>
                </a:extLst>
              </p:cNvPr>
              <p:cNvSpPr txBox="1"/>
              <p:nvPr/>
            </p:nvSpPr>
            <p:spPr>
              <a:xfrm>
                <a:off x="1613446" y="5212079"/>
                <a:ext cx="108673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30,0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sz="18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724AA842-CC15-4862-BA9F-68343CF0A9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446" y="5212079"/>
                <a:ext cx="108673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6B9182CD-6AA6-470A-BF8E-6B03A648E567}"/>
                  </a:ext>
                </a:extLst>
              </p:cNvPr>
              <p:cNvSpPr txBox="1"/>
              <p:nvPr/>
            </p:nvSpPr>
            <p:spPr>
              <a:xfrm rot="16200000">
                <a:off x="3368769" y="4424613"/>
                <a:ext cx="108673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7,0,0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sz="1800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6B9182CD-6AA6-470A-BF8E-6B03A648E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368769" y="4424613"/>
                <a:ext cx="108673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C118401C-03C5-4039-8AAC-8D71C7358828}"/>
              </a:ext>
            </a:extLst>
          </p:cNvPr>
          <p:cNvCxnSpPr>
            <a:stCxn id="5" idx="1"/>
            <a:endCxn id="5" idx="3"/>
          </p:cNvCxnSpPr>
          <p:nvPr/>
        </p:nvCxnSpPr>
        <p:spPr>
          <a:xfrm>
            <a:off x="1024127" y="4609279"/>
            <a:ext cx="25603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F136DE23-CCFB-4375-ACE0-651C0674ED84}"/>
                  </a:ext>
                </a:extLst>
              </p:cNvPr>
              <p:cNvSpPr txBox="1"/>
              <p:nvPr/>
            </p:nvSpPr>
            <p:spPr>
              <a:xfrm>
                <a:off x="4645856" y="3784559"/>
                <a:ext cx="6098344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𝑛𝑓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=1−0,05 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2 −2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&gt;0,9→</m:t>
                      </m:r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𝑛𝑓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=1,0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F136DE23-CCFB-4375-ACE0-651C0674E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856" y="3784559"/>
                <a:ext cx="6098344" cy="491288"/>
              </a:xfrm>
              <a:prstGeom prst="rect">
                <a:avLst/>
              </a:prstGeom>
              <a:blipFill>
                <a:blip r:embed="rId6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Espaço Reservado para Conteúdo 2">
                <a:extLst>
                  <a:ext uri="{FF2B5EF4-FFF2-40B4-BE49-F238E27FC236}">
                    <a16:creationId xmlns:a16="http://schemas.microsoft.com/office/drawing/2014/main" id="{DA231F5B-EFA1-43A2-B586-7CB8D63DD8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20062" y="4518561"/>
                <a:ext cx="4295803" cy="668215"/>
              </a:xfrm>
              <a:prstGeom prst="rect">
                <a:avLst/>
              </a:prstGeom>
            </p:spPr>
            <p:txBody>
              <a:bodyPr vert="horz" lIns="45720" tIns="45720" rIns="4572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Tw Cen MT" panose="020B0602020104020603" pitchFamily="34" charset="0"/>
                  <a:buChar char=" 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6517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480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9436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7724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91440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60704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6152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624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pt-BR" sz="2400" i="1" smtClean="0">
                        <a:latin typeface="Cambria Math" panose="02040503050406030204" pitchFamily="18" charset="0"/>
                      </a:rPr>
                      <m:t>=0,25 </m:t>
                    </m:r>
                    <m:r>
                      <a:rPr lang="pt-BR" sz="240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pt-BR" sz="2400" i="1" smtClean="0">
                        <a:latin typeface="Cambria Math" panose="02040503050406030204" pitchFamily="18" charset="0"/>
                      </a:rPr>
                      <m:t> . </m:t>
                    </m:r>
                    <m:r>
                      <a:rPr lang="pt-BR" sz="240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pt-BR" sz="2400" i="1" smtClean="0">
                        <a:latin typeface="Cambria Math" panose="02040503050406030204" pitchFamily="18" charset="0"/>
                      </a:rPr>
                      <m:t> . </m:t>
                    </m:r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𝑛𝑓</m:t>
                        </m:r>
                      </m:sub>
                    </m:sSub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≥135 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𝑘𝑁</m:t>
                    </m:r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13" name="Espaço Reservado para Conteúdo 2">
                <a:extLst>
                  <a:ext uri="{FF2B5EF4-FFF2-40B4-BE49-F238E27FC236}">
                    <a16:creationId xmlns:a16="http://schemas.microsoft.com/office/drawing/2014/main" id="{DA231F5B-EFA1-43A2-B586-7CB8D63DD8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062" y="4518561"/>
                <a:ext cx="4295803" cy="6682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Espaço Reservado para Conteúdo 2">
                <a:extLst>
                  <a:ext uri="{FF2B5EF4-FFF2-40B4-BE49-F238E27FC236}">
                    <a16:creationId xmlns:a16="http://schemas.microsoft.com/office/drawing/2014/main" id="{E69296D9-5F37-4E6C-9667-B45910CDEC5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20062" y="5223911"/>
                <a:ext cx="6982732" cy="668215"/>
              </a:xfrm>
              <a:prstGeom prst="rect">
                <a:avLst/>
              </a:prstGeom>
            </p:spPr>
            <p:txBody>
              <a:bodyPr vert="horz" lIns="45720" tIns="45720" rIns="45720" bIns="45720" rtlCol="0">
                <a:no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Tw Cen MT" panose="020B0602020104020603" pitchFamily="34" charset="0"/>
                  <a:buChar char=" 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6517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480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9436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7724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91440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60704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6152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624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pt-BR" sz="2400" i="1" smtClean="0">
                        <a:latin typeface="Cambria Math" panose="02040503050406030204" pitchFamily="18" charset="0"/>
                      </a:rPr>
                      <m:t>=0,25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. 7 . 30. 1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≥135 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𝑘𝑁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→52,5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𝑘𝑁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≥135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𝑘𝑁</m:t>
                    </m:r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14" name="Espaço Reservado para Conteúdo 2">
                <a:extLst>
                  <a:ext uri="{FF2B5EF4-FFF2-40B4-BE49-F238E27FC236}">
                    <a16:creationId xmlns:a16="http://schemas.microsoft.com/office/drawing/2014/main" id="{E69296D9-5F37-4E6C-9667-B45910CDE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062" y="5223911"/>
                <a:ext cx="6982732" cy="6682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tângulo 14">
            <a:extLst>
              <a:ext uri="{FF2B5EF4-FFF2-40B4-BE49-F238E27FC236}">
                <a16:creationId xmlns:a16="http://schemas.microsoft.com/office/drawing/2014/main" id="{3CED7044-AD3A-4046-B178-6629B27E779B}"/>
              </a:ext>
            </a:extLst>
          </p:cNvPr>
          <p:cNvSpPr/>
          <p:nvPr/>
        </p:nvSpPr>
        <p:spPr>
          <a:xfrm>
            <a:off x="1427751" y="4273412"/>
            <a:ext cx="185695" cy="159668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95E47069-AC06-4FD4-BEF1-FE5AD744091A}"/>
              </a:ext>
            </a:extLst>
          </p:cNvPr>
          <p:cNvSpPr/>
          <p:nvPr/>
        </p:nvSpPr>
        <p:spPr>
          <a:xfrm>
            <a:off x="1427751" y="4765430"/>
            <a:ext cx="185695" cy="159668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7D98269-3948-4149-B929-6C89C44D5D4D}"/>
              </a:ext>
            </a:extLst>
          </p:cNvPr>
          <p:cNvSpPr/>
          <p:nvPr/>
        </p:nvSpPr>
        <p:spPr>
          <a:xfrm>
            <a:off x="2992717" y="4273412"/>
            <a:ext cx="185695" cy="159668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261875D-704B-4E7E-83AE-2CBCD4BFF475}"/>
              </a:ext>
            </a:extLst>
          </p:cNvPr>
          <p:cNvSpPr/>
          <p:nvPr/>
        </p:nvSpPr>
        <p:spPr>
          <a:xfrm>
            <a:off x="2992716" y="4765430"/>
            <a:ext cx="185695" cy="159668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A64CAE80-CFA1-4306-B8BC-695A4553CFD3}"/>
                  </a:ext>
                </a:extLst>
              </p:cNvPr>
              <p:cNvSpPr txBox="1"/>
              <p:nvPr/>
            </p:nvSpPr>
            <p:spPr>
              <a:xfrm>
                <a:off x="824502" y="6097706"/>
                <a:ext cx="108778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𝑐𝑎𝑟𝑔𝑎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𝑓𝑟𝑒𝑛𝑎𝑔𝑒𝑚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𝑠𝑒𝑟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á 135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𝑞𝑢𝑎𝑛𝑑𝑜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á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𝑝𝑜𝑢𝑐𝑜𝑠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𝑝𝑖𝑙𝑎𝑟𝑒𝑠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𝑑𝑖𝑣𝑖𝑑𝑒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𝑐𝑎𝑟𝑔𝑎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𝑒𝑛𝑡𝑟𝑒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𝑒𝑙𝑒𝑠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𝑒𝑛𝑡𝑟𝑒𝑡𝑎𝑛𝑡𝑜</m:t>
                      </m:r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A64CAE80-CFA1-4306-B8BC-695A4553CF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02" y="6097706"/>
                <a:ext cx="10877850" cy="276999"/>
              </a:xfrm>
              <a:prstGeom prst="rect">
                <a:avLst/>
              </a:prstGeom>
              <a:blipFill>
                <a:blip r:embed="rId9"/>
                <a:stretch>
                  <a:fillRect b="-347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A41B6248-3BC9-45EC-A61E-8DC569C645C6}"/>
                  </a:ext>
                </a:extLst>
              </p:cNvPr>
              <p:cNvSpPr txBox="1"/>
              <p:nvPr/>
            </p:nvSpPr>
            <p:spPr>
              <a:xfrm>
                <a:off x="824502" y="6387973"/>
                <a:ext cx="87063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𝑒𝑠𝑡𝑟𝑢𝑡𝑢𝑟𝑎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𝑝𝑜𝑠𝑠𝑢𝑖𝑟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𝑚𝑢𝑙𝑡𝑖𝑝𝑙𝑜𝑠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𝑝𝑖𝑙𝑎𝑟𝑒𝑠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𝑠𝑒𝑟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á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𝑛𝑒𝑐𝑒𝑠𝑠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á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𝑟𝑖𝑜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𝑒𝑠𝑡𝑢𝑑𝑎𝑟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𝑒𝑠𝑠𝑎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𝑐𝑜𝑛𝑠𝑖𝑑𝑒𝑟𝑎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çã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A41B6248-3BC9-45EC-A61E-8DC569C64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02" y="6387973"/>
                <a:ext cx="8706358" cy="276999"/>
              </a:xfrm>
              <a:prstGeom prst="rect">
                <a:avLst/>
              </a:prstGeom>
              <a:blipFill>
                <a:blip r:embed="rId10"/>
                <a:stretch>
                  <a:fillRect r="-490" b="-3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459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tângulo: Cantos Arredondados 50">
            <a:extLst>
              <a:ext uri="{FF2B5EF4-FFF2-40B4-BE49-F238E27FC236}">
                <a16:creationId xmlns:a16="http://schemas.microsoft.com/office/drawing/2014/main" id="{7256331B-D6AF-4404-8224-D294216DE8A3}"/>
              </a:ext>
            </a:extLst>
          </p:cNvPr>
          <p:cNvSpPr/>
          <p:nvPr/>
        </p:nvSpPr>
        <p:spPr>
          <a:xfrm>
            <a:off x="573259" y="4760941"/>
            <a:ext cx="4885006" cy="92240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341A7BC-5B73-4BE2-857F-D90A5C8B2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Vento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3365556-D84D-4B76-902E-BA0742BD60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1"/>
          <a:stretch/>
        </p:blipFill>
        <p:spPr bwMode="auto">
          <a:xfrm>
            <a:off x="5663419" y="24794"/>
            <a:ext cx="6096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69AEAF35-25B5-4485-AE9F-F71C6383B404}"/>
                  </a:ext>
                </a:extLst>
              </p:cNvPr>
              <p:cNvSpPr txBox="1"/>
              <p:nvPr/>
            </p:nvSpPr>
            <p:spPr>
              <a:xfrm>
                <a:off x="-2344" y="2639099"/>
                <a:ext cx="609834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𝑣𝑒𝑙𝑜𝑐𝑖𝑑𝑎𝑑𝑒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𝑠𝑖𝑐𝑎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𝑑𝑜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𝑣𝑒𝑛𝑡𝑜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, é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𝑣𝑒𝑙𝑜𝑐𝑖𝑑𝑎𝑑𝑒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69AEAF35-25B5-4485-AE9F-F71C6383B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44" y="2639099"/>
                <a:ext cx="609834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E691FB0E-1E32-49BD-A643-551AAE276140}"/>
                  </a:ext>
                </a:extLst>
              </p:cNvPr>
              <p:cNvSpPr txBox="1"/>
              <p:nvPr/>
            </p:nvSpPr>
            <p:spPr>
              <a:xfrm>
                <a:off x="573259" y="3057778"/>
                <a:ext cx="446297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𝑢𝑚𝑎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𝑟𝑎𝑗𝑎𝑑𝑎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 3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𝑒𝑥𝑐𝑒𝑑𝑖𝑑𝑎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𝑒𝑚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𝑑𝑖𝑎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E691FB0E-1E32-49BD-A643-551AAE276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59" y="3057778"/>
                <a:ext cx="4462975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4C6E629D-3B9E-4850-924B-14D54F785AE9}"/>
                  </a:ext>
                </a:extLst>
              </p:cNvPr>
              <p:cNvSpPr txBox="1"/>
              <p:nvPr/>
            </p:nvSpPr>
            <p:spPr>
              <a:xfrm>
                <a:off x="432581" y="3439661"/>
                <a:ext cx="247356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𝑢𝑚𝑎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𝑣𝑒𝑧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𝑒𝑚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 50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𝑎𝑛𝑜𝑠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4C6E629D-3B9E-4850-924B-14D54F785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81" y="3439661"/>
                <a:ext cx="24735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4671DABB-7B44-48C0-A08E-5A0E97F9D888}"/>
                  </a:ext>
                </a:extLst>
              </p:cNvPr>
              <p:cNvSpPr txBox="1"/>
              <p:nvPr/>
            </p:nvSpPr>
            <p:spPr>
              <a:xfrm>
                <a:off x="-2344" y="4760941"/>
                <a:ext cx="609834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𝑣𝑒𝑛𝑡𝑜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𝑒𝑠𝑡𝑟𝑢𝑡𝑢𝑟𝑎𝑠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𝑝𝑜𝑛𝑡𝑒𝑠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𝑖𝑛𝑠𝑖𝑑𝑒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4671DABB-7B44-48C0-A08E-5A0E97F9D8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44" y="4760941"/>
                <a:ext cx="6098344" cy="369332"/>
              </a:xfrm>
              <a:prstGeom prst="rect">
                <a:avLst/>
              </a:prstGeom>
              <a:blipFill>
                <a:blip r:embed="rId6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B2489707-F273-4651-B51C-9A738946588D}"/>
                  </a:ext>
                </a:extLst>
              </p:cNvPr>
              <p:cNvSpPr txBox="1"/>
              <p:nvPr/>
            </p:nvSpPr>
            <p:spPr>
              <a:xfrm>
                <a:off x="0" y="5192171"/>
                <a:ext cx="609834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𝑝𝑟𝑒𝑝𝑜𝑛𝑑𝑒𝑟𝑎𝑛𝑡𝑒𝑚𝑒𝑛𝑡𝑒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𝑠𝑜𝑏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𝑝𝑙𝑎𝑛𝑜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𝑡𝑟𝑎𝑛𝑠𝑣𝑒𝑟𝑠𝑎𝑙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B2489707-F273-4651-B51C-9A73894658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92171"/>
                <a:ext cx="6098344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6121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05BCBD-9FD5-40F8-BE70-80FE031D4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Vento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1B1D4DA-740B-4590-8FE3-4C2645C936E6}"/>
                  </a:ext>
                </a:extLst>
              </p:cNvPr>
              <p:cNvSpPr txBox="1"/>
              <p:nvPr/>
            </p:nvSpPr>
            <p:spPr>
              <a:xfrm>
                <a:off x="450166" y="2235783"/>
                <a:ext cx="3115084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 . </m:t>
                      </m:r>
                      <m:sSub>
                        <m:sSub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 .</m:t>
                      </m:r>
                      <m:sSub>
                        <m:sSub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 .</m:t>
                      </m:r>
                      <m:sSub>
                        <m:sSub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BR" sz="300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1B1D4DA-740B-4590-8FE3-4C2645C93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66" y="2235783"/>
                <a:ext cx="3115084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08B584AA-E4D1-4C1F-9CC8-37C75B12AD9E}"/>
              </a:ext>
            </a:extLst>
          </p:cNvPr>
          <p:cNvCxnSpPr>
            <a:cxnSpLocks/>
          </p:cNvCxnSpPr>
          <p:nvPr/>
        </p:nvCxnSpPr>
        <p:spPr>
          <a:xfrm>
            <a:off x="3368355" y="2861560"/>
            <a:ext cx="0" cy="3798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495C9F8E-CEF9-49CF-863E-DDAB540846EC}"/>
              </a:ext>
            </a:extLst>
          </p:cNvPr>
          <p:cNvCxnSpPr>
            <a:cxnSpLocks/>
          </p:cNvCxnSpPr>
          <p:nvPr/>
        </p:nvCxnSpPr>
        <p:spPr>
          <a:xfrm>
            <a:off x="2170257" y="2847493"/>
            <a:ext cx="0" cy="1528689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02704AA4-83EA-45F3-89C9-87F7530500AD}"/>
              </a:ext>
            </a:extLst>
          </p:cNvPr>
          <p:cNvCxnSpPr>
            <a:cxnSpLocks/>
          </p:cNvCxnSpPr>
          <p:nvPr/>
        </p:nvCxnSpPr>
        <p:spPr>
          <a:xfrm>
            <a:off x="2758755" y="2847492"/>
            <a:ext cx="0" cy="100818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596D6868-1EE7-418C-96E8-8E37472EF885}"/>
              </a:ext>
            </a:extLst>
          </p:cNvPr>
          <p:cNvCxnSpPr>
            <a:cxnSpLocks/>
          </p:cNvCxnSpPr>
          <p:nvPr/>
        </p:nvCxnSpPr>
        <p:spPr>
          <a:xfrm>
            <a:off x="1588792" y="2847491"/>
            <a:ext cx="0" cy="18522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BE65F5E0-51A3-4681-A4CD-13577DC8F9B9}"/>
              </a:ext>
            </a:extLst>
          </p:cNvPr>
          <p:cNvCxnSpPr>
            <a:cxnSpLocks/>
          </p:cNvCxnSpPr>
          <p:nvPr/>
        </p:nvCxnSpPr>
        <p:spPr>
          <a:xfrm>
            <a:off x="770521" y="2861560"/>
            <a:ext cx="0" cy="2207867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02A8D907-B882-469C-A786-D3C1F33F6952}"/>
                  </a:ext>
                </a:extLst>
              </p:cNvPr>
              <p:cNvSpPr txBox="1"/>
              <p:nvPr/>
            </p:nvSpPr>
            <p:spPr>
              <a:xfrm>
                <a:off x="1402234" y="4829784"/>
                <a:ext cx="47562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𝑣𝑒𝑙𝑜𝑐𝑖𝑑𝑎𝑑𝑒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𝑠𝑖𝑐𝑎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𝑑𝑜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𝑣𝑒𝑛𝑡𝑜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𝑖𝑠𝑜𝑝𝑙𝑒𝑡𝑎𝑠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02A8D907-B882-469C-A786-D3C1F33F69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234" y="4829784"/>
                <a:ext cx="4756223" cy="369332"/>
              </a:xfrm>
              <a:prstGeom prst="rect">
                <a:avLst/>
              </a:prstGeom>
              <a:blipFill>
                <a:blip r:embed="rId3"/>
                <a:stretch>
                  <a:fillRect r="-128"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7002986E-B3CC-4FDB-9E77-DFFA63BBA0A0}"/>
                  </a:ext>
                </a:extLst>
              </p:cNvPr>
              <p:cNvSpPr txBox="1"/>
              <p:nvPr/>
            </p:nvSpPr>
            <p:spPr>
              <a:xfrm>
                <a:off x="592836" y="5264735"/>
                <a:ext cx="348679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𝑣𝑒𝑙𝑜𝑐𝑖𝑑𝑎𝑑𝑒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𝑐𝑎𝑟𝑎𝑐𝑡𝑒𝑟𝑖𝑠𝑡𝑖𝑐𝑎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7002986E-B3CC-4FDB-9E77-DFFA63BBA0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36" y="5264735"/>
                <a:ext cx="348679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0F301274-AB14-4269-9EE0-C923470B354F}"/>
                  </a:ext>
                </a:extLst>
              </p:cNvPr>
              <p:cNvSpPr txBox="1"/>
              <p:nvPr/>
            </p:nvSpPr>
            <p:spPr>
              <a:xfrm>
                <a:off x="2007708" y="4456903"/>
                <a:ext cx="19561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𝑓𝑎𝑡𝑜𝑟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𝑡𝑜𝑝𝑜𝑔𝑟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𝑓𝑖𝑐𝑜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0F301274-AB14-4269-9EE0-C923470B3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708" y="4456903"/>
                <a:ext cx="1956177" cy="276999"/>
              </a:xfrm>
              <a:prstGeom prst="rect">
                <a:avLst/>
              </a:prstGeom>
              <a:blipFill>
                <a:blip r:embed="rId5"/>
                <a:stretch>
                  <a:fillRect l="-3738" t="-4348" r="-4050" b="-347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9473DE07-6270-4768-967F-9237CFD437C9}"/>
                  </a:ext>
                </a:extLst>
              </p:cNvPr>
              <p:cNvSpPr txBox="1"/>
              <p:nvPr/>
            </p:nvSpPr>
            <p:spPr>
              <a:xfrm>
                <a:off x="2587161" y="3948350"/>
                <a:ext cx="72598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𝑟𝑢𝑔𝑜𝑠𝑖𝑑𝑎𝑑𝑒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𝑑𝑜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𝑡𝑒𝑟𝑟𝑒𝑛𝑜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𝑐𝑙𝑎𝑠𝑠𝑒𝑠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𝑒𝑑𝑖𝑓𝑖𝑐𝑎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çã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𝑎𝑙𝑡𝑢𝑟𝑎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𝑠𝑜𝑏𝑟𝑒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𝑡𝑒𝑟𝑟𝑒𝑛𝑜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9473DE07-6270-4768-967F-9237CFD437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161" y="3948350"/>
                <a:ext cx="7259872" cy="276999"/>
              </a:xfrm>
              <a:prstGeom prst="rect">
                <a:avLst/>
              </a:prstGeom>
              <a:blipFill>
                <a:blip r:embed="rId6"/>
                <a:stretch>
                  <a:fillRect l="-672" t="-4444" r="-252" b="-3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A872C1B5-D56C-48BA-8065-1A1831740AE4}"/>
                  </a:ext>
                </a:extLst>
              </p:cNvPr>
              <p:cNvSpPr txBox="1"/>
              <p:nvPr/>
            </p:nvSpPr>
            <p:spPr>
              <a:xfrm>
                <a:off x="3208163" y="3343655"/>
                <a:ext cx="18054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𝑓𝑎𝑡𝑜𝑟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𝑒𝑠𝑡𝑎𝑡𝑖𝑠𝑡𝑖𝑐𝑜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A872C1B5-D56C-48BA-8065-1A1831740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163" y="3343655"/>
                <a:ext cx="1805494" cy="276999"/>
              </a:xfrm>
              <a:prstGeom prst="rect">
                <a:avLst/>
              </a:prstGeom>
              <a:blipFill>
                <a:blip r:embed="rId7"/>
                <a:stretch>
                  <a:fillRect l="-4054" t="-2174" r="-2703" b="-326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FCC308C6-EF1E-41C1-B2BD-851BE8EDE2FF}"/>
                  </a:ext>
                </a:extLst>
              </p:cNvPr>
              <p:cNvSpPr txBox="1"/>
              <p:nvPr/>
            </p:nvSpPr>
            <p:spPr>
              <a:xfrm>
                <a:off x="5293961" y="2235782"/>
                <a:ext cx="2372188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=0,613 </m:t>
                      </m:r>
                      <m:sSub>
                        <m:sSub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pt-BR" sz="3000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FCC308C6-EF1E-41C1-B2BD-851BE8EDE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961" y="2235782"/>
                <a:ext cx="237218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F32E8A8F-0C21-494F-A559-1A1CB91F1172}"/>
              </a:ext>
            </a:extLst>
          </p:cNvPr>
          <p:cNvCxnSpPr>
            <a:cxnSpLocks/>
          </p:cNvCxnSpPr>
          <p:nvPr/>
        </p:nvCxnSpPr>
        <p:spPr>
          <a:xfrm>
            <a:off x="5454153" y="2861560"/>
            <a:ext cx="0" cy="3798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89B7C47D-BFD2-475E-ABC3-E59165B99E79}"/>
                  </a:ext>
                </a:extLst>
              </p:cNvPr>
              <p:cNvSpPr txBox="1"/>
              <p:nvPr/>
            </p:nvSpPr>
            <p:spPr>
              <a:xfrm>
                <a:off x="5293961" y="3343655"/>
                <a:ext cx="18750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𝑝𝑟𝑒𝑠𝑠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ã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𝑑𝑖𝑛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â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𝑚𝑖𝑐𝑎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89B7C47D-BFD2-475E-ABC3-E59165B99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961" y="3343655"/>
                <a:ext cx="1875000" cy="276999"/>
              </a:xfrm>
              <a:prstGeom prst="rect">
                <a:avLst/>
              </a:prstGeom>
              <a:blipFill>
                <a:blip r:embed="rId9"/>
                <a:stretch>
                  <a:fillRect l="-3571" r="-2273" b="-3043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480B9C81-E655-4E63-BD2D-A6A04FE40DA2}"/>
                  </a:ext>
                </a:extLst>
              </p:cNvPr>
              <p:cNvSpPr txBox="1"/>
              <p:nvPr/>
            </p:nvSpPr>
            <p:spPr>
              <a:xfrm>
                <a:off x="8146743" y="2234935"/>
                <a:ext cx="3215496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30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sz="3000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480B9C81-E655-4E63-BD2D-A6A04FE40D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6743" y="2234935"/>
                <a:ext cx="3215496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C61EB38C-FBEF-4046-8F80-07C7D0701DA1}"/>
              </a:ext>
            </a:extLst>
          </p:cNvPr>
          <p:cNvCxnSpPr>
            <a:cxnSpLocks/>
          </p:cNvCxnSpPr>
          <p:nvPr/>
        </p:nvCxnSpPr>
        <p:spPr>
          <a:xfrm>
            <a:off x="8306935" y="2860713"/>
            <a:ext cx="0" cy="663917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877ED15F-7F48-45C2-82CD-91B339523EC5}"/>
                  </a:ext>
                </a:extLst>
              </p:cNvPr>
              <p:cNvSpPr txBox="1"/>
              <p:nvPr/>
            </p:nvSpPr>
            <p:spPr>
              <a:xfrm>
                <a:off x="8146743" y="3524630"/>
                <a:ext cx="14700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ç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𝑛𝑜𝑟𝑚𝑎𝑙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877ED15F-7F48-45C2-82CD-91B339523E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6743" y="3524630"/>
                <a:ext cx="1470082" cy="276999"/>
              </a:xfrm>
              <a:prstGeom prst="rect">
                <a:avLst/>
              </a:prstGeom>
              <a:blipFill>
                <a:blip r:embed="rId11"/>
                <a:stretch>
                  <a:fillRect l="-4959" t="-2174" r="-2893" b="-326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2291907B-B70A-4FA6-A95A-FA5AA7B46417}"/>
              </a:ext>
            </a:extLst>
          </p:cNvPr>
          <p:cNvCxnSpPr>
            <a:cxnSpLocks/>
          </p:cNvCxnSpPr>
          <p:nvPr/>
        </p:nvCxnSpPr>
        <p:spPr>
          <a:xfrm>
            <a:off x="10123369" y="2759145"/>
            <a:ext cx="0" cy="20313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11A327D3-DE91-4289-BC50-F0C95177BD7D}"/>
                  </a:ext>
                </a:extLst>
              </p:cNvPr>
              <p:cNvSpPr txBox="1"/>
              <p:nvPr/>
            </p:nvSpPr>
            <p:spPr>
              <a:xfrm>
                <a:off x="8662713" y="3261061"/>
                <a:ext cx="2475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𝑐𝑜𝑒𝑓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𝑓𝑜𝑟𝑚𝑎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𝑒𝑥𝑡𝑒𝑟𝑛𝑜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11A327D3-DE91-4289-BC50-F0C95177B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2713" y="3261061"/>
                <a:ext cx="2475101" cy="276999"/>
              </a:xfrm>
              <a:prstGeom prst="rect">
                <a:avLst/>
              </a:prstGeom>
              <a:blipFill>
                <a:blip r:embed="rId12"/>
                <a:stretch>
                  <a:fillRect l="-2709" t="-2222" r="-1478" b="-3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BAD3F3BE-B2B1-4573-B432-506B17D90947}"/>
                  </a:ext>
                </a:extLst>
              </p:cNvPr>
              <p:cNvSpPr txBox="1"/>
              <p:nvPr/>
            </p:nvSpPr>
            <p:spPr>
              <a:xfrm>
                <a:off x="9616825" y="2951634"/>
                <a:ext cx="24446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𝑐𝑜𝑒𝑓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𝑓𝑜𝑟𝑚𝑎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𝑖𝑛𝑡𝑒𝑟𝑛𝑜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BAD3F3BE-B2B1-4573-B432-506B17D90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6825" y="2951634"/>
                <a:ext cx="2444644" cy="276999"/>
              </a:xfrm>
              <a:prstGeom prst="rect">
                <a:avLst/>
              </a:prstGeom>
              <a:blipFill>
                <a:blip r:embed="rId13"/>
                <a:stretch>
                  <a:fillRect l="-2743" t="-2174" r="-1746" b="-326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B3D04800-A59E-4ABA-B6A0-D77C535D3227}"/>
              </a:ext>
            </a:extLst>
          </p:cNvPr>
          <p:cNvCxnSpPr>
            <a:cxnSpLocks/>
          </p:cNvCxnSpPr>
          <p:nvPr/>
        </p:nvCxnSpPr>
        <p:spPr>
          <a:xfrm>
            <a:off x="9221335" y="2827091"/>
            <a:ext cx="0" cy="41345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627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i="1">
            <a:latin typeface="Cambria Math" panose="020405030504060302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160</TotalTime>
  <Words>1025</Words>
  <Application>Microsoft Office PowerPoint</Application>
  <PresentationFormat>Widescreen</PresentationFormat>
  <Paragraphs>159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Avenir Next LT Pro</vt:lpstr>
      <vt:lpstr>Cambria</vt:lpstr>
      <vt:lpstr>Cambria Math</vt:lpstr>
      <vt:lpstr>Times New Roman</vt:lpstr>
      <vt:lpstr>Tw Cen MT</vt:lpstr>
      <vt:lpstr>Tw Cen MT Condensed</vt:lpstr>
      <vt:lpstr>Wingdings 3</vt:lpstr>
      <vt:lpstr>Integral</vt:lpstr>
      <vt:lpstr>TREM TIPO</vt:lpstr>
      <vt:lpstr>CARGA PERMANENTE</vt:lpstr>
      <vt:lpstr>Trem Tipo</vt:lpstr>
      <vt:lpstr>Trem tipo: normas</vt:lpstr>
      <vt:lpstr>Trem tipo</vt:lpstr>
      <vt:lpstr>Exercício 01</vt:lpstr>
      <vt:lpstr>Carga de frenagem e aceleração</vt:lpstr>
      <vt:lpstr>Vento</vt:lpstr>
      <vt:lpstr>Vento</vt:lpstr>
      <vt:lpstr>Coeficiente S_1 </vt:lpstr>
      <vt:lpstr>Coeficiente S_2 </vt:lpstr>
      <vt:lpstr>Coeficiente S_2 </vt:lpstr>
      <vt:lpstr>Coeficiente S_3 </vt:lpstr>
      <vt:lpstr>Exercício 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Dimensionamento</dc:title>
  <dc:creator>Talles Mello</dc:creator>
  <cp:lastModifiedBy>Talles Mello</cp:lastModifiedBy>
  <cp:revision>15</cp:revision>
  <dcterms:created xsi:type="dcterms:W3CDTF">2020-09-01T19:15:32Z</dcterms:created>
  <dcterms:modified xsi:type="dcterms:W3CDTF">2022-04-20T15:44:23Z</dcterms:modified>
</cp:coreProperties>
</file>