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0"/>
  </p:notesMasterIdLst>
  <p:sldIdLst>
    <p:sldId id="256" r:id="rId2"/>
    <p:sldId id="273" r:id="rId3"/>
    <p:sldId id="271" r:id="rId4"/>
    <p:sldId id="272" r:id="rId5"/>
    <p:sldId id="280" r:id="rId6"/>
    <p:sldId id="268" r:id="rId7"/>
    <p:sldId id="265" r:id="rId8"/>
    <p:sldId id="259" r:id="rId9"/>
    <p:sldId id="260" r:id="rId10"/>
    <p:sldId id="266" r:id="rId11"/>
    <p:sldId id="277" r:id="rId12"/>
    <p:sldId id="278" r:id="rId13"/>
    <p:sldId id="285" r:id="rId14"/>
    <p:sldId id="279" r:id="rId15"/>
    <p:sldId id="281" r:id="rId16"/>
    <p:sldId id="282" r:id="rId17"/>
    <p:sldId id="261" r:id="rId18"/>
    <p:sldId id="262" r:id="rId19"/>
    <p:sldId id="274" r:id="rId20"/>
    <p:sldId id="288" r:id="rId21"/>
    <p:sldId id="257" r:id="rId22"/>
    <p:sldId id="258" r:id="rId23"/>
    <p:sldId id="283" r:id="rId24"/>
    <p:sldId id="284" r:id="rId25"/>
    <p:sldId id="289" r:id="rId26"/>
    <p:sldId id="267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E0BB-9EC5-4FAE-893B-BCCED5296081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793F2-ACFD-4863-B6D8-4A52CBF7B0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12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793F2-ACFD-4863-B6D8-4A52CBF7B0A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1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78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01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53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35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0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97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7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504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7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74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40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3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60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48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6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45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2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CA2872C-1747-47A2-A9A1-571B3B5BD9D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FE46315-A7D3-496C-AC28-3C1855D71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51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1.png"/><Relationship Id="rId7" Type="http://schemas.openxmlformats.org/officeDocument/2006/relationships/image" Target="../media/image211.png"/><Relationship Id="rId12" Type="http://schemas.openxmlformats.org/officeDocument/2006/relationships/image" Target="../media/image2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1.png"/><Relationship Id="rId10" Type="http://schemas.openxmlformats.org/officeDocument/2006/relationships/image" Target="../media/image26.png"/><Relationship Id="rId4" Type="http://schemas.openxmlformats.org/officeDocument/2006/relationships/image" Target="../media/image181.png"/><Relationship Id="rId9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4.png"/><Relationship Id="rId5" Type="http://schemas.openxmlformats.org/officeDocument/2006/relationships/image" Target="../media/image46.pn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71.png"/><Relationship Id="rId18" Type="http://schemas.openxmlformats.org/officeDocument/2006/relationships/image" Target="../media/image88.png"/><Relationship Id="rId3" Type="http://schemas.openxmlformats.org/officeDocument/2006/relationships/image" Target="../media/image271.png"/><Relationship Id="rId7" Type="http://schemas.openxmlformats.org/officeDocument/2006/relationships/image" Target="../media/image312.png"/><Relationship Id="rId12" Type="http://schemas.openxmlformats.org/officeDocument/2006/relationships/image" Target="../media/image361.png"/><Relationship Id="rId17" Type="http://schemas.openxmlformats.org/officeDocument/2006/relationships/image" Target="../media/image87.png"/><Relationship Id="rId2" Type="http://schemas.openxmlformats.org/officeDocument/2006/relationships/image" Target="../media/image30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351.png"/><Relationship Id="rId5" Type="http://schemas.openxmlformats.org/officeDocument/2006/relationships/image" Target="../media/image291.png"/><Relationship Id="rId15" Type="http://schemas.openxmlformats.org/officeDocument/2006/relationships/image" Target="../media/image391.png"/><Relationship Id="rId10" Type="http://schemas.openxmlformats.org/officeDocument/2006/relationships/image" Target="../media/image341.png"/><Relationship Id="rId19" Type="http://schemas.openxmlformats.org/officeDocument/2006/relationships/image" Target="../media/image89.png"/><Relationship Id="rId4" Type="http://schemas.openxmlformats.org/officeDocument/2006/relationships/image" Target="../media/image281.png"/><Relationship Id="rId9" Type="http://schemas.openxmlformats.org/officeDocument/2006/relationships/image" Target="../media/image331.png"/><Relationship Id="rId14" Type="http://schemas.openxmlformats.org/officeDocument/2006/relationships/image" Target="../media/image3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1.png"/><Relationship Id="rId9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20.png"/><Relationship Id="rId3" Type="http://schemas.openxmlformats.org/officeDocument/2006/relationships/image" Target="../media/image880.png"/><Relationship Id="rId7" Type="http://schemas.openxmlformats.org/officeDocument/2006/relationships/image" Target="../media/image450.png"/><Relationship Id="rId12" Type="http://schemas.openxmlformats.org/officeDocument/2006/relationships/image" Target="../media/image51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0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4" Type="http://schemas.openxmlformats.org/officeDocument/2006/relationships/image" Target="../media/image890.png"/><Relationship Id="rId9" Type="http://schemas.openxmlformats.org/officeDocument/2006/relationships/image" Target="../media/image30.png"/><Relationship Id="rId14" Type="http://schemas.openxmlformats.org/officeDocument/2006/relationships/image" Target="../media/image9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97.png"/><Relationship Id="rId3" Type="http://schemas.openxmlformats.org/officeDocument/2006/relationships/image" Target="../media/image190.png"/><Relationship Id="rId7" Type="http://schemas.openxmlformats.org/officeDocument/2006/relationships/image" Target="../media/image920.png"/><Relationship Id="rId12" Type="http://schemas.openxmlformats.org/officeDocument/2006/relationships/image" Target="../media/image96.png"/><Relationship Id="rId2" Type="http://schemas.openxmlformats.org/officeDocument/2006/relationships/image" Target="../media/image180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11" Type="http://schemas.openxmlformats.org/officeDocument/2006/relationships/image" Target="../media/image95.png"/><Relationship Id="rId5" Type="http://schemas.openxmlformats.org/officeDocument/2006/relationships/image" Target="../media/image910.png"/><Relationship Id="rId15" Type="http://schemas.openxmlformats.org/officeDocument/2006/relationships/image" Target="../media/image99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940.png"/><Relationship Id="rId1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image" Target="../media/image132.png"/><Relationship Id="rId3" Type="http://schemas.openxmlformats.org/officeDocument/2006/relationships/image" Target="../media/image330.png"/><Relationship Id="rId12" Type="http://schemas.openxmlformats.org/officeDocument/2006/relationships/image" Target="../media/image131.png"/><Relationship Id="rId2" Type="http://schemas.openxmlformats.org/officeDocument/2006/relationships/image" Target="../media/image170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11" Type="http://schemas.openxmlformats.org/officeDocument/2006/relationships/image" Target="../media/image130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340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7" Type="http://schemas.openxmlformats.org/officeDocument/2006/relationships/image" Target="../media/image1320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0.png"/><Relationship Id="rId5" Type="http://schemas.openxmlformats.org/officeDocument/2006/relationships/image" Target="../media/image1300.png"/><Relationship Id="rId4" Type="http://schemas.openxmlformats.org/officeDocument/2006/relationships/image" Target="../media/image1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F396-0FD7-4C82-BBA3-DB51D6E4E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Dimensionamento de Vigas de Pontes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5DAC2A-B169-4727-A75D-77568B021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Disponível em: www.tallesmello.com.br</a:t>
            </a:r>
          </a:p>
        </p:txBody>
      </p:sp>
    </p:spTree>
    <p:extLst>
      <p:ext uri="{BB962C8B-B14F-4D97-AF65-F5344CB8AC3E}">
        <p14:creationId xmlns:p14="http://schemas.microsoft.com/office/powerpoint/2010/main" val="274825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3C9E9C70-78A6-4946-725E-99B320995AF0}"/>
              </a:ext>
            </a:extLst>
          </p:cNvPr>
          <p:cNvSpPr/>
          <p:nvPr/>
        </p:nvSpPr>
        <p:spPr>
          <a:xfrm>
            <a:off x="1445999" y="4570214"/>
            <a:ext cx="4322849" cy="74673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9863253-E148-02E1-DEFA-FC29D7639E23}"/>
              </a:ext>
            </a:extLst>
          </p:cNvPr>
          <p:cNvSpPr/>
          <p:nvPr/>
        </p:nvSpPr>
        <p:spPr>
          <a:xfrm>
            <a:off x="2612523" y="3303834"/>
            <a:ext cx="4322849" cy="8444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F23996-9EDB-4834-B6E9-E433893B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Momento Negativo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CBE5310-611F-4C38-90C7-FCAE84ABEB3B}"/>
                  </a:ext>
                </a:extLst>
              </p:cNvPr>
              <p:cNvSpPr txBox="1"/>
              <p:nvPr/>
            </p:nvSpPr>
            <p:spPr>
              <a:xfrm>
                <a:off x="4912366" y="2280306"/>
                <a:ext cx="4839466" cy="864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𝑛𝑒𝑔</m:t>
                              </m:r>
                            </m:sub>
                          </m:sSub>
                        </m:num>
                        <m:den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CBE5310-611F-4C38-90C7-FCAE84AB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66" y="2280306"/>
                <a:ext cx="4839466" cy="8644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8868A68-1E8D-430F-8475-2A66208A0061}"/>
                  </a:ext>
                </a:extLst>
              </p:cNvPr>
              <p:cNvSpPr txBox="1"/>
              <p:nvPr/>
            </p:nvSpPr>
            <p:spPr>
              <a:xfrm>
                <a:off x="1053698" y="2516236"/>
                <a:ext cx="1558825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8868A68-1E8D-430F-8475-2A66208A0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98" y="2516236"/>
                <a:ext cx="1558825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3F7389A-7829-46F3-BA84-051E787D2CAC}"/>
                  </a:ext>
                </a:extLst>
              </p:cNvPr>
              <p:cNvSpPr txBox="1"/>
              <p:nvPr/>
            </p:nvSpPr>
            <p:spPr>
              <a:xfrm>
                <a:off x="2612523" y="2280306"/>
                <a:ext cx="2389439" cy="853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3F7389A-7829-46F3-BA84-051E787D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23" y="2280306"/>
                <a:ext cx="2389439" cy="853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305A5EA-2B5A-47C3-81C3-5545049C8024}"/>
                  </a:ext>
                </a:extLst>
              </p:cNvPr>
              <p:cNvSpPr txBox="1"/>
              <p:nvPr/>
            </p:nvSpPr>
            <p:spPr>
              <a:xfrm>
                <a:off x="10217830" y="2494982"/>
                <a:ext cx="1166409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305A5EA-2B5A-47C3-81C3-5545049C8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830" y="2494982"/>
                <a:ext cx="1166409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911F7E-3510-4B4A-A7BD-645B862C7CAF}"/>
                  </a:ext>
                </a:extLst>
              </p:cNvPr>
              <p:cNvSpPr txBox="1"/>
              <p:nvPr/>
            </p:nvSpPr>
            <p:spPr>
              <a:xfrm>
                <a:off x="1097965" y="3556808"/>
                <a:ext cx="101232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pt-BR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911F7E-3510-4B4A-A7BD-645B862C7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65" y="3556808"/>
                <a:ext cx="1012328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D26ED3E-C445-4704-B8DC-DD7148EDCADA}"/>
                  </a:ext>
                </a:extLst>
              </p:cNvPr>
              <p:cNvSpPr txBox="1"/>
              <p:nvPr/>
            </p:nvSpPr>
            <p:spPr>
              <a:xfrm>
                <a:off x="7550209" y="3317119"/>
                <a:ext cx="3429850" cy="838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D26ED3E-C445-4704-B8DC-DD7148ED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09" y="3317119"/>
                <a:ext cx="3429850" cy="838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AF92383-C405-4987-8176-CF168A782F19}"/>
                  </a:ext>
                </a:extLst>
              </p:cNvPr>
              <p:cNvSpPr txBox="1"/>
              <p:nvPr/>
            </p:nvSpPr>
            <p:spPr>
              <a:xfrm>
                <a:off x="2110293" y="3479990"/>
                <a:ext cx="533632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500" b="0" i="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𝐴𝑟𝑚𝑎𝑑𝑢𝑟𝑎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𝑆𝑖𝑚𝑝𝑙𝑒𝑠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AF92383-C405-4987-8176-CF168A78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93" y="3479990"/>
                <a:ext cx="5336323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F616B1B-9386-4D7B-8152-5A3455EBD4EB}"/>
                  </a:ext>
                </a:extLst>
              </p:cNvPr>
              <p:cNvSpPr txBox="1"/>
              <p:nvPr/>
            </p:nvSpPr>
            <p:spPr>
              <a:xfrm>
                <a:off x="1053698" y="5639072"/>
                <a:ext cx="6606360" cy="879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5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(1 −0,4 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5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 (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")</m:t>
                          </m:r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F616B1B-9386-4D7B-8152-5A3455EBD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98" y="5639072"/>
                <a:ext cx="6606360" cy="879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240E6F2-7F28-4501-9AF4-0831FC7F5A50}"/>
                  </a:ext>
                </a:extLst>
              </p:cNvPr>
              <p:cNvSpPr txBox="1"/>
              <p:nvPr/>
            </p:nvSpPr>
            <p:spPr>
              <a:xfrm>
                <a:off x="6555001" y="4546633"/>
                <a:ext cx="4425058" cy="839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5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240E6F2-7F28-4501-9AF4-0831FC7F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001" y="4546633"/>
                <a:ext cx="4425058" cy="839140"/>
              </a:xfrm>
              <a:prstGeom prst="rect">
                <a:avLst/>
              </a:prstGeom>
              <a:blipFill>
                <a:blip r:embed="rId10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5F6A94-003D-48EE-B0CD-D4FF5B43513D}"/>
                  </a:ext>
                </a:extLst>
              </p:cNvPr>
              <p:cNvSpPr txBox="1"/>
              <p:nvPr/>
            </p:nvSpPr>
            <p:spPr>
              <a:xfrm>
                <a:off x="874356" y="4658850"/>
                <a:ext cx="533632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500" b="0" i="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𝐴𝑟𝑚𝑎𝑑𝑢𝑟𝑎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𝐷𝑢𝑝𝑙𝑎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5F6A94-003D-48EE-B0CD-D4FF5B43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56" y="4658850"/>
                <a:ext cx="5336323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E53B8E0-00EE-91D5-DD6C-93F149FEECAC}"/>
                  </a:ext>
                </a:extLst>
              </p:cNvPr>
              <p:cNvSpPr txBox="1"/>
              <p:nvPr/>
            </p:nvSpPr>
            <p:spPr>
              <a:xfrm>
                <a:off x="8045360" y="5792169"/>
                <a:ext cx="357319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4%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𝐶𝑜𝑛𝑐𝑟𝑒𝑡𝑜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E53B8E0-00EE-91D5-DD6C-93F149FE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60" y="5792169"/>
                <a:ext cx="3573195" cy="477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5EE2E228-5277-0AC1-B79C-584CFA0E7EA7}"/>
              </a:ext>
            </a:extLst>
          </p:cNvPr>
          <p:cNvSpPr/>
          <p:nvPr/>
        </p:nvSpPr>
        <p:spPr>
          <a:xfrm>
            <a:off x="9892913" y="838894"/>
            <a:ext cx="465591" cy="7069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3DDC9FE-CF98-23D5-E706-52BD0E5A9375}"/>
              </a:ext>
            </a:extLst>
          </p:cNvPr>
          <p:cNvCxnSpPr>
            <a:cxnSpLocks/>
          </p:cNvCxnSpPr>
          <p:nvPr/>
        </p:nvCxnSpPr>
        <p:spPr>
          <a:xfrm>
            <a:off x="4771847" y="2525606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CB46EC2-B342-6200-C218-127AD1913B72}"/>
              </a:ext>
            </a:extLst>
          </p:cNvPr>
          <p:cNvCxnSpPr>
            <a:cxnSpLocks/>
          </p:cNvCxnSpPr>
          <p:nvPr/>
        </p:nvCxnSpPr>
        <p:spPr>
          <a:xfrm>
            <a:off x="2825480" y="2512543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67BE666-4CE1-3396-8474-679B3D7B40F1}"/>
              </a:ext>
            </a:extLst>
          </p:cNvPr>
          <p:cNvCxnSpPr>
            <a:cxnSpLocks/>
          </p:cNvCxnSpPr>
          <p:nvPr/>
        </p:nvCxnSpPr>
        <p:spPr>
          <a:xfrm>
            <a:off x="10010052" y="2505999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E44E0E3-ED7E-B774-C037-47F8C882178C}"/>
              </a:ext>
            </a:extLst>
          </p:cNvPr>
          <p:cNvCxnSpPr>
            <a:cxnSpLocks/>
          </p:cNvCxnSpPr>
          <p:nvPr/>
        </p:nvCxnSpPr>
        <p:spPr>
          <a:xfrm>
            <a:off x="7906932" y="5973897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6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DA5154A-605B-DCCF-E3D6-F759CCECD3A0}"/>
              </a:ext>
            </a:extLst>
          </p:cNvPr>
          <p:cNvSpPr/>
          <p:nvPr/>
        </p:nvSpPr>
        <p:spPr>
          <a:xfrm>
            <a:off x="1308295" y="3938954"/>
            <a:ext cx="9728751" cy="20667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88E435-354A-485E-836E-C2EEEC10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de viga “T”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CF3F8C-09B5-4387-9D7B-E2FF75C7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054" y="2452792"/>
            <a:ext cx="9728750" cy="341630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Destaca-se que a seção só trabalha como T quando a mesa (laje) esta trabalhando sob compressão, enquanto a alma (viga) esta sob tração. Dessa forma, em casos usuais, </a:t>
            </a:r>
            <a:r>
              <a:rPr lang="pt-BR" sz="2000" b="1" dirty="0">
                <a:solidFill>
                  <a:srgbClr val="FF0000"/>
                </a:solidFill>
              </a:rPr>
              <a:t>apenas nos trechos em que os momentos são positivos</a:t>
            </a:r>
            <a:r>
              <a:rPr lang="pt-BR" sz="2000" dirty="0"/>
              <a:t> pode-se considerar a colaboração da laje.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1F8B590-CD5C-95C9-2435-CA3D4CAF619D}"/>
                  </a:ext>
                </a:extLst>
              </p:cNvPr>
              <p:cNvSpPr txBox="1"/>
              <p:nvPr/>
            </p:nvSpPr>
            <p:spPr>
              <a:xfrm>
                <a:off x="1519310" y="4500101"/>
                <a:ext cx="3065776" cy="49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1F8B590-CD5C-95C9-2435-CA3D4CAF6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10" y="4500101"/>
                <a:ext cx="3065776" cy="498663"/>
              </a:xfrm>
              <a:prstGeom prst="rect">
                <a:avLst/>
              </a:prstGeom>
              <a:blipFill>
                <a:blip r:embed="rId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67DE95F-4F84-CA14-24AD-5B46ADF31B0D}"/>
                  </a:ext>
                </a:extLst>
              </p:cNvPr>
              <p:cNvSpPr txBox="1"/>
              <p:nvPr/>
            </p:nvSpPr>
            <p:spPr>
              <a:xfrm>
                <a:off x="5201530" y="4082557"/>
                <a:ext cx="2718581" cy="1801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0,1 . </m:t>
                              </m:r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0,5 </m:t>
                              </m:r>
                              <m:sSub>
                                <m:sSubPr>
                                  <m:ctrlP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8 . </m:t>
                              </m:r>
                              <m:sSub>
                                <m:sSubPr>
                                  <m:ctrlP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67DE95F-4F84-CA14-24AD-5B46ADF31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530" y="4082557"/>
                <a:ext cx="2718581" cy="1801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0CB6C2F-0735-49BC-CA93-AEC1F508E2A6}"/>
                  </a:ext>
                </a:extLst>
              </p:cNvPr>
              <p:cNvSpPr txBox="1"/>
              <p:nvPr/>
            </p:nvSpPr>
            <p:spPr>
              <a:xfrm>
                <a:off x="8195912" y="4067317"/>
                <a:ext cx="2718581" cy="1801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0,1 . </m:t>
                              </m:r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0,5 </m:t>
                              </m:r>
                              <m:sSub>
                                <m:sSubPr>
                                  <m:ctrlP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8 . </m:t>
                              </m:r>
                              <m:sSub>
                                <m:sSubPr>
                                  <m:ctrlP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0CB6C2F-0735-49BC-CA93-AEC1F508E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912" y="4067317"/>
                <a:ext cx="2718581" cy="1801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1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074B9-3F5A-F403-7DF7-920D4747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Distância 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158E6-6677-ED8E-FEEC-00DC11BBF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20" y="2817544"/>
            <a:ext cx="6129065" cy="2348328"/>
          </a:xfrm>
        </p:spPr>
        <p:txBody>
          <a:bodyPr>
            <a:noAutofit/>
          </a:bodyPr>
          <a:lstStyle/>
          <a:p>
            <a:r>
              <a:rPr lang="pt-BR" dirty="0"/>
              <a:t>A distância “a” pode ser estimada em função do comprimento L do tramo considerado, como se apresenta a seguir:</a:t>
            </a:r>
          </a:p>
          <a:p>
            <a:r>
              <a:rPr lang="pt-BR" dirty="0"/>
              <a:t>viga simplesmente apoiada .................................................................a = 1,00 L</a:t>
            </a:r>
          </a:p>
          <a:p>
            <a:r>
              <a:rPr lang="pt-BR" dirty="0"/>
              <a:t>tramo com momento em uma só extremidade ..................................................................a = 0,75 L</a:t>
            </a:r>
          </a:p>
          <a:p>
            <a:r>
              <a:rPr lang="pt-BR" dirty="0"/>
              <a:t>tramo com momentos nas duas extremidades..........................................a = 0,60 L</a:t>
            </a:r>
          </a:p>
          <a:p>
            <a:r>
              <a:rPr lang="pt-BR" dirty="0"/>
              <a:t>tramo em balanço.................................a = 2,00 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260E71-0F85-44EA-3BA7-A616E7B1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54" y="3429000"/>
            <a:ext cx="5635646" cy="22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0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12433EA-82A1-EFD4-3285-0BFCCAE979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𝐷𝑖𝑠𝑡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𝑛𝑐𝑖𝑎𝑠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12433EA-82A1-EFD4-3285-0BFCCAE97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EA846112-4755-7553-68F1-73B47EE73846}"/>
              </a:ext>
            </a:extLst>
          </p:cNvPr>
          <p:cNvSpPr/>
          <p:nvPr/>
        </p:nvSpPr>
        <p:spPr>
          <a:xfrm>
            <a:off x="2050869" y="3520440"/>
            <a:ext cx="3056709" cy="67927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5D51F-206F-C10D-56D8-DD4D9084BE6F}"/>
              </a:ext>
            </a:extLst>
          </p:cNvPr>
          <p:cNvSpPr/>
          <p:nvPr/>
        </p:nvSpPr>
        <p:spPr>
          <a:xfrm>
            <a:off x="6814457" y="3520440"/>
            <a:ext cx="3448595" cy="67927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00D501D-FEBB-8D7A-ABB0-2D461EC77B33}"/>
              </a:ext>
            </a:extLst>
          </p:cNvPr>
          <p:cNvSpPr/>
          <p:nvPr/>
        </p:nvSpPr>
        <p:spPr>
          <a:xfrm>
            <a:off x="5107578" y="3520440"/>
            <a:ext cx="1706879" cy="6792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F71F1C7-789E-5615-CA3C-37316D831A3D}"/>
              </a:ext>
            </a:extLst>
          </p:cNvPr>
          <p:cNvSpPr/>
          <p:nvPr/>
        </p:nvSpPr>
        <p:spPr>
          <a:xfrm>
            <a:off x="5558246" y="4199710"/>
            <a:ext cx="796834" cy="12323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B45029-0B51-D6D0-C862-22DBF2E39C34}"/>
              </a:ext>
            </a:extLst>
          </p:cNvPr>
          <p:cNvSpPr/>
          <p:nvPr/>
        </p:nvSpPr>
        <p:spPr>
          <a:xfrm>
            <a:off x="343990" y="3526971"/>
            <a:ext cx="1706879" cy="6792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5DD915-D129-FD0D-CE0F-0C205A747E60}"/>
              </a:ext>
            </a:extLst>
          </p:cNvPr>
          <p:cNvSpPr/>
          <p:nvPr/>
        </p:nvSpPr>
        <p:spPr>
          <a:xfrm>
            <a:off x="767445" y="4173583"/>
            <a:ext cx="796834" cy="12323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9011E81-0E3E-763D-AA31-F272131D206F}"/>
              </a:ext>
            </a:extLst>
          </p:cNvPr>
          <p:cNvSpPr/>
          <p:nvPr/>
        </p:nvSpPr>
        <p:spPr>
          <a:xfrm>
            <a:off x="10269583" y="3526971"/>
            <a:ext cx="1706879" cy="6792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9B86691-2393-389C-A332-6DB76B39DF3A}"/>
                  </a:ext>
                </a:extLst>
              </p:cNvPr>
              <p:cNvSpPr txBox="1"/>
              <p:nvPr/>
            </p:nvSpPr>
            <p:spPr>
              <a:xfrm>
                <a:off x="7988164" y="3635773"/>
                <a:ext cx="104022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𝐿𝑎𝑗𝑒𝑠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9B86691-2393-389C-A332-6DB76B39D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164" y="3635773"/>
                <a:ext cx="104022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49F052-23DE-E79E-773D-204976A5F943}"/>
                  </a:ext>
                </a:extLst>
              </p:cNvPr>
              <p:cNvSpPr txBox="1"/>
              <p:nvPr/>
            </p:nvSpPr>
            <p:spPr>
              <a:xfrm>
                <a:off x="3008290" y="3613947"/>
                <a:ext cx="104022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𝐿𝑎𝑗𝑒𝑠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49F052-23DE-E79E-773D-204976A5F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90" y="3613947"/>
                <a:ext cx="104022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B6F2B3E-568C-C17A-F5E5-C6B0F5236E6E}"/>
              </a:ext>
            </a:extLst>
          </p:cNvPr>
          <p:cNvCxnSpPr/>
          <p:nvPr/>
        </p:nvCxnSpPr>
        <p:spPr>
          <a:xfrm>
            <a:off x="5558246" y="5290457"/>
            <a:ext cx="79683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A6A0DFA6-453E-2884-DE1C-7C8F3A25CDE4}"/>
              </a:ext>
            </a:extLst>
          </p:cNvPr>
          <p:cNvCxnSpPr>
            <a:cxnSpLocks/>
          </p:cNvCxnSpPr>
          <p:nvPr/>
        </p:nvCxnSpPr>
        <p:spPr>
          <a:xfrm>
            <a:off x="6355080" y="4116977"/>
            <a:ext cx="45937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D7CFAD2-8E1D-6CF6-25EF-F118A2B15704}"/>
              </a:ext>
            </a:extLst>
          </p:cNvPr>
          <p:cNvCxnSpPr>
            <a:cxnSpLocks/>
          </p:cNvCxnSpPr>
          <p:nvPr/>
        </p:nvCxnSpPr>
        <p:spPr>
          <a:xfrm>
            <a:off x="5107578" y="4132216"/>
            <a:ext cx="45937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ACFC41C-3C5E-AE1F-1595-FCF9F8908A46}"/>
              </a:ext>
            </a:extLst>
          </p:cNvPr>
          <p:cNvCxnSpPr>
            <a:cxnSpLocks/>
          </p:cNvCxnSpPr>
          <p:nvPr/>
        </p:nvCxnSpPr>
        <p:spPr>
          <a:xfrm>
            <a:off x="5098869" y="3407229"/>
            <a:ext cx="171558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D4C3232-61C3-0A75-08F4-385CA867B96A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191794" y="4951857"/>
            <a:ext cx="1180658" cy="16551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597D462-7FB4-D900-1C8C-3F22530CCBA8}"/>
                  </a:ext>
                </a:extLst>
              </p:cNvPr>
              <p:cNvSpPr txBox="1"/>
              <p:nvPr/>
            </p:nvSpPr>
            <p:spPr>
              <a:xfrm>
                <a:off x="7372452" y="4886543"/>
                <a:ext cx="28906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𝑉𝑖𝑔𝑎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𝑙𝑖𝑠𝑒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597D462-7FB4-D900-1C8C-3F22530CC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452" y="4886543"/>
                <a:ext cx="28906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E9EAB25D-0045-A968-E3A0-B770356A3347}"/>
              </a:ext>
            </a:extLst>
          </p:cNvPr>
          <p:cNvSpPr/>
          <p:nvPr/>
        </p:nvSpPr>
        <p:spPr>
          <a:xfrm>
            <a:off x="10724605" y="4193178"/>
            <a:ext cx="796834" cy="12323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51F83085-500B-EB18-C000-34E77CE11623}"/>
              </a:ext>
            </a:extLst>
          </p:cNvPr>
          <p:cNvCxnSpPr>
            <a:cxnSpLocks/>
          </p:cNvCxnSpPr>
          <p:nvPr/>
        </p:nvCxnSpPr>
        <p:spPr>
          <a:xfrm>
            <a:off x="1564279" y="6028509"/>
            <a:ext cx="400267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682D593D-5C9A-67D5-43BA-BE6010602B3C}"/>
              </a:ext>
            </a:extLst>
          </p:cNvPr>
          <p:cNvCxnSpPr>
            <a:cxnSpLocks/>
          </p:cNvCxnSpPr>
          <p:nvPr/>
        </p:nvCxnSpPr>
        <p:spPr>
          <a:xfrm>
            <a:off x="6355080" y="6028509"/>
            <a:ext cx="436952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36927E71-6290-0132-FDF9-A0A25895C413}"/>
                  </a:ext>
                </a:extLst>
              </p:cNvPr>
              <p:cNvSpPr txBox="1"/>
              <p:nvPr/>
            </p:nvSpPr>
            <p:spPr>
              <a:xfrm>
                <a:off x="3008290" y="5427357"/>
                <a:ext cx="71083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36927E71-6290-0132-FDF9-A0A25895C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90" y="5427357"/>
                <a:ext cx="710836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43499A59-D10D-EC66-C518-4D1AC63EEF45}"/>
                  </a:ext>
                </a:extLst>
              </p:cNvPr>
              <p:cNvSpPr txBox="1"/>
              <p:nvPr/>
            </p:nvSpPr>
            <p:spPr>
              <a:xfrm>
                <a:off x="8352949" y="5421276"/>
                <a:ext cx="71083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43499A59-D10D-EC66-C518-4D1AC63EE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49" y="5421276"/>
                <a:ext cx="710836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1563B99-2D31-FD78-D283-A1AC97D34B27}"/>
                  </a:ext>
                </a:extLst>
              </p:cNvPr>
              <p:cNvSpPr txBox="1"/>
              <p:nvPr/>
            </p:nvSpPr>
            <p:spPr>
              <a:xfrm>
                <a:off x="4986224" y="3593113"/>
                <a:ext cx="71083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1563B99-2D31-FD78-D283-A1AC97D34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24" y="3593113"/>
                <a:ext cx="710836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8C654BCE-69B3-95A2-4B00-C6B3F0AFB9CB}"/>
                  </a:ext>
                </a:extLst>
              </p:cNvPr>
              <p:cNvSpPr txBox="1"/>
              <p:nvPr/>
            </p:nvSpPr>
            <p:spPr>
              <a:xfrm>
                <a:off x="6195231" y="3600809"/>
                <a:ext cx="71083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8C654BCE-69B3-95A2-4B00-C6B3F0AF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231" y="3600809"/>
                <a:ext cx="710836" cy="477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8F7AA487-37BC-E9E6-C6E0-9E7E6F6D6D1B}"/>
                  </a:ext>
                </a:extLst>
              </p:cNvPr>
              <p:cNvSpPr txBox="1"/>
              <p:nvPr/>
            </p:nvSpPr>
            <p:spPr>
              <a:xfrm>
                <a:off x="5644244" y="2842728"/>
                <a:ext cx="710836" cy="507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8F7AA487-37BC-E9E6-C6E0-9E7E6F6D6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244" y="2842728"/>
                <a:ext cx="710836" cy="507896"/>
              </a:xfrm>
              <a:prstGeom prst="rect">
                <a:avLst/>
              </a:prstGeom>
              <a:blipFill>
                <a:blip r:embed="rId10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03D5A8D6-DE45-F8DB-7F9E-640713AC51EB}"/>
                  </a:ext>
                </a:extLst>
              </p:cNvPr>
              <p:cNvSpPr txBox="1"/>
              <p:nvPr/>
            </p:nvSpPr>
            <p:spPr>
              <a:xfrm>
                <a:off x="5644244" y="4748037"/>
                <a:ext cx="71083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03D5A8D6-DE45-F8DB-7F9E-640713AC5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244" y="4748037"/>
                <a:ext cx="710836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91F3C2A7-1818-87F4-98D9-25AC716FB6CA}"/>
              </a:ext>
            </a:extLst>
          </p:cNvPr>
          <p:cNvCxnSpPr>
            <a:cxnSpLocks/>
          </p:cNvCxnSpPr>
          <p:nvPr/>
        </p:nvCxnSpPr>
        <p:spPr>
          <a:xfrm flipV="1">
            <a:off x="1911532" y="3580050"/>
            <a:ext cx="0" cy="58047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42BD701-6024-74CD-AD05-5A08C82B6011}"/>
                  </a:ext>
                </a:extLst>
              </p:cNvPr>
              <p:cNvSpPr txBox="1"/>
              <p:nvPr/>
            </p:nvSpPr>
            <p:spPr>
              <a:xfrm rot="16200000">
                <a:off x="1314098" y="3635773"/>
                <a:ext cx="630282" cy="511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42BD701-6024-74CD-AD05-5A08C82B6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14098" y="3635773"/>
                <a:ext cx="630282" cy="511630"/>
              </a:xfrm>
              <a:prstGeom prst="rect">
                <a:avLst/>
              </a:prstGeom>
              <a:blipFill>
                <a:blip r:embed="rId12"/>
                <a:stretch>
                  <a:fillRect r="-119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684E756F-4DB3-CED3-C786-55DAF28A7134}"/>
              </a:ext>
            </a:extLst>
          </p:cNvPr>
          <p:cNvCxnSpPr>
            <a:cxnSpLocks/>
          </p:cNvCxnSpPr>
          <p:nvPr/>
        </p:nvCxnSpPr>
        <p:spPr>
          <a:xfrm flipV="1">
            <a:off x="10933612" y="3536507"/>
            <a:ext cx="0" cy="181170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C68C5A8A-8731-83B6-E99F-50600CC67345}"/>
                  </a:ext>
                </a:extLst>
              </p:cNvPr>
              <p:cNvSpPr txBox="1"/>
              <p:nvPr/>
            </p:nvSpPr>
            <p:spPr>
              <a:xfrm rot="16200000">
                <a:off x="10853599" y="4174052"/>
                <a:ext cx="63028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C68C5A8A-8731-83B6-E99F-50600CC67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853599" y="4174052"/>
                <a:ext cx="630282" cy="4770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19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4FBD8D10-E862-A997-CA48-48B7A77485C1}"/>
              </a:ext>
            </a:extLst>
          </p:cNvPr>
          <p:cNvSpPr/>
          <p:nvPr/>
        </p:nvSpPr>
        <p:spPr>
          <a:xfrm>
            <a:off x="906656" y="3620598"/>
            <a:ext cx="1255985" cy="8644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BBF0F58-AC47-0474-0941-32252594859B}"/>
              </a:ext>
            </a:extLst>
          </p:cNvPr>
          <p:cNvSpPr/>
          <p:nvPr/>
        </p:nvSpPr>
        <p:spPr>
          <a:xfrm>
            <a:off x="906656" y="2387065"/>
            <a:ext cx="1255985" cy="8644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0916F6-9550-26FB-5EB6-287B38BA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Momento Positivo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9CEAB40-02B9-7780-7C67-A55A88B384FB}"/>
                  </a:ext>
                </a:extLst>
              </p:cNvPr>
              <p:cNvSpPr txBox="1"/>
              <p:nvPr/>
            </p:nvSpPr>
            <p:spPr>
              <a:xfrm>
                <a:off x="906656" y="2530548"/>
                <a:ext cx="1255985" cy="49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9CEAB40-02B9-7780-7C67-A55A88B38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56" y="2530548"/>
                <a:ext cx="1255985" cy="498663"/>
              </a:xfrm>
              <a:prstGeom prst="rect">
                <a:avLst/>
              </a:prstGeom>
              <a:blipFill>
                <a:blip r:embed="rId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D870EA1-3A93-FB9D-008E-65E66C6879DA}"/>
                  </a:ext>
                </a:extLst>
              </p:cNvPr>
              <p:cNvSpPr txBox="1"/>
              <p:nvPr/>
            </p:nvSpPr>
            <p:spPr>
              <a:xfrm>
                <a:off x="2301204" y="2398816"/>
                <a:ext cx="4839466" cy="864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D870EA1-3A93-FB9D-008E-65E66C687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204" y="2398816"/>
                <a:ext cx="4839466" cy="864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A212A12-25A8-2D06-46D4-A24033322CD1}"/>
                  </a:ext>
                </a:extLst>
              </p:cNvPr>
              <p:cNvSpPr txBox="1"/>
              <p:nvPr/>
            </p:nvSpPr>
            <p:spPr>
              <a:xfrm>
                <a:off x="906656" y="3758317"/>
                <a:ext cx="1255985" cy="49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A212A12-25A8-2D06-46D4-A2403332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56" y="3758317"/>
                <a:ext cx="1255985" cy="498663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C2E39C0-3CF2-29BD-268C-90E79EC1FA2E}"/>
                  </a:ext>
                </a:extLst>
              </p:cNvPr>
              <p:cNvSpPr txBox="1"/>
              <p:nvPr/>
            </p:nvSpPr>
            <p:spPr>
              <a:xfrm>
                <a:off x="5352329" y="4745211"/>
                <a:ext cx="4839466" cy="864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C2E39C0-3CF2-29BD-268C-90E79EC1F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329" y="4745211"/>
                <a:ext cx="4839466" cy="8644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1363EAD-EDEF-F78F-F8FF-27C4A94C8473}"/>
                  </a:ext>
                </a:extLst>
              </p:cNvPr>
              <p:cNvSpPr txBox="1"/>
              <p:nvPr/>
            </p:nvSpPr>
            <p:spPr>
              <a:xfrm>
                <a:off x="2544338" y="3786469"/>
                <a:ext cx="7021730" cy="49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sz="3000" i="1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d>
                        <m:dPr>
                          <m:ctrlPr>
                            <a:rPr lang="pt-BR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(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−0,5</m:t>
                      </m:r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1363EAD-EDEF-F78F-F8FF-27C4A94C8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38" y="3786469"/>
                <a:ext cx="7021730" cy="498663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210C6D-21C7-2143-EE0E-E897CB422A3A}"/>
                  </a:ext>
                </a:extLst>
              </p:cNvPr>
              <p:cNvSpPr txBox="1"/>
              <p:nvPr/>
            </p:nvSpPr>
            <p:spPr>
              <a:xfrm>
                <a:off x="1977726" y="4853260"/>
                <a:ext cx="3093720" cy="574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210C6D-21C7-2143-EE0E-E897CB422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726" y="4853260"/>
                <a:ext cx="3093720" cy="574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8429628-BF0C-FCAB-4165-523A0D7399FC}"/>
              </a:ext>
            </a:extLst>
          </p:cNvPr>
          <p:cNvSpPr/>
          <p:nvPr/>
        </p:nvSpPr>
        <p:spPr>
          <a:xfrm>
            <a:off x="8523088" y="2387065"/>
            <a:ext cx="3303788" cy="8644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319E55-F1EE-D711-F162-73DFB76815EE}"/>
                  </a:ext>
                </a:extLst>
              </p:cNvPr>
              <p:cNvSpPr txBox="1"/>
              <p:nvPr/>
            </p:nvSpPr>
            <p:spPr>
              <a:xfrm>
                <a:off x="8661651" y="2569935"/>
                <a:ext cx="316522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𝑅𝑒𝑡𝑎𝑛𝑔𝑢𝑙𝑎𝑟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319E55-F1EE-D711-F162-73DFB7681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51" y="2569935"/>
                <a:ext cx="316522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9E09C373-493D-29CA-5918-7134C41C224A}"/>
              </a:ext>
            </a:extLst>
          </p:cNvPr>
          <p:cNvSpPr/>
          <p:nvPr/>
        </p:nvSpPr>
        <p:spPr>
          <a:xfrm>
            <a:off x="9734758" y="3606532"/>
            <a:ext cx="1637537" cy="8644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2831F55-9395-B04F-E523-7DDB87CA239D}"/>
                  </a:ext>
                </a:extLst>
              </p:cNvPr>
              <p:cNvSpPr txBox="1"/>
              <p:nvPr/>
            </p:nvSpPr>
            <p:spPr>
              <a:xfrm>
                <a:off x="9873321" y="3789402"/>
                <a:ext cx="139390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2831F55-9395-B04F-E523-7DDB87CA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321" y="3789402"/>
                <a:ext cx="139390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552C179-7260-7051-A97E-6745E3A4E950}"/>
              </a:ext>
            </a:extLst>
          </p:cNvPr>
          <p:cNvSpPr/>
          <p:nvPr/>
        </p:nvSpPr>
        <p:spPr>
          <a:xfrm>
            <a:off x="7044407" y="5876042"/>
            <a:ext cx="4322849" cy="74673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BFBEF6C-7D4B-409B-D573-9D4D376918CC}"/>
              </a:ext>
            </a:extLst>
          </p:cNvPr>
          <p:cNvSpPr/>
          <p:nvPr/>
        </p:nvSpPr>
        <p:spPr>
          <a:xfrm>
            <a:off x="1154953" y="5827184"/>
            <a:ext cx="4322849" cy="8444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010FBF6-92B6-84DD-E275-030EBC949CE6}"/>
                  </a:ext>
                </a:extLst>
              </p:cNvPr>
              <p:cNvSpPr txBox="1"/>
              <p:nvPr/>
            </p:nvSpPr>
            <p:spPr>
              <a:xfrm>
                <a:off x="6472764" y="5964678"/>
                <a:ext cx="533632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500" b="0" i="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𝐴𝑟𝑚𝑎𝑑𝑢𝑟𝑎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𝐷𝑢𝑝𝑙𝑎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010FBF6-92B6-84DD-E275-030EBC949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64" y="5964678"/>
                <a:ext cx="5336323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DFDF32C-EBB7-2A09-0FDD-2BC1F8C52F2A}"/>
                  </a:ext>
                </a:extLst>
              </p:cNvPr>
              <p:cNvSpPr txBox="1"/>
              <p:nvPr/>
            </p:nvSpPr>
            <p:spPr>
              <a:xfrm>
                <a:off x="648215" y="6009279"/>
                <a:ext cx="533632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500" b="0" i="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𝐴𝑟𝑚𝑎𝑑𝑢𝑟𝑎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𝑆𝑖𝑚𝑝𝑙𝑒𝑠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DFDF32C-EBB7-2A09-0FDD-2BC1F8C52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15" y="6009279"/>
                <a:ext cx="5336323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8C05191-F748-6A98-6AFC-21AE2BD0339A}"/>
              </a:ext>
            </a:extLst>
          </p:cNvPr>
          <p:cNvCxnSpPr>
            <a:cxnSpLocks/>
          </p:cNvCxnSpPr>
          <p:nvPr/>
        </p:nvCxnSpPr>
        <p:spPr>
          <a:xfrm>
            <a:off x="5189858" y="5006712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5F931472-0761-2A47-B768-57AC2B3854D7}"/>
                  </a:ext>
                </a:extLst>
              </p:cNvPr>
              <p:cNvSpPr txBox="1"/>
              <p:nvPr/>
            </p:nvSpPr>
            <p:spPr>
              <a:xfrm>
                <a:off x="7325715" y="2608406"/>
                <a:ext cx="1012328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pt-BR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5F931472-0761-2A47-B768-57AC2B385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715" y="2608406"/>
                <a:ext cx="1012328" cy="3847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17DCAE66-802C-7159-4C35-F1EE2CFD1A59}"/>
              </a:ext>
            </a:extLst>
          </p:cNvPr>
          <p:cNvCxnSpPr>
            <a:cxnSpLocks/>
          </p:cNvCxnSpPr>
          <p:nvPr/>
        </p:nvCxnSpPr>
        <p:spPr>
          <a:xfrm>
            <a:off x="7220761" y="2673721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8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4FBD8D10-E862-A997-CA48-48B7A77485C1}"/>
              </a:ext>
            </a:extLst>
          </p:cNvPr>
          <p:cNvSpPr/>
          <p:nvPr/>
        </p:nvSpPr>
        <p:spPr>
          <a:xfrm>
            <a:off x="861688" y="4331805"/>
            <a:ext cx="3123226" cy="8644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BBF0F58-AC47-0474-0941-32252594859B}"/>
              </a:ext>
            </a:extLst>
          </p:cNvPr>
          <p:cNvSpPr/>
          <p:nvPr/>
        </p:nvSpPr>
        <p:spPr>
          <a:xfrm>
            <a:off x="861688" y="2918738"/>
            <a:ext cx="3123226" cy="8644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0916F6-9550-26FB-5EB6-287B38BA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Momento Positivo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9CEAB40-02B9-7780-7C67-A55A88B384FB}"/>
                  </a:ext>
                </a:extLst>
              </p:cNvPr>
              <p:cNvSpPr txBox="1"/>
              <p:nvPr/>
            </p:nvSpPr>
            <p:spPr>
              <a:xfrm>
                <a:off x="861688" y="3062221"/>
                <a:ext cx="3123226" cy="49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9CEAB40-02B9-7780-7C67-A55A88B38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88" y="3062221"/>
                <a:ext cx="3123226" cy="498663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A212A12-25A8-2D06-46D4-A24033322CD1}"/>
                  </a:ext>
                </a:extLst>
              </p:cNvPr>
              <p:cNvSpPr txBox="1"/>
              <p:nvPr/>
            </p:nvSpPr>
            <p:spPr>
              <a:xfrm>
                <a:off x="861688" y="4469524"/>
                <a:ext cx="3123226" cy="49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A212A12-25A8-2D06-46D4-A2403332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88" y="4469524"/>
                <a:ext cx="3123226" cy="498663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8429628-BF0C-FCAB-4165-523A0D7399FC}"/>
              </a:ext>
            </a:extLst>
          </p:cNvPr>
          <p:cNvSpPr/>
          <p:nvPr/>
        </p:nvSpPr>
        <p:spPr>
          <a:xfrm>
            <a:off x="4321009" y="2927228"/>
            <a:ext cx="3303788" cy="8644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319E55-F1EE-D711-F162-73DFB76815EE}"/>
                  </a:ext>
                </a:extLst>
              </p:cNvPr>
              <p:cNvSpPr txBox="1"/>
              <p:nvPr/>
            </p:nvSpPr>
            <p:spPr>
              <a:xfrm>
                <a:off x="4459572" y="3110098"/>
                <a:ext cx="316522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𝑅𝑒𝑡𝑎𝑛𝑔𝑢𝑙𝑎𝑟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319E55-F1EE-D711-F162-73DFB7681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572" y="3110098"/>
                <a:ext cx="31652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9E09C373-493D-29CA-5918-7134C41C224A}"/>
              </a:ext>
            </a:extLst>
          </p:cNvPr>
          <p:cNvSpPr/>
          <p:nvPr/>
        </p:nvSpPr>
        <p:spPr>
          <a:xfrm>
            <a:off x="4321009" y="4331805"/>
            <a:ext cx="1637537" cy="8644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2831F55-9395-B04F-E523-7DDB87CA239D}"/>
                  </a:ext>
                </a:extLst>
              </p:cNvPr>
              <p:cNvSpPr txBox="1"/>
              <p:nvPr/>
            </p:nvSpPr>
            <p:spPr>
              <a:xfrm>
                <a:off x="4459572" y="4514675"/>
                <a:ext cx="139390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2831F55-9395-B04F-E523-7DDB87CA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572" y="4514675"/>
                <a:ext cx="13939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BFBEF6C-7D4B-409B-D573-9D4D376918CC}"/>
              </a:ext>
            </a:extLst>
          </p:cNvPr>
          <p:cNvSpPr/>
          <p:nvPr/>
        </p:nvSpPr>
        <p:spPr>
          <a:xfrm>
            <a:off x="3793222" y="1825573"/>
            <a:ext cx="4322849" cy="8444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DFDF32C-EBB7-2A09-0FDD-2BC1F8C52F2A}"/>
                  </a:ext>
                </a:extLst>
              </p:cNvPr>
              <p:cNvSpPr txBox="1"/>
              <p:nvPr/>
            </p:nvSpPr>
            <p:spPr>
              <a:xfrm>
                <a:off x="4090189" y="1933982"/>
                <a:ext cx="37289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𝐴𝑟𝑚𝑎𝑑𝑢𝑟𝑎</m:t>
                      </m:r>
                      <m:r>
                        <a:rPr lang="pt-B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𝑆𝑖𝑚𝑝𝑙𝑒𝑠</m:t>
                      </m:r>
                    </m:oMath>
                  </m:oMathPara>
                </a14:m>
                <a:endParaRPr lang="pt-B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DFDF32C-EBB7-2A09-0FDD-2BC1F8C52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89" y="1933982"/>
                <a:ext cx="37289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627C66F-C53E-C190-606C-1A67299E5B7B}"/>
                  </a:ext>
                </a:extLst>
              </p:cNvPr>
              <p:cNvSpPr txBox="1"/>
              <p:nvPr/>
            </p:nvSpPr>
            <p:spPr>
              <a:xfrm>
                <a:off x="8116071" y="2996968"/>
                <a:ext cx="3429850" cy="838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627C66F-C53E-C190-606C-1A67299E5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071" y="2996968"/>
                <a:ext cx="3429850" cy="838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EE3EEC0A-5B57-E71C-C184-E20D6E56CF5C}"/>
                  </a:ext>
                </a:extLst>
              </p:cNvPr>
              <p:cNvSpPr txBox="1"/>
              <p:nvPr/>
            </p:nvSpPr>
            <p:spPr>
              <a:xfrm>
                <a:off x="5156526" y="5501793"/>
                <a:ext cx="3612014" cy="838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EE3EEC0A-5B57-E71C-C184-E20D6E56C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526" y="5501793"/>
                <a:ext cx="3612014" cy="838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86B5FC0-05B7-0552-CD75-D95AB516E618}"/>
                  </a:ext>
                </a:extLst>
              </p:cNvPr>
              <p:cNvSpPr txBox="1"/>
              <p:nvPr/>
            </p:nvSpPr>
            <p:spPr>
              <a:xfrm>
                <a:off x="761282" y="5501793"/>
                <a:ext cx="3843295" cy="910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5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5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pt-BR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5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5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86B5FC0-05B7-0552-CD75-D95AB516E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82" y="5501793"/>
                <a:ext cx="3843295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4559E36-E20D-472B-C958-DF25A479C21B}"/>
                  </a:ext>
                </a:extLst>
              </p:cNvPr>
              <p:cNvSpPr txBox="1"/>
              <p:nvPr/>
            </p:nvSpPr>
            <p:spPr>
              <a:xfrm>
                <a:off x="9320489" y="5682547"/>
                <a:ext cx="246643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4559E36-E20D-472B-C958-DF25A479C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489" y="5682547"/>
                <a:ext cx="2466433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54FBB3FB-3AFE-61E0-3205-111BC0357C92}"/>
              </a:ext>
            </a:extLst>
          </p:cNvPr>
          <p:cNvCxnSpPr>
            <a:cxnSpLocks/>
          </p:cNvCxnSpPr>
          <p:nvPr/>
        </p:nvCxnSpPr>
        <p:spPr>
          <a:xfrm>
            <a:off x="9108715" y="5749729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16B9A4B6-7371-2590-11E2-C95A1D30E31B}"/>
              </a:ext>
            </a:extLst>
          </p:cNvPr>
          <p:cNvCxnSpPr>
            <a:cxnSpLocks/>
          </p:cNvCxnSpPr>
          <p:nvPr/>
        </p:nvCxnSpPr>
        <p:spPr>
          <a:xfrm>
            <a:off x="4902475" y="5749729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09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4FBD8D10-E862-A997-CA48-48B7A77485C1}"/>
              </a:ext>
            </a:extLst>
          </p:cNvPr>
          <p:cNvSpPr/>
          <p:nvPr/>
        </p:nvSpPr>
        <p:spPr>
          <a:xfrm>
            <a:off x="876678" y="4457223"/>
            <a:ext cx="3358226" cy="8644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BBF0F58-AC47-0474-0941-32252594859B}"/>
              </a:ext>
            </a:extLst>
          </p:cNvPr>
          <p:cNvSpPr/>
          <p:nvPr/>
        </p:nvSpPr>
        <p:spPr>
          <a:xfrm>
            <a:off x="876678" y="2765736"/>
            <a:ext cx="3551484" cy="8644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0916F6-9550-26FB-5EB6-287B38BA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Momento Positivo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9CEAB40-02B9-7780-7C67-A55A88B384FB}"/>
                  </a:ext>
                </a:extLst>
              </p:cNvPr>
              <p:cNvSpPr txBox="1"/>
              <p:nvPr/>
            </p:nvSpPr>
            <p:spPr>
              <a:xfrm>
                <a:off x="876678" y="2909219"/>
                <a:ext cx="3551485" cy="52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9CEAB40-02B9-7780-7C67-A55A88B38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78" y="2909219"/>
                <a:ext cx="3551485" cy="528222"/>
              </a:xfrm>
              <a:prstGeom prst="rect">
                <a:avLst/>
              </a:prstGeom>
              <a:blipFill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A212A12-25A8-2D06-46D4-A24033322CD1}"/>
                  </a:ext>
                </a:extLst>
              </p:cNvPr>
              <p:cNvSpPr txBox="1"/>
              <p:nvPr/>
            </p:nvSpPr>
            <p:spPr>
              <a:xfrm>
                <a:off x="876678" y="4594942"/>
                <a:ext cx="335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A212A12-25A8-2D06-46D4-A2403332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78" y="4594942"/>
                <a:ext cx="335822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8429628-BF0C-FCAB-4165-523A0D7399FC}"/>
              </a:ext>
            </a:extLst>
          </p:cNvPr>
          <p:cNvSpPr/>
          <p:nvPr/>
        </p:nvSpPr>
        <p:spPr>
          <a:xfrm>
            <a:off x="5092410" y="2774226"/>
            <a:ext cx="3303788" cy="8644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319E55-F1EE-D711-F162-73DFB76815EE}"/>
                  </a:ext>
                </a:extLst>
              </p:cNvPr>
              <p:cNvSpPr txBox="1"/>
              <p:nvPr/>
            </p:nvSpPr>
            <p:spPr>
              <a:xfrm>
                <a:off x="5230973" y="2957096"/>
                <a:ext cx="316522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𝑅𝑒𝑡𝑎𝑛𝑔𝑢𝑙𝑎𝑟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319E55-F1EE-D711-F162-73DFB7681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73" y="2957096"/>
                <a:ext cx="31652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9E09C373-493D-29CA-5918-7134C41C224A}"/>
              </a:ext>
            </a:extLst>
          </p:cNvPr>
          <p:cNvSpPr/>
          <p:nvPr/>
        </p:nvSpPr>
        <p:spPr>
          <a:xfrm>
            <a:off x="4740731" y="4457223"/>
            <a:ext cx="1637537" cy="8644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2831F55-9395-B04F-E523-7DDB87CA239D}"/>
                  </a:ext>
                </a:extLst>
              </p:cNvPr>
              <p:cNvSpPr txBox="1"/>
              <p:nvPr/>
            </p:nvSpPr>
            <p:spPr>
              <a:xfrm>
                <a:off x="4879294" y="4640093"/>
                <a:ext cx="139390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2831F55-9395-B04F-E523-7DDB87CA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294" y="4640093"/>
                <a:ext cx="13939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BFBEF6C-7D4B-409B-D573-9D4D376918CC}"/>
              </a:ext>
            </a:extLst>
          </p:cNvPr>
          <p:cNvSpPr/>
          <p:nvPr/>
        </p:nvSpPr>
        <p:spPr>
          <a:xfrm>
            <a:off x="3793222" y="1825573"/>
            <a:ext cx="4322849" cy="8444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DFDF32C-EBB7-2A09-0FDD-2BC1F8C52F2A}"/>
                  </a:ext>
                </a:extLst>
              </p:cNvPr>
              <p:cNvSpPr txBox="1"/>
              <p:nvPr/>
            </p:nvSpPr>
            <p:spPr>
              <a:xfrm>
                <a:off x="4090189" y="1933982"/>
                <a:ext cx="37289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𝐴𝑟𝑚𝑎𝑑𝑢𝑟𝑎𝑠</m:t>
                      </m:r>
                      <m:r>
                        <a:rPr lang="pt-B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𝐷𝑢𝑝𝑙𝑎𝑠</m:t>
                      </m:r>
                    </m:oMath>
                  </m:oMathPara>
                </a14:m>
                <a:endParaRPr lang="pt-B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DFDF32C-EBB7-2A09-0FDD-2BC1F8C52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89" y="1933982"/>
                <a:ext cx="37289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4559E36-E20D-472B-C958-DF25A479C21B}"/>
                  </a:ext>
                </a:extLst>
              </p:cNvPr>
              <p:cNvSpPr txBox="1"/>
              <p:nvPr/>
            </p:nvSpPr>
            <p:spPr>
              <a:xfrm>
                <a:off x="7670314" y="6160641"/>
                <a:ext cx="27906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4559E36-E20D-472B-C958-DF25A479C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14" y="6160641"/>
                <a:ext cx="2790686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A5FF013-5065-74CA-BDE9-378EBEB718CE}"/>
                  </a:ext>
                </a:extLst>
              </p:cNvPr>
              <p:cNvSpPr txBox="1"/>
              <p:nvPr/>
            </p:nvSpPr>
            <p:spPr>
              <a:xfrm>
                <a:off x="876678" y="2220725"/>
                <a:ext cx="231351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50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  <m:r>
                        <a:rPr lang="pt-BR" sz="2500" b="0" i="0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pt-BR" sz="25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A5FF013-5065-74CA-BDE9-378EBEB71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78" y="2220725"/>
                <a:ext cx="2313518" cy="384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01CA281-7F24-390B-A9A9-B9C1A7D4A6C6}"/>
                  </a:ext>
                </a:extLst>
              </p:cNvPr>
              <p:cNvSpPr txBox="1"/>
              <p:nvPr/>
            </p:nvSpPr>
            <p:spPr>
              <a:xfrm>
                <a:off x="5230973" y="3779952"/>
                <a:ext cx="6376168" cy="71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𝑝𝑜𝑠𝑖𝑡𝑖𝑣𝑜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(1 −0,5 .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(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")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01CA281-7F24-390B-A9A9-B9C1A7D4A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73" y="3779952"/>
                <a:ext cx="6376168" cy="7117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AD4709F-2B5B-55D4-024E-0BFE0A1C131B}"/>
                  </a:ext>
                </a:extLst>
              </p:cNvPr>
              <p:cNvSpPr txBox="1"/>
              <p:nvPr/>
            </p:nvSpPr>
            <p:spPr>
              <a:xfrm>
                <a:off x="691242" y="3769199"/>
                <a:ext cx="3543662" cy="671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AD4709F-2B5B-55D4-024E-0BFE0A1C1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2" y="3769199"/>
                <a:ext cx="3543662" cy="671274"/>
              </a:xfrm>
              <a:prstGeom prst="rect">
                <a:avLst/>
              </a:prstGeom>
              <a:blipFill>
                <a:blip r:embed="rId10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42B2986-4AB1-DBFD-D91A-79BEF98824D9}"/>
              </a:ext>
            </a:extLst>
          </p:cNvPr>
          <p:cNvCxnSpPr>
            <a:cxnSpLocks/>
          </p:cNvCxnSpPr>
          <p:nvPr/>
        </p:nvCxnSpPr>
        <p:spPr>
          <a:xfrm>
            <a:off x="4619567" y="3672600"/>
            <a:ext cx="0" cy="770601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72261154-6565-23DC-DBAB-0C52543F93A2}"/>
                  </a:ext>
                </a:extLst>
              </p:cNvPr>
              <p:cNvSpPr txBox="1"/>
              <p:nvPr/>
            </p:nvSpPr>
            <p:spPr>
              <a:xfrm>
                <a:off x="6689406" y="4730991"/>
                <a:ext cx="5150128" cy="365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d>
                        <m:d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(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−0,5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72261154-6565-23DC-DBAB-0C52543F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406" y="4730991"/>
                <a:ext cx="5150128" cy="365613"/>
              </a:xfrm>
              <a:prstGeom prst="rect">
                <a:avLst/>
              </a:prstGeom>
              <a:blipFill>
                <a:blip r:embed="rId11"/>
                <a:stretch>
                  <a:fillRect l="-710" r="-1302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21F4F7B-56F0-22D1-00CA-284E200CBB18}"/>
              </a:ext>
            </a:extLst>
          </p:cNvPr>
          <p:cNvCxnSpPr>
            <a:cxnSpLocks/>
          </p:cNvCxnSpPr>
          <p:nvPr/>
        </p:nvCxnSpPr>
        <p:spPr>
          <a:xfrm flipH="1">
            <a:off x="6639741" y="4545115"/>
            <a:ext cx="5391476" cy="992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0DD4337C-6A3B-787B-07C5-59013B685B48}"/>
                  </a:ext>
                </a:extLst>
              </p:cNvPr>
              <p:cNvSpPr txBox="1"/>
              <p:nvPr/>
            </p:nvSpPr>
            <p:spPr>
              <a:xfrm>
                <a:off x="251221" y="5478457"/>
                <a:ext cx="5451813" cy="327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( 1 −0,5 .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0DD4337C-6A3B-787B-07C5-59013B685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21" y="5478457"/>
                <a:ext cx="5451813" cy="327397"/>
              </a:xfrm>
              <a:prstGeom prst="rect">
                <a:avLst/>
              </a:prstGeom>
              <a:blipFill>
                <a:blip r:embed="rId12"/>
                <a:stretch>
                  <a:fillRect l="-447" r="-1117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A5F6EB21-105F-F4FD-B69B-B874DD5EC6DF}"/>
                  </a:ext>
                </a:extLst>
              </p:cNvPr>
              <p:cNvSpPr txBox="1"/>
              <p:nvPr/>
            </p:nvSpPr>
            <p:spPr>
              <a:xfrm>
                <a:off x="4047342" y="6045337"/>
                <a:ext cx="2870594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A5F6EB21-105F-F4FD-B69B-B874DD5EC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42" y="6045337"/>
                <a:ext cx="2870594" cy="6707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1D366DF-E4F7-FFAF-6264-44B27F4086B7}"/>
                  </a:ext>
                </a:extLst>
              </p:cNvPr>
              <p:cNvSpPr txBox="1"/>
              <p:nvPr/>
            </p:nvSpPr>
            <p:spPr>
              <a:xfrm>
                <a:off x="6434729" y="5319184"/>
                <a:ext cx="3077188" cy="72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1D366DF-E4F7-FFAF-6264-44B27F40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29" y="5319184"/>
                <a:ext cx="3077188" cy="7285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139229B-28CF-0F5E-D1EF-E5767DE1F036}"/>
                  </a:ext>
                </a:extLst>
              </p:cNvPr>
              <p:cNvSpPr txBox="1"/>
              <p:nvPr/>
            </p:nvSpPr>
            <p:spPr>
              <a:xfrm>
                <a:off x="9568379" y="5191510"/>
                <a:ext cx="2790685" cy="782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(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")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139229B-28CF-0F5E-D1EF-E5767DE1F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379" y="5191510"/>
                <a:ext cx="2790685" cy="7827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7AFE8D76-1DB3-DE55-C430-630CF74867DF}"/>
                  </a:ext>
                </a:extLst>
              </p:cNvPr>
              <p:cNvSpPr txBox="1"/>
              <p:nvPr/>
            </p:nvSpPr>
            <p:spPr>
              <a:xfrm>
                <a:off x="79330" y="6173961"/>
                <a:ext cx="3303340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7AFE8D76-1DB3-DE55-C430-630CF7486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0" y="6173961"/>
                <a:ext cx="3303340" cy="4135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67D4F013-2247-61E5-C1C6-2D547AF645CB}"/>
              </a:ext>
            </a:extLst>
          </p:cNvPr>
          <p:cNvCxnSpPr>
            <a:cxnSpLocks/>
          </p:cNvCxnSpPr>
          <p:nvPr/>
        </p:nvCxnSpPr>
        <p:spPr>
          <a:xfrm>
            <a:off x="6070236" y="5527291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5045B2B-D209-D57E-D495-1AE94DE54108}"/>
              </a:ext>
            </a:extLst>
          </p:cNvPr>
          <p:cNvCxnSpPr>
            <a:cxnSpLocks/>
          </p:cNvCxnSpPr>
          <p:nvPr/>
        </p:nvCxnSpPr>
        <p:spPr>
          <a:xfrm>
            <a:off x="9735732" y="5478457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6D4EBE2C-9618-D4BB-ECE5-0FDB19FBCFDC}"/>
              </a:ext>
            </a:extLst>
          </p:cNvPr>
          <p:cNvCxnSpPr>
            <a:cxnSpLocks/>
          </p:cNvCxnSpPr>
          <p:nvPr/>
        </p:nvCxnSpPr>
        <p:spPr>
          <a:xfrm>
            <a:off x="3588932" y="6190817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2BF3AA94-F3AF-368D-DEDD-FBB64E002B14}"/>
              </a:ext>
            </a:extLst>
          </p:cNvPr>
          <p:cNvCxnSpPr>
            <a:cxnSpLocks/>
          </p:cNvCxnSpPr>
          <p:nvPr/>
        </p:nvCxnSpPr>
        <p:spPr>
          <a:xfrm>
            <a:off x="7432799" y="6190817"/>
            <a:ext cx="0" cy="44693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1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5DE63-5D26-41DC-9CE0-3358819A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Taxa Mínima de Armadura: Retangular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20AC75DA-B3F0-458E-AB73-02FFC89B36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933503"/>
                  </p:ext>
                </p:extLst>
              </p:nvPr>
            </p:nvGraphicFramePr>
            <p:xfrm>
              <a:off x="971106" y="2435925"/>
              <a:ext cx="10340592" cy="27045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6383">
                      <a:extLst>
                        <a:ext uri="{9D8B030D-6E8A-4147-A177-3AD203B41FA5}">
                          <a16:colId xmlns:a16="http://schemas.microsoft.com/office/drawing/2014/main" val="3303534074"/>
                        </a:ext>
                      </a:extLst>
                    </a:gridCol>
                    <a:gridCol w="968765">
                      <a:extLst>
                        <a:ext uri="{9D8B030D-6E8A-4147-A177-3AD203B41FA5}">
                          <a16:colId xmlns:a16="http://schemas.microsoft.com/office/drawing/2014/main" val="1015186253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2765691195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3927038551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3089336799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1970033347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2555836470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2630472956"/>
                        </a:ext>
                      </a:extLst>
                    </a:gridCol>
                  </a:tblGrid>
                  <a:tr h="7011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Forma da Seção</a:t>
                          </a:r>
                        </a:p>
                      </a:txBody>
                      <a:tcPr marL="116332" marR="116332" marT="58166" marB="58166"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Valores 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3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pt-BR" sz="2300" b="1" i="1" smtClean="0">
                                      <a:latin typeface="Cambria Math" panose="02040503050406030204" pitchFamily="18" charset="0"/>
                                    </a:rPr>
                                    <m:t>𝒎𝒊𝒏</m:t>
                                  </m:r>
                                </m:sub>
                              </m:sSub>
                              <m:r>
                                <a:rPr lang="pt-BR" sz="2300" b="1" i="1" smtClean="0">
                                  <a:latin typeface="Cambria Math" panose="02040503050406030204" pitchFamily="18" charset="0"/>
                                </a:rPr>
                                <m:t> (%)</m:t>
                              </m:r>
                            </m:oMath>
                          </a14:m>
                          <a:endParaRPr lang="pt-BR" sz="2300" dirty="0"/>
                        </a:p>
                      </a:txBody>
                      <a:tcPr marL="116332" marR="116332" marT="58166" marB="58166" anchor="ctr"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3785363"/>
                      </a:ext>
                    </a:extLst>
                  </a:tr>
                  <a:tr h="47179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Retangular</a:t>
                          </a:r>
                        </a:p>
                      </a:txBody>
                      <a:tcPr marL="116332" marR="116332" marT="58166" marB="58166"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C20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C25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C30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C35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C40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C45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C50</a:t>
                          </a:r>
                        </a:p>
                      </a:txBody>
                      <a:tcPr marL="116332" marR="116332" marT="58166" marB="58166"/>
                    </a:tc>
                    <a:extLst>
                      <a:ext uri="{0D108BD9-81ED-4DB2-BD59-A6C34878D82A}">
                        <a16:rowId xmlns:a16="http://schemas.microsoft.com/office/drawing/2014/main" val="2126079257"/>
                      </a:ext>
                    </a:extLst>
                  </a:tr>
                  <a:tr h="471790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0,164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0,179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0,194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0,208</a:t>
                          </a:r>
                        </a:p>
                      </a:txBody>
                      <a:tcPr marL="116332" marR="116332" marT="58166" marB="58166"/>
                    </a:tc>
                    <a:extLst>
                      <a:ext uri="{0D108BD9-81ED-4DB2-BD59-A6C34878D82A}">
                        <a16:rowId xmlns:a16="http://schemas.microsoft.com/office/drawing/2014/main" val="2887972770"/>
                      </a:ext>
                    </a:extLst>
                  </a:tr>
                  <a:tr h="471790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C55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C60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C65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C70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C75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C80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C85</a:t>
                          </a:r>
                        </a:p>
                      </a:txBody>
                      <a:tcPr marL="116332" marR="116332" marT="58166" marB="58166"/>
                    </a:tc>
                    <a:extLst>
                      <a:ext uri="{0D108BD9-81ED-4DB2-BD59-A6C34878D82A}">
                        <a16:rowId xmlns:a16="http://schemas.microsoft.com/office/drawing/2014/main" val="1291477934"/>
                      </a:ext>
                    </a:extLst>
                  </a:tr>
                  <a:tr h="471790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0,211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0,219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0,226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0,233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0,239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0,245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0,251</a:t>
                          </a:r>
                        </a:p>
                      </a:txBody>
                      <a:tcPr marL="116332" marR="116332" marT="58166" marB="58166"/>
                    </a:tc>
                    <a:extLst>
                      <a:ext uri="{0D108BD9-81ED-4DB2-BD59-A6C34878D82A}">
                        <a16:rowId xmlns:a16="http://schemas.microsoft.com/office/drawing/2014/main" val="2540314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20AC75DA-B3F0-458E-AB73-02FFC89B36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933503"/>
                  </p:ext>
                </p:extLst>
              </p:nvPr>
            </p:nvGraphicFramePr>
            <p:xfrm>
              <a:off x="971106" y="2435925"/>
              <a:ext cx="10340592" cy="27045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6383">
                      <a:extLst>
                        <a:ext uri="{9D8B030D-6E8A-4147-A177-3AD203B41FA5}">
                          <a16:colId xmlns:a16="http://schemas.microsoft.com/office/drawing/2014/main" val="3303534074"/>
                        </a:ext>
                      </a:extLst>
                    </a:gridCol>
                    <a:gridCol w="968765">
                      <a:extLst>
                        <a:ext uri="{9D8B030D-6E8A-4147-A177-3AD203B41FA5}">
                          <a16:colId xmlns:a16="http://schemas.microsoft.com/office/drawing/2014/main" val="1015186253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2765691195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3927038551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3089336799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1970033347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2555836470"/>
                        </a:ext>
                      </a:extLst>
                    </a:gridCol>
                    <a:gridCol w="1292574">
                      <a:extLst>
                        <a:ext uri="{9D8B030D-6E8A-4147-A177-3AD203B41FA5}">
                          <a16:colId xmlns:a16="http://schemas.microsoft.com/office/drawing/2014/main" val="2630472956"/>
                        </a:ext>
                      </a:extLst>
                    </a:gridCol>
                  </a:tblGrid>
                  <a:tr h="8173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Forma da Seção</a:t>
                          </a:r>
                        </a:p>
                      </a:txBody>
                      <a:tcPr marL="116332" marR="116332" marT="58166" marB="58166" anchor="ctr"/>
                    </a:tc>
                    <a:tc gridSpan="7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16332" marR="116332" marT="58166" marB="58166" anchor="ctr">
                        <a:blipFill>
                          <a:blip r:embed="rId2"/>
                          <a:stretch>
                            <a:fillRect l="-18575" t="-3731" r="-279" b="-2462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3785363"/>
                      </a:ext>
                    </a:extLst>
                  </a:tr>
                  <a:tr h="47179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Retangular</a:t>
                          </a:r>
                        </a:p>
                      </a:txBody>
                      <a:tcPr marL="116332" marR="116332" marT="58166" marB="58166"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C20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C25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C30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C35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C40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C45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C50</a:t>
                          </a:r>
                        </a:p>
                      </a:txBody>
                      <a:tcPr marL="116332" marR="116332" marT="58166" marB="58166"/>
                    </a:tc>
                    <a:extLst>
                      <a:ext uri="{0D108BD9-81ED-4DB2-BD59-A6C34878D82A}">
                        <a16:rowId xmlns:a16="http://schemas.microsoft.com/office/drawing/2014/main" val="2126079257"/>
                      </a:ext>
                    </a:extLst>
                  </a:tr>
                  <a:tr h="471790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0,164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0,179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0,194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0,208</a:t>
                          </a:r>
                        </a:p>
                      </a:txBody>
                      <a:tcPr marL="116332" marR="116332" marT="58166" marB="58166"/>
                    </a:tc>
                    <a:extLst>
                      <a:ext uri="{0D108BD9-81ED-4DB2-BD59-A6C34878D82A}">
                        <a16:rowId xmlns:a16="http://schemas.microsoft.com/office/drawing/2014/main" val="2887972770"/>
                      </a:ext>
                    </a:extLst>
                  </a:tr>
                  <a:tr h="471790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C55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C60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C65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C70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C75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C80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C85</a:t>
                          </a:r>
                        </a:p>
                      </a:txBody>
                      <a:tcPr marL="116332" marR="116332" marT="58166" marB="58166"/>
                    </a:tc>
                    <a:extLst>
                      <a:ext uri="{0D108BD9-81ED-4DB2-BD59-A6C34878D82A}">
                        <a16:rowId xmlns:a16="http://schemas.microsoft.com/office/drawing/2014/main" val="1291477934"/>
                      </a:ext>
                    </a:extLst>
                  </a:tr>
                  <a:tr h="471790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0,211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0,219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0,226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0,233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0,239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0,245</a:t>
                          </a:r>
                        </a:p>
                      </a:txBody>
                      <a:tcPr marL="116332" marR="116332" marT="58166" marB="5816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300" dirty="0"/>
                            <a:t>0,251</a:t>
                          </a:r>
                        </a:p>
                      </a:txBody>
                      <a:tcPr marL="116332" marR="116332" marT="58166" marB="58166"/>
                    </a:tc>
                    <a:extLst>
                      <a:ext uri="{0D108BD9-81ED-4DB2-BD59-A6C34878D82A}">
                        <a16:rowId xmlns:a16="http://schemas.microsoft.com/office/drawing/2014/main" val="2540314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3967CA3-14B7-4D35-A574-F0DFC367E8B8}"/>
                  </a:ext>
                </a:extLst>
              </p:cNvPr>
              <p:cNvSpPr txBox="1"/>
              <p:nvPr/>
            </p:nvSpPr>
            <p:spPr>
              <a:xfrm>
                <a:off x="4631533" y="5895750"/>
                <a:ext cx="3019737" cy="481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3967CA3-14B7-4D35-A574-F0DFC367E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533" y="5895750"/>
                <a:ext cx="3019737" cy="481927"/>
              </a:xfrm>
              <a:prstGeom prst="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C71B051D-D207-42DE-8057-FCCA2E5D204D}"/>
              </a:ext>
            </a:extLst>
          </p:cNvPr>
          <p:cNvSpPr txBox="1"/>
          <p:nvPr/>
        </p:nvSpPr>
        <p:spPr>
          <a:xfrm>
            <a:off x="880302" y="5071506"/>
            <a:ext cx="10340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Caso a seção transversal adotada não seja retangular, deve-se respeitar o dimensionamento da seção a momento fletor mínimo, dado pela expressão a seguir, e a taxa mínima absoluta de 0,15%. </a:t>
            </a:r>
          </a:p>
        </p:txBody>
      </p:sp>
    </p:spTree>
    <p:extLst>
      <p:ext uri="{BB962C8B-B14F-4D97-AF65-F5344CB8AC3E}">
        <p14:creationId xmlns:p14="http://schemas.microsoft.com/office/powerpoint/2010/main" val="289027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62CB0-D3AB-4B58-B850-B8A2ECDC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dirty="0"/>
              <a:t>Momento Mínimo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4">
                <a:extLst>
                  <a:ext uri="{FF2B5EF4-FFF2-40B4-BE49-F238E27FC236}">
                    <a16:creationId xmlns:a16="http://schemas.microsoft.com/office/drawing/2014/main" id="{7553642E-68F8-4AF8-A4D6-AD2873A02B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968771"/>
                  </p:ext>
                </p:extLst>
              </p:nvPr>
            </p:nvGraphicFramePr>
            <p:xfrm>
              <a:off x="1799999" y="2334224"/>
              <a:ext cx="8592001" cy="1790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52625">
                      <a:extLst>
                        <a:ext uri="{9D8B030D-6E8A-4147-A177-3AD203B41FA5}">
                          <a16:colId xmlns:a16="http://schemas.microsoft.com/office/drawing/2014/main" val="1293788504"/>
                        </a:ext>
                      </a:extLst>
                    </a:gridCol>
                    <a:gridCol w="5939376">
                      <a:extLst>
                        <a:ext uri="{9D8B030D-6E8A-4147-A177-3AD203B41FA5}">
                          <a16:colId xmlns:a16="http://schemas.microsoft.com/office/drawing/2014/main" val="2806004043"/>
                        </a:ext>
                      </a:extLst>
                    </a:gridCol>
                  </a:tblGrid>
                  <a:tr h="459152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𝓕</m:t>
                                    </m:r>
                                  </m:e>
                                  <m:sub>
                                    <m:r>
                                      <a:rPr lang="pt-BR" sz="2600" b="1" i="1" smtClean="0">
                                        <a:latin typeface="Cambria Math" panose="02040503050406030204" pitchFamily="18" charset="0"/>
                                      </a:rPr>
                                      <m:t>𝒄𝒕𝒌</m:t>
                                    </m:r>
                                    <m:r>
                                      <a:rPr lang="pt-BR" sz="26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2600" b="1" i="1" smtClean="0">
                                        <a:latin typeface="Cambria Math" panose="02040503050406030204" pitchFamily="18" charset="0"/>
                                      </a:rPr>
                                      <m:t>𝒔𝒖𝒑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600" dirty="0"/>
                        </a:p>
                      </a:txBody>
                      <a:tcPr marL="107015" marR="107015" marT="53507" marB="53507"/>
                    </a:tc>
                    <a:tc h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𝓕</m:t>
                                    </m:r>
                                  </m:e>
                                  <m:sub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𝒄𝒕𝒌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𝒔𝒖𝒑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000" dirty="0"/>
                        </a:p>
                      </a:txBody>
                      <a:tcPr marL="107015" marR="107015" marT="53507" marB="53507"/>
                    </a:tc>
                    <a:extLst>
                      <a:ext uri="{0D108BD9-81ED-4DB2-BD59-A6C34878D82A}">
                        <a16:rowId xmlns:a16="http://schemas.microsoft.com/office/drawing/2014/main" val="1265197019"/>
                      </a:ext>
                    </a:extLst>
                  </a:tr>
                  <a:tr h="5649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pt-BR" sz="2600" b="0" i="1" smtClean="0">
                                        <a:latin typeface="Cambria Math" panose="02040503050406030204" pitchFamily="18" charset="0"/>
                                      </a:rPr>
                                      <m:t>𝑐𝑘</m:t>
                                    </m:r>
                                  </m:sub>
                                </m:sSub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≤50 </m:t>
                                </m:r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𝑀𝑝𝑎</m:t>
                                </m:r>
                              </m:oMath>
                            </m:oMathPara>
                          </a14:m>
                          <a:endParaRPr lang="pt-BR" sz="2600" dirty="0"/>
                        </a:p>
                      </a:txBody>
                      <a:tcPr marL="107015" marR="107015" marT="53507" marB="5350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600" b="0" i="0" smtClean="0">
                                        <a:latin typeface="Cambria Math" panose="02040503050406030204" pitchFamily="18" charset="0"/>
                                      </a:rPr>
                                      <m:t>ctk</m:t>
                                    </m:r>
                                    <m:r>
                                      <a:rPr lang="pt-BR" sz="26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2600" b="0" i="0" smtClean="0">
                                        <a:latin typeface="Cambria Math" panose="02040503050406030204" pitchFamily="18" charset="0"/>
                                      </a:rPr>
                                      <m:t>sup</m:t>
                                    </m:r>
                                  </m:sub>
                                </m:sSub>
                                <m:r>
                                  <a:rPr lang="pt-BR" sz="2600" b="0" i="0" smtClean="0">
                                    <a:latin typeface="Cambria Math" panose="02040503050406030204" pitchFamily="18" charset="0"/>
                                  </a:rPr>
                                  <m:t>=0,39.</m:t>
                                </m:r>
                                <m:sSup>
                                  <m:sSupPr>
                                    <m:ctrlPr>
                                      <a:rPr lang="pt-BR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pt-BR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6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ℱ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pt-BR" sz="2600" b="0" i="0" smtClean="0">
                                            <a:latin typeface="Cambria Math" panose="02040503050406030204" pitchFamily="18" charset="0"/>
                                          </a:rPr>
                                          <m:t>ck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pt-BR" sz="2600" b="0" i="0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600" b="0" i="0" dirty="0"/>
                        </a:p>
                      </a:txBody>
                      <a:tcPr marL="107015" marR="107015" marT="53507" marB="53507"/>
                    </a:tc>
                    <a:extLst>
                      <a:ext uri="{0D108BD9-81ED-4DB2-BD59-A6C34878D82A}">
                        <a16:rowId xmlns:a16="http://schemas.microsoft.com/office/drawing/2014/main" val="3875522266"/>
                      </a:ext>
                    </a:extLst>
                  </a:tr>
                  <a:tr h="5919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pt-BR" sz="2600" b="0" i="1" smtClean="0">
                                        <a:latin typeface="Cambria Math" panose="02040503050406030204" pitchFamily="18" charset="0"/>
                                      </a:rPr>
                                      <m:t>𝑐𝑘</m:t>
                                    </m:r>
                                  </m:sub>
                                </m:sSub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&gt;50 </m:t>
                                </m:r>
                                <m:r>
                                  <a:rPr lang="pt-B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𝑀𝑝𝑎</m:t>
                                </m:r>
                              </m:oMath>
                            </m:oMathPara>
                          </a14:m>
                          <a:endParaRPr lang="pt-BR" sz="2600" dirty="0"/>
                        </a:p>
                      </a:txBody>
                      <a:tcPr marL="107015" marR="107015" marT="53507" marB="53507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600" b="0" i="0" smtClean="0">
                                        <a:latin typeface="Cambria Math" panose="02040503050406030204" pitchFamily="18" charset="0"/>
                                      </a:rPr>
                                      <m:t>ctk</m:t>
                                    </m:r>
                                    <m:r>
                                      <a:rPr lang="pt-BR" sz="26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2600" b="0" i="0" smtClean="0">
                                        <a:latin typeface="Cambria Math" panose="02040503050406030204" pitchFamily="18" charset="0"/>
                                      </a:rPr>
                                      <m:t>sup</m:t>
                                    </m:r>
                                  </m:sub>
                                </m:sSub>
                                <m:r>
                                  <a:rPr lang="pt-BR" sz="2600" b="0" i="0" smtClean="0">
                                    <a:latin typeface="Cambria Math" panose="02040503050406030204" pitchFamily="18" charset="0"/>
                                  </a:rPr>
                                  <m:t>=2,756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6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pt-BR" sz="2600" b="0" i="0" smtClean="0">
                                    <a:latin typeface="Cambria Math" panose="02040503050406030204" pitchFamily="18" charset="0"/>
                                  </a:rPr>
                                  <m:t> (1+0,11 .</m:t>
                                </m:r>
                                <m:sSub>
                                  <m:sSubPr>
                                    <m:ctrlPr>
                                      <a:rPr lang="pt-BR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600" b="0" i="0" smtClean="0">
                                        <a:latin typeface="Cambria Math" panose="02040503050406030204" pitchFamily="18" charset="0"/>
                                      </a:rPr>
                                      <m:t>ck</m:t>
                                    </m:r>
                                  </m:sub>
                                </m:sSub>
                                <m:r>
                                  <a:rPr lang="pt-BR" sz="26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2600" b="0" i="0" dirty="0"/>
                        </a:p>
                      </a:txBody>
                      <a:tcPr marL="107015" marR="107015" marT="53507" marB="53507"/>
                    </a:tc>
                    <a:extLst>
                      <a:ext uri="{0D108BD9-81ED-4DB2-BD59-A6C34878D82A}">
                        <a16:rowId xmlns:a16="http://schemas.microsoft.com/office/drawing/2014/main" val="30424054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4">
                <a:extLst>
                  <a:ext uri="{FF2B5EF4-FFF2-40B4-BE49-F238E27FC236}">
                    <a16:creationId xmlns:a16="http://schemas.microsoft.com/office/drawing/2014/main" id="{7553642E-68F8-4AF8-A4D6-AD2873A02B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968771"/>
                  </p:ext>
                </p:extLst>
              </p:nvPr>
            </p:nvGraphicFramePr>
            <p:xfrm>
              <a:off x="1799999" y="2334224"/>
              <a:ext cx="8592001" cy="1790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52625">
                      <a:extLst>
                        <a:ext uri="{9D8B030D-6E8A-4147-A177-3AD203B41FA5}">
                          <a16:colId xmlns:a16="http://schemas.microsoft.com/office/drawing/2014/main" val="1293788504"/>
                        </a:ext>
                      </a:extLst>
                    </a:gridCol>
                    <a:gridCol w="5939376">
                      <a:extLst>
                        <a:ext uri="{9D8B030D-6E8A-4147-A177-3AD203B41FA5}">
                          <a16:colId xmlns:a16="http://schemas.microsoft.com/office/drawing/2014/main" val="2806004043"/>
                        </a:ext>
                      </a:extLst>
                    </a:gridCol>
                  </a:tblGrid>
                  <a:tr h="538751"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07015" marR="107015" marT="53507" marB="53507">
                        <a:blipFill>
                          <a:blip r:embed="rId2"/>
                          <a:stretch>
                            <a:fillRect l="-71" t="-1124" r="-284" b="-2337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𝓕</m:t>
                                    </m:r>
                                  </m:e>
                                  <m:sub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𝒄𝒕𝒌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𝒔𝒖𝒑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000" dirty="0"/>
                        </a:p>
                      </a:txBody>
                      <a:tcPr marL="107015" marR="107015" marT="53507" marB="53507"/>
                    </a:tc>
                    <a:extLst>
                      <a:ext uri="{0D108BD9-81ED-4DB2-BD59-A6C34878D82A}">
                        <a16:rowId xmlns:a16="http://schemas.microsoft.com/office/drawing/2014/main" val="1265197019"/>
                      </a:ext>
                    </a:extLst>
                  </a:tr>
                  <a:tr h="65959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07015" marR="107015" marT="53507" marB="53507">
                        <a:blipFill>
                          <a:blip r:embed="rId2"/>
                          <a:stretch>
                            <a:fillRect l="-230" t="-83333" r="-225057" b="-9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07015" marR="107015" marT="53507" marB="53507">
                        <a:blipFill>
                          <a:blip r:embed="rId2"/>
                          <a:stretch>
                            <a:fillRect l="-44718" t="-83333" r="-410" b="-92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522266"/>
                      </a:ext>
                    </a:extLst>
                  </a:tr>
                  <a:tr h="59197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07015" marR="107015" marT="53507" marB="53507">
                        <a:blipFill>
                          <a:blip r:embed="rId2"/>
                          <a:stretch>
                            <a:fillRect l="-230" t="-202041" r="-225057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07015" marR="107015" marT="53507" marB="53507">
                        <a:blipFill>
                          <a:blip r:embed="rId2"/>
                          <a:stretch>
                            <a:fillRect l="-44718" t="-202041" r="-410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24054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357F0F0-B421-4984-924C-701D4CBE8186}"/>
                  </a:ext>
                </a:extLst>
              </p:cNvPr>
              <p:cNvSpPr txBox="1"/>
              <p:nvPr/>
            </p:nvSpPr>
            <p:spPr>
              <a:xfrm>
                <a:off x="540765" y="6333512"/>
                <a:ext cx="3629327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=0,8 . </m:t>
                      </m:r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sz="2500" b="0" i="1">
                              <a:latin typeface="Cambria Math" panose="02040503050406030204" pitchFamily="18" charset="0"/>
                            </a:rPr>
                            <m:t>𝑐𝑡𝑘</m:t>
                          </m:r>
                          <m:r>
                            <a:rPr lang="pt-BR" sz="25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500" b="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357F0F0-B421-4984-924C-701D4CBE8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5" y="6333512"/>
                <a:ext cx="3629327" cy="414409"/>
              </a:xfrm>
              <a:prstGeom prst="rect">
                <a:avLst/>
              </a:prstGeom>
              <a:blipFill>
                <a:blip r:embed="rId3"/>
                <a:stretch>
                  <a:fillRect l="-1345" r="-168" b="-191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05EB76A-38A2-47B3-B406-98E2110D6C43}"/>
                  </a:ext>
                </a:extLst>
              </p:cNvPr>
              <p:cNvSpPr txBox="1"/>
              <p:nvPr/>
            </p:nvSpPr>
            <p:spPr>
              <a:xfrm>
                <a:off x="120600" y="4726923"/>
                <a:ext cx="2164530" cy="87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05EB76A-38A2-47B3-B406-98E2110D6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0" y="4726923"/>
                <a:ext cx="2164530" cy="877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Esquerda 3">
            <a:extLst>
              <a:ext uri="{FF2B5EF4-FFF2-40B4-BE49-F238E27FC236}">
                <a16:creationId xmlns:a16="http://schemas.microsoft.com/office/drawing/2014/main" id="{7EC3CCEB-52D6-4631-850F-7BE9CA2409D5}"/>
              </a:ext>
            </a:extLst>
          </p:cNvPr>
          <p:cNvSpPr/>
          <p:nvPr/>
        </p:nvSpPr>
        <p:spPr>
          <a:xfrm>
            <a:off x="2355429" y="4290600"/>
            <a:ext cx="361931" cy="1954644"/>
          </a:xfrm>
          <a:prstGeom prst="leftBrac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33DEA70-2AF2-464A-A69B-D079B1AD5009}"/>
                  </a:ext>
                </a:extLst>
              </p:cNvPr>
              <p:cNvSpPr txBox="1"/>
              <p:nvPr/>
            </p:nvSpPr>
            <p:spPr>
              <a:xfrm>
                <a:off x="2717360" y="4290600"/>
                <a:ext cx="481766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𝓍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0,5 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−0,5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33DEA70-2AF2-464A-A69B-D079B1AD5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60" y="4290600"/>
                <a:ext cx="4817665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9F2FBF-ED1A-DFB0-264E-99F1BF4CDEC7}"/>
                  </a:ext>
                </a:extLst>
              </p:cNvPr>
              <p:cNvSpPr txBox="1"/>
              <p:nvPr/>
            </p:nvSpPr>
            <p:spPr>
              <a:xfrm>
                <a:off x="2536394" y="5267922"/>
                <a:ext cx="9261785" cy="84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𝓍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𝓍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9F2FBF-ED1A-DFB0-264E-99F1BF4CD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394" y="5267922"/>
                <a:ext cx="9261785" cy="844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11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DE7E1-53EA-4055-862C-7D3815D5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DBDAD7-F740-4B92-99B1-8A3CC8A5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819" y="2291674"/>
            <a:ext cx="4757659" cy="513491"/>
          </a:xfrm>
        </p:spPr>
        <p:txBody>
          <a:bodyPr/>
          <a:lstStyle/>
          <a:p>
            <a:r>
              <a:rPr lang="pt-BR" dirty="0"/>
              <a:t>Dimensione a armadura da longarina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D0B9B50F-E9AA-46B4-8EEB-A7B82DAD7CFC}"/>
              </a:ext>
            </a:extLst>
          </p:cNvPr>
          <p:cNvSpPr/>
          <p:nvPr/>
        </p:nvSpPr>
        <p:spPr>
          <a:xfrm>
            <a:off x="3029301" y="4454969"/>
            <a:ext cx="283885" cy="1325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F8E4B18-E124-4D29-BDD3-D8B32EB74C21}"/>
              </a:ext>
            </a:extLst>
          </p:cNvPr>
          <p:cNvSpPr/>
          <p:nvPr/>
        </p:nvSpPr>
        <p:spPr>
          <a:xfrm rot="16200000">
            <a:off x="3057462" y="5291935"/>
            <a:ext cx="227564" cy="1204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riângulo Retângulo 35">
            <a:extLst>
              <a:ext uri="{FF2B5EF4-FFF2-40B4-BE49-F238E27FC236}">
                <a16:creationId xmlns:a16="http://schemas.microsoft.com/office/drawing/2014/main" id="{B44C1212-6885-4935-8858-95326B47337C}"/>
              </a:ext>
            </a:extLst>
          </p:cNvPr>
          <p:cNvSpPr/>
          <p:nvPr/>
        </p:nvSpPr>
        <p:spPr>
          <a:xfrm rot="10800000" flipV="1">
            <a:off x="2568863" y="5529370"/>
            <a:ext cx="458576" cy="23210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riângulo Retângulo 36">
            <a:extLst>
              <a:ext uri="{FF2B5EF4-FFF2-40B4-BE49-F238E27FC236}">
                <a16:creationId xmlns:a16="http://schemas.microsoft.com/office/drawing/2014/main" id="{100E4D65-03FC-4E29-94F0-278C12B83FD7}"/>
              </a:ext>
            </a:extLst>
          </p:cNvPr>
          <p:cNvSpPr/>
          <p:nvPr/>
        </p:nvSpPr>
        <p:spPr>
          <a:xfrm rot="10800000" flipH="1" flipV="1">
            <a:off x="3313186" y="5543438"/>
            <a:ext cx="464161" cy="22756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04E375E-2091-46E0-83DA-395A236654B8}"/>
              </a:ext>
            </a:extLst>
          </p:cNvPr>
          <p:cNvCxnSpPr>
            <a:cxnSpLocks/>
          </p:cNvCxnSpPr>
          <p:nvPr/>
        </p:nvCxnSpPr>
        <p:spPr>
          <a:xfrm>
            <a:off x="3313186" y="4454969"/>
            <a:ext cx="574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591DB84-2945-4CE0-A963-7638B6586E98}"/>
              </a:ext>
            </a:extLst>
          </p:cNvPr>
          <p:cNvCxnSpPr/>
          <p:nvPr/>
        </p:nvCxnSpPr>
        <p:spPr>
          <a:xfrm>
            <a:off x="3887723" y="4454969"/>
            <a:ext cx="0" cy="186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C757E00-5400-4868-8A95-39EE42CDDE80}"/>
              </a:ext>
            </a:extLst>
          </p:cNvPr>
          <p:cNvCxnSpPr>
            <a:cxnSpLocks/>
          </p:cNvCxnSpPr>
          <p:nvPr/>
        </p:nvCxnSpPr>
        <p:spPr>
          <a:xfrm flipH="1">
            <a:off x="3484936" y="4660931"/>
            <a:ext cx="402787" cy="144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A6F60CD-E806-4EB0-A340-CCA458D90B4E}"/>
              </a:ext>
            </a:extLst>
          </p:cNvPr>
          <p:cNvCxnSpPr>
            <a:cxnSpLocks/>
          </p:cNvCxnSpPr>
          <p:nvPr/>
        </p:nvCxnSpPr>
        <p:spPr>
          <a:xfrm flipH="1">
            <a:off x="3311716" y="4794673"/>
            <a:ext cx="174691" cy="169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>
            <a:extLst>
              <a:ext uri="{FF2B5EF4-FFF2-40B4-BE49-F238E27FC236}">
                <a16:creationId xmlns:a16="http://schemas.microsoft.com/office/drawing/2014/main" id="{8FAA06E4-90A0-44D6-98DB-D6A50C4A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10894" y="4460777"/>
            <a:ext cx="506877" cy="524301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3C939C5F-34A2-42B2-A735-564880C48C09}"/>
              </a:ext>
            </a:extLst>
          </p:cNvPr>
          <p:cNvSpPr/>
          <p:nvPr/>
        </p:nvSpPr>
        <p:spPr>
          <a:xfrm>
            <a:off x="8158483" y="4454969"/>
            <a:ext cx="283885" cy="1325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C71272DE-8AD4-4A63-81E7-794F49FBFCF8}"/>
              </a:ext>
            </a:extLst>
          </p:cNvPr>
          <p:cNvSpPr/>
          <p:nvPr/>
        </p:nvSpPr>
        <p:spPr>
          <a:xfrm rot="16200000">
            <a:off x="8186644" y="5291935"/>
            <a:ext cx="227564" cy="1204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Triângulo Retângulo 53">
            <a:extLst>
              <a:ext uri="{FF2B5EF4-FFF2-40B4-BE49-F238E27FC236}">
                <a16:creationId xmlns:a16="http://schemas.microsoft.com/office/drawing/2014/main" id="{A228C7CE-A0EF-4A4B-A3A2-AC4DA9503881}"/>
              </a:ext>
            </a:extLst>
          </p:cNvPr>
          <p:cNvSpPr/>
          <p:nvPr/>
        </p:nvSpPr>
        <p:spPr>
          <a:xfrm rot="10800000" flipV="1">
            <a:off x="7698045" y="5529370"/>
            <a:ext cx="458576" cy="23210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Triângulo Retângulo 54">
            <a:extLst>
              <a:ext uri="{FF2B5EF4-FFF2-40B4-BE49-F238E27FC236}">
                <a16:creationId xmlns:a16="http://schemas.microsoft.com/office/drawing/2014/main" id="{824544ED-6BD5-4F9B-981D-3CA456EE891A}"/>
              </a:ext>
            </a:extLst>
          </p:cNvPr>
          <p:cNvSpPr/>
          <p:nvPr/>
        </p:nvSpPr>
        <p:spPr>
          <a:xfrm rot="10800000" flipH="1" flipV="1">
            <a:off x="8442368" y="5543438"/>
            <a:ext cx="464161" cy="22756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5A5B6F39-B060-4A82-BFB7-95DA12DB1EA1}"/>
                  </a:ext>
                </a:extLst>
              </p:cNvPr>
              <p:cNvSpPr txBox="1"/>
              <p:nvPr/>
            </p:nvSpPr>
            <p:spPr>
              <a:xfrm>
                <a:off x="7712337" y="6053144"/>
                <a:ext cx="1192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5A5B6F39-B060-4A82-BFB7-95DA12DB1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37" y="6053144"/>
                <a:ext cx="11926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1DAE5FBD-B73B-43A1-BE05-1E52310B792E}"/>
              </a:ext>
            </a:extLst>
          </p:cNvPr>
          <p:cNvCxnSpPr>
            <a:cxnSpLocks/>
          </p:cNvCxnSpPr>
          <p:nvPr/>
        </p:nvCxnSpPr>
        <p:spPr>
          <a:xfrm flipV="1">
            <a:off x="7694322" y="6089429"/>
            <a:ext cx="1219621" cy="5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1291AF95-7EA2-4CD8-8866-72186B9F9DFA}"/>
              </a:ext>
            </a:extLst>
          </p:cNvPr>
          <p:cNvCxnSpPr>
            <a:cxnSpLocks/>
          </p:cNvCxnSpPr>
          <p:nvPr/>
        </p:nvCxnSpPr>
        <p:spPr>
          <a:xfrm flipV="1">
            <a:off x="11294532" y="4454969"/>
            <a:ext cx="0" cy="13256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EBC8A20D-1215-4528-9008-A6665D2AF8D1}"/>
              </a:ext>
            </a:extLst>
          </p:cNvPr>
          <p:cNvCxnSpPr>
            <a:cxnSpLocks/>
          </p:cNvCxnSpPr>
          <p:nvPr/>
        </p:nvCxnSpPr>
        <p:spPr>
          <a:xfrm flipV="1">
            <a:off x="11295132" y="5784152"/>
            <a:ext cx="0" cy="24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8E26F324-7B66-4AB3-BA54-456BBCE218C4}"/>
                  </a:ext>
                </a:extLst>
              </p:cNvPr>
              <p:cNvSpPr txBox="1"/>
              <p:nvPr/>
            </p:nvSpPr>
            <p:spPr>
              <a:xfrm>
                <a:off x="11323509" y="4929364"/>
                <a:ext cx="5068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8E26F324-7B66-4AB3-BA54-456BBCE21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509" y="4929364"/>
                <a:ext cx="506878" cy="369332"/>
              </a:xfrm>
              <a:prstGeom prst="rect">
                <a:avLst/>
              </a:prstGeom>
              <a:blipFill>
                <a:blip r:embed="rId4"/>
                <a:stretch>
                  <a:fillRect r="-9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AF28216-F3EA-4C64-821B-4D8C47B274D7}"/>
                  </a:ext>
                </a:extLst>
              </p:cNvPr>
              <p:cNvSpPr txBox="1"/>
              <p:nvPr/>
            </p:nvSpPr>
            <p:spPr>
              <a:xfrm>
                <a:off x="11354474" y="5733339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AF28216-F3EA-4C64-821B-4D8C47B2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4474" y="5733339"/>
                <a:ext cx="377763" cy="369332"/>
              </a:xfrm>
              <a:prstGeom prst="rect">
                <a:avLst/>
              </a:prstGeom>
              <a:blipFill>
                <a:blip r:embed="rId5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D6998B07-9746-4F64-9A0A-9FDC4226404A}"/>
              </a:ext>
            </a:extLst>
          </p:cNvPr>
          <p:cNvCxnSpPr>
            <a:cxnSpLocks/>
          </p:cNvCxnSpPr>
          <p:nvPr/>
        </p:nvCxnSpPr>
        <p:spPr>
          <a:xfrm>
            <a:off x="8442368" y="4454969"/>
            <a:ext cx="574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081D91F0-CCA3-4AFA-9968-A718C3EB0106}"/>
              </a:ext>
            </a:extLst>
          </p:cNvPr>
          <p:cNvCxnSpPr/>
          <p:nvPr/>
        </p:nvCxnSpPr>
        <p:spPr>
          <a:xfrm>
            <a:off x="9016905" y="4454969"/>
            <a:ext cx="0" cy="186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4747A249-2F76-4470-9AB7-76B3C44CC5B8}"/>
              </a:ext>
            </a:extLst>
          </p:cNvPr>
          <p:cNvCxnSpPr>
            <a:cxnSpLocks/>
          </p:cNvCxnSpPr>
          <p:nvPr/>
        </p:nvCxnSpPr>
        <p:spPr>
          <a:xfrm flipH="1">
            <a:off x="8614118" y="4660931"/>
            <a:ext cx="402787" cy="144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C9FC61DC-12DE-4149-B240-D509E66F05E7}"/>
              </a:ext>
            </a:extLst>
          </p:cNvPr>
          <p:cNvCxnSpPr>
            <a:cxnSpLocks/>
          </p:cNvCxnSpPr>
          <p:nvPr/>
        </p:nvCxnSpPr>
        <p:spPr>
          <a:xfrm flipH="1">
            <a:off x="8440898" y="4794673"/>
            <a:ext cx="174691" cy="169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m 79">
            <a:extLst>
              <a:ext uri="{FF2B5EF4-FFF2-40B4-BE49-F238E27FC236}">
                <a16:creationId xmlns:a16="http://schemas.microsoft.com/office/drawing/2014/main" id="{02DE623C-675C-4F28-859F-EED23B47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40076" y="4460777"/>
            <a:ext cx="506877" cy="524301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FB1FFBAA-06AD-4E61-A582-8378BD19991A}"/>
              </a:ext>
            </a:extLst>
          </p:cNvPr>
          <p:cNvSpPr/>
          <p:nvPr/>
        </p:nvSpPr>
        <p:spPr>
          <a:xfrm>
            <a:off x="253218" y="4135592"/>
            <a:ext cx="10958723" cy="3247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DFD04CE-AF02-4462-962A-06F6E3D66C71}"/>
              </a:ext>
            </a:extLst>
          </p:cNvPr>
          <p:cNvSpPr/>
          <p:nvPr/>
        </p:nvSpPr>
        <p:spPr>
          <a:xfrm>
            <a:off x="794819" y="3992031"/>
            <a:ext cx="9875520" cy="14305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74A2B1C-3A5C-4321-8099-6235B3DCF593}"/>
              </a:ext>
            </a:extLst>
          </p:cNvPr>
          <p:cNvCxnSpPr/>
          <p:nvPr/>
        </p:nvCxnSpPr>
        <p:spPr>
          <a:xfrm flipV="1">
            <a:off x="253218" y="3348110"/>
            <a:ext cx="0" cy="786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40FE0FC9-E936-4E4A-B104-9854E3BAB25E}"/>
              </a:ext>
            </a:extLst>
          </p:cNvPr>
          <p:cNvCxnSpPr>
            <a:cxnSpLocks/>
          </p:cNvCxnSpPr>
          <p:nvPr/>
        </p:nvCxnSpPr>
        <p:spPr>
          <a:xfrm>
            <a:off x="270091" y="3348110"/>
            <a:ext cx="1533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E40FA303-13CB-45E2-99AB-EFA972E7FF03}"/>
              </a:ext>
            </a:extLst>
          </p:cNvPr>
          <p:cNvCxnSpPr/>
          <p:nvPr/>
        </p:nvCxnSpPr>
        <p:spPr>
          <a:xfrm>
            <a:off x="423433" y="3348110"/>
            <a:ext cx="111139" cy="52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048778DB-AF90-4CF9-8E58-078CB0D8988E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34572" y="3868615"/>
            <a:ext cx="260247" cy="194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Imagem 90">
            <a:extLst>
              <a:ext uri="{FF2B5EF4-FFF2-40B4-BE49-F238E27FC236}">
                <a16:creationId xmlns:a16="http://schemas.microsoft.com/office/drawing/2014/main" id="{7FD092E5-02EA-4743-84AC-847F49F99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662264" y="3301215"/>
            <a:ext cx="556063" cy="833867"/>
          </a:xfrm>
          <a:prstGeom prst="rect">
            <a:avLst/>
          </a:prstGeom>
        </p:spPr>
      </p:pic>
      <p:cxnSp>
        <p:nvCxnSpPr>
          <p:cNvPr id="96" name="Conector de Seta Reta 95">
            <a:extLst>
              <a:ext uri="{FF2B5EF4-FFF2-40B4-BE49-F238E27FC236}">
                <a16:creationId xmlns:a16="http://schemas.microsoft.com/office/drawing/2014/main" id="{2E12DF0B-1CEA-4982-8F4A-454D4AE8D566}"/>
              </a:ext>
            </a:extLst>
          </p:cNvPr>
          <p:cNvCxnSpPr>
            <a:cxnSpLocks/>
          </p:cNvCxnSpPr>
          <p:nvPr/>
        </p:nvCxnSpPr>
        <p:spPr>
          <a:xfrm flipV="1">
            <a:off x="11296010" y="4176202"/>
            <a:ext cx="0" cy="24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ixaDeTexto 96">
                <a:extLst>
                  <a:ext uri="{FF2B5EF4-FFF2-40B4-BE49-F238E27FC236}">
                    <a16:creationId xmlns:a16="http://schemas.microsoft.com/office/drawing/2014/main" id="{17C3FF91-F3E4-4CD3-82E8-9CC1A735288D}"/>
                  </a:ext>
                </a:extLst>
              </p:cNvPr>
              <p:cNvSpPr txBox="1"/>
              <p:nvPr/>
            </p:nvSpPr>
            <p:spPr>
              <a:xfrm>
                <a:off x="11371394" y="4125389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7" name="CaixaDeTexto 96">
                <a:extLst>
                  <a:ext uri="{FF2B5EF4-FFF2-40B4-BE49-F238E27FC236}">
                    <a16:creationId xmlns:a16="http://schemas.microsoft.com/office/drawing/2014/main" id="{17C3FF91-F3E4-4CD3-82E8-9CC1A7352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394" y="4125389"/>
                <a:ext cx="377763" cy="369332"/>
              </a:xfrm>
              <a:prstGeom prst="rect">
                <a:avLst/>
              </a:prstGeom>
              <a:blipFill>
                <a:blip r:embed="rId7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ector de Seta Reta 97">
            <a:extLst>
              <a:ext uri="{FF2B5EF4-FFF2-40B4-BE49-F238E27FC236}">
                <a16:creationId xmlns:a16="http://schemas.microsoft.com/office/drawing/2014/main" id="{E621EE1F-7A77-4E01-A718-8EE94290FEFF}"/>
              </a:ext>
            </a:extLst>
          </p:cNvPr>
          <p:cNvCxnSpPr>
            <a:cxnSpLocks/>
          </p:cNvCxnSpPr>
          <p:nvPr/>
        </p:nvCxnSpPr>
        <p:spPr>
          <a:xfrm flipV="1">
            <a:off x="11312052" y="3394349"/>
            <a:ext cx="0" cy="6435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aixaDeTexto 99">
                <a:extLst>
                  <a:ext uri="{FF2B5EF4-FFF2-40B4-BE49-F238E27FC236}">
                    <a16:creationId xmlns:a16="http://schemas.microsoft.com/office/drawing/2014/main" id="{50A7D666-744D-45A9-B994-939437F6762A}"/>
                  </a:ext>
                </a:extLst>
              </p:cNvPr>
              <p:cNvSpPr txBox="1"/>
              <p:nvPr/>
            </p:nvSpPr>
            <p:spPr>
              <a:xfrm>
                <a:off x="11354474" y="3510930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0" name="CaixaDeTexto 99">
                <a:extLst>
                  <a:ext uri="{FF2B5EF4-FFF2-40B4-BE49-F238E27FC236}">
                    <a16:creationId xmlns:a16="http://schemas.microsoft.com/office/drawing/2014/main" id="{50A7D666-744D-45A9-B994-939437F67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4474" y="3510930"/>
                <a:ext cx="377763" cy="369332"/>
              </a:xfrm>
              <a:prstGeom prst="rect">
                <a:avLst/>
              </a:prstGeom>
              <a:blipFill>
                <a:blip r:embed="rId8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aixaDeTexto 100">
                <a:extLst>
                  <a:ext uri="{FF2B5EF4-FFF2-40B4-BE49-F238E27FC236}">
                    <a16:creationId xmlns:a16="http://schemas.microsoft.com/office/drawing/2014/main" id="{3D4E53DB-991D-4011-A4B9-0D3E474C293E}"/>
                  </a:ext>
                </a:extLst>
              </p:cNvPr>
              <p:cNvSpPr txBox="1"/>
              <p:nvPr/>
            </p:nvSpPr>
            <p:spPr>
              <a:xfrm>
                <a:off x="854160" y="3931185"/>
                <a:ext cx="14385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𝑒𝑠𝑝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𝑝𝑎𝑣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:8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CaixaDeTexto 100">
                <a:extLst>
                  <a:ext uri="{FF2B5EF4-FFF2-40B4-BE49-F238E27FC236}">
                    <a16:creationId xmlns:a16="http://schemas.microsoft.com/office/drawing/2014/main" id="{3D4E53DB-991D-4011-A4B9-0D3E474C2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60" y="3931185"/>
                <a:ext cx="1438599" cy="276999"/>
              </a:xfrm>
              <a:prstGeom prst="rect">
                <a:avLst/>
              </a:prstGeom>
              <a:blipFill>
                <a:blip r:embed="rId9"/>
                <a:stretch>
                  <a:fillRect l="-3390" r="-1271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aixaDeTexto 101">
                <a:extLst>
                  <a:ext uri="{FF2B5EF4-FFF2-40B4-BE49-F238E27FC236}">
                    <a16:creationId xmlns:a16="http://schemas.microsoft.com/office/drawing/2014/main" id="{1919901D-C72F-48A4-B211-6527DDE385A1}"/>
                  </a:ext>
                </a:extLst>
              </p:cNvPr>
              <p:cNvSpPr txBox="1"/>
              <p:nvPr/>
            </p:nvSpPr>
            <p:spPr>
              <a:xfrm>
                <a:off x="4658657" y="5750916"/>
                <a:ext cx="1947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𝐿𝑜𝑛𝑔𝑎𝑟𝑖𝑛𝑎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𝑇𝐼𝑃𝑂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2" name="CaixaDeTexto 101">
                <a:extLst>
                  <a:ext uri="{FF2B5EF4-FFF2-40B4-BE49-F238E27FC236}">
                    <a16:creationId xmlns:a16="http://schemas.microsoft.com/office/drawing/2014/main" id="{1919901D-C72F-48A4-B211-6527DDE38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57" y="5750916"/>
                <a:ext cx="1947008" cy="276999"/>
              </a:xfrm>
              <a:prstGeom prst="rect">
                <a:avLst/>
              </a:prstGeom>
              <a:blipFill>
                <a:blip r:embed="rId10"/>
                <a:stretch>
                  <a:fillRect l="-3438" r="-1875" b="-36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ixaDeTexto 102">
                <a:extLst>
                  <a:ext uri="{FF2B5EF4-FFF2-40B4-BE49-F238E27FC236}">
                    <a16:creationId xmlns:a16="http://schemas.microsoft.com/office/drawing/2014/main" id="{788B002D-8CE9-4385-B327-4FDBCE0363A2}"/>
                  </a:ext>
                </a:extLst>
              </p:cNvPr>
              <p:cNvSpPr txBox="1"/>
              <p:nvPr/>
            </p:nvSpPr>
            <p:spPr>
              <a:xfrm>
                <a:off x="250339" y="2955238"/>
                <a:ext cx="31964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𝐷𝑒𝑓𝑒𝑛𝑠𝑎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𝑡𝑖𝑝𝑜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"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𝑁𝑒𝑤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𝐽𝑒𝑟𝑠𝑒𝑦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3" name="CaixaDeTexto 102">
                <a:extLst>
                  <a:ext uri="{FF2B5EF4-FFF2-40B4-BE49-F238E27FC236}">
                    <a16:creationId xmlns:a16="http://schemas.microsoft.com/office/drawing/2014/main" id="{788B002D-8CE9-4385-B327-4FDBCE036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9" y="2955238"/>
                <a:ext cx="3196451" cy="276999"/>
              </a:xfrm>
              <a:prstGeom prst="rect">
                <a:avLst/>
              </a:prstGeom>
              <a:blipFill>
                <a:blip r:embed="rId11"/>
                <a:stretch>
                  <a:fillRect l="-1908" r="-2290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Conector de Seta Reta 103">
            <a:extLst>
              <a:ext uri="{FF2B5EF4-FFF2-40B4-BE49-F238E27FC236}">
                <a16:creationId xmlns:a16="http://schemas.microsoft.com/office/drawing/2014/main" id="{C8A54C0C-E7E1-46AF-89E3-7DD1D246D234}"/>
              </a:ext>
            </a:extLst>
          </p:cNvPr>
          <p:cNvCxnSpPr>
            <a:cxnSpLocks/>
          </p:cNvCxnSpPr>
          <p:nvPr/>
        </p:nvCxnSpPr>
        <p:spPr>
          <a:xfrm>
            <a:off x="3185311" y="6432407"/>
            <a:ext cx="5170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Conector de Seta Reta 105">
            <a:extLst>
              <a:ext uri="{FF2B5EF4-FFF2-40B4-BE49-F238E27FC236}">
                <a16:creationId xmlns:a16="http://schemas.microsoft.com/office/drawing/2014/main" id="{84DFA29C-55F9-43F4-B7B4-9564743D5365}"/>
              </a:ext>
            </a:extLst>
          </p:cNvPr>
          <p:cNvCxnSpPr>
            <a:cxnSpLocks/>
          </p:cNvCxnSpPr>
          <p:nvPr/>
        </p:nvCxnSpPr>
        <p:spPr>
          <a:xfrm>
            <a:off x="354499" y="6433534"/>
            <a:ext cx="28026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Conector de Seta Reta 108">
            <a:extLst>
              <a:ext uri="{FF2B5EF4-FFF2-40B4-BE49-F238E27FC236}">
                <a16:creationId xmlns:a16="http://schemas.microsoft.com/office/drawing/2014/main" id="{E6AB44E1-991E-4225-A46F-FD40FA594A9E}"/>
              </a:ext>
            </a:extLst>
          </p:cNvPr>
          <p:cNvCxnSpPr>
            <a:cxnSpLocks/>
          </p:cNvCxnSpPr>
          <p:nvPr/>
        </p:nvCxnSpPr>
        <p:spPr>
          <a:xfrm>
            <a:off x="8384348" y="6432407"/>
            <a:ext cx="28026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1C533AED-D39E-4BCA-9739-10DC3F11EA56}"/>
                  </a:ext>
                </a:extLst>
              </p:cNvPr>
              <p:cNvSpPr txBox="1"/>
              <p:nvPr/>
            </p:nvSpPr>
            <p:spPr>
              <a:xfrm>
                <a:off x="1378074" y="6464491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1C533AED-D39E-4BCA-9739-10DC3F11E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74" y="6464491"/>
                <a:ext cx="377763" cy="369332"/>
              </a:xfrm>
              <a:prstGeom prst="rect">
                <a:avLst/>
              </a:prstGeom>
              <a:blipFill>
                <a:blip r:embed="rId12"/>
                <a:stretch>
                  <a:fillRect r="-483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aixaDeTexto 110">
                <a:extLst>
                  <a:ext uri="{FF2B5EF4-FFF2-40B4-BE49-F238E27FC236}">
                    <a16:creationId xmlns:a16="http://schemas.microsoft.com/office/drawing/2014/main" id="{9BA3D673-2C27-4958-8A3D-64A671262A52}"/>
                  </a:ext>
                </a:extLst>
              </p:cNvPr>
              <p:cNvSpPr txBox="1"/>
              <p:nvPr/>
            </p:nvSpPr>
            <p:spPr>
              <a:xfrm>
                <a:off x="9538603" y="6488668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1" name="CaixaDeTexto 110">
                <a:extLst>
                  <a:ext uri="{FF2B5EF4-FFF2-40B4-BE49-F238E27FC236}">
                    <a16:creationId xmlns:a16="http://schemas.microsoft.com/office/drawing/2014/main" id="{9BA3D673-2C27-4958-8A3D-64A671262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603" y="6488668"/>
                <a:ext cx="377763" cy="369332"/>
              </a:xfrm>
              <a:prstGeom prst="rect">
                <a:avLst/>
              </a:prstGeom>
              <a:blipFill>
                <a:blip r:embed="rId13"/>
                <a:stretch>
                  <a:fillRect r="-46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aixaDeTexto 111">
                <a:extLst>
                  <a:ext uri="{FF2B5EF4-FFF2-40B4-BE49-F238E27FC236}">
                    <a16:creationId xmlns:a16="http://schemas.microsoft.com/office/drawing/2014/main" id="{BCEF6413-6752-4CC6-A079-12272862AC2D}"/>
                  </a:ext>
                </a:extLst>
              </p:cNvPr>
              <p:cNvSpPr txBox="1"/>
              <p:nvPr/>
            </p:nvSpPr>
            <p:spPr>
              <a:xfrm>
                <a:off x="5392998" y="6464491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420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2" name="CaixaDeTexto 111">
                <a:extLst>
                  <a:ext uri="{FF2B5EF4-FFF2-40B4-BE49-F238E27FC236}">
                    <a16:creationId xmlns:a16="http://schemas.microsoft.com/office/drawing/2014/main" id="{BCEF6413-6752-4CC6-A079-12272862A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998" y="6464491"/>
                <a:ext cx="377763" cy="369332"/>
              </a:xfrm>
              <a:prstGeom prst="rect">
                <a:avLst/>
              </a:prstGeom>
              <a:blipFill>
                <a:blip r:embed="rId14"/>
                <a:stretch>
                  <a:fillRect r="-46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Conector de Seta Reta 112">
            <a:extLst>
              <a:ext uri="{FF2B5EF4-FFF2-40B4-BE49-F238E27FC236}">
                <a16:creationId xmlns:a16="http://schemas.microsoft.com/office/drawing/2014/main" id="{8BBDEE34-B3F6-4F43-B258-86B07B49B959}"/>
              </a:ext>
            </a:extLst>
          </p:cNvPr>
          <p:cNvCxnSpPr>
            <a:cxnSpLocks/>
          </p:cNvCxnSpPr>
          <p:nvPr/>
        </p:nvCxnSpPr>
        <p:spPr>
          <a:xfrm flipV="1">
            <a:off x="813610" y="3816743"/>
            <a:ext cx="9848654" cy="7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aixaDeTexto 114">
                <a:extLst>
                  <a:ext uri="{FF2B5EF4-FFF2-40B4-BE49-F238E27FC236}">
                    <a16:creationId xmlns:a16="http://schemas.microsoft.com/office/drawing/2014/main" id="{BE826DC5-304E-4A8C-9267-7747EE5E6538}"/>
                  </a:ext>
                </a:extLst>
              </p:cNvPr>
              <p:cNvSpPr txBox="1"/>
              <p:nvPr/>
            </p:nvSpPr>
            <p:spPr>
              <a:xfrm>
                <a:off x="5128183" y="3461482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5" name="CaixaDeTexto 114">
                <a:extLst>
                  <a:ext uri="{FF2B5EF4-FFF2-40B4-BE49-F238E27FC236}">
                    <a16:creationId xmlns:a16="http://schemas.microsoft.com/office/drawing/2014/main" id="{BE826DC5-304E-4A8C-9267-7747EE5E6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83" y="3461482"/>
                <a:ext cx="377763" cy="369332"/>
              </a:xfrm>
              <a:prstGeom prst="rect">
                <a:avLst/>
              </a:prstGeom>
              <a:blipFill>
                <a:blip r:embed="rId15"/>
                <a:stretch>
                  <a:fillRect r="-483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F56EEE3C-F5A5-FEE9-CAA7-B7A4094D1732}"/>
                  </a:ext>
                </a:extLst>
              </p:cNvPr>
              <p:cNvSpPr txBox="1"/>
              <p:nvPr/>
            </p:nvSpPr>
            <p:spPr>
              <a:xfrm>
                <a:off x="2949057" y="2550852"/>
                <a:ext cx="995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F56EEE3C-F5A5-FEE9-CAA7-B7A4094D1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57" y="2550852"/>
                <a:ext cx="995465" cy="276999"/>
              </a:xfrm>
              <a:prstGeom prst="rect">
                <a:avLst/>
              </a:prstGeom>
              <a:blipFill>
                <a:blip r:embed="rId16"/>
                <a:stretch>
                  <a:fillRect l="-5521" r="-4908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5689ADF3-C63E-A771-73DD-AAF1FEE53B1A}"/>
                  </a:ext>
                </a:extLst>
              </p:cNvPr>
              <p:cNvSpPr txBox="1"/>
              <p:nvPr/>
            </p:nvSpPr>
            <p:spPr>
              <a:xfrm>
                <a:off x="1209926" y="2567098"/>
                <a:ext cx="1473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𝑀𝑝𝑎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5689ADF3-C63E-A771-73DD-AAF1FEE53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26" y="2567098"/>
                <a:ext cx="1473096" cy="276999"/>
              </a:xfrm>
              <a:prstGeom prst="rect">
                <a:avLst/>
              </a:prstGeom>
              <a:blipFill>
                <a:blip r:embed="rId17"/>
                <a:stretch>
                  <a:fillRect l="-3306" r="-4545" b="-36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74863AF1-09B1-9934-CE89-3F928456945D}"/>
              </a:ext>
            </a:extLst>
          </p:cNvPr>
          <p:cNvCxnSpPr>
            <a:cxnSpLocks/>
          </p:cNvCxnSpPr>
          <p:nvPr/>
        </p:nvCxnSpPr>
        <p:spPr>
          <a:xfrm>
            <a:off x="215095" y="4641874"/>
            <a:ext cx="21764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BAA4E70-601F-BA55-A365-DA6E7FF4B279}"/>
                  </a:ext>
                </a:extLst>
              </p:cNvPr>
              <p:cNvSpPr txBox="1"/>
              <p:nvPr/>
            </p:nvSpPr>
            <p:spPr>
              <a:xfrm>
                <a:off x="982541" y="4714971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BAA4E70-601F-BA55-A365-DA6E7FF4B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41" y="4714971"/>
                <a:ext cx="377763" cy="369332"/>
              </a:xfrm>
              <a:prstGeom prst="rect">
                <a:avLst/>
              </a:prstGeom>
              <a:blipFill>
                <a:blip r:embed="rId18"/>
                <a:stretch>
                  <a:fillRect r="-483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277BB129-D79C-6E5F-D5B7-DCB31918932C}"/>
              </a:ext>
            </a:extLst>
          </p:cNvPr>
          <p:cNvCxnSpPr>
            <a:cxnSpLocks/>
          </p:cNvCxnSpPr>
          <p:nvPr/>
        </p:nvCxnSpPr>
        <p:spPr>
          <a:xfrm>
            <a:off x="3912273" y="4559397"/>
            <a:ext cx="37278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4BB12ABD-5934-5D43-F601-BE697F30846F}"/>
                  </a:ext>
                </a:extLst>
              </p:cNvPr>
              <p:cNvSpPr txBox="1"/>
              <p:nvPr/>
            </p:nvSpPr>
            <p:spPr>
              <a:xfrm>
                <a:off x="5398991" y="4605992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313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4BB12ABD-5934-5D43-F601-BE697F308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991" y="4605992"/>
                <a:ext cx="377763" cy="369332"/>
              </a:xfrm>
              <a:prstGeom prst="rect">
                <a:avLst/>
              </a:prstGeom>
              <a:blipFill>
                <a:blip r:embed="rId19"/>
                <a:stretch>
                  <a:fillRect r="-46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12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64E60-3A7D-4BD2-9478-D6E047F3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de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6F2464-E0DD-420D-8616-FA8C044B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47" y="2468032"/>
            <a:ext cx="9927729" cy="402420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Um elemento estrutural esta submetido á flexão pura quando sobre as suas seções transversais atua um momento fletor. Quando o momento fletor resultante coincide com um dos eixos principais de inercia, a flexão pura é do tipo normal. Quando o fletor não coincide com nenhum eixo principal de inercia da seção transversal, a flexão pura é do tipo obliqua.</a:t>
            </a:r>
          </a:p>
          <a:p>
            <a:pPr algn="just"/>
            <a:r>
              <a:rPr lang="pt-BR" dirty="0"/>
              <a:t>O momento fletor resultante provoca tensões normais nas seções transversais de estrutura, uma parte do tipo tração e a outra parte em compressão.</a:t>
            </a:r>
          </a:p>
          <a:p>
            <a:pPr algn="just"/>
            <a:r>
              <a:rPr lang="pt-BR" dirty="0"/>
              <a:t>Na analise das tensões e das deformações provocadas pelo momento fletor serão admitidas as seguintes hipóteses:</a:t>
            </a:r>
          </a:p>
          <a:p>
            <a:pPr algn="just"/>
            <a:r>
              <a:rPr lang="pt-BR" dirty="0"/>
              <a:t>a. o material obedece um comportamento elástico e linear entre tensão e deformação (lei de </a:t>
            </a:r>
            <a:r>
              <a:rPr lang="pt-BR" dirty="0" err="1"/>
              <a:t>Hooke</a:t>
            </a:r>
            <a:r>
              <a:rPr lang="pt-BR" dirty="0"/>
              <a:t>);</a:t>
            </a:r>
          </a:p>
          <a:p>
            <a:pPr algn="just"/>
            <a:r>
              <a:rPr lang="pt-BR" dirty="0"/>
              <a:t>b. o material é considerado homogêneo e isótropo.</a:t>
            </a:r>
          </a:p>
        </p:txBody>
      </p:sp>
    </p:spTree>
    <p:extLst>
      <p:ext uri="{BB962C8B-B14F-4D97-AF65-F5344CB8AC3E}">
        <p14:creationId xmlns:p14="http://schemas.microsoft.com/office/powerpoint/2010/main" val="1790168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DE7E1-53EA-4055-862C-7D3815D5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DBDAD7-F740-4B92-99B1-8A3CC8A5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819" y="2291674"/>
            <a:ext cx="4757659" cy="513491"/>
          </a:xfrm>
        </p:spPr>
        <p:txBody>
          <a:bodyPr/>
          <a:lstStyle/>
          <a:p>
            <a:r>
              <a:rPr lang="pt-BR" dirty="0"/>
              <a:t>Dimensione a armadura da longarina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F56EEE3C-F5A5-FEE9-CAA7-B7A4094D1732}"/>
                  </a:ext>
                </a:extLst>
              </p:cNvPr>
              <p:cNvSpPr txBox="1"/>
              <p:nvPr/>
            </p:nvSpPr>
            <p:spPr>
              <a:xfrm>
                <a:off x="2949057" y="2550852"/>
                <a:ext cx="995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F56EEE3C-F5A5-FEE9-CAA7-B7A4094D1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57" y="2550852"/>
                <a:ext cx="995465" cy="276999"/>
              </a:xfrm>
              <a:prstGeom prst="rect">
                <a:avLst/>
              </a:prstGeom>
              <a:blipFill>
                <a:blip r:embed="rId2"/>
                <a:stretch>
                  <a:fillRect l="-5521" r="-4908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5689ADF3-C63E-A771-73DD-AAF1FEE53B1A}"/>
                  </a:ext>
                </a:extLst>
              </p:cNvPr>
              <p:cNvSpPr txBox="1"/>
              <p:nvPr/>
            </p:nvSpPr>
            <p:spPr>
              <a:xfrm>
                <a:off x="1209926" y="2567098"/>
                <a:ext cx="1473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𝑀𝑝𝑎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5689ADF3-C63E-A771-73DD-AAF1FEE53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26" y="2567098"/>
                <a:ext cx="1473096" cy="276999"/>
              </a:xfrm>
              <a:prstGeom prst="rect">
                <a:avLst/>
              </a:prstGeom>
              <a:blipFill>
                <a:blip r:embed="rId3"/>
                <a:stretch>
                  <a:fillRect l="-3306" r="-4545" b="-36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DCC08E35-34FC-821D-C243-1E68AD1126FC}"/>
              </a:ext>
            </a:extLst>
          </p:cNvPr>
          <p:cNvSpPr/>
          <p:nvPr/>
        </p:nvSpPr>
        <p:spPr>
          <a:xfrm>
            <a:off x="1154953" y="3429000"/>
            <a:ext cx="9518044" cy="26120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798D6A2-57DA-64BA-08B0-40D23F85BC1F}"/>
              </a:ext>
            </a:extLst>
          </p:cNvPr>
          <p:cNvSpPr/>
          <p:nvPr/>
        </p:nvSpPr>
        <p:spPr>
          <a:xfrm>
            <a:off x="2758624" y="4047344"/>
            <a:ext cx="194655" cy="3147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889D18CB-198D-9EB4-51D4-F4943165C3A0}"/>
              </a:ext>
            </a:extLst>
          </p:cNvPr>
          <p:cNvSpPr/>
          <p:nvPr/>
        </p:nvSpPr>
        <p:spPr>
          <a:xfrm>
            <a:off x="2758624" y="5044190"/>
            <a:ext cx="194655" cy="3147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BD32325-386A-1AD1-BD2E-5C88ACC49C6B}"/>
              </a:ext>
            </a:extLst>
          </p:cNvPr>
          <p:cNvSpPr/>
          <p:nvPr/>
        </p:nvSpPr>
        <p:spPr>
          <a:xfrm>
            <a:off x="8878956" y="5037388"/>
            <a:ext cx="194655" cy="3147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7B3093D-12D1-116F-2F0E-4D1994223A74}"/>
              </a:ext>
            </a:extLst>
          </p:cNvPr>
          <p:cNvSpPr/>
          <p:nvPr/>
        </p:nvSpPr>
        <p:spPr>
          <a:xfrm>
            <a:off x="8878957" y="4040542"/>
            <a:ext cx="194655" cy="3147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A19984C8-E8E3-A560-68A1-6F570D0DDA81}"/>
              </a:ext>
            </a:extLst>
          </p:cNvPr>
          <p:cNvCxnSpPr>
            <a:cxnSpLocks/>
          </p:cNvCxnSpPr>
          <p:nvPr/>
        </p:nvCxnSpPr>
        <p:spPr>
          <a:xfrm>
            <a:off x="1154953" y="6230784"/>
            <a:ext cx="17391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004C6CE1-21F8-3A69-2A51-0B8605F03DA0}"/>
                  </a:ext>
                </a:extLst>
              </p:cNvPr>
              <p:cNvSpPr txBox="1"/>
              <p:nvPr/>
            </p:nvSpPr>
            <p:spPr>
              <a:xfrm>
                <a:off x="1674488" y="6230784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004C6CE1-21F8-3A69-2A51-0B8605F03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88" y="6230784"/>
                <a:ext cx="377763" cy="369332"/>
              </a:xfrm>
              <a:prstGeom prst="rect">
                <a:avLst/>
              </a:prstGeom>
              <a:blipFill>
                <a:blip r:embed="rId4"/>
                <a:stretch>
                  <a:fillRect r="-46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78BF79E4-F145-B22D-9377-CE2B371E7250}"/>
              </a:ext>
            </a:extLst>
          </p:cNvPr>
          <p:cNvCxnSpPr>
            <a:cxnSpLocks/>
          </p:cNvCxnSpPr>
          <p:nvPr/>
        </p:nvCxnSpPr>
        <p:spPr>
          <a:xfrm>
            <a:off x="9002676" y="6230784"/>
            <a:ext cx="17391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00898345-9FD8-7BFF-7C4F-410D510A6921}"/>
                  </a:ext>
                </a:extLst>
              </p:cNvPr>
              <p:cNvSpPr txBox="1"/>
              <p:nvPr/>
            </p:nvSpPr>
            <p:spPr>
              <a:xfrm>
                <a:off x="9522211" y="6230784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00898345-9FD8-7BFF-7C4F-410D510A6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211" y="6230784"/>
                <a:ext cx="377763" cy="369332"/>
              </a:xfrm>
              <a:prstGeom prst="rect">
                <a:avLst/>
              </a:prstGeom>
              <a:blipFill>
                <a:blip r:embed="rId5"/>
                <a:stretch>
                  <a:fillRect r="-483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7FF22FF5-AD04-9B20-4712-3FC823A75911}"/>
              </a:ext>
            </a:extLst>
          </p:cNvPr>
          <p:cNvCxnSpPr>
            <a:cxnSpLocks/>
          </p:cNvCxnSpPr>
          <p:nvPr/>
        </p:nvCxnSpPr>
        <p:spPr>
          <a:xfrm>
            <a:off x="3047224" y="6230784"/>
            <a:ext cx="58317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9AF3E561-D425-1583-8B07-62B1965155EC}"/>
                  </a:ext>
                </a:extLst>
              </p:cNvPr>
              <p:cNvSpPr txBox="1"/>
              <p:nvPr/>
            </p:nvSpPr>
            <p:spPr>
              <a:xfrm>
                <a:off x="5499731" y="6230784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9AF3E561-D425-1583-8B07-62B196515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31" y="6230784"/>
                <a:ext cx="377763" cy="369332"/>
              </a:xfrm>
              <a:prstGeom prst="rect">
                <a:avLst/>
              </a:prstGeom>
              <a:blipFill>
                <a:blip r:embed="rId6"/>
                <a:stretch>
                  <a:fillRect r="-822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9AAACB13-9ABE-2C24-D98C-1E2E91484AF1}"/>
              </a:ext>
            </a:extLst>
          </p:cNvPr>
          <p:cNvCxnSpPr>
            <a:cxnSpLocks/>
          </p:cNvCxnSpPr>
          <p:nvPr/>
        </p:nvCxnSpPr>
        <p:spPr>
          <a:xfrm flipV="1">
            <a:off x="10916319" y="3429000"/>
            <a:ext cx="0" cy="706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Conector de Seta Reta 73">
            <a:extLst>
              <a:ext uri="{FF2B5EF4-FFF2-40B4-BE49-F238E27FC236}">
                <a16:creationId xmlns:a16="http://schemas.microsoft.com/office/drawing/2014/main" id="{30D1F890-0F0A-329F-FA1D-84EAC6B8505D}"/>
              </a:ext>
            </a:extLst>
          </p:cNvPr>
          <p:cNvCxnSpPr>
            <a:cxnSpLocks/>
          </p:cNvCxnSpPr>
          <p:nvPr/>
        </p:nvCxnSpPr>
        <p:spPr>
          <a:xfrm flipV="1">
            <a:off x="10892317" y="5334566"/>
            <a:ext cx="0" cy="706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C12F2DFB-94E1-BE03-8C50-010A046A8734}"/>
              </a:ext>
            </a:extLst>
          </p:cNvPr>
          <p:cNvCxnSpPr>
            <a:cxnSpLocks/>
          </p:cNvCxnSpPr>
          <p:nvPr/>
        </p:nvCxnSpPr>
        <p:spPr>
          <a:xfrm flipV="1">
            <a:off x="10916319" y="4204741"/>
            <a:ext cx="0" cy="9968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FD8FA449-43A7-6E46-8876-79C84EE54357}"/>
                  </a:ext>
                </a:extLst>
              </p:cNvPr>
              <p:cNvSpPr txBox="1"/>
              <p:nvPr/>
            </p:nvSpPr>
            <p:spPr>
              <a:xfrm>
                <a:off x="11037047" y="3597569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FD8FA449-43A7-6E46-8876-79C84EE5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047" y="3597569"/>
                <a:ext cx="377763" cy="369332"/>
              </a:xfrm>
              <a:prstGeom prst="rect">
                <a:avLst/>
              </a:prstGeom>
              <a:blipFill>
                <a:blip r:embed="rId7"/>
                <a:stretch>
                  <a:fillRect r="-46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B503920A-63AC-D431-C675-8F3436757E46}"/>
                  </a:ext>
                </a:extLst>
              </p:cNvPr>
              <p:cNvSpPr txBox="1"/>
              <p:nvPr/>
            </p:nvSpPr>
            <p:spPr>
              <a:xfrm>
                <a:off x="11037046" y="4518498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B503920A-63AC-D431-C675-8F3436757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046" y="4518498"/>
                <a:ext cx="377763" cy="369332"/>
              </a:xfrm>
              <a:prstGeom prst="rect">
                <a:avLst/>
              </a:prstGeom>
              <a:blipFill>
                <a:blip r:embed="rId8"/>
                <a:stretch>
                  <a:fillRect r="-46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>
                <a:extLst>
                  <a:ext uri="{FF2B5EF4-FFF2-40B4-BE49-F238E27FC236}">
                    <a16:creationId xmlns:a16="http://schemas.microsoft.com/office/drawing/2014/main" id="{0A201F85-1886-382A-A0A9-8CED508731D2}"/>
                  </a:ext>
                </a:extLst>
              </p:cNvPr>
              <p:cNvSpPr txBox="1"/>
              <p:nvPr/>
            </p:nvSpPr>
            <p:spPr>
              <a:xfrm>
                <a:off x="11037046" y="5503135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4" name="CaixaDeTexto 83">
                <a:extLst>
                  <a:ext uri="{FF2B5EF4-FFF2-40B4-BE49-F238E27FC236}">
                    <a16:creationId xmlns:a16="http://schemas.microsoft.com/office/drawing/2014/main" id="{0A201F85-1886-382A-A0A9-8CED5087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046" y="5503135"/>
                <a:ext cx="377763" cy="369332"/>
              </a:xfrm>
              <a:prstGeom prst="rect">
                <a:avLst/>
              </a:prstGeom>
              <a:blipFill>
                <a:blip r:embed="rId9"/>
                <a:stretch>
                  <a:fillRect r="-46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13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32B56BC-64E8-ECCF-006F-C159CCDCCE92}"/>
              </a:ext>
            </a:extLst>
          </p:cNvPr>
          <p:cNvSpPr/>
          <p:nvPr/>
        </p:nvSpPr>
        <p:spPr>
          <a:xfrm>
            <a:off x="3562365" y="3557525"/>
            <a:ext cx="1409201" cy="8588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EDE7E1-53EA-4055-862C-7D3815D5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DBDAD7-F740-4B92-99B1-8A3CC8A5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048"/>
            <a:ext cx="4757659" cy="513491"/>
          </a:xfrm>
        </p:spPr>
        <p:txBody>
          <a:bodyPr/>
          <a:lstStyle/>
          <a:p>
            <a:r>
              <a:rPr lang="pt-BR" dirty="0"/>
              <a:t>Dimensione a armadura da longarina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0C79EB4B-2FC1-452E-B4B6-54F3EA63CE74}"/>
              </a:ext>
            </a:extLst>
          </p:cNvPr>
          <p:cNvSpPr/>
          <p:nvPr/>
        </p:nvSpPr>
        <p:spPr>
          <a:xfrm>
            <a:off x="6770423" y="5581947"/>
            <a:ext cx="644612" cy="37148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709715B-E7E9-45B8-851A-3707497A3A7C}"/>
              </a:ext>
            </a:extLst>
          </p:cNvPr>
          <p:cNvCxnSpPr>
            <a:cxnSpLocks/>
          </p:cNvCxnSpPr>
          <p:nvPr/>
        </p:nvCxnSpPr>
        <p:spPr>
          <a:xfrm flipH="1" flipV="1">
            <a:off x="453068" y="5560501"/>
            <a:ext cx="8189843" cy="13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4B2413E-B903-436D-BAEA-3B8A3D6A5684}"/>
              </a:ext>
            </a:extLst>
          </p:cNvPr>
          <p:cNvCxnSpPr>
            <a:cxnSpLocks/>
          </p:cNvCxnSpPr>
          <p:nvPr/>
        </p:nvCxnSpPr>
        <p:spPr>
          <a:xfrm flipV="1">
            <a:off x="6859389" y="6027294"/>
            <a:ext cx="437829" cy="18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1ED36359-A31B-4B58-996F-BA6AAF8C7EAF}"/>
              </a:ext>
            </a:extLst>
          </p:cNvPr>
          <p:cNvSpPr/>
          <p:nvPr/>
        </p:nvSpPr>
        <p:spPr>
          <a:xfrm>
            <a:off x="1843968" y="5573748"/>
            <a:ext cx="644613" cy="41405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D1DE422-1757-4C81-8144-C51892E31714}"/>
              </a:ext>
            </a:extLst>
          </p:cNvPr>
          <p:cNvCxnSpPr>
            <a:cxnSpLocks/>
          </p:cNvCxnSpPr>
          <p:nvPr/>
        </p:nvCxnSpPr>
        <p:spPr>
          <a:xfrm flipV="1">
            <a:off x="1947361" y="5986875"/>
            <a:ext cx="437829" cy="18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BE5B063-E1EB-47F0-84DC-50EA9B95AC72}"/>
              </a:ext>
            </a:extLst>
          </p:cNvPr>
          <p:cNvCxnSpPr>
            <a:cxnSpLocks/>
          </p:cNvCxnSpPr>
          <p:nvPr/>
        </p:nvCxnSpPr>
        <p:spPr>
          <a:xfrm flipV="1">
            <a:off x="1866255" y="5994824"/>
            <a:ext cx="91861" cy="1280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8D9CB3C-7099-49D8-B48F-3C389B21CAB4}"/>
              </a:ext>
            </a:extLst>
          </p:cNvPr>
          <p:cNvCxnSpPr>
            <a:cxnSpLocks/>
          </p:cNvCxnSpPr>
          <p:nvPr/>
        </p:nvCxnSpPr>
        <p:spPr>
          <a:xfrm flipV="1">
            <a:off x="2289180" y="5993472"/>
            <a:ext cx="91861" cy="1280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37EF7CB-455F-4391-9293-8560F697C975}"/>
              </a:ext>
            </a:extLst>
          </p:cNvPr>
          <p:cNvCxnSpPr>
            <a:cxnSpLocks/>
          </p:cNvCxnSpPr>
          <p:nvPr/>
        </p:nvCxnSpPr>
        <p:spPr>
          <a:xfrm flipV="1">
            <a:off x="2184842" y="5996971"/>
            <a:ext cx="91861" cy="1280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2C6832F-7635-4E06-9B63-78E38C0A10BF}"/>
              </a:ext>
            </a:extLst>
          </p:cNvPr>
          <p:cNvCxnSpPr>
            <a:cxnSpLocks/>
          </p:cNvCxnSpPr>
          <p:nvPr/>
        </p:nvCxnSpPr>
        <p:spPr>
          <a:xfrm flipV="1">
            <a:off x="1967928" y="5994824"/>
            <a:ext cx="91861" cy="1280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82681E3-7692-4AA1-A8E9-75746B453751}"/>
              </a:ext>
            </a:extLst>
          </p:cNvPr>
          <p:cNvCxnSpPr>
            <a:cxnSpLocks/>
          </p:cNvCxnSpPr>
          <p:nvPr/>
        </p:nvCxnSpPr>
        <p:spPr>
          <a:xfrm flipV="1">
            <a:off x="2082763" y="5986011"/>
            <a:ext cx="91861" cy="1280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5FD291E-15C1-400D-98E7-41CA8A2B1EA4}"/>
                  </a:ext>
                </a:extLst>
              </p:cNvPr>
              <p:cNvSpPr txBox="1"/>
              <p:nvPr/>
            </p:nvSpPr>
            <p:spPr>
              <a:xfrm>
                <a:off x="4029094" y="6353328"/>
                <a:ext cx="1192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8767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5FD291E-15C1-400D-98E7-41CA8A2B1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94" y="6353328"/>
                <a:ext cx="119269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AF399C8-EA5E-4AD6-A5B0-692B6611253E}"/>
              </a:ext>
            </a:extLst>
          </p:cNvPr>
          <p:cNvCxnSpPr/>
          <p:nvPr/>
        </p:nvCxnSpPr>
        <p:spPr>
          <a:xfrm flipV="1">
            <a:off x="2174624" y="4911847"/>
            <a:ext cx="0" cy="64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A54B037-4E20-49C3-BE1F-905F3D3612C3}"/>
              </a:ext>
            </a:extLst>
          </p:cNvPr>
          <p:cNvCxnSpPr/>
          <p:nvPr/>
        </p:nvCxnSpPr>
        <p:spPr>
          <a:xfrm flipV="1">
            <a:off x="7095972" y="4911847"/>
            <a:ext cx="0" cy="64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0FADD0E1-B0AB-4D6A-9BE2-4314E2C48FAD}"/>
              </a:ext>
            </a:extLst>
          </p:cNvPr>
          <p:cNvSpPr/>
          <p:nvPr/>
        </p:nvSpPr>
        <p:spPr>
          <a:xfrm>
            <a:off x="2193996" y="4929432"/>
            <a:ext cx="4895557" cy="716116"/>
          </a:xfrm>
          <a:custGeom>
            <a:avLst/>
            <a:gdLst>
              <a:gd name="connsiteX0" fmla="*/ 0 w 4895557"/>
              <a:gd name="connsiteY0" fmla="*/ 14067 h 858138"/>
              <a:gd name="connsiteX1" fmla="*/ 2461846 w 4895557"/>
              <a:gd name="connsiteY1" fmla="*/ 858129 h 858138"/>
              <a:gd name="connsiteX2" fmla="*/ 4895557 w 4895557"/>
              <a:gd name="connsiteY2" fmla="*/ 0 h 85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5557" h="858138">
                <a:moveTo>
                  <a:pt x="0" y="14067"/>
                </a:moveTo>
                <a:cubicBezTo>
                  <a:pt x="822960" y="437270"/>
                  <a:pt x="1645920" y="860473"/>
                  <a:pt x="2461846" y="858129"/>
                </a:cubicBezTo>
                <a:cubicBezTo>
                  <a:pt x="3277772" y="855785"/>
                  <a:pt x="4086664" y="427892"/>
                  <a:pt x="48955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EA06670E-1793-4BB9-9DCC-B81A2A53E155}"/>
              </a:ext>
            </a:extLst>
          </p:cNvPr>
          <p:cNvSpPr/>
          <p:nvPr/>
        </p:nvSpPr>
        <p:spPr>
          <a:xfrm>
            <a:off x="2177663" y="5444621"/>
            <a:ext cx="4895557" cy="858138"/>
          </a:xfrm>
          <a:custGeom>
            <a:avLst/>
            <a:gdLst>
              <a:gd name="connsiteX0" fmla="*/ 0 w 4895557"/>
              <a:gd name="connsiteY0" fmla="*/ 14067 h 858138"/>
              <a:gd name="connsiteX1" fmla="*/ 2461846 w 4895557"/>
              <a:gd name="connsiteY1" fmla="*/ 858129 h 858138"/>
              <a:gd name="connsiteX2" fmla="*/ 4895557 w 4895557"/>
              <a:gd name="connsiteY2" fmla="*/ 0 h 85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5557" h="858138">
                <a:moveTo>
                  <a:pt x="0" y="14067"/>
                </a:moveTo>
                <a:cubicBezTo>
                  <a:pt x="822960" y="437270"/>
                  <a:pt x="1645920" y="860473"/>
                  <a:pt x="2461846" y="858129"/>
                </a:cubicBezTo>
                <a:cubicBezTo>
                  <a:pt x="3277772" y="855785"/>
                  <a:pt x="4086664" y="427892"/>
                  <a:pt x="48955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9AC2CC03-B58F-4100-A43B-F2346CFACAB1}"/>
              </a:ext>
            </a:extLst>
          </p:cNvPr>
          <p:cNvSpPr/>
          <p:nvPr/>
        </p:nvSpPr>
        <p:spPr>
          <a:xfrm>
            <a:off x="463670" y="4929432"/>
            <a:ext cx="1702191" cy="618978"/>
          </a:xfrm>
          <a:custGeom>
            <a:avLst/>
            <a:gdLst>
              <a:gd name="connsiteX0" fmla="*/ 0 w 1702191"/>
              <a:gd name="connsiteY0" fmla="*/ 618978 h 618978"/>
              <a:gd name="connsiteX1" fmla="*/ 1026942 w 1702191"/>
              <a:gd name="connsiteY1" fmla="*/ 351692 h 618978"/>
              <a:gd name="connsiteX2" fmla="*/ 1702191 w 1702191"/>
              <a:gd name="connsiteY2" fmla="*/ 0 h 61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191" h="618978">
                <a:moveTo>
                  <a:pt x="0" y="618978"/>
                </a:moveTo>
                <a:cubicBezTo>
                  <a:pt x="371622" y="536916"/>
                  <a:pt x="743244" y="454855"/>
                  <a:pt x="1026942" y="351692"/>
                </a:cubicBezTo>
                <a:cubicBezTo>
                  <a:pt x="1310640" y="248529"/>
                  <a:pt x="1702191" y="0"/>
                  <a:pt x="170219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883DC792-F2A6-4B46-8A42-0F146A9AFCED}"/>
              </a:ext>
            </a:extLst>
          </p:cNvPr>
          <p:cNvSpPr/>
          <p:nvPr/>
        </p:nvSpPr>
        <p:spPr>
          <a:xfrm flipH="1">
            <a:off x="7073219" y="4916655"/>
            <a:ext cx="1559087" cy="630659"/>
          </a:xfrm>
          <a:custGeom>
            <a:avLst/>
            <a:gdLst>
              <a:gd name="connsiteX0" fmla="*/ 0 w 1702191"/>
              <a:gd name="connsiteY0" fmla="*/ 618978 h 618978"/>
              <a:gd name="connsiteX1" fmla="*/ 1026942 w 1702191"/>
              <a:gd name="connsiteY1" fmla="*/ 351692 h 618978"/>
              <a:gd name="connsiteX2" fmla="*/ 1702191 w 1702191"/>
              <a:gd name="connsiteY2" fmla="*/ 0 h 61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191" h="618978">
                <a:moveTo>
                  <a:pt x="0" y="618978"/>
                </a:moveTo>
                <a:cubicBezTo>
                  <a:pt x="371622" y="536916"/>
                  <a:pt x="743244" y="454855"/>
                  <a:pt x="1026942" y="351692"/>
                </a:cubicBezTo>
                <a:cubicBezTo>
                  <a:pt x="1310640" y="248529"/>
                  <a:pt x="1702191" y="0"/>
                  <a:pt x="170219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98E1311C-6118-4D2E-A179-EABA142CFD90}"/>
              </a:ext>
            </a:extLst>
          </p:cNvPr>
          <p:cNvSpPr/>
          <p:nvPr/>
        </p:nvSpPr>
        <p:spPr>
          <a:xfrm>
            <a:off x="475643" y="5448365"/>
            <a:ext cx="1718351" cy="82460"/>
          </a:xfrm>
          <a:custGeom>
            <a:avLst/>
            <a:gdLst>
              <a:gd name="connsiteX0" fmla="*/ 0 w 1702191"/>
              <a:gd name="connsiteY0" fmla="*/ 618978 h 618978"/>
              <a:gd name="connsiteX1" fmla="*/ 1026942 w 1702191"/>
              <a:gd name="connsiteY1" fmla="*/ 351692 h 618978"/>
              <a:gd name="connsiteX2" fmla="*/ 1702191 w 1702191"/>
              <a:gd name="connsiteY2" fmla="*/ 0 h 61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191" h="618978">
                <a:moveTo>
                  <a:pt x="0" y="618978"/>
                </a:moveTo>
                <a:cubicBezTo>
                  <a:pt x="371622" y="536916"/>
                  <a:pt x="743244" y="454855"/>
                  <a:pt x="1026942" y="351692"/>
                </a:cubicBezTo>
                <a:cubicBezTo>
                  <a:pt x="1310640" y="248529"/>
                  <a:pt x="1702191" y="0"/>
                  <a:pt x="170219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5F3BA19F-9FA2-4F3C-87F0-B00EF7BA7021}"/>
              </a:ext>
            </a:extLst>
          </p:cNvPr>
          <p:cNvSpPr/>
          <p:nvPr/>
        </p:nvSpPr>
        <p:spPr>
          <a:xfrm flipH="1">
            <a:off x="7089552" y="5444621"/>
            <a:ext cx="1542751" cy="100396"/>
          </a:xfrm>
          <a:custGeom>
            <a:avLst/>
            <a:gdLst>
              <a:gd name="connsiteX0" fmla="*/ 0 w 1702191"/>
              <a:gd name="connsiteY0" fmla="*/ 618978 h 618978"/>
              <a:gd name="connsiteX1" fmla="*/ 1026942 w 1702191"/>
              <a:gd name="connsiteY1" fmla="*/ 351692 h 618978"/>
              <a:gd name="connsiteX2" fmla="*/ 1702191 w 1702191"/>
              <a:gd name="connsiteY2" fmla="*/ 0 h 61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191" h="618978">
                <a:moveTo>
                  <a:pt x="0" y="618978"/>
                </a:moveTo>
                <a:cubicBezTo>
                  <a:pt x="371622" y="536916"/>
                  <a:pt x="743244" y="454855"/>
                  <a:pt x="1026942" y="351692"/>
                </a:cubicBezTo>
                <a:cubicBezTo>
                  <a:pt x="1310640" y="248529"/>
                  <a:pt x="1702191" y="0"/>
                  <a:pt x="170219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338AA4E-B16F-432D-9CD8-D417797585A7}"/>
              </a:ext>
            </a:extLst>
          </p:cNvPr>
          <p:cNvCxnSpPr/>
          <p:nvPr/>
        </p:nvCxnSpPr>
        <p:spPr>
          <a:xfrm flipV="1">
            <a:off x="4648194" y="5654105"/>
            <a:ext cx="0" cy="64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3B08E03F-20D3-4E67-B657-3567287412AC}"/>
                  </a:ext>
                </a:extLst>
              </p:cNvPr>
              <p:cNvSpPr txBox="1"/>
              <p:nvPr/>
            </p:nvSpPr>
            <p:spPr>
              <a:xfrm>
                <a:off x="1588495" y="4534773"/>
                <a:ext cx="1192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4615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3B08E03F-20D3-4E67-B657-356728741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95" y="4534773"/>
                <a:ext cx="11926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1BCBBAA-E354-4259-B6D0-BA83F226224F}"/>
                  </a:ext>
                </a:extLst>
              </p:cNvPr>
              <p:cNvSpPr txBox="1"/>
              <p:nvPr/>
            </p:nvSpPr>
            <p:spPr>
              <a:xfrm>
                <a:off x="6467718" y="4532485"/>
                <a:ext cx="1192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4615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1BCBBAA-E354-4259-B6D0-BA83F2262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8" y="4532485"/>
                <a:ext cx="11926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D0B9B50F-E9AA-46B4-8EEB-A7B82DAD7CFC}"/>
              </a:ext>
            </a:extLst>
          </p:cNvPr>
          <p:cNvSpPr/>
          <p:nvPr/>
        </p:nvSpPr>
        <p:spPr>
          <a:xfrm>
            <a:off x="10457041" y="3866256"/>
            <a:ext cx="283885" cy="1325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F8E4B18-E124-4D29-BDD3-D8B32EB74C21}"/>
              </a:ext>
            </a:extLst>
          </p:cNvPr>
          <p:cNvSpPr/>
          <p:nvPr/>
        </p:nvSpPr>
        <p:spPr>
          <a:xfrm rot="16200000">
            <a:off x="10485202" y="4703222"/>
            <a:ext cx="227564" cy="12047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riângulo Retângulo 35">
            <a:extLst>
              <a:ext uri="{FF2B5EF4-FFF2-40B4-BE49-F238E27FC236}">
                <a16:creationId xmlns:a16="http://schemas.microsoft.com/office/drawing/2014/main" id="{B44C1212-6885-4935-8858-95326B47337C}"/>
              </a:ext>
            </a:extLst>
          </p:cNvPr>
          <p:cNvSpPr/>
          <p:nvPr/>
        </p:nvSpPr>
        <p:spPr>
          <a:xfrm rot="10800000" flipV="1">
            <a:off x="9996603" y="4940657"/>
            <a:ext cx="458576" cy="23210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riângulo Retângulo 36">
            <a:extLst>
              <a:ext uri="{FF2B5EF4-FFF2-40B4-BE49-F238E27FC236}">
                <a16:creationId xmlns:a16="http://schemas.microsoft.com/office/drawing/2014/main" id="{100E4D65-03FC-4E29-94F0-278C12B83FD7}"/>
              </a:ext>
            </a:extLst>
          </p:cNvPr>
          <p:cNvSpPr/>
          <p:nvPr/>
        </p:nvSpPr>
        <p:spPr>
          <a:xfrm rot="10800000" flipH="1" flipV="1">
            <a:off x="10740926" y="4954725"/>
            <a:ext cx="464161" cy="22756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70AE4B4A-E443-47F5-9C83-6D19837CE347}"/>
                  </a:ext>
                </a:extLst>
              </p:cNvPr>
              <p:cNvSpPr txBox="1"/>
              <p:nvPr/>
            </p:nvSpPr>
            <p:spPr>
              <a:xfrm>
                <a:off x="10010895" y="5464431"/>
                <a:ext cx="1192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70AE4B4A-E443-47F5-9C83-6D19837CE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895" y="5464431"/>
                <a:ext cx="11926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F44F42F4-FF75-4EAF-B31A-C2EAEDAB0B9F}"/>
              </a:ext>
            </a:extLst>
          </p:cNvPr>
          <p:cNvCxnSpPr>
            <a:cxnSpLocks/>
          </p:cNvCxnSpPr>
          <p:nvPr/>
        </p:nvCxnSpPr>
        <p:spPr>
          <a:xfrm flipV="1">
            <a:off x="9992880" y="5500716"/>
            <a:ext cx="1219621" cy="5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9419C7AD-509D-48F8-A2ED-3F1B8467C2C2}"/>
              </a:ext>
            </a:extLst>
          </p:cNvPr>
          <p:cNvCxnSpPr>
            <a:cxnSpLocks/>
          </p:cNvCxnSpPr>
          <p:nvPr/>
        </p:nvCxnSpPr>
        <p:spPr>
          <a:xfrm flipV="1">
            <a:off x="11454802" y="3866256"/>
            <a:ext cx="0" cy="13256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75FC9195-FE42-4E27-9D4D-DBD6B67B5239}"/>
              </a:ext>
            </a:extLst>
          </p:cNvPr>
          <p:cNvCxnSpPr>
            <a:cxnSpLocks/>
          </p:cNvCxnSpPr>
          <p:nvPr/>
        </p:nvCxnSpPr>
        <p:spPr>
          <a:xfrm flipV="1">
            <a:off x="11455402" y="5195439"/>
            <a:ext cx="0" cy="24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D3E6F41A-A46A-4788-BD7A-95C46319C771}"/>
                  </a:ext>
                </a:extLst>
              </p:cNvPr>
              <p:cNvSpPr txBox="1"/>
              <p:nvPr/>
            </p:nvSpPr>
            <p:spPr>
              <a:xfrm>
                <a:off x="11483779" y="4340651"/>
                <a:ext cx="5068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D3E6F41A-A46A-4788-BD7A-95C46319C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79" y="4340651"/>
                <a:ext cx="506878" cy="369332"/>
              </a:xfrm>
              <a:prstGeom prst="rect">
                <a:avLst/>
              </a:prstGeom>
              <a:blipFill>
                <a:blip r:embed="rId6"/>
                <a:stretch>
                  <a:fillRect r="-9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8216709E-20CC-4A6B-A2B1-684F56EB190C}"/>
                  </a:ext>
                </a:extLst>
              </p:cNvPr>
              <p:cNvSpPr txBox="1"/>
              <p:nvPr/>
            </p:nvSpPr>
            <p:spPr>
              <a:xfrm>
                <a:off x="11514744" y="5144626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8216709E-20CC-4A6B-A2B1-684F56EB1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4744" y="5144626"/>
                <a:ext cx="377763" cy="369332"/>
              </a:xfrm>
              <a:prstGeom prst="rect">
                <a:avLst/>
              </a:prstGeom>
              <a:blipFill>
                <a:blip r:embed="rId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940C0967-42F1-4CA6-9624-FB6D77FC39F3}"/>
              </a:ext>
            </a:extLst>
          </p:cNvPr>
          <p:cNvCxnSpPr>
            <a:cxnSpLocks/>
          </p:cNvCxnSpPr>
          <p:nvPr/>
        </p:nvCxnSpPr>
        <p:spPr>
          <a:xfrm flipV="1">
            <a:off x="10441840" y="4722187"/>
            <a:ext cx="299086" cy="920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F348380F-2336-4DAF-B090-CEE249607D2E}"/>
                  </a:ext>
                </a:extLst>
              </p:cNvPr>
              <p:cNvSpPr txBox="1"/>
              <p:nvPr/>
            </p:nvSpPr>
            <p:spPr>
              <a:xfrm>
                <a:off x="10377953" y="4391198"/>
                <a:ext cx="4585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F348380F-2336-4DAF-B090-CEE249607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953" y="4391198"/>
                <a:ext cx="4585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04E375E-2091-46E0-83DA-395A236654B8}"/>
              </a:ext>
            </a:extLst>
          </p:cNvPr>
          <p:cNvCxnSpPr>
            <a:cxnSpLocks/>
          </p:cNvCxnSpPr>
          <p:nvPr/>
        </p:nvCxnSpPr>
        <p:spPr>
          <a:xfrm>
            <a:off x="10740926" y="3866256"/>
            <a:ext cx="574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591DB84-2945-4CE0-A963-7638B6586E98}"/>
              </a:ext>
            </a:extLst>
          </p:cNvPr>
          <p:cNvCxnSpPr/>
          <p:nvPr/>
        </p:nvCxnSpPr>
        <p:spPr>
          <a:xfrm>
            <a:off x="11315463" y="3866256"/>
            <a:ext cx="0" cy="186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C757E00-5400-4868-8A95-39EE42CDDE80}"/>
              </a:ext>
            </a:extLst>
          </p:cNvPr>
          <p:cNvCxnSpPr>
            <a:cxnSpLocks/>
          </p:cNvCxnSpPr>
          <p:nvPr/>
        </p:nvCxnSpPr>
        <p:spPr>
          <a:xfrm flipH="1">
            <a:off x="10912676" y="4072218"/>
            <a:ext cx="402787" cy="144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A6F60CD-E806-4EB0-A340-CCA458D90B4E}"/>
              </a:ext>
            </a:extLst>
          </p:cNvPr>
          <p:cNvCxnSpPr>
            <a:cxnSpLocks/>
          </p:cNvCxnSpPr>
          <p:nvPr/>
        </p:nvCxnSpPr>
        <p:spPr>
          <a:xfrm flipH="1">
            <a:off x="10739456" y="4205960"/>
            <a:ext cx="174691" cy="169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>
            <a:extLst>
              <a:ext uri="{FF2B5EF4-FFF2-40B4-BE49-F238E27FC236}">
                <a16:creationId xmlns:a16="http://schemas.microsoft.com/office/drawing/2014/main" id="{8FAA06E4-90A0-44D6-98DB-D6A50C4A2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938634" y="3872064"/>
            <a:ext cx="506877" cy="524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048E9223-40A0-4DE2-8753-202F59D36F3A}"/>
                  </a:ext>
                </a:extLst>
              </p:cNvPr>
              <p:cNvSpPr txBox="1"/>
              <p:nvPr/>
            </p:nvSpPr>
            <p:spPr>
              <a:xfrm>
                <a:off x="9992880" y="3436318"/>
                <a:ext cx="1192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107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048E9223-40A0-4DE2-8753-202F59D36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880" y="3436318"/>
                <a:ext cx="11926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7E914656-3244-4B9D-8AEE-31CF65B9A537}"/>
              </a:ext>
            </a:extLst>
          </p:cNvPr>
          <p:cNvCxnSpPr>
            <a:cxnSpLocks/>
          </p:cNvCxnSpPr>
          <p:nvPr/>
        </p:nvCxnSpPr>
        <p:spPr>
          <a:xfrm flipV="1">
            <a:off x="9894448" y="3784924"/>
            <a:ext cx="1421015" cy="2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39350DAD-D49B-4B3A-9F80-616C7B25F6C9}"/>
              </a:ext>
            </a:extLst>
          </p:cNvPr>
          <p:cNvCxnSpPr>
            <a:cxnSpLocks/>
          </p:cNvCxnSpPr>
          <p:nvPr/>
        </p:nvCxnSpPr>
        <p:spPr>
          <a:xfrm flipV="1">
            <a:off x="9866493" y="4929432"/>
            <a:ext cx="0" cy="555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C91FB969-C6CC-46BE-AA1B-B48FF4CB2CAA}"/>
                  </a:ext>
                </a:extLst>
              </p:cNvPr>
              <p:cNvSpPr txBox="1"/>
              <p:nvPr/>
            </p:nvSpPr>
            <p:spPr>
              <a:xfrm>
                <a:off x="9393127" y="5007153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C91FB969-C6CC-46BE-AA1B-B48FF4CB2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7" y="5007153"/>
                <a:ext cx="377763" cy="369332"/>
              </a:xfrm>
              <a:prstGeom prst="rect">
                <a:avLst/>
              </a:prstGeom>
              <a:blipFill>
                <a:blip r:embed="rId11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409F002F-855D-4EEE-9B4F-8DF6DF32EE3B}"/>
              </a:ext>
            </a:extLst>
          </p:cNvPr>
          <p:cNvCxnSpPr>
            <a:cxnSpLocks/>
          </p:cNvCxnSpPr>
          <p:nvPr/>
        </p:nvCxnSpPr>
        <p:spPr>
          <a:xfrm flipV="1">
            <a:off x="9821831" y="3836509"/>
            <a:ext cx="0" cy="24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0891E5FE-3E88-4A56-AD69-B23B7C0DB658}"/>
                  </a:ext>
                </a:extLst>
              </p:cNvPr>
              <p:cNvSpPr txBox="1"/>
              <p:nvPr/>
            </p:nvSpPr>
            <p:spPr>
              <a:xfrm>
                <a:off x="9381192" y="3775041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0891E5FE-3E88-4A56-AD69-B23B7C0D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192" y="3775041"/>
                <a:ext cx="377763" cy="369332"/>
              </a:xfrm>
              <a:prstGeom prst="rect">
                <a:avLst/>
              </a:prstGeom>
              <a:blipFill>
                <a:blip r:embed="rId12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D83CFECF-FB68-4F8E-9780-818B131C285F}"/>
              </a:ext>
            </a:extLst>
          </p:cNvPr>
          <p:cNvCxnSpPr>
            <a:cxnSpLocks/>
          </p:cNvCxnSpPr>
          <p:nvPr/>
        </p:nvCxnSpPr>
        <p:spPr>
          <a:xfrm flipV="1">
            <a:off x="10281682" y="4105590"/>
            <a:ext cx="619401" cy="103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FC9DAEF0-649E-421F-AB3B-03E5B70DCA19}"/>
                  </a:ext>
                </a:extLst>
              </p:cNvPr>
              <p:cNvSpPr txBox="1"/>
              <p:nvPr/>
            </p:nvSpPr>
            <p:spPr>
              <a:xfrm>
                <a:off x="10386558" y="3791581"/>
                <a:ext cx="377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FC9DAEF0-649E-421F-AB3B-03E5B70DC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558" y="3791581"/>
                <a:ext cx="377763" cy="369332"/>
              </a:xfrm>
              <a:prstGeom prst="rect">
                <a:avLst/>
              </a:prstGeom>
              <a:blipFill>
                <a:blip r:embed="rId13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6C4720F6-05A4-F333-2017-829D1EB241D9}"/>
                  </a:ext>
                </a:extLst>
              </p:cNvPr>
              <p:cNvSpPr txBox="1"/>
              <p:nvPr/>
            </p:nvSpPr>
            <p:spPr>
              <a:xfrm>
                <a:off x="3553452" y="3633278"/>
                <a:ext cx="1409201" cy="707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6C4720F6-05A4-F333-2017-829D1EB24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452" y="3633278"/>
                <a:ext cx="1409201" cy="7073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63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E94A8FE-3625-4063-8558-4BCBA64ADDBE}"/>
                  </a:ext>
                </a:extLst>
              </p:cNvPr>
              <p:cNvSpPr txBox="1"/>
              <p:nvPr/>
            </p:nvSpPr>
            <p:spPr>
              <a:xfrm>
                <a:off x="3357585" y="259544"/>
                <a:ext cx="1216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E94A8FE-3625-4063-8558-4BCBA64AD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85" y="259544"/>
                <a:ext cx="1216615" cy="276999"/>
              </a:xfrm>
              <a:prstGeom prst="rect">
                <a:avLst/>
              </a:prstGeom>
              <a:blipFill>
                <a:blip r:embed="rId2"/>
                <a:stretch>
                  <a:fillRect l="-4523" r="-2513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2AC4D7F-14C4-4A5D-8A59-B1B778A33B4D}"/>
                  </a:ext>
                </a:extLst>
              </p:cNvPr>
              <p:cNvSpPr txBox="1"/>
              <p:nvPr/>
            </p:nvSpPr>
            <p:spPr>
              <a:xfrm>
                <a:off x="4980183" y="243297"/>
                <a:ext cx="1226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=160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2AC4D7F-14C4-4A5D-8A59-B1B778A3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183" y="243297"/>
                <a:ext cx="1226233" cy="276999"/>
              </a:xfrm>
              <a:prstGeom prst="rect">
                <a:avLst/>
              </a:prstGeom>
              <a:blipFill>
                <a:blip r:embed="rId3"/>
                <a:stretch>
                  <a:fillRect l="-4478" r="-2488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D145B9B-E559-4174-98C4-5FD4B4A52565}"/>
                  </a:ext>
                </a:extLst>
              </p:cNvPr>
              <p:cNvSpPr txBox="1"/>
              <p:nvPr/>
            </p:nvSpPr>
            <p:spPr>
              <a:xfrm>
                <a:off x="2096085" y="243298"/>
                <a:ext cx="995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D145B9B-E559-4174-98C4-5FD4B4A5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85" y="243298"/>
                <a:ext cx="995465" cy="276999"/>
              </a:xfrm>
              <a:prstGeom prst="rect">
                <a:avLst/>
              </a:prstGeom>
              <a:blipFill>
                <a:blip r:embed="rId4"/>
                <a:stretch>
                  <a:fillRect l="-5521" r="-4908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5EC5659-5C7F-41CA-A7C4-1D6D3BA80278}"/>
                  </a:ext>
                </a:extLst>
              </p:cNvPr>
              <p:cNvSpPr txBox="1"/>
              <p:nvPr/>
            </p:nvSpPr>
            <p:spPr>
              <a:xfrm>
                <a:off x="370668" y="1091962"/>
                <a:ext cx="390215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=160−7=153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5EC5659-5C7F-41CA-A7C4-1D6D3BA80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8" y="1091962"/>
                <a:ext cx="3902158" cy="338554"/>
              </a:xfrm>
              <a:prstGeom prst="rect">
                <a:avLst/>
              </a:prstGeom>
              <a:blipFill>
                <a:blip r:embed="rId5"/>
                <a:stretch>
                  <a:fillRect l="-1250" r="-781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CB2E5E2-63EB-4E3C-8BF0-D9B47928368E}"/>
                  </a:ext>
                </a:extLst>
              </p:cNvPr>
              <p:cNvSpPr txBox="1"/>
              <p:nvPr/>
            </p:nvSpPr>
            <p:spPr>
              <a:xfrm>
                <a:off x="356954" y="259544"/>
                <a:ext cx="1473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𝑀𝑝𝑎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CB2E5E2-63EB-4E3C-8BF0-D9B479283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4" y="259544"/>
                <a:ext cx="1473096" cy="276999"/>
              </a:xfrm>
              <a:prstGeom prst="rect">
                <a:avLst/>
              </a:prstGeom>
              <a:blipFill>
                <a:blip r:embed="rId6"/>
                <a:stretch>
                  <a:fillRect l="-3734" r="-4564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148E556-30CE-4251-A664-D2EC25DE004F}"/>
                  </a:ext>
                </a:extLst>
              </p:cNvPr>
              <p:cNvSpPr txBox="1"/>
              <p:nvPr/>
            </p:nvSpPr>
            <p:spPr>
              <a:xfrm>
                <a:off x="464452" y="1980147"/>
                <a:ext cx="425873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𝑛𝑒𝑔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148E556-30CE-4251-A664-D2EC25DE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2" y="1980147"/>
                <a:ext cx="4258730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220F00F-106E-4C12-BCC9-B968E76936F3}"/>
                  </a:ext>
                </a:extLst>
              </p:cNvPr>
              <p:cNvSpPr txBox="1"/>
              <p:nvPr/>
            </p:nvSpPr>
            <p:spPr>
              <a:xfrm>
                <a:off x="5658899" y="1977085"/>
                <a:ext cx="519783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461500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0,8 . 0,85.</m:t>
                          </m:r>
                          <m:r>
                            <a:rPr lang="pt-BR" sz="220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153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2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,57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220F00F-106E-4C12-BCC9-B968E7693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99" y="1977085"/>
                <a:ext cx="5197833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AA3328E-F5BA-47C4-8CF2-79F44AA3D7AD}"/>
                  </a:ext>
                </a:extLst>
              </p:cNvPr>
              <p:cNvSpPr txBox="1"/>
              <p:nvPr/>
            </p:nvSpPr>
            <p:spPr>
              <a:xfrm>
                <a:off x="4586853" y="829216"/>
                <a:ext cx="6269879" cy="771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=35,71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=3,57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AA3328E-F5BA-47C4-8CF2-79F44AA3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53" y="829216"/>
                <a:ext cx="6269879" cy="7710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/>
              <p:nvPr/>
            </p:nvSpPr>
            <p:spPr>
              <a:xfrm>
                <a:off x="6462833" y="202092"/>
                <a:ext cx="4145280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𝑛𝑒𝑔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=4615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=461500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833" y="202092"/>
                <a:ext cx="4145280" cy="391902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AD4B0C5-4D8F-45F6-A955-A7A40C523B61}"/>
                  </a:ext>
                </a:extLst>
              </p:cNvPr>
              <p:cNvSpPr txBox="1"/>
              <p:nvPr/>
            </p:nvSpPr>
            <p:spPr>
              <a:xfrm>
                <a:off x="693149" y="3512247"/>
                <a:ext cx="274761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,4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+0,114=0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AD4B0C5-4D8F-45F6-A955-A7A40C523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49" y="3512247"/>
                <a:ext cx="2747612" cy="338554"/>
              </a:xfrm>
              <a:prstGeom prst="rect">
                <a:avLst/>
              </a:prstGeom>
              <a:blipFill>
                <a:blip r:embed="rId11"/>
                <a:stretch>
                  <a:fillRect l="-1778" r="-1778" b="-3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46A7214-DBDA-4FB6-8CB3-C90F6482F404}"/>
                  </a:ext>
                </a:extLst>
              </p:cNvPr>
              <p:cNvSpPr txBox="1"/>
              <p:nvPr/>
            </p:nvSpPr>
            <p:spPr>
              <a:xfrm>
                <a:off x="3885957" y="3067790"/>
                <a:ext cx="7792472" cy="1410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−4 . 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0,114=0,818</m:t>
                      </m:r>
                    </m:oMath>
                  </m:oMathPara>
                </a14:m>
                <a:endParaRPr lang="pt-BR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(−1)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0,818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(0,4)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=2,38</m:t>
                      </m:r>
                    </m:oMath>
                  </m:oMathPara>
                </a14:m>
                <a:endParaRPr lang="pt-BR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46A7214-DBDA-4FB6-8CB3-C90F6482F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957" y="3067790"/>
                <a:ext cx="7792472" cy="1410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6CF1BC1-7B1E-49DE-96B6-A080FB147B32}"/>
                  </a:ext>
                </a:extLst>
              </p:cNvPr>
              <p:cNvSpPr txBox="1"/>
              <p:nvPr/>
            </p:nvSpPr>
            <p:spPr>
              <a:xfrm>
                <a:off x="470391" y="4753403"/>
                <a:ext cx="314774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 ≤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200" b="0" i="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=0,45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6CF1BC1-7B1E-49DE-96B6-A080FB147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1" y="4753403"/>
                <a:ext cx="3147745" cy="430887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5791569-0870-4B6A-A2A6-C4B59DE2DF37}"/>
                  </a:ext>
                </a:extLst>
              </p:cNvPr>
              <p:cNvSpPr txBox="1"/>
              <p:nvPr/>
            </p:nvSpPr>
            <p:spPr>
              <a:xfrm>
                <a:off x="3943200" y="4799569"/>
                <a:ext cx="381630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 . 153=18,4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5791569-0870-4B6A-A2A6-C4B59DE2D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200" y="4799569"/>
                <a:ext cx="3816301" cy="338554"/>
              </a:xfrm>
              <a:prstGeom prst="rect">
                <a:avLst/>
              </a:prstGeom>
              <a:blipFill>
                <a:blip r:embed="rId14"/>
                <a:stretch>
                  <a:fillRect l="-479" r="-958" b="-3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E4A8862-66C0-47A8-A89C-A9DD209A3EF1}"/>
                  </a:ext>
                </a:extLst>
              </p:cNvPr>
              <p:cNvSpPr txBox="1"/>
              <p:nvPr/>
            </p:nvSpPr>
            <p:spPr>
              <a:xfrm>
                <a:off x="8257815" y="4799569"/>
                <a:ext cx="356604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pt-BR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 . 18,4=14,7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E4A8862-66C0-47A8-A89C-A9DD209A3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15" y="4799569"/>
                <a:ext cx="3566041" cy="338554"/>
              </a:xfrm>
              <a:prstGeom prst="rect">
                <a:avLst/>
              </a:prstGeom>
              <a:blipFill>
                <a:blip r:embed="rId15"/>
                <a:stretch>
                  <a:fillRect l="-1368" r="-1026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AF0B6EC-13D9-44EE-89E3-C5081730E1C4}"/>
                  </a:ext>
                </a:extLst>
              </p:cNvPr>
              <p:cNvSpPr txBox="1"/>
              <p:nvPr/>
            </p:nvSpPr>
            <p:spPr>
              <a:xfrm>
                <a:off x="2018442" y="5713255"/>
                <a:ext cx="8375947" cy="737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0,8 . 0,85 . 71 . 153 . 0,12 . 3,57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43,5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=72,8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AF0B6EC-13D9-44EE-89E3-C5081730E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442" y="5713255"/>
                <a:ext cx="8375947" cy="7378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5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/>
              <p:nvPr/>
            </p:nvSpPr>
            <p:spPr>
              <a:xfrm>
                <a:off x="166536" y="162903"/>
                <a:ext cx="4145280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𝑛𝑒𝑔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=4615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=461500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36" y="162903"/>
                <a:ext cx="4145280" cy="391902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D872402-FCE7-FF5C-FC89-E3F409333151}"/>
                  </a:ext>
                </a:extLst>
              </p:cNvPr>
              <p:cNvSpPr txBox="1"/>
              <p:nvPr/>
            </p:nvSpPr>
            <p:spPr>
              <a:xfrm>
                <a:off x="655342" y="3534187"/>
                <a:ext cx="648453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0,208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140 . 20+20.71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=8,78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D872402-FCE7-FF5C-FC89-E3F409333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42" y="3534187"/>
                <a:ext cx="6484531" cy="57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>
                <a:extLst>
                  <a:ext uri="{FF2B5EF4-FFF2-40B4-BE49-F238E27FC236}">
                    <a16:creationId xmlns:a16="http://schemas.microsoft.com/office/drawing/2014/main" id="{A4FCC742-8B58-5A99-5F10-5195A02666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156239"/>
                  </p:ext>
                </p:extLst>
              </p:nvPr>
            </p:nvGraphicFramePr>
            <p:xfrm>
              <a:off x="655342" y="709379"/>
              <a:ext cx="9382415" cy="2370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6606">
                      <a:extLst>
                        <a:ext uri="{9D8B030D-6E8A-4147-A177-3AD203B41FA5}">
                          <a16:colId xmlns:a16="http://schemas.microsoft.com/office/drawing/2014/main" val="2536076887"/>
                        </a:ext>
                      </a:extLst>
                    </a:gridCol>
                    <a:gridCol w="878997">
                      <a:extLst>
                        <a:ext uri="{9D8B030D-6E8A-4147-A177-3AD203B41FA5}">
                          <a16:colId xmlns:a16="http://schemas.microsoft.com/office/drawing/2014/main" val="1325795714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553662511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922473820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409431360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010057334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448724923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2105623019"/>
                        </a:ext>
                      </a:extLst>
                    </a:gridCol>
                  </a:tblGrid>
                  <a:tr h="658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Forma da Seção</a:t>
                          </a:r>
                        </a:p>
                      </a:txBody>
                      <a:tcPr marL="105552" marR="105552" marT="52776" marB="52776"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Valores 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pt-BR" sz="1800" b="1" i="1" smtClean="0">
                                      <a:latin typeface="Cambria Math" panose="02040503050406030204" pitchFamily="18" charset="0"/>
                                    </a:rPr>
                                    <m:t>𝒎𝒊𝒏</m:t>
                                  </m:r>
                                </m:sub>
                              </m:sSub>
                              <m:r>
                                <a:rPr lang="pt-BR" sz="1800" b="1" i="1" smtClean="0">
                                  <a:latin typeface="Cambria Math" panose="02040503050406030204" pitchFamily="18" charset="0"/>
                                </a:rPr>
                                <m:t> (%)</m:t>
                              </m:r>
                            </m:oMath>
                          </a14:m>
                          <a:endParaRPr lang="pt-BR" sz="1800" dirty="0"/>
                        </a:p>
                      </a:txBody>
                      <a:tcPr marL="82967" marR="82967" marT="41483" marB="41483" anchor="ctr"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051979"/>
                      </a:ext>
                    </a:extLst>
                  </a:tr>
                  <a:tr h="428073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Retangular</a:t>
                          </a:r>
                        </a:p>
                      </a:txBody>
                      <a:tcPr marL="82967" marR="82967" marT="41483" marB="41483"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C20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C25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C30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C35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C40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C45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C50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3626810918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0,164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0,179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0,194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0,208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1491103942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C55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C60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C65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C70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C75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C80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C85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704734453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0,211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0,219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0,226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0,233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0,239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0,245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0,251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3099483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>
                <a:extLst>
                  <a:ext uri="{FF2B5EF4-FFF2-40B4-BE49-F238E27FC236}">
                    <a16:creationId xmlns:a16="http://schemas.microsoft.com/office/drawing/2014/main" id="{A4FCC742-8B58-5A99-5F10-5195A02666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156239"/>
                  </p:ext>
                </p:extLst>
              </p:nvPr>
            </p:nvGraphicFramePr>
            <p:xfrm>
              <a:off x="655342" y="709379"/>
              <a:ext cx="9382415" cy="2370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6606">
                      <a:extLst>
                        <a:ext uri="{9D8B030D-6E8A-4147-A177-3AD203B41FA5}">
                          <a16:colId xmlns:a16="http://schemas.microsoft.com/office/drawing/2014/main" val="2536076887"/>
                        </a:ext>
                      </a:extLst>
                    </a:gridCol>
                    <a:gridCol w="878997">
                      <a:extLst>
                        <a:ext uri="{9D8B030D-6E8A-4147-A177-3AD203B41FA5}">
                          <a16:colId xmlns:a16="http://schemas.microsoft.com/office/drawing/2014/main" val="1325795714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553662511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922473820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409431360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010057334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448724923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2105623019"/>
                        </a:ext>
                      </a:extLst>
                    </a:gridCol>
                  </a:tblGrid>
                  <a:tr h="658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Forma da Seção</a:t>
                          </a:r>
                        </a:p>
                      </a:txBody>
                      <a:tcPr marL="105552" marR="105552" marT="52776" marB="52776" anchor="ctr"/>
                    </a:tc>
                    <a:tc gridSpan="7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82967" marR="82967" marT="41483" marB="41483" anchor="ctr">
                        <a:blipFill>
                          <a:blip r:embed="rId4"/>
                          <a:stretch>
                            <a:fillRect l="-18630" t="-3704" r="-308" b="-26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051979"/>
                      </a:ext>
                    </a:extLst>
                  </a:tr>
                  <a:tr h="428073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Retangular</a:t>
                          </a:r>
                        </a:p>
                      </a:txBody>
                      <a:tcPr marL="82967" marR="82967" marT="41483" marB="41483"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C20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C25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C30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C35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C40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C45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C50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3626810918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0,164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0,179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0,194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0,208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1491103942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C55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C60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C65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C70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C75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C80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C85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704734453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0,211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0,219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0,226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0,233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0,239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0,245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0,251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30994836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BE57B07B-1F2A-BB68-D1FD-A7FE0A563B7D}"/>
              </a:ext>
            </a:extLst>
          </p:cNvPr>
          <p:cNvSpPr/>
          <p:nvPr/>
        </p:nvSpPr>
        <p:spPr>
          <a:xfrm>
            <a:off x="8882743" y="1802674"/>
            <a:ext cx="1155014" cy="4441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635DAD6-97BD-B5D0-F56E-AB17FB86E002}"/>
                  </a:ext>
                </a:extLst>
              </p:cNvPr>
              <p:cNvSpPr txBox="1"/>
              <p:nvPr/>
            </p:nvSpPr>
            <p:spPr>
              <a:xfrm>
                <a:off x="7139873" y="3711301"/>
                <a:ext cx="18197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72,8 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635DAD6-97BD-B5D0-F56E-AB17FB86E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873" y="3711301"/>
                <a:ext cx="1819729" cy="276999"/>
              </a:xfrm>
              <a:prstGeom prst="rect">
                <a:avLst/>
              </a:prstGeom>
              <a:blipFill>
                <a:blip r:embed="rId5"/>
                <a:stretch>
                  <a:fillRect l="-2007" r="-2341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a 4">
                <a:extLst>
                  <a:ext uri="{FF2B5EF4-FFF2-40B4-BE49-F238E27FC236}">
                    <a16:creationId xmlns:a16="http://schemas.microsoft.com/office/drawing/2014/main" id="{455C45C4-A435-BB89-C9A0-E90960A719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4037129"/>
                  </p:ext>
                </p:extLst>
              </p:nvPr>
            </p:nvGraphicFramePr>
            <p:xfrm>
              <a:off x="655342" y="4611190"/>
              <a:ext cx="5593576" cy="1423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6915">
                      <a:extLst>
                        <a:ext uri="{9D8B030D-6E8A-4147-A177-3AD203B41FA5}">
                          <a16:colId xmlns:a16="http://schemas.microsoft.com/office/drawing/2014/main" val="1293788504"/>
                        </a:ext>
                      </a:extLst>
                    </a:gridCol>
                    <a:gridCol w="3866661">
                      <a:extLst>
                        <a:ext uri="{9D8B030D-6E8A-4147-A177-3AD203B41FA5}">
                          <a16:colId xmlns:a16="http://schemas.microsoft.com/office/drawing/2014/main" val="2806004043"/>
                        </a:ext>
                      </a:extLst>
                    </a:gridCol>
                  </a:tblGrid>
                  <a:tr h="404332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𝓕</m:t>
                                    </m:r>
                                  </m:e>
                                  <m:sub>
                                    <m:r>
                                      <a:rPr lang="pt-BR" sz="1800" b="1" i="1" smtClean="0">
                                        <a:latin typeface="Cambria Math" panose="02040503050406030204" pitchFamily="18" charset="0"/>
                                      </a:rPr>
                                      <m:t>𝒄𝒕𝒌</m:t>
                                    </m:r>
                                    <m:r>
                                      <a:rPr lang="pt-BR" sz="1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800" b="1" i="1" smtClean="0">
                                        <a:latin typeface="Cambria Math" panose="02040503050406030204" pitchFamily="18" charset="0"/>
                                      </a:rPr>
                                      <m:t>𝒔𝒖𝒑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800" dirty="0"/>
                        </a:p>
                      </a:txBody>
                      <a:tcPr marL="94238" marR="94238" marT="47119" marB="47119"/>
                    </a:tc>
                    <a:tc h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𝓕</m:t>
                                    </m:r>
                                  </m:e>
                                  <m:sub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𝒄𝒕𝒌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𝒔𝒖𝒑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000" dirty="0"/>
                        </a:p>
                      </a:txBody>
                      <a:tcPr marL="107015" marR="107015" marT="53507" marB="53507"/>
                    </a:tc>
                    <a:extLst>
                      <a:ext uri="{0D108BD9-81ED-4DB2-BD59-A6C34878D82A}">
                        <a16:rowId xmlns:a16="http://schemas.microsoft.com/office/drawing/2014/main" val="1265197019"/>
                      </a:ext>
                    </a:extLst>
                  </a:tr>
                  <a:tr h="4974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𝑐𝑘</m:t>
                                    </m:r>
                                  </m:sub>
                                </m:sSub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≤50 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𝑀𝑝𝑎</m:t>
                                </m:r>
                              </m:oMath>
                            </m:oMathPara>
                          </a14:m>
                          <a:endParaRPr lang="pt-BR" sz="1800" dirty="0"/>
                        </a:p>
                      </a:txBody>
                      <a:tcPr marL="94238" marR="94238" marT="47119" marB="4711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ctk</m:t>
                                    </m:r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sup</m:t>
                                    </m:r>
                                  </m:sub>
                                </m:sSub>
                                <m: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=0,39.</m:t>
                                </m:r>
                                <m:sSup>
                                  <m:sSup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8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ℱ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b="0" i="0" smtClean="0">
                                            <a:latin typeface="Cambria Math" panose="02040503050406030204" pitchFamily="18" charset="0"/>
                                          </a:rPr>
                                          <m:t>ck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800" b="0" i="0" dirty="0"/>
                        </a:p>
                      </a:txBody>
                      <a:tcPr marL="94238" marR="94238" marT="47119" marB="47119"/>
                    </a:tc>
                    <a:extLst>
                      <a:ext uri="{0D108BD9-81ED-4DB2-BD59-A6C34878D82A}">
                        <a16:rowId xmlns:a16="http://schemas.microsoft.com/office/drawing/2014/main" val="3875522266"/>
                      </a:ext>
                    </a:extLst>
                  </a:tr>
                  <a:tr h="5212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𝑐𝑘</m:t>
                                    </m:r>
                                  </m:sub>
                                </m:sSub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&gt;50 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𝑀𝑝𝑎</m:t>
                                </m:r>
                              </m:oMath>
                            </m:oMathPara>
                          </a14:m>
                          <a:endParaRPr lang="pt-BR" sz="1800" dirty="0"/>
                        </a:p>
                      </a:txBody>
                      <a:tcPr marL="94238" marR="94238" marT="47119" marB="47119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ctk</m:t>
                                    </m:r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sup</m:t>
                                    </m:r>
                                  </m:sub>
                                </m:sSub>
                                <m: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=2,756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 (1+0,11 .</m:t>
                                </m:r>
                                <m:sSub>
                                  <m:sSub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ck</m:t>
                                    </m:r>
                                  </m:sub>
                                </m:sSub>
                                <m: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800" b="0" i="0" dirty="0"/>
                        </a:p>
                      </a:txBody>
                      <a:tcPr marL="94238" marR="94238" marT="47119" marB="47119"/>
                    </a:tc>
                    <a:extLst>
                      <a:ext uri="{0D108BD9-81ED-4DB2-BD59-A6C34878D82A}">
                        <a16:rowId xmlns:a16="http://schemas.microsoft.com/office/drawing/2014/main" val="30424054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a 4">
                <a:extLst>
                  <a:ext uri="{FF2B5EF4-FFF2-40B4-BE49-F238E27FC236}">
                    <a16:creationId xmlns:a16="http://schemas.microsoft.com/office/drawing/2014/main" id="{455C45C4-A435-BB89-C9A0-E90960A719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4037129"/>
                  </p:ext>
                </p:extLst>
              </p:nvPr>
            </p:nvGraphicFramePr>
            <p:xfrm>
              <a:off x="655342" y="4611190"/>
              <a:ext cx="5593576" cy="1423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6915">
                      <a:extLst>
                        <a:ext uri="{9D8B030D-6E8A-4147-A177-3AD203B41FA5}">
                          <a16:colId xmlns:a16="http://schemas.microsoft.com/office/drawing/2014/main" val="1293788504"/>
                        </a:ext>
                      </a:extLst>
                    </a:gridCol>
                    <a:gridCol w="3866661">
                      <a:extLst>
                        <a:ext uri="{9D8B030D-6E8A-4147-A177-3AD203B41FA5}">
                          <a16:colId xmlns:a16="http://schemas.microsoft.com/office/drawing/2014/main" val="2806004043"/>
                        </a:ext>
                      </a:extLst>
                    </a:gridCol>
                  </a:tblGrid>
                  <a:tr h="404332"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109" t="-1515" r="-435" b="-2575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𝓕</m:t>
                                    </m:r>
                                  </m:e>
                                  <m:sub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𝒄𝒕𝒌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𝒔𝒖𝒑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000" dirty="0"/>
                        </a:p>
                      </a:txBody>
                      <a:tcPr marL="107015" marR="107015" marT="53507" marB="53507"/>
                    </a:tc>
                    <a:extLst>
                      <a:ext uri="{0D108BD9-81ED-4DB2-BD59-A6C34878D82A}">
                        <a16:rowId xmlns:a16="http://schemas.microsoft.com/office/drawing/2014/main" val="1265197019"/>
                      </a:ext>
                    </a:extLst>
                  </a:tr>
                  <a:tr h="49745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352" t="-81707" r="-225000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44882" t="-81707" r="-630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522266"/>
                      </a:ext>
                    </a:extLst>
                  </a:tr>
                  <a:tr h="521293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352" t="-173256" r="-225000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44882" t="-173256" r="-630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24054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B3E64A1D-0857-CAB4-172D-02CD7AB4FBC2}"/>
              </a:ext>
            </a:extLst>
          </p:cNvPr>
          <p:cNvSpPr/>
          <p:nvPr/>
        </p:nvSpPr>
        <p:spPr>
          <a:xfrm>
            <a:off x="2386148" y="5030848"/>
            <a:ext cx="3862770" cy="4441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63C0D378-9FF6-D313-E34A-5493212AD13D}"/>
                  </a:ext>
                </a:extLst>
              </p:cNvPr>
              <p:cNvSpPr txBox="1"/>
              <p:nvPr/>
            </p:nvSpPr>
            <p:spPr>
              <a:xfrm>
                <a:off x="7139873" y="4866206"/>
                <a:ext cx="4396785" cy="829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ctk</m:t>
                          </m:r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=0,39.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ck</m:t>
                              </m:r>
                            </m:sup>
                          </m:sSup>
                        </m:e>
                        <m:sup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0,39.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pt-BR" sz="200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=5,3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=0,53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63C0D378-9FF6-D313-E34A-5493212AD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873" y="4866206"/>
                <a:ext cx="4396785" cy="829330"/>
              </a:xfrm>
              <a:prstGeom prst="rect">
                <a:avLst/>
              </a:prstGeom>
              <a:blipFill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DB3D99AA-992B-27FC-8ADE-D47DEBE31063}"/>
              </a:ext>
            </a:extLst>
          </p:cNvPr>
          <p:cNvSpPr/>
          <p:nvPr/>
        </p:nvSpPr>
        <p:spPr>
          <a:xfrm>
            <a:off x="6609806" y="5169837"/>
            <a:ext cx="530067" cy="222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1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11" grpId="0"/>
      <p:bldP spid="26" grpId="0" animBg="1"/>
      <p:bldP spid="27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66CCAFA-F682-4E02-FD8D-C78171905BC9}"/>
                  </a:ext>
                </a:extLst>
              </p:cNvPr>
              <p:cNvSpPr txBox="1"/>
              <p:nvPr/>
            </p:nvSpPr>
            <p:spPr>
              <a:xfrm>
                <a:off x="296271" y="1265293"/>
                <a:ext cx="115994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𝓍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0,5 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−0,5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0,5 . 20 . 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160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71 −20</m:t>
                              </m:r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. 20 . (160 −0,5 . 20)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20 . 160+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71 −20</m:t>
                              </m:r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. 20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=96,9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66CCAFA-F682-4E02-FD8D-C78171905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1" y="1265293"/>
                <a:ext cx="11599457" cy="7532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D51E43-2FA8-2D52-1D98-767F34971F32}"/>
                  </a:ext>
                </a:extLst>
              </p:cNvPr>
              <p:cNvSpPr txBox="1"/>
              <p:nvPr/>
            </p:nvSpPr>
            <p:spPr>
              <a:xfrm>
                <a:off x="465679" y="6242578"/>
                <a:ext cx="7440435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=0,8 . 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𝑐𝑡𝑘</m:t>
                          </m:r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=0,8 . 109891,5 . 0,53=46533,5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D51E43-2FA8-2D52-1D98-767F3497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9" y="6242578"/>
                <a:ext cx="7440435" cy="331437"/>
              </a:xfrm>
              <a:prstGeom prst="rect">
                <a:avLst/>
              </a:prstGeom>
              <a:blipFill>
                <a:blip r:embed="rId3"/>
                <a:stretch>
                  <a:fillRect l="-164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356B6AE-08C2-59B1-EA87-EE6C5C9C9A03}"/>
                  </a:ext>
                </a:extLst>
              </p:cNvPr>
              <p:cNvSpPr txBox="1"/>
              <p:nvPr/>
            </p:nvSpPr>
            <p:spPr>
              <a:xfrm>
                <a:off x="296271" y="2476897"/>
                <a:ext cx="9261785" cy="84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𝓍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𝓍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356B6AE-08C2-59B1-EA87-EE6C5C9C9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1" y="2476897"/>
                <a:ext cx="9261785" cy="844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C9A711F-E85E-2395-5025-B294532BCB9F}"/>
                  </a:ext>
                </a:extLst>
              </p:cNvPr>
              <p:cNvSpPr txBox="1"/>
              <p:nvPr/>
            </p:nvSpPr>
            <p:spPr>
              <a:xfrm>
                <a:off x="465679" y="4976707"/>
                <a:ext cx="4432893" cy="72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10650619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96,9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=109891,5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C9A711F-E85E-2395-5025-B294532B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9" y="4976707"/>
                <a:ext cx="4432893" cy="728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BFFAF30-A493-20B3-694D-0F71D9E47C7A}"/>
                  </a:ext>
                </a:extLst>
              </p:cNvPr>
              <p:cNvSpPr txBox="1"/>
              <p:nvPr/>
            </p:nvSpPr>
            <p:spPr>
              <a:xfrm>
                <a:off x="302454" y="3727069"/>
                <a:ext cx="11889546" cy="807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71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0. 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  <m:t>160−</m:t>
                              </m:r>
                              <m:f>
                                <m:fPr>
                                  <m:ctrlPr>
                                    <a:rPr lang="pt-BR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t-BR" sz="19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  <m:t>−96,9</m:t>
                              </m:r>
                            </m:e>
                          </m:d>
                        </m:e>
                        <m:sup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0. 160 . 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b="0" i="1" smtClean="0">
                                      <a:latin typeface="Cambria Math" panose="02040503050406030204" pitchFamily="18" charset="0"/>
                                    </a:rPr>
                                    <m:t>160</m:t>
                                  </m:r>
                                </m:num>
                                <m:den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  <m:t>96,9</m:t>
                              </m:r>
                            </m:e>
                          </m:d>
                        </m:e>
                        <m:sup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0. 160³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71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20³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=10650619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BFFAF30-A493-20B3-694D-0F71D9E4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54" y="3727069"/>
                <a:ext cx="11889546" cy="8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3063583-769F-2B2F-3870-9DDE6AC3ECE6}"/>
                  </a:ext>
                </a:extLst>
              </p:cNvPr>
              <p:cNvSpPr txBox="1"/>
              <p:nvPr/>
            </p:nvSpPr>
            <p:spPr>
              <a:xfrm>
                <a:off x="7906114" y="6242578"/>
                <a:ext cx="25980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461500 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𝑂𝑘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3063583-769F-2B2F-3870-9DDE6AC3E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114" y="6242578"/>
                <a:ext cx="2598019" cy="307777"/>
              </a:xfrm>
              <a:prstGeom prst="rect">
                <a:avLst/>
              </a:prstGeom>
              <a:blipFill>
                <a:blip r:embed="rId7"/>
                <a:stretch>
                  <a:fillRect l="-1643" r="-1408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3912D00-888B-E9D6-5DB1-34BAE37C402E}"/>
                  </a:ext>
                </a:extLst>
              </p:cNvPr>
              <p:cNvSpPr txBox="1"/>
              <p:nvPr/>
            </p:nvSpPr>
            <p:spPr>
              <a:xfrm>
                <a:off x="166536" y="162903"/>
                <a:ext cx="4145280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𝑛𝑒𝑔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=4615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=461500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3912D00-888B-E9D6-5DB1-34BAE37C4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36" y="162903"/>
                <a:ext cx="4145280" cy="391902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4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E94A8FE-3625-4063-8558-4BCBA64ADDBE}"/>
                  </a:ext>
                </a:extLst>
              </p:cNvPr>
              <p:cNvSpPr txBox="1"/>
              <p:nvPr/>
            </p:nvSpPr>
            <p:spPr>
              <a:xfrm>
                <a:off x="3357585" y="259544"/>
                <a:ext cx="1216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E94A8FE-3625-4063-8558-4BCBA64AD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85" y="259544"/>
                <a:ext cx="1216615" cy="276999"/>
              </a:xfrm>
              <a:prstGeom prst="rect">
                <a:avLst/>
              </a:prstGeom>
              <a:blipFill>
                <a:blip r:embed="rId2"/>
                <a:stretch>
                  <a:fillRect l="-4523" r="-2513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2AC4D7F-14C4-4A5D-8A59-B1B778A33B4D}"/>
                  </a:ext>
                </a:extLst>
              </p:cNvPr>
              <p:cNvSpPr txBox="1"/>
              <p:nvPr/>
            </p:nvSpPr>
            <p:spPr>
              <a:xfrm>
                <a:off x="4980183" y="243297"/>
                <a:ext cx="1226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=160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2AC4D7F-14C4-4A5D-8A59-B1B778A3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183" y="243297"/>
                <a:ext cx="1226233" cy="276999"/>
              </a:xfrm>
              <a:prstGeom prst="rect">
                <a:avLst/>
              </a:prstGeom>
              <a:blipFill>
                <a:blip r:embed="rId3"/>
                <a:stretch>
                  <a:fillRect l="-4478" r="-2488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D145B9B-E559-4174-98C4-5FD4B4A52565}"/>
                  </a:ext>
                </a:extLst>
              </p:cNvPr>
              <p:cNvSpPr txBox="1"/>
              <p:nvPr/>
            </p:nvSpPr>
            <p:spPr>
              <a:xfrm>
                <a:off x="2096085" y="243298"/>
                <a:ext cx="995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D145B9B-E559-4174-98C4-5FD4B4A5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85" y="243298"/>
                <a:ext cx="995465" cy="276999"/>
              </a:xfrm>
              <a:prstGeom prst="rect">
                <a:avLst/>
              </a:prstGeom>
              <a:blipFill>
                <a:blip r:embed="rId4"/>
                <a:stretch>
                  <a:fillRect l="-5521" r="-4908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CB2E5E2-63EB-4E3C-8BF0-D9B47928368E}"/>
                  </a:ext>
                </a:extLst>
              </p:cNvPr>
              <p:cNvSpPr txBox="1"/>
              <p:nvPr/>
            </p:nvSpPr>
            <p:spPr>
              <a:xfrm>
                <a:off x="356954" y="259544"/>
                <a:ext cx="1473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𝑀𝑝𝑎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CB2E5E2-63EB-4E3C-8BF0-D9B479283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4" y="259544"/>
                <a:ext cx="1473096" cy="276999"/>
              </a:xfrm>
              <a:prstGeom prst="rect">
                <a:avLst/>
              </a:prstGeom>
              <a:blipFill>
                <a:blip r:embed="rId5"/>
                <a:stretch>
                  <a:fillRect l="-3734" r="-4564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AA3328E-F5BA-47C4-8CF2-79F44AA3D7AD}"/>
                  </a:ext>
                </a:extLst>
              </p:cNvPr>
              <p:cNvSpPr txBox="1"/>
              <p:nvPr/>
            </p:nvSpPr>
            <p:spPr>
              <a:xfrm>
                <a:off x="4689262" y="656166"/>
                <a:ext cx="5805432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=35,71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=3,57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AA3328E-F5BA-47C4-8CF2-79F44AA3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62" y="656166"/>
                <a:ext cx="5805432" cy="647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/>
              <p:nvPr/>
            </p:nvSpPr>
            <p:spPr>
              <a:xfrm>
                <a:off x="6462833" y="202092"/>
                <a:ext cx="4145280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=8767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=876700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833" y="202092"/>
                <a:ext cx="4145280" cy="391902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B0BBB1A-3072-E675-399C-A8264CF6BBDD}"/>
                  </a:ext>
                </a:extLst>
              </p:cNvPr>
              <p:cNvSpPr txBox="1"/>
              <p:nvPr/>
            </p:nvSpPr>
            <p:spPr>
              <a:xfrm>
                <a:off x="356954" y="940312"/>
                <a:ext cx="33311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=185−10=175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B0BBB1A-3072-E675-399C-A8264CF6B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4" y="940312"/>
                <a:ext cx="3331105" cy="276999"/>
              </a:xfrm>
              <a:prstGeom prst="rect">
                <a:avLst/>
              </a:prstGeom>
              <a:blipFill>
                <a:blip r:embed="rId8"/>
                <a:stretch>
                  <a:fillRect l="-1099" r="-1282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4379A0-2BEE-D727-2018-6EB750B3E963}"/>
                  </a:ext>
                </a:extLst>
              </p:cNvPr>
              <p:cNvSpPr txBox="1"/>
              <p:nvPr/>
            </p:nvSpPr>
            <p:spPr>
              <a:xfrm>
                <a:off x="697407" y="3112166"/>
                <a:ext cx="4895892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=100+107+100=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307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4379A0-2BEE-D727-2018-6EB750B3E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7" y="3112166"/>
                <a:ext cx="4895892" cy="299249"/>
              </a:xfrm>
              <a:prstGeom prst="rect">
                <a:avLst/>
              </a:prstGeom>
              <a:blipFill>
                <a:blip r:embed="rId9"/>
                <a:stretch>
                  <a:fillRect l="-124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4996CD6-EDD4-11F1-7F76-E8F0D522C12B}"/>
                  </a:ext>
                </a:extLst>
              </p:cNvPr>
              <p:cNvSpPr txBox="1"/>
              <p:nvPr/>
            </p:nvSpPr>
            <p:spPr>
              <a:xfrm>
                <a:off x="239974" y="1415609"/>
                <a:ext cx="5353325" cy="1340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0,1 . 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8 . 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eqAr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 . 0,6 . 2000=120 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0,1 . 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. 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00=1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0 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27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8 . 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=8 . 25=200 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4996CD6-EDD4-11F1-7F76-E8F0D522C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4" y="1415609"/>
                <a:ext cx="5353325" cy="13408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AFDD5AF-DC97-AD40-8478-F7B7B99E38F3}"/>
                  </a:ext>
                </a:extLst>
              </p:cNvPr>
              <p:cNvSpPr txBox="1"/>
              <p:nvPr/>
            </p:nvSpPr>
            <p:spPr>
              <a:xfrm>
                <a:off x="5880294" y="1404399"/>
                <a:ext cx="5605287" cy="1412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0,1 . 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8 . 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eqAr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 . 0,6 . 2000=120 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𝑐𝑚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 . 2 . 500=100 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𝑐𝑚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,5 .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0,5 . 313=157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𝑐𝑚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8 . 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=8 . 25=200 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𝑐𝑚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AFDD5AF-DC97-AD40-8478-F7B7B99E3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294" y="1404399"/>
                <a:ext cx="5605287" cy="14126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37A27AC6-F7FE-7352-4448-4A5BE60F2729}"/>
              </a:ext>
            </a:extLst>
          </p:cNvPr>
          <p:cNvSpPr/>
          <p:nvPr/>
        </p:nvSpPr>
        <p:spPr>
          <a:xfrm>
            <a:off x="8571414" y="4288264"/>
            <a:ext cx="613117" cy="188507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91E6DAE-D296-872A-1122-D5C8E0BDD7F4}"/>
              </a:ext>
            </a:extLst>
          </p:cNvPr>
          <p:cNvSpPr/>
          <p:nvPr/>
        </p:nvSpPr>
        <p:spPr>
          <a:xfrm>
            <a:off x="6939672" y="3793551"/>
            <a:ext cx="3876603" cy="49471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0461C96-47C0-7C42-8028-3317455B15A8}"/>
                  </a:ext>
                </a:extLst>
              </p:cNvPr>
              <p:cNvSpPr txBox="1"/>
              <p:nvPr/>
            </p:nvSpPr>
            <p:spPr>
              <a:xfrm>
                <a:off x="8449160" y="3378174"/>
                <a:ext cx="7502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307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0461C96-47C0-7C42-8028-3317455B1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160" y="3378174"/>
                <a:ext cx="7502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2C504B4-C6BD-91C5-41E3-56B58166A466}"/>
                  </a:ext>
                </a:extLst>
              </p:cNvPr>
              <p:cNvSpPr txBox="1"/>
              <p:nvPr/>
            </p:nvSpPr>
            <p:spPr>
              <a:xfrm>
                <a:off x="8502867" y="5759832"/>
                <a:ext cx="7502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2C504B4-C6BD-91C5-41E3-56B58166A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867" y="5759832"/>
                <a:ext cx="7502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5B3A2072-8B37-E246-A214-34C128E3A9AB}"/>
                  </a:ext>
                </a:extLst>
              </p:cNvPr>
              <p:cNvSpPr txBox="1"/>
              <p:nvPr/>
            </p:nvSpPr>
            <p:spPr>
              <a:xfrm>
                <a:off x="10646050" y="3851892"/>
                <a:ext cx="7502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5B3A2072-8B37-E246-A214-34C128E3A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050" y="3851892"/>
                <a:ext cx="7502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BC0C9928-47AD-ECBE-2F9C-3239C2F2895E}"/>
                  </a:ext>
                </a:extLst>
              </p:cNvPr>
              <p:cNvSpPr txBox="1"/>
              <p:nvPr/>
            </p:nvSpPr>
            <p:spPr>
              <a:xfrm>
                <a:off x="5880294" y="4672242"/>
                <a:ext cx="7502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185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BC0C9928-47AD-ECBE-2F9C-3239C2F28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294" y="4672242"/>
                <a:ext cx="7502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EFBFCAAA-37E6-1E81-3065-27818CE89B1E}"/>
              </a:ext>
            </a:extLst>
          </p:cNvPr>
          <p:cNvCxnSpPr/>
          <p:nvPr/>
        </p:nvCxnSpPr>
        <p:spPr>
          <a:xfrm>
            <a:off x="6818206" y="3793551"/>
            <a:ext cx="0" cy="23797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23A4965-A9C8-C7C4-A4D2-B7B125C187B7}"/>
              </a:ext>
            </a:extLst>
          </p:cNvPr>
          <p:cNvCxnSpPr>
            <a:cxnSpLocks/>
          </p:cNvCxnSpPr>
          <p:nvPr/>
        </p:nvCxnSpPr>
        <p:spPr>
          <a:xfrm flipH="1" flipV="1">
            <a:off x="7000941" y="3718599"/>
            <a:ext cx="3815334" cy="122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E94A8FE-3625-4063-8558-4BCBA64ADDBE}"/>
                  </a:ext>
                </a:extLst>
              </p:cNvPr>
              <p:cNvSpPr txBox="1"/>
              <p:nvPr/>
            </p:nvSpPr>
            <p:spPr>
              <a:xfrm>
                <a:off x="3357585" y="259544"/>
                <a:ext cx="1216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E94A8FE-3625-4063-8558-4BCBA64AD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85" y="259544"/>
                <a:ext cx="1216615" cy="276999"/>
              </a:xfrm>
              <a:prstGeom prst="rect">
                <a:avLst/>
              </a:prstGeom>
              <a:blipFill>
                <a:blip r:embed="rId2"/>
                <a:stretch>
                  <a:fillRect l="-4523" r="-2513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2AC4D7F-14C4-4A5D-8A59-B1B778A33B4D}"/>
                  </a:ext>
                </a:extLst>
              </p:cNvPr>
              <p:cNvSpPr txBox="1"/>
              <p:nvPr/>
            </p:nvSpPr>
            <p:spPr>
              <a:xfrm>
                <a:off x="4980183" y="243297"/>
                <a:ext cx="1226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=160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2AC4D7F-14C4-4A5D-8A59-B1B778A3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183" y="243297"/>
                <a:ext cx="1226233" cy="276999"/>
              </a:xfrm>
              <a:prstGeom prst="rect">
                <a:avLst/>
              </a:prstGeom>
              <a:blipFill>
                <a:blip r:embed="rId3"/>
                <a:stretch>
                  <a:fillRect l="-4478" r="-2488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D145B9B-E559-4174-98C4-5FD4B4A52565}"/>
                  </a:ext>
                </a:extLst>
              </p:cNvPr>
              <p:cNvSpPr txBox="1"/>
              <p:nvPr/>
            </p:nvSpPr>
            <p:spPr>
              <a:xfrm>
                <a:off x="2096085" y="243298"/>
                <a:ext cx="995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D145B9B-E559-4174-98C4-5FD4B4A5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85" y="243298"/>
                <a:ext cx="995465" cy="276999"/>
              </a:xfrm>
              <a:prstGeom prst="rect">
                <a:avLst/>
              </a:prstGeom>
              <a:blipFill>
                <a:blip r:embed="rId4"/>
                <a:stretch>
                  <a:fillRect l="-5521" r="-4908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CB2E5E2-63EB-4E3C-8BF0-D9B47928368E}"/>
                  </a:ext>
                </a:extLst>
              </p:cNvPr>
              <p:cNvSpPr txBox="1"/>
              <p:nvPr/>
            </p:nvSpPr>
            <p:spPr>
              <a:xfrm>
                <a:off x="356954" y="259544"/>
                <a:ext cx="1473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𝑀𝑝𝑎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CB2E5E2-63EB-4E3C-8BF0-D9B479283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4" y="259544"/>
                <a:ext cx="1473096" cy="276999"/>
              </a:xfrm>
              <a:prstGeom prst="rect">
                <a:avLst/>
              </a:prstGeom>
              <a:blipFill>
                <a:blip r:embed="rId6"/>
                <a:stretch>
                  <a:fillRect l="-3734" r="-4564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/>
              <p:nvPr/>
            </p:nvSpPr>
            <p:spPr>
              <a:xfrm>
                <a:off x="6462833" y="202092"/>
                <a:ext cx="4145280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=8767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=876700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833" y="202092"/>
                <a:ext cx="4145280" cy="391902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8BC75C5-BB8E-1D0E-3664-5C724AB81A5D}"/>
                  </a:ext>
                </a:extLst>
              </p:cNvPr>
              <p:cNvSpPr txBox="1"/>
              <p:nvPr/>
            </p:nvSpPr>
            <p:spPr>
              <a:xfrm>
                <a:off x="656983" y="1289901"/>
                <a:ext cx="425873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𝑝𝑜𝑠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8BC75C5-BB8E-1D0E-3664-5C724AB81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83" y="1289901"/>
                <a:ext cx="4258730" cy="760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4A8126A-10A7-C4AD-12C1-B97D34F6A5C9}"/>
                  </a:ext>
                </a:extLst>
              </p:cNvPr>
              <p:cNvSpPr txBox="1"/>
              <p:nvPr/>
            </p:nvSpPr>
            <p:spPr>
              <a:xfrm>
                <a:off x="5709983" y="1326744"/>
                <a:ext cx="5353325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876700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0,8 . 0,85.307. 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175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2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,57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4A8126A-10A7-C4AD-12C1-B97D34F6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83" y="1326744"/>
                <a:ext cx="5353325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42A3281-6BCF-48D6-0A66-F2004068174B}"/>
                  </a:ext>
                </a:extLst>
              </p:cNvPr>
              <p:cNvSpPr txBox="1"/>
              <p:nvPr/>
            </p:nvSpPr>
            <p:spPr>
              <a:xfrm>
                <a:off x="1023381" y="3137241"/>
                <a:ext cx="274761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,4</m:t>
                      </m:r>
                      <m:sSup>
                        <m:sSup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+0,038=0</m:t>
                      </m:r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42A3281-6BCF-48D6-0A66-F20040681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81" y="3137241"/>
                <a:ext cx="2747612" cy="338554"/>
              </a:xfrm>
              <a:prstGeom prst="rect">
                <a:avLst/>
              </a:prstGeom>
              <a:blipFill>
                <a:blip r:embed="rId11"/>
                <a:stretch>
                  <a:fillRect l="-1774" r="-1552" b="-3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9FB809A-4FFF-EFAF-B8F0-8194C2A79EA2}"/>
                  </a:ext>
                </a:extLst>
              </p:cNvPr>
              <p:cNvSpPr txBox="1"/>
              <p:nvPr/>
            </p:nvSpPr>
            <p:spPr>
              <a:xfrm>
                <a:off x="4375052" y="2675525"/>
                <a:ext cx="7241233" cy="1542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−4 . </m:t>
                      </m:r>
                      <m:d>
                        <m:d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</m:e>
                      </m: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0,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038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94</m:t>
                      </m:r>
                    </m:oMath>
                  </m:oMathPara>
                </a14:m>
                <a:endParaRPr lang="pt-BR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(−1)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94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(0,4)</m:t>
                          </m:r>
                        </m:den>
                      </m:f>
                      <m:r>
                        <a:rPr lang="pt-B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04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pt-BR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9FB809A-4FFF-EFAF-B8F0-8194C2A79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052" y="2675525"/>
                <a:ext cx="7241233" cy="15429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0581E76-3BF1-6952-8161-76D561D31755}"/>
                  </a:ext>
                </a:extLst>
              </p:cNvPr>
              <p:cNvSpPr txBox="1"/>
              <p:nvPr/>
            </p:nvSpPr>
            <p:spPr>
              <a:xfrm>
                <a:off x="305372" y="4684126"/>
                <a:ext cx="314774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 ≤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200" b="0" i="0">
                              <a:latin typeface="Cambria Math" panose="02040503050406030204" pitchFamily="18" charset="0"/>
                            </a:rPr>
                            <m:t>lim</m:t>
                          </m:r>
                        </m:sub>
                      </m:sSub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=0,45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0581E76-3BF1-6952-8161-76D561D31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2" y="4684126"/>
                <a:ext cx="3147745" cy="430887"/>
              </a:xfrm>
              <a:prstGeom prst="rect">
                <a:avLst/>
              </a:prstGeom>
              <a:blipFill>
                <a:blip r:embed="rId1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1631F4-C90A-20D6-8159-7CC43534F29A}"/>
                  </a:ext>
                </a:extLst>
              </p:cNvPr>
              <p:cNvSpPr txBox="1"/>
              <p:nvPr/>
            </p:nvSpPr>
            <p:spPr>
              <a:xfrm>
                <a:off x="3778181" y="4730292"/>
                <a:ext cx="344761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 . 175=7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1631F4-C90A-20D6-8159-7CC43534F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181" y="4730292"/>
                <a:ext cx="3447610" cy="338554"/>
              </a:xfrm>
              <a:prstGeom prst="rect">
                <a:avLst/>
              </a:prstGeom>
              <a:blipFill>
                <a:blip r:embed="rId14"/>
                <a:stretch>
                  <a:fillRect l="-531" r="-1239" b="-3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F506312-FF59-8F00-B38A-03585D7AFD66}"/>
                  </a:ext>
                </a:extLst>
              </p:cNvPr>
              <p:cNvSpPr txBox="1"/>
              <p:nvPr/>
            </p:nvSpPr>
            <p:spPr>
              <a:xfrm>
                <a:off x="7339601" y="4684126"/>
                <a:ext cx="4276684" cy="365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pt-BR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 . 7=5,6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F506312-FF59-8F00-B38A-03585D7AF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601" y="4684126"/>
                <a:ext cx="4276684" cy="365613"/>
              </a:xfrm>
              <a:prstGeom prst="rect">
                <a:avLst/>
              </a:prstGeom>
              <a:blipFill>
                <a:blip r:embed="rId15"/>
                <a:stretch>
                  <a:fillRect l="-855" r="-28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B210557-B03A-6879-6DC0-942534B29A1C}"/>
                  </a:ext>
                </a:extLst>
              </p:cNvPr>
              <p:cNvSpPr txBox="1"/>
              <p:nvPr/>
            </p:nvSpPr>
            <p:spPr>
              <a:xfrm>
                <a:off x="1996211" y="5637799"/>
                <a:ext cx="8686930" cy="737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0,8 . 0,85 . 307 . 175 . 0,04 . 3,57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43,5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=119,9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B210557-B03A-6879-6DC0-942534B29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11" y="5637799"/>
                <a:ext cx="8686930" cy="7378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8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/>
              <p:nvPr/>
            </p:nvSpPr>
            <p:spPr>
              <a:xfrm>
                <a:off x="166536" y="162903"/>
                <a:ext cx="414528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=8767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=876700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9D94DD3-67EE-4B1D-BEF2-B16ED2DC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36" y="162903"/>
                <a:ext cx="4145280" cy="390748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D872402-FCE7-FF5C-FC89-E3F409333151}"/>
                  </a:ext>
                </a:extLst>
              </p:cNvPr>
              <p:cNvSpPr txBox="1"/>
              <p:nvPr/>
            </p:nvSpPr>
            <p:spPr>
              <a:xfrm>
                <a:off x="655342" y="3534187"/>
                <a:ext cx="676986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0,208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307 . 25+20.160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=22,62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D872402-FCE7-FF5C-FC89-E3F409333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42" y="3534187"/>
                <a:ext cx="6769867" cy="57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>
                <a:extLst>
                  <a:ext uri="{FF2B5EF4-FFF2-40B4-BE49-F238E27FC236}">
                    <a16:creationId xmlns:a16="http://schemas.microsoft.com/office/drawing/2014/main" id="{A4FCC742-8B58-5A99-5F10-5195A02666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5342" y="709379"/>
              <a:ext cx="9382415" cy="2370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6606">
                      <a:extLst>
                        <a:ext uri="{9D8B030D-6E8A-4147-A177-3AD203B41FA5}">
                          <a16:colId xmlns:a16="http://schemas.microsoft.com/office/drawing/2014/main" val="2536076887"/>
                        </a:ext>
                      </a:extLst>
                    </a:gridCol>
                    <a:gridCol w="878997">
                      <a:extLst>
                        <a:ext uri="{9D8B030D-6E8A-4147-A177-3AD203B41FA5}">
                          <a16:colId xmlns:a16="http://schemas.microsoft.com/office/drawing/2014/main" val="1325795714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553662511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922473820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409431360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010057334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448724923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2105623019"/>
                        </a:ext>
                      </a:extLst>
                    </a:gridCol>
                  </a:tblGrid>
                  <a:tr h="658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Forma da Seção</a:t>
                          </a:r>
                        </a:p>
                      </a:txBody>
                      <a:tcPr marL="105552" marR="105552" marT="52776" marB="52776"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Valores 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pt-BR" sz="1800" b="1" i="1" smtClean="0">
                                      <a:latin typeface="Cambria Math" panose="02040503050406030204" pitchFamily="18" charset="0"/>
                                    </a:rPr>
                                    <m:t>𝒎𝒊𝒏</m:t>
                                  </m:r>
                                </m:sub>
                              </m:sSub>
                              <m:r>
                                <a:rPr lang="pt-BR" sz="1800" b="1" i="1" smtClean="0">
                                  <a:latin typeface="Cambria Math" panose="02040503050406030204" pitchFamily="18" charset="0"/>
                                </a:rPr>
                                <m:t> (%)</m:t>
                              </m:r>
                            </m:oMath>
                          </a14:m>
                          <a:endParaRPr lang="pt-BR" sz="1800" dirty="0"/>
                        </a:p>
                      </a:txBody>
                      <a:tcPr marL="82967" marR="82967" marT="41483" marB="41483" anchor="ctr"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051979"/>
                      </a:ext>
                    </a:extLst>
                  </a:tr>
                  <a:tr h="428073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Retangular</a:t>
                          </a:r>
                        </a:p>
                      </a:txBody>
                      <a:tcPr marL="82967" marR="82967" marT="41483" marB="41483"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C20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C25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C30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C35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C40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C45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C50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3626810918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0,164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0,179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0,194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0,208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1491103942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C55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C60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C65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C70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C75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C80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C85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704734453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0,211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0,219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0,226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0,233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0,239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0,245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0,251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3099483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>
                <a:extLst>
                  <a:ext uri="{FF2B5EF4-FFF2-40B4-BE49-F238E27FC236}">
                    <a16:creationId xmlns:a16="http://schemas.microsoft.com/office/drawing/2014/main" id="{A4FCC742-8B58-5A99-5F10-5195A02666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5342" y="709379"/>
              <a:ext cx="9382415" cy="2370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6606">
                      <a:extLst>
                        <a:ext uri="{9D8B030D-6E8A-4147-A177-3AD203B41FA5}">
                          <a16:colId xmlns:a16="http://schemas.microsoft.com/office/drawing/2014/main" val="2536076887"/>
                        </a:ext>
                      </a:extLst>
                    </a:gridCol>
                    <a:gridCol w="878997">
                      <a:extLst>
                        <a:ext uri="{9D8B030D-6E8A-4147-A177-3AD203B41FA5}">
                          <a16:colId xmlns:a16="http://schemas.microsoft.com/office/drawing/2014/main" val="1325795714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553662511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922473820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409431360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010057334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1448724923"/>
                        </a:ext>
                      </a:extLst>
                    </a:gridCol>
                    <a:gridCol w="1172802">
                      <a:extLst>
                        <a:ext uri="{9D8B030D-6E8A-4147-A177-3AD203B41FA5}">
                          <a16:colId xmlns:a16="http://schemas.microsoft.com/office/drawing/2014/main" val="2105623019"/>
                        </a:ext>
                      </a:extLst>
                    </a:gridCol>
                  </a:tblGrid>
                  <a:tr h="658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Forma da Seção</a:t>
                          </a:r>
                        </a:p>
                      </a:txBody>
                      <a:tcPr marL="105552" marR="105552" marT="52776" marB="52776" anchor="ctr"/>
                    </a:tc>
                    <a:tc gridSpan="7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82967" marR="82967" marT="41483" marB="41483" anchor="ctr">
                        <a:blipFill>
                          <a:blip r:embed="rId4"/>
                          <a:stretch>
                            <a:fillRect l="-18630" t="-3704" r="-308" b="-26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051979"/>
                      </a:ext>
                    </a:extLst>
                  </a:tr>
                  <a:tr h="428073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Retangular</a:t>
                          </a:r>
                        </a:p>
                      </a:txBody>
                      <a:tcPr marL="82967" marR="82967" marT="41483" marB="41483"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C20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C25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C30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C35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C40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C45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C50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3626810918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0,164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0,179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0,194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0,208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1491103942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C55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C60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C65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C70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C75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C80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C85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704734453"/>
                      </a:ext>
                    </a:extLst>
                  </a:tr>
                  <a:tr h="428073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0,211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0,219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0,226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0,233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0,239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0,245</a:t>
                          </a:r>
                        </a:p>
                      </a:txBody>
                      <a:tcPr marL="105552" marR="105552" marT="52776" marB="527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/>
                            <a:t>0,251</a:t>
                          </a:r>
                        </a:p>
                      </a:txBody>
                      <a:tcPr marL="105552" marR="105552" marT="52776" marB="52776"/>
                    </a:tc>
                    <a:extLst>
                      <a:ext uri="{0D108BD9-81ED-4DB2-BD59-A6C34878D82A}">
                        <a16:rowId xmlns:a16="http://schemas.microsoft.com/office/drawing/2014/main" val="30994836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BE57B07B-1F2A-BB68-D1FD-A7FE0A563B7D}"/>
              </a:ext>
            </a:extLst>
          </p:cNvPr>
          <p:cNvSpPr/>
          <p:nvPr/>
        </p:nvSpPr>
        <p:spPr>
          <a:xfrm>
            <a:off x="8882743" y="1802674"/>
            <a:ext cx="1155014" cy="4441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635DAD6-97BD-B5D0-F56E-AB17FB86E002}"/>
                  </a:ext>
                </a:extLst>
              </p:cNvPr>
              <p:cNvSpPr txBox="1"/>
              <p:nvPr/>
            </p:nvSpPr>
            <p:spPr>
              <a:xfrm>
                <a:off x="7560739" y="3665494"/>
                <a:ext cx="21647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119,9 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𝑂𝑘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635DAD6-97BD-B5D0-F56E-AB17FB86E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739" y="3665494"/>
                <a:ext cx="2164760" cy="307777"/>
              </a:xfrm>
              <a:prstGeom prst="rect">
                <a:avLst/>
              </a:prstGeom>
              <a:blipFill>
                <a:blip r:embed="rId5"/>
                <a:stretch>
                  <a:fillRect l="-2254" r="-2254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a 4">
                <a:extLst>
                  <a:ext uri="{FF2B5EF4-FFF2-40B4-BE49-F238E27FC236}">
                    <a16:creationId xmlns:a16="http://schemas.microsoft.com/office/drawing/2014/main" id="{455C45C4-A435-BB89-C9A0-E90960A7192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5342" y="4611190"/>
              <a:ext cx="5593576" cy="1423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6915">
                      <a:extLst>
                        <a:ext uri="{9D8B030D-6E8A-4147-A177-3AD203B41FA5}">
                          <a16:colId xmlns:a16="http://schemas.microsoft.com/office/drawing/2014/main" val="1293788504"/>
                        </a:ext>
                      </a:extLst>
                    </a:gridCol>
                    <a:gridCol w="3866661">
                      <a:extLst>
                        <a:ext uri="{9D8B030D-6E8A-4147-A177-3AD203B41FA5}">
                          <a16:colId xmlns:a16="http://schemas.microsoft.com/office/drawing/2014/main" val="2806004043"/>
                        </a:ext>
                      </a:extLst>
                    </a:gridCol>
                  </a:tblGrid>
                  <a:tr h="404332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𝓕</m:t>
                                    </m:r>
                                  </m:e>
                                  <m:sub>
                                    <m:r>
                                      <a:rPr lang="pt-BR" sz="1800" b="1" i="1" smtClean="0">
                                        <a:latin typeface="Cambria Math" panose="02040503050406030204" pitchFamily="18" charset="0"/>
                                      </a:rPr>
                                      <m:t>𝒄𝒕𝒌</m:t>
                                    </m:r>
                                    <m:r>
                                      <a:rPr lang="pt-BR" sz="1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800" b="1" i="1" smtClean="0">
                                        <a:latin typeface="Cambria Math" panose="02040503050406030204" pitchFamily="18" charset="0"/>
                                      </a:rPr>
                                      <m:t>𝒔𝒖𝒑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800" dirty="0"/>
                        </a:p>
                      </a:txBody>
                      <a:tcPr marL="94238" marR="94238" marT="47119" marB="47119"/>
                    </a:tc>
                    <a:tc h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𝓕</m:t>
                                    </m:r>
                                  </m:e>
                                  <m:sub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𝒄𝒕𝒌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𝒔𝒖𝒑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000" dirty="0"/>
                        </a:p>
                      </a:txBody>
                      <a:tcPr marL="107015" marR="107015" marT="53507" marB="53507"/>
                    </a:tc>
                    <a:extLst>
                      <a:ext uri="{0D108BD9-81ED-4DB2-BD59-A6C34878D82A}">
                        <a16:rowId xmlns:a16="http://schemas.microsoft.com/office/drawing/2014/main" val="1265197019"/>
                      </a:ext>
                    </a:extLst>
                  </a:tr>
                  <a:tr h="4974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𝑐𝑘</m:t>
                                    </m:r>
                                  </m:sub>
                                </m:sSub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≤50 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𝑀𝑝𝑎</m:t>
                                </m:r>
                              </m:oMath>
                            </m:oMathPara>
                          </a14:m>
                          <a:endParaRPr lang="pt-BR" sz="1800" dirty="0"/>
                        </a:p>
                      </a:txBody>
                      <a:tcPr marL="94238" marR="94238" marT="47119" marB="4711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ctk</m:t>
                                    </m:r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sup</m:t>
                                    </m:r>
                                  </m:sub>
                                </m:sSub>
                                <m: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=0,39.</m:t>
                                </m:r>
                                <m:sSup>
                                  <m:sSup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8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ℱ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b="0" i="0" smtClean="0">
                                            <a:latin typeface="Cambria Math" panose="02040503050406030204" pitchFamily="18" charset="0"/>
                                          </a:rPr>
                                          <m:t>ck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800" b="0" i="0" dirty="0"/>
                        </a:p>
                      </a:txBody>
                      <a:tcPr marL="94238" marR="94238" marT="47119" marB="47119"/>
                    </a:tc>
                    <a:extLst>
                      <a:ext uri="{0D108BD9-81ED-4DB2-BD59-A6C34878D82A}">
                        <a16:rowId xmlns:a16="http://schemas.microsoft.com/office/drawing/2014/main" val="3875522266"/>
                      </a:ext>
                    </a:extLst>
                  </a:tr>
                  <a:tr h="5212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𝑐𝑘</m:t>
                                    </m:r>
                                  </m:sub>
                                </m:sSub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&gt;50 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𝑀𝑝𝑎</m:t>
                                </m:r>
                              </m:oMath>
                            </m:oMathPara>
                          </a14:m>
                          <a:endParaRPr lang="pt-BR" sz="1800" dirty="0"/>
                        </a:p>
                      </a:txBody>
                      <a:tcPr marL="94238" marR="94238" marT="47119" marB="47119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ctk</m:t>
                                    </m:r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sup</m:t>
                                    </m:r>
                                  </m:sub>
                                </m:sSub>
                                <m: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=2,756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 (1+0,11 .</m:t>
                                </m:r>
                                <m:sSub>
                                  <m:sSub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1800" b="0" i="0" smtClean="0">
                                        <a:latin typeface="Cambria Math" panose="02040503050406030204" pitchFamily="18" charset="0"/>
                                      </a:rPr>
                                      <m:t>ck</m:t>
                                    </m:r>
                                  </m:sub>
                                </m:sSub>
                                <m: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800" b="0" i="0" dirty="0"/>
                        </a:p>
                      </a:txBody>
                      <a:tcPr marL="94238" marR="94238" marT="47119" marB="47119"/>
                    </a:tc>
                    <a:extLst>
                      <a:ext uri="{0D108BD9-81ED-4DB2-BD59-A6C34878D82A}">
                        <a16:rowId xmlns:a16="http://schemas.microsoft.com/office/drawing/2014/main" val="30424054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a 4">
                <a:extLst>
                  <a:ext uri="{FF2B5EF4-FFF2-40B4-BE49-F238E27FC236}">
                    <a16:creationId xmlns:a16="http://schemas.microsoft.com/office/drawing/2014/main" id="{455C45C4-A435-BB89-C9A0-E90960A7192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5342" y="4611190"/>
              <a:ext cx="5593576" cy="1423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6915">
                      <a:extLst>
                        <a:ext uri="{9D8B030D-6E8A-4147-A177-3AD203B41FA5}">
                          <a16:colId xmlns:a16="http://schemas.microsoft.com/office/drawing/2014/main" val="1293788504"/>
                        </a:ext>
                      </a:extLst>
                    </a:gridCol>
                    <a:gridCol w="3866661">
                      <a:extLst>
                        <a:ext uri="{9D8B030D-6E8A-4147-A177-3AD203B41FA5}">
                          <a16:colId xmlns:a16="http://schemas.microsoft.com/office/drawing/2014/main" val="2806004043"/>
                        </a:ext>
                      </a:extLst>
                    </a:gridCol>
                  </a:tblGrid>
                  <a:tr h="404332"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109" t="-1515" r="-435" b="-2575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𝓕</m:t>
                                    </m:r>
                                  </m:e>
                                  <m:sub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𝒄𝒕𝒌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3000" b="1" i="1" smtClean="0">
                                        <a:latin typeface="Cambria Math" panose="02040503050406030204" pitchFamily="18" charset="0"/>
                                      </a:rPr>
                                      <m:t>𝒔𝒖𝒑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000" dirty="0"/>
                        </a:p>
                      </a:txBody>
                      <a:tcPr marL="107015" marR="107015" marT="53507" marB="53507"/>
                    </a:tc>
                    <a:extLst>
                      <a:ext uri="{0D108BD9-81ED-4DB2-BD59-A6C34878D82A}">
                        <a16:rowId xmlns:a16="http://schemas.microsoft.com/office/drawing/2014/main" val="1265197019"/>
                      </a:ext>
                    </a:extLst>
                  </a:tr>
                  <a:tr h="49745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352" t="-81707" r="-225000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44882" t="-81707" r="-630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522266"/>
                      </a:ext>
                    </a:extLst>
                  </a:tr>
                  <a:tr h="521293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352" t="-173256" r="-225000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4238" marR="94238" marT="47119" marB="47119">
                        <a:blipFill>
                          <a:blip r:embed="rId6"/>
                          <a:stretch>
                            <a:fillRect l="-44882" t="-173256" r="-630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24054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B3E64A1D-0857-CAB4-172D-02CD7AB4FBC2}"/>
              </a:ext>
            </a:extLst>
          </p:cNvPr>
          <p:cNvSpPr/>
          <p:nvPr/>
        </p:nvSpPr>
        <p:spPr>
          <a:xfrm>
            <a:off x="2386148" y="5030848"/>
            <a:ext cx="3862770" cy="4441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63C0D378-9FF6-D313-E34A-5493212AD13D}"/>
                  </a:ext>
                </a:extLst>
              </p:cNvPr>
              <p:cNvSpPr txBox="1"/>
              <p:nvPr/>
            </p:nvSpPr>
            <p:spPr>
              <a:xfrm>
                <a:off x="7139873" y="4866206"/>
                <a:ext cx="4396785" cy="829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ctk</m:t>
                          </m:r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=0,39.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ck</m:t>
                              </m:r>
                            </m:sup>
                          </m:sSup>
                        </m:e>
                        <m:sup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0,39.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pt-BR" sz="200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=5,3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=0,53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63C0D378-9FF6-D313-E34A-5493212AD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873" y="4866206"/>
                <a:ext cx="4396785" cy="829330"/>
              </a:xfrm>
              <a:prstGeom prst="rect">
                <a:avLst/>
              </a:prstGeom>
              <a:blipFill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DB3D99AA-992B-27FC-8ADE-D47DEBE31063}"/>
              </a:ext>
            </a:extLst>
          </p:cNvPr>
          <p:cNvSpPr/>
          <p:nvPr/>
        </p:nvSpPr>
        <p:spPr>
          <a:xfrm>
            <a:off x="6609806" y="5169837"/>
            <a:ext cx="530067" cy="222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5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11" grpId="0"/>
      <p:bldP spid="26" grpId="0" animBg="1"/>
      <p:bldP spid="27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66CCAFA-F682-4E02-FD8D-C78171905BC9}"/>
                  </a:ext>
                </a:extLst>
              </p:cNvPr>
              <p:cNvSpPr txBox="1"/>
              <p:nvPr/>
            </p:nvSpPr>
            <p:spPr>
              <a:xfrm>
                <a:off x="296271" y="350893"/>
                <a:ext cx="115994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𝓍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0,5 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−0,5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0,5 . 20 . 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160</m:t>
                              </m:r>
                            </m:e>
                            <m:sup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71 −20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 20 . (160 −0,5 . 20)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 . 160+</m:t>
                          </m:r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71 −20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 20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=96,9 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66CCAFA-F682-4E02-FD8D-C78171905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1" y="350893"/>
                <a:ext cx="11599457" cy="7532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D51E43-2FA8-2D52-1D98-767F34971F32}"/>
                  </a:ext>
                </a:extLst>
              </p:cNvPr>
              <p:cNvSpPr txBox="1"/>
              <p:nvPr/>
            </p:nvSpPr>
            <p:spPr>
              <a:xfrm>
                <a:off x="465679" y="5639235"/>
                <a:ext cx="7244868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=0,8 . 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𝑐𝑡𝑘</m:t>
                          </m:r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=0,8 . 182746,9 . 0,53=77384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D51E43-2FA8-2D52-1D98-767F3497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9" y="5639235"/>
                <a:ext cx="7244868" cy="331437"/>
              </a:xfrm>
              <a:prstGeom prst="rect">
                <a:avLst/>
              </a:prstGeom>
              <a:blipFill>
                <a:blip r:embed="rId3"/>
                <a:stretch>
                  <a:fillRect l="-252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356B6AE-08C2-59B1-EA87-EE6C5C9C9A03}"/>
                  </a:ext>
                </a:extLst>
              </p:cNvPr>
              <p:cNvSpPr txBox="1"/>
              <p:nvPr/>
            </p:nvSpPr>
            <p:spPr>
              <a:xfrm>
                <a:off x="296271" y="1562497"/>
                <a:ext cx="9261785" cy="84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𝓍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𝓍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356B6AE-08C2-59B1-EA87-EE6C5C9C9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1" y="1562497"/>
                <a:ext cx="9261785" cy="844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C9A711F-E85E-2395-5025-B294532BCB9F}"/>
                  </a:ext>
                </a:extLst>
              </p:cNvPr>
              <p:cNvSpPr txBox="1"/>
              <p:nvPr/>
            </p:nvSpPr>
            <p:spPr>
              <a:xfrm>
                <a:off x="465679" y="4380886"/>
                <a:ext cx="4432893" cy="72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26549763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145,3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=182746,9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C9A711F-E85E-2395-5025-B294532B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9" y="4380886"/>
                <a:ext cx="4432893" cy="728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BFFAF30-A493-20B3-694D-0F71D9E47C7A}"/>
                  </a:ext>
                </a:extLst>
              </p:cNvPr>
              <p:cNvSpPr txBox="1"/>
              <p:nvPr/>
            </p:nvSpPr>
            <p:spPr>
              <a:xfrm>
                <a:off x="145141" y="3044311"/>
                <a:ext cx="11750587" cy="76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307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5. 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185−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−145,3</m:t>
                              </m:r>
                            </m:e>
                          </m:d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0. 185 . 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185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145,3</m:t>
                              </m:r>
                            </m:e>
                          </m:d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 185³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307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25³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=26549763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BFFAF30-A493-20B3-694D-0F71D9E4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1" y="3044311"/>
                <a:ext cx="11750587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3063583-769F-2B2F-3870-9DDE6AC3ECE6}"/>
                  </a:ext>
                </a:extLst>
              </p:cNvPr>
              <p:cNvSpPr txBox="1"/>
              <p:nvPr/>
            </p:nvSpPr>
            <p:spPr>
              <a:xfrm>
                <a:off x="7906114" y="5639235"/>
                <a:ext cx="25980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876700 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𝑂𝑘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3063583-769F-2B2F-3870-9DDE6AC3E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114" y="5639235"/>
                <a:ext cx="2598019" cy="307777"/>
              </a:xfrm>
              <a:prstGeom prst="rect">
                <a:avLst/>
              </a:prstGeom>
              <a:blipFill>
                <a:blip r:embed="rId7"/>
                <a:stretch>
                  <a:fillRect l="-1643" r="-1408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6FE26-4D68-437A-B900-950BD794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de Flexão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8A04ECD-C586-48B2-B7AD-A895A2C4F7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78965"/>
                <a:ext cx="10113267" cy="4149969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Considere a viga mostrada abaixo. Calcule as tensões atuantes nos pontos B e C. Os parâmetros que definem as dimensões da seção transversal, momento de inércia e as distâncias dos bordos ao centro de gravidade, além do diagrama de momento, são:</a:t>
                </a: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50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𝑎𝑙𝑡𝑢𝑟𝑎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çã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𝑡𝑤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12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𝑙𝑎𝑟𝑔𝑢𝑟𝑎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𝑎𝑙𝑚𝑎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40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𝑙𝑎𝑟𝑔𝑢𝑟𝑎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𝑚𝑒𝑠𝑎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𝑡𝑓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10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𝑒𝑠𝑝𝑒𝑠𝑠𝑢𝑟𝑎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𝑚𝑒𝑠𝑎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203697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31.4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𝑦𝑠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18.6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8A04ECD-C586-48B2-B7AD-A895A2C4F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78965"/>
                <a:ext cx="10113267" cy="4149969"/>
              </a:xfrm>
              <a:blipFill>
                <a:blip r:embed="rId2"/>
                <a:stretch>
                  <a:fillRect l="-121" t="-8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3DDBFF14-7245-403A-AED4-460416103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91" b="6168"/>
          <a:stretch/>
        </p:blipFill>
        <p:spPr>
          <a:xfrm>
            <a:off x="6432315" y="3212376"/>
            <a:ext cx="5194231" cy="168812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4E7DBAB-B8AC-457D-B16F-28AE3136D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62" y="5041180"/>
            <a:ext cx="5067081" cy="186029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A3FDFA1-3BC0-403C-9864-E4F94C7F1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40" y="3569064"/>
            <a:ext cx="1438275" cy="14859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E674FDA-2D60-4FDD-A0E5-1E23C45FD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90" y="5443094"/>
            <a:ext cx="12287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8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82F9A-0EB6-4967-BA0B-DD640B55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de Flexão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AC9FA-1A1F-42BF-9FFC-11FA8A70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849" y="2427491"/>
            <a:ext cx="4055952" cy="18997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3DBC13F-3CE1-4438-A9A4-B82EB70E9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756" y="4553473"/>
            <a:ext cx="4155227" cy="179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7F89B9D-B1E6-B458-91C8-B0F2F6FBC334}"/>
                  </a:ext>
                </a:extLst>
              </p:cNvPr>
              <p:cNvSpPr txBox="1"/>
              <p:nvPr/>
            </p:nvSpPr>
            <p:spPr>
              <a:xfrm>
                <a:off x="462199" y="2522448"/>
                <a:ext cx="3010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õ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𝑁𝑜𝑟𝑚𝑎𝑖𝑠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7F89B9D-B1E6-B458-91C8-B0F2F6FBC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9" y="2522448"/>
                <a:ext cx="3010311" cy="276999"/>
              </a:xfrm>
              <a:prstGeom prst="rect">
                <a:avLst/>
              </a:prstGeom>
              <a:blipFill>
                <a:blip r:embed="rId5"/>
                <a:stretch>
                  <a:fillRect l="-1215" r="-810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65AA73D-770D-0125-CC04-540C37A511AD}"/>
                  </a:ext>
                </a:extLst>
              </p:cNvPr>
              <p:cNvSpPr txBox="1"/>
              <p:nvPr/>
            </p:nvSpPr>
            <p:spPr>
              <a:xfrm>
                <a:off x="462199" y="2962912"/>
                <a:ext cx="638424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𝑠𝑢𝑝𝑒𝑟𝑖𝑜𝑟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5475 . 18,6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203697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=−0,50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65AA73D-770D-0125-CC04-540C37A5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9" y="2962912"/>
                <a:ext cx="6384248" cy="5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2ED919F-D13B-8836-EF17-E8E8075C6513}"/>
                  </a:ext>
                </a:extLst>
              </p:cNvPr>
              <p:cNvSpPr txBox="1"/>
              <p:nvPr/>
            </p:nvSpPr>
            <p:spPr>
              <a:xfrm>
                <a:off x="462199" y="3703780"/>
                <a:ext cx="6226833" cy="526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𝑖𝑛𝑓𝑒𝑟𝑖𝑜𝑟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5475 . 31,4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203697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=+0,84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=+8,4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2ED919F-D13B-8836-EF17-E8E8075C6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9" y="3703780"/>
                <a:ext cx="6226833" cy="526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881C150-4500-4305-3B50-A7B719B106CE}"/>
                  </a:ext>
                </a:extLst>
              </p:cNvPr>
              <p:cNvSpPr txBox="1"/>
              <p:nvPr/>
            </p:nvSpPr>
            <p:spPr>
              <a:xfrm>
                <a:off x="462199" y="4768964"/>
                <a:ext cx="30208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õ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𝑁𝑜𝑟𝑚𝑎𝑖𝑠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881C150-4500-4305-3B50-A7B719B1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9" y="4768964"/>
                <a:ext cx="3020827" cy="276999"/>
              </a:xfrm>
              <a:prstGeom prst="rect">
                <a:avLst/>
              </a:prstGeom>
              <a:blipFill>
                <a:blip r:embed="rId8"/>
                <a:stretch>
                  <a:fillRect l="-1414" r="-1010" b="-36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698D2215-31EC-CF5E-F17A-79160A335964}"/>
                  </a:ext>
                </a:extLst>
              </p:cNvPr>
              <p:cNvSpPr txBox="1"/>
              <p:nvPr/>
            </p:nvSpPr>
            <p:spPr>
              <a:xfrm>
                <a:off x="462199" y="5209428"/>
                <a:ext cx="674203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𝑠𝑢𝑝𝑒𝑟𝑖𝑜𝑟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−7200 . 18,6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203697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=+0,66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=+6,6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698D2215-31EC-CF5E-F17A-79160A335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9" y="5209428"/>
                <a:ext cx="6742038" cy="525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CBDE103-F43D-F798-CFAB-41CA52FEE25B}"/>
                  </a:ext>
                </a:extLst>
              </p:cNvPr>
              <p:cNvSpPr txBox="1"/>
              <p:nvPr/>
            </p:nvSpPr>
            <p:spPr>
              <a:xfrm>
                <a:off x="462199" y="5950296"/>
                <a:ext cx="6356997" cy="526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𝑖𝑛𝑓𝑒𝑟𝑖𝑜𝑟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−7200 . 31,4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203697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=−1,11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=−11,1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CBDE103-F43D-F798-CFAB-41CA52FEE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9" y="5950296"/>
                <a:ext cx="6356997" cy="5264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65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D89FCFE-D920-12E9-C277-84D724BA5445}"/>
              </a:ext>
            </a:extLst>
          </p:cNvPr>
          <p:cNvSpPr/>
          <p:nvPr/>
        </p:nvSpPr>
        <p:spPr>
          <a:xfrm>
            <a:off x="8605047" y="3392040"/>
            <a:ext cx="2867452" cy="20195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9AAAB96-CC3B-91F8-F408-2B72A9DEEA0D}"/>
              </a:ext>
            </a:extLst>
          </p:cNvPr>
          <p:cNvSpPr/>
          <p:nvPr/>
        </p:nvSpPr>
        <p:spPr>
          <a:xfrm>
            <a:off x="4662274" y="2500532"/>
            <a:ext cx="2867452" cy="10410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0FAEEFC-8E3A-10C9-2F3D-4880DF820AD8}"/>
              </a:ext>
            </a:extLst>
          </p:cNvPr>
          <p:cNvSpPr/>
          <p:nvPr/>
        </p:nvSpPr>
        <p:spPr>
          <a:xfrm>
            <a:off x="4662274" y="3696412"/>
            <a:ext cx="2867452" cy="10410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3CD5D4E1-7270-B30B-4B7E-7102C8583BD7}"/>
              </a:ext>
            </a:extLst>
          </p:cNvPr>
          <p:cNvSpPr/>
          <p:nvPr/>
        </p:nvSpPr>
        <p:spPr>
          <a:xfrm>
            <a:off x="4662274" y="5262401"/>
            <a:ext cx="2867452" cy="10410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F4562-027D-79E2-829D-0A07459898E7}"/>
              </a:ext>
            </a:extLst>
          </p:cNvPr>
          <p:cNvSpPr/>
          <p:nvPr/>
        </p:nvSpPr>
        <p:spPr>
          <a:xfrm>
            <a:off x="726234" y="5262401"/>
            <a:ext cx="2867452" cy="10410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875609C-CD08-9E95-813B-A589B13684EB}"/>
              </a:ext>
            </a:extLst>
          </p:cNvPr>
          <p:cNvSpPr/>
          <p:nvPr/>
        </p:nvSpPr>
        <p:spPr>
          <a:xfrm>
            <a:off x="726234" y="3077309"/>
            <a:ext cx="2867452" cy="10410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A28CB5-186A-B4AF-4A38-E3F85BA1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706964"/>
          </a:xfrm>
        </p:spPr>
        <p:txBody>
          <a:bodyPr/>
          <a:lstStyle/>
          <a:p>
            <a:r>
              <a:rPr lang="pt-BR" dirty="0"/>
              <a:t>Dimensionamento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7846BCA-3104-9A8D-8911-A4662F5217DC}"/>
                  </a:ext>
                </a:extLst>
              </p:cNvPr>
              <p:cNvSpPr txBox="1"/>
              <p:nvPr/>
            </p:nvSpPr>
            <p:spPr>
              <a:xfrm>
                <a:off x="778332" y="3401704"/>
                <a:ext cx="2719975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𝑃𝑜𝑠𝑖𝑡𝑖𝑣𝑜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7846BCA-3104-9A8D-8911-A4662F521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32" y="3401704"/>
                <a:ext cx="2719975" cy="384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D695781-E697-33C9-9C46-9850040AABD5}"/>
                  </a:ext>
                </a:extLst>
              </p:cNvPr>
              <p:cNvSpPr txBox="1"/>
              <p:nvPr/>
            </p:nvSpPr>
            <p:spPr>
              <a:xfrm>
                <a:off x="726234" y="5590546"/>
                <a:ext cx="286745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𝑁𝑒𝑔𝑎𝑡𝑖𝑣𝑜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D695781-E697-33C9-9C46-9850040AA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34" y="5590546"/>
                <a:ext cx="2867452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2708F9A-F171-AEB8-3E35-50843448FAA5}"/>
                  </a:ext>
                </a:extLst>
              </p:cNvPr>
              <p:cNvSpPr txBox="1"/>
              <p:nvPr/>
            </p:nvSpPr>
            <p:spPr>
              <a:xfrm>
                <a:off x="5515071" y="2829663"/>
                <a:ext cx="1161857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2708F9A-F171-AEB8-3E35-50843448F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71" y="2829663"/>
                <a:ext cx="1161857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87D0716-FAC2-526A-4EA4-2C36C2F42AD4}"/>
                  </a:ext>
                </a:extLst>
              </p:cNvPr>
              <p:cNvSpPr txBox="1"/>
              <p:nvPr/>
            </p:nvSpPr>
            <p:spPr>
              <a:xfrm>
                <a:off x="4780640" y="3878747"/>
                <a:ext cx="2633413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𝑅𝑒𝑡𝑎𝑛𝑔𝑢𝑙𝑎𝑟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87D0716-FAC2-526A-4EA4-2C36C2F42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640" y="3878747"/>
                <a:ext cx="2633413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456ED71-4A6B-A55F-BC3E-D88B091975F4}"/>
                  </a:ext>
                </a:extLst>
              </p:cNvPr>
              <p:cNvSpPr txBox="1"/>
              <p:nvPr/>
            </p:nvSpPr>
            <p:spPr>
              <a:xfrm>
                <a:off x="4780639" y="5587043"/>
                <a:ext cx="2633413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𝑅𝑒𝑡𝑎𝑛𝑔𝑢𝑙𝑎𝑟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456ED71-4A6B-A55F-BC3E-D88B09197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639" y="5587043"/>
                <a:ext cx="2633413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5A5CAC78-32EE-821C-6420-10DC2E6F38A6}"/>
              </a:ext>
            </a:extLst>
          </p:cNvPr>
          <p:cNvSpPr/>
          <p:nvPr/>
        </p:nvSpPr>
        <p:spPr>
          <a:xfrm>
            <a:off x="3982892" y="5617699"/>
            <a:ext cx="368212" cy="323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Esquerda e para Cima 17">
            <a:extLst>
              <a:ext uri="{FF2B5EF4-FFF2-40B4-BE49-F238E27FC236}">
                <a16:creationId xmlns:a16="http://schemas.microsoft.com/office/drawing/2014/main" id="{432D850C-92C0-0D7E-B6E5-75FEAECA798D}"/>
              </a:ext>
            </a:extLst>
          </p:cNvPr>
          <p:cNvSpPr/>
          <p:nvPr/>
        </p:nvSpPr>
        <p:spPr>
          <a:xfrm rot="7672798">
            <a:off x="3934286" y="3361194"/>
            <a:ext cx="524637" cy="52050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6D47012-21A3-498A-1F00-F5112554027B}"/>
                  </a:ext>
                </a:extLst>
              </p:cNvPr>
              <p:cNvSpPr txBox="1"/>
              <p:nvPr/>
            </p:nvSpPr>
            <p:spPr>
              <a:xfrm>
                <a:off x="8598314" y="3733597"/>
                <a:ext cx="2874185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𝐴𝑟𝑚𝑎𝑑𝑢𝑟𝑎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𝑆𝑖𝑚𝑝𝑙𝑒𝑠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6D47012-21A3-498A-1F00-F51125540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314" y="3733597"/>
                <a:ext cx="2874185" cy="384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AA4293-A66B-66B0-E90C-9734278C7A52}"/>
                  </a:ext>
                </a:extLst>
              </p:cNvPr>
              <p:cNvSpPr txBox="1"/>
              <p:nvPr/>
            </p:nvSpPr>
            <p:spPr>
              <a:xfrm>
                <a:off x="8764416" y="4685320"/>
                <a:ext cx="254197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𝐴𝑟𝑚𝑎𝑑𝑢𝑟𝑎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𝐷𝑢𝑝𝑙𝑎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AA4293-A66B-66B0-E90C-9734278C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416" y="4685320"/>
                <a:ext cx="2541978" cy="384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D490314-B752-B5DA-CFCF-7A5398E8B687}"/>
                  </a:ext>
                </a:extLst>
              </p:cNvPr>
              <p:cNvSpPr txBox="1"/>
              <p:nvPr/>
            </p:nvSpPr>
            <p:spPr>
              <a:xfrm>
                <a:off x="9809318" y="4209458"/>
                <a:ext cx="452175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𝑜𝑢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D490314-B752-B5DA-CFCF-7A5398E8B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318" y="4209458"/>
                <a:ext cx="452175" cy="384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have Esquerda 22">
            <a:extLst>
              <a:ext uri="{FF2B5EF4-FFF2-40B4-BE49-F238E27FC236}">
                <a16:creationId xmlns:a16="http://schemas.microsoft.com/office/drawing/2014/main" id="{7DD09891-E80C-2FA1-17D1-2C2CDD8D0B43}"/>
              </a:ext>
            </a:extLst>
          </p:cNvPr>
          <p:cNvSpPr/>
          <p:nvPr/>
        </p:nvSpPr>
        <p:spPr>
          <a:xfrm>
            <a:off x="7881199" y="2616591"/>
            <a:ext cx="404672" cy="3686819"/>
          </a:xfrm>
          <a:prstGeom prst="leftBrac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3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5CE6E-888A-47DA-BAC1-1C36BE92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Dimensionamento: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CE4F95-2E3D-41DC-87A8-9020EAB24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2350065"/>
            <a:ext cx="5247249" cy="244701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Podemos dizer que a seção só funcionará como T realmente quando o momento fletor solicitante for positivo. Em caso de momento fletor negativo, o dimensionamento se dá por meio de seção retangular convencional com base </a:t>
            </a:r>
            <a:r>
              <a:rPr lang="pt-BR" dirty="0" err="1"/>
              <a:t>bw</a:t>
            </a:r>
            <a:r>
              <a:rPr lang="pt-BR" dirty="0"/>
              <a:t> e altura h, pois nesse caso a mesa se torna um elemento tracionado.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8A3CDC-14A3-44A1-A39E-DBF48535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50065"/>
            <a:ext cx="5854256" cy="2447017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D49056C-C3A3-6FAB-88F9-27C5AC68B06C}"/>
              </a:ext>
            </a:extLst>
          </p:cNvPr>
          <p:cNvSpPr txBox="1">
            <a:spLocks/>
          </p:cNvSpPr>
          <p:nvPr/>
        </p:nvSpPr>
        <p:spPr>
          <a:xfrm>
            <a:off x="520504" y="4939452"/>
            <a:ext cx="11429751" cy="188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Além disso, para a seção T ser verdadeira no momento fletor positivo, devemos atentar para a posição da linha neutra. No caso onde a linha neutra passe cortando a alma, será considerada uma seção T verdadeira. Por outro lado, se a linha neutra passar cortando a mesa, o dimensionamento se dará por seção transversal retangular de base </a:t>
            </a:r>
            <a:r>
              <a:rPr lang="pt-BR" dirty="0" err="1"/>
              <a:t>bf</a:t>
            </a:r>
            <a:r>
              <a:rPr lang="pt-BR" dirty="0"/>
              <a:t> e altura h. Isso se dá pelo fato de que abaixo da seção comprimida desconsideramos qualquer resistência a tração que o concreto possa oferecer.</a:t>
            </a:r>
          </a:p>
        </p:txBody>
      </p:sp>
    </p:spTree>
    <p:extLst>
      <p:ext uri="{BB962C8B-B14F-4D97-AF65-F5344CB8AC3E}">
        <p14:creationId xmlns:p14="http://schemas.microsoft.com/office/powerpoint/2010/main" val="109081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8E435-354A-485E-836E-C2EEEC10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Dimensionamento: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CF3F8C-09B5-4387-9D7B-E2FF75C7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924" y="2262860"/>
            <a:ext cx="5892960" cy="4008317"/>
          </a:xfrm>
        </p:spPr>
        <p:txBody>
          <a:bodyPr/>
          <a:lstStyle/>
          <a:p>
            <a:pPr algn="just"/>
            <a:r>
              <a:rPr lang="pt-BR" dirty="0"/>
              <a:t>Quando as vigas possuem ligações monolíticas e devidamente armadas com as lajes, surge a contribuição das lajes no comportamento estrutural. Assim, caso existam conectores de cisalhamento (a) ou as armaduras negativas das vigas estejam dentro das lajes (b), é possível tratar como seção T. Caso a viga e a laje estejam ligadas sem armaduras para transferência dos esforços de cisalhamento, a viga deve ser abordada como seção retangular, desconsiderando a altura da laje (c).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B0C1C2-687A-530D-CDDA-2E0F6AE81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602">
            <a:off x="7122797" y="2873803"/>
            <a:ext cx="4763617" cy="32773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B7F4C33-33AB-ED1F-FE67-981D652F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68" y="5490215"/>
            <a:ext cx="4265798" cy="1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6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A7CE0-9904-406B-B2CC-D9EE8134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D4AB654-4238-4A7C-B309-356616C64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0633768" cy="3416300"/>
              </a:xfrm>
            </p:spPr>
            <p:txBody>
              <a:bodyPr/>
              <a:lstStyle/>
              <a:p>
                <a:r>
                  <a:rPr lang="pt-BR" dirty="0"/>
                  <a:t>“A NBR 6118 (2014) determina que para concretos de classe até C50, ou seja,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≤50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𝑀𝑝𝑎</m:t>
                    </m:r>
                  </m:oMath>
                </a14:m>
                <a:r>
                  <a:rPr lang="pt-BR" dirty="0"/>
                  <a:t>, são utilizados: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=0,85</m:t>
                    </m:r>
                  </m:oMath>
                </a14:m>
                <a:r>
                  <a:rPr lang="pt-BR" dirty="0"/>
                  <a:t>. Caso o concreto utilizado seja de classe superior ao C50 e inferior ou igual ao C90, adotam-se as equações a seguir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sub>
                    </m:sSub>
                  </m:oMath>
                </a14:m>
                <a:r>
                  <a:rPr lang="pt-BR" dirty="0"/>
                  <a:t> em Mpa.”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D4AB654-4238-4A7C-B309-356616C64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0633768" cy="3416300"/>
              </a:xfrm>
              <a:blipFill>
                <a:blip r:embed="rId2"/>
                <a:stretch>
                  <a:fillRect l="-115" t="-8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5CF262E-EA62-4913-BE04-5096495BCCDB}"/>
                  </a:ext>
                </a:extLst>
              </p:cNvPr>
              <p:cNvSpPr txBox="1"/>
              <p:nvPr/>
            </p:nvSpPr>
            <p:spPr>
              <a:xfrm>
                <a:off x="2194562" y="3776211"/>
                <a:ext cx="3799438" cy="87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=0,8 −</m:t>
                      </m:r>
                      <m:f>
                        <m:fPr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3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 −50)</m:t>
                          </m:r>
                        </m:num>
                        <m:den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5CF262E-EA62-4913-BE04-5096495BC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2" y="3776211"/>
                <a:ext cx="3799438" cy="879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101C397-7C10-4DF0-BF02-6890FBE4A115}"/>
                  </a:ext>
                </a:extLst>
              </p:cNvPr>
              <p:cNvSpPr txBox="1"/>
              <p:nvPr/>
            </p:nvSpPr>
            <p:spPr>
              <a:xfrm>
                <a:off x="1045109" y="4856393"/>
                <a:ext cx="6098344" cy="1119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=0,85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pt-BR" sz="3000" i="1">
                                      <a:latin typeface="Cambria Math" panose="02040503050406030204" pitchFamily="18" charset="0"/>
                                    </a:rPr>
                                    <m:t>𝑐𝑘</m:t>
                                  </m:r>
                                </m:sub>
                              </m:sSub>
                              <m:r>
                                <a:rPr lang="pt-BR" sz="3000" i="1">
                                  <a:latin typeface="Cambria Math" panose="02040503050406030204" pitchFamily="18" charset="0"/>
                                </a:rPr>
                                <m:t> −50)</m:t>
                              </m:r>
                            </m:num>
                            <m:den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101C397-7C10-4DF0-BF02-6890FBE4A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09" y="4856393"/>
                <a:ext cx="6098344" cy="1119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3A94F2C8-D9D8-4621-83C4-A7C3B14BF151}"/>
              </a:ext>
            </a:extLst>
          </p:cNvPr>
          <p:cNvSpPr txBox="1"/>
          <p:nvPr/>
        </p:nvSpPr>
        <p:spPr>
          <a:xfrm>
            <a:off x="6935369" y="3666040"/>
            <a:ext cx="485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É a relação entre a profundidade y do diagrama retangular de compressão equivalente e a profundidade efetiva x da linha neutra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176C16-1E1F-4257-A0D4-2ED6BDB6F99B}"/>
              </a:ext>
            </a:extLst>
          </p:cNvPr>
          <p:cNvSpPr txBox="1"/>
          <p:nvPr/>
        </p:nvSpPr>
        <p:spPr>
          <a:xfrm>
            <a:off x="6935369" y="5019369"/>
            <a:ext cx="485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É o parâmetro de redução da resistência do concreto na compressão</a:t>
            </a:r>
          </a:p>
        </p:txBody>
      </p:sp>
    </p:spTree>
    <p:extLst>
      <p:ext uri="{BB962C8B-B14F-4D97-AF65-F5344CB8AC3E}">
        <p14:creationId xmlns:p14="http://schemas.microsoft.com/office/powerpoint/2010/main" val="405658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466DA-4825-4B40-8E45-2F404A25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Parâmetros: Limite de Ductibilidade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05286E15-E979-401C-906B-2B80ED5BAB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511381"/>
                  </p:ext>
                </p:extLst>
              </p:nvPr>
            </p:nvGraphicFramePr>
            <p:xfrm>
              <a:off x="2200812" y="3429000"/>
              <a:ext cx="8128000" cy="1874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90831">
                      <a:extLst>
                        <a:ext uri="{9D8B030D-6E8A-4147-A177-3AD203B41FA5}">
                          <a16:colId xmlns:a16="http://schemas.microsoft.com/office/drawing/2014/main" val="1293788504"/>
                        </a:ext>
                      </a:extLst>
                    </a:gridCol>
                    <a:gridCol w="3337169">
                      <a:extLst>
                        <a:ext uri="{9D8B030D-6E8A-4147-A177-3AD203B41FA5}">
                          <a16:colId xmlns:a16="http://schemas.microsoft.com/office/drawing/2014/main" val="28060040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3500" b="1" i="1" smtClean="0">
                                    <a:latin typeface="Cambria Math" panose="02040503050406030204" pitchFamily="18" charset="0"/>
                                  </a:rPr>
                                  <m:t>𝑪𝒍𝒂𝒔𝒔𝒆</m:t>
                                </m:r>
                                <m:r>
                                  <a:rPr lang="pt-BR" sz="35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3500" b="1" i="1" smtClean="0">
                                    <a:latin typeface="Cambria Math" panose="02040503050406030204" pitchFamily="18" charset="0"/>
                                  </a:rPr>
                                  <m:t>𝒅𝒐</m:t>
                                </m:r>
                                <m:r>
                                  <a:rPr lang="pt-BR" sz="35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3500" b="1" i="1" smtClean="0">
                                    <a:latin typeface="Cambria Math" panose="02040503050406030204" pitchFamily="18" charset="0"/>
                                  </a:rPr>
                                  <m:t>𝑪𝒐𝒏𝒄𝒓𝒆𝒕𝒐</m:t>
                                </m:r>
                              </m:oMath>
                            </m:oMathPara>
                          </a14:m>
                          <a:endParaRPr lang="pt-BR" sz="3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5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pt-BR" sz="3500" b="1" i="1" smtClean="0">
                                        <a:latin typeface="Cambria Math" panose="02040503050406030204" pitchFamily="18" charset="0"/>
                                      </a:rPr>
                                      <m:t>𝒍𝒊𝒎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51970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5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pt-BR" sz="3500" b="0" i="1" smtClean="0">
                                        <a:latin typeface="Cambria Math" panose="02040503050406030204" pitchFamily="18" charset="0"/>
                                      </a:rPr>
                                      <m:t>𝑐𝑘</m:t>
                                    </m:r>
                                  </m:sub>
                                </m:sSub>
                                <m:r>
                                  <a:rPr lang="pt-BR" sz="3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≤50 </m:t>
                                </m:r>
                                <m:r>
                                  <a:rPr lang="pt-BR" sz="3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𝑀𝑝𝑎</m:t>
                                </m:r>
                              </m:oMath>
                            </m:oMathPara>
                          </a14:m>
                          <a:endParaRPr lang="pt-BR" sz="3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3500" b="0" i="1" smtClean="0">
                                    <a:latin typeface="Cambria Math" panose="02040503050406030204" pitchFamily="18" charset="0"/>
                                  </a:rPr>
                                  <m:t>0,45</m:t>
                                </m:r>
                              </m:oMath>
                            </m:oMathPara>
                          </a14:m>
                          <a:endParaRPr lang="pt-BR" sz="3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522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5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pt-BR" sz="3500" b="0" i="1" smtClean="0">
                                        <a:latin typeface="Cambria Math" panose="02040503050406030204" pitchFamily="18" charset="0"/>
                                      </a:rPr>
                                      <m:t>𝑐𝑘</m:t>
                                    </m:r>
                                  </m:sub>
                                </m:sSub>
                                <m:r>
                                  <a:rPr lang="pt-BR" sz="3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&gt;50 </m:t>
                                </m:r>
                                <m:r>
                                  <a:rPr lang="pt-BR" sz="3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𝑀𝑝𝑎</m:t>
                                </m:r>
                              </m:oMath>
                            </m:oMathPara>
                          </a14:m>
                          <a:endParaRPr lang="pt-BR" sz="3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3500" b="0" i="1" smtClean="0">
                                    <a:latin typeface="Cambria Math" panose="02040503050406030204" pitchFamily="18" charset="0"/>
                                  </a:rPr>
                                  <m:t>0,35</m:t>
                                </m:r>
                              </m:oMath>
                            </m:oMathPara>
                          </a14:m>
                          <a:endParaRPr lang="pt-BR" sz="3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24054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05286E15-E979-401C-906B-2B80ED5BAB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511381"/>
                  </p:ext>
                </p:extLst>
              </p:nvPr>
            </p:nvGraphicFramePr>
            <p:xfrm>
              <a:off x="2200812" y="3429000"/>
              <a:ext cx="8128000" cy="1874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90831">
                      <a:extLst>
                        <a:ext uri="{9D8B030D-6E8A-4147-A177-3AD203B41FA5}">
                          <a16:colId xmlns:a16="http://schemas.microsoft.com/office/drawing/2014/main" val="1293788504"/>
                        </a:ext>
                      </a:extLst>
                    </a:gridCol>
                    <a:gridCol w="3337169">
                      <a:extLst>
                        <a:ext uri="{9D8B030D-6E8A-4147-A177-3AD203B41FA5}">
                          <a16:colId xmlns:a16="http://schemas.microsoft.com/office/drawing/2014/main" val="2806004043"/>
                        </a:ext>
                      </a:extLst>
                    </a:gridCol>
                  </a:tblGrid>
                  <a:tr h="624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54" t="-971" r="-70229" b="-20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43796" t="-971" r="-730" b="-20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5197019"/>
                      </a:ext>
                    </a:extLst>
                  </a:tr>
                  <a:tr h="624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54" t="-101961" r="-70229" b="-1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43796" t="-101961" r="-730" b="-10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522266"/>
                      </a:ext>
                    </a:extLst>
                  </a:tr>
                  <a:tr h="624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54" t="-200000" r="-70229" b="-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43796" t="-200000" r="-730" b="-2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24054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3475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5705</TotalTime>
  <Words>2059</Words>
  <Application>Microsoft Office PowerPoint</Application>
  <PresentationFormat>Widescreen</PresentationFormat>
  <Paragraphs>350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Wingdings 3</vt:lpstr>
      <vt:lpstr>Íon - Sala da Diretoria</vt:lpstr>
      <vt:lpstr>Dimensionamento de Vigas de Pontes</vt:lpstr>
      <vt:lpstr>Revisão de Flexão</vt:lpstr>
      <vt:lpstr>Revisão de Flexão</vt:lpstr>
      <vt:lpstr>Revisão de Flexão</vt:lpstr>
      <vt:lpstr>Dimensionamento</vt:lpstr>
      <vt:lpstr>Dimensionamento: Introdução</vt:lpstr>
      <vt:lpstr>Dimensionamento: Introdução</vt:lpstr>
      <vt:lpstr>Parâmetros</vt:lpstr>
      <vt:lpstr>Parâmetros: Limite de Ductibilidade</vt:lpstr>
      <vt:lpstr>Dimensionamento Momento Negativo</vt:lpstr>
      <vt:lpstr>Dimensionamento de viga “T”</vt:lpstr>
      <vt:lpstr>Distância a</vt:lpstr>
      <vt:lpstr>〖Distâncias b〗_1+b_2+B_1</vt:lpstr>
      <vt:lpstr>Dimensionamento Momento Positivo</vt:lpstr>
      <vt:lpstr>Dimensionamento Momento Positivo</vt:lpstr>
      <vt:lpstr>Dimensionamento Momento Positivo</vt:lpstr>
      <vt:lpstr>Taxa Mínima de Armadura: Retangular</vt:lpstr>
      <vt:lpstr>Momento Mínimo</vt:lpstr>
      <vt:lpstr>Exercício 01</vt:lpstr>
      <vt:lpstr>Exercício 01</vt:lpstr>
      <vt:lpstr>Exercício 01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Talles Mello</dc:creator>
  <cp:lastModifiedBy>Talles Mello</cp:lastModifiedBy>
  <cp:revision>69</cp:revision>
  <dcterms:created xsi:type="dcterms:W3CDTF">2022-03-15T14:48:48Z</dcterms:created>
  <dcterms:modified xsi:type="dcterms:W3CDTF">2022-06-01T15:49:18Z</dcterms:modified>
</cp:coreProperties>
</file>