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png_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2"/>
  </p:notesMasterIdLst>
  <p:sldIdLst>
    <p:sldId id="256" r:id="rId2"/>
    <p:sldId id="257" r:id="rId3"/>
    <p:sldId id="473" r:id="rId4"/>
    <p:sldId id="510" r:id="rId5"/>
    <p:sldId id="512" r:id="rId6"/>
    <p:sldId id="514" r:id="rId7"/>
    <p:sldId id="513" r:id="rId8"/>
    <p:sldId id="261" r:id="rId9"/>
    <p:sldId id="259" r:id="rId10"/>
    <p:sldId id="258" r:id="rId11"/>
    <p:sldId id="263" r:id="rId12"/>
    <p:sldId id="476" r:id="rId13"/>
    <p:sldId id="484" r:id="rId14"/>
    <p:sldId id="485" r:id="rId15"/>
    <p:sldId id="515" r:id="rId16"/>
    <p:sldId id="516" r:id="rId17"/>
    <p:sldId id="504" r:id="rId18"/>
    <p:sldId id="517" r:id="rId19"/>
    <p:sldId id="518" r:id="rId20"/>
    <p:sldId id="51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D2E3F-47D2-4D01-AD51-E3D1B6F5F0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50643E7D-1978-48C4-991A-9F68B2E3DE0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Isostática é a parte da Mecânica das Estruturas que estuda os sistemas determinados, isto é, aqueles cujo grau de liberdade é nulo, ou seja, a </a:t>
          </a:r>
          <a:r>
            <a:rPr lang="pt-BR" b="1" i="1"/>
            <a:t>Estática </a:t>
          </a:r>
          <a:r>
            <a:rPr lang="pt-BR"/>
            <a:t>trata do equilíbrio dos corpos em repouso.</a:t>
          </a:r>
          <a:endParaRPr lang="en-US"/>
        </a:p>
      </dgm:t>
    </dgm:pt>
    <dgm:pt modelId="{2A2485D6-10FC-447E-AF85-25AAD8AC6F41}" type="parTrans" cxnId="{ED935565-F676-4F6B-A60C-3BEFB83D92EF}">
      <dgm:prSet/>
      <dgm:spPr/>
      <dgm:t>
        <a:bodyPr/>
        <a:lstStyle/>
        <a:p>
          <a:endParaRPr lang="en-US"/>
        </a:p>
      </dgm:t>
    </dgm:pt>
    <dgm:pt modelId="{7D99A3B7-03D3-4297-A3AC-03DCD729C395}" type="sibTrans" cxnId="{ED935565-F676-4F6B-A60C-3BEFB83D92EF}">
      <dgm:prSet/>
      <dgm:spPr/>
      <dgm:t>
        <a:bodyPr/>
        <a:lstStyle/>
        <a:p>
          <a:endParaRPr lang="en-US"/>
        </a:p>
      </dgm:t>
    </dgm:pt>
    <dgm:pt modelId="{07F12BCF-D738-4686-B891-1FEA6313FBC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Tais sistemas têm o número de vínculos estritamente necessário para mantê-los em equilíbrio e são resolvidos com a utilização das equações da Estática resultantes das condições de equilíbrio.</a:t>
          </a:r>
          <a:endParaRPr lang="en-US"/>
        </a:p>
      </dgm:t>
    </dgm:pt>
    <dgm:pt modelId="{44B16E48-7713-494B-AEAC-E977CABB7302}" type="parTrans" cxnId="{D445829F-714D-42FD-B097-B999376024A0}">
      <dgm:prSet/>
      <dgm:spPr/>
      <dgm:t>
        <a:bodyPr/>
        <a:lstStyle/>
        <a:p>
          <a:endParaRPr lang="en-US"/>
        </a:p>
      </dgm:t>
    </dgm:pt>
    <dgm:pt modelId="{E818132F-B363-409D-8231-9B08B9687DDD}" type="sibTrans" cxnId="{D445829F-714D-42FD-B097-B999376024A0}">
      <dgm:prSet/>
      <dgm:spPr/>
      <dgm:t>
        <a:bodyPr/>
        <a:lstStyle/>
        <a:p>
          <a:endParaRPr lang="en-US"/>
        </a:p>
      </dgm:t>
    </dgm:pt>
    <dgm:pt modelId="{A26CD5E1-70C0-4632-B330-C7AED05887B7}" type="pres">
      <dgm:prSet presAssocID="{F4ED2E3F-47D2-4D01-AD51-E3D1B6F5F035}" presName="root" presStyleCnt="0">
        <dgm:presLayoutVars>
          <dgm:dir/>
          <dgm:resizeHandles val="exact"/>
        </dgm:presLayoutVars>
      </dgm:prSet>
      <dgm:spPr/>
    </dgm:pt>
    <dgm:pt modelId="{CFB72F93-1FC8-47EA-8EFF-EE82C421B208}" type="pres">
      <dgm:prSet presAssocID="{50643E7D-1978-48C4-991A-9F68B2E3DE0E}" presName="compNode" presStyleCnt="0"/>
      <dgm:spPr/>
    </dgm:pt>
    <dgm:pt modelId="{B6CDCFC6-0BB9-4033-B898-9F496A50E02F}" type="pres">
      <dgm:prSet presAssocID="{50643E7D-1978-48C4-991A-9F68B2E3DE0E}" presName="bgRect" presStyleLbl="bgShp" presStyleIdx="0" presStyleCnt="2"/>
      <dgm:spPr/>
    </dgm:pt>
    <dgm:pt modelId="{CCE9A99E-8DAB-409D-96B0-7AF01618345D}" type="pres">
      <dgm:prSet presAssocID="{50643E7D-1978-48C4-991A-9F68B2E3DE0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ED2B3010-BCF4-4133-9207-3B784A1D32AD}" type="pres">
      <dgm:prSet presAssocID="{50643E7D-1978-48C4-991A-9F68B2E3DE0E}" presName="spaceRect" presStyleCnt="0"/>
      <dgm:spPr/>
    </dgm:pt>
    <dgm:pt modelId="{D08D4B7B-94C4-4582-8992-565EB90D40CA}" type="pres">
      <dgm:prSet presAssocID="{50643E7D-1978-48C4-991A-9F68B2E3DE0E}" presName="parTx" presStyleLbl="revTx" presStyleIdx="0" presStyleCnt="2">
        <dgm:presLayoutVars>
          <dgm:chMax val="0"/>
          <dgm:chPref val="0"/>
        </dgm:presLayoutVars>
      </dgm:prSet>
      <dgm:spPr/>
    </dgm:pt>
    <dgm:pt modelId="{AA09B4C9-6051-4FB8-9852-47AB73AC618E}" type="pres">
      <dgm:prSet presAssocID="{7D99A3B7-03D3-4297-A3AC-03DCD729C395}" presName="sibTrans" presStyleCnt="0"/>
      <dgm:spPr/>
    </dgm:pt>
    <dgm:pt modelId="{B7ABF587-62B3-47E2-A1EA-4F68B407CF63}" type="pres">
      <dgm:prSet presAssocID="{07F12BCF-D738-4686-B891-1FEA6313FBC3}" presName="compNode" presStyleCnt="0"/>
      <dgm:spPr/>
    </dgm:pt>
    <dgm:pt modelId="{56D72CA9-CE2D-49D1-9E99-AC0618E831FB}" type="pres">
      <dgm:prSet presAssocID="{07F12BCF-D738-4686-B891-1FEA6313FBC3}" presName="bgRect" presStyleLbl="bgShp" presStyleIdx="1" presStyleCnt="2"/>
      <dgm:spPr/>
    </dgm:pt>
    <dgm:pt modelId="{DB1167A4-EE9E-4DF1-A543-E2365165E650}" type="pres">
      <dgm:prSet presAssocID="{07F12BCF-D738-4686-B891-1FEA6313FBC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80E1ED49-D689-407C-911B-2EF3C1319F56}" type="pres">
      <dgm:prSet presAssocID="{07F12BCF-D738-4686-B891-1FEA6313FBC3}" presName="spaceRect" presStyleCnt="0"/>
      <dgm:spPr/>
    </dgm:pt>
    <dgm:pt modelId="{FB943DB0-11DE-4030-92F5-33154889A82C}" type="pres">
      <dgm:prSet presAssocID="{07F12BCF-D738-4686-B891-1FEA6313FBC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04B762F-3B73-49A2-BF55-2E0A2E449ADF}" type="presOf" srcId="{F4ED2E3F-47D2-4D01-AD51-E3D1B6F5F035}" destId="{A26CD5E1-70C0-4632-B330-C7AED05887B7}" srcOrd="0" destOrd="0" presId="urn:microsoft.com/office/officeart/2018/2/layout/IconVerticalSolidList"/>
    <dgm:cxn modelId="{BCA8BD3E-BCC5-4CD3-9BA3-F6F79E85029B}" type="presOf" srcId="{50643E7D-1978-48C4-991A-9F68B2E3DE0E}" destId="{D08D4B7B-94C4-4582-8992-565EB90D40CA}" srcOrd="0" destOrd="0" presId="urn:microsoft.com/office/officeart/2018/2/layout/IconVerticalSolidList"/>
    <dgm:cxn modelId="{ED935565-F676-4F6B-A60C-3BEFB83D92EF}" srcId="{F4ED2E3F-47D2-4D01-AD51-E3D1B6F5F035}" destId="{50643E7D-1978-48C4-991A-9F68B2E3DE0E}" srcOrd="0" destOrd="0" parTransId="{2A2485D6-10FC-447E-AF85-25AAD8AC6F41}" sibTransId="{7D99A3B7-03D3-4297-A3AC-03DCD729C395}"/>
    <dgm:cxn modelId="{4C67AE54-64D0-45AC-ACB6-ECD8A7AF9081}" type="presOf" srcId="{07F12BCF-D738-4686-B891-1FEA6313FBC3}" destId="{FB943DB0-11DE-4030-92F5-33154889A82C}" srcOrd="0" destOrd="0" presId="urn:microsoft.com/office/officeart/2018/2/layout/IconVerticalSolidList"/>
    <dgm:cxn modelId="{D445829F-714D-42FD-B097-B999376024A0}" srcId="{F4ED2E3F-47D2-4D01-AD51-E3D1B6F5F035}" destId="{07F12BCF-D738-4686-B891-1FEA6313FBC3}" srcOrd="1" destOrd="0" parTransId="{44B16E48-7713-494B-AEAC-E977CABB7302}" sibTransId="{E818132F-B363-409D-8231-9B08B9687DDD}"/>
    <dgm:cxn modelId="{9C0DCA4B-E7E9-4660-834D-600AFB4BE8E3}" type="presParOf" srcId="{A26CD5E1-70C0-4632-B330-C7AED05887B7}" destId="{CFB72F93-1FC8-47EA-8EFF-EE82C421B208}" srcOrd="0" destOrd="0" presId="urn:microsoft.com/office/officeart/2018/2/layout/IconVerticalSolidList"/>
    <dgm:cxn modelId="{6555D095-A7B2-461F-B68C-B954C3588E6C}" type="presParOf" srcId="{CFB72F93-1FC8-47EA-8EFF-EE82C421B208}" destId="{B6CDCFC6-0BB9-4033-B898-9F496A50E02F}" srcOrd="0" destOrd="0" presId="urn:microsoft.com/office/officeart/2018/2/layout/IconVerticalSolidList"/>
    <dgm:cxn modelId="{E29F93F1-C02A-4700-9E55-D25C80CEDCE5}" type="presParOf" srcId="{CFB72F93-1FC8-47EA-8EFF-EE82C421B208}" destId="{CCE9A99E-8DAB-409D-96B0-7AF01618345D}" srcOrd="1" destOrd="0" presId="urn:microsoft.com/office/officeart/2018/2/layout/IconVerticalSolidList"/>
    <dgm:cxn modelId="{E2C4E793-7F62-43E1-A82B-3DFEE8C7F80F}" type="presParOf" srcId="{CFB72F93-1FC8-47EA-8EFF-EE82C421B208}" destId="{ED2B3010-BCF4-4133-9207-3B784A1D32AD}" srcOrd="2" destOrd="0" presId="urn:microsoft.com/office/officeart/2018/2/layout/IconVerticalSolidList"/>
    <dgm:cxn modelId="{D83B6DA7-8BC2-4A6E-AD50-128A58AE9D6F}" type="presParOf" srcId="{CFB72F93-1FC8-47EA-8EFF-EE82C421B208}" destId="{D08D4B7B-94C4-4582-8992-565EB90D40CA}" srcOrd="3" destOrd="0" presId="urn:microsoft.com/office/officeart/2018/2/layout/IconVerticalSolidList"/>
    <dgm:cxn modelId="{51564397-8122-4668-B9BE-26A3038EAAA5}" type="presParOf" srcId="{A26CD5E1-70C0-4632-B330-C7AED05887B7}" destId="{AA09B4C9-6051-4FB8-9852-47AB73AC618E}" srcOrd="1" destOrd="0" presId="urn:microsoft.com/office/officeart/2018/2/layout/IconVerticalSolidList"/>
    <dgm:cxn modelId="{67724D97-8224-4A40-A0D7-8622C56C0812}" type="presParOf" srcId="{A26CD5E1-70C0-4632-B330-C7AED05887B7}" destId="{B7ABF587-62B3-47E2-A1EA-4F68B407CF63}" srcOrd="2" destOrd="0" presId="urn:microsoft.com/office/officeart/2018/2/layout/IconVerticalSolidList"/>
    <dgm:cxn modelId="{F7214E37-D488-4D92-8068-901BC0894978}" type="presParOf" srcId="{B7ABF587-62B3-47E2-A1EA-4F68B407CF63}" destId="{56D72CA9-CE2D-49D1-9E99-AC0618E831FB}" srcOrd="0" destOrd="0" presId="urn:microsoft.com/office/officeart/2018/2/layout/IconVerticalSolidList"/>
    <dgm:cxn modelId="{451E3711-2580-46BC-8154-7EED3074C7AB}" type="presParOf" srcId="{B7ABF587-62B3-47E2-A1EA-4F68B407CF63}" destId="{DB1167A4-EE9E-4DF1-A543-E2365165E650}" srcOrd="1" destOrd="0" presId="urn:microsoft.com/office/officeart/2018/2/layout/IconVerticalSolidList"/>
    <dgm:cxn modelId="{5B23664C-BB54-4EE8-BB34-31B582D2D844}" type="presParOf" srcId="{B7ABF587-62B3-47E2-A1EA-4F68B407CF63}" destId="{80E1ED49-D689-407C-911B-2EF3C1319F56}" srcOrd="2" destOrd="0" presId="urn:microsoft.com/office/officeart/2018/2/layout/IconVerticalSolidList"/>
    <dgm:cxn modelId="{9FBC6F6C-9C37-41AE-9959-5A252DB431CD}" type="presParOf" srcId="{B7ABF587-62B3-47E2-A1EA-4F68B407CF63}" destId="{FB943DB0-11DE-4030-92F5-33154889A8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2AF8A-DAA0-44F3-90FC-AA71717CF3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8477DAA-211D-4290-9E85-FB00C20310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/>
            <a:t>Para o estudo do equilíbrio dos corpos rígidos não bastam conhecer somente as forças externas que agem sobre ele, mas também é necessário conhecer como este corpo rígido está apoiado.</a:t>
          </a:r>
          <a:endParaRPr lang="en-US" sz="2200" dirty="0"/>
        </a:p>
      </dgm:t>
    </dgm:pt>
    <dgm:pt modelId="{5BA0AAFA-2712-4117-8E9E-4CC8DD034CDF}" type="parTrans" cxnId="{E14F192A-227C-4888-A0DB-0DB6388AD7E1}">
      <dgm:prSet/>
      <dgm:spPr/>
      <dgm:t>
        <a:bodyPr/>
        <a:lstStyle/>
        <a:p>
          <a:endParaRPr lang="en-US" sz="2200"/>
        </a:p>
      </dgm:t>
    </dgm:pt>
    <dgm:pt modelId="{ED0BDE89-ED17-4E53-8EA3-CE09528AB4DD}" type="sibTrans" cxnId="{E14F192A-227C-4888-A0DB-0DB6388AD7E1}">
      <dgm:prSet/>
      <dgm:spPr/>
      <dgm:t>
        <a:bodyPr/>
        <a:lstStyle/>
        <a:p>
          <a:endParaRPr lang="en-US" sz="2200"/>
        </a:p>
      </dgm:t>
    </dgm:pt>
    <dgm:pt modelId="{E610E19E-2CAD-4873-AD13-F5CFC7BCCD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/>
            <a:t>Apoios ou vínculos são elementos que restringem os movimentos das estruturas.</a:t>
          </a:r>
          <a:endParaRPr lang="en-US" sz="2200" dirty="0"/>
        </a:p>
      </dgm:t>
    </dgm:pt>
    <dgm:pt modelId="{1912AF43-A33E-4790-9D1F-D96B2F856A5F}" type="parTrans" cxnId="{99C008BC-D2D1-4220-AFB3-781CA2D0765B}">
      <dgm:prSet/>
      <dgm:spPr/>
      <dgm:t>
        <a:bodyPr/>
        <a:lstStyle/>
        <a:p>
          <a:endParaRPr lang="en-US" sz="2200"/>
        </a:p>
      </dgm:t>
    </dgm:pt>
    <dgm:pt modelId="{5C744ADC-A2E0-4331-BB9F-EA75FB99FE4D}" type="sibTrans" cxnId="{99C008BC-D2D1-4220-AFB3-781CA2D0765B}">
      <dgm:prSet/>
      <dgm:spPr/>
      <dgm:t>
        <a:bodyPr/>
        <a:lstStyle/>
        <a:p>
          <a:endParaRPr lang="en-US" sz="2200"/>
        </a:p>
      </dgm:t>
    </dgm:pt>
    <dgm:pt modelId="{D7A4BAC9-3341-4EDD-9865-0968747A694A}" type="pres">
      <dgm:prSet presAssocID="{62C2AF8A-DAA0-44F3-90FC-AA71717CF3EB}" presName="root" presStyleCnt="0">
        <dgm:presLayoutVars>
          <dgm:dir/>
          <dgm:resizeHandles val="exact"/>
        </dgm:presLayoutVars>
      </dgm:prSet>
      <dgm:spPr/>
    </dgm:pt>
    <dgm:pt modelId="{3C5AD2A6-95C1-4D9B-BBB7-458A07E7A6EC}" type="pres">
      <dgm:prSet presAssocID="{08477DAA-211D-4290-9E85-FB00C20310D2}" presName="compNode" presStyleCnt="0"/>
      <dgm:spPr/>
    </dgm:pt>
    <dgm:pt modelId="{31330580-7F1D-4942-952B-65CFC0874536}" type="pres">
      <dgm:prSet presAssocID="{08477DAA-211D-4290-9E85-FB00C20310D2}" presName="bgRect" presStyleLbl="bgShp" presStyleIdx="0" presStyleCnt="2"/>
      <dgm:spPr/>
    </dgm:pt>
    <dgm:pt modelId="{A4D9A801-5820-474D-8CFD-4C147BA851ED}" type="pres">
      <dgm:prSet presAssocID="{08477DAA-211D-4290-9E85-FB00C20310D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3A596ED-3322-47BE-9BB7-0849986B5C49}" type="pres">
      <dgm:prSet presAssocID="{08477DAA-211D-4290-9E85-FB00C20310D2}" presName="spaceRect" presStyleCnt="0"/>
      <dgm:spPr/>
    </dgm:pt>
    <dgm:pt modelId="{C45972C6-A9BF-4C5B-9DF9-988DD4783EEA}" type="pres">
      <dgm:prSet presAssocID="{08477DAA-211D-4290-9E85-FB00C20310D2}" presName="parTx" presStyleLbl="revTx" presStyleIdx="0" presStyleCnt="2">
        <dgm:presLayoutVars>
          <dgm:chMax val="0"/>
          <dgm:chPref val="0"/>
        </dgm:presLayoutVars>
      </dgm:prSet>
      <dgm:spPr/>
    </dgm:pt>
    <dgm:pt modelId="{184EE24A-A31E-4116-AA9A-33CADD26CF36}" type="pres">
      <dgm:prSet presAssocID="{ED0BDE89-ED17-4E53-8EA3-CE09528AB4DD}" presName="sibTrans" presStyleCnt="0"/>
      <dgm:spPr/>
    </dgm:pt>
    <dgm:pt modelId="{78EA345D-5E80-4665-8799-5D4EAA669264}" type="pres">
      <dgm:prSet presAssocID="{E610E19E-2CAD-4873-AD13-F5CFC7BCCD87}" presName="compNode" presStyleCnt="0"/>
      <dgm:spPr/>
    </dgm:pt>
    <dgm:pt modelId="{061CF907-603E-400B-BBEC-0D7DF2D0D5F2}" type="pres">
      <dgm:prSet presAssocID="{E610E19E-2CAD-4873-AD13-F5CFC7BCCD87}" presName="bgRect" presStyleLbl="bgShp" presStyleIdx="1" presStyleCnt="2"/>
      <dgm:spPr/>
    </dgm:pt>
    <dgm:pt modelId="{F766D475-5507-4830-A2AA-55425F0B1DE4}" type="pres">
      <dgm:prSet presAssocID="{E610E19E-2CAD-4873-AD13-F5CFC7BCCD8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BE2FF477-C72A-4193-B542-3287DA1CFA3F}" type="pres">
      <dgm:prSet presAssocID="{E610E19E-2CAD-4873-AD13-F5CFC7BCCD87}" presName="spaceRect" presStyleCnt="0"/>
      <dgm:spPr/>
    </dgm:pt>
    <dgm:pt modelId="{74F120E7-2BFE-429A-8EC4-08CB0022EEDB}" type="pres">
      <dgm:prSet presAssocID="{E610E19E-2CAD-4873-AD13-F5CFC7BCCD8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14F192A-227C-4888-A0DB-0DB6388AD7E1}" srcId="{62C2AF8A-DAA0-44F3-90FC-AA71717CF3EB}" destId="{08477DAA-211D-4290-9E85-FB00C20310D2}" srcOrd="0" destOrd="0" parTransId="{5BA0AAFA-2712-4117-8E9E-4CC8DD034CDF}" sibTransId="{ED0BDE89-ED17-4E53-8EA3-CE09528AB4DD}"/>
    <dgm:cxn modelId="{2905AF39-4879-4F74-B17C-9E5751D5828A}" type="presOf" srcId="{E610E19E-2CAD-4873-AD13-F5CFC7BCCD87}" destId="{74F120E7-2BFE-429A-8EC4-08CB0022EEDB}" srcOrd="0" destOrd="0" presId="urn:microsoft.com/office/officeart/2018/2/layout/IconVerticalSolidList"/>
    <dgm:cxn modelId="{827CE4BB-AF65-46ED-B165-0C6A4B4F2ECA}" type="presOf" srcId="{62C2AF8A-DAA0-44F3-90FC-AA71717CF3EB}" destId="{D7A4BAC9-3341-4EDD-9865-0968747A694A}" srcOrd="0" destOrd="0" presId="urn:microsoft.com/office/officeart/2018/2/layout/IconVerticalSolidList"/>
    <dgm:cxn modelId="{99C008BC-D2D1-4220-AFB3-781CA2D0765B}" srcId="{62C2AF8A-DAA0-44F3-90FC-AA71717CF3EB}" destId="{E610E19E-2CAD-4873-AD13-F5CFC7BCCD87}" srcOrd="1" destOrd="0" parTransId="{1912AF43-A33E-4790-9D1F-D96B2F856A5F}" sibTransId="{5C744ADC-A2E0-4331-BB9F-EA75FB99FE4D}"/>
    <dgm:cxn modelId="{F4E541E2-8BD1-4471-8C1F-45B5F11620EC}" type="presOf" srcId="{08477DAA-211D-4290-9E85-FB00C20310D2}" destId="{C45972C6-A9BF-4C5B-9DF9-988DD4783EEA}" srcOrd="0" destOrd="0" presId="urn:microsoft.com/office/officeart/2018/2/layout/IconVerticalSolidList"/>
    <dgm:cxn modelId="{07419841-CAAA-4C43-8DF2-3D039CB3A32F}" type="presParOf" srcId="{D7A4BAC9-3341-4EDD-9865-0968747A694A}" destId="{3C5AD2A6-95C1-4D9B-BBB7-458A07E7A6EC}" srcOrd="0" destOrd="0" presId="urn:microsoft.com/office/officeart/2018/2/layout/IconVerticalSolidList"/>
    <dgm:cxn modelId="{36D6E9D6-80EE-4879-B32F-B6BC6739C78A}" type="presParOf" srcId="{3C5AD2A6-95C1-4D9B-BBB7-458A07E7A6EC}" destId="{31330580-7F1D-4942-952B-65CFC0874536}" srcOrd="0" destOrd="0" presId="urn:microsoft.com/office/officeart/2018/2/layout/IconVerticalSolidList"/>
    <dgm:cxn modelId="{48038E85-6010-445D-BF3C-7699ABE55B35}" type="presParOf" srcId="{3C5AD2A6-95C1-4D9B-BBB7-458A07E7A6EC}" destId="{A4D9A801-5820-474D-8CFD-4C147BA851ED}" srcOrd="1" destOrd="0" presId="urn:microsoft.com/office/officeart/2018/2/layout/IconVerticalSolidList"/>
    <dgm:cxn modelId="{BCFEECE1-67AC-458F-8DF2-F09CE456BD11}" type="presParOf" srcId="{3C5AD2A6-95C1-4D9B-BBB7-458A07E7A6EC}" destId="{E3A596ED-3322-47BE-9BB7-0849986B5C49}" srcOrd="2" destOrd="0" presId="urn:microsoft.com/office/officeart/2018/2/layout/IconVerticalSolidList"/>
    <dgm:cxn modelId="{72FDAF5F-5B39-43C8-8668-ABE7854828A6}" type="presParOf" srcId="{3C5AD2A6-95C1-4D9B-BBB7-458A07E7A6EC}" destId="{C45972C6-A9BF-4C5B-9DF9-988DD4783EEA}" srcOrd="3" destOrd="0" presId="urn:microsoft.com/office/officeart/2018/2/layout/IconVerticalSolidList"/>
    <dgm:cxn modelId="{640DA3DD-D73F-4CAA-9ED5-F67BC2BBFF68}" type="presParOf" srcId="{D7A4BAC9-3341-4EDD-9865-0968747A694A}" destId="{184EE24A-A31E-4116-AA9A-33CADD26CF36}" srcOrd="1" destOrd="0" presId="urn:microsoft.com/office/officeart/2018/2/layout/IconVerticalSolidList"/>
    <dgm:cxn modelId="{F10C5774-ED7C-468B-BEFE-B9C34D209CD1}" type="presParOf" srcId="{D7A4BAC9-3341-4EDD-9865-0968747A694A}" destId="{78EA345D-5E80-4665-8799-5D4EAA669264}" srcOrd="2" destOrd="0" presId="urn:microsoft.com/office/officeart/2018/2/layout/IconVerticalSolidList"/>
    <dgm:cxn modelId="{642DC952-5E54-4D1B-82CE-C6340F6D23DC}" type="presParOf" srcId="{78EA345D-5E80-4665-8799-5D4EAA669264}" destId="{061CF907-603E-400B-BBEC-0D7DF2D0D5F2}" srcOrd="0" destOrd="0" presId="urn:microsoft.com/office/officeart/2018/2/layout/IconVerticalSolidList"/>
    <dgm:cxn modelId="{B3AB9111-D72A-40CB-91E0-114AD536AA09}" type="presParOf" srcId="{78EA345D-5E80-4665-8799-5D4EAA669264}" destId="{F766D475-5507-4830-A2AA-55425F0B1DE4}" srcOrd="1" destOrd="0" presId="urn:microsoft.com/office/officeart/2018/2/layout/IconVerticalSolidList"/>
    <dgm:cxn modelId="{9D1890AE-A38F-468C-9017-98C555EF64B8}" type="presParOf" srcId="{78EA345D-5E80-4665-8799-5D4EAA669264}" destId="{BE2FF477-C72A-4193-B542-3287DA1CFA3F}" srcOrd="2" destOrd="0" presId="urn:microsoft.com/office/officeart/2018/2/layout/IconVerticalSolidList"/>
    <dgm:cxn modelId="{EF10CC63-BBE4-400D-A52E-AE25040AF8D2}" type="presParOf" srcId="{78EA345D-5E80-4665-8799-5D4EAA669264}" destId="{74F120E7-2BFE-429A-8EC4-08CB0022EE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DCFC6-0BB9-4033-B898-9F496A50E02F}">
      <dsp:nvSpPr>
        <dsp:cNvPr id="0" name=""/>
        <dsp:cNvSpPr/>
      </dsp:nvSpPr>
      <dsp:spPr>
        <a:xfrm>
          <a:off x="0" y="521870"/>
          <a:ext cx="10912475" cy="9634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9A99E-8DAB-409D-96B0-7AF01618345D}">
      <dsp:nvSpPr>
        <dsp:cNvPr id="0" name=""/>
        <dsp:cNvSpPr/>
      </dsp:nvSpPr>
      <dsp:spPr>
        <a:xfrm>
          <a:off x="291444" y="738647"/>
          <a:ext cx="529899" cy="529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D4B7B-94C4-4582-8992-565EB90D40CA}">
      <dsp:nvSpPr>
        <dsp:cNvPr id="0" name=""/>
        <dsp:cNvSpPr/>
      </dsp:nvSpPr>
      <dsp:spPr>
        <a:xfrm>
          <a:off x="1112788" y="521870"/>
          <a:ext cx="9799686" cy="96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66" tIns="101966" rIns="101966" bIns="10196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Isostática é a parte da Mecânica das Estruturas que estuda os sistemas determinados, isto é, aqueles cujo grau de liberdade é nulo, ou seja, a </a:t>
          </a:r>
          <a:r>
            <a:rPr lang="pt-BR" sz="1700" b="1" i="1" kern="1200"/>
            <a:t>Estática </a:t>
          </a:r>
          <a:r>
            <a:rPr lang="pt-BR" sz="1700" kern="1200"/>
            <a:t>trata do equilíbrio dos corpos em repouso.</a:t>
          </a:r>
          <a:endParaRPr lang="en-US" sz="1700" kern="1200"/>
        </a:p>
      </dsp:txBody>
      <dsp:txXfrm>
        <a:off x="1112788" y="521870"/>
        <a:ext cx="9799686" cy="963453"/>
      </dsp:txXfrm>
    </dsp:sp>
    <dsp:sp modelId="{56D72CA9-CE2D-49D1-9E99-AC0618E831FB}">
      <dsp:nvSpPr>
        <dsp:cNvPr id="0" name=""/>
        <dsp:cNvSpPr/>
      </dsp:nvSpPr>
      <dsp:spPr>
        <a:xfrm>
          <a:off x="0" y="1726187"/>
          <a:ext cx="10912475" cy="9634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167A4-EE9E-4DF1-A543-E2365165E650}">
      <dsp:nvSpPr>
        <dsp:cNvPr id="0" name=""/>
        <dsp:cNvSpPr/>
      </dsp:nvSpPr>
      <dsp:spPr>
        <a:xfrm>
          <a:off x="291444" y="1942964"/>
          <a:ext cx="529899" cy="529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43DB0-11DE-4030-92F5-33154889A82C}">
      <dsp:nvSpPr>
        <dsp:cNvPr id="0" name=""/>
        <dsp:cNvSpPr/>
      </dsp:nvSpPr>
      <dsp:spPr>
        <a:xfrm>
          <a:off x="1112788" y="1726187"/>
          <a:ext cx="9799686" cy="96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66" tIns="101966" rIns="101966" bIns="10196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Tais sistemas têm o número de vínculos estritamente necessário para mantê-los em equilíbrio e são resolvidos com a utilização das equações da Estática resultantes das condições de equilíbrio.</a:t>
          </a:r>
          <a:endParaRPr lang="en-US" sz="1700" kern="1200"/>
        </a:p>
      </dsp:txBody>
      <dsp:txXfrm>
        <a:off x="1112788" y="1726187"/>
        <a:ext cx="9799686" cy="963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30580-7F1D-4942-952B-65CFC0874536}">
      <dsp:nvSpPr>
        <dsp:cNvPr id="0" name=""/>
        <dsp:cNvSpPr/>
      </dsp:nvSpPr>
      <dsp:spPr>
        <a:xfrm>
          <a:off x="0" y="627"/>
          <a:ext cx="10912475" cy="15048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9A801-5820-474D-8CFD-4C147BA851ED}">
      <dsp:nvSpPr>
        <dsp:cNvPr id="0" name=""/>
        <dsp:cNvSpPr/>
      </dsp:nvSpPr>
      <dsp:spPr>
        <a:xfrm>
          <a:off x="455204" y="339209"/>
          <a:ext cx="827644" cy="82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972C6-A9BF-4C5B-9DF9-988DD4783EEA}">
      <dsp:nvSpPr>
        <dsp:cNvPr id="0" name=""/>
        <dsp:cNvSpPr/>
      </dsp:nvSpPr>
      <dsp:spPr>
        <a:xfrm>
          <a:off x="1738053" y="627"/>
          <a:ext cx="9008504" cy="150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59" tIns="159259" rIns="159259" bIns="1592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Para o estudo do equilíbrio dos corpos rígidos não bastam conhecer somente as forças externas que agem sobre ele, mas também é necessário conhecer como este corpo rígido está apoiado.</a:t>
          </a:r>
          <a:endParaRPr lang="en-US" sz="2200" kern="1200" dirty="0"/>
        </a:p>
      </dsp:txBody>
      <dsp:txXfrm>
        <a:off x="1738053" y="627"/>
        <a:ext cx="9008504" cy="1504808"/>
      </dsp:txXfrm>
    </dsp:sp>
    <dsp:sp modelId="{061CF907-603E-400B-BBEC-0D7DF2D0D5F2}">
      <dsp:nvSpPr>
        <dsp:cNvPr id="0" name=""/>
        <dsp:cNvSpPr/>
      </dsp:nvSpPr>
      <dsp:spPr>
        <a:xfrm>
          <a:off x="0" y="1706076"/>
          <a:ext cx="10912475" cy="15048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6D475-5507-4830-A2AA-55425F0B1DE4}">
      <dsp:nvSpPr>
        <dsp:cNvPr id="0" name=""/>
        <dsp:cNvSpPr/>
      </dsp:nvSpPr>
      <dsp:spPr>
        <a:xfrm>
          <a:off x="455204" y="2044658"/>
          <a:ext cx="827644" cy="82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120E7-2BFE-429A-8EC4-08CB0022EEDB}">
      <dsp:nvSpPr>
        <dsp:cNvPr id="0" name=""/>
        <dsp:cNvSpPr/>
      </dsp:nvSpPr>
      <dsp:spPr>
        <a:xfrm>
          <a:off x="1738053" y="1706076"/>
          <a:ext cx="9008504" cy="1504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59" tIns="159259" rIns="159259" bIns="1592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Apoios ou vínculos são elementos que restringem os movimentos das estruturas.</a:t>
          </a:r>
          <a:endParaRPr lang="en-US" sz="2200" kern="1200" dirty="0"/>
        </a:p>
      </dsp:txBody>
      <dsp:txXfrm>
        <a:off x="1738053" y="1706076"/>
        <a:ext cx="9008504" cy="1504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4DB1E-57C3-4FA2-B7E1-72BD7C042795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3F4B4-F3E4-4255-8E0C-0D09DB2F3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57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75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89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67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888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1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1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7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399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5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9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7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9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5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4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75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6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_"/><Relationship Id="rId2" Type="http://schemas.openxmlformats.org/officeDocument/2006/relationships/image" Target="../media/image37.png_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_"/><Relationship Id="rId2" Type="http://schemas.openxmlformats.org/officeDocument/2006/relationships/image" Target="../media/image40.png_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emf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7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69.png"/><Relationship Id="rId3" Type="http://schemas.openxmlformats.org/officeDocument/2006/relationships/image" Target="../media/image56.png"/><Relationship Id="rId21" Type="http://schemas.openxmlformats.org/officeDocument/2006/relationships/image" Target="../media/image72.png"/><Relationship Id="rId7" Type="http://schemas.openxmlformats.org/officeDocument/2006/relationships/image" Target="../media/image771.png"/><Relationship Id="rId12" Type="http://schemas.openxmlformats.org/officeDocument/2006/relationships/image" Target="../media/image82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81.png"/><Relationship Id="rId5" Type="http://schemas.openxmlformats.org/officeDocument/2006/relationships/image" Target="../media/image751.png"/><Relationship Id="rId15" Type="http://schemas.openxmlformats.org/officeDocument/2006/relationships/image" Target="../media/image66.png"/><Relationship Id="rId10" Type="http://schemas.openxmlformats.org/officeDocument/2006/relationships/image" Target="../media/image80.png"/><Relationship Id="rId19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79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57.jpg"/><Relationship Id="rId7" Type="http://schemas.openxmlformats.org/officeDocument/2006/relationships/image" Target="../media/image77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7.png"/><Relationship Id="rId5" Type="http://schemas.openxmlformats.org/officeDocument/2006/relationships/image" Target="../media/image75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74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58.jp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59.jp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e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_"/><Relationship Id="rId7" Type="http://schemas.openxmlformats.org/officeDocument/2006/relationships/image" Target="../media/image36.png"/><Relationship Id="rId2" Type="http://schemas.openxmlformats.org/officeDocument/2006/relationships/image" Target="../media/image31.png_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_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C335FB47-F1C5-49C9-BCAE-F61C85AAF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84" b="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27E786-A544-4526-9185-451A20563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pt-BR" sz="3400" dirty="0"/>
              <a:t>Reações de Apoio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646455-8322-460E-8911-CC6555D50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pt-BR" sz="1800">
                <a:solidFill>
                  <a:srgbClr val="C1988D"/>
                </a:solidFill>
              </a:rPr>
              <a:t>www.tallesmello.com.br</a:t>
            </a:r>
          </a:p>
        </p:txBody>
      </p:sp>
    </p:spTree>
    <p:extLst>
      <p:ext uri="{BB962C8B-B14F-4D97-AF65-F5344CB8AC3E}">
        <p14:creationId xmlns:p14="http://schemas.microsoft.com/office/powerpoint/2010/main" val="383552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3AFD4-5D87-450D-8978-0C5ED1AB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rgbClr val="FFFFFF"/>
                </a:solidFill>
              </a:rPr>
              <a:t>Vinculo de 2º gênero ou Apoio Fixo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114362D-035E-4B47-BD53-C7046DBCC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10" y="3002811"/>
            <a:ext cx="3199080" cy="125454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AC36CF2-B9DE-4E94-ABB8-C65469F78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38" y="4257352"/>
            <a:ext cx="2414020" cy="1538938"/>
          </a:xfrm>
          <a:prstGeom prst="rect">
            <a:avLst/>
          </a:prstGeom>
        </p:spPr>
      </p:pic>
      <p:pic>
        <p:nvPicPr>
          <p:cNvPr id="23" name="Espaço Reservado para Conteúdo 22">
            <a:extLst>
              <a:ext uri="{FF2B5EF4-FFF2-40B4-BE49-F238E27FC236}">
                <a16:creationId xmlns:a16="http://schemas.microsoft.com/office/drawing/2014/main" id="{7E394E40-BF96-4F18-89CB-C3FB0EFF5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76" y="3822586"/>
            <a:ext cx="2466948" cy="1744023"/>
          </a:xfrm>
        </p:spPr>
      </p:pic>
      <p:pic>
        <p:nvPicPr>
          <p:cNvPr id="25" name="Imagem 2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53ACB37-27DC-4633-AA53-5ED5D7ACC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247">
            <a:off x="8089883" y="3139467"/>
            <a:ext cx="4318775" cy="3053182"/>
          </a:xfrm>
          <a:prstGeom prst="rect">
            <a:avLst/>
          </a:prstGeom>
        </p:spPr>
      </p:pic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7B91A3F4-14E2-4558-80A2-0CA2B23C06D5}"/>
              </a:ext>
            </a:extLst>
          </p:cNvPr>
          <p:cNvSpPr txBox="1">
            <a:spLocks/>
          </p:cNvSpPr>
          <p:nvPr/>
        </p:nvSpPr>
        <p:spPr>
          <a:xfrm>
            <a:off x="493657" y="3630081"/>
            <a:ext cx="3610424" cy="30455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just">
              <a:buFont typeface="Wingdings 2" charset="2"/>
              <a:buNone/>
            </a:pPr>
            <a:endParaRPr lang="pt-BR" sz="1900" dirty="0"/>
          </a:p>
          <a:p>
            <a:pPr algn="just"/>
            <a:r>
              <a:rPr lang="pt-BR" sz="1900" dirty="0"/>
              <a:t>É o vínculo que IMPEDE DOIS movimentos, deixando LIVRE os outros UM</a:t>
            </a:r>
            <a:endParaRPr lang="pt-BR" altLang="pt-BR" sz="1900" dirty="0"/>
          </a:p>
          <a:p>
            <a:pPr algn="just"/>
            <a:r>
              <a:rPr lang="pt-BR" altLang="pt-BR" sz="1900" dirty="0"/>
              <a:t>Impede movimento na direção normal ao plano do apoio;</a:t>
            </a:r>
          </a:p>
          <a:p>
            <a:pPr algn="just"/>
            <a:r>
              <a:rPr lang="pt-BR" altLang="pt-BR" sz="1900" dirty="0"/>
              <a:t>Impede movimento na direção paralela ao plano do apoio;</a:t>
            </a:r>
          </a:p>
          <a:p>
            <a:pPr algn="just"/>
            <a:r>
              <a:rPr lang="pt-BR" altLang="pt-BR" sz="1900" dirty="0"/>
              <a:t>Permite rotação.</a:t>
            </a:r>
          </a:p>
          <a:p>
            <a:pPr marL="36900" indent="0" algn="just">
              <a:buFont typeface="Wingdings 2" charset="2"/>
              <a:buNone/>
            </a:pPr>
            <a:endParaRPr lang="pt-BR" sz="1900" dirty="0"/>
          </a:p>
          <a:p>
            <a:pPr algn="just"/>
            <a:endParaRPr lang="pt-BR" sz="1900" dirty="0"/>
          </a:p>
          <a:p>
            <a:pPr algn="just"/>
            <a:endParaRPr lang="pt-BR" sz="1900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5A2720A4-005D-47E7-8BC4-C84090D8E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09" y="2513068"/>
            <a:ext cx="4247525" cy="30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8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299E6-F05E-43A2-B258-8A185AD1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pt-BR" sz="4800">
                <a:solidFill>
                  <a:srgbClr val="FFFFFF"/>
                </a:solidFill>
              </a:rPr>
              <a:t>Vinculo de 3º gênero ou Engastamento</a:t>
            </a:r>
            <a:endParaRPr lang="pt-BR" sz="48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8F6EE5-829D-422A-875F-6713DE517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74" y="3696570"/>
            <a:ext cx="3946963" cy="3045558"/>
          </a:xfrm>
          <a:effectLst/>
        </p:spPr>
        <p:txBody>
          <a:bodyPr anchor="ctr">
            <a:noAutofit/>
          </a:bodyPr>
          <a:lstStyle/>
          <a:p>
            <a:pPr algn="just"/>
            <a:r>
              <a:rPr lang="pt-BR" altLang="pt-BR" sz="2400" dirty="0"/>
              <a:t>Impede movimento na direção normal ao plano do apoio;</a:t>
            </a:r>
          </a:p>
          <a:p>
            <a:pPr algn="just"/>
            <a:r>
              <a:rPr lang="pt-BR" altLang="pt-BR" sz="2400" dirty="0"/>
              <a:t>Impede movimento na direção paralela ao plano do apoio;</a:t>
            </a:r>
          </a:p>
          <a:p>
            <a:pPr algn="just"/>
            <a:r>
              <a:rPr lang="pt-BR" altLang="pt-BR" sz="2400" dirty="0"/>
              <a:t>Impede rotação.</a:t>
            </a:r>
          </a:p>
          <a:p>
            <a:pPr marL="36900" indent="0" algn="just">
              <a:buNone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968BB325-3016-481C-869E-9E013DB8C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71" y="4500681"/>
            <a:ext cx="2015394" cy="1437335"/>
          </a:xfrm>
          <a:prstGeom prst="rect">
            <a:avLst/>
          </a:prstGeom>
          <a:effectLst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73CE21F-FE35-466F-9FFF-B30CA50D9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07" y="2909654"/>
            <a:ext cx="2029496" cy="13420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C02334-3230-483F-9157-C3299D359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0721" y="2987857"/>
            <a:ext cx="2211077" cy="312760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2B0AB72-2BF5-49D2-A9B9-AB30572B6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08" y="3613839"/>
            <a:ext cx="2961852" cy="20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32A4578-DD2D-42E5-A30D-A61A991B8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A61921-6934-46E6-ABAB-D3D722A8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51" y="609599"/>
            <a:ext cx="3413156" cy="5273675"/>
          </a:xfrm>
        </p:spPr>
        <p:txBody>
          <a:bodyPr>
            <a:normAutofit/>
          </a:bodyPr>
          <a:lstStyle/>
          <a:p>
            <a:pPr algn="l"/>
            <a:r>
              <a:rPr lang="pt-BR" sz="3600"/>
              <a:t>Reações de Apoio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14F76F-D1CE-4226-A477-F8A3F641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37" y="609599"/>
            <a:ext cx="6889687" cy="5273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B333F31-5D91-48FC-901B-F8A41146C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98709" y="957943"/>
                <a:ext cx="6292785" cy="4615543"/>
              </a:xfrm>
            </p:spPr>
            <p:txBody>
              <a:bodyPr anchor="ctr">
                <a:normAutofit/>
              </a:bodyPr>
              <a:lstStyle/>
              <a:p>
                <a:pPr marL="36900" indent="0">
                  <a:buNone/>
                </a:pPr>
                <a:r>
                  <a:rPr lang="pt-BR" dirty="0"/>
                  <a:t>As reações nos vínculos de um modo geral, quer sejam apoios, quer sejam simples transmissão, são determinadas com a aplicação das seguintes regras que decorrem imediatamente do estudo da estática.</a:t>
                </a:r>
                <a:endParaRPr lang="pt-BR"/>
              </a:p>
              <a:p>
                <a:pPr marL="36900" indent="0">
                  <a:buNone/>
                </a:pPr>
                <a:r>
                  <a:rPr lang="pt-BR" dirty="0"/>
                  <a:t>a) Substituir os vínculos (apoios ou transmissão) pelas forças de ligação correspondentes, tendo sempre presente que </a:t>
                </a:r>
                <a:r>
                  <a:rPr lang="pt-BR" b="1" dirty="0"/>
                  <a:t>“a cada movimento impedido corresponde a uma força de ligação (reação)”</a:t>
                </a:r>
                <a:r>
                  <a:rPr lang="pt-BR" dirty="0"/>
                  <a:t>.</a:t>
                </a:r>
                <a:endParaRPr lang="pt-BR"/>
              </a:p>
              <a:p>
                <a:pPr marL="36900" indent="0">
                  <a:buNone/>
                </a:pPr>
                <a:r>
                  <a:rPr lang="pt-BR" dirty="0"/>
                  <a:t>b) Arbitrar um sentido para cada reação.</a:t>
                </a:r>
                <a:endParaRPr lang="pt-BR"/>
              </a:p>
              <a:p>
                <a:pPr marL="36900" indent="0">
                  <a:buNone/>
                </a:pPr>
                <a:r>
                  <a:rPr lang="pt-BR" dirty="0"/>
                  <a:t>c) Escrever as equações fundamentais de equilíbrio:</a:t>
                </a:r>
                <a:endParaRPr lang="pt-BR" i="1">
                  <a:latin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𝐹𝐻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dirty="0"/>
                  <a:t>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𝐹𝑉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↑+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dirty="0"/>
                  <a:t>;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↷+</m:t>
                            </m:r>
                          </m:sup>
                        </m:sSup>
                      </m:e>
                    </m:nary>
                  </m:oMath>
                </a14:m>
                <a:endParaRPr lang="pt-BR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B333F31-5D91-48FC-901B-F8A41146C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8709" y="957943"/>
                <a:ext cx="6292785" cy="461554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2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299E6-F05E-43A2-B258-8A185AD1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pt-BR" sz="4400" dirty="0">
                <a:solidFill>
                  <a:srgbClr val="FFFFFF"/>
                </a:solidFill>
              </a:rPr>
              <a:t>Exercício 01</a:t>
            </a:r>
            <a:br>
              <a:rPr lang="pt-BR" sz="4400" dirty="0">
                <a:solidFill>
                  <a:srgbClr val="FFFFFF"/>
                </a:solidFill>
              </a:rPr>
            </a:br>
            <a:r>
              <a:rPr lang="pt-BR" sz="3000" dirty="0">
                <a:solidFill>
                  <a:srgbClr val="FFFFFF"/>
                </a:solidFill>
              </a:rPr>
              <a:t>Calcule as Reações de Apoio da Viga, sabendo que q equivale a 10KN/m e L equivale a 3,5m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28F6EE5-829D-422A-875F-6713DE5179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4167" y="2185510"/>
                <a:ext cx="6117578" cy="4279458"/>
              </a:xfrm>
              <a:effectLst/>
            </p:spPr>
            <p:txBody>
              <a:bodyPr anchor="ctr">
                <a:normAutofit fontScale="70000" lnSpcReduction="20000"/>
              </a:bodyPr>
              <a:lstStyle/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→+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dirty="0"/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−35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2400" dirty="0"/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=0→+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35 . 1,75 −3,5 .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+61,25−3,5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→+61,25=+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3,5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2400" i="1" dirty="0">
                  <a:latin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61,25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3,5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=17,5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+17,5=35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=17,5 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28F6EE5-829D-422A-875F-6713DE5179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4167" y="2185510"/>
                <a:ext cx="6117578" cy="4279458"/>
              </a:xfr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E41F72A-55DC-4B97-B2C5-AEEDD2FEA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83511"/>
            <a:ext cx="4502890" cy="159477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C990A88-2E1A-46D3-8654-1F8978341ACF}"/>
              </a:ext>
            </a:extLst>
          </p:cNvPr>
          <p:cNvSpPr/>
          <p:nvPr/>
        </p:nvSpPr>
        <p:spPr>
          <a:xfrm>
            <a:off x="6096000" y="1078264"/>
            <a:ext cx="358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D7A8FC5-F2DC-4BF6-ADBE-120016E67888}"/>
              </a:ext>
            </a:extLst>
          </p:cNvPr>
          <p:cNvSpPr/>
          <p:nvPr/>
        </p:nvSpPr>
        <p:spPr>
          <a:xfrm>
            <a:off x="10239913" y="1066618"/>
            <a:ext cx="358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B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841AFC2-AC80-44F2-A690-658104D8BD94}"/>
              </a:ext>
            </a:extLst>
          </p:cNvPr>
          <p:cNvCxnSpPr/>
          <p:nvPr/>
        </p:nvCxnSpPr>
        <p:spPr>
          <a:xfrm>
            <a:off x="8283277" y="11646"/>
            <a:ext cx="0" cy="1066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38C44AC-86CB-43A3-BD5F-80CA8B3860A4}"/>
              </a:ext>
            </a:extLst>
          </p:cNvPr>
          <p:cNvCxnSpPr/>
          <p:nvPr/>
        </p:nvCxnSpPr>
        <p:spPr>
          <a:xfrm flipV="1">
            <a:off x="6477070" y="1319260"/>
            <a:ext cx="0" cy="99080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7B50095A-E81A-4914-AE26-A7E8CAD4DDF4}"/>
              </a:ext>
            </a:extLst>
          </p:cNvPr>
          <p:cNvCxnSpPr/>
          <p:nvPr/>
        </p:nvCxnSpPr>
        <p:spPr>
          <a:xfrm flipV="1">
            <a:off x="10195867" y="1287176"/>
            <a:ext cx="0" cy="99080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8EC34F6-8164-4EF9-8AC1-AF7F2EA72B1C}"/>
              </a:ext>
            </a:extLst>
          </p:cNvPr>
          <p:cNvCxnSpPr>
            <a:cxnSpLocks/>
          </p:cNvCxnSpPr>
          <p:nvPr/>
        </p:nvCxnSpPr>
        <p:spPr>
          <a:xfrm>
            <a:off x="5538606" y="1251284"/>
            <a:ext cx="89427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38FE302-C6F3-4DB1-A3FC-2BD53CD12131}"/>
                  </a:ext>
                </a:extLst>
              </p:cNvPr>
              <p:cNvSpPr txBox="1"/>
              <p:nvPr/>
            </p:nvSpPr>
            <p:spPr>
              <a:xfrm>
                <a:off x="8376476" y="299287"/>
                <a:ext cx="28552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 . 3,5=35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38FE302-C6F3-4DB1-A3FC-2BD53CD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476" y="299287"/>
                <a:ext cx="2855269" cy="276999"/>
              </a:xfrm>
              <a:prstGeom prst="rect">
                <a:avLst/>
              </a:prstGeom>
              <a:blipFill>
                <a:blip r:embed="rId4"/>
                <a:stretch>
                  <a:fillRect l="-1282" t="-4348" r="-1709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EA3323D-E994-4816-A7AC-7F106E4E11E4}"/>
                  </a:ext>
                </a:extLst>
              </p:cNvPr>
              <p:cNvSpPr txBox="1"/>
              <p:nvPr/>
            </p:nvSpPr>
            <p:spPr>
              <a:xfrm>
                <a:off x="5560560" y="801742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EA3323D-E994-4816-A7AC-7F106E4E1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60" y="801742"/>
                <a:ext cx="5380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15BE741-7261-468E-8B22-96ECACF60BD3}"/>
                  </a:ext>
                </a:extLst>
              </p:cNvPr>
              <p:cNvSpPr txBox="1"/>
              <p:nvPr/>
            </p:nvSpPr>
            <p:spPr>
              <a:xfrm>
                <a:off x="5867347" y="1907108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15BE741-7261-468E-8B22-96ECACF60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347" y="1907108"/>
                <a:ext cx="5380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75E2BD-8FDB-4C98-BE12-16D474850B12}"/>
                  </a:ext>
                </a:extLst>
              </p:cNvPr>
              <p:cNvSpPr txBox="1"/>
              <p:nvPr/>
            </p:nvSpPr>
            <p:spPr>
              <a:xfrm>
                <a:off x="10233326" y="1919057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75E2BD-8FDB-4C98-BE12-16D474850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326" y="1919057"/>
                <a:ext cx="5380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1E0C71D-4636-4CF5-A365-46251205A53D}"/>
              </a:ext>
            </a:extLst>
          </p:cNvPr>
          <p:cNvCxnSpPr/>
          <p:nvPr/>
        </p:nvCxnSpPr>
        <p:spPr>
          <a:xfrm>
            <a:off x="6454977" y="801742"/>
            <a:ext cx="180620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628DD60-6BE1-4CAA-AAF0-0F53E5010F2E}"/>
                  </a:ext>
                </a:extLst>
              </p:cNvPr>
              <p:cNvSpPr txBox="1"/>
              <p:nvPr/>
            </p:nvSpPr>
            <p:spPr>
              <a:xfrm>
                <a:off x="6536465" y="398845"/>
                <a:ext cx="1643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1,75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628DD60-6BE1-4CAA-AAF0-0F53E501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465" y="398845"/>
                <a:ext cx="16432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35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8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299E6-F05E-43A2-B258-8A185AD1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pt-BR" sz="4400" dirty="0">
                <a:solidFill>
                  <a:srgbClr val="FFFFFF"/>
                </a:solidFill>
              </a:rPr>
              <a:t>Exercício 02</a:t>
            </a:r>
            <a:br>
              <a:rPr lang="pt-BR" sz="4400" dirty="0">
                <a:solidFill>
                  <a:srgbClr val="FFFFFF"/>
                </a:solidFill>
              </a:rPr>
            </a:br>
            <a:r>
              <a:rPr lang="pt-BR" sz="4400" dirty="0">
                <a:solidFill>
                  <a:srgbClr val="FFFFFF"/>
                </a:solidFill>
              </a:rPr>
              <a:t>Calcule as Reações de Apoio da Viga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28F6EE5-829D-422A-875F-6713DE5179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2885" y="2350737"/>
                <a:ext cx="6117578" cy="4701474"/>
              </a:xfrm>
              <a:effectLst/>
            </p:spPr>
            <p:txBody>
              <a:bodyPr anchor="ctr">
                <a:normAutofit/>
              </a:bodyPr>
              <a:lstStyle/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−2−4=0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dirty="0"/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 . 1+4 . 3 −4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=3,5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𝑡𝑓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=2,5 </m:t>
                    </m:r>
                  </m:oMath>
                </a14:m>
                <a:r>
                  <a:rPr lang="pt-BR" dirty="0"/>
                  <a:t>tf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28F6EE5-829D-422A-875F-6713DE5179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2885" y="2350737"/>
                <a:ext cx="6117578" cy="4701474"/>
              </a:xfr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36986532-DACA-4BE4-A665-224659D91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828" y="1"/>
            <a:ext cx="4502934" cy="2156526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9479732-C5FC-455B-BC47-B08E561C0B35}"/>
              </a:ext>
            </a:extLst>
          </p:cNvPr>
          <p:cNvCxnSpPr/>
          <p:nvPr/>
        </p:nvCxnSpPr>
        <p:spPr>
          <a:xfrm flipV="1">
            <a:off x="6477070" y="934252"/>
            <a:ext cx="0" cy="9908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8282D12-9E4B-4139-BF0C-70B84501DA4D}"/>
              </a:ext>
            </a:extLst>
          </p:cNvPr>
          <p:cNvCxnSpPr/>
          <p:nvPr/>
        </p:nvCxnSpPr>
        <p:spPr>
          <a:xfrm flipV="1">
            <a:off x="10292119" y="918210"/>
            <a:ext cx="0" cy="9908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388FACF-3817-40EA-83EC-E721A6CF18EA}"/>
              </a:ext>
            </a:extLst>
          </p:cNvPr>
          <p:cNvCxnSpPr>
            <a:cxnSpLocks/>
          </p:cNvCxnSpPr>
          <p:nvPr/>
        </p:nvCxnSpPr>
        <p:spPr>
          <a:xfrm>
            <a:off x="5554969" y="949928"/>
            <a:ext cx="89427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EC58420-BD1C-4DC5-A98B-197487200EDD}"/>
                  </a:ext>
                </a:extLst>
              </p:cNvPr>
              <p:cNvSpPr txBox="1"/>
              <p:nvPr/>
            </p:nvSpPr>
            <p:spPr>
              <a:xfrm>
                <a:off x="5659258" y="468745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EC58420-BD1C-4DC5-A98B-197487200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58" y="468745"/>
                <a:ext cx="5380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2F63BC-7374-4307-BADA-39FE067916B1}"/>
                  </a:ext>
                </a:extLst>
              </p:cNvPr>
              <p:cNvSpPr txBox="1"/>
              <p:nvPr/>
            </p:nvSpPr>
            <p:spPr>
              <a:xfrm>
                <a:off x="5938982" y="1757702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2F63BC-7374-4307-BADA-39FE06791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82" y="1757702"/>
                <a:ext cx="5380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CC07792-A58A-4F80-B33D-1FEAB786418C}"/>
                  </a:ext>
                </a:extLst>
              </p:cNvPr>
              <p:cNvSpPr txBox="1"/>
              <p:nvPr/>
            </p:nvSpPr>
            <p:spPr>
              <a:xfrm>
                <a:off x="10314317" y="1757702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CC07792-A58A-4F80-B33D-1FEAB7864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317" y="1757702"/>
                <a:ext cx="5380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77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299E6-F05E-43A2-B258-8A185AD1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pt-BR" sz="4400" dirty="0">
                <a:solidFill>
                  <a:srgbClr val="FFFFFF"/>
                </a:solidFill>
              </a:rPr>
              <a:t>Exercício 03</a:t>
            </a:r>
            <a:br>
              <a:rPr lang="pt-BR" sz="4400" dirty="0">
                <a:solidFill>
                  <a:srgbClr val="FFFFFF"/>
                </a:solidFill>
              </a:rPr>
            </a:br>
            <a:r>
              <a:rPr lang="pt-BR" sz="4400" dirty="0">
                <a:solidFill>
                  <a:srgbClr val="FFFFFF"/>
                </a:solidFill>
              </a:rPr>
              <a:t>Calcule as Reações de Apoio da Viga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3C7951-19B1-415F-A667-1E3DB6328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80" y="294273"/>
            <a:ext cx="4810125" cy="1809750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39652AB1-B5B6-4B3C-8B19-19C3FDB2519A}"/>
              </a:ext>
            </a:extLst>
          </p:cNvPr>
          <p:cNvCxnSpPr/>
          <p:nvPr/>
        </p:nvCxnSpPr>
        <p:spPr>
          <a:xfrm flipV="1">
            <a:off x="6357110" y="1088774"/>
            <a:ext cx="0" cy="99080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6DAC364-4F87-4A0F-9D18-7B2EE4BC9FBD}"/>
              </a:ext>
            </a:extLst>
          </p:cNvPr>
          <p:cNvCxnSpPr/>
          <p:nvPr/>
        </p:nvCxnSpPr>
        <p:spPr>
          <a:xfrm flipV="1">
            <a:off x="10464786" y="1056690"/>
            <a:ext cx="0" cy="99080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887BA59-27CD-48B5-9994-3F258F409667}"/>
              </a:ext>
            </a:extLst>
          </p:cNvPr>
          <p:cNvCxnSpPr>
            <a:cxnSpLocks/>
          </p:cNvCxnSpPr>
          <p:nvPr/>
        </p:nvCxnSpPr>
        <p:spPr>
          <a:xfrm>
            <a:off x="5418646" y="1020798"/>
            <a:ext cx="89427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468A9D3-BBFF-4281-92B2-FF2C94BB6788}"/>
                  </a:ext>
                </a:extLst>
              </p:cNvPr>
              <p:cNvSpPr txBox="1"/>
              <p:nvPr/>
            </p:nvSpPr>
            <p:spPr>
              <a:xfrm>
                <a:off x="5440600" y="571256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468A9D3-BBFF-4281-92B2-FF2C94BB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00" y="571256"/>
                <a:ext cx="5380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DF0E4D6-4D0C-469A-A66E-8E75D1AA7127}"/>
                  </a:ext>
                </a:extLst>
              </p:cNvPr>
              <p:cNvSpPr txBox="1"/>
              <p:nvPr/>
            </p:nvSpPr>
            <p:spPr>
              <a:xfrm>
                <a:off x="5747387" y="1676622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DF0E4D6-4D0C-469A-A66E-8E75D1AA7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387" y="1676622"/>
                <a:ext cx="5380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070E408-70D6-4813-8258-4EEEC09B12B1}"/>
                  </a:ext>
                </a:extLst>
              </p:cNvPr>
              <p:cNvSpPr txBox="1"/>
              <p:nvPr/>
            </p:nvSpPr>
            <p:spPr>
              <a:xfrm>
                <a:off x="10502245" y="1688571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070E408-70D6-4813-8258-4EEEC09B1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245" y="1688571"/>
                <a:ext cx="5380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D2538D32-C06B-4914-9194-FC9720126AAC}"/>
              </a:ext>
            </a:extLst>
          </p:cNvPr>
          <p:cNvCxnSpPr>
            <a:cxnSpLocks/>
          </p:cNvCxnSpPr>
          <p:nvPr/>
        </p:nvCxnSpPr>
        <p:spPr>
          <a:xfrm>
            <a:off x="9760027" y="359541"/>
            <a:ext cx="0" cy="6612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1B4BA7E-9940-4C84-9EDB-167EBAB64BF0}"/>
                  </a:ext>
                </a:extLst>
              </p:cNvPr>
              <p:cNvSpPr txBox="1"/>
              <p:nvPr/>
            </p:nvSpPr>
            <p:spPr>
              <a:xfrm>
                <a:off x="7006168" y="546774"/>
                <a:ext cx="27751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=1,5 . 1=1,5 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1B4BA7E-9940-4C84-9EDB-167EBAB64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168" y="546774"/>
                <a:ext cx="2775119" cy="276999"/>
              </a:xfrm>
              <a:prstGeom prst="rect">
                <a:avLst/>
              </a:prstGeom>
              <a:blipFill>
                <a:blip r:embed="rId6"/>
                <a:stretch>
                  <a:fillRect l="-1316" t="-6667" r="-1535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9DAD28-7AE8-4E58-A354-F1E2E0630734}"/>
                  </a:ext>
                </a:extLst>
              </p:cNvPr>
              <p:cNvSpPr txBox="1"/>
              <p:nvPr/>
            </p:nvSpPr>
            <p:spPr>
              <a:xfrm>
                <a:off x="9760027" y="-9791"/>
                <a:ext cx="7553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9DAD28-7AE8-4E58-A354-F1E2E0630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027" y="-9791"/>
                <a:ext cx="7553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0E22DAB9-EA25-43EE-9BC7-548CA9596015}"/>
              </a:ext>
            </a:extLst>
          </p:cNvPr>
          <p:cNvCxnSpPr>
            <a:cxnSpLocks/>
          </p:cNvCxnSpPr>
          <p:nvPr/>
        </p:nvCxnSpPr>
        <p:spPr>
          <a:xfrm>
            <a:off x="9025928" y="294273"/>
            <a:ext cx="73409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C6E6A48-E3D1-4319-8B77-3E6B248DD59D}"/>
                  </a:ext>
                </a:extLst>
              </p:cNvPr>
              <p:cNvSpPr txBox="1"/>
              <p:nvPr/>
            </p:nvSpPr>
            <p:spPr>
              <a:xfrm>
                <a:off x="9004667" y="-19583"/>
                <a:ext cx="7553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CC6E6A48-E3D1-4319-8B77-3E6B248DD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667" y="-19583"/>
                <a:ext cx="7553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ço Reservado para Conteúdo 2">
                <a:extLst>
                  <a:ext uri="{FF2B5EF4-FFF2-40B4-BE49-F238E27FC236}">
                    <a16:creationId xmlns:a16="http://schemas.microsoft.com/office/drawing/2014/main" id="{8272A55C-C2E2-4D4E-82A1-1ADAFE99B4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4286" y="2327090"/>
                <a:ext cx="7336841" cy="4701474"/>
              </a:xfrm>
              <a:effectLst/>
            </p:spPr>
            <p:txBody>
              <a:bodyPr anchor="ctr">
                <a:normAutofit/>
              </a:bodyPr>
              <a:lstStyle/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−1,5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=+1,5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,5 . 2,5 −3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3,75=+3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=1,25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=+1,5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1,25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=+1,5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4" name="Espaço Reservado para Conteúdo 2">
                <a:extLst>
                  <a:ext uri="{FF2B5EF4-FFF2-40B4-BE49-F238E27FC236}">
                    <a16:creationId xmlns:a16="http://schemas.microsoft.com/office/drawing/2014/main" id="{8272A55C-C2E2-4D4E-82A1-1ADAFE99B4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4286" y="2327090"/>
                <a:ext cx="7336841" cy="4701474"/>
              </a:xfrm>
              <a:blipFill>
                <a:blip r:embed="rId9"/>
                <a:stretch>
                  <a:fillRect t="-778"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32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299E6-F05E-43A2-B258-8A185AD1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pt-BR" sz="4400" dirty="0">
                <a:solidFill>
                  <a:srgbClr val="FFFFFF"/>
                </a:solidFill>
              </a:rPr>
              <a:t>Exercício 04</a:t>
            </a:r>
            <a:br>
              <a:rPr lang="pt-BR" sz="4400" dirty="0">
                <a:solidFill>
                  <a:srgbClr val="FFFFFF"/>
                </a:solidFill>
              </a:rPr>
            </a:br>
            <a:r>
              <a:rPr lang="pt-BR" sz="4400" dirty="0">
                <a:solidFill>
                  <a:srgbClr val="FFFFFF"/>
                </a:solidFill>
              </a:rPr>
              <a:t>Calcule as Reações de Apoio da Viga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28F6EE5-829D-422A-875F-6713DE5179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4354" y="2431799"/>
                <a:ext cx="6117578" cy="4701474"/>
              </a:xfrm>
              <a:effectLst/>
            </p:spPr>
            <p:txBody>
              <a:bodyPr anchor="ctr"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 . 2,5+10.8−10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25+80−10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=0→105=+10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=10,5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=9,5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28F6EE5-829D-422A-875F-6713DE5179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4354" y="2431799"/>
                <a:ext cx="6117578" cy="4701474"/>
              </a:xfr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2A11A06F-FDE0-4A04-8311-CF95E8B36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59" y="392497"/>
            <a:ext cx="5114925" cy="2314575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D969E0D-33B8-4931-96DC-1B53796DD2FF}"/>
              </a:ext>
            </a:extLst>
          </p:cNvPr>
          <p:cNvCxnSpPr/>
          <p:nvPr/>
        </p:nvCxnSpPr>
        <p:spPr>
          <a:xfrm flipV="1">
            <a:off x="6156962" y="1586547"/>
            <a:ext cx="0" cy="99080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AA0C2CA-175A-40CA-B90C-2E11490B7B39}"/>
              </a:ext>
            </a:extLst>
          </p:cNvPr>
          <p:cNvCxnSpPr/>
          <p:nvPr/>
        </p:nvCxnSpPr>
        <p:spPr>
          <a:xfrm flipV="1">
            <a:off x="10490047" y="1617792"/>
            <a:ext cx="0" cy="99080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BC291C88-7DFD-4BB0-883B-0242E65EB7FD}"/>
              </a:ext>
            </a:extLst>
          </p:cNvPr>
          <p:cNvCxnSpPr>
            <a:cxnSpLocks/>
          </p:cNvCxnSpPr>
          <p:nvPr/>
        </p:nvCxnSpPr>
        <p:spPr>
          <a:xfrm>
            <a:off x="7232922" y="396668"/>
            <a:ext cx="0" cy="10233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10C48A8-40CE-4530-8B96-ACD5ACF6297D}"/>
              </a:ext>
            </a:extLst>
          </p:cNvPr>
          <p:cNvCxnSpPr>
            <a:cxnSpLocks/>
          </p:cNvCxnSpPr>
          <p:nvPr/>
        </p:nvCxnSpPr>
        <p:spPr>
          <a:xfrm>
            <a:off x="5133173" y="1573098"/>
            <a:ext cx="962827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A1710CD-BCFD-488E-9595-44C4FC30BEF8}"/>
                  </a:ext>
                </a:extLst>
              </p:cNvPr>
              <p:cNvSpPr txBox="1"/>
              <p:nvPr/>
            </p:nvSpPr>
            <p:spPr>
              <a:xfrm>
                <a:off x="5963431" y="82542"/>
                <a:ext cx="2550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. 2=10 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A1710CD-BCFD-488E-9595-44C4FC30B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31" y="82542"/>
                <a:ext cx="2550698" cy="276999"/>
              </a:xfrm>
              <a:prstGeom prst="rect">
                <a:avLst/>
              </a:prstGeom>
              <a:blipFill>
                <a:blip r:embed="rId4"/>
                <a:stretch>
                  <a:fillRect l="-1671" t="-6667" r="-167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C024C6A-DD0E-429E-8727-3251170D890E}"/>
                  </a:ext>
                </a:extLst>
              </p:cNvPr>
              <p:cNvSpPr txBox="1"/>
              <p:nvPr/>
            </p:nvSpPr>
            <p:spPr>
              <a:xfrm>
                <a:off x="6243081" y="312512"/>
                <a:ext cx="7553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,5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C024C6A-DD0E-429E-8727-3251170D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081" y="312512"/>
                <a:ext cx="7553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BFDB160-FB4E-4F15-BC47-DE273C1B7CBF}"/>
              </a:ext>
            </a:extLst>
          </p:cNvPr>
          <p:cNvCxnSpPr>
            <a:cxnSpLocks/>
          </p:cNvCxnSpPr>
          <p:nvPr/>
        </p:nvCxnSpPr>
        <p:spPr>
          <a:xfrm>
            <a:off x="6096000" y="641321"/>
            <a:ext cx="104952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B2A63BA-1621-4B42-9B4F-189AC6AD6DA3}"/>
                  </a:ext>
                </a:extLst>
              </p:cNvPr>
              <p:cNvSpPr txBox="1"/>
              <p:nvPr/>
            </p:nvSpPr>
            <p:spPr>
              <a:xfrm>
                <a:off x="7454343" y="312512"/>
                <a:ext cx="7553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,5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B2A63BA-1621-4B42-9B4F-189AC6AD6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343" y="312512"/>
                <a:ext cx="755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1A82F73-2114-4CE6-89BB-EC1F947AC6E7}"/>
              </a:ext>
            </a:extLst>
          </p:cNvPr>
          <p:cNvCxnSpPr>
            <a:cxnSpLocks/>
          </p:cNvCxnSpPr>
          <p:nvPr/>
        </p:nvCxnSpPr>
        <p:spPr>
          <a:xfrm>
            <a:off x="7307262" y="641321"/>
            <a:ext cx="104952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4C17699-C1A5-41D9-B94D-926FC769B1CA}"/>
                  </a:ext>
                </a:extLst>
              </p:cNvPr>
              <p:cNvSpPr txBox="1"/>
              <p:nvPr/>
            </p:nvSpPr>
            <p:spPr>
              <a:xfrm>
                <a:off x="5339150" y="1094840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4C17699-C1A5-41D9-B94D-926FC769B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150" y="1094840"/>
                <a:ext cx="5380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FF605EA-6C30-4EC6-AE70-ADD7D9F28654}"/>
                  </a:ext>
                </a:extLst>
              </p:cNvPr>
              <p:cNvSpPr txBox="1"/>
              <p:nvPr/>
            </p:nvSpPr>
            <p:spPr>
              <a:xfrm>
                <a:off x="5618874" y="2383797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FF605EA-6C30-4EC6-AE70-ADD7D9F28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874" y="2383797"/>
                <a:ext cx="5380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4AFEA48-38C3-4BA4-A405-202000A7E625}"/>
                  </a:ext>
                </a:extLst>
              </p:cNvPr>
              <p:cNvSpPr txBox="1"/>
              <p:nvPr/>
            </p:nvSpPr>
            <p:spPr>
              <a:xfrm>
                <a:off x="10551140" y="2423930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4AFEA48-38C3-4BA4-A405-202000A7E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140" y="2423930"/>
                <a:ext cx="5380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53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05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484BD8-A7FC-485F-A57C-B3F63C144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7595" y="-2668720"/>
            <a:ext cx="4848301" cy="7493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AAAF3E6-578E-4E1D-AAC0-7EC3C640A635}"/>
                  </a:ext>
                </a:extLst>
              </p:cNvPr>
              <p:cNvSpPr txBox="1"/>
              <p:nvPr/>
            </p:nvSpPr>
            <p:spPr>
              <a:xfrm>
                <a:off x="9823620" y="552394"/>
                <a:ext cx="976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AAAF3E6-578E-4E1D-AAC0-7EC3C640A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620" y="552394"/>
                <a:ext cx="976229" cy="276999"/>
              </a:xfrm>
              <a:prstGeom prst="rect">
                <a:avLst/>
              </a:prstGeom>
              <a:blipFill>
                <a:blip r:embed="rId4"/>
                <a:stretch>
                  <a:fillRect l="-5590" t="-11111" r="-2484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F94B2EF-B0E9-4761-9FC6-14BA07637F4D}"/>
                  </a:ext>
                </a:extLst>
              </p:cNvPr>
              <p:cNvSpPr txBox="1"/>
              <p:nvPr/>
            </p:nvSpPr>
            <p:spPr>
              <a:xfrm>
                <a:off x="6355751" y="58003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F94B2EF-B0E9-4761-9FC6-14BA07637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751" y="58003"/>
                <a:ext cx="664477" cy="276999"/>
              </a:xfrm>
              <a:prstGeom prst="rect">
                <a:avLst/>
              </a:prstGeom>
              <a:blipFill>
                <a:blip r:embed="rId5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9C2838E-CC9C-43ED-B1BC-6542A4974E23}"/>
                  </a:ext>
                </a:extLst>
              </p:cNvPr>
              <p:cNvSpPr txBox="1"/>
              <p:nvPr/>
            </p:nvSpPr>
            <p:spPr>
              <a:xfrm>
                <a:off x="11091100" y="1294251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9C2838E-CC9C-43ED-B1BC-6542A4974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100" y="1294251"/>
                <a:ext cx="360676" cy="276999"/>
              </a:xfrm>
              <a:prstGeom prst="rect">
                <a:avLst/>
              </a:prstGeom>
              <a:blipFill>
                <a:blip r:embed="rId6"/>
                <a:stretch>
                  <a:fillRect l="-13333" t="-2174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B32BA4B-5456-4778-AAFC-930B9EA55E3D}"/>
                  </a:ext>
                </a:extLst>
              </p:cNvPr>
              <p:cNvSpPr txBox="1"/>
              <p:nvPr/>
            </p:nvSpPr>
            <p:spPr>
              <a:xfrm>
                <a:off x="11701848" y="1511241"/>
                <a:ext cx="4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B32BA4B-5456-4778-AAFC-930B9EA55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848" y="1511241"/>
                <a:ext cx="446404" cy="276999"/>
              </a:xfrm>
              <a:prstGeom prst="rect">
                <a:avLst/>
              </a:prstGeom>
              <a:blipFill>
                <a:blip r:embed="rId7"/>
                <a:stretch>
                  <a:fillRect l="-17808" t="-8889" r="-19178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8A66C1-9B61-493C-B44D-09699FA16456}"/>
                  </a:ext>
                </a:extLst>
              </p:cNvPr>
              <p:cNvSpPr txBox="1"/>
              <p:nvPr/>
            </p:nvSpPr>
            <p:spPr>
              <a:xfrm>
                <a:off x="8738646" y="37565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8A66C1-9B61-493C-B44D-09699FA1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646" y="37565"/>
                <a:ext cx="664477" cy="276999"/>
              </a:xfrm>
              <a:prstGeom prst="rect">
                <a:avLst/>
              </a:prstGeom>
              <a:blipFill>
                <a:blip r:embed="rId8"/>
                <a:stretch>
                  <a:fillRect l="-8257" t="-4348" r="-8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38230ED-4437-4EA2-BF77-F8735E9C4398}"/>
                  </a:ext>
                </a:extLst>
              </p:cNvPr>
              <p:cNvSpPr txBox="1"/>
              <p:nvPr/>
            </p:nvSpPr>
            <p:spPr>
              <a:xfrm>
                <a:off x="7530823" y="37565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38230ED-4437-4EA2-BF77-F8735E9C4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823" y="37565"/>
                <a:ext cx="664477" cy="276999"/>
              </a:xfrm>
              <a:prstGeom prst="rect">
                <a:avLst/>
              </a:prstGeom>
              <a:blipFill>
                <a:blip r:embed="rId9"/>
                <a:stretch>
                  <a:fillRect l="-8257" t="-4348" r="-8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892AE49-E49B-4609-A106-0A65C3882F37}"/>
                  </a:ext>
                </a:extLst>
              </p:cNvPr>
              <p:cNvSpPr txBox="1"/>
              <p:nvPr/>
            </p:nvSpPr>
            <p:spPr>
              <a:xfrm>
                <a:off x="6096000" y="1326701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892AE49-E49B-4609-A106-0A65C3882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26701"/>
                <a:ext cx="360676" cy="276999"/>
              </a:xfrm>
              <a:prstGeom prst="rect">
                <a:avLst/>
              </a:prstGeom>
              <a:blipFill>
                <a:blip r:embed="rId10"/>
                <a:stretch>
                  <a:fillRect l="-13559" t="-2222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0FA5F1-51FF-4EA4-BCEC-83B2466ADD0B}"/>
                  </a:ext>
                </a:extLst>
              </p:cNvPr>
              <p:cNvSpPr txBox="1"/>
              <p:nvPr/>
            </p:nvSpPr>
            <p:spPr>
              <a:xfrm>
                <a:off x="7067543" y="1335265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0FA5F1-51FF-4EA4-BCEC-83B2466AD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43" y="1335265"/>
                <a:ext cx="360676" cy="276999"/>
              </a:xfrm>
              <a:prstGeom prst="rect">
                <a:avLst/>
              </a:prstGeom>
              <a:blipFill>
                <a:blip r:embed="rId11"/>
                <a:stretch>
                  <a:fillRect l="-13333" t="-2222" r="-15000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4CFF115-6694-44CD-9F3B-2D5F75D500D1}"/>
                  </a:ext>
                </a:extLst>
              </p:cNvPr>
              <p:cNvSpPr txBox="1"/>
              <p:nvPr/>
            </p:nvSpPr>
            <p:spPr>
              <a:xfrm>
                <a:off x="8249395" y="1326700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4CFF115-6694-44CD-9F3B-2D5F75D50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95" y="1326700"/>
                <a:ext cx="360676" cy="276999"/>
              </a:xfrm>
              <a:prstGeom prst="rect">
                <a:avLst/>
              </a:prstGeom>
              <a:blipFill>
                <a:blip r:embed="rId12"/>
                <a:stretch>
                  <a:fillRect l="-13559" t="-2222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ED45DBC-44C8-49A2-B43A-1148C2D16447}"/>
                  </a:ext>
                </a:extLst>
              </p:cNvPr>
              <p:cNvSpPr txBox="1"/>
              <p:nvPr/>
            </p:nvSpPr>
            <p:spPr>
              <a:xfrm>
                <a:off x="9340158" y="1326699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ED45DBC-44C8-49A2-B43A-1148C2D16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158" y="1326699"/>
                <a:ext cx="360676" cy="276999"/>
              </a:xfrm>
              <a:prstGeom prst="rect">
                <a:avLst/>
              </a:prstGeom>
              <a:blipFill>
                <a:blip r:embed="rId13"/>
                <a:stretch>
                  <a:fillRect l="-13559" t="-2222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31CD5CE-E205-44C4-8CB3-AE7E139924DB}"/>
              </a:ext>
            </a:extLst>
          </p:cNvPr>
          <p:cNvCxnSpPr>
            <a:cxnSpLocks/>
          </p:cNvCxnSpPr>
          <p:nvPr/>
        </p:nvCxnSpPr>
        <p:spPr>
          <a:xfrm flipV="1">
            <a:off x="5416062" y="1218369"/>
            <a:ext cx="0" cy="569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2AB81B2-947A-4CD8-8306-DD8FDE55D401}"/>
              </a:ext>
            </a:extLst>
          </p:cNvPr>
          <p:cNvCxnSpPr>
            <a:cxnSpLocks/>
          </p:cNvCxnSpPr>
          <p:nvPr/>
        </p:nvCxnSpPr>
        <p:spPr>
          <a:xfrm flipV="1">
            <a:off x="10506222" y="1230073"/>
            <a:ext cx="0" cy="569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91C1E9BB-F6F6-4E28-A016-CDBCAE500450}"/>
              </a:ext>
            </a:extLst>
          </p:cNvPr>
          <p:cNvCxnSpPr>
            <a:cxnSpLocks/>
          </p:cNvCxnSpPr>
          <p:nvPr/>
        </p:nvCxnSpPr>
        <p:spPr>
          <a:xfrm flipH="1" flipV="1">
            <a:off x="10463136" y="1190232"/>
            <a:ext cx="54334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5CEA63B-52D9-4AE0-86ED-BD17832137E4}"/>
                  </a:ext>
                </a:extLst>
              </p:cNvPr>
              <p:cNvSpPr txBox="1"/>
              <p:nvPr/>
            </p:nvSpPr>
            <p:spPr>
              <a:xfrm>
                <a:off x="10593430" y="1162105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5CEA63B-52D9-4AE0-86ED-BD1783213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430" y="1162105"/>
                <a:ext cx="538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591F938-3C08-44DD-912C-064913606536}"/>
                  </a:ext>
                </a:extLst>
              </p:cNvPr>
              <p:cNvSpPr txBox="1"/>
              <p:nvPr/>
            </p:nvSpPr>
            <p:spPr>
              <a:xfrm>
                <a:off x="5158544" y="1815481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591F938-3C08-44DD-912C-064913606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44" y="1815481"/>
                <a:ext cx="53808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CE6D3F5-11F6-447A-9022-4D4E1AFFB68D}"/>
                  </a:ext>
                </a:extLst>
              </p:cNvPr>
              <p:cNvSpPr txBox="1"/>
              <p:nvPr/>
            </p:nvSpPr>
            <p:spPr>
              <a:xfrm>
                <a:off x="10237178" y="1799944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CE6D3F5-11F6-447A-9022-4D4E1AFFB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178" y="1799944"/>
                <a:ext cx="53808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5309242-FC26-4B11-9466-0F7159BD77C1}"/>
                  </a:ext>
                </a:extLst>
              </p:cNvPr>
              <p:cNvSpPr txBox="1"/>
              <p:nvPr/>
            </p:nvSpPr>
            <p:spPr>
              <a:xfrm>
                <a:off x="5147018" y="871032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5309242-FC26-4B11-9466-0F7159BD7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18" y="871032"/>
                <a:ext cx="53808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17202DAC-0B6B-4A34-84CF-33F5FA93D1EC}"/>
                  </a:ext>
                </a:extLst>
              </p:cNvPr>
              <p:cNvSpPr txBox="1"/>
              <p:nvPr/>
            </p:nvSpPr>
            <p:spPr>
              <a:xfrm>
                <a:off x="10113854" y="893598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17202DAC-0B6B-4A34-84CF-33F5FA93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854" y="893598"/>
                <a:ext cx="53808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B52A88C-26A9-40A2-BC53-C2BBD2BAE1A8}"/>
              </a:ext>
            </a:extLst>
          </p:cNvPr>
          <p:cNvCxnSpPr>
            <a:cxnSpLocks/>
          </p:cNvCxnSpPr>
          <p:nvPr/>
        </p:nvCxnSpPr>
        <p:spPr>
          <a:xfrm>
            <a:off x="11251867" y="566976"/>
            <a:ext cx="0" cy="57984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5D42D702-E56F-4A66-9A0A-08CD0A352A71}"/>
              </a:ext>
            </a:extLst>
          </p:cNvPr>
          <p:cNvCxnSpPr>
            <a:cxnSpLocks/>
          </p:cNvCxnSpPr>
          <p:nvPr/>
        </p:nvCxnSpPr>
        <p:spPr>
          <a:xfrm>
            <a:off x="11302526" y="788765"/>
            <a:ext cx="770507" cy="0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ADE86373-17F0-42AD-AF2C-3CC4FF59B3F7}"/>
                  </a:ext>
                </a:extLst>
              </p:cNvPr>
              <p:cNvSpPr txBox="1"/>
              <p:nvPr/>
            </p:nvSpPr>
            <p:spPr>
              <a:xfrm>
                <a:off x="11464372" y="478621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ADE86373-17F0-42AD-AF2C-3CC4FF59B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372" y="478621"/>
                <a:ext cx="360676" cy="276999"/>
              </a:xfrm>
              <a:prstGeom prst="rect">
                <a:avLst/>
              </a:prstGeom>
              <a:blipFill>
                <a:blip r:embed="rId19"/>
                <a:stretch>
                  <a:fillRect l="-15254" t="-6667" r="-16949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8E00FB7-1922-44A6-8192-0DCE01DE23BC}"/>
                  </a:ext>
                </a:extLst>
              </p:cNvPr>
              <p:cNvSpPr txBox="1"/>
              <p:nvPr/>
            </p:nvSpPr>
            <p:spPr>
              <a:xfrm>
                <a:off x="10942151" y="247832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8E00FB7-1922-44A6-8192-0DCE01DE2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151" y="247832"/>
                <a:ext cx="664477" cy="276999"/>
              </a:xfrm>
              <a:prstGeom prst="rect">
                <a:avLst/>
              </a:prstGeom>
              <a:blipFill>
                <a:blip r:embed="rId20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Espaço Reservado para Conteúdo 2">
                <a:extLst>
                  <a:ext uri="{FF2B5EF4-FFF2-40B4-BE49-F238E27FC236}">
                    <a16:creationId xmlns:a16="http://schemas.microsoft.com/office/drawing/2014/main" id="{83D7C398-50D5-4345-9089-143A0EEE4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9082" y="1860095"/>
                <a:ext cx="7219170" cy="4939901"/>
              </a:xfrm>
              <a:effectLst/>
            </p:spPr>
            <p:txBody>
              <a:bodyPr anchor="ctr"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−20−50−30−45+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.12−20.9−50.6−30.3+45.1,5=0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.12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20.9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50.6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30.3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45.1,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=41,88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=103,12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Espaço Reservado para Conteúdo 2">
                <a:extLst>
                  <a:ext uri="{FF2B5EF4-FFF2-40B4-BE49-F238E27FC236}">
                    <a16:creationId xmlns:a16="http://schemas.microsoft.com/office/drawing/2014/main" id="{83D7C398-50D5-4345-9089-143A0EEE4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9082" y="1860095"/>
                <a:ext cx="7219170" cy="4939901"/>
              </a:xfrm>
              <a:blipFill>
                <a:blip r:embed="rId21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586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06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2612EFBA-EA9F-443B-A8C3-FBCCF1193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9" r="26521"/>
          <a:stretch/>
        </p:blipFill>
        <p:spPr>
          <a:xfrm rot="16200000">
            <a:off x="7359913" y="-2699665"/>
            <a:ext cx="2085181" cy="7034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CAE40F3E-FFF5-46F4-A8A4-3E979503EEE7}"/>
                  </a:ext>
                </a:extLst>
              </p:cNvPr>
              <p:cNvSpPr txBox="1"/>
              <p:nvPr/>
            </p:nvSpPr>
            <p:spPr>
              <a:xfrm>
                <a:off x="5805896" y="1214751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CAE40F3E-FFF5-46F4-A8A4-3E979503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96" y="1214751"/>
                <a:ext cx="360676" cy="276999"/>
              </a:xfrm>
              <a:prstGeom prst="rect">
                <a:avLst/>
              </a:prstGeom>
              <a:blipFill>
                <a:blip r:embed="rId4"/>
                <a:stretch>
                  <a:fillRect l="-13333" t="-2174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CC005711-A5B8-4511-97FF-D5071A02093E}"/>
                  </a:ext>
                </a:extLst>
              </p:cNvPr>
              <p:cNvSpPr txBox="1"/>
              <p:nvPr/>
            </p:nvSpPr>
            <p:spPr>
              <a:xfrm>
                <a:off x="9097796" y="563200"/>
                <a:ext cx="976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CC005711-A5B8-4511-97FF-D5071A02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796" y="563200"/>
                <a:ext cx="976229" cy="276999"/>
              </a:xfrm>
              <a:prstGeom prst="rect">
                <a:avLst/>
              </a:prstGeom>
              <a:blipFill>
                <a:blip r:embed="rId5"/>
                <a:stretch>
                  <a:fillRect l="-4969" t="-8696" r="-2484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53EF1894-24EE-4DD9-B84F-6F25CAC4661A}"/>
                  </a:ext>
                </a:extLst>
              </p:cNvPr>
              <p:cNvSpPr txBox="1"/>
              <p:nvPr/>
            </p:nvSpPr>
            <p:spPr>
              <a:xfrm>
                <a:off x="4984934" y="504692"/>
                <a:ext cx="847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53EF1894-24EE-4DD9-B84F-6F25CAC46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934" y="504692"/>
                <a:ext cx="847989" cy="276999"/>
              </a:xfrm>
              <a:prstGeom prst="rect">
                <a:avLst/>
              </a:prstGeom>
              <a:blipFill>
                <a:blip r:embed="rId6"/>
                <a:stretch>
                  <a:fillRect l="-6475" t="-8889" r="-3597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D414C118-F6EF-42A2-962A-C00119F745DB}"/>
                  </a:ext>
                </a:extLst>
              </p:cNvPr>
              <p:cNvSpPr txBox="1"/>
              <p:nvPr/>
            </p:nvSpPr>
            <p:spPr>
              <a:xfrm>
                <a:off x="8711409" y="61115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D414C118-F6EF-42A2-962A-C00119F74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409" y="61115"/>
                <a:ext cx="664477" cy="276999"/>
              </a:xfrm>
              <a:prstGeom prst="rect">
                <a:avLst/>
              </a:prstGeom>
              <a:blipFill>
                <a:blip r:embed="rId7"/>
                <a:stretch>
                  <a:fillRect l="-7339" t="-4444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904DAC9F-D041-4291-859E-51F7511EA8A1}"/>
                  </a:ext>
                </a:extLst>
              </p:cNvPr>
              <p:cNvSpPr txBox="1"/>
              <p:nvPr/>
            </p:nvSpPr>
            <p:spPr>
              <a:xfrm>
                <a:off x="7759800" y="1214750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904DAC9F-D041-4291-859E-51F7511EA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800" y="1214750"/>
                <a:ext cx="360676" cy="276999"/>
              </a:xfrm>
              <a:prstGeom prst="rect">
                <a:avLst/>
              </a:prstGeom>
              <a:blipFill>
                <a:blip r:embed="rId8"/>
                <a:stretch>
                  <a:fillRect l="-15254" t="-2174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93A684B2-144F-423A-A771-B66D228479CE}"/>
                  </a:ext>
                </a:extLst>
              </p:cNvPr>
              <p:cNvSpPr txBox="1"/>
              <p:nvPr/>
            </p:nvSpPr>
            <p:spPr>
              <a:xfrm>
                <a:off x="9839737" y="1214750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4,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93A684B2-144F-423A-A771-B66D22847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737" y="1214750"/>
                <a:ext cx="360676" cy="276999"/>
              </a:xfrm>
              <a:prstGeom prst="rect">
                <a:avLst/>
              </a:prstGeom>
              <a:blipFill>
                <a:blip r:embed="rId9"/>
                <a:stretch>
                  <a:fillRect l="-13559" t="-4348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5B4416B5-059D-40AA-B14B-BDF5B8C1E3A3}"/>
                  </a:ext>
                </a:extLst>
              </p:cNvPr>
              <p:cNvSpPr txBox="1"/>
              <p:nvPr/>
            </p:nvSpPr>
            <p:spPr>
              <a:xfrm>
                <a:off x="11649662" y="1437235"/>
                <a:ext cx="4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5B4416B5-059D-40AA-B14B-BDF5B8C1E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662" y="1437235"/>
                <a:ext cx="446404" cy="276999"/>
              </a:xfrm>
              <a:prstGeom prst="rect">
                <a:avLst/>
              </a:prstGeom>
              <a:blipFill>
                <a:blip r:embed="rId10"/>
                <a:stretch>
                  <a:fillRect l="-17808" t="-8889" r="-19178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3F285533-8436-4D64-8849-7AD7CE0BF8B7}"/>
              </a:ext>
            </a:extLst>
          </p:cNvPr>
          <p:cNvCxnSpPr>
            <a:cxnSpLocks/>
          </p:cNvCxnSpPr>
          <p:nvPr/>
        </p:nvCxnSpPr>
        <p:spPr>
          <a:xfrm flipV="1">
            <a:off x="6730748" y="1152299"/>
            <a:ext cx="0" cy="569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469CCBDF-D5E1-47E5-9F4D-AF8885FCF8D3}"/>
              </a:ext>
            </a:extLst>
          </p:cNvPr>
          <p:cNvCxnSpPr>
            <a:cxnSpLocks/>
          </p:cNvCxnSpPr>
          <p:nvPr/>
        </p:nvCxnSpPr>
        <p:spPr>
          <a:xfrm flipV="1">
            <a:off x="11174481" y="1141548"/>
            <a:ext cx="0" cy="569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B08DCFCD-03E0-4602-8C80-9D532A5A7DCC}"/>
                  </a:ext>
                </a:extLst>
              </p:cNvPr>
              <p:cNvSpPr txBox="1"/>
              <p:nvPr/>
            </p:nvSpPr>
            <p:spPr>
              <a:xfrm>
                <a:off x="6473230" y="1749411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B08DCFCD-03E0-4602-8C80-9D532A5A7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230" y="1749411"/>
                <a:ext cx="5380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FCD21A46-210D-40BF-994C-119509ECCDAC}"/>
                  </a:ext>
                </a:extLst>
              </p:cNvPr>
              <p:cNvSpPr txBox="1"/>
              <p:nvPr/>
            </p:nvSpPr>
            <p:spPr>
              <a:xfrm>
                <a:off x="10905437" y="1711419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FCD21A46-210D-40BF-994C-119509ECC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437" y="1711419"/>
                <a:ext cx="53808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EECD8F12-0D14-4798-B975-1CCB4A2B2044}"/>
              </a:ext>
            </a:extLst>
          </p:cNvPr>
          <p:cNvCxnSpPr>
            <a:cxnSpLocks/>
          </p:cNvCxnSpPr>
          <p:nvPr/>
        </p:nvCxnSpPr>
        <p:spPr>
          <a:xfrm>
            <a:off x="10195473" y="454548"/>
            <a:ext cx="0" cy="57984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52365B8E-2586-4D16-B4FC-6A1E0B6CE417}"/>
              </a:ext>
            </a:extLst>
          </p:cNvPr>
          <p:cNvCxnSpPr>
            <a:cxnSpLocks/>
          </p:cNvCxnSpPr>
          <p:nvPr/>
        </p:nvCxnSpPr>
        <p:spPr>
          <a:xfrm flipV="1">
            <a:off x="10246132" y="673145"/>
            <a:ext cx="1038340" cy="3192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F537109-1102-4FFC-B314-3D038B6AF7E0}"/>
                  </a:ext>
                </a:extLst>
              </p:cNvPr>
              <p:cNvSpPr txBox="1"/>
              <p:nvPr/>
            </p:nvSpPr>
            <p:spPr>
              <a:xfrm>
                <a:off x="10568658" y="424700"/>
                <a:ext cx="488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,25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F537109-1102-4FFC-B314-3D038B6AF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658" y="424700"/>
                <a:ext cx="488916" cy="276999"/>
              </a:xfrm>
              <a:prstGeom prst="rect">
                <a:avLst/>
              </a:prstGeom>
              <a:blipFill>
                <a:blip r:embed="rId13"/>
                <a:stretch>
                  <a:fillRect l="-11250" t="-6667" r="-12500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DBD03AEF-DCC4-4D68-A91F-009564EE0BF8}"/>
                  </a:ext>
                </a:extLst>
              </p:cNvPr>
              <p:cNvSpPr txBox="1"/>
              <p:nvPr/>
            </p:nvSpPr>
            <p:spPr>
              <a:xfrm>
                <a:off x="9885757" y="135404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DBD03AEF-DCC4-4D68-A91F-009564EE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757" y="135404"/>
                <a:ext cx="664477" cy="276999"/>
              </a:xfrm>
              <a:prstGeom prst="rect">
                <a:avLst/>
              </a:prstGeom>
              <a:blipFill>
                <a:blip r:embed="rId14"/>
                <a:stretch>
                  <a:fillRect l="-8257" t="-4348" r="-8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C8FC40D3-AC5C-4047-94A6-2CC10771902F}"/>
                  </a:ext>
                </a:extLst>
              </p:cNvPr>
              <p:cNvSpPr txBox="1"/>
              <p:nvPr/>
            </p:nvSpPr>
            <p:spPr>
              <a:xfrm>
                <a:off x="6074932" y="708932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C8FC40D3-AC5C-4047-94A6-2CC107719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32" y="708932"/>
                <a:ext cx="53808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FB05178F-E94C-473D-8D16-727D945B06F5}"/>
                  </a:ext>
                </a:extLst>
              </p:cNvPr>
              <p:cNvSpPr txBox="1"/>
              <p:nvPr/>
            </p:nvSpPr>
            <p:spPr>
              <a:xfrm>
                <a:off x="6645200" y="739052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FB05178F-E94C-473D-8D16-727D945B0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00" y="739052"/>
                <a:ext cx="53808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9DBA8616-702B-46D2-B816-549709BA48B4}"/>
                  </a:ext>
                </a:extLst>
              </p:cNvPr>
              <p:cNvSpPr txBox="1"/>
              <p:nvPr/>
            </p:nvSpPr>
            <p:spPr>
              <a:xfrm>
                <a:off x="11015428" y="739052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9DBA8616-702B-46D2-B816-549709BA4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428" y="739052"/>
                <a:ext cx="53808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BE76AC2F-7082-4E62-9022-116ADCF05137}"/>
              </a:ext>
            </a:extLst>
          </p:cNvPr>
          <p:cNvCxnSpPr>
            <a:cxnSpLocks/>
          </p:cNvCxnSpPr>
          <p:nvPr/>
        </p:nvCxnSpPr>
        <p:spPr>
          <a:xfrm flipV="1">
            <a:off x="6179683" y="1086926"/>
            <a:ext cx="50392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7A1D3A06-94EA-4FBA-A46B-34066A915F85}"/>
              </a:ext>
            </a:extLst>
          </p:cNvPr>
          <p:cNvCxnSpPr>
            <a:cxnSpLocks/>
          </p:cNvCxnSpPr>
          <p:nvPr/>
        </p:nvCxnSpPr>
        <p:spPr>
          <a:xfrm>
            <a:off x="6039839" y="421403"/>
            <a:ext cx="0" cy="57984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36B91AE2-F018-4E60-AC6E-CCDC0963FE36}"/>
              </a:ext>
            </a:extLst>
          </p:cNvPr>
          <p:cNvCxnSpPr>
            <a:cxnSpLocks/>
          </p:cNvCxnSpPr>
          <p:nvPr/>
        </p:nvCxnSpPr>
        <p:spPr>
          <a:xfrm>
            <a:off x="6090498" y="643192"/>
            <a:ext cx="770507" cy="0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056F10BE-E841-4289-8F08-6A37245E1D06}"/>
                  </a:ext>
                </a:extLst>
              </p:cNvPr>
              <p:cNvSpPr txBox="1"/>
              <p:nvPr/>
            </p:nvSpPr>
            <p:spPr>
              <a:xfrm>
                <a:off x="6252344" y="333048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056F10BE-E841-4289-8F08-6A37245E1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44" y="333048"/>
                <a:ext cx="360676" cy="276999"/>
              </a:xfrm>
              <a:prstGeom prst="rect">
                <a:avLst/>
              </a:prstGeom>
              <a:blipFill>
                <a:blip r:embed="rId18"/>
                <a:stretch>
                  <a:fillRect l="-15254" t="-6667" r="-16949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5637477D-E21D-49E1-B828-3BECE3FAFB3C}"/>
                  </a:ext>
                </a:extLst>
              </p:cNvPr>
              <p:cNvSpPr txBox="1"/>
              <p:nvPr/>
            </p:nvSpPr>
            <p:spPr>
              <a:xfrm>
                <a:off x="5730123" y="102259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5637477D-E21D-49E1-B828-3BECE3FAF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123" y="102259"/>
                <a:ext cx="664477" cy="276999"/>
              </a:xfrm>
              <a:prstGeom prst="rect">
                <a:avLst/>
              </a:prstGeom>
              <a:blipFill>
                <a:blip r:embed="rId19"/>
                <a:stretch>
                  <a:fillRect l="-8257" t="-4444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Espaço Reservado para Conteúdo 2">
                <a:extLst>
                  <a:ext uri="{FF2B5EF4-FFF2-40B4-BE49-F238E27FC236}">
                    <a16:creationId xmlns:a16="http://schemas.microsoft.com/office/drawing/2014/main" id="{BC4E21D7-603D-41A4-9DBB-3B345414A8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9082" y="1860095"/>
                <a:ext cx="7219170" cy="4939901"/>
              </a:xfrm>
              <a:effectLst/>
            </p:spPr>
            <p:txBody>
              <a:bodyPr anchor="ctr"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−24+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−20−54+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−24.1,5+20.4+54.6,25−8,5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381,5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8,5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=44,88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=53,12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Espaço Reservado para Conteúdo 2">
                <a:extLst>
                  <a:ext uri="{FF2B5EF4-FFF2-40B4-BE49-F238E27FC236}">
                    <a16:creationId xmlns:a16="http://schemas.microsoft.com/office/drawing/2014/main" id="{BC4E21D7-603D-41A4-9DBB-3B345414A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9082" y="1860095"/>
                <a:ext cx="7219170" cy="4939901"/>
              </a:xfrm>
              <a:blipFill>
                <a:blip r:embed="rId2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8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07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1B2F5A27-9BA4-41A0-B41A-BB8610387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1" b="32328"/>
          <a:stretch/>
        </p:blipFill>
        <p:spPr>
          <a:xfrm>
            <a:off x="4655127" y="-245660"/>
            <a:ext cx="7536873" cy="1774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211EE57-A467-47F6-9F43-0AE68A63F066}"/>
                  </a:ext>
                </a:extLst>
              </p:cNvPr>
              <p:cNvSpPr txBox="1"/>
              <p:nvPr/>
            </p:nvSpPr>
            <p:spPr>
              <a:xfrm>
                <a:off x="5338444" y="862450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211EE57-A467-47F6-9F43-0AE68A63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44" y="862450"/>
                <a:ext cx="360676" cy="276999"/>
              </a:xfrm>
              <a:prstGeom prst="rect">
                <a:avLst/>
              </a:prstGeom>
              <a:blipFill>
                <a:blip r:embed="rId4"/>
                <a:stretch>
                  <a:fillRect l="-15254" t="-2174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6AE99A-591E-489D-A89F-A85522ACFB4B}"/>
                  </a:ext>
                </a:extLst>
              </p:cNvPr>
              <p:cNvSpPr txBox="1"/>
              <p:nvPr/>
            </p:nvSpPr>
            <p:spPr>
              <a:xfrm>
                <a:off x="11121757" y="897322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6AE99A-591E-489D-A89F-A85522ACF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757" y="897322"/>
                <a:ext cx="360676" cy="276999"/>
              </a:xfrm>
              <a:prstGeom prst="rect">
                <a:avLst/>
              </a:prstGeom>
              <a:blipFill>
                <a:blip r:embed="rId5"/>
                <a:stretch>
                  <a:fillRect l="-13333" t="-2174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34AEC144-8B20-446D-93DF-349E85E0678D}"/>
                  </a:ext>
                </a:extLst>
              </p:cNvPr>
              <p:cNvSpPr txBox="1"/>
              <p:nvPr/>
            </p:nvSpPr>
            <p:spPr>
              <a:xfrm>
                <a:off x="8230100" y="848662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34AEC144-8B20-446D-93DF-349E85E06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100" y="848662"/>
                <a:ext cx="360676" cy="276999"/>
              </a:xfrm>
              <a:prstGeom prst="rect">
                <a:avLst/>
              </a:prstGeom>
              <a:blipFill>
                <a:blip r:embed="rId6"/>
                <a:stretch>
                  <a:fillRect l="-15254" t="-4348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CD4ABF5E-5880-4F6A-94AA-0ADBC0A187B9}"/>
                  </a:ext>
                </a:extLst>
              </p:cNvPr>
              <p:cNvSpPr txBox="1"/>
              <p:nvPr/>
            </p:nvSpPr>
            <p:spPr>
              <a:xfrm>
                <a:off x="9531356" y="86725"/>
                <a:ext cx="1104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CD4ABF5E-5880-4F6A-94AA-0ADBC0A1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356" y="86725"/>
                <a:ext cx="1104470" cy="276999"/>
              </a:xfrm>
              <a:prstGeom prst="rect">
                <a:avLst/>
              </a:prstGeom>
              <a:blipFill>
                <a:blip r:embed="rId7"/>
                <a:stretch>
                  <a:fillRect l="-4972" t="-8696" r="-2762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BF6F2FFD-E2E0-408D-A2EE-15CC807F7FA0}"/>
              </a:ext>
            </a:extLst>
          </p:cNvPr>
          <p:cNvCxnSpPr>
            <a:cxnSpLocks/>
          </p:cNvCxnSpPr>
          <p:nvPr/>
        </p:nvCxnSpPr>
        <p:spPr>
          <a:xfrm flipV="1">
            <a:off x="6503101" y="819724"/>
            <a:ext cx="0" cy="569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06CA86DC-67C6-4EE7-8B67-0B5ACBC5CD14}"/>
                  </a:ext>
                </a:extLst>
              </p:cNvPr>
              <p:cNvSpPr txBox="1"/>
              <p:nvPr/>
            </p:nvSpPr>
            <p:spPr>
              <a:xfrm>
                <a:off x="6245583" y="1416836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06CA86DC-67C6-4EE7-8B67-0B5ACBC5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583" y="1416836"/>
                <a:ext cx="5380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0989B051-A61C-4F79-A3A2-A0CAE872BBFE}"/>
                  </a:ext>
                </a:extLst>
              </p:cNvPr>
              <p:cNvSpPr txBox="1"/>
              <p:nvPr/>
            </p:nvSpPr>
            <p:spPr>
              <a:xfrm>
                <a:off x="10058950" y="756329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0989B051-A61C-4F79-A3A2-A0CAE872B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950" y="756329"/>
                <a:ext cx="5380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61AD7C80-1551-4876-B133-6366C579F6A6}"/>
              </a:ext>
            </a:extLst>
          </p:cNvPr>
          <p:cNvCxnSpPr>
            <a:cxnSpLocks/>
          </p:cNvCxnSpPr>
          <p:nvPr/>
        </p:nvCxnSpPr>
        <p:spPr>
          <a:xfrm>
            <a:off x="5698819" y="340736"/>
            <a:ext cx="770507" cy="0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31E5899F-75A6-4E88-A0DC-C992A8FF05CC}"/>
                  </a:ext>
                </a:extLst>
              </p:cNvPr>
              <p:cNvSpPr txBox="1"/>
              <p:nvPr/>
            </p:nvSpPr>
            <p:spPr>
              <a:xfrm>
                <a:off x="5860665" y="30592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31E5899F-75A6-4E88-A0DC-C992A8FF0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65" y="30592"/>
                <a:ext cx="360676" cy="276999"/>
              </a:xfrm>
              <a:prstGeom prst="rect">
                <a:avLst/>
              </a:prstGeom>
              <a:blipFill>
                <a:blip r:embed="rId10"/>
                <a:stretch>
                  <a:fillRect l="-13333" t="-4444" r="-15000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7D6EE86D-E11D-4B72-94F4-1EB67E500497}"/>
                  </a:ext>
                </a:extLst>
              </p:cNvPr>
              <p:cNvSpPr txBox="1"/>
              <p:nvPr/>
            </p:nvSpPr>
            <p:spPr>
              <a:xfrm>
                <a:off x="5263781" y="-138500"/>
                <a:ext cx="792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7D6EE86D-E11D-4B72-94F4-1EB67E500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781" y="-138500"/>
                <a:ext cx="792718" cy="276999"/>
              </a:xfrm>
              <a:prstGeom prst="rect">
                <a:avLst/>
              </a:prstGeom>
              <a:blipFill>
                <a:blip r:embed="rId11"/>
                <a:stretch>
                  <a:fillRect l="-6107" t="-4348" r="-6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ACE0F692-353E-496B-A1B1-20D76A9D1A83}"/>
                  </a:ext>
                </a:extLst>
              </p:cNvPr>
              <p:cNvSpPr txBox="1"/>
              <p:nvPr/>
            </p:nvSpPr>
            <p:spPr>
              <a:xfrm>
                <a:off x="6223838" y="756329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ACE0F692-353E-496B-A1B1-20D76A9D1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838" y="756329"/>
                <a:ext cx="53808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BE37CD14-CA7A-4488-AD5C-9110579FCA07}"/>
              </a:ext>
            </a:extLst>
          </p:cNvPr>
          <p:cNvCxnSpPr>
            <a:cxnSpLocks/>
          </p:cNvCxnSpPr>
          <p:nvPr/>
        </p:nvCxnSpPr>
        <p:spPr>
          <a:xfrm flipV="1">
            <a:off x="10316468" y="795484"/>
            <a:ext cx="0" cy="569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0AFC8127-8F11-4F0B-AF10-0EF104E1C7D4}"/>
                  </a:ext>
                </a:extLst>
              </p:cNvPr>
              <p:cNvSpPr txBox="1"/>
              <p:nvPr/>
            </p:nvSpPr>
            <p:spPr>
              <a:xfrm>
                <a:off x="10058950" y="1392596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0AFC8127-8F11-4F0B-AF10-0EF104E1C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950" y="1392596"/>
                <a:ext cx="53808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80E87273-153E-49C4-83FF-AF5878128C33}"/>
              </a:ext>
            </a:extLst>
          </p:cNvPr>
          <p:cNvCxnSpPr>
            <a:cxnSpLocks/>
          </p:cNvCxnSpPr>
          <p:nvPr/>
        </p:nvCxnSpPr>
        <p:spPr>
          <a:xfrm flipV="1">
            <a:off x="5874783" y="717842"/>
            <a:ext cx="61889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02304E02-89C0-41DA-B42B-A5329630E9CB}"/>
                  </a:ext>
                </a:extLst>
              </p:cNvPr>
              <p:cNvSpPr txBox="1"/>
              <p:nvPr/>
            </p:nvSpPr>
            <p:spPr>
              <a:xfrm>
                <a:off x="5683253" y="708932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02304E02-89C0-41DA-B42B-A5329630E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253" y="708932"/>
                <a:ext cx="538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D29D9BA1-4168-44DE-A125-3EC5E2517E0E}"/>
              </a:ext>
            </a:extLst>
          </p:cNvPr>
          <p:cNvCxnSpPr>
            <a:cxnSpLocks/>
          </p:cNvCxnSpPr>
          <p:nvPr/>
        </p:nvCxnSpPr>
        <p:spPr>
          <a:xfrm>
            <a:off x="5699120" y="129092"/>
            <a:ext cx="0" cy="57984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6C45E56E-E462-4B15-98E4-DA421022DA92}"/>
                  </a:ext>
                </a:extLst>
              </p:cNvPr>
              <p:cNvSpPr txBox="1"/>
              <p:nvPr/>
            </p:nvSpPr>
            <p:spPr>
              <a:xfrm>
                <a:off x="7819397" y="-180866"/>
                <a:ext cx="792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6C45E56E-E462-4B15-98E4-DA421022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397" y="-180866"/>
                <a:ext cx="792718" cy="276999"/>
              </a:xfrm>
              <a:prstGeom prst="rect">
                <a:avLst/>
              </a:prstGeom>
              <a:blipFill>
                <a:blip r:embed="rId15"/>
                <a:stretch>
                  <a:fillRect l="-6923" t="-4348" r="-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45BB436D-B3E1-4338-A5F2-73D1C6EE7BDC}"/>
              </a:ext>
            </a:extLst>
          </p:cNvPr>
          <p:cNvCxnSpPr>
            <a:cxnSpLocks/>
          </p:cNvCxnSpPr>
          <p:nvPr/>
        </p:nvCxnSpPr>
        <p:spPr>
          <a:xfrm>
            <a:off x="8254736" y="86726"/>
            <a:ext cx="0" cy="57984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B3FFEDBC-61A6-438E-A1AA-EF7FD85F6C8B}"/>
                  </a:ext>
                </a:extLst>
              </p:cNvPr>
              <p:cNvSpPr txBox="1"/>
              <p:nvPr/>
            </p:nvSpPr>
            <p:spPr>
              <a:xfrm>
                <a:off x="7181693" y="86726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B3FFEDBC-61A6-438E-A1AA-EF7FD85F6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693" y="86726"/>
                <a:ext cx="360676" cy="276999"/>
              </a:xfrm>
              <a:prstGeom prst="rect">
                <a:avLst/>
              </a:prstGeom>
              <a:blipFill>
                <a:blip r:embed="rId16"/>
                <a:stretch>
                  <a:fillRect l="-13559" t="-4348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DF1B235F-B7CE-4C63-8519-0E2698ED9B47}"/>
              </a:ext>
            </a:extLst>
          </p:cNvPr>
          <p:cNvCxnSpPr>
            <a:cxnSpLocks/>
          </p:cNvCxnSpPr>
          <p:nvPr/>
        </p:nvCxnSpPr>
        <p:spPr>
          <a:xfrm>
            <a:off x="6514627" y="336567"/>
            <a:ext cx="1715473" cy="16874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0AE5FD34-D702-485A-B95E-983310EA5209}"/>
                  </a:ext>
                </a:extLst>
              </p:cNvPr>
              <p:cNvSpPr txBox="1"/>
              <p:nvPr/>
            </p:nvSpPr>
            <p:spPr>
              <a:xfrm>
                <a:off x="10693087" y="-157859"/>
                <a:ext cx="792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0AE5FD34-D702-485A-B95E-983310EA5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087" y="-157859"/>
                <a:ext cx="792718" cy="276999"/>
              </a:xfrm>
              <a:prstGeom prst="rect">
                <a:avLst/>
              </a:prstGeom>
              <a:blipFill>
                <a:blip r:embed="rId17"/>
                <a:stretch>
                  <a:fillRect l="-6154" t="-4348" r="-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onector de Seta Reta 76">
            <a:extLst>
              <a:ext uri="{FF2B5EF4-FFF2-40B4-BE49-F238E27FC236}">
                <a16:creationId xmlns:a16="http://schemas.microsoft.com/office/drawing/2014/main" id="{2985A14A-A42A-47CB-AAA7-59DF8E26FF95}"/>
              </a:ext>
            </a:extLst>
          </p:cNvPr>
          <p:cNvCxnSpPr>
            <a:cxnSpLocks/>
          </p:cNvCxnSpPr>
          <p:nvPr/>
        </p:nvCxnSpPr>
        <p:spPr>
          <a:xfrm>
            <a:off x="11128426" y="109733"/>
            <a:ext cx="0" cy="57984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75BD8041-7659-4FAC-9FF5-D06A0EB0278C}"/>
              </a:ext>
            </a:extLst>
          </p:cNvPr>
          <p:cNvCxnSpPr>
            <a:cxnSpLocks/>
          </p:cNvCxnSpPr>
          <p:nvPr/>
        </p:nvCxnSpPr>
        <p:spPr>
          <a:xfrm>
            <a:off x="11200882" y="333151"/>
            <a:ext cx="770507" cy="0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B4E2F11B-D2C2-4B8E-B28F-53B7CB9CAE4E}"/>
                  </a:ext>
                </a:extLst>
              </p:cNvPr>
              <p:cNvSpPr txBox="1"/>
              <p:nvPr/>
            </p:nvSpPr>
            <p:spPr>
              <a:xfrm>
                <a:off x="11362728" y="2300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pt-BR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B4E2F11B-D2C2-4B8E-B28F-53B7CB9CA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728" y="23007"/>
                <a:ext cx="360676" cy="276999"/>
              </a:xfrm>
              <a:prstGeom prst="rect">
                <a:avLst/>
              </a:prstGeom>
              <a:blipFill>
                <a:blip r:embed="rId18"/>
                <a:stretch>
                  <a:fillRect l="-15254" t="-4444" r="-16949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Espaço Reservado para Conteúdo 2">
                <a:extLst>
                  <a:ext uri="{FF2B5EF4-FFF2-40B4-BE49-F238E27FC236}">
                    <a16:creationId xmlns:a16="http://schemas.microsoft.com/office/drawing/2014/main" id="{816D60D0-E3E8-4B82-BFF3-E48182094A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3978" y="1591340"/>
                <a:ext cx="7219170" cy="4939901"/>
              </a:xfrm>
              <a:effectLst/>
            </p:spPr>
            <p:txBody>
              <a:bodyPr anchor="ctr"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−450+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−750+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−450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=1650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−450.1,5+750.2,5−5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+450.6,5=0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4125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=825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=825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Espaço Reservado para Conteúdo 2">
                <a:extLst>
                  <a:ext uri="{FF2B5EF4-FFF2-40B4-BE49-F238E27FC236}">
                    <a16:creationId xmlns:a16="http://schemas.microsoft.com/office/drawing/2014/main" id="{816D60D0-E3E8-4B82-BFF3-E48182094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3978" y="1591340"/>
                <a:ext cx="7219170" cy="4939901"/>
              </a:xfrm>
              <a:blipFill>
                <a:blip r:embed="rId19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046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3AFD4-5D87-450D-8978-0C5ED1AB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483145"/>
            <a:ext cx="10353761" cy="1633340"/>
          </a:xfrm>
        </p:spPr>
        <p:txBody>
          <a:bodyPr>
            <a:normAutofit/>
          </a:bodyPr>
          <a:lstStyle/>
          <a:p>
            <a:r>
              <a:rPr lang="pt-BR" sz="4800"/>
              <a:t>Introdução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DD4C7D-B329-46D6-8471-04F555BC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905E7363-5E6B-4EA2-A007-EB497636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2180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05A14E42-6421-4AD3-AF1E-3C3853DA3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829313"/>
              </p:ext>
            </p:extLst>
          </p:nvPr>
        </p:nvGraphicFramePr>
        <p:xfrm>
          <a:off x="642938" y="642938"/>
          <a:ext cx="10912475" cy="321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4453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08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D6C6D5F-E752-4B4A-81F8-032046BF4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r="32113"/>
          <a:stretch/>
        </p:blipFill>
        <p:spPr>
          <a:xfrm rot="16200000">
            <a:off x="7480301" y="-2241223"/>
            <a:ext cx="1712333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888566AD-BB6C-4599-B430-C47784794C31}"/>
                  </a:ext>
                </a:extLst>
              </p:cNvPr>
              <p:cNvSpPr txBox="1"/>
              <p:nvPr/>
            </p:nvSpPr>
            <p:spPr>
              <a:xfrm>
                <a:off x="6009324" y="148115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888566AD-BB6C-4599-B430-C47784794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324" y="1481157"/>
                <a:ext cx="360676" cy="276999"/>
              </a:xfrm>
              <a:prstGeom prst="rect">
                <a:avLst/>
              </a:prstGeom>
              <a:blipFill>
                <a:blip r:embed="rId4"/>
                <a:stretch>
                  <a:fillRect l="-15254" t="-2222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79601B5-1619-4576-9136-9474E15F74CB}"/>
                  </a:ext>
                </a:extLst>
              </p:cNvPr>
              <p:cNvSpPr txBox="1"/>
              <p:nvPr/>
            </p:nvSpPr>
            <p:spPr>
              <a:xfrm>
                <a:off x="7085006" y="148115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79601B5-1619-4576-9136-9474E15F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006" y="1481157"/>
                <a:ext cx="360676" cy="276999"/>
              </a:xfrm>
              <a:prstGeom prst="rect">
                <a:avLst/>
              </a:prstGeom>
              <a:blipFill>
                <a:blip r:embed="rId5"/>
                <a:stretch>
                  <a:fillRect l="-13559" t="-2222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C4DD4D58-B2F0-41ED-B07D-17AE20C203D1}"/>
                  </a:ext>
                </a:extLst>
              </p:cNvPr>
              <p:cNvSpPr txBox="1"/>
              <p:nvPr/>
            </p:nvSpPr>
            <p:spPr>
              <a:xfrm>
                <a:off x="8155734" y="1481156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C4DD4D58-B2F0-41ED-B07D-17AE20C20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734" y="1481156"/>
                <a:ext cx="360676" cy="276999"/>
              </a:xfrm>
              <a:prstGeom prst="rect">
                <a:avLst/>
              </a:prstGeom>
              <a:blipFill>
                <a:blip r:embed="rId6"/>
                <a:stretch>
                  <a:fillRect l="-15254" t="-2222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E91F59A8-AF4C-4A97-9949-C6C348E8ABA1}"/>
                  </a:ext>
                </a:extLst>
              </p:cNvPr>
              <p:cNvSpPr txBox="1"/>
              <p:nvPr/>
            </p:nvSpPr>
            <p:spPr>
              <a:xfrm>
                <a:off x="9101700" y="148994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E91F59A8-AF4C-4A97-9949-C6C348E8A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700" y="1489947"/>
                <a:ext cx="360676" cy="276999"/>
              </a:xfrm>
              <a:prstGeom prst="rect">
                <a:avLst/>
              </a:prstGeom>
              <a:blipFill>
                <a:blip r:embed="rId7"/>
                <a:stretch>
                  <a:fillRect l="-13559" t="-2174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86EE8A39-FFD8-4792-A20E-7759B285260A}"/>
                  </a:ext>
                </a:extLst>
              </p:cNvPr>
              <p:cNvSpPr txBox="1"/>
              <p:nvPr/>
            </p:nvSpPr>
            <p:spPr>
              <a:xfrm>
                <a:off x="10611688" y="148994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86EE8A39-FFD8-4792-A20E-7759B2852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688" y="1489947"/>
                <a:ext cx="360676" cy="276999"/>
              </a:xfrm>
              <a:prstGeom prst="rect">
                <a:avLst/>
              </a:prstGeom>
              <a:blipFill>
                <a:blip r:embed="rId8"/>
                <a:stretch>
                  <a:fillRect l="-15254" t="-2174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BA336944-BFF1-4F0D-A9FB-3C1458BEFC92}"/>
                  </a:ext>
                </a:extLst>
              </p:cNvPr>
              <p:cNvSpPr txBox="1"/>
              <p:nvPr/>
            </p:nvSpPr>
            <p:spPr>
              <a:xfrm>
                <a:off x="11492414" y="1766946"/>
                <a:ext cx="4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BA336944-BFF1-4F0D-A9FB-3C1458BEF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414" y="1766946"/>
                <a:ext cx="446404" cy="276999"/>
              </a:xfrm>
              <a:prstGeom prst="rect">
                <a:avLst/>
              </a:prstGeom>
              <a:blipFill>
                <a:blip r:embed="rId9"/>
                <a:stretch>
                  <a:fillRect l="-17808" t="-8889" r="-19178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3846B4ED-BFFD-4E06-BF33-FFB35C96754C}"/>
                  </a:ext>
                </a:extLst>
              </p:cNvPr>
              <p:cNvSpPr txBox="1"/>
              <p:nvPr/>
            </p:nvSpPr>
            <p:spPr>
              <a:xfrm>
                <a:off x="10909614" y="331611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3846B4ED-BFFD-4E06-BF33-FFB35C967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614" y="331611"/>
                <a:ext cx="664477" cy="276999"/>
              </a:xfrm>
              <a:prstGeom prst="rect">
                <a:avLst/>
              </a:prstGeom>
              <a:blipFill>
                <a:blip r:embed="rId10"/>
                <a:stretch>
                  <a:fillRect l="-8257" t="-4348" r="-8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FC41CFF-7B64-496A-9A01-180A5C689096}"/>
                  </a:ext>
                </a:extLst>
              </p:cNvPr>
              <p:cNvSpPr txBox="1"/>
              <p:nvPr/>
            </p:nvSpPr>
            <p:spPr>
              <a:xfrm>
                <a:off x="8519507" y="332463"/>
                <a:ext cx="664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FC41CFF-7B64-496A-9A01-180A5C689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507" y="332463"/>
                <a:ext cx="664476" cy="276999"/>
              </a:xfrm>
              <a:prstGeom prst="rect">
                <a:avLst/>
              </a:prstGeom>
              <a:blipFill>
                <a:blip r:embed="rId11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AADAB6E-2F75-4F33-B00F-DDBB5D5F2473}"/>
                  </a:ext>
                </a:extLst>
              </p:cNvPr>
              <p:cNvSpPr txBox="1"/>
              <p:nvPr/>
            </p:nvSpPr>
            <p:spPr>
              <a:xfrm>
                <a:off x="7445682" y="313622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AADAB6E-2F75-4F33-B00F-DDBB5D5F2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682" y="313622"/>
                <a:ext cx="664477" cy="276999"/>
              </a:xfrm>
              <a:prstGeom prst="rect">
                <a:avLst/>
              </a:prstGeom>
              <a:blipFill>
                <a:blip r:embed="rId12"/>
                <a:stretch>
                  <a:fillRect l="-7339" t="-4348" r="-8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A16FC73C-275A-44D7-A219-034A2722A10B}"/>
                  </a:ext>
                </a:extLst>
              </p:cNvPr>
              <p:cNvSpPr txBox="1"/>
              <p:nvPr/>
            </p:nvSpPr>
            <p:spPr>
              <a:xfrm>
                <a:off x="6298964" y="313623"/>
                <a:ext cx="664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A16FC73C-275A-44D7-A219-034A2722A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964" y="313623"/>
                <a:ext cx="664476" cy="276999"/>
              </a:xfrm>
              <a:prstGeom prst="rect">
                <a:avLst/>
              </a:prstGeom>
              <a:blipFill>
                <a:blip r:embed="rId13"/>
                <a:stretch>
                  <a:fillRect l="-7339" t="-4348" r="-8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01D5AC26-D5A1-40E5-BB2C-A6C67D52E692}"/>
              </a:ext>
            </a:extLst>
          </p:cNvPr>
          <p:cNvCxnSpPr>
            <a:cxnSpLocks/>
          </p:cNvCxnSpPr>
          <p:nvPr/>
        </p:nvCxnSpPr>
        <p:spPr>
          <a:xfrm flipV="1">
            <a:off x="5522315" y="1481156"/>
            <a:ext cx="0" cy="569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5A848A04-752B-44A2-9CAC-DDE6EA7B3571}"/>
                  </a:ext>
                </a:extLst>
              </p:cNvPr>
              <p:cNvSpPr txBox="1"/>
              <p:nvPr/>
            </p:nvSpPr>
            <p:spPr>
              <a:xfrm>
                <a:off x="5264797" y="2078268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5A848A04-752B-44A2-9CAC-DDE6EA7B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97" y="2078268"/>
                <a:ext cx="538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EAC74A6-F8A0-495C-8CC4-0D643BFA3EFD}"/>
              </a:ext>
            </a:extLst>
          </p:cNvPr>
          <p:cNvCxnSpPr>
            <a:cxnSpLocks/>
          </p:cNvCxnSpPr>
          <p:nvPr/>
        </p:nvCxnSpPr>
        <p:spPr>
          <a:xfrm flipV="1">
            <a:off x="9962702" y="1455901"/>
            <a:ext cx="0" cy="569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DD03659-79A8-4779-93D2-99E20052B210}"/>
                  </a:ext>
                </a:extLst>
              </p:cNvPr>
              <p:cNvSpPr txBox="1"/>
              <p:nvPr/>
            </p:nvSpPr>
            <p:spPr>
              <a:xfrm>
                <a:off x="9705184" y="2053013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DD03659-79A8-4779-93D2-99E20052B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184" y="2053013"/>
                <a:ext cx="53808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6885F91A-A244-4DFD-B1C2-DF7BE909EE51}"/>
              </a:ext>
            </a:extLst>
          </p:cNvPr>
          <p:cNvCxnSpPr>
            <a:cxnSpLocks/>
          </p:cNvCxnSpPr>
          <p:nvPr/>
        </p:nvCxnSpPr>
        <p:spPr>
          <a:xfrm flipV="1">
            <a:off x="9395739" y="1415505"/>
            <a:ext cx="61889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32902031-4F47-4E71-BF7D-DD553F67486B}"/>
                  </a:ext>
                </a:extLst>
              </p:cNvPr>
              <p:cNvSpPr txBox="1"/>
              <p:nvPr/>
            </p:nvSpPr>
            <p:spPr>
              <a:xfrm>
                <a:off x="9395739" y="1029096"/>
                <a:ext cx="538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32902031-4F47-4E71-BF7D-DD553F67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739" y="1029096"/>
                <a:ext cx="53808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Espaço Reservado para Conteúdo 2">
                <a:extLst>
                  <a:ext uri="{FF2B5EF4-FFF2-40B4-BE49-F238E27FC236}">
                    <a16:creationId xmlns:a16="http://schemas.microsoft.com/office/drawing/2014/main" id="{09FD8932-0D14-41DB-AAAF-ED55E44E2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62824" y="2237679"/>
                <a:ext cx="7219170" cy="4939901"/>
              </a:xfrm>
              <a:effectLst/>
            </p:spPr>
            <p:txBody>
              <a:bodyPr anchor="ctr"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−10−20−15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−10.6−20.4−15.2+40.3=0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=6,25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=78,75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Espaço Reservado para Conteúdo 2">
                <a:extLst>
                  <a:ext uri="{FF2B5EF4-FFF2-40B4-BE49-F238E27FC236}">
                    <a16:creationId xmlns:a16="http://schemas.microsoft.com/office/drawing/2014/main" id="{09FD8932-0D14-41DB-AAAF-ED55E44E2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824" y="2237679"/>
                <a:ext cx="7219170" cy="4939901"/>
              </a:xfrm>
              <a:blipFill>
                <a:blip r:embed="rId1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37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299E6-F05E-43A2-B258-8A185AD1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rgbClr val="FFFFFF"/>
                </a:solidFill>
              </a:rPr>
              <a:t>Classificação das Estruturas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28F6EE5-829D-422A-875F-6713DE5179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780" y="3088948"/>
                <a:ext cx="7716858" cy="3914273"/>
              </a:xfrm>
              <a:effectLst/>
            </p:spPr>
            <p:txBody>
              <a:bodyPr anchor="ctr">
                <a:noAutofit/>
              </a:bodyPr>
              <a:lstStyle/>
              <a:p>
                <a:pPr marL="36900" indent="0" algn="just">
                  <a:buNone/>
                </a:pPr>
                <a:r>
                  <a:rPr lang="pt-BR" altLang="pt-BR" sz="1900" dirty="0"/>
                  <a:t>As estruturas são classificadas em função do número de reações de apoio ou vínculos que possuem. Cada reação constitui uma incógnita a ser determinada. Para as estruturas planas, a Estática fornece três equações fundamentais:</a:t>
                </a:r>
                <a14:m>
                  <m:oMath xmlns:m="http://schemas.openxmlformats.org/officeDocument/2006/math">
                    <m:r>
                      <a:rPr lang="pt-BR" sz="1900" b="0" i="0" smtClean="0">
                        <a:latin typeface="Cambria Math" panose="02040503050406030204" pitchFamily="18" charset="0"/>
                      </a:rPr>
                      <m:t>                                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𝐹𝐻</m:t>
                        </m:r>
                      </m:e>
                    </m:nary>
                  </m:oMath>
                </a14:m>
                <a:r>
                  <a:rPr lang="pt-BR" sz="1900" dirty="0"/>
                  <a:t>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𝐹𝑉</m:t>
                        </m:r>
                      </m:e>
                    </m:nary>
                  </m:oMath>
                </a14:m>
                <a:r>
                  <a:rPr lang="pt-BR" sz="1900" dirty="0"/>
                  <a:t>;</a:t>
                </a:r>
                <a14:m>
                  <m:oMath xmlns:m="http://schemas.openxmlformats.org/officeDocument/2006/math">
                    <m:r>
                      <a:rPr lang="pt-BR" sz="190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nary>
                  </m:oMath>
                </a14:m>
                <a:endParaRPr lang="pt-BR" altLang="pt-BR" sz="1900" dirty="0"/>
              </a:p>
              <a:p>
                <a:pPr marL="36900" indent="0" algn="just">
                  <a:buNone/>
                </a:pPr>
                <a:r>
                  <a:rPr lang="pt-BR" sz="1900" dirty="0"/>
                  <a:t>De acordo com o número de vinculações, podemos classificar os sistemas como:</a:t>
                </a:r>
              </a:p>
              <a:p>
                <a:pPr algn="just"/>
                <a:r>
                  <a:rPr lang="pt-BR" sz="1900" dirty="0"/>
                  <a:t>SISTEMAS ISOSTÁTICOS: são aqueles cujos números de vínculos são os estritamente necessários, isto é: </a:t>
                </a:r>
                <a:r>
                  <a:rPr lang="pt-BR" sz="1900" b="1" dirty="0"/>
                  <a:t>Nº EQUAÇÕES = Nº INCÓGNITAS</a:t>
                </a:r>
              </a:p>
              <a:p>
                <a:pPr algn="just"/>
                <a:r>
                  <a:rPr lang="pt-BR" sz="1900" dirty="0"/>
                  <a:t>SISTEMAS HIPOESTÁTICOS: </a:t>
                </a:r>
                <a:r>
                  <a:rPr lang="pt-BR" sz="1900" b="1" dirty="0"/>
                  <a:t>Nº EQUAÇÕES &gt; Nº INCÓGNITAS</a:t>
                </a:r>
              </a:p>
              <a:p>
                <a:pPr algn="just"/>
                <a:r>
                  <a:rPr lang="pt-BR" sz="1900" dirty="0"/>
                  <a:t>SISTEMAS HIPERESTÁTICOS: </a:t>
                </a:r>
                <a:r>
                  <a:rPr lang="pt-BR" sz="1900" b="1" dirty="0"/>
                  <a:t>Nº EQUAÇÕES &lt; Nº INCÓGNITAS</a:t>
                </a:r>
                <a:endParaRPr lang="pt-BR" sz="1900" dirty="0"/>
              </a:p>
              <a:p>
                <a:pPr algn="just"/>
                <a:endParaRPr lang="pt-BR" sz="1900" dirty="0"/>
              </a:p>
              <a:p>
                <a:pPr algn="just"/>
                <a:endParaRPr lang="pt-BR" sz="19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28F6EE5-829D-422A-875F-6713DE5179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780" y="3088948"/>
                <a:ext cx="7716858" cy="3914273"/>
              </a:xfrm>
              <a:blipFill>
                <a:blip r:embed="rId2"/>
                <a:stretch>
                  <a:fillRect t="-8255"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439D1243-4017-441D-AE19-A804F6178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732" y="3845005"/>
            <a:ext cx="3056488" cy="13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7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385F975-4404-4237-86DB-4C018161D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9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CAE6285-6D7E-42D2-8A66-CDA633FB9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C19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eoria das estruturas I - introdução ao analise estrutural - Análise  Estrutural I">
            <a:extLst>
              <a:ext uri="{FF2B5EF4-FFF2-40B4-BE49-F238E27FC236}">
                <a16:creationId xmlns:a16="http://schemas.microsoft.com/office/drawing/2014/main" id="{D1B378F2-D2CD-4587-B4D6-E2DCCFC67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0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887206-7082-4AAB-8CEE-1B4FB60C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pt-BR" sz="4800">
                <a:solidFill>
                  <a:srgbClr val="FFFFFF"/>
                </a:solidFill>
              </a:rPr>
              <a:t>Tipos de Vigas</a:t>
            </a:r>
          </a:p>
        </p:txBody>
      </p:sp>
      <p:pic>
        <p:nvPicPr>
          <p:cNvPr id="6" name="Imagem 59401">
            <a:extLst>
              <a:ext uri="{FF2B5EF4-FFF2-40B4-BE49-F238E27FC236}">
                <a16:creationId xmlns:a16="http://schemas.microsoft.com/office/drawing/2014/main" id="{D1AF2DCC-A7E7-4316-BC1C-31C48C65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4" y="3519025"/>
            <a:ext cx="219075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59402">
            <a:extLst>
              <a:ext uri="{FF2B5EF4-FFF2-40B4-BE49-F238E27FC236}">
                <a16:creationId xmlns:a16="http://schemas.microsoft.com/office/drawing/2014/main" id="{84CE4664-A757-4EBA-99C3-1E924D77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66" y="3609441"/>
            <a:ext cx="1809750" cy="7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59403">
            <a:extLst>
              <a:ext uri="{FF2B5EF4-FFF2-40B4-BE49-F238E27FC236}">
                <a16:creationId xmlns:a16="http://schemas.microsoft.com/office/drawing/2014/main" id="{7657CEEF-25DD-4CC3-B110-484E7191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555" y="3804488"/>
            <a:ext cx="228600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59404">
            <a:extLst>
              <a:ext uri="{FF2B5EF4-FFF2-40B4-BE49-F238E27FC236}">
                <a16:creationId xmlns:a16="http://schemas.microsoft.com/office/drawing/2014/main" id="{D97A1597-026E-4B17-AED8-38558624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5" y="5566986"/>
            <a:ext cx="1739900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59405">
            <a:extLst>
              <a:ext uri="{FF2B5EF4-FFF2-40B4-BE49-F238E27FC236}">
                <a16:creationId xmlns:a16="http://schemas.microsoft.com/office/drawing/2014/main" id="{420BF2F7-6EC6-4085-B65E-414FE6B9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16" y="5566986"/>
            <a:ext cx="23050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18B2F706-DF3F-4AB9-A63C-0C3182986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984" y="2476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0018056C-440A-4D4D-9014-F02C78445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20" y="2895803"/>
            <a:ext cx="2810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NewRoman,Bold" charset="-128"/>
                <a:cs typeface="Times New Roman" panose="02020603050405020304" pitchFamily="18" charset="0"/>
              </a:rPr>
              <a:t>a) Vigas bi apoiadas: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E046E59-A2F0-4838-9CBD-096FC8F5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775" y="2883261"/>
            <a:ext cx="27962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NewRoman,Bold" charset="-128"/>
                <a:cs typeface="Times New Roman" panose="02020603050405020304" pitchFamily="18" charset="0"/>
              </a:rPr>
              <a:t>b) Vigas engastadas: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BDED25E-9FB2-451F-A5F7-78E9E0610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984" y="3619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B8A36D3-5282-4636-B6CA-7EF5239BA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152" y="4673436"/>
            <a:ext cx="23411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NewRoman,Bold" charset="-128"/>
                <a:cs typeface="Times New Roman" panose="02020603050405020304" pitchFamily="18" charset="0"/>
              </a:rPr>
              <a:t>e) Vigas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NewRoman,Bold" charset="-128"/>
                <a:cs typeface="Times New Roman" panose="02020603050405020304" pitchFamily="18" charset="0"/>
              </a:rPr>
              <a:t>Gerber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NewRoman,Bold" charset="-128"/>
                <a:cs typeface="Times New Roman" panose="02020603050405020304" pitchFamily="18" charset="0"/>
              </a:rPr>
              <a:t>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EDEEB32-9F31-417A-91C7-73AC13E15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984" y="46580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21D18063-1C03-4664-AAB5-3A81F9B4B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435" y="4747004"/>
            <a:ext cx="2588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NewRoman,Bold" charset="-128"/>
                <a:cs typeface="Times New Roman" panose="02020603050405020304" pitchFamily="18" charset="0"/>
              </a:rPr>
              <a:t>f) Vigas contínuas: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0" name="Imagem 59406">
            <a:extLst>
              <a:ext uri="{FF2B5EF4-FFF2-40B4-BE49-F238E27FC236}">
                <a16:creationId xmlns:a16="http://schemas.microsoft.com/office/drawing/2014/main" id="{5F870517-554F-42B1-B5BE-6335B45D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303" y="5527351"/>
            <a:ext cx="30194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66BB6034-9031-473D-A6FB-E390B2A8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510" y="66635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444B8BCD-00F3-4F5C-BAC4-657B79FFD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075" y="2866645"/>
            <a:ext cx="4194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NewRoman,Bold" charset="-128"/>
                <a:cs typeface="Times New Roman" panose="02020603050405020304" pitchFamily="18" charset="0"/>
              </a:rPr>
              <a:t>c) Vigas bi apoiadas com balanço: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AA417B35-2EC4-4165-A22B-5B0B1CA68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54" y="4684232"/>
            <a:ext cx="26697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NewRoman,Bold" charset="-128"/>
                <a:cs typeface="Times New Roman" panose="02020603050405020304" pitchFamily="18" charset="0"/>
              </a:rPr>
              <a:t>d) Vigas inclinadas: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5745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F6C29-B6C1-4C0D-9552-8CCFFE6E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Cargas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8882B0-E263-4E24-95B9-4BFA1001C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Concentrada (Pontual)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E3DB436-8A4A-4ACE-B99F-9126D55EBE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altLang="pt-BR" sz="1800" dirty="0">
                <a:cs typeface="Times New Roman" panose="02020603050405020304" pitchFamily="18" charset="0"/>
              </a:rPr>
              <a:t>carregamento distribuído em um comprimento considerado pequeno em relação ao comprimento de uma barra, podendo ser considerado como praticamente concentrado em um ponto.</a:t>
            </a:r>
          </a:p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0DA0A1A-C5A6-489F-9517-35CB3C5C8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Distribuída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00AEE7F-F8D3-41C4-969D-5CA7ADE5A2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altLang="pt-BR" sz="1800" dirty="0">
                <a:cs typeface="Times New Roman" panose="02020603050405020304" pitchFamily="18" charset="0"/>
              </a:rPr>
              <a:t>carregamento distribuído ao longo do comprimento de uma barra, na direção ou perpendicularmente ao seu eixo axial.</a:t>
            </a:r>
            <a:endParaRPr lang="pt-BR" dirty="0"/>
          </a:p>
        </p:txBody>
      </p:sp>
      <p:sp>
        <p:nvSpPr>
          <p:cNvPr id="8" name="CaixaDeTexto 14">
            <a:extLst>
              <a:ext uri="{FF2B5EF4-FFF2-40B4-BE49-F238E27FC236}">
                <a16:creationId xmlns:a16="http://schemas.microsoft.com/office/drawing/2014/main" id="{2DC4BC10-2734-491F-A725-C1BB87CB37F5}"/>
              </a:ext>
            </a:extLst>
          </p:cNvPr>
          <p:cNvSpPr txBox="1"/>
          <p:nvPr/>
        </p:nvSpPr>
        <p:spPr>
          <a:xfrm>
            <a:off x="1304700" y="5322955"/>
            <a:ext cx="132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kern="12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objeto sobre uma laje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15">
            <a:extLst>
              <a:ext uri="{FF2B5EF4-FFF2-40B4-BE49-F238E27FC236}">
                <a16:creationId xmlns:a16="http://schemas.microsoft.com/office/drawing/2014/main" id="{25AEDAAD-2C86-457F-B347-1995C77787C2}"/>
              </a:ext>
            </a:extLst>
          </p:cNvPr>
          <p:cNvSpPr txBox="1"/>
          <p:nvPr/>
        </p:nvSpPr>
        <p:spPr>
          <a:xfrm>
            <a:off x="3035665" y="5206003"/>
            <a:ext cx="132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kern="12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reação de uma viga apoiada sobre outra.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ixaDeTexto 16">
            <a:extLst>
              <a:ext uri="{FF2B5EF4-FFF2-40B4-BE49-F238E27FC236}">
                <a16:creationId xmlns:a16="http://schemas.microsoft.com/office/drawing/2014/main" id="{B9080147-D5D0-48C5-8403-97BC9DB3A09D}"/>
              </a:ext>
            </a:extLst>
          </p:cNvPr>
          <p:cNvSpPr txBox="1"/>
          <p:nvPr/>
        </p:nvSpPr>
        <p:spPr>
          <a:xfrm>
            <a:off x="4682222" y="5217433"/>
            <a:ext cx="98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kern="12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ação do pilar sobre a fundação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A112892-F9DE-4939-8D8B-FE85675936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50" y="4350144"/>
            <a:ext cx="975360" cy="79248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6B9DD05-7C4A-4188-B06F-E1609505BE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43" y="4427587"/>
            <a:ext cx="1363980" cy="7772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DA7B9BF-236B-45E4-8472-D14E4E79DA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99" y="4199522"/>
            <a:ext cx="342900" cy="92964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EE62403-4E40-4297-AEDB-AFC78A598F8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092" y="4165911"/>
            <a:ext cx="1318260" cy="10287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83516BA-86C8-4989-AAD6-4510831469B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09" y="4051573"/>
            <a:ext cx="1021080" cy="116586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7F2B4CF-EEA7-4338-A90F-30AD85C9B49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97" y="4165911"/>
            <a:ext cx="1946910" cy="107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53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449F69-FE8E-49F1-8162-946875D3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Carga variável (NBR 6120:2019)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E95960B-9FC7-4475-A80A-0BA00A204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38"/>
          <a:stretch/>
        </p:blipFill>
        <p:spPr>
          <a:xfrm>
            <a:off x="4692574" y="1295189"/>
            <a:ext cx="7462521" cy="42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9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3AFD4-5D87-450D-8978-0C5ED1AB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483145"/>
            <a:ext cx="10353761" cy="1633340"/>
          </a:xfrm>
        </p:spPr>
        <p:txBody>
          <a:bodyPr>
            <a:normAutofit/>
          </a:bodyPr>
          <a:lstStyle/>
          <a:p>
            <a:r>
              <a:rPr lang="pt-BR" sz="4800"/>
              <a:t>Apoios e Vínculos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DD4C7D-B329-46D6-8471-04F555BC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905E7363-5E6B-4EA2-A007-EB497636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2180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0FC9515B-0180-4210-9821-662D09EDD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843654"/>
              </p:ext>
            </p:extLst>
          </p:nvPr>
        </p:nvGraphicFramePr>
        <p:xfrm>
          <a:off x="642938" y="642938"/>
          <a:ext cx="10912475" cy="321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036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3AFD4-5D87-450D-8978-0C5ED1AB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rgbClr val="FFFFFF"/>
                </a:solidFill>
              </a:rPr>
              <a:t>Vinculo de 1º gênero ou Apoio Móvel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A29618-E08D-4A5A-8718-D6DDBE6C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43" y="3397218"/>
            <a:ext cx="3469988" cy="3267038"/>
          </a:xfrm>
          <a:effectLst/>
        </p:spPr>
        <p:txBody>
          <a:bodyPr anchor="ctr">
            <a:noAutofit/>
          </a:bodyPr>
          <a:lstStyle/>
          <a:p>
            <a:pPr algn="just"/>
            <a:r>
              <a:rPr lang="pt-BR" sz="1900" dirty="0"/>
              <a:t>É o vínculo que IMPEDE UM movimento, deixando LIVRE os outros DOIS.</a:t>
            </a:r>
            <a:endParaRPr lang="pt-BR" altLang="pt-BR" sz="1900" dirty="0"/>
          </a:p>
          <a:p>
            <a:pPr algn="just"/>
            <a:r>
              <a:rPr lang="pt-BR" altLang="pt-BR" sz="1900" dirty="0"/>
              <a:t>Impede movimento na direção normal (perpendicular) ao plano do apoio;</a:t>
            </a:r>
          </a:p>
          <a:p>
            <a:pPr algn="just"/>
            <a:r>
              <a:rPr lang="pt-BR" altLang="pt-BR" sz="1900" dirty="0"/>
              <a:t>Permite movimento na direção paralela ao plano do apoio;</a:t>
            </a:r>
          </a:p>
          <a:p>
            <a:pPr algn="just"/>
            <a:r>
              <a:rPr lang="pt-BR" altLang="pt-BR" sz="1900" dirty="0"/>
              <a:t>Permite rotação.</a:t>
            </a:r>
          </a:p>
          <a:p>
            <a:pPr algn="just"/>
            <a:endParaRPr lang="pt-BR" sz="19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9C7280-0BD9-4959-BC7E-965E3085D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77" y="4558803"/>
            <a:ext cx="1810512" cy="12111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EBAF559-B768-4C4D-B675-C4A0A0F2E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81" y="2803792"/>
            <a:ext cx="3761804" cy="21517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964B40A-607D-4AD8-86E5-3A061FBC5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4" y="5693491"/>
            <a:ext cx="1289631" cy="1434069"/>
          </a:xfrm>
          <a:prstGeom prst="rect">
            <a:avLst/>
          </a:prstGeom>
        </p:spPr>
      </p:pic>
      <p:pic>
        <p:nvPicPr>
          <p:cNvPr id="11" name="Imagem 10" descr="Fundo preto com estrelas&#10;&#10;Descrição gerada automaticamente">
            <a:extLst>
              <a:ext uri="{FF2B5EF4-FFF2-40B4-BE49-F238E27FC236}">
                <a16:creationId xmlns:a16="http://schemas.microsoft.com/office/drawing/2014/main" id="{315A8658-D7A2-4B75-8067-45D314CFB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852" y="3793749"/>
            <a:ext cx="2455678" cy="3473597"/>
          </a:xfrm>
          <a:prstGeom prst="rect">
            <a:avLst/>
          </a:prstGeom>
        </p:spPr>
      </p:pic>
      <p:pic>
        <p:nvPicPr>
          <p:cNvPr id="12" name="Imagem 11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9973BE4-8A0D-4224-BEFB-D4D3FCCE7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04" y="2550069"/>
            <a:ext cx="4095589" cy="2895399"/>
          </a:xfrm>
          <a:prstGeom prst="rect">
            <a:avLst/>
          </a:prstGeom>
        </p:spPr>
      </p:pic>
      <p:pic>
        <p:nvPicPr>
          <p:cNvPr id="13" name="Imagem 12" descr="Imagem em preto e branco&#10;&#10;Descrição gerada automaticamente">
            <a:extLst>
              <a:ext uri="{FF2B5EF4-FFF2-40B4-BE49-F238E27FC236}">
                <a16:creationId xmlns:a16="http://schemas.microsoft.com/office/drawing/2014/main" id="{1D5DB132-6EE4-4552-8C60-288A4B54E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95" y="3864005"/>
            <a:ext cx="2492578" cy="1762142"/>
          </a:xfrm>
          <a:prstGeom prst="rect">
            <a:avLst/>
          </a:prstGeom>
        </p:spPr>
      </p:pic>
      <p:pic>
        <p:nvPicPr>
          <p:cNvPr id="14" name="Imagem 1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33457718-484C-4AC5-B396-796A824A4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247">
            <a:off x="8441212" y="3118825"/>
            <a:ext cx="4318775" cy="30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3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09623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9531 -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412A24"/>
      </a:dk2>
      <a:lt2>
        <a:srgbClr val="E2E7E8"/>
      </a:lt2>
      <a:accent1>
        <a:srgbClr val="C1988D"/>
      </a:accent1>
      <a:accent2>
        <a:srgbClr val="B6A17C"/>
      </a:accent2>
      <a:accent3>
        <a:srgbClr val="A4A67E"/>
      </a:accent3>
      <a:accent4>
        <a:srgbClr val="91A974"/>
      </a:accent4>
      <a:accent5>
        <a:srgbClr val="86AB81"/>
      </a:accent5>
      <a:accent6>
        <a:srgbClr val="77AF88"/>
      </a:accent6>
      <a:hlink>
        <a:srgbClr val="5B8B97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1278</Words>
  <Application>Microsoft Office PowerPoint</Application>
  <PresentationFormat>Widescreen</PresentationFormat>
  <Paragraphs>194</Paragraphs>
  <Slides>20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Cambria Math</vt:lpstr>
      <vt:lpstr>Dubai</vt:lpstr>
      <vt:lpstr>Georgia Pro</vt:lpstr>
      <vt:lpstr>Times New Roman</vt:lpstr>
      <vt:lpstr>Wingdings 2</vt:lpstr>
      <vt:lpstr>SlateVTI</vt:lpstr>
      <vt:lpstr>Reações de Apoio</vt:lpstr>
      <vt:lpstr>Introdução</vt:lpstr>
      <vt:lpstr>Classificação das Estruturas</vt:lpstr>
      <vt:lpstr>Apresentação do PowerPoint</vt:lpstr>
      <vt:lpstr>Tipos de Vigas</vt:lpstr>
      <vt:lpstr>Tipos de Cargas</vt:lpstr>
      <vt:lpstr>Carga variável (NBR 6120:2019)</vt:lpstr>
      <vt:lpstr>Apoios e Vínculos</vt:lpstr>
      <vt:lpstr>Vinculo de 1º gênero ou Apoio Móvel</vt:lpstr>
      <vt:lpstr>Vinculo de 2º gênero ou Apoio Fixo</vt:lpstr>
      <vt:lpstr>Vinculo de 3º gênero ou Engastamento</vt:lpstr>
      <vt:lpstr>Reações de Apoio</vt:lpstr>
      <vt:lpstr>Exercício 01 Calcule as Reações de Apoio da Viga, sabendo que q equivale a 10KN/m e L equivale a 3,5m</vt:lpstr>
      <vt:lpstr>Exercício 02 Calcule as Reações de Apoio da Viga</vt:lpstr>
      <vt:lpstr>Exercício 03 Calcule as Reações de Apoio da Viga</vt:lpstr>
      <vt:lpstr>Exercício 04 Calcule as Reações de Apoio da Viga</vt:lpstr>
      <vt:lpstr>Exercício 05 Calcule as Reações de Apoio da Viga e os Diagramas de Cortante e de Momento </vt:lpstr>
      <vt:lpstr>Exercício 06 Calcule as Reações de Apoio da Viga e os Diagramas de Cortante e de Momento </vt:lpstr>
      <vt:lpstr>Exercício 07 Calcule as Reações de Apoio da Viga e os Diagramas de Cortante e de Momento </vt:lpstr>
      <vt:lpstr>Exercício 08 Calcule as Reações de Apoio da Viga e os Diagramas de Cortante e de Momento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Reações de Apoio e Diagramas</dc:title>
  <dc:creator>Talles Mello</dc:creator>
  <cp:lastModifiedBy>Talles Mello</cp:lastModifiedBy>
  <cp:revision>81</cp:revision>
  <dcterms:created xsi:type="dcterms:W3CDTF">2020-06-04T23:40:39Z</dcterms:created>
  <dcterms:modified xsi:type="dcterms:W3CDTF">2021-09-01T00:46:19Z</dcterms:modified>
</cp:coreProperties>
</file>