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1"/>
  </p:notesMasterIdLst>
  <p:sldIdLst>
    <p:sldId id="256" r:id="rId2"/>
    <p:sldId id="477" r:id="rId3"/>
    <p:sldId id="479" r:id="rId4"/>
    <p:sldId id="487" r:id="rId5"/>
    <p:sldId id="492" r:id="rId6"/>
    <p:sldId id="509" r:id="rId7"/>
    <p:sldId id="502" r:id="rId8"/>
    <p:sldId id="495" r:id="rId9"/>
    <p:sldId id="497" r:id="rId10"/>
    <p:sldId id="491" r:id="rId11"/>
    <p:sldId id="510" r:id="rId12"/>
    <p:sldId id="486" r:id="rId13"/>
    <p:sldId id="499" r:id="rId14"/>
    <p:sldId id="503" r:id="rId15"/>
    <p:sldId id="504" r:id="rId16"/>
    <p:sldId id="505" r:id="rId17"/>
    <p:sldId id="508" r:id="rId18"/>
    <p:sldId id="506" r:id="rId19"/>
    <p:sldId id="507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291" autoAdjust="0"/>
  </p:normalViewPr>
  <p:slideViewPr>
    <p:cSldViewPr snapToGrid="0">
      <p:cViewPr>
        <p:scale>
          <a:sx n="87" d="100"/>
          <a:sy n="87" d="100"/>
        </p:scale>
        <p:origin x="120" y="-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7168AD-A828-443E-BD50-A0AC7E37164F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13C4AF-5FDF-479C-9908-6DFD9383BE4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/>
            <a:t>Inicio e Fim da Viga</a:t>
          </a:r>
          <a:endParaRPr lang="en-US"/>
        </a:p>
      </dgm:t>
    </dgm:pt>
    <dgm:pt modelId="{48D01926-1170-45A7-A0CE-8C53AACFF075}" type="parTrans" cxnId="{B28E78D5-DEF2-4439-9036-DB2339271625}">
      <dgm:prSet/>
      <dgm:spPr/>
      <dgm:t>
        <a:bodyPr/>
        <a:lstStyle/>
        <a:p>
          <a:endParaRPr lang="en-US"/>
        </a:p>
      </dgm:t>
    </dgm:pt>
    <dgm:pt modelId="{79503ADF-38CF-4353-98AE-A1D48DF8B91A}" type="sibTrans" cxnId="{B28E78D5-DEF2-4439-9036-DB2339271625}">
      <dgm:prSet/>
      <dgm:spPr/>
      <dgm:t>
        <a:bodyPr/>
        <a:lstStyle/>
        <a:p>
          <a:endParaRPr lang="en-US"/>
        </a:p>
      </dgm:t>
    </dgm:pt>
    <dgm:pt modelId="{81CF04FB-076D-4468-8DCB-ABA6E81D7F6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/>
            <a:t>Inicio e Fim de Carregamento Uniformente Distribuido</a:t>
          </a:r>
          <a:endParaRPr lang="en-US"/>
        </a:p>
      </dgm:t>
    </dgm:pt>
    <dgm:pt modelId="{4CCC21EF-F205-4702-90DE-4B63194049A6}" type="parTrans" cxnId="{F42E0FE9-390E-4C99-A6EC-0D3C7C173364}">
      <dgm:prSet/>
      <dgm:spPr/>
      <dgm:t>
        <a:bodyPr/>
        <a:lstStyle/>
        <a:p>
          <a:endParaRPr lang="en-US"/>
        </a:p>
      </dgm:t>
    </dgm:pt>
    <dgm:pt modelId="{80CA974D-B212-45C5-9FD5-934FB05F788A}" type="sibTrans" cxnId="{F42E0FE9-390E-4C99-A6EC-0D3C7C173364}">
      <dgm:prSet/>
      <dgm:spPr/>
      <dgm:t>
        <a:bodyPr/>
        <a:lstStyle/>
        <a:p>
          <a:endParaRPr lang="en-US"/>
        </a:p>
      </dgm:t>
    </dgm:pt>
    <dgm:pt modelId="{23EC04AC-9396-4368-956B-339E8C605D2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/>
            <a:t>Ponto de Aplicação de Carga</a:t>
          </a:r>
          <a:endParaRPr lang="en-US"/>
        </a:p>
      </dgm:t>
    </dgm:pt>
    <dgm:pt modelId="{EA323451-6E72-48F7-B104-C3C1CB25047E}" type="parTrans" cxnId="{52BBD47F-4564-4A52-B7E8-DDE15B54017B}">
      <dgm:prSet/>
      <dgm:spPr/>
      <dgm:t>
        <a:bodyPr/>
        <a:lstStyle/>
        <a:p>
          <a:endParaRPr lang="en-US"/>
        </a:p>
      </dgm:t>
    </dgm:pt>
    <dgm:pt modelId="{FA70B303-D4E1-40E7-8ACA-E076E4D43B79}" type="sibTrans" cxnId="{52BBD47F-4564-4A52-B7E8-DDE15B54017B}">
      <dgm:prSet/>
      <dgm:spPr/>
      <dgm:t>
        <a:bodyPr/>
        <a:lstStyle/>
        <a:p>
          <a:endParaRPr lang="en-US"/>
        </a:p>
      </dgm:t>
    </dgm:pt>
    <dgm:pt modelId="{0A8A57EF-B7BA-4840-9B78-2F66A370181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/>
            <a:t>Não calcular em força (s) resultante (s)</a:t>
          </a:r>
          <a:endParaRPr lang="en-US"/>
        </a:p>
      </dgm:t>
    </dgm:pt>
    <dgm:pt modelId="{824F8FE8-4C27-4901-AFA6-A5334F1ADB9B}" type="parTrans" cxnId="{1D55F613-F77F-4320-8B18-7D6AA02C9C71}">
      <dgm:prSet/>
      <dgm:spPr/>
      <dgm:t>
        <a:bodyPr/>
        <a:lstStyle/>
        <a:p>
          <a:endParaRPr lang="en-US"/>
        </a:p>
      </dgm:t>
    </dgm:pt>
    <dgm:pt modelId="{701B5A7F-1EBF-46A8-88A9-3EB06C7F4B5E}" type="sibTrans" cxnId="{1D55F613-F77F-4320-8B18-7D6AA02C9C71}">
      <dgm:prSet/>
      <dgm:spPr/>
      <dgm:t>
        <a:bodyPr/>
        <a:lstStyle/>
        <a:p>
          <a:endParaRPr lang="en-US"/>
        </a:p>
      </dgm:t>
    </dgm:pt>
    <dgm:pt modelId="{6F61AD70-5E10-4CDB-AD72-56289F8006B6}" type="pres">
      <dgm:prSet presAssocID="{577168AD-A828-443E-BD50-A0AC7E37164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FBACE31-098E-4023-8354-0D03E8CFD652}" type="pres">
      <dgm:prSet presAssocID="{6A13C4AF-5FDF-479C-9908-6DFD9383BE44}" presName="hierRoot1" presStyleCnt="0"/>
      <dgm:spPr/>
    </dgm:pt>
    <dgm:pt modelId="{706F5E12-FE8A-4F6D-9CB8-7CECCFA487E9}" type="pres">
      <dgm:prSet presAssocID="{6A13C4AF-5FDF-479C-9908-6DFD9383BE44}" presName="composite" presStyleCnt="0"/>
      <dgm:spPr/>
    </dgm:pt>
    <dgm:pt modelId="{80688F15-7F14-4D67-9B34-A4FFFA67ACAE}" type="pres">
      <dgm:prSet presAssocID="{6A13C4AF-5FDF-479C-9908-6DFD9383BE44}" presName="background" presStyleLbl="node0" presStyleIdx="0" presStyleCnt="4"/>
      <dgm:spPr/>
    </dgm:pt>
    <dgm:pt modelId="{444DE693-B415-44D7-B143-8B7FC2A643D4}" type="pres">
      <dgm:prSet presAssocID="{6A13C4AF-5FDF-479C-9908-6DFD9383BE44}" presName="text" presStyleLbl="fgAcc0" presStyleIdx="0" presStyleCnt="4">
        <dgm:presLayoutVars>
          <dgm:chPref val="3"/>
        </dgm:presLayoutVars>
      </dgm:prSet>
      <dgm:spPr/>
    </dgm:pt>
    <dgm:pt modelId="{65DC6812-15A3-4393-B3C2-25BE6569CEF5}" type="pres">
      <dgm:prSet presAssocID="{6A13C4AF-5FDF-479C-9908-6DFD9383BE44}" presName="hierChild2" presStyleCnt="0"/>
      <dgm:spPr/>
    </dgm:pt>
    <dgm:pt modelId="{9BCADB5C-3C72-4349-9959-5CDA067C98E1}" type="pres">
      <dgm:prSet presAssocID="{81CF04FB-076D-4468-8DCB-ABA6E81D7F6C}" presName="hierRoot1" presStyleCnt="0"/>
      <dgm:spPr/>
    </dgm:pt>
    <dgm:pt modelId="{07239479-00DC-449C-87E5-2A30AE6B8C84}" type="pres">
      <dgm:prSet presAssocID="{81CF04FB-076D-4468-8DCB-ABA6E81D7F6C}" presName="composite" presStyleCnt="0"/>
      <dgm:spPr/>
    </dgm:pt>
    <dgm:pt modelId="{5309F63D-3B76-4E75-AC1B-315EA26E7BC0}" type="pres">
      <dgm:prSet presAssocID="{81CF04FB-076D-4468-8DCB-ABA6E81D7F6C}" presName="background" presStyleLbl="node0" presStyleIdx="1" presStyleCnt="4"/>
      <dgm:spPr/>
    </dgm:pt>
    <dgm:pt modelId="{58F8EC5C-D719-4EE0-B869-BB0130BB278A}" type="pres">
      <dgm:prSet presAssocID="{81CF04FB-076D-4468-8DCB-ABA6E81D7F6C}" presName="text" presStyleLbl="fgAcc0" presStyleIdx="1" presStyleCnt="4">
        <dgm:presLayoutVars>
          <dgm:chPref val="3"/>
        </dgm:presLayoutVars>
      </dgm:prSet>
      <dgm:spPr/>
    </dgm:pt>
    <dgm:pt modelId="{3AC5D352-D4AB-4C91-A266-50D0EDEF3DD8}" type="pres">
      <dgm:prSet presAssocID="{81CF04FB-076D-4468-8DCB-ABA6E81D7F6C}" presName="hierChild2" presStyleCnt="0"/>
      <dgm:spPr/>
    </dgm:pt>
    <dgm:pt modelId="{B9DB8D51-C866-47B9-B78E-9943FD634FF8}" type="pres">
      <dgm:prSet presAssocID="{23EC04AC-9396-4368-956B-339E8C605D2E}" presName="hierRoot1" presStyleCnt="0"/>
      <dgm:spPr/>
    </dgm:pt>
    <dgm:pt modelId="{836D0239-240D-462E-92F7-D95179E2F3C8}" type="pres">
      <dgm:prSet presAssocID="{23EC04AC-9396-4368-956B-339E8C605D2E}" presName="composite" presStyleCnt="0"/>
      <dgm:spPr/>
    </dgm:pt>
    <dgm:pt modelId="{BF4BF322-9861-40C6-8B17-02AA30720C4E}" type="pres">
      <dgm:prSet presAssocID="{23EC04AC-9396-4368-956B-339E8C605D2E}" presName="background" presStyleLbl="node0" presStyleIdx="2" presStyleCnt="4"/>
      <dgm:spPr/>
    </dgm:pt>
    <dgm:pt modelId="{B15A4AA0-9DF8-4178-AF4F-F0AB0D252539}" type="pres">
      <dgm:prSet presAssocID="{23EC04AC-9396-4368-956B-339E8C605D2E}" presName="text" presStyleLbl="fgAcc0" presStyleIdx="2" presStyleCnt="4">
        <dgm:presLayoutVars>
          <dgm:chPref val="3"/>
        </dgm:presLayoutVars>
      </dgm:prSet>
      <dgm:spPr/>
    </dgm:pt>
    <dgm:pt modelId="{437BDCBF-FE4D-4407-A8BC-B7EBFE051101}" type="pres">
      <dgm:prSet presAssocID="{23EC04AC-9396-4368-956B-339E8C605D2E}" presName="hierChild2" presStyleCnt="0"/>
      <dgm:spPr/>
    </dgm:pt>
    <dgm:pt modelId="{3006FF9D-3B5E-4769-B8AC-7B2AD7877DF1}" type="pres">
      <dgm:prSet presAssocID="{0A8A57EF-B7BA-4840-9B78-2F66A3701815}" presName="hierRoot1" presStyleCnt="0"/>
      <dgm:spPr/>
    </dgm:pt>
    <dgm:pt modelId="{9ED8460A-6519-498C-B061-7CB98BF691D8}" type="pres">
      <dgm:prSet presAssocID="{0A8A57EF-B7BA-4840-9B78-2F66A3701815}" presName="composite" presStyleCnt="0"/>
      <dgm:spPr/>
    </dgm:pt>
    <dgm:pt modelId="{EED25710-C258-4BEF-B856-5EC1F6AE0388}" type="pres">
      <dgm:prSet presAssocID="{0A8A57EF-B7BA-4840-9B78-2F66A3701815}" presName="background" presStyleLbl="node0" presStyleIdx="3" presStyleCnt="4"/>
      <dgm:spPr/>
    </dgm:pt>
    <dgm:pt modelId="{A6239F18-ED64-4077-8C21-2C6972A7BA18}" type="pres">
      <dgm:prSet presAssocID="{0A8A57EF-B7BA-4840-9B78-2F66A3701815}" presName="text" presStyleLbl="fgAcc0" presStyleIdx="3" presStyleCnt="4">
        <dgm:presLayoutVars>
          <dgm:chPref val="3"/>
        </dgm:presLayoutVars>
      </dgm:prSet>
      <dgm:spPr/>
    </dgm:pt>
    <dgm:pt modelId="{98876D06-A18F-4E93-A02F-FF61C23D3BE4}" type="pres">
      <dgm:prSet presAssocID="{0A8A57EF-B7BA-4840-9B78-2F66A3701815}" presName="hierChild2" presStyleCnt="0"/>
      <dgm:spPr/>
    </dgm:pt>
  </dgm:ptLst>
  <dgm:cxnLst>
    <dgm:cxn modelId="{1D55F613-F77F-4320-8B18-7D6AA02C9C71}" srcId="{577168AD-A828-443E-BD50-A0AC7E37164F}" destId="{0A8A57EF-B7BA-4840-9B78-2F66A3701815}" srcOrd="3" destOrd="0" parTransId="{824F8FE8-4C27-4901-AFA6-A5334F1ADB9B}" sibTransId="{701B5A7F-1EBF-46A8-88A9-3EB06C7F4B5E}"/>
    <dgm:cxn modelId="{B8D22E4C-0518-4457-AD61-E7FF34784CFA}" type="presOf" srcId="{6A13C4AF-5FDF-479C-9908-6DFD9383BE44}" destId="{444DE693-B415-44D7-B143-8B7FC2A643D4}" srcOrd="0" destOrd="0" presId="urn:microsoft.com/office/officeart/2005/8/layout/hierarchy1"/>
    <dgm:cxn modelId="{09BB6D52-9A8C-4A57-AADC-1399CDB7D6D4}" type="presOf" srcId="{0A8A57EF-B7BA-4840-9B78-2F66A3701815}" destId="{A6239F18-ED64-4077-8C21-2C6972A7BA18}" srcOrd="0" destOrd="0" presId="urn:microsoft.com/office/officeart/2005/8/layout/hierarchy1"/>
    <dgm:cxn modelId="{06B21477-102E-4E21-9074-6CBAF977E9F7}" type="presOf" srcId="{81CF04FB-076D-4468-8DCB-ABA6E81D7F6C}" destId="{58F8EC5C-D719-4EE0-B869-BB0130BB278A}" srcOrd="0" destOrd="0" presId="urn:microsoft.com/office/officeart/2005/8/layout/hierarchy1"/>
    <dgm:cxn modelId="{16AE297D-E811-4E4C-855E-DA8183683CA1}" type="presOf" srcId="{577168AD-A828-443E-BD50-A0AC7E37164F}" destId="{6F61AD70-5E10-4CDB-AD72-56289F8006B6}" srcOrd="0" destOrd="0" presId="urn:microsoft.com/office/officeart/2005/8/layout/hierarchy1"/>
    <dgm:cxn modelId="{52BBD47F-4564-4A52-B7E8-DDE15B54017B}" srcId="{577168AD-A828-443E-BD50-A0AC7E37164F}" destId="{23EC04AC-9396-4368-956B-339E8C605D2E}" srcOrd="2" destOrd="0" parTransId="{EA323451-6E72-48F7-B104-C3C1CB25047E}" sibTransId="{FA70B303-D4E1-40E7-8ACA-E076E4D43B79}"/>
    <dgm:cxn modelId="{717AC3C8-3CC2-463E-A45F-9D03E910E37D}" type="presOf" srcId="{23EC04AC-9396-4368-956B-339E8C605D2E}" destId="{B15A4AA0-9DF8-4178-AF4F-F0AB0D252539}" srcOrd="0" destOrd="0" presId="urn:microsoft.com/office/officeart/2005/8/layout/hierarchy1"/>
    <dgm:cxn modelId="{B28E78D5-DEF2-4439-9036-DB2339271625}" srcId="{577168AD-A828-443E-BD50-A0AC7E37164F}" destId="{6A13C4AF-5FDF-479C-9908-6DFD9383BE44}" srcOrd="0" destOrd="0" parTransId="{48D01926-1170-45A7-A0CE-8C53AACFF075}" sibTransId="{79503ADF-38CF-4353-98AE-A1D48DF8B91A}"/>
    <dgm:cxn modelId="{F42E0FE9-390E-4C99-A6EC-0D3C7C173364}" srcId="{577168AD-A828-443E-BD50-A0AC7E37164F}" destId="{81CF04FB-076D-4468-8DCB-ABA6E81D7F6C}" srcOrd="1" destOrd="0" parTransId="{4CCC21EF-F205-4702-90DE-4B63194049A6}" sibTransId="{80CA974D-B212-45C5-9FD5-934FB05F788A}"/>
    <dgm:cxn modelId="{E5E40AA1-E4DA-4393-95D2-58442559F26E}" type="presParOf" srcId="{6F61AD70-5E10-4CDB-AD72-56289F8006B6}" destId="{BFBACE31-098E-4023-8354-0D03E8CFD652}" srcOrd="0" destOrd="0" presId="urn:microsoft.com/office/officeart/2005/8/layout/hierarchy1"/>
    <dgm:cxn modelId="{28CCA320-24FD-4F8C-9A9A-1006A27041C5}" type="presParOf" srcId="{BFBACE31-098E-4023-8354-0D03E8CFD652}" destId="{706F5E12-FE8A-4F6D-9CB8-7CECCFA487E9}" srcOrd="0" destOrd="0" presId="urn:microsoft.com/office/officeart/2005/8/layout/hierarchy1"/>
    <dgm:cxn modelId="{118E2806-C7F1-4544-B57D-92FB449B82C9}" type="presParOf" srcId="{706F5E12-FE8A-4F6D-9CB8-7CECCFA487E9}" destId="{80688F15-7F14-4D67-9B34-A4FFFA67ACAE}" srcOrd="0" destOrd="0" presId="urn:microsoft.com/office/officeart/2005/8/layout/hierarchy1"/>
    <dgm:cxn modelId="{F039D91B-946F-4385-872F-81E6EB800260}" type="presParOf" srcId="{706F5E12-FE8A-4F6D-9CB8-7CECCFA487E9}" destId="{444DE693-B415-44D7-B143-8B7FC2A643D4}" srcOrd="1" destOrd="0" presId="urn:microsoft.com/office/officeart/2005/8/layout/hierarchy1"/>
    <dgm:cxn modelId="{AF9A2EEF-B805-4A62-BFD3-35BF23C6D5A4}" type="presParOf" srcId="{BFBACE31-098E-4023-8354-0D03E8CFD652}" destId="{65DC6812-15A3-4393-B3C2-25BE6569CEF5}" srcOrd="1" destOrd="0" presId="urn:microsoft.com/office/officeart/2005/8/layout/hierarchy1"/>
    <dgm:cxn modelId="{3DA87C7A-107D-4590-A322-3DCA4B0ED405}" type="presParOf" srcId="{6F61AD70-5E10-4CDB-AD72-56289F8006B6}" destId="{9BCADB5C-3C72-4349-9959-5CDA067C98E1}" srcOrd="1" destOrd="0" presId="urn:microsoft.com/office/officeart/2005/8/layout/hierarchy1"/>
    <dgm:cxn modelId="{340190AE-6954-4C13-A906-5419278FEFBE}" type="presParOf" srcId="{9BCADB5C-3C72-4349-9959-5CDA067C98E1}" destId="{07239479-00DC-449C-87E5-2A30AE6B8C84}" srcOrd="0" destOrd="0" presId="urn:microsoft.com/office/officeart/2005/8/layout/hierarchy1"/>
    <dgm:cxn modelId="{20498813-4B16-46F8-A55D-3E76EB87ED06}" type="presParOf" srcId="{07239479-00DC-449C-87E5-2A30AE6B8C84}" destId="{5309F63D-3B76-4E75-AC1B-315EA26E7BC0}" srcOrd="0" destOrd="0" presId="urn:microsoft.com/office/officeart/2005/8/layout/hierarchy1"/>
    <dgm:cxn modelId="{2B2BDEFA-A063-43C9-A8BA-C66A9D9A9FA8}" type="presParOf" srcId="{07239479-00DC-449C-87E5-2A30AE6B8C84}" destId="{58F8EC5C-D719-4EE0-B869-BB0130BB278A}" srcOrd="1" destOrd="0" presId="urn:microsoft.com/office/officeart/2005/8/layout/hierarchy1"/>
    <dgm:cxn modelId="{2AD893CD-E684-4750-B18C-115BF75991BC}" type="presParOf" srcId="{9BCADB5C-3C72-4349-9959-5CDA067C98E1}" destId="{3AC5D352-D4AB-4C91-A266-50D0EDEF3DD8}" srcOrd="1" destOrd="0" presId="urn:microsoft.com/office/officeart/2005/8/layout/hierarchy1"/>
    <dgm:cxn modelId="{24FE90FA-9325-4E7B-BBAE-5BFD8289D176}" type="presParOf" srcId="{6F61AD70-5E10-4CDB-AD72-56289F8006B6}" destId="{B9DB8D51-C866-47B9-B78E-9943FD634FF8}" srcOrd="2" destOrd="0" presId="urn:microsoft.com/office/officeart/2005/8/layout/hierarchy1"/>
    <dgm:cxn modelId="{E273EF71-9B49-4ED6-8D52-A3633EFFABF8}" type="presParOf" srcId="{B9DB8D51-C866-47B9-B78E-9943FD634FF8}" destId="{836D0239-240D-462E-92F7-D95179E2F3C8}" srcOrd="0" destOrd="0" presId="urn:microsoft.com/office/officeart/2005/8/layout/hierarchy1"/>
    <dgm:cxn modelId="{F2D8DED7-6F18-43D9-B3F1-CABF54B6C4FE}" type="presParOf" srcId="{836D0239-240D-462E-92F7-D95179E2F3C8}" destId="{BF4BF322-9861-40C6-8B17-02AA30720C4E}" srcOrd="0" destOrd="0" presId="urn:microsoft.com/office/officeart/2005/8/layout/hierarchy1"/>
    <dgm:cxn modelId="{5CCEFF38-5A92-4CF1-A2AC-F0D0CDA6FC5B}" type="presParOf" srcId="{836D0239-240D-462E-92F7-D95179E2F3C8}" destId="{B15A4AA0-9DF8-4178-AF4F-F0AB0D252539}" srcOrd="1" destOrd="0" presId="urn:microsoft.com/office/officeart/2005/8/layout/hierarchy1"/>
    <dgm:cxn modelId="{9EA9C646-486A-459C-A3BB-2409DCFB0BD0}" type="presParOf" srcId="{B9DB8D51-C866-47B9-B78E-9943FD634FF8}" destId="{437BDCBF-FE4D-4407-A8BC-B7EBFE051101}" srcOrd="1" destOrd="0" presId="urn:microsoft.com/office/officeart/2005/8/layout/hierarchy1"/>
    <dgm:cxn modelId="{583C70BF-0480-4213-AD10-1B115A7E341A}" type="presParOf" srcId="{6F61AD70-5E10-4CDB-AD72-56289F8006B6}" destId="{3006FF9D-3B5E-4769-B8AC-7B2AD7877DF1}" srcOrd="3" destOrd="0" presId="urn:microsoft.com/office/officeart/2005/8/layout/hierarchy1"/>
    <dgm:cxn modelId="{1360EDDE-1185-43F7-B54A-097D3D2A18EA}" type="presParOf" srcId="{3006FF9D-3B5E-4769-B8AC-7B2AD7877DF1}" destId="{9ED8460A-6519-498C-B061-7CB98BF691D8}" srcOrd="0" destOrd="0" presId="urn:microsoft.com/office/officeart/2005/8/layout/hierarchy1"/>
    <dgm:cxn modelId="{B160A3DE-3134-4D6C-8BC6-F01F0A82A44B}" type="presParOf" srcId="{9ED8460A-6519-498C-B061-7CB98BF691D8}" destId="{EED25710-C258-4BEF-B856-5EC1F6AE0388}" srcOrd="0" destOrd="0" presId="urn:microsoft.com/office/officeart/2005/8/layout/hierarchy1"/>
    <dgm:cxn modelId="{93B0A84D-1506-4A65-BCA6-AD1F108F1035}" type="presParOf" srcId="{9ED8460A-6519-498C-B061-7CB98BF691D8}" destId="{A6239F18-ED64-4077-8C21-2C6972A7BA18}" srcOrd="1" destOrd="0" presId="urn:microsoft.com/office/officeart/2005/8/layout/hierarchy1"/>
    <dgm:cxn modelId="{29AE7947-1024-4AC7-9194-34AC5CA236E4}" type="presParOf" srcId="{3006FF9D-3B5E-4769-B8AC-7B2AD7877DF1}" destId="{98876D06-A18F-4E93-A02F-FF61C23D3BE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688F15-7F14-4D67-9B34-A4FFFA67ACAE}">
      <dsp:nvSpPr>
        <dsp:cNvPr id="0" name=""/>
        <dsp:cNvSpPr/>
      </dsp:nvSpPr>
      <dsp:spPr>
        <a:xfrm>
          <a:off x="3033" y="769768"/>
          <a:ext cx="2165778" cy="1375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4DE693-B415-44D7-B143-8B7FC2A643D4}">
      <dsp:nvSpPr>
        <dsp:cNvPr id="0" name=""/>
        <dsp:cNvSpPr/>
      </dsp:nvSpPr>
      <dsp:spPr>
        <a:xfrm>
          <a:off x="243675" y="998378"/>
          <a:ext cx="2165778" cy="1375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300" kern="1200"/>
            <a:t>Inicio e Fim da Viga</a:t>
          </a:r>
          <a:endParaRPr lang="en-US" sz="1300" kern="1200"/>
        </a:p>
      </dsp:txBody>
      <dsp:txXfrm>
        <a:off x="283955" y="1038658"/>
        <a:ext cx="2085218" cy="1294709"/>
      </dsp:txXfrm>
    </dsp:sp>
    <dsp:sp modelId="{5309F63D-3B76-4E75-AC1B-315EA26E7BC0}">
      <dsp:nvSpPr>
        <dsp:cNvPr id="0" name=""/>
        <dsp:cNvSpPr/>
      </dsp:nvSpPr>
      <dsp:spPr>
        <a:xfrm>
          <a:off x="2650095" y="769768"/>
          <a:ext cx="2165778" cy="1375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F8EC5C-D719-4EE0-B869-BB0130BB278A}">
      <dsp:nvSpPr>
        <dsp:cNvPr id="0" name=""/>
        <dsp:cNvSpPr/>
      </dsp:nvSpPr>
      <dsp:spPr>
        <a:xfrm>
          <a:off x="2890737" y="998378"/>
          <a:ext cx="2165778" cy="1375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300" kern="1200"/>
            <a:t>Inicio e Fim de Carregamento Uniformente Distribuido</a:t>
          </a:r>
          <a:endParaRPr lang="en-US" sz="1300" kern="1200"/>
        </a:p>
      </dsp:txBody>
      <dsp:txXfrm>
        <a:off x="2931017" y="1038658"/>
        <a:ext cx="2085218" cy="1294709"/>
      </dsp:txXfrm>
    </dsp:sp>
    <dsp:sp modelId="{BF4BF322-9861-40C6-8B17-02AA30720C4E}">
      <dsp:nvSpPr>
        <dsp:cNvPr id="0" name=""/>
        <dsp:cNvSpPr/>
      </dsp:nvSpPr>
      <dsp:spPr>
        <a:xfrm>
          <a:off x="5297158" y="769768"/>
          <a:ext cx="2165778" cy="1375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5A4AA0-9DF8-4178-AF4F-F0AB0D252539}">
      <dsp:nvSpPr>
        <dsp:cNvPr id="0" name=""/>
        <dsp:cNvSpPr/>
      </dsp:nvSpPr>
      <dsp:spPr>
        <a:xfrm>
          <a:off x="5537800" y="998378"/>
          <a:ext cx="2165778" cy="1375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300" kern="1200"/>
            <a:t>Ponto de Aplicação de Carga</a:t>
          </a:r>
          <a:endParaRPr lang="en-US" sz="1300" kern="1200"/>
        </a:p>
      </dsp:txBody>
      <dsp:txXfrm>
        <a:off x="5578080" y="1038658"/>
        <a:ext cx="2085218" cy="1294709"/>
      </dsp:txXfrm>
    </dsp:sp>
    <dsp:sp modelId="{EED25710-C258-4BEF-B856-5EC1F6AE0388}">
      <dsp:nvSpPr>
        <dsp:cNvPr id="0" name=""/>
        <dsp:cNvSpPr/>
      </dsp:nvSpPr>
      <dsp:spPr>
        <a:xfrm>
          <a:off x="7944221" y="769768"/>
          <a:ext cx="2165778" cy="1375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239F18-ED64-4077-8C21-2C6972A7BA18}">
      <dsp:nvSpPr>
        <dsp:cNvPr id="0" name=""/>
        <dsp:cNvSpPr/>
      </dsp:nvSpPr>
      <dsp:spPr>
        <a:xfrm>
          <a:off x="8184863" y="998378"/>
          <a:ext cx="2165778" cy="1375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300" kern="1200"/>
            <a:t>Não calcular em força (s) resultante (s)</a:t>
          </a:r>
          <a:endParaRPr lang="en-US" sz="1300" kern="1200"/>
        </a:p>
      </dsp:txBody>
      <dsp:txXfrm>
        <a:off x="8225143" y="1038658"/>
        <a:ext cx="2085218" cy="1294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4DB1E-57C3-4FA2-B7E1-72BD7C042795}" type="datetimeFigureOut">
              <a:rPr lang="pt-BR" smtClean="0"/>
              <a:t>06/09/2021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3F4B4-F3E4-4255-8E0C-0D09DB2F32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57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3F4B4-F3E4-4255-8E0C-0D09DB2F322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4759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3F4B4-F3E4-4255-8E0C-0D09DB2F322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5213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3F4B4-F3E4-4255-8E0C-0D09DB2F322C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907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3F4B4-F3E4-4255-8E0C-0D09DB2F322C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7189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3F4B4-F3E4-4255-8E0C-0D09DB2F322C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0898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3F4B4-F3E4-4255-8E0C-0D09DB2F322C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957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3F4B4-F3E4-4255-8E0C-0D09DB2F322C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4886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3F4B4-F3E4-4255-8E0C-0D09DB2F322C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8012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3F4B4-F3E4-4255-8E0C-0D09DB2F322C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39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589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712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74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1399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863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9/6/2021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91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9/6/2021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652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99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373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19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152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13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9/6/2021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65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9/6/2021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31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9/6/2021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74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969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0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75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6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39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png"/><Relationship Id="rId3" Type="http://schemas.openxmlformats.org/officeDocument/2006/relationships/image" Target="../media/image12.emf"/><Relationship Id="rId7" Type="http://schemas.openxmlformats.org/officeDocument/2006/relationships/image" Target="../media/image660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690.png"/><Relationship Id="rId4" Type="http://schemas.openxmlformats.org/officeDocument/2006/relationships/image" Target="../media/image19.png"/><Relationship Id="rId9" Type="http://schemas.openxmlformats.org/officeDocument/2006/relationships/image" Target="../media/image6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0.png"/><Relationship Id="rId13" Type="http://schemas.openxmlformats.org/officeDocument/2006/relationships/image" Target="../media/image800.png"/><Relationship Id="rId18" Type="http://schemas.openxmlformats.org/officeDocument/2006/relationships/image" Target="../media/image85.png"/><Relationship Id="rId3" Type="http://schemas.openxmlformats.org/officeDocument/2006/relationships/image" Target="../media/image22.emf"/><Relationship Id="rId7" Type="http://schemas.openxmlformats.org/officeDocument/2006/relationships/image" Target="../media/image740.png"/><Relationship Id="rId12" Type="http://schemas.openxmlformats.org/officeDocument/2006/relationships/image" Target="../media/image790.png"/><Relationship Id="rId17" Type="http://schemas.openxmlformats.org/officeDocument/2006/relationships/image" Target="../media/image84.png"/><Relationship Id="rId2" Type="http://schemas.openxmlformats.org/officeDocument/2006/relationships/image" Target="../media/image6.jpeg"/><Relationship Id="rId16" Type="http://schemas.openxmlformats.org/officeDocument/2006/relationships/image" Target="../media/image8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11" Type="http://schemas.openxmlformats.org/officeDocument/2006/relationships/image" Target="../media/image780.png"/><Relationship Id="rId5" Type="http://schemas.openxmlformats.org/officeDocument/2006/relationships/image" Target="../media/image720.png"/><Relationship Id="rId15" Type="http://schemas.openxmlformats.org/officeDocument/2006/relationships/image" Target="../media/image820.png"/><Relationship Id="rId10" Type="http://schemas.openxmlformats.org/officeDocument/2006/relationships/image" Target="../media/image770.png"/><Relationship Id="rId4" Type="http://schemas.openxmlformats.org/officeDocument/2006/relationships/image" Target="../media/image710.png"/><Relationship Id="rId9" Type="http://schemas.openxmlformats.org/officeDocument/2006/relationships/image" Target="../media/image760.png"/><Relationship Id="rId14" Type="http://schemas.openxmlformats.org/officeDocument/2006/relationships/image" Target="../media/image8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650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image" Target="../media/image23.jpg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700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image" Target="../media/image74.png"/><Relationship Id="rId3" Type="http://schemas.openxmlformats.org/officeDocument/2006/relationships/image" Target="../media/image24.jp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7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11.png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19" Type="http://schemas.openxmlformats.org/officeDocument/2006/relationships/image" Target="../media/image7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25.png"/><Relationship Id="rId7" Type="http://schemas.openxmlformats.org/officeDocument/2006/relationships/image" Target="../media/image771.png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1.png"/><Relationship Id="rId11" Type="http://schemas.openxmlformats.org/officeDocument/2006/relationships/image" Target="../media/image81.png"/><Relationship Id="rId5" Type="http://schemas.openxmlformats.org/officeDocument/2006/relationships/image" Target="../media/image751.png"/><Relationship Id="rId10" Type="http://schemas.openxmlformats.org/officeDocument/2006/relationships/image" Target="../media/image80.png"/><Relationship Id="rId4" Type="http://schemas.openxmlformats.org/officeDocument/2006/relationships/image" Target="../media/image741.png"/><Relationship Id="rId9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3" Type="http://schemas.openxmlformats.org/officeDocument/2006/relationships/image" Target="../media/image26.jp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24.png"/><Relationship Id="rId20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5" Type="http://schemas.openxmlformats.org/officeDocument/2006/relationships/image" Target="../media/image123.png"/><Relationship Id="rId10" Type="http://schemas.openxmlformats.org/officeDocument/2006/relationships/image" Target="../media/image118.png"/><Relationship Id="rId19" Type="http://schemas.openxmlformats.org/officeDocument/2006/relationships/image" Target="../media/image127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26" Type="http://schemas.openxmlformats.org/officeDocument/2006/relationships/image" Target="../media/image140.png"/><Relationship Id="rId39" Type="http://schemas.openxmlformats.org/officeDocument/2006/relationships/image" Target="../media/image153.png"/><Relationship Id="rId21" Type="http://schemas.openxmlformats.org/officeDocument/2006/relationships/image" Target="../media/image135.png"/><Relationship Id="rId34" Type="http://schemas.openxmlformats.org/officeDocument/2006/relationships/image" Target="../media/image148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24.png"/><Relationship Id="rId20" Type="http://schemas.openxmlformats.org/officeDocument/2006/relationships/image" Target="../media/image134.png"/><Relationship Id="rId29" Type="http://schemas.openxmlformats.org/officeDocument/2006/relationships/image" Target="../media/image143.png"/><Relationship Id="rId41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24" Type="http://schemas.openxmlformats.org/officeDocument/2006/relationships/image" Target="../media/image138.png"/><Relationship Id="rId32" Type="http://schemas.openxmlformats.org/officeDocument/2006/relationships/image" Target="../media/image146.png"/><Relationship Id="rId37" Type="http://schemas.openxmlformats.org/officeDocument/2006/relationships/image" Target="../media/image151.png"/><Relationship Id="rId40" Type="http://schemas.openxmlformats.org/officeDocument/2006/relationships/image" Target="../media/image154.png"/><Relationship Id="rId5" Type="http://schemas.openxmlformats.org/officeDocument/2006/relationships/image" Target="../media/image113.png"/><Relationship Id="rId15" Type="http://schemas.openxmlformats.org/officeDocument/2006/relationships/image" Target="../media/image123.png"/><Relationship Id="rId23" Type="http://schemas.openxmlformats.org/officeDocument/2006/relationships/image" Target="../media/image137.png"/><Relationship Id="rId28" Type="http://schemas.openxmlformats.org/officeDocument/2006/relationships/image" Target="../media/image142.png"/><Relationship Id="rId36" Type="http://schemas.openxmlformats.org/officeDocument/2006/relationships/image" Target="../media/image150.png"/><Relationship Id="rId10" Type="http://schemas.openxmlformats.org/officeDocument/2006/relationships/image" Target="../media/image133.png"/><Relationship Id="rId19" Type="http://schemas.openxmlformats.org/officeDocument/2006/relationships/image" Target="../media/image127.png"/><Relationship Id="rId31" Type="http://schemas.openxmlformats.org/officeDocument/2006/relationships/image" Target="../media/image145.png"/><Relationship Id="rId4" Type="http://schemas.openxmlformats.org/officeDocument/2006/relationships/image" Target="../media/image129.png"/><Relationship Id="rId9" Type="http://schemas.openxmlformats.org/officeDocument/2006/relationships/image" Target="../media/image132.png"/><Relationship Id="rId14" Type="http://schemas.openxmlformats.org/officeDocument/2006/relationships/image" Target="../media/image122.png"/><Relationship Id="rId22" Type="http://schemas.openxmlformats.org/officeDocument/2006/relationships/image" Target="../media/image136.png"/><Relationship Id="rId27" Type="http://schemas.openxmlformats.org/officeDocument/2006/relationships/image" Target="../media/image141.png"/><Relationship Id="rId30" Type="http://schemas.openxmlformats.org/officeDocument/2006/relationships/image" Target="../media/image144.png"/><Relationship Id="rId35" Type="http://schemas.openxmlformats.org/officeDocument/2006/relationships/image" Target="../media/image149.png"/><Relationship Id="rId8" Type="http://schemas.openxmlformats.org/officeDocument/2006/relationships/image" Target="../media/image131.png"/><Relationship Id="rId3" Type="http://schemas.openxmlformats.org/officeDocument/2006/relationships/image" Target="../media/image26.jpg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5" Type="http://schemas.openxmlformats.org/officeDocument/2006/relationships/image" Target="../media/image139.png"/><Relationship Id="rId33" Type="http://schemas.openxmlformats.org/officeDocument/2006/relationships/image" Target="../media/image147.png"/><Relationship Id="rId38" Type="http://schemas.openxmlformats.org/officeDocument/2006/relationships/image" Target="../media/image1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0.png"/><Relationship Id="rId13" Type="http://schemas.openxmlformats.org/officeDocument/2006/relationships/image" Target="../media/image1280.png"/><Relationship Id="rId18" Type="http://schemas.openxmlformats.org/officeDocument/2006/relationships/image" Target="../media/image1330.png"/><Relationship Id="rId3" Type="http://schemas.openxmlformats.org/officeDocument/2006/relationships/image" Target="../media/image27.jpg"/><Relationship Id="rId21" Type="http://schemas.openxmlformats.org/officeDocument/2006/relationships/image" Target="../media/image1360.png"/><Relationship Id="rId7" Type="http://schemas.openxmlformats.org/officeDocument/2006/relationships/image" Target="../media/image1230.png"/><Relationship Id="rId12" Type="http://schemas.openxmlformats.org/officeDocument/2006/relationships/image" Target="../media/image1270.png"/><Relationship Id="rId17" Type="http://schemas.openxmlformats.org/officeDocument/2006/relationships/image" Target="../media/image132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310.png"/><Relationship Id="rId20" Type="http://schemas.openxmlformats.org/officeDocument/2006/relationships/image" Target="../media/image1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0.png"/><Relationship Id="rId11" Type="http://schemas.openxmlformats.org/officeDocument/2006/relationships/image" Target="../media/image1260.png"/><Relationship Id="rId5" Type="http://schemas.openxmlformats.org/officeDocument/2006/relationships/image" Target="../media/image1210.png"/><Relationship Id="rId15" Type="http://schemas.openxmlformats.org/officeDocument/2006/relationships/image" Target="../media/image1300.png"/><Relationship Id="rId23" Type="http://schemas.openxmlformats.org/officeDocument/2006/relationships/image" Target="../media/image1380.png"/><Relationship Id="rId10" Type="http://schemas.openxmlformats.org/officeDocument/2006/relationships/image" Target="../media/image1250.png"/><Relationship Id="rId19" Type="http://schemas.openxmlformats.org/officeDocument/2006/relationships/image" Target="../media/image1340.png"/><Relationship Id="rId4" Type="http://schemas.openxmlformats.org/officeDocument/2006/relationships/image" Target="../media/image1200.png"/><Relationship Id="rId9" Type="http://schemas.openxmlformats.org/officeDocument/2006/relationships/image" Target="../media/image118.png"/><Relationship Id="rId14" Type="http://schemas.openxmlformats.org/officeDocument/2006/relationships/image" Target="../media/image1190.png"/><Relationship Id="rId22" Type="http://schemas.openxmlformats.org/officeDocument/2006/relationships/image" Target="../media/image1370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80.png"/><Relationship Id="rId18" Type="http://schemas.openxmlformats.org/officeDocument/2006/relationships/image" Target="../media/image1340.png"/><Relationship Id="rId26" Type="http://schemas.openxmlformats.org/officeDocument/2006/relationships/image" Target="../media/image1420.png"/><Relationship Id="rId39" Type="http://schemas.openxmlformats.org/officeDocument/2006/relationships/image" Target="../media/image1290.png"/><Relationship Id="rId21" Type="http://schemas.openxmlformats.org/officeDocument/2006/relationships/image" Target="../media/image1370.png"/><Relationship Id="rId34" Type="http://schemas.openxmlformats.org/officeDocument/2006/relationships/image" Target="../media/image1500.png"/><Relationship Id="rId42" Type="http://schemas.openxmlformats.org/officeDocument/2006/relationships/image" Target="../media/image158.png"/><Relationship Id="rId7" Type="http://schemas.openxmlformats.org/officeDocument/2006/relationships/image" Target="../media/image123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320.png"/><Relationship Id="rId29" Type="http://schemas.openxmlformats.org/officeDocument/2006/relationships/image" Target="../media/image1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0.png"/><Relationship Id="rId11" Type="http://schemas.openxmlformats.org/officeDocument/2006/relationships/image" Target="../media/image1260.png"/><Relationship Id="rId24" Type="http://schemas.openxmlformats.org/officeDocument/2006/relationships/image" Target="../media/image1400.png"/><Relationship Id="rId32" Type="http://schemas.openxmlformats.org/officeDocument/2006/relationships/image" Target="../media/image1480.png"/><Relationship Id="rId37" Type="http://schemas.openxmlformats.org/officeDocument/2006/relationships/image" Target="../media/image1530.png"/><Relationship Id="rId40" Type="http://schemas.openxmlformats.org/officeDocument/2006/relationships/image" Target="../media/image156.png"/><Relationship Id="rId45" Type="http://schemas.openxmlformats.org/officeDocument/2006/relationships/image" Target="../media/image161.png"/><Relationship Id="rId5" Type="http://schemas.openxmlformats.org/officeDocument/2006/relationships/image" Target="../media/image1210.png"/><Relationship Id="rId15" Type="http://schemas.openxmlformats.org/officeDocument/2006/relationships/image" Target="../media/image1310.png"/><Relationship Id="rId23" Type="http://schemas.openxmlformats.org/officeDocument/2006/relationships/image" Target="../media/image1390.png"/><Relationship Id="rId28" Type="http://schemas.openxmlformats.org/officeDocument/2006/relationships/image" Target="../media/image1440.png"/><Relationship Id="rId36" Type="http://schemas.openxmlformats.org/officeDocument/2006/relationships/image" Target="../media/image1520.png"/><Relationship Id="rId10" Type="http://schemas.openxmlformats.org/officeDocument/2006/relationships/image" Target="../media/image1250.png"/><Relationship Id="rId19" Type="http://schemas.openxmlformats.org/officeDocument/2006/relationships/image" Target="../media/image1350.png"/><Relationship Id="rId31" Type="http://schemas.openxmlformats.org/officeDocument/2006/relationships/image" Target="../media/image1470.png"/><Relationship Id="rId44" Type="http://schemas.openxmlformats.org/officeDocument/2006/relationships/image" Target="../media/image160.png"/><Relationship Id="rId4" Type="http://schemas.openxmlformats.org/officeDocument/2006/relationships/image" Target="../media/image1200.png"/><Relationship Id="rId9" Type="http://schemas.openxmlformats.org/officeDocument/2006/relationships/image" Target="../media/image118.png"/><Relationship Id="rId14" Type="http://schemas.openxmlformats.org/officeDocument/2006/relationships/image" Target="../media/image1300.png"/><Relationship Id="rId22" Type="http://schemas.openxmlformats.org/officeDocument/2006/relationships/image" Target="../media/image1380.png"/><Relationship Id="rId27" Type="http://schemas.openxmlformats.org/officeDocument/2006/relationships/image" Target="../media/image1430.png"/><Relationship Id="rId30" Type="http://schemas.openxmlformats.org/officeDocument/2006/relationships/image" Target="../media/image1460.png"/><Relationship Id="rId35" Type="http://schemas.openxmlformats.org/officeDocument/2006/relationships/image" Target="../media/image1510.png"/><Relationship Id="rId43" Type="http://schemas.openxmlformats.org/officeDocument/2006/relationships/image" Target="../media/image159.png"/><Relationship Id="rId8" Type="http://schemas.openxmlformats.org/officeDocument/2006/relationships/image" Target="../media/image1240.png"/><Relationship Id="rId3" Type="http://schemas.openxmlformats.org/officeDocument/2006/relationships/image" Target="../media/image27.jpg"/><Relationship Id="rId12" Type="http://schemas.openxmlformats.org/officeDocument/2006/relationships/image" Target="../media/image1270.png"/><Relationship Id="rId17" Type="http://schemas.openxmlformats.org/officeDocument/2006/relationships/image" Target="../media/image1330.png"/><Relationship Id="rId25" Type="http://schemas.openxmlformats.org/officeDocument/2006/relationships/image" Target="../media/image1410.png"/><Relationship Id="rId33" Type="http://schemas.openxmlformats.org/officeDocument/2006/relationships/image" Target="../media/image1490.png"/><Relationship Id="rId38" Type="http://schemas.openxmlformats.org/officeDocument/2006/relationships/image" Target="../media/image1540.png"/><Relationship Id="rId46" Type="http://schemas.openxmlformats.org/officeDocument/2006/relationships/image" Target="../media/image162.png"/><Relationship Id="rId20" Type="http://schemas.openxmlformats.org/officeDocument/2006/relationships/image" Target="../media/image1360.png"/><Relationship Id="rId41" Type="http://schemas.openxmlformats.org/officeDocument/2006/relationships/image" Target="../media/image15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1.png"/><Relationship Id="rId4" Type="http://schemas.openxmlformats.org/officeDocument/2006/relationships/image" Target="../media/image9.emf"/><Relationship Id="rId9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image" Target="../media/image510.png"/><Relationship Id="rId3" Type="http://schemas.openxmlformats.org/officeDocument/2006/relationships/image" Target="../media/image410.png"/><Relationship Id="rId7" Type="http://schemas.openxmlformats.org/officeDocument/2006/relationships/image" Target="../media/image68.png"/><Relationship Id="rId12" Type="http://schemas.openxmlformats.org/officeDocument/2006/relationships/image" Target="../media/image50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490.png"/><Relationship Id="rId5" Type="http://schemas.openxmlformats.org/officeDocument/2006/relationships/image" Target="../media/image10.emf"/><Relationship Id="rId10" Type="http://schemas.openxmlformats.org/officeDocument/2006/relationships/image" Target="../media/image470.png"/><Relationship Id="rId4" Type="http://schemas.openxmlformats.org/officeDocument/2006/relationships/image" Target="../media/image420.png"/><Relationship Id="rId9" Type="http://schemas.openxmlformats.org/officeDocument/2006/relationships/image" Target="../media/image4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530.png"/><Relationship Id="rId7" Type="http://schemas.openxmlformats.org/officeDocument/2006/relationships/image" Target="../media/image570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11" Type="http://schemas.openxmlformats.org/officeDocument/2006/relationships/image" Target="../media/image610.png"/><Relationship Id="rId5" Type="http://schemas.openxmlformats.org/officeDocument/2006/relationships/image" Target="../media/image550.png"/><Relationship Id="rId10" Type="http://schemas.openxmlformats.org/officeDocument/2006/relationships/image" Target="../media/image600.png"/><Relationship Id="rId4" Type="http://schemas.openxmlformats.org/officeDocument/2006/relationships/image" Target="../media/image540.png"/><Relationship Id="rId9" Type="http://schemas.openxmlformats.org/officeDocument/2006/relationships/image" Target="../media/image5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>
            <a:extLst>
              <a:ext uri="{FF2B5EF4-FFF2-40B4-BE49-F238E27FC236}">
                <a16:creationId xmlns:a16="http://schemas.microsoft.com/office/drawing/2014/main" id="{C335FB47-F1C5-49C9-BCAE-F61C85AAF6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484" b="8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9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2769538" y="445383"/>
            <a:ext cx="1995577" cy="7534653"/>
          </a:xfrm>
          <a:prstGeom prst="round2SameRect">
            <a:avLst>
              <a:gd name="adj1" fmla="val 9679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27E786-A544-4526-9185-451A20563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5" y="3496574"/>
            <a:ext cx="6436104" cy="1052422"/>
          </a:xfrm>
        </p:spPr>
        <p:txBody>
          <a:bodyPr>
            <a:normAutofit/>
          </a:bodyPr>
          <a:lstStyle/>
          <a:p>
            <a:pPr algn="l"/>
            <a:r>
              <a:rPr lang="pt-BR" sz="3400" dirty="0"/>
              <a:t>Diagramas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646455-8322-460E-8911-CC6555D50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548996"/>
            <a:ext cx="6436104" cy="534838"/>
          </a:xfrm>
        </p:spPr>
        <p:txBody>
          <a:bodyPr>
            <a:normAutofit/>
          </a:bodyPr>
          <a:lstStyle/>
          <a:p>
            <a:pPr algn="l"/>
            <a:r>
              <a:rPr lang="pt-BR" sz="1800">
                <a:solidFill>
                  <a:srgbClr val="C1988D"/>
                </a:solidFill>
              </a:rPr>
              <a:t>www.tallesmello.com.br</a:t>
            </a:r>
          </a:p>
        </p:txBody>
      </p:sp>
    </p:spTree>
    <p:extLst>
      <p:ext uri="{BB962C8B-B14F-4D97-AF65-F5344CB8AC3E}">
        <p14:creationId xmlns:p14="http://schemas.microsoft.com/office/powerpoint/2010/main" val="3835523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8C69E7-B075-4918-A314-F8623EB66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078264"/>
            <a:ext cx="3981450" cy="4701473"/>
          </a:xfrm>
        </p:spPr>
        <p:txBody>
          <a:bodyPr>
            <a:normAutofit fontScale="90000"/>
          </a:bodyPr>
          <a:lstStyle/>
          <a:p>
            <a:pPr algn="r"/>
            <a:r>
              <a:rPr lang="pt-BR" sz="6000" dirty="0">
                <a:solidFill>
                  <a:srgbClr val="FFFFFF"/>
                </a:solidFill>
              </a:rPr>
              <a:t>Exercício 04</a:t>
            </a:r>
            <a:br>
              <a:rPr lang="pt-BR" sz="6000" dirty="0">
                <a:solidFill>
                  <a:srgbClr val="FFFFFF"/>
                </a:solidFill>
              </a:rPr>
            </a:br>
            <a:r>
              <a:rPr lang="pt-BR" dirty="0">
                <a:solidFill>
                  <a:srgbClr val="FFFFFF"/>
                </a:solidFill>
              </a:rPr>
              <a:t>Calcule as Reações de Apoio da Viga, sabendo que q equivale a 10KN/m e L equivale a 3,5m e os Diagramas de Cortante e Momento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Espaço Reservado para Conteúdo 2">
                <a:extLst>
                  <a:ext uri="{FF2B5EF4-FFF2-40B4-BE49-F238E27FC236}">
                    <a16:creationId xmlns:a16="http://schemas.microsoft.com/office/drawing/2014/main" id="{4D06246C-A37B-414A-9686-13EC041CD6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24488" y="1402149"/>
                <a:ext cx="6117578" cy="2164101"/>
              </a:xfrm>
              <a:effectLst/>
            </p:spPr>
            <p:txBody>
              <a:bodyPr anchor="ctr">
                <a:normAutofit fontScale="92500"/>
              </a:bodyPr>
              <a:lstStyle/>
              <a:p>
                <a:pPr marL="369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800" i="1">
                                  <a:latin typeface="Cambria Math" panose="02040503050406030204" pitchFamily="18" charset="0"/>
                                </a:rPr>
                                <m:t>𝐹𝐻</m:t>
                              </m:r>
                            </m:e>
                            <m:sup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→+</m:t>
                              </m:r>
                            </m:sup>
                          </m:sSup>
                        </m:e>
                      </m:nary>
                      <m:r>
                        <a:rPr lang="pt-BR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800" i="1">
                          <a:latin typeface="Cambria Math" panose="02040503050406030204" pitchFamily="18" charset="0"/>
                        </a:rPr>
                        <m:t>𝐻𝐴</m:t>
                      </m:r>
                      <m:r>
                        <a:rPr lang="pt-BR" sz="18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1800" dirty="0"/>
              </a:p>
              <a:p>
                <a:pPr marL="369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800" i="1">
                                  <a:latin typeface="Cambria Math" panose="02040503050406030204" pitchFamily="18" charset="0"/>
                                </a:rPr>
                                <m:t>𝐹𝑉</m:t>
                              </m:r>
                            </m:e>
                            <m:sup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↑+</m:t>
                              </m:r>
                            </m:sup>
                          </m:sSup>
                        </m:e>
                      </m:nary>
                      <m:r>
                        <a:rPr lang="pt-BR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800" i="1">
                          <a:latin typeface="Cambria Math" panose="02040503050406030204" pitchFamily="18" charset="0"/>
                        </a:rPr>
                        <m:t>𝑅𝐴</m:t>
                      </m:r>
                      <m:r>
                        <a:rPr lang="pt-BR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800" i="1">
                          <a:latin typeface="Cambria Math" panose="02040503050406030204" pitchFamily="18" charset="0"/>
                        </a:rPr>
                        <m:t>𝑅𝐵</m:t>
                      </m:r>
                      <m:r>
                        <a:rPr lang="pt-BR" sz="1800" i="1">
                          <a:latin typeface="Cambria Math" panose="02040503050406030204" pitchFamily="18" charset="0"/>
                        </a:rPr>
                        <m:t>=35 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𝐾𝑁</m:t>
                      </m:r>
                    </m:oMath>
                  </m:oMathPara>
                </a14:m>
                <a:endParaRPr lang="pt-BR" sz="1800" dirty="0"/>
              </a:p>
              <a:p>
                <a:pPr marL="36900" indent="0" algn="ctr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pt-BR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t-BR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8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pt-BR" sz="1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  <m:sup>
                            <m:r>
                              <a:rPr lang="pt-B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↷+</m:t>
                            </m:r>
                          </m:sup>
                        </m:sSup>
                      </m:e>
                    </m:nary>
                    <m:r>
                      <a:rPr lang="pt-BR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35 . 1,75 −3,5 . </m:t>
                    </m:r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𝑅𝐵</m:t>
                    </m:r>
                    <m:r>
                      <a:rPr lang="pt-B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r>
                      <a:rPr lang="pt-BR" sz="1800" i="1">
                        <a:latin typeface="Cambria Math" panose="02040503050406030204" pitchFamily="18" charset="0"/>
                      </a:rPr>
                      <m:t>𝑅𝐵</m:t>
                    </m:r>
                    <m:r>
                      <a:rPr lang="pt-BR" sz="1800" i="1">
                        <a:latin typeface="Cambria Math" panose="02040503050406030204" pitchFamily="18" charset="0"/>
                      </a:rPr>
                      <m:t>=17,5</m:t>
                    </m:r>
                    <m:r>
                      <a:rPr lang="pt-BR" sz="1800" i="1">
                        <a:latin typeface="Cambria Math" panose="02040503050406030204" pitchFamily="18" charset="0"/>
                      </a:rPr>
                      <m:t>𝐾𝑁</m:t>
                    </m:r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pt-BR" sz="1800" dirty="0"/>
                  <a:t> 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</a:rPr>
                      <m:t>𝑅𝐴</m:t>
                    </m:r>
                    <m:r>
                      <a:rPr lang="pt-BR" sz="1800" i="1">
                        <a:latin typeface="Cambria Math" panose="02040503050406030204" pitchFamily="18" charset="0"/>
                      </a:rPr>
                      <m:t>=17,5 </m:t>
                    </m:r>
                    <m:r>
                      <a:rPr lang="pt-BR" sz="1800" i="1">
                        <a:latin typeface="Cambria Math" panose="02040503050406030204" pitchFamily="18" charset="0"/>
                      </a:rPr>
                      <m:t>𝐾𝑁</m:t>
                    </m:r>
                  </m:oMath>
                </a14:m>
                <a:endParaRPr lang="pt-BR" sz="1800" dirty="0"/>
              </a:p>
            </p:txBody>
          </p:sp>
        </mc:Choice>
        <mc:Fallback xmlns="">
          <p:sp>
            <p:nvSpPr>
              <p:cNvPr id="18" name="Espaço Reservado para Conteúdo 2">
                <a:extLst>
                  <a:ext uri="{FF2B5EF4-FFF2-40B4-BE49-F238E27FC236}">
                    <a16:creationId xmlns:a16="http://schemas.microsoft.com/office/drawing/2014/main" id="{4D06246C-A37B-414A-9686-13EC041CD6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24488" y="1402149"/>
                <a:ext cx="6117578" cy="2164101"/>
              </a:xfrm>
              <a:blipFill>
                <a:blip r:embed="rId2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m 18">
            <a:extLst>
              <a:ext uri="{FF2B5EF4-FFF2-40B4-BE49-F238E27FC236}">
                <a16:creationId xmlns:a16="http://schemas.microsoft.com/office/drawing/2014/main" id="{18D1F08B-CF4C-4878-AA19-2E4080562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428" y="308952"/>
            <a:ext cx="3802305" cy="1346649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5B3C05E8-67DA-4474-9825-9FB1B0783BD4}"/>
              </a:ext>
            </a:extLst>
          </p:cNvPr>
          <p:cNvSpPr/>
          <p:nvPr/>
        </p:nvSpPr>
        <p:spPr>
          <a:xfrm>
            <a:off x="6450451" y="1159550"/>
            <a:ext cx="358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D4DA3171-A7D5-49A3-BF7A-E32EB7E9C2DE}"/>
              </a:ext>
            </a:extLst>
          </p:cNvPr>
          <p:cNvSpPr/>
          <p:nvPr/>
        </p:nvSpPr>
        <p:spPr>
          <a:xfrm>
            <a:off x="10594364" y="1147904"/>
            <a:ext cx="358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B</a:t>
            </a:r>
          </a:p>
        </p:txBody>
      </p: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7CC60E09-4480-48D6-B7EE-3942649346B1}"/>
              </a:ext>
            </a:extLst>
          </p:cNvPr>
          <p:cNvCxnSpPr>
            <a:cxnSpLocks/>
          </p:cNvCxnSpPr>
          <p:nvPr/>
        </p:nvCxnSpPr>
        <p:spPr>
          <a:xfrm>
            <a:off x="8637728" y="92932"/>
            <a:ext cx="0" cy="5718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AC8A5115-0101-42B9-BF44-DF1FB154D70B}"/>
              </a:ext>
            </a:extLst>
          </p:cNvPr>
          <p:cNvCxnSpPr>
            <a:cxnSpLocks/>
          </p:cNvCxnSpPr>
          <p:nvPr/>
        </p:nvCxnSpPr>
        <p:spPr>
          <a:xfrm flipV="1">
            <a:off x="7131772" y="896512"/>
            <a:ext cx="0" cy="62072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FE163644-AFB2-48B7-9D48-32F4071860FE}"/>
              </a:ext>
            </a:extLst>
          </p:cNvPr>
          <p:cNvCxnSpPr>
            <a:cxnSpLocks/>
          </p:cNvCxnSpPr>
          <p:nvPr/>
        </p:nvCxnSpPr>
        <p:spPr>
          <a:xfrm flipV="1">
            <a:off x="10281454" y="896512"/>
            <a:ext cx="0" cy="62072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FE577DB8-1F35-49EA-8101-AB19A014BA01}"/>
              </a:ext>
            </a:extLst>
          </p:cNvPr>
          <p:cNvCxnSpPr>
            <a:cxnSpLocks/>
          </p:cNvCxnSpPr>
          <p:nvPr/>
        </p:nvCxnSpPr>
        <p:spPr>
          <a:xfrm>
            <a:off x="6450451" y="896512"/>
            <a:ext cx="681321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6666AE72-F5CF-417B-A316-A791DBCDCBD2}"/>
                  </a:ext>
                </a:extLst>
              </p:cNvPr>
              <p:cNvSpPr txBox="1"/>
              <p:nvPr/>
            </p:nvSpPr>
            <p:spPr>
              <a:xfrm>
                <a:off x="5435181" y="4037339"/>
                <a:ext cx="1744393" cy="768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DV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pt-BR" sz="40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pt-BR" sz="40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pt-BR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sz="4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4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num>
                          <m:den>
                            <m:r>
                              <a:rPr lang="pt-BR" sz="4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den>
                        </m:f>
                      </m:e>
                    </m:box>
                  </m:oMath>
                </a14:m>
                <a:endParaRPr lang="pt-BR" sz="4000" dirty="0"/>
              </a:p>
            </p:txBody>
          </p:sp>
        </mc:Choice>
        <mc:Fallback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6666AE72-F5CF-417B-A316-A791DBCDC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181" y="4037339"/>
                <a:ext cx="1744393" cy="768095"/>
              </a:xfrm>
              <a:prstGeom prst="rect">
                <a:avLst/>
              </a:prstGeom>
              <a:blipFill>
                <a:blip r:embed="rId4"/>
                <a:stretch>
                  <a:fillRect l="-12587" t="-16667" b="-230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C80CB3E0-068F-4C61-9BA7-EAA75D73A596}"/>
                  </a:ext>
                </a:extLst>
              </p:cNvPr>
              <p:cNvSpPr txBox="1"/>
              <p:nvPr/>
            </p:nvSpPr>
            <p:spPr>
              <a:xfrm>
                <a:off x="5435181" y="5368245"/>
                <a:ext cx="1597177" cy="771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𝐷𝑀</m:t>
                      </m:r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:</m:t>
                      </m:r>
                      <m:box>
                        <m:boxPr>
                          <m:ctrlPr>
                            <a:rPr lang="pt-BR" sz="40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pt-BR" sz="4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4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num>
                            <m:den>
                              <m:r>
                                <a:rPr lang="pt-BR" sz="4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pt-BR" sz="4000" dirty="0"/>
              </a:p>
            </p:txBody>
          </p:sp>
        </mc:Choice>
        <mc:Fallback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C80CB3E0-068F-4C61-9BA7-EAA75D73A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181" y="5368245"/>
                <a:ext cx="1597177" cy="7711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DFB705DA-9AEB-4F41-B446-83C19C45D231}"/>
              </a:ext>
            </a:extLst>
          </p:cNvPr>
          <p:cNvCxnSpPr/>
          <p:nvPr/>
        </p:nvCxnSpPr>
        <p:spPr>
          <a:xfrm>
            <a:off x="7402313" y="4421729"/>
            <a:ext cx="34331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A675FF0B-C22B-4444-A461-18FD285A7DE9}"/>
              </a:ext>
            </a:extLst>
          </p:cNvPr>
          <p:cNvCxnSpPr/>
          <p:nvPr/>
        </p:nvCxnSpPr>
        <p:spPr>
          <a:xfrm>
            <a:off x="7402313" y="5779965"/>
            <a:ext cx="34331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Imagem 29" descr="Uma imagem contendo luz&#10;&#10;Descrição gerada automaticamente">
            <a:extLst>
              <a:ext uri="{FF2B5EF4-FFF2-40B4-BE49-F238E27FC236}">
                <a16:creationId xmlns:a16="http://schemas.microsoft.com/office/drawing/2014/main" id="{A4555B8C-F844-4A70-9F62-C6E7424A1E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574" y="4795853"/>
            <a:ext cx="3880824" cy="2743570"/>
          </a:xfrm>
          <a:prstGeom prst="rect">
            <a:avLst/>
          </a:prstGeom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A9D2F3CF-F7CA-41A7-8419-97321BDE4DE4}"/>
              </a:ext>
            </a:extLst>
          </p:cNvPr>
          <p:cNvSpPr txBox="1"/>
          <p:nvPr/>
        </p:nvSpPr>
        <p:spPr>
          <a:xfrm>
            <a:off x="7032273" y="4220277"/>
            <a:ext cx="422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7E39E3C8-1CE4-4C65-A5B4-AF96652321A3}"/>
              </a:ext>
            </a:extLst>
          </p:cNvPr>
          <p:cNvSpPr txBox="1"/>
          <p:nvPr/>
        </p:nvSpPr>
        <p:spPr>
          <a:xfrm>
            <a:off x="10850341" y="4189068"/>
            <a:ext cx="422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B</a:t>
            </a:r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A72A797E-1A34-48DA-9291-7E1BB8C2757D}"/>
              </a:ext>
            </a:extLst>
          </p:cNvPr>
          <p:cNvCxnSpPr>
            <a:cxnSpLocks/>
          </p:cNvCxnSpPr>
          <p:nvPr/>
        </p:nvCxnSpPr>
        <p:spPr>
          <a:xfrm flipV="1">
            <a:off x="7402313" y="3679256"/>
            <a:ext cx="0" cy="74824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2AB89D40-278C-4B98-9C40-104AEC44CF11}"/>
              </a:ext>
            </a:extLst>
          </p:cNvPr>
          <p:cNvCxnSpPr>
            <a:cxnSpLocks/>
          </p:cNvCxnSpPr>
          <p:nvPr/>
        </p:nvCxnSpPr>
        <p:spPr>
          <a:xfrm>
            <a:off x="7412825" y="3674353"/>
            <a:ext cx="3437516" cy="14956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83BD1E27-5DF9-483C-8C00-F5A472053CBD}"/>
              </a:ext>
            </a:extLst>
          </p:cNvPr>
          <p:cNvCxnSpPr>
            <a:cxnSpLocks/>
          </p:cNvCxnSpPr>
          <p:nvPr/>
        </p:nvCxnSpPr>
        <p:spPr>
          <a:xfrm flipV="1">
            <a:off x="10850341" y="4421729"/>
            <a:ext cx="0" cy="74824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D967C2E7-AB4E-4242-AD47-C630DB569C05}"/>
                  </a:ext>
                </a:extLst>
              </p:cNvPr>
              <p:cNvSpPr/>
              <p:nvPr/>
            </p:nvSpPr>
            <p:spPr>
              <a:xfrm>
                <a:off x="7412771" y="3982741"/>
                <a:ext cx="6735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17,5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D967C2E7-AB4E-4242-AD47-C630DB569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771" y="3982741"/>
                <a:ext cx="67358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CBBC2790-B9BB-4DB0-A83B-1AAE907D6701}"/>
                  </a:ext>
                </a:extLst>
              </p:cNvPr>
              <p:cNvSpPr/>
              <p:nvPr/>
            </p:nvSpPr>
            <p:spPr>
              <a:xfrm>
                <a:off x="10133623" y="4540781"/>
                <a:ext cx="6735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17,5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CBBC2790-B9BB-4DB0-A83B-1AAE907D67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3623" y="4540781"/>
                <a:ext cx="67358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aixaDeTexto 35">
            <a:extLst>
              <a:ext uri="{FF2B5EF4-FFF2-40B4-BE49-F238E27FC236}">
                <a16:creationId xmlns:a16="http://schemas.microsoft.com/office/drawing/2014/main" id="{C5F23C66-35E5-428A-A046-4D2F8301A739}"/>
              </a:ext>
            </a:extLst>
          </p:cNvPr>
          <p:cNvSpPr txBox="1"/>
          <p:nvPr/>
        </p:nvSpPr>
        <p:spPr>
          <a:xfrm>
            <a:off x="6990741" y="5429878"/>
            <a:ext cx="422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BE681D3F-8873-4F93-9E17-B661274A26D2}"/>
              </a:ext>
            </a:extLst>
          </p:cNvPr>
          <p:cNvSpPr txBox="1"/>
          <p:nvPr/>
        </p:nvSpPr>
        <p:spPr>
          <a:xfrm>
            <a:off x="10808809" y="5398669"/>
            <a:ext cx="422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D241CF2B-63F7-41DA-9A8C-3C8E0E5B7034}"/>
                  </a:ext>
                </a:extLst>
              </p:cNvPr>
              <p:cNvSpPr txBox="1"/>
              <p:nvPr/>
            </p:nvSpPr>
            <p:spPr>
              <a:xfrm>
                <a:off x="5107163" y="6235634"/>
                <a:ext cx="3026213" cy="5537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. ℓ²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10 . 3,5²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=15,31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𝐾𝑁𝑚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D241CF2B-63F7-41DA-9A8C-3C8E0E5B7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163" y="6235634"/>
                <a:ext cx="3026213" cy="5537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9F1C9642-AC42-4966-B54E-086548DDCCA9}"/>
                  </a:ext>
                </a:extLst>
              </p:cNvPr>
              <p:cNvSpPr/>
              <p:nvPr/>
            </p:nvSpPr>
            <p:spPr>
              <a:xfrm>
                <a:off x="8730672" y="6050968"/>
                <a:ext cx="8018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15,31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9F1C9642-AC42-4966-B54E-086548DDCC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0672" y="6050968"/>
                <a:ext cx="80182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764FE3F5-8528-422D-A4B4-14977BFA63D3}"/>
              </a:ext>
            </a:extLst>
          </p:cNvPr>
          <p:cNvCxnSpPr>
            <a:cxnSpLocks/>
          </p:cNvCxnSpPr>
          <p:nvPr/>
        </p:nvCxnSpPr>
        <p:spPr>
          <a:xfrm flipV="1">
            <a:off x="9105698" y="5779738"/>
            <a:ext cx="25885" cy="89377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754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7" grpId="0"/>
      <p:bldP spid="21" grpId="0"/>
      <p:bldP spid="31" grpId="0"/>
      <p:bldP spid="32" grpId="0"/>
      <p:bldP spid="11" grpId="0"/>
      <p:bldP spid="12" grpId="0"/>
      <p:bldP spid="36" grpId="0"/>
      <p:bldP spid="37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8C69E7-B075-4918-A314-F8623EB66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078264"/>
            <a:ext cx="3981450" cy="4701473"/>
          </a:xfrm>
        </p:spPr>
        <p:txBody>
          <a:bodyPr>
            <a:normAutofit fontScale="90000"/>
          </a:bodyPr>
          <a:lstStyle/>
          <a:p>
            <a:pPr algn="r"/>
            <a:r>
              <a:rPr lang="pt-BR" sz="6000" dirty="0">
                <a:solidFill>
                  <a:srgbClr val="FFFFFF"/>
                </a:solidFill>
              </a:rPr>
              <a:t>Exercício 04</a:t>
            </a:r>
            <a:br>
              <a:rPr lang="pt-BR" sz="6000" dirty="0">
                <a:solidFill>
                  <a:srgbClr val="FFFFFF"/>
                </a:solidFill>
              </a:rPr>
            </a:br>
            <a:r>
              <a:rPr lang="pt-BR" dirty="0">
                <a:solidFill>
                  <a:srgbClr val="FFFFFF"/>
                </a:solidFill>
              </a:rPr>
              <a:t>Calcule as Reações de Apoio da Viga, sabendo que q equivale a 10KN/m e L equivale a 3,5m e os Diagramas de Cortante e Momento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18D1F08B-CF4C-4878-AA19-2E4080562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428" y="308952"/>
            <a:ext cx="3802305" cy="1346649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5B3C05E8-67DA-4474-9825-9FB1B0783BD4}"/>
              </a:ext>
            </a:extLst>
          </p:cNvPr>
          <p:cNvSpPr/>
          <p:nvPr/>
        </p:nvSpPr>
        <p:spPr>
          <a:xfrm>
            <a:off x="6450451" y="1159550"/>
            <a:ext cx="358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D4DA3171-A7D5-49A3-BF7A-E32EB7E9C2DE}"/>
              </a:ext>
            </a:extLst>
          </p:cNvPr>
          <p:cNvSpPr/>
          <p:nvPr/>
        </p:nvSpPr>
        <p:spPr>
          <a:xfrm>
            <a:off x="10594364" y="1147904"/>
            <a:ext cx="358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468253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9008E5-0688-4A9C-805D-357D0E9D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13" y="38744"/>
            <a:ext cx="3382832" cy="25440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300" dirty="0" err="1"/>
              <a:t>Exercício</a:t>
            </a:r>
            <a:r>
              <a:rPr lang="en-US" sz="3300" dirty="0"/>
              <a:t> 05</a:t>
            </a:r>
            <a:br>
              <a:rPr lang="en-US" sz="3300" dirty="0"/>
            </a:br>
            <a:r>
              <a:rPr lang="en-US" sz="2500" dirty="0" err="1"/>
              <a:t>Calcule</a:t>
            </a:r>
            <a:r>
              <a:rPr lang="en-US" sz="2500" dirty="0"/>
              <a:t> as </a:t>
            </a:r>
            <a:r>
              <a:rPr lang="en-US" sz="2500" dirty="0" err="1"/>
              <a:t>Reações</a:t>
            </a:r>
            <a:r>
              <a:rPr lang="en-US" sz="2500" dirty="0"/>
              <a:t> de </a:t>
            </a:r>
            <a:r>
              <a:rPr lang="en-US" sz="2500" dirty="0" err="1"/>
              <a:t>Apoio</a:t>
            </a:r>
            <a:r>
              <a:rPr lang="en-US" sz="2500" dirty="0"/>
              <a:t> da Viga e </a:t>
            </a:r>
            <a:r>
              <a:rPr lang="en-US" sz="2500" dirty="0" err="1"/>
              <a:t>os</a:t>
            </a:r>
            <a:r>
              <a:rPr lang="en-US" sz="2500" dirty="0"/>
              <a:t> </a:t>
            </a:r>
            <a:r>
              <a:rPr lang="en-US" sz="2500" dirty="0" err="1"/>
              <a:t>Diagramas</a:t>
            </a:r>
            <a:r>
              <a:rPr lang="en-US" sz="2500" dirty="0"/>
              <a:t> de </a:t>
            </a:r>
            <a:r>
              <a:rPr lang="en-US" sz="2500" dirty="0" err="1"/>
              <a:t>Cortante</a:t>
            </a:r>
            <a:r>
              <a:rPr lang="en-US" sz="2500" dirty="0"/>
              <a:t> e de </a:t>
            </a:r>
            <a:r>
              <a:rPr lang="en-US" sz="2500" dirty="0" err="1"/>
              <a:t>Momento</a:t>
            </a:r>
            <a:endParaRPr lang="en-US" sz="25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D87845-294F-40CB-BC48-46455460D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5671" y="0"/>
            <a:ext cx="75363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CD837D9-D38D-454C-ABBD-DD123C73C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325" y="38744"/>
            <a:ext cx="4589020" cy="20509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28121BCC-B82C-4033-AEAF-B4183B76267B}"/>
                  </a:ext>
                </a:extLst>
              </p:cNvPr>
              <p:cNvSpPr txBox="1"/>
              <p:nvPr/>
            </p:nvSpPr>
            <p:spPr>
              <a:xfrm>
                <a:off x="5435181" y="3796709"/>
                <a:ext cx="1744393" cy="768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4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DV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pt-BR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pt-BR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pt-BR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sz="4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num>
                          <m:den>
                            <m:r>
                              <a:rPr lang="pt-BR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den>
                        </m:f>
                      </m:e>
                    </m:box>
                  </m:oMath>
                </a14:m>
                <a:endParaRPr lang="pt-BR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28121BCC-B82C-4033-AEAF-B4183B762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181" y="3796709"/>
                <a:ext cx="1744393" cy="768095"/>
              </a:xfrm>
              <a:prstGeom prst="rect">
                <a:avLst/>
              </a:prstGeom>
              <a:blipFill>
                <a:blip r:embed="rId4"/>
                <a:stretch>
                  <a:fillRect l="-12587" t="-16667" b="-230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01CAF6F-45C4-4F3E-86EA-426316412A9F}"/>
                  </a:ext>
                </a:extLst>
              </p:cNvPr>
              <p:cNvSpPr txBox="1"/>
              <p:nvPr/>
            </p:nvSpPr>
            <p:spPr>
              <a:xfrm>
                <a:off x="5435181" y="5239909"/>
                <a:ext cx="1597177" cy="771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𝐷𝑀</m:t>
                      </m:r>
                      <m:r>
                        <a:rPr lang="pt-BR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box>
                        <m:boxPr>
                          <m:ctrlPr>
                            <a:rPr lang="pt-BR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pt-BR" sz="4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num>
                            <m:den>
                              <m:r>
                                <a:rPr lang="pt-BR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pt-BR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01CAF6F-45C4-4F3E-86EA-426316412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181" y="5239909"/>
                <a:ext cx="1597177" cy="7711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419BB067-0652-445F-A824-8273FBE15FAB}"/>
              </a:ext>
            </a:extLst>
          </p:cNvPr>
          <p:cNvCxnSpPr/>
          <p:nvPr/>
        </p:nvCxnSpPr>
        <p:spPr>
          <a:xfrm>
            <a:off x="7402313" y="4181099"/>
            <a:ext cx="34331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B41CD576-8E10-4D94-BF87-38B0BA006C95}"/>
              </a:ext>
            </a:extLst>
          </p:cNvPr>
          <p:cNvCxnSpPr/>
          <p:nvPr/>
        </p:nvCxnSpPr>
        <p:spPr>
          <a:xfrm>
            <a:off x="7402313" y="5651629"/>
            <a:ext cx="34331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0A2E467-CF92-4169-B025-74915246E284}"/>
              </a:ext>
            </a:extLst>
          </p:cNvPr>
          <p:cNvSpPr txBox="1"/>
          <p:nvPr/>
        </p:nvSpPr>
        <p:spPr>
          <a:xfrm>
            <a:off x="7032273" y="3979647"/>
            <a:ext cx="422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64A2522-F566-410D-93A7-401E577F9DE5}"/>
              </a:ext>
            </a:extLst>
          </p:cNvPr>
          <p:cNvSpPr txBox="1"/>
          <p:nvPr/>
        </p:nvSpPr>
        <p:spPr>
          <a:xfrm>
            <a:off x="10850341" y="3948438"/>
            <a:ext cx="422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B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B4616BD3-F0B0-4393-A10F-BC8D4E3E874F}"/>
              </a:ext>
            </a:extLst>
          </p:cNvPr>
          <p:cNvCxnSpPr>
            <a:cxnSpLocks/>
          </p:cNvCxnSpPr>
          <p:nvPr/>
        </p:nvCxnSpPr>
        <p:spPr>
          <a:xfrm flipV="1">
            <a:off x="7412771" y="3742111"/>
            <a:ext cx="0" cy="42622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D169DF5D-59CB-4ACF-A2BB-B147B817A21E}"/>
              </a:ext>
            </a:extLst>
          </p:cNvPr>
          <p:cNvCxnSpPr>
            <a:cxnSpLocks/>
          </p:cNvCxnSpPr>
          <p:nvPr/>
        </p:nvCxnSpPr>
        <p:spPr>
          <a:xfrm flipV="1">
            <a:off x="8708243" y="5651630"/>
            <a:ext cx="0" cy="113774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49367CD1-9C2B-45B6-9259-D4C67BAEC105}"/>
                  </a:ext>
                </a:extLst>
              </p:cNvPr>
              <p:cNvSpPr/>
              <p:nvPr/>
            </p:nvSpPr>
            <p:spPr>
              <a:xfrm>
                <a:off x="7412771" y="3742111"/>
                <a:ext cx="6735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17,5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49367CD1-9C2B-45B6-9259-D4C67BAEC1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771" y="3742111"/>
                <a:ext cx="67358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aixaDeTexto 23">
            <a:extLst>
              <a:ext uri="{FF2B5EF4-FFF2-40B4-BE49-F238E27FC236}">
                <a16:creationId xmlns:a16="http://schemas.microsoft.com/office/drawing/2014/main" id="{B76987D1-C11C-4AEB-BF67-B5F6E5A5CBC5}"/>
              </a:ext>
            </a:extLst>
          </p:cNvPr>
          <p:cNvSpPr txBox="1"/>
          <p:nvPr/>
        </p:nvSpPr>
        <p:spPr>
          <a:xfrm>
            <a:off x="6990741" y="5301542"/>
            <a:ext cx="422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CF4B94D0-C3D0-4156-877D-E47A85AFE6B9}"/>
              </a:ext>
            </a:extLst>
          </p:cNvPr>
          <p:cNvSpPr txBox="1"/>
          <p:nvPr/>
        </p:nvSpPr>
        <p:spPr>
          <a:xfrm>
            <a:off x="10808809" y="5270333"/>
            <a:ext cx="422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B</a:t>
            </a:r>
          </a:p>
        </p:txBody>
      </p: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EF4B35A7-8991-4654-AD60-E358B438620B}"/>
              </a:ext>
            </a:extLst>
          </p:cNvPr>
          <p:cNvCxnSpPr>
            <a:cxnSpLocks/>
          </p:cNvCxnSpPr>
          <p:nvPr/>
        </p:nvCxnSpPr>
        <p:spPr>
          <a:xfrm>
            <a:off x="7454303" y="359642"/>
            <a:ext cx="0" cy="5718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A76C5DB4-7F80-43C3-A704-7E91CC32D454}"/>
              </a:ext>
            </a:extLst>
          </p:cNvPr>
          <p:cNvCxnSpPr>
            <a:cxnSpLocks/>
          </p:cNvCxnSpPr>
          <p:nvPr/>
        </p:nvCxnSpPr>
        <p:spPr>
          <a:xfrm flipV="1">
            <a:off x="6507975" y="1032117"/>
            <a:ext cx="0" cy="62072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1FE362D4-9B57-4802-B2FD-908A7E7F72F3}"/>
              </a:ext>
            </a:extLst>
          </p:cNvPr>
          <p:cNvCxnSpPr>
            <a:cxnSpLocks/>
          </p:cNvCxnSpPr>
          <p:nvPr/>
        </p:nvCxnSpPr>
        <p:spPr>
          <a:xfrm>
            <a:off x="5755339" y="1007029"/>
            <a:ext cx="681321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943D3457-9961-4962-8450-31B801E71C60}"/>
              </a:ext>
            </a:extLst>
          </p:cNvPr>
          <p:cNvCxnSpPr>
            <a:cxnSpLocks/>
          </p:cNvCxnSpPr>
          <p:nvPr/>
        </p:nvCxnSpPr>
        <p:spPr>
          <a:xfrm flipV="1">
            <a:off x="10446312" y="1064201"/>
            <a:ext cx="0" cy="62072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Espaço Reservado para Conteúdo 2">
                <a:extLst>
                  <a:ext uri="{FF2B5EF4-FFF2-40B4-BE49-F238E27FC236}">
                    <a16:creationId xmlns:a16="http://schemas.microsoft.com/office/drawing/2014/main" id="{2AE19980-412A-4E60-80F0-998ACAA682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65046" y="1878948"/>
                <a:ext cx="6117578" cy="1947230"/>
              </a:xfrm>
              <a:effectLst/>
            </p:spPr>
            <p:txBody>
              <a:bodyPr anchor="ctr">
                <a:normAutofit fontScale="47500" lnSpcReduction="20000"/>
              </a:bodyPr>
              <a:lstStyle/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𝐹𝐻</m:t>
                              </m:r>
                            </m:e>
                            <m:sup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→+</m:t>
                              </m:r>
                            </m:sup>
                          </m:sSup>
                        </m:e>
                      </m:nary>
                      <m:r>
                        <a:rPr lang="pt-B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pt-BR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𝐻𝐴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𝐾𝑁</m:t>
                      </m:r>
                    </m:oMath>
                  </m:oMathPara>
                </a14:m>
                <a:endParaRPr lang="pt-BR" dirty="0">
                  <a:solidFill>
                    <a:schemeClr val="bg1"/>
                  </a:solidFill>
                  <a:effectLst/>
                </a:endParaRP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𝐹𝑉</m:t>
                              </m:r>
                            </m:e>
                            <m:sup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↑+</m:t>
                              </m:r>
                            </m:sup>
                          </m:sSup>
                        </m:e>
                      </m:nary>
                      <m:r>
                        <a:rPr lang="pt-B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𝑅𝐴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−10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𝐾𝑁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−10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𝐾𝑁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𝑅𝐵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=0→ 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𝑅𝐴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𝑅𝐵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𝐾𝑁</m:t>
                      </m:r>
                    </m:oMath>
                  </m:oMathPara>
                </a14:m>
                <a:endParaRPr lang="pt-BR" b="0" dirty="0">
                  <a:solidFill>
                    <a:schemeClr val="bg1"/>
                  </a:solidFill>
                  <a:effectLst/>
                  <a:ea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↷+</m:t>
                              </m:r>
                            </m:sup>
                          </m:sSup>
                        </m:e>
                      </m:nary>
                      <m:r>
                        <a:rPr lang="pt-B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+10 . 2,5+10.8−10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𝑅𝐵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→ 25+80−10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𝑅𝐵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=0→25+80=10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𝑅𝐵</m:t>
                      </m:r>
                    </m:oMath>
                  </m:oMathPara>
                </a14:m>
                <a:endParaRPr lang="pt-BR" i="1" dirty="0">
                  <a:solidFill>
                    <a:schemeClr val="bg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105=10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𝑅𝐵</m:t>
                      </m:r>
                      <m:r>
                        <a:rPr lang="pt-B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𝑅𝐵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=10,5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𝐾𝑁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𝑅𝐴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=9,5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𝐾𝑁</m:t>
                      </m:r>
                    </m:oMath>
                  </m:oMathPara>
                </a14:m>
                <a:endParaRPr lang="pt-BR" dirty="0">
                  <a:solidFill>
                    <a:schemeClr val="bg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4" name="Espaço Reservado para Conteúdo 2">
                <a:extLst>
                  <a:ext uri="{FF2B5EF4-FFF2-40B4-BE49-F238E27FC236}">
                    <a16:creationId xmlns:a16="http://schemas.microsoft.com/office/drawing/2014/main" id="{2AE19980-412A-4E60-80F0-998ACAA682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65046" y="1878948"/>
                <a:ext cx="6117578" cy="1947230"/>
              </a:xfrm>
              <a:blipFill>
                <a:blip r:embed="rId7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aixaDeTexto 34">
            <a:extLst>
              <a:ext uri="{FF2B5EF4-FFF2-40B4-BE49-F238E27FC236}">
                <a16:creationId xmlns:a16="http://schemas.microsoft.com/office/drawing/2014/main" id="{D3116F68-47A6-4BC5-A689-B10968AAC5F7}"/>
              </a:ext>
            </a:extLst>
          </p:cNvPr>
          <p:cNvSpPr txBox="1"/>
          <p:nvPr/>
        </p:nvSpPr>
        <p:spPr>
          <a:xfrm>
            <a:off x="8350595" y="1121351"/>
            <a:ext cx="422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82902B59-CADD-40A5-AAEF-685595DBFF5C}"/>
              </a:ext>
            </a:extLst>
          </p:cNvPr>
          <p:cNvSpPr txBox="1"/>
          <p:nvPr/>
        </p:nvSpPr>
        <p:spPr>
          <a:xfrm>
            <a:off x="9471710" y="1153950"/>
            <a:ext cx="422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24B2ED3A-F460-41D3-910D-43190D2C7C23}"/>
              </a:ext>
            </a:extLst>
          </p:cNvPr>
          <p:cNvSpPr txBox="1"/>
          <p:nvPr/>
        </p:nvSpPr>
        <p:spPr>
          <a:xfrm>
            <a:off x="8462382" y="3832713"/>
            <a:ext cx="3794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CE9D89B4-DD00-46BF-BA7E-07CDE59CF7A7}"/>
              </a:ext>
            </a:extLst>
          </p:cNvPr>
          <p:cNvSpPr txBox="1"/>
          <p:nvPr/>
        </p:nvSpPr>
        <p:spPr>
          <a:xfrm>
            <a:off x="9537934" y="3830196"/>
            <a:ext cx="422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D</a:t>
            </a:r>
          </a:p>
        </p:txBody>
      </p: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876551C1-B74A-4C8A-9A89-1A38E4568A2D}"/>
              </a:ext>
            </a:extLst>
          </p:cNvPr>
          <p:cNvCxnSpPr>
            <a:cxnSpLocks/>
          </p:cNvCxnSpPr>
          <p:nvPr/>
        </p:nvCxnSpPr>
        <p:spPr>
          <a:xfrm flipV="1">
            <a:off x="8623951" y="4226763"/>
            <a:ext cx="0" cy="21227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A16029F9-23A2-41A2-B0A8-C27C670D82AA}"/>
              </a:ext>
            </a:extLst>
          </p:cNvPr>
          <p:cNvCxnSpPr>
            <a:cxnSpLocks/>
          </p:cNvCxnSpPr>
          <p:nvPr/>
        </p:nvCxnSpPr>
        <p:spPr>
          <a:xfrm flipV="1">
            <a:off x="9651961" y="4218174"/>
            <a:ext cx="0" cy="21227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FB8780DA-832E-4C02-B1F6-48C3BF8897D1}"/>
              </a:ext>
            </a:extLst>
          </p:cNvPr>
          <p:cNvCxnSpPr>
            <a:cxnSpLocks/>
          </p:cNvCxnSpPr>
          <p:nvPr/>
        </p:nvCxnSpPr>
        <p:spPr>
          <a:xfrm flipV="1">
            <a:off x="9748949" y="4190878"/>
            <a:ext cx="0" cy="81867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06B4CF04-6A75-4B60-A059-6E8D2809685C}"/>
              </a:ext>
            </a:extLst>
          </p:cNvPr>
          <p:cNvCxnSpPr>
            <a:cxnSpLocks/>
          </p:cNvCxnSpPr>
          <p:nvPr/>
        </p:nvCxnSpPr>
        <p:spPr>
          <a:xfrm flipV="1">
            <a:off x="10808809" y="4199467"/>
            <a:ext cx="0" cy="81867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836BD1D6-9972-4325-83B9-956D645E59E2}"/>
              </a:ext>
            </a:extLst>
          </p:cNvPr>
          <p:cNvCxnSpPr>
            <a:cxnSpLocks/>
          </p:cNvCxnSpPr>
          <p:nvPr/>
        </p:nvCxnSpPr>
        <p:spPr>
          <a:xfrm>
            <a:off x="8595638" y="4415418"/>
            <a:ext cx="1056323" cy="0"/>
          </a:xfrm>
          <a:prstGeom prst="line">
            <a:avLst/>
          </a:prstGeom>
          <a:ln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835B944F-2266-4B0F-AA35-48710E8AECC5}"/>
              </a:ext>
            </a:extLst>
          </p:cNvPr>
          <p:cNvCxnSpPr>
            <a:cxnSpLocks/>
          </p:cNvCxnSpPr>
          <p:nvPr/>
        </p:nvCxnSpPr>
        <p:spPr>
          <a:xfrm>
            <a:off x="9746594" y="5009552"/>
            <a:ext cx="1056739" cy="0"/>
          </a:xfrm>
          <a:prstGeom prst="line">
            <a:avLst/>
          </a:prstGeom>
          <a:ln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C313008D-01D8-418A-887D-7EEAF6B212A6}"/>
              </a:ext>
            </a:extLst>
          </p:cNvPr>
          <p:cNvCxnSpPr>
            <a:cxnSpLocks/>
          </p:cNvCxnSpPr>
          <p:nvPr/>
        </p:nvCxnSpPr>
        <p:spPr>
          <a:xfrm>
            <a:off x="7402313" y="3741900"/>
            <a:ext cx="1193325" cy="683592"/>
          </a:xfrm>
          <a:prstGeom prst="line">
            <a:avLst/>
          </a:prstGeom>
          <a:ln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39EA66D8-7693-4E91-9070-B401C35F713D}"/>
                  </a:ext>
                </a:extLst>
              </p:cNvPr>
              <p:cNvSpPr/>
              <p:nvPr/>
            </p:nvSpPr>
            <p:spPr>
              <a:xfrm>
                <a:off x="7294726" y="3884057"/>
                <a:ext cx="67358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9,5</m:t>
                      </m:r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39EA66D8-7693-4E91-9070-B401C35F71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726" y="3884057"/>
                <a:ext cx="67358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DDEDE140-C17F-4F30-AA86-099C81F282B4}"/>
                  </a:ext>
                </a:extLst>
              </p:cNvPr>
              <p:cNvSpPr/>
              <p:nvPr/>
            </p:nvSpPr>
            <p:spPr>
              <a:xfrm>
                <a:off x="8826281" y="4163604"/>
                <a:ext cx="67358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0,5</m:t>
                      </m:r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DDEDE140-C17F-4F30-AA86-099C81F282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6281" y="4163604"/>
                <a:ext cx="67358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1CC9A78B-D63D-464D-BBBB-4EA4E3B3D186}"/>
                  </a:ext>
                </a:extLst>
              </p:cNvPr>
              <p:cNvSpPr/>
              <p:nvPr/>
            </p:nvSpPr>
            <p:spPr>
              <a:xfrm>
                <a:off x="9893740" y="4439023"/>
                <a:ext cx="67358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10,5</m:t>
                      </m:r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1CC9A78B-D63D-464D-BBBB-4EA4E3B3D1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3740" y="4439023"/>
                <a:ext cx="67358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Elipse 59">
            <a:extLst>
              <a:ext uri="{FF2B5EF4-FFF2-40B4-BE49-F238E27FC236}">
                <a16:creationId xmlns:a16="http://schemas.microsoft.com/office/drawing/2014/main" id="{1E9046BE-CE31-4E0D-B4E0-1F59152D62DB}"/>
              </a:ext>
            </a:extLst>
          </p:cNvPr>
          <p:cNvSpPr/>
          <p:nvPr/>
        </p:nvSpPr>
        <p:spPr>
          <a:xfrm>
            <a:off x="10816196" y="5616751"/>
            <a:ext cx="96867" cy="10992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4B4D3436-6446-404B-90AF-AF56BBEFB308}"/>
              </a:ext>
            </a:extLst>
          </p:cNvPr>
          <p:cNvSpPr txBox="1"/>
          <p:nvPr/>
        </p:nvSpPr>
        <p:spPr>
          <a:xfrm>
            <a:off x="8518530" y="5284521"/>
            <a:ext cx="3794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25CF801A-B6D7-41BC-9ED9-FBEBD82A75FD}"/>
              </a:ext>
            </a:extLst>
          </p:cNvPr>
          <p:cNvSpPr txBox="1"/>
          <p:nvPr/>
        </p:nvSpPr>
        <p:spPr>
          <a:xfrm>
            <a:off x="9594082" y="5282004"/>
            <a:ext cx="422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9D864391-E18A-4DC3-A7F5-E6426EA48C99}"/>
              </a:ext>
            </a:extLst>
          </p:cNvPr>
          <p:cNvSpPr/>
          <p:nvPr/>
        </p:nvSpPr>
        <p:spPr>
          <a:xfrm>
            <a:off x="7324667" y="5596665"/>
            <a:ext cx="96867" cy="10992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2599DAE2-23D1-491F-AC73-27C19278E000}"/>
                  </a:ext>
                </a:extLst>
              </p:cNvPr>
              <p:cNvSpPr/>
              <p:nvPr/>
            </p:nvSpPr>
            <p:spPr>
              <a:xfrm>
                <a:off x="247563" y="4851776"/>
                <a:ext cx="4394921" cy="763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nary>
                      <m:r>
                        <a:rPr lang="pt-B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=+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9,5</m:t>
                      </m:r>
                      <m:r>
                        <a:rPr lang="pt-B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 5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−10 . 2,5</m:t>
                      </m:r>
                      <m:r>
                        <a:rPr lang="pt-B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=+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22,5</m:t>
                      </m:r>
                      <m:r>
                        <a:rPr lang="pt-B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𝐾𝑁𝑚</m:t>
                      </m:r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2599DAE2-23D1-491F-AC73-27C19278E0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63" y="4851776"/>
                <a:ext cx="4394921" cy="76309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C46CE75B-98CA-4CCA-87C8-82888A14C9ED}"/>
                  </a:ext>
                </a:extLst>
              </p:cNvPr>
              <p:cNvSpPr/>
              <p:nvPr/>
            </p:nvSpPr>
            <p:spPr>
              <a:xfrm>
                <a:off x="481906" y="5535876"/>
                <a:ext cx="3562898" cy="763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nary>
                      <m:r>
                        <a:rPr lang="pt-B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=+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10,5</m:t>
                      </m:r>
                      <m:r>
                        <a:rPr lang="pt-B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 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pt-B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=+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21,0</m:t>
                      </m:r>
                      <m:r>
                        <a:rPr lang="pt-B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𝐾𝑁𝑚</m:t>
                      </m:r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C46CE75B-98CA-4CCA-87C8-82888A14C9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06" y="5535876"/>
                <a:ext cx="3562898" cy="76309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Conector reto 65">
            <a:extLst>
              <a:ext uri="{FF2B5EF4-FFF2-40B4-BE49-F238E27FC236}">
                <a16:creationId xmlns:a16="http://schemas.microsoft.com/office/drawing/2014/main" id="{548CBFA5-A370-478B-B42A-76A73A05E2EF}"/>
              </a:ext>
            </a:extLst>
          </p:cNvPr>
          <p:cNvCxnSpPr>
            <a:cxnSpLocks/>
          </p:cNvCxnSpPr>
          <p:nvPr/>
        </p:nvCxnSpPr>
        <p:spPr>
          <a:xfrm flipV="1">
            <a:off x="9800121" y="5654943"/>
            <a:ext cx="0" cy="74824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to 67">
            <a:extLst>
              <a:ext uri="{FF2B5EF4-FFF2-40B4-BE49-F238E27FC236}">
                <a16:creationId xmlns:a16="http://schemas.microsoft.com/office/drawing/2014/main" id="{0A1BE2CD-AC8B-451E-96D3-D403A08BFC81}"/>
              </a:ext>
            </a:extLst>
          </p:cNvPr>
          <p:cNvCxnSpPr>
            <a:cxnSpLocks/>
          </p:cNvCxnSpPr>
          <p:nvPr/>
        </p:nvCxnSpPr>
        <p:spPr>
          <a:xfrm flipV="1">
            <a:off x="9807890" y="5706593"/>
            <a:ext cx="1027527" cy="696599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C256CF71-7E5F-47FE-9735-0DEAE341147A}"/>
              </a:ext>
            </a:extLst>
          </p:cNvPr>
          <p:cNvCxnSpPr>
            <a:cxnSpLocks/>
          </p:cNvCxnSpPr>
          <p:nvPr/>
        </p:nvCxnSpPr>
        <p:spPr>
          <a:xfrm flipV="1">
            <a:off x="8678564" y="6403192"/>
            <a:ext cx="1121557" cy="38955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>
            <a:extLst>
              <a:ext uri="{FF2B5EF4-FFF2-40B4-BE49-F238E27FC236}">
                <a16:creationId xmlns:a16="http://schemas.microsoft.com/office/drawing/2014/main" id="{455A4A4B-F670-4D01-B908-DBEB28835766}"/>
              </a:ext>
            </a:extLst>
          </p:cNvPr>
          <p:cNvCxnSpPr>
            <a:cxnSpLocks/>
            <a:stCxn id="63" idx="2"/>
          </p:cNvCxnSpPr>
          <p:nvPr/>
        </p:nvCxnSpPr>
        <p:spPr>
          <a:xfrm>
            <a:off x="7324667" y="5651629"/>
            <a:ext cx="1383576" cy="1133791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aixaDeTexto 74">
                <a:extLst>
                  <a:ext uri="{FF2B5EF4-FFF2-40B4-BE49-F238E27FC236}">
                    <a16:creationId xmlns:a16="http://schemas.microsoft.com/office/drawing/2014/main" id="{22137200-AD69-4E05-8EA4-1EE4B80558F8}"/>
                  </a:ext>
                </a:extLst>
              </p:cNvPr>
              <p:cNvSpPr txBox="1"/>
              <p:nvPr/>
            </p:nvSpPr>
            <p:spPr>
              <a:xfrm>
                <a:off x="952607" y="6175201"/>
                <a:ext cx="2593402" cy="5537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. ℓ²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 . 5²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=6,25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𝐾𝑁𝑚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5" name="CaixaDeTexto 74">
                <a:extLst>
                  <a:ext uri="{FF2B5EF4-FFF2-40B4-BE49-F238E27FC236}">
                    <a16:creationId xmlns:a16="http://schemas.microsoft.com/office/drawing/2014/main" id="{22137200-AD69-4E05-8EA4-1EE4B8055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607" y="6175201"/>
                <a:ext cx="2593402" cy="5537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B81B8A55-DDDB-45F4-A731-00CECA1BA11F}"/>
                  </a:ext>
                </a:extLst>
              </p:cNvPr>
              <p:cNvSpPr/>
              <p:nvPr/>
            </p:nvSpPr>
            <p:spPr>
              <a:xfrm>
                <a:off x="8656881" y="5952690"/>
                <a:ext cx="67358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22,5</m:t>
                      </m:r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B81B8A55-DDDB-45F4-A731-00CECA1BA1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6881" y="5952690"/>
                <a:ext cx="673581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09F4EDDA-C3E0-47E1-9FE6-50937574E6B8}"/>
                  </a:ext>
                </a:extLst>
              </p:cNvPr>
              <p:cNvSpPr/>
              <p:nvPr/>
            </p:nvSpPr>
            <p:spPr>
              <a:xfrm>
                <a:off x="9753579" y="5746377"/>
                <a:ext cx="67358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21,0</m:t>
                      </m:r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09F4EDDA-C3E0-47E1-9FE6-50937574E6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579" y="5746377"/>
                <a:ext cx="673581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Elipse 77">
            <a:extLst>
              <a:ext uri="{FF2B5EF4-FFF2-40B4-BE49-F238E27FC236}">
                <a16:creationId xmlns:a16="http://schemas.microsoft.com/office/drawing/2014/main" id="{0716094F-2FF0-4610-A9B8-2930B16DB6BF}"/>
              </a:ext>
            </a:extLst>
          </p:cNvPr>
          <p:cNvSpPr/>
          <p:nvPr/>
        </p:nvSpPr>
        <p:spPr>
          <a:xfrm>
            <a:off x="7920275" y="6120237"/>
            <a:ext cx="96867" cy="1099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9" name="Conector reto 78">
            <a:extLst>
              <a:ext uri="{FF2B5EF4-FFF2-40B4-BE49-F238E27FC236}">
                <a16:creationId xmlns:a16="http://schemas.microsoft.com/office/drawing/2014/main" id="{F55DF14C-841D-4358-9685-1C0E4B3ED264}"/>
              </a:ext>
            </a:extLst>
          </p:cNvPr>
          <p:cNvCxnSpPr>
            <a:cxnSpLocks/>
            <a:stCxn id="78" idx="0"/>
          </p:cNvCxnSpPr>
          <p:nvPr/>
        </p:nvCxnSpPr>
        <p:spPr>
          <a:xfrm flipV="1">
            <a:off x="7968709" y="5646823"/>
            <a:ext cx="4217" cy="4734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06378273-3FB6-45B6-B03C-1EA5FB9E6983}"/>
                  </a:ext>
                </a:extLst>
              </p:cNvPr>
              <p:cNvSpPr/>
              <p:nvPr/>
            </p:nvSpPr>
            <p:spPr>
              <a:xfrm>
                <a:off x="7910212" y="5717610"/>
                <a:ext cx="67358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11,25</m:t>
                      </m:r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06378273-3FB6-45B6-B03C-1EA5FB9E69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212" y="5717610"/>
                <a:ext cx="673581" cy="369332"/>
              </a:xfrm>
              <a:prstGeom prst="rect">
                <a:avLst/>
              </a:prstGeom>
              <a:blipFill>
                <a:blip r:embed="rId16"/>
                <a:stretch>
                  <a:fillRect r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Conector reto 84">
            <a:extLst>
              <a:ext uri="{FF2B5EF4-FFF2-40B4-BE49-F238E27FC236}">
                <a16:creationId xmlns:a16="http://schemas.microsoft.com/office/drawing/2014/main" id="{00021FE1-0547-4E24-9EE9-A4E9AE88FED7}"/>
              </a:ext>
            </a:extLst>
          </p:cNvPr>
          <p:cNvCxnSpPr>
            <a:cxnSpLocks/>
          </p:cNvCxnSpPr>
          <p:nvPr/>
        </p:nvCxnSpPr>
        <p:spPr>
          <a:xfrm flipV="1">
            <a:off x="7968307" y="6218525"/>
            <a:ext cx="0" cy="27124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tângulo 86">
                <a:extLst>
                  <a:ext uri="{FF2B5EF4-FFF2-40B4-BE49-F238E27FC236}">
                    <a16:creationId xmlns:a16="http://schemas.microsoft.com/office/drawing/2014/main" id="{876D08F1-EC3C-4BFC-8590-1297095F1651}"/>
                  </a:ext>
                </a:extLst>
              </p:cNvPr>
              <p:cNvSpPr/>
              <p:nvPr/>
            </p:nvSpPr>
            <p:spPr>
              <a:xfrm>
                <a:off x="7932750" y="6224871"/>
                <a:ext cx="67358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,25</m:t>
                      </m:r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7" name="Retângulo 86">
                <a:extLst>
                  <a:ext uri="{FF2B5EF4-FFF2-40B4-BE49-F238E27FC236}">
                    <a16:creationId xmlns:a16="http://schemas.microsoft.com/office/drawing/2014/main" id="{876D08F1-EC3C-4BFC-8590-1297095F16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750" y="6224871"/>
                <a:ext cx="673581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tângulo 87">
                <a:extLst>
                  <a:ext uri="{FF2B5EF4-FFF2-40B4-BE49-F238E27FC236}">
                    <a16:creationId xmlns:a16="http://schemas.microsoft.com/office/drawing/2014/main" id="{0517D6B9-58F5-4FB3-B0E1-D92569728425}"/>
                  </a:ext>
                </a:extLst>
              </p:cNvPr>
              <p:cNvSpPr/>
              <p:nvPr/>
            </p:nvSpPr>
            <p:spPr>
              <a:xfrm>
                <a:off x="7279443" y="5917423"/>
                <a:ext cx="67358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17,50</m:t>
                      </m:r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8" name="Retângulo 87">
                <a:extLst>
                  <a:ext uri="{FF2B5EF4-FFF2-40B4-BE49-F238E27FC236}">
                    <a16:creationId xmlns:a16="http://schemas.microsoft.com/office/drawing/2014/main" id="{0517D6B9-58F5-4FB3-B0E1-D925697284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443" y="5917423"/>
                <a:ext cx="673581" cy="369332"/>
              </a:xfrm>
              <a:prstGeom prst="rect">
                <a:avLst/>
              </a:prstGeom>
              <a:blipFill>
                <a:blip r:embed="rId18"/>
                <a:stretch>
                  <a:fillRect r="-90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Forma Livre: Forma 88">
            <a:extLst>
              <a:ext uri="{FF2B5EF4-FFF2-40B4-BE49-F238E27FC236}">
                <a16:creationId xmlns:a16="http://schemas.microsoft.com/office/drawing/2014/main" id="{2DE647EE-DEA7-4C64-B29E-AE0C4D5F1420}"/>
              </a:ext>
            </a:extLst>
          </p:cNvPr>
          <p:cNvSpPr/>
          <p:nvPr/>
        </p:nvSpPr>
        <p:spPr>
          <a:xfrm>
            <a:off x="7332617" y="5666381"/>
            <a:ext cx="1330120" cy="1119429"/>
          </a:xfrm>
          <a:custGeom>
            <a:avLst/>
            <a:gdLst>
              <a:gd name="connsiteX0" fmla="*/ 1251284 w 1251284"/>
              <a:gd name="connsiteY0" fmla="*/ 1171104 h 1171104"/>
              <a:gd name="connsiteX1" fmla="*/ 561473 w 1251284"/>
              <a:gd name="connsiteY1" fmla="*/ 898388 h 1171104"/>
              <a:gd name="connsiteX2" fmla="*/ 0 w 1251284"/>
              <a:gd name="connsiteY2" fmla="*/ 30 h 1171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1284" h="1171104">
                <a:moveTo>
                  <a:pt x="1251284" y="1171104"/>
                </a:moveTo>
                <a:cubicBezTo>
                  <a:pt x="1010652" y="1132335"/>
                  <a:pt x="770020" y="1093567"/>
                  <a:pt x="561473" y="898388"/>
                </a:cubicBezTo>
                <a:cubicBezTo>
                  <a:pt x="352926" y="703209"/>
                  <a:pt x="147052" y="-5317"/>
                  <a:pt x="0" y="3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965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73A4844-E05D-4456-A8E2-F248FDA3E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452" y="637926"/>
            <a:ext cx="3590230" cy="1480790"/>
          </a:xfrm>
        </p:spPr>
        <p:txBody>
          <a:bodyPr>
            <a:noAutofit/>
          </a:bodyPr>
          <a:lstStyle/>
          <a:p>
            <a:pPr algn="r"/>
            <a:r>
              <a:rPr lang="en-US" sz="3000" dirty="0" err="1">
                <a:solidFill>
                  <a:schemeClr val="bg1"/>
                </a:solidFill>
              </a:rPr>
              <a:t>Exercício</a:t>
            </a:r>
            <a:r>
              <a:rPr lang="en-US" sz="3000" dirty="0">
                <a:solidFill>
                  <a:schemeClr val="bg1"/>
                </a:solidFill>
              </a:rPr>
              <a:t> 10</a:t>
            </a:r>
            <a:br>
              <a:rPr lang="en-US" sz="3000" dirty="0">
                <a:solidFill>
                  <a:schemeClr val="bg1"/>
                </a:solidFill>
              </a:rPr>
            </a:br>
            <a:r>
              <a:rPr lang="en-US" sz="3000" dirty="0" err="1">
                <a:solidFill>
                  <a:schemeClr val="bg1"/>
                </a:solidFill>
              </a:rPr>
              <a:t>Calcule</a:t>
            </a:r>
            <a:r>
              <a:rPr lang="en-US" sz="3000" dirty="0">
                <a:solidFill>
                  <a:schemeClr val="bg1"/>
                </a:solidFill>
              </a:rPr>
              <a:t> as </a:t>
            </a:r>
            <a:r>
              <a:rPr lang="en-US" sz="3000" dirty="0" err="1">
                <a:solidFill>
                  <a:schemeClr val="bg1"/>
                </a:solidFill>
              </a:rPr>
              <a:t>Reações</a:t>
            </a:r>
            <a:r>
              <a:rPr lang="en-US" sz="3000" dirty="0">
                <a:solidFill>
                  <a:schemeClr val="bg1"/>
                </a:solidFill>
              </a:rPr>
              <a:t> de </a:t>
            </a:r>
            <a:r>
              <a:rPr lang="en-US" sz="3000" dirty="0" err="1">
                <a:solidFill>
                  <a:schemeClr val="bg1"/>
                </a:solidFill>
              </a:rPr>
              <a:t>Apoio</a:t>
            </a:r>
            <a:r>
              <a:rPr lang="en-US" sz="3000" dirty="0">
                <a:solidFill>
                  <a:schemeClr val="bg1"/>
                </a:solidFill>
              </a:rPr>
              <a:t> da </a:t>
            </a:r>
            <a:r>
              <a:rPr lang="en-US" sz="3000" dirty="0" err="1">
                <a:solidFill>
                  <a:schemeClr val="bg1"/>
                </a:solidFill>
              </a:rPr>
              <a:t>Viga</a:t>
            </a:r>
            <a:r>
              <a:rPr lang="en-US" sz="3000" dirty="0">
                <a:solidFill>
                  <a:schemeClr val="bg1"/>
                </a:solidFill>
              </a:rPr>
              <a:t> e </a:t>
            </a:r>
            <a:r>
              <a:rPr lang="en-US" sz="3000" dirty="0" err="1">
                <a:solidFill>
                  <a:schemeClr val="bg1"/>
                </a:solidFill>
              </a:rPr>
              <a:t>os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Diagramas</a:t>
            </a:r>
            <a:r>
              <a:rPr lang="en-US" sz="3000" dirty="0">
                <a:solidFill>
                  <a:schemeClr val="bg1"/>
                </a:solidFill>
              </a:rPr>
              <a:t> de </a:t>
            </a:r>
            <a:r>
              <a:rPr lang="en-US" sz="3000" dirty="0" err="1">
                <a:solidFill>
                  <a:schemeClr val="bg1"/>
                </a:solidFill>
              </a:rPr>
              <a:t>Cortante</a:t>
            </a:r>
            <a:r>
              <a:rPr lang="en-US" sz="3000" dirty="0">
                <a:solidFill>
                  <a:schemeClr val="bg1"/>
                </a:solidFill>
              </a:rPr>
              <a:t> e de </a:t>
            </a:r>
            <a:r>
              <a:rPr lang="en-US" sz="3000" dirty="0" err="1">
                <a:solidFill>
                  <a:schemeClr val="bg1"/>
                </a:solidFill>
              </a:rPr>
              <a:t>Momento</a:t>
            </a:r>
            <a:endParaRPr lang="pt-BR" sz="3000" dirty="0">
              <a:solidFill>
                <a:schemeClr val="bg1"/>
              </a:solidFill>
            </a:endParaRP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61817B6-ACF7-4A99-ACDC-4F4FAA120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86" y="-1206868"/>
            <a:ext cx="7185126" cy="5079564"/>
          </a:xfrm>
          <a:effectLst/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B47E909A-D3B8-4761-BCF0-4DA3D96AEAD1}"/>
              </a:ext>
            </a:extLst>
          </p:cNvPr>
          <p:cNvCxnSpPr>
            <a:cxnSpLocks/>
          </p:cNvCxnSpPr>
          <p:nvPr/>
        </p:nvCxnSpPr>
        <p:spPr>
          <a:xfrm>
            <a:off x="6722783" y="506399"/>
            <a:ext cx="0" cy="5718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6992A2F7-64E7-4501-A616-FD56839169C3}"/>
              </a:ext>
            </a:extLst>
          </p:cNvPr>
          <p:cNvCxnSpPr>
            <a:cxnSpLocks/>
          </p:cNvCxnSpPr>
          <p:nvPr/>
        </p:nvCxnSpPr>
        <p:spPr>
          <a:xfrm flipV="1">
            <a:off x="5354425" y="1374563"/>
            <a:ext cx="0" cy="62072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22CCD6C2-3F0F-411E-B801-BE3D346AEC69}"/>
              </a:ext>
            </a:extLst>
          </p:cNvPr>
          <p:cNvCxnSpPr>
            <a:cxnSpLocks/>
          </p:cNvCxnSpPr>
          <p:nvPr/>
        </p:nvCxnSpPr>
        <p:spPr>
          <a:xfrm>
            <a:off x="4654286" y="1368718"/>
            <a:ext cx="681321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40ED6CB0-DB2C-4635-8B1F-E8CA0F00B6E6}"/>
              </a:ext>
            </a:extLst>
          </p:cNvPr>
          <p:cNvCxnSpPr>
            <a:cxnSpLocks/>
          </p:cNvCxnSpPr>
          <p:nvPr/>
        </p:nvCxnSpPr>
        <p:spPr>
          <a:xfrm flipV="1">
            <a:off x="11290373" y="1374563"/>
            <a:ext cx="0" cy="62072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5D9D8294-64F8-4FE5-92D1-AA5FDC12299D}"/>
                  </a:ext>
                </a:extLst>
              </p:cNvPr>
              <p:cNvSpPr/>
              <p:nvPr/>
            </p:nvSpPr>
            <p:spPr>
              <a:xfrm>
                <a:off x="5976008" y="137067"/>
                <a:ext cx="14935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6 . 8=48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5D9D8294-64F8-4FE5-92D1-AA5FDC1229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008" y="137067"/>
                <a:ext cx="149355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Espaço Reservado para Conteúdo 2">
                <a:extLst>
                  <a:ext uri="{FF2B5EF4-FFF2-40B4-BE49-F238E27FC236}">
                    <a16:creationId xmlns:a16="http://schemas.microsoft.com/office/drawing/2014/main" id="{51BBBF1B-2F2C-456E-9F04-55682B523E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62860" y="2096242"/>
                <a:ext cx="7720566" cy="1122217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06000" algn="l" defTabSz="457200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21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2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"/>
                  <a:defRPr sz="19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026000" indent="-21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7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386000" indent="-21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"/>
                  <a:defRPr sz="15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1674000" indent="-21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5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0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40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278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10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900" indent="0" algn="ctr">
                  <a:buFont typeface="Wingdings 2" charset="2"/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sz="13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pt-BR" sz="1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300" i="1">
                                <a:latin typeface="Cambria Math" panose="02040503050406030204" pitchFamily="18" charset="0"/>
                              </a:rPr>
                              <m:t>𝐹𝐻</m:t>
                            </m:r>
                          </m:e>
                          <m:sup>
                            <m:r>
                              <a:rPr lang="pt-BR" sz="1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</m:t>
                            </m:r>
                          </m:sup>
                        </m:sSup>
                      </m:e>
                    </m:nary>
                    <m:r>
                      <a:rPr lang="pt-BR" sz="1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300" i="1">
                        <a:latin typeface="Cambria Math" panose="02040503050406030204" pitchFamily="18" charset="0"/>
                      </a:rPr>
                      <m:t>𝐻𝐴</m:t>
                    </m:r>
                    <m:r>
                      <a:rPr lang="pt-BR" sz="13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sz="1300" dirty="0"/>
                  <a:t>;</a:t>
                </a:r>
                <a14:m>
                  <m:oMath xmlns:m="http://schemas.openxmlformats.org/officeDocument/2006/math">
                    <m:r>
                      <a:rPr lang="pt-BR" sz="1300" b="0" i="0" smtClean="0">
                        <a:latin typeface="Cambria Math" panose="02040503050406030204" pitchFamily="18" charset="0"/>
                      </a:rPr>
                      <m:t>   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sz="13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pt-BR" sz="1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300" i="1">
                                <a:latin typeface="Cambria Math" panose="02040503050406030204" pitchFamily="18" charset="0"/>
                              </a:rPr>
                              <m:t>𝐹𝑉</m:t>
                            </m:r>
                          </m:e>
                          <m:sup>
                            <m:r>
                              <a:rPr lang="pt-BR" sz="1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↑+</m:t>
                            </m:r>
                          </m:sup>
                        </m:sSup>
                      </m:e>
                    </m:nary>
                    <m:r>
                      <a:rPr lang="pt-BR" sz="1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300" i="1">
                        <a:latin typeface="Cambria Math" panose="02040503050406030204" pitchFamily="18" charset="0"/>
                      </a:rPr>
                      <m:t>𝑅𝐴</m:t>
                    </m:r>
                    <m:r>
                      <a:rPr lang="pt-BR" sz="13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1300" i="1">
                        <a:latin typeface="Cambria Math" panose="02040503050406030204" pitchFamily="18" charset="0"/>
                      </a:rPr>
                      <m:t>𝑅𝐵</m:t>
                    </m:r>
                    <m:r>
                      <a:rPr lang="pt-BR" sz="1300" i="1">
                        <a:latin typeface="Cambria Math" panose="02040503050406030204" pitchFamily="18" charset="0"/>
                      </a:rPr>
                      <m:t>=78 </m:t>
                    </m:r>
                    <m:r>
                      <a:rPr lang="pt-BR" sz="1300" i="1" smtClean="0">
                        <a:latin typeface="Cambria Math" panose="02040503050406030204" pitchFamily="18" charset="0"/>
                      </a:rPr>
                      <m:t>𝐾𝑁</m:t>
                    </m:r>
                  </m:oMath>
                </a14:m>
                <a:r>
                  <a:rPr lang="pt-BR" sz="1300" dirty="0"/>
                  <a:t>; </a:t>
                </a:r>
                <a14:m>
                  <m:oMath xmlns:m="http://schemas.openxmlformats.org/officeDocument/2006/math">
                    <m:r>
                      <a:rPr lang="pt-BR" sz="1300" b="0" i="0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sz="13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pt-BR" sz="1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t-BR" sz="13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3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pt-BR" sz="13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  <m:sup>
                            <m:r>
                              <a:rPr lang="pt-BR" sz="1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↷+</m:t>
                            </m:r>
                          </m:sup>
                        </m:sSup>
                      </m:e>
                    </m:nary>
                    <m:r>
                      <a:rPr lang="pt-BR" sz="1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300" b="0" i="1" smtClean="0">
                        <a:latin typeface="Cambria Math" panose="02040503050406030204" pitchFamily="18" charset="0"/>
                      </a:rPr>
                      <m:t>48 . 3+13 . 8+17 . 10,75 −12,5 . </m:t>
                    </m:r>
                    <m:r>
                      <a:rPr lang="pt-BR" sz="1300" b="0" i="1" smtClean="0">
                        <a:latin typeface="Cambria Math" panose="02040503050406030204" pitchFamily="18" charset="0"/>
                      </a:rPr>
                      <m:t>𝑅𝐵</m:t>
                    </m:r>
                    <m:r>
                      <a:rPr lang="pt-BR" sz="13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pt-BR" sz="1300" b="0" dirty="0"/>
              </a:p>
              <a:p>
                <a:pPr marL="36900" indent="0" algn="ctr">
                  <a:buFont typeface="Wingdings 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300" b="0" i="1" smtClean="0">
                          <a:latin typeface="Cambria Math" panose="02040503050406030204" pitchFamily="18" charset="0"/>
                        </a:rPr>
                        <m:t>𝑅𝐵</m:t>
                      </m:r>
                      <m:r>
                        <a:rPr lang="pt-BR" sz="1300" b="0" i="1" smtClean="0">
                          <a:latin typeface="Cambria Math" panose="02040503050406030204" pitchFamily="18" charset="0"/>
                        </a:rPr>
                        <m:t>=34,46</m:t>
                      </m:r>
                      <m:r>
                        <a:rPr lang="pt-BR" sz="13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13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pt-BR" sz="1300" b="0" i="1" smtClean="0">
                          <a:latin typeface="Cambria Math" panose="02040503050406030204" pitchFamily="18" charset="0"/>
                        </a:rPr>
                        <m:t>𝑅𝐴</m:t>
                      </m:r>
                      <m:r>
                        <a:rPr lang="pt-BR" sz="1300" b="0" i="1" smtClean="0">
                          <a:latin typeface="Cambria Math" panose="02040503050406030204" pitchFamily="18" charset="0"/>
                        </a:rPr>
                        <m:t>=43,54</m:t>
                      </m:r>
                      <m:r>
                        <a:rPr lang="pt-BR" sz="1300" b="0" i="1" smtClean="0"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sz="1300" dirty="0"/>
              </a:p>
            </p:txBody>
          </p:sp>
        </mc:Choice>
        <mc:Fallback xmlns="">
          <p:sp>
            <p:nvSpPr>
              <p:cNvPr id="13" name="Espaço Reservado para Conteúdo 2">
                <a:extLst>
                  <a:ext uri="{FF2B5EF4-FFF2-40B4-BE49-F238E27FC236}">
                    <a16:creationId xmlns:a16="http://schemas.microsoft.com/office/drawing/2014/main" id="{51BBBF1B-2F2C-456E-9F04-55682B523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860" y="2096242"/>
                <a:ext cx="7720566" cy="11222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8F1DA32-2B30-40FF-A0CB-87EE2E173951}"/>
                  </a:ext>
                </a:extLst>
              </p:cNvPr>
              <p:cNvSpPr txBox="1"/>
              <p:nvPr/>
            </p:nvSpPr>
            <p:spPr>
              <a:xfrm>
                <a:off x="4493417" y="5459559"/>
                <a:ext cx="979437" cy="397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DM</m:t>
                      </m:r>
                      <m: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box>
                        <m:box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pt-B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num>
                            <m:den>
                              <m:r>
                                <a:rPr lang="pt-BR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8F1DA32-2B30-40FF-A0CB-87EE2E173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417" y="5459559"/>
                <a:ext cx="979437" cy="3976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AD5447D7-8433-4CA3-8213-605E144BE65C}"/>
              </a:ext>
            </a:extLst>
          </p:cNvPr>
          <p:cNvCxnSpPr>
            <a:cxnSpLocks/>
          </p:cNvCxnSpPr>
          <p:nvPr/>
        </p:nvCxnSpPr>
        <p:spPr>
          <a:xfrm flipV="1">
            <a:off x="5320493" y="3697553"/>
            <a:ext cx="6160477" cy="50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AE5F8B5-8191-4FC8-96E5-3A1AA4AAEB27}"/>
              </a:ext>
            </a:extLst>
          </p:cNvPr>
          <p:cNvSpPr txBox="1"/>
          <p:nvPr/>
        </p:nvSpPr>
        <p:spPr>
          <a:xfrm>
            <a:off x="5467836" y="1559055"/>
            <a:ext cx="422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58DFAA6-75BB-47CB-851D-30C1B7CA4DEF}"/>
              </a:ext>
            </a:extLst>
          </p:cNvPr>
          <p:cNvSpPr txBox="1"/>
          <p:nvPr/>
        </p:nvSpPr>
        <p:spPr>
          <a:xfrm>
            <a:off x="11382661" y="1094387"/>
            <a:ext cx="422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B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F3CB78F5-C76D-4A1F-B531-7C0259035105}"/>
              </a:ext>
            </a:extLst>
          </p:cNvPr>
          <p:cNvCxnSpPr>
            <a:cxnSpLocks/>
          </p:cNvCxnSpPr>
          <p:nvPr/>
        </p:nvCxnSpPr>
        <p:spPr>
          <a:xfrm flipV="1">
            <a:off x="5339311" y="2703400"/>
            <a:ext cx="0" cy="99415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73085B6D-9C10-48F3-B60D-4084AEEE3BBA}"/>
                  </a:ext>
                </a:extLst>
              </p:cNvPr>
              <p:cNvSpPr/>
              <p:nvPr/>
            </p:nvSpPr>
            <p:spPr>
              <a:xfrm>
                <a:off x="5457720" y="3207280"/>
                <a:ext cx="8018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43,54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73085B6D-9C10-48F3-B60D-4084AEEE3B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720" y="3207280"/>
                <a:ext cx="80182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aixaDeTexto 23">
            <a:extLst>
              <a:ext uri="{FF2B5EF4-FFF2-40B4-BE49-F238E27FC236}">
                <a16:creationId xmlns:a16="http://schemas.microsoft.com/office/drawing/2014/main" id="{5D3D9743-BAC2-4701-9457-12E1554E86D1}"/>
              </a:ext>
            </a:extLst>
          </p:cNvPr>
          <p:cNvSpPr txBox="1"/>
          <p:nvPr/>
        </p:nvSpPr>
        <p:spPr>
          <a:xfrm>
            <a:off x="10284300" y="1413574"/>
            <a:ext cx="422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B80E6C9-9E54-4C34-BF51-AF5E7F389365}"/>
              </a:ext>
            </a:extLst>
          </p:cNvPr>
          <p:cNvSpPr txBox="1"/>
          <p:nvPr/>
        </p:nvSpPr>
        <p:spPr>
          <a:xfrm>
            <a:off x="8026230" y="1416975"/>
            <a:ext cx="3794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273D50B0-53C6-4DF2-8B7C-8AFC28ADA678}"/>
              </a:ext>
            </a:extLst>
          </p:cNvPr>
          <p:cNvSpPr txBox="1"/>
          <p:nvPr/>
        </p:nvSpPr>
        <p:spPr>
          <a:xfrm>
            <a:off x="8989699" y="1413574"/>
            <a:ext cx="422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D</a:t>
            </a: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1B849DE3-97F0-4434-8D77-7C142CB9158A}"/>
              </a:ext>
            </a:extLst>
          </p:cNvPr>
          <p:cNvCxnSpPr>
            <a:cxnSpLocks/>
          </p:cNvCxnSpPr>
          <p:nvPr/>
        </p:nvCxnSpPr>
        <p:spPr>
          <a:xfrm flipH="1" flipV="1">
            <a:off x="8194684" y="3719354"/>
            <a:ext cx="3243" cy="54837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D744BF4C-7A3D-43C0-8A15-900F746090F0}"/>
              </a:ext>
            </a:extLst>
          </p:cNvPr>
          <p:cNvCxnSpPr>
            <a:cxnSpLocks/>
          </p:cNvCxnSpPr>
          <p:nvPr/>
        </p:nvCxnSpPr>
        <p:spPr>
          <a:xfrm flipV="1">
            <a:off x="9107115" y="3711621"/>
            <a:ext cx="0" cy="89474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B188FAF7-B4FA-4D35-B81D-2781FBC92142}"/>
              </a:ext>
            </a:extLst>
          </p:cNvPr>
          <p:cNvCxnSpPr>
            <a:cxnSpLocks/>
          </p:cNvCxnSpPr>
          <p:nvPr/>
        </p:nvCxnSpPr>
        <p:spPr>
          <a:xfrm flipV="1">
            <a:off x="10480201" y="3734226"/>
            <a:ext cx="0" cy="149550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D4060F25-66FF-4F74-BB6A-33DD2110D066}"/>
              </a:ext>
            </a:extLst>
          </p:cNvPr>
          <p:cNvCxnSpPr>
            <a:cxnSpLocks/>
          </p:cNvCxnSpPr>
          <p:nvPr/>
        </p:nvCxnSpPr>
        <p:spPr>
          <a:xfrm>
            <a:off x="9107115" y="4599578"/>
            <a:ext cx="1246310" cy="0"/>
          </a:xfrm>
          <a:prstGeom prst="line">
            <a:avLst/>
          </a:prstGeom>
          <a:ln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4A06A7FF-5E06-49BC-8174-E788AE523A42}"/>
              </a:ext>
            </a:extLst>
          </p:cNvPr>
          <p:cNvCxnSpPr>
            <a:cxnSpLocks/>
          </p:cNvCxnSpPr>
          <p:nvPr/>
        </p:nvCxnSpPr>
        <p:spPr>
          <a:xfrm>
            <a:off x="8209278" y="4262237"/>
            <a:ext cx="765307" cy="0"/>
          </a:xfrm>
          <a:prstGeom prst="line">
            <a:avLst/>
          </a:prstGeom>
          <a:ln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5D8605BA-F13D-445B-A221-156B7F34E276}"/>
              </a:ext>
            </a:extLst>
          </p:cNvPr>
          <p:cNvCxnSpPr>
            <a:cxnSpLocks/>
          </p:cNvCxnSpPr>
          <p:nvPr/>
        </p:nvCxnSpPr>
        <p:spPr>
          <a:xfrm>
            <a:off x="5339311" y="2703400"/>
            <a:ext cx="2820657" cy="1549291"/>
          </a:xfrm>
          <a:prstGeom prst="line">
            <a:avLst/>
          </a:prstGeom>
          <a:ln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B3696E9C-3B93-4F93-B34C-1B70C7E42DDB}"/>
                  </a:ext>
                </a:extLst>
              </p:cNvPr>
              <p:cNvSpPr/>
              <p:nvPr/>
            </p:nvSpPr>
            <p:spPr>
              <a:xfrm>
                <a:off x="9401771" y="3974255"/>
                <a:ext cx="67358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17,46</m:t>
                      </m:r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B3696E9C-3B93-4F93-B34C-1B70C7E42D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1771" y="3974255"/>
                <a:ext cx="673581" cy="369332"/>
              </a:xfrm>
              <a:prstGeom prst="rect">
                <a:avLst/>
              </a:prstGeom>
              <a:blipFill>
                <a:blip r:embed="rId7"/>
                <a:stretch>
                  <a:fillRect r="-90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Elipse 36">
            <a:extLst>
              <a:ext uri="{FF2B5EF4-FFF2-40B4-BE49-F238E27FC236}">
                <a16:creationId xmlns:a16="http://schemas.microsoft.com/office/drawing/2014/main" id="{5A091FBA-3472-442D-852E-92D4F40EF249}"/>
              </a:ext>
            </a:extLst>
          </p:cNvPr>
          <p:cNvSpPr/>
          <p:nvPr/>
        </p:nvSpPr>
        <p:spPr>
          <a:xfrm>
            <a:off x="5315206" y="5667313"/>
            <a:ext cx="96867" cy="10992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6B9D8020-EECD-43A1-B8FA-B41B036A10EE}"/>
              </a:ext>
            </a:extLst>
          </p:cNvPr>
          <p:cNvSpPr/>
          <p:nvPr/>
        </p:nvSpPr>
        <p:spPr>
          <a:xfrm>
            <a:off x="11455304" y="5660085"/>
            <a:ext cx="96867" cy="10992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BC7CA0A8-74A1-4D2C-86EC-CA5E3D37F649}"/>
              </a:ext>
            </a:extLst>
          </p:cNvPr>
          <p:cNvCxnSpPr>
            <a:cxnSpLocks/>
          </p:cNvCxnSpPr>
          <p:nvPr/>
        </p:nvCxnSpPr>
        <p:spPr>
          <a:xfrm flipV="1">
            <a:off x="10523348" y="5729044"/>
            <a:ext cx="0" cy="45629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02CF86D7-89AF-4533-8A4C-0237869625D5}"/>
              </a:ext>
            </a:extLst>
          </p:cNvPr>
          <p:cNvCxnSpPr>
            <a:cxnSpLocks/>
            <a:endCxn id="40" idx="5"/>
          </p:cNvCxnSpPr>
          <p:nvPr/>
        </p:nvCxnSpPr>
        <p:spPr>
          <a:xfrm flipV="1">
            <a:off x="10525871" y="5753914"/>
            <a:ext cx="1012114" cy="44577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121E04FF-B10B-47A4-A67F-60C11ACE08D1}"/>
              </a:ext>
            </a:extLst>
          </p:cNvPr>
          <p:cNvCxnSpPr>
            <a:cxnSpLocks/>
          </p:cNvCxnSpPr>
          <p:nvPr/>
        </p:nvCxnSpPr>
        <p:spPr>
          <a:xfrm flipV="1">
            <a:off x="9165540" y="6205708"/>
            <a:ext cx="1357808" cy="26960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D0BA7A9D-4924-4278-98BA-45A793648889}"/>
              </a:ext>
            </a:extLst>
          </p:cNvPr>
          <p:cNvCxnSpPr>
            <a:cxnSpLocks/>
            <a:stCxn id="37" idx="5"/>
          </p:cNvCxnSpPr>
          <p:nvPr/>
        </p:nvCxnSpPr>
        <p:spPr>
          <a:xfrm>
            <a:off x="5397887" y="5761142"/>
            <a:ext cx="2818056" cy="876227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E457C96F-E176-4966-A467-2D0720AB6430}"/>
                  </a:ext>
                </a:extLst>
              </p:cNvPr>
              <p:cNvSpPr/>
              <p:nvPr/>
            </p:nvSpPr>
            <p:spPr>
              <a:xfrm>
                <a:off x="8302320" y="5848683"/>
                <a:ext cx="84238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108,32</m:t>
                      </m:r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E457C96F-E176-4966-A467-2D0720AB64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320" y="5848683"/>
                <a:ext cx="842388" cy="369332"/>
              </a:xfrm>
              <a:prstGeom prst="rect">
                <a:avLst/>
              </a:prstGeom>
              <a:blipFill>
                <a:blip r:embed="rId8"/>
                <a:stretch>
                  <a:fillRect r="-217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7EFCC001-7C89-4FCF-AA05-1F011FECF715}"/>
                  </a:ext>
                </a:extLst>
              </p:cNvPr>
              <p:cNvSpPr/>
              <p:nvPr/>
            </p:nvSpPr>
            <p:spPr>
              <a:xfrm>
                <a:off x="9401770" y="5836376"/>
                <a:ext cx="67358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60,31</m:t>
                      </m:r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7EFCC001-7C89-4FCF-AA05-1F011FECF7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1770" y="5836376"/>
                <a:ext cx="673581" cy="369332"/>
              </a:xfrm>
              <a:prstGeom prst="rect">
                <a:avLst/>
              </a:prstGeom>
              <a:blipFill>
                <a:blip r:embed="rId9"/>
                <a:stretch>
                  <a:fillRect r="-90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Elipse 46">
            <a:extLst>
              <a:ext uri="{FF2B5EF4-FFF2-40B4-BE49-F238E27FC236}">
                <a16:creationId xmlns:a16="http://schemas.microsoft.com/office/drawing/2014/main" id="{99B6A602-DC35-43C2-9F73-FFB6AC66ABC3}"/>
              </a:ext>
            </a:extLst>
          </p:cNvPr>
          <p:cNvSpPr/>
          <p:nvPr/>
        </p:nvSpPr>
        <p:spPr>
          <a:xfrm>
            <a:off x="6660352" y="6125235"/>
            <a:ext cx="96867" cy="1099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176C5746-5E68-4446-AD64-F8664E63CC31}"/>
              </a:ext>
            </a:extLst>
          </p:cNvPr>
          <p:cNvCxnSpPr>
            <a:cxnSpLocks/>
          </p:cNvCxnSpPr>
          <p:nvPr/>
        </p:nvCxnSpPr>
        <p:spPr>
          <a:xfrm flipV="1">
            <a:off x="6708786" y="6171690"/>
            <a:ext cx="0" cy="2244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256BF658-2681-4681-B355-049A82EC910D}"/>
                  </a:ext>
                </a:extLst>
              </p:cNvPr>
              <p:cNvSpPr/>
              <p:nvPr/>
            </p:nvSpPr>
            <p:spPr>
              <a:xfrm>
                <a:off x="7311514" y="5831668"/>
                <a:ext cx="67358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117,24</m:t>
                      </m:r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256BF658-2681-4681-B355-049A82EC91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514" y="5831668"/>
                <a:ext cx="673581" cy="369332"/>
              </a:xfrm>
              <a:prstGeom prst="rect">
                <a:avLst/>
              </a:prstGeom>
              <a:blipFill>
                <a:blip r:embed="rId10"/>
                <a:stretch>
                  <a:fillRect r="-2792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>
                <a:extLst>
                  <a:ext uri="{FF2B5EF4-FFF2-40B4-BE49-F238E27FC236}">
                    <a16:creationId xmlns:a16="http://schemas.microsoft.com/office/drawing/2014/main" id="{14CD7A86-464A-41A4-860F-833A13C16C04}"/>
                  </a:ext>
                </a:extLst>
              </p:cNvPr>
              <p:cNvSpPr txBox="1"/>
              <p:nvPr/>
            </p:nvSpPr>
            <p:spPr>
              <a:xfrm>
                <a:off x="4671783" y="3670888"/>
                <a:ext cx="828738" cy="396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DV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pt-B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num>
                          <m:den>
                            <m:r>
                              <a:rPr lang="pt-B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den>
                        </m:f>
                      </m:e>
                    </m:box>
                  </m:oMath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CaixaDeTexto 53">
                <a:extLst>
                  <a:ext uri="{FF2B5EF4-FFF2-40B4-BE49-F238E27FC236}">
                    <a16:creationId xmlns:a16="http://schemas.microsoft.com/office/drawing/2014/main" id="{14CD7A86-464A-41A4-860F-833A13C16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783" y="3670888"/>
                <a:ext cx="828738" cy="396199"/>
              </a:xfrm>
              <a:prstGeom prst="rect">
                <a:avLst/>
              </a:prstGeom>
              <a:blipFill>
                <a:blip r:embed="rId11"/>
                <a:stretch>
                  <a:fillRect l="-5882" t="-10769" b="-138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367FFAF8-9D01-45B3-B76C-92E751E4B714}"/>
                  </a:ext>
                </a:extLst>
              </p:cNvPr>
              <p:cNvSpPr/>
              <p:nvPr/>
            </p:nvSpPr>
            <p:spPr>
              <a:xfrm>
                <a:off x="288051" y="5517153"/>
                <a:ext cx="3232808" cy="614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e>
                      </m:nary>
                      <m:r>
                        <a:rPr lang="pt-BR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=+</m:t>
                      </m:r>
                      <m:r>
                        <a:rPr lang="pt-BR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34,46 . 1,75</m:t>
                      </m:r>
                      <m:r>
                        <a:rPr lang="pt-BR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=+</m:t>
                      </m:r>
                      <m:r>
                        <a:rPr lang="pt-BR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60,31</m:t>
                      </m:r>
                      <m:r>
                        <a:rPr lang="pt-BR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𝐾𝑁𝑚</m:t>
                      </m:r>
                    </m:oMath>
                  </m:oMathPara>
                </a14:m>
                <a:endParaRPr lang="pt-BR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367FFAF8-9D01-45B3-B76C-92E751E4B7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51" y="5517153"/>
                <a:ext cx="3232808" cy="614079"/>
              </a:xfrm>
              <a:prstGeom prst="rect">
                <a:avLst/>
              </a:prstGeom>
              <a:blipFill>
                <a:blip r:embed="rId12"/>
                <a:stretch>
                  <a:fillRect l="-16761" t="-115842" b="-16633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7E4D82AC-1D94-4F77-8BF7-7391836CFBAA}"/>
                  </a:ext>
                </a:extLst>
              </p:cNvPr>
              <p:cNvSpPr/>
              <p:nvPr/>
            </p:nvSpPr>
            <p:spPr>
              <a:xfrm>
                <a:off x="245955" y="4946684"/>
                <a:ext cx="4057136" cy="614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nary>
                      <m:r>
                        <a:rPr lang="pt-BR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−17 . 2,75+34,46 . 4,5</m:t>
                      </m:r>
                      <m:r>
                        <a:rPr lang="pt-BR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=+</m:t>
                      </m:r>
                      <m:r>
                        <a:rPr lang="pt-BR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108,32</m:t>
                      </m:r>
                      <m:r>
                        <a:rPr lang="pt-BR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𝐾𝑁𝑚</m:t>
                      </m:r>
                    </m:oMath>
                  </m:oMathPara>
                </a14:m>
                <a:endParaRPr lang="pt-BR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7E4D82AC-1D94-4F77-8BF7-7391836CFB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55" y="4946684"/>
                <a:ext cx="4057136" cy="614079"/>
              </a:xfrm>
              <a:prstGeom prst="rect">
                <a:avLst/>
              </a:prstGeom>
              <a:blipFill>
                <a:blip r:embed="rId13"/>
                <a:stretch>
                  <a:fillRect l="-13213" t="-115842" b="-16633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>
                <a:extLst>
                  <a:ext uri="{FF2B5EF4-FFF2-40B4-BE49-F238E27FC236}">
                    <a16:creationId xmlns:a16="http://schemas.microsoft.com/office/drawing/2014/main" id="{BC873ABF-6621-4B9B-8FA7-4F56D308C93A}"/>
                  </a:ext>
                </a:extLst>
              </p:cNvPr>
              <p:cNvSpPr txBox="1"/>
              <p:nvPr/>
            </p:nvSpPr>
            <p:spPr>
              <a:xfrm>
                <a:off x="455017" y="6213980"/>
                <a:ext cx="1915844" cy="4306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pt-B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. ℓ²</m:t>
                          </m:r>
                        </m:num>
                        <m:den>
                          <m:r>
                            <a:rPr lang="pt-B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 . 6²</m:t>
                          </m:r>
                        </m:num>
                        <m:den>
                          <m:r>
                            <a:rPr lang="pt-B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=36 </m:t>
                      </m:r>
                      <m:r>
                        <a:rPr lang="pt-BR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𝐾𝑁𝑚</m:t>
                      </m:r>
                    </m:oMath>
                  </m:oMathPara>
                </a14:m>
                <a:endParaRPr lang="pt-BR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CaixaDeTexto 57">
                <a:extLst>
                  <a:ext uri="{FF2B5EF4-FFF2-40B4-BE49-F238E27FC236}">
                    <a16:creationId xmlns:a16="http://schemas.microsoft.com/office/drawing/2014/main" id="{BC873ABF-6621-4B9B-8FA7-4F56D308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17" y="6213980"/>
                <a:ext cx="1915844" cy="430695"/>
              </a:xfrm>
              <a:prstGeom prst="rect">
                <a:avLst/>
              </a:prstGeom>
              <a:blipFill>
                <a:blip r:embed="rId14"/>
                <a:stretch>
                  <a:fillRect l="-1911" t="-1408" r="-1274" b="-112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6C322F15-F9F7-4680-9EBE-CFE4E4A8C558}"/>
                  </a:ext>
                </a:extLst>
              </p:cNvPr>
              <p:cNvSpPr/>
              <p:nvPr/>
            </p:nvSpPr>
            <p:spPr>
              <a:xfrm>
                <a:off x="8231735" y="3822736"/>
                <a:ext cx="69496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4,46</m:t>
                      </m:r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6C322F15-F9F7-4680-9EBE-CFE4E4A8C5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735" y="3822736"/>
                <a:ext cx="694966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Conector reto 70">
            <a:extLst>
              <a:ext uri="{FF2B5EF4-FFF2-40B4-BE49-F238E27FC236}">
                <a16:creationId xmlns:a16="http://schemas.microsoft.com/office/drawing/2014/main" id="{B6D2CF67-BD5D-4D7D-A6A7-DD297712BA9A}"/>
              </a:ext>
            </a:extLst>
          </p:cNvPr>
          <p:cNvCxnSpPr>
            <a:cxnSpLocks/>
          </p:cNvCxnSpPr>
          <p:nvPr/>
        </p:nvCxnSpPr>
        <p:spPr>
          <a:xfrm flipH="1" flipV="1">
            <a:off x="8992295" y="3734226"/>
            <a:ext cx="3243" cy="54837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to 74">
            <a:extLst>
              <a:ext uri="{FF2B5EF4-FFF2-40B4-BE49-F238E27FC236}">
                <a16:creationId xmlns:a16="http://schemas.microsoft.com/office/drawing/2014/main" id="{1FF9861A-0B1A-4E78-BC4E-36B5604AD868}"/>
              </a:ext>
            </a:extLst>
          </p:cNvPr>
          <p:cNvCxnSpPr>
            <a:cxnSpLocks/>
          </p:cNvCxnSpPr>
          <p:nvPr/>
        </p:nvCxnSpPr>
        <p:spPr>
          <a:xfrm flipV="1">
            <a:off x="10364286" y="3729511"/>
            <a:ext cx="0" cy="89474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to 78">
            <a:extLst>
              <a:ext uri="{FF2B5EF4-FFF2-40B4-BE49-F238E27FC236}">
                <a16:creationId xmlns:a16="http://schemas.microsoft.com/office/drawing/2014/main" id="{E11FDBCF-9648-4676-B7B7-3BF860330AA8}"/>
              </a:ext>
            </a:extLst>
          </p:cNvPr>
          <p:cNvCxnSpPr>
            <a:cxnSpLocks/>
          </p:cNvCxnSpPr>
          <p:nvPr/>
        </p:nvCxnSpPr>
        <p:spPr>
          <a:xfrm flipV="1">
            <a:off x="11477947" y="3719354"/>
            <a:ext cx="0" cy="149550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to 79">
            <a:extLst>
              <a:ext uri="{FF2B5EF4-FFF2-40B4-BE49-F238E27FC236}">
                <a16:creationId xmlns:a16="http://schemas.microsoft.com/office/drawing/2014/main" id="{A15CC802-B100-4E45-A437-79B9DFF9BF14}"/>
              </a:ext>
            </a:extLst>
          </p:cNvPr>
          <p:cNvCxnSpPr>
            <a:cxnSpLocks/>
          </p:cNvCxnSpPr>
          <p:nvPr/>
        </p:nvCxnSpPr>
        <p:spPr>
          <a:xfrm>
            <a:off x="10480201" y="5215766"/>
            <a:ext cx="996451" cy="0"/>
          </a:xfrm>
          <a:prstGeom prst="line">
            <a:avLst/>
          </a:prstGeom>
          <a:ln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tângulo 81">
                <a:extLst>
                  <a:ext uri="{FF2B5EF4-FFF2-40B4-BE49-F238E27FC236}">
                    <a16:creationId xmlns:a16="http://schemas.microsoft.com/office/drawing/2014/main" id="{EB13437B-3E39-4C47-9AC3-F1B29356F121}"/>
                  </a:ext>
                </a:extLst>
              </p:cNvPr>
              <p:cNvSpPr/>
              <p:nvPr/>
            </p:nvSpPr>
            <p:spPr>
              <a:xfrm>
                <a:off x="10658941" y="4295648"/>
                <a:ext cx="67358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34,46</m:t>
                      </m:r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Retângulo 81">
                <a:extLst>
                  <a:ext uri="{FF2B5EF4-FFF2-40B4-BE49-F238E27FC236}">
                    <a16:creationId xmlns:a16="http://schemas.microsoft.com/office/drawing/2014/main" id="{EB13437B-3E39-4C47-9AC3-F1B29356F1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8941" y="4295648"/>
                <a:ext cx="673581" cy="369332"/>
              </a:xfrm>
              <a:prstGeom prst="rect">
                <a:avLst/>
              </a:prstGeom>
              <a:blipFill>
                <a:blip r:embed="rId16"/>
                <a:stretch>
                  <a:fillRect r="-90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6693BBB9-36DF-4655-8CF7-53B12DDFF711}"/>
              </a:ext>
            </a:extLst>
          </p:cNvPr>
          <p:cNvCxnSpPr>
            <a:cxnSpLocks/>
          </p:cNvCxnSpPr>
          <p:nvPr/>
        </p:nvCxnSpPr>
        <p:spPr>
          <a:xfrm flipV="1">
            <a:off x="5353450" y="5709588"/>
            <a:ext cx="6160477" cy="50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771D5694-B6D9-4462-B336-1BDC238F8C2C}"/>
              </a:ext>
            </a:extLst>
          </p:cNvPr>
          <p:cNvSpPr txBox="1"/>
          <p:nvPr/>
        </p:nvSpPr>
        <p:spPr>
          <a:xfrm>
            <a:off x="10244162" y="3319982"/>
            <a:ext cx="422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D6E1A8C7-DD92-4942-9A96-7AA01A4F6AFD}"/>
              </a:ext>
            </a:extLst>
          </p:cNvPr>
          <p:cNvSpPr txBox="1"/>
          <p:nvPr/>
        </p:nvSpPr>
        <p:spPr>
          <a:xfrm>
            <a:off x="7986092" y="3323383"/>
            <a:ext cx="3794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92118192-51A2-4CF0-881D-5B1D6B7FF6E0}"/>
              </a:ext>
            </a:extLst>
          </p:cNvPr>
          <p:cNvSpPr txBox="1"/>
          <p:nvPr/>
        </p:nvSpPr>
        <p:spPr>
          <a:xfrm>
            <a:off x="8949561" y="3319982"/>
            <a:ext cx="422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963BA85F-9C47-422F-9585-E06977D75534}"/>
              </a:ext>
            </a:extLst>
          </p:cNvPr>
          <p:cNvSpPr txBox="1"/>
          <p:nvPr/>
        </p:nvSpPr>
        <p:spPr>
          <a:xfrm>
            <a:off x="5302996" y="3344278"/>
            <a:ext cx="422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8" name="CaixaDeTexto 87">
            <a:extLst>
              <a:ext uri="{FF2B5EF4-FFF2-40B4-BE49-F238E27FC236}">
                <a16:creationId xmlns:a16="http://schemas.microsoft.com/office/drawing/2014/main" id="{7CE3297D-F2F1-4896-B9F5-C693CE4A7567}"/>
              </a:ext>
            </a:extLst>
          </p:cNvPr>
          <p:cNvSpPr txBox="1"/>
          <p:nvPr/>
        </p:nvSpPr>
        <p:spPr>
          <a:xfrm>
            <a:off x="11367547" y="3313926"/>
            <a:ext cx="422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B</a:t>
            </a:r>
          </a:p>
        </p:txBody>
      </p:sp>
      <p:cxnSp>
        <p:nvCxnSpPr>
          <p:cNvPr id="63" name="Conector reto 62">
            <a:extLst>
              <a:ext uri="{FF2B5EF4-FFF2-40B4-BE49-F238E27FC236}">
                <a16:creationId xmlns:a16="http://schemas.microsoft.com/office/drawing/2014/main" id="{7B241F9C-9BCE-4462-AAA3-14BAE6AD856E}"/>
              </a:ext>
            </a:extLst>
          </p:cNvPr>
          <p:cNvCxnSpPr>
            <a:cxnSpLocks/>
          </p:cNvCxnSpPr>
          <p:nvPr/>
        </p:nvCxnSpPr>
        <p:spPr>
          <a:xfrm flipH="1" flipV="1">
            <a:off x="9165540" y="5737963"/>
            <a:ext cx="1674" cy="72837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to 67">
            <a:extLst>
              <a:ext uri="{FF2B5EF4-FFF2-40B4-BE49-F238E27FC236}">
                <a16:creationId xmlns:a16="http://schemas.microsoft.com/office/drawing/2014/main" id="{C110A261-C440-4309-BEDA-8633433EC87D}"/>
              </a:ext>
            </a:extLst>
          </p:cNvPr>
          <p:cNvCxnSpPr>
            <a:cxnSpLocks/>
          </p:cNvCxnSpPr>
          <p:nvPr/>
        </p:nvCxnSpPr>
        <p:spPr>
          <a:xfrm flipH="1" flipV="1">
            <a:off x="8235860" y="5737963"/>
            <a:ext cx="13451" cy="90671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tângulo 68">
                <a:extLst>
                  <a:ext uri="{FF2B5EF4-FFF2-40B4-BE49-F238E27FC236}">
                    <a16:creationId xmlns:a16="http://schemas.microsoft.com/office/drawing/2014/main" id="{C3F1C95D-BCC7-4551-B174-68F0F2A810C5}"/>
                  </a:ext>
                </a:extLst>
              </p:cNvPr>
              <p:cNvSpPr/>
              <p:nvPr/>
            </p:nvSpPr>
            <p:spPr>
              <a:xfrm>
                <a:off x="217806" y="4332605"/>
                <a:ext cx="3484224" cy="614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nary>
                      <m:r>
                        <a:rPr lang="pt-BR" sz="1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43,54 . 6 −48 . 3=117,24</m:t>
                      </m:r>
                      <m:r>
                        <a:rPr lang="pt-BR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𝐾𝑁𝑚</m:t>
                      </m:r>
                    </m:oMath>
                  </m:oMathPara>
                </a14:m>
                <a:endParaRPr lang="pt-BR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9" name="Retângulo 68">
                <a:extLst>
                  <a:ext uri="{FF2B5EF4-FFF2-40B4-BE49-F238E27FC236}">
                    <a16:creationId xmlns:a16="http://schemas.microsoft.com/office/drawing/2014/main" id="{C3F1C95D-BCC7-4551-B174-68F0F2A81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06" y="4332605"/>
                <a:ext cx="3484224" cy="614079"/>
              </a:xfrm>
              <a:prstGeom prst="rect">
                <a:avLst/>
              </a:prstGeom>
              <a:blipFill>
                <a:blip r:embed="rId17"/>
                <a:stretch>
                  <a:fillRect l="-15762" t="-117000" b="-169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7DDB67D9-6761-4BE6-8479-6723E4F5C521}"/>
              </a:ext>
            </a:extLst>
          </p:cNvPr>
          <p:cNvCxnSpPr>
            <a:cxnSpLocks/>
          </p:cNvCxnSpPr>
          <p:nvPr/>
        </p:nvCxnSpPr>
        <p:spPr>
          <a:xfrm flipV="1">
            <a:off x="8249311" y="6475313"/>
            <a:ext cx="951403" cy="17488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2" name="Forma Livre: Forma 71">
            <a:extLst>
              <a:ext uri="{FF2B5EF4-FFF2-40B4-BE49-F238E27FC236}">
                <a16:creationId xmlns:a16="http://schemas.microsoft.com/office/drawing/2014/main" id="{450DFCBD-882F-4B8B-B6F1-0C9E938456D9}"/>
              </a:ext>
            </a:extLst>
          </p:cNvPr>
          <p:cNvSpPr/>
          <p:nvPr/>
        </p:nvSpPr>
        <p:spPr>
          <a:xfrm>
            <a:off x="5373858" y="5725551"/>
            <a:ext cx="2869810" cy="900332"/>
          </a:xfrm>
          <a:custGeom>
            <a:avLst/>
            <a:gdLst>
              <a:gd name="connsiteX0" fmla="*/ 0 w 2869810"/>
              <a:gd name="connsiteY0" fmla="*/ 0 h 900332"/>
              <a:gd name="connsiteX1" fmla="*/ 1336431 w 2869810"/>
              <a:gd name="connsiteY1" fmla="*/ 675249 h 900332"/>
              <a:gd name="connsiteX2" fmla="*/ 2869810 w 2869810"/>
              <a:gd name="connsiteY2" fmla="*/ 900332 h 90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810" h="900332">
                <a:moveTo>
                  <a:pt x="0" y="0"/>
                </a:moveTo>
                <a:cubicBezTo>
                  <a:pt x="429064" y="262597"/>
                  <a:pt x="858129" y="525194"/>
                  <a:pt x="1336431" y="675249"/>
                </a:cubicBezTo>
                <a:cubicBezTo>
                  <a:pt x="1814733" y="825304"/>
                  <a:pt x="2679896" y="886264"/>
                  <a:pt x="2869810" y="900332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1592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1DA476-0D72-408D-AF22-4B210B5D8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 fontScale="90000"/>
          </a:bodyPr>
          <a:lstStyle/>
          <a:p>
            <a:pPr algn="r"/>
            <a:r>
              <a:rPr lang="en-US" sz="4400" dirty="0" err="1">
                <a:solidFill>
                  <a:schemeClr val="bg1"/>
                </a:solidFill>
              </a:rPr>
              <a:t>Exercício</a:t>
            </a:r>
            <a:r>
              <a:rPr lang="en-US" sz="4400" dirty="0">
                <a:solidFill>
                  <a:schemeClr val="bg1"/>
                </a:solidFill>
              </a:rPr>
              <a:t> 11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 err="1">
                <a:solidFill>
                  <a:schemeClr val="bg1"/>
                </a:solidFill>
              </a:rPr>
              <a:t>Calcule</a:t>
            </a:r>
            <a:r>
              <a:rPr lang="en-US" sz="4400" dirty="0">
                <a:solidFill>
                  <a:schemeClr val="bg1"/>
                </a:solidFill>
              </a:rPr>
              <a:t> as </a:t>
            </a:r>
            <a:r>
              <a:rPr lang="en-US" sz="4400" dirty="0" err="1">
                <a:solidFill>
                  <a:schemeClr val="bg1"/>
                </a:solidFill>
              </a:rPr>
              <a:t>Reações</a:t>
            </a:r>
            <a:r>
              <a:rPr lang="en-US" sz="4400" dirty="0">
                <a:solidFill>
                  <a:schemeClr val="bg1"/>
                </a:solidFill>
              </a:rPr>
              <a:t> de </a:t>
            </a:r>
            <a:r>
              <a:rPr lang="en-US" sz="4400" dirty="0" err="1">
                <a:solidFill>
                  <a:schemeClr val="bg1"/>
                </a:solidFill>
              </a:rPr>
              <a:t>Apoio</a:t>
            </a:r>
            <a:r>
              <a:rPr lang="en-US" sz="4400" dirty="0">
                <a:solidFill>
                  <a:schemeClr val="bg1"/>
                </a:solidFill>
              </a:rPr>
              <a:t> da Viga e </a:t>
            </a:r>
            <a:r>
              <a:rPr lang="en-US" sz="4400" dirty="0" err="1">
                <a:solidFill>
                  <a:schemeClr val="bg1"/>
                </a:solidFill>
              </a:rPr>
              <a:t>os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Diagramas</a:t>
            </a:r>
            <a:r>
              <a:rPr lang="en-US" sz="4400" dirty="0">
                <a:solidFill>
                  <a:schemeClr val="bg1"/>
                </a:solidFill>
              </a:rPr>
              <a:t> de </a:t>
            </a:r>
            <a:r>
              <a:rPr lang="en-US" sz="4400" dirty="0" err="1">
                <a:solidFill>
                  <a:schemeClr val="bg1"/>
                </a:solidFill>
              </a:rPr>
              <a:t>Cortante</a:t>
            </a:r>
            <a:r>
              <a:rPr lang="en-US" sz="4400" dirty="0">
                <a:solidFill>
                  <a:schemeClr val="bg1"/>
                </a:solidFill>
              </a:rPr>
              <a:t> e de </a:t>
            </a:r>
            <a:r>
              <a:rPr lang="en-US" sz="4400" dirty="0" err="1">
                <a:solidFill>
                  <a:schemeClr val="bg1"/>
                </a:solidFill>
              </a:rPr>
              <a:t>Momento</a:t>
            </a:r>
            <a:br>
              <a:rPr lang="en-US" sz="4400" dirty="0">
                <a:solidFill>
                  <a:schemeClr val="bg1"/>
                </a:solidFill>
              </a:rPr>
            </a:br>
            <a:endParaRPr lang="pt-BR" sz="4400" dirty="0">
              <a:solidFill>
                <a:srgbClr val="FFFFFF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470D2C4-1513-44CD-A3BE-EBACFCED9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27" y="-1771650"/>
            <a:ext cx="7536873" cy="4876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Espaço Reservado para Conteúdo 2">
                <a:extLst>
                  <a:ext uri="{FF2B5EF4-FFF2-40B4-BE49-F238E27FC236}">
                    <a16:creationId xmlns:a16="http://schemas.microsoft.com/office/drawing/2014/main" id="{1E955677-026C-41B5-9E94-34272A69FC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18634" y="1553891"/>
                <a:ext cx="8209018" cy="1191175"/>
              </a:xfrm>
              <a:prstGeom prst="rect">
                <a:avLst/>
              </a:prstGeom>
              <a:effectLst/>
            </p:spPr>
            <p:txBody>
              <a:bodyPr anchor="ctr">
                <a:normAutofit/>
              </a:bodyPr>
              <a:lstStyle>
                <a:lvl1pPr marL="342900" indent="-306000" algn="l" defTabSz="457200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21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2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"/>
                  <a:defRPr sz="19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026000" indent="-21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7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386000" indent="-21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"/>
                  <a:defRPr sz="15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1674000" indent="-21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5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0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40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278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10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900" indent="0" algn="ctr">
                  <a:buFont typeface="Wingdings 2" charset="2"/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sz="1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pt-BR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𝐹𝐻</m:t>
                            </m:r>
                          </m:e>
                          <m:sup>
                            <m:r>
                              <a:rPr lang="pt-BR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</m:t>
                            </m:r>
                          </m:sup>
                        </m:sSup>
                      </m:e>
                    </m:nary>
                    <m:r>
                      <a:rPr lang="pt-BR" sz="1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𝐻𝐴</m:t>
                    </m:r>
                    <m:r>
                      <a:rPr lang="pt-BR" sz="1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sz="1500" dirty="0">
                    <a:solidFill>
                      <a:schemeClr val="tx1"/>
                    </a:solidFill>
                  </a:rPr>
                  <a:t>;</a:t>
                </a:r>
                <a14:m>
                  <m:oMath xmlns:m="http://schemas.openxmlformats.org/officeDocument/2006/math">
                    <m:r>
                      <a:rPr lang="pt-BR" sz="15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sz="1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pt-BR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𝐹𝑉</m:t>
                            </m:r>
                          </m:e>
                          <m:sup>
                            <m:r>
                              <a:rPr lang="pt-BR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↑+</m:t>
                            </m:r>
                          </m:sup>
                        </m:sSup>
                      </m:e>
                    </m:nary>
                    <m:r>
                      <a:rPr lang="pt-BR" sz="1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𝑅𝐴</m:t>
                    </m:r>
                    <m:r>
                      <a:rPr lang="pt-BR" sz="1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1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𝑅𝐵</m:t>
                    </m:r>
                    <m:r>
                      <a:rPr lang="pt-BR" sz="1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=450+750+450=1650</m:t>
                    </m:r>
                    <m:r>
                      <a:rPr lang="pt-BR" sz="1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𝑘𝑁</m:t>
                    </m:r>
                  </m:oMath>
                </a14:m>
                <a:endParaRPr lang="pt-BR" sz="1500" dirty="0">
                  <a:solidFill>
                    <a:schemeClr val="tx1"/>
                  </a:solidFill>
                </a:endParaRPr>
              </a:p>
              <a:p>
                <a:pPr marL="369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sz="1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sz="1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↷+</m:t>
                              </m:r>
                            </m:sup>
                          </m:sSup>
                        </m:e>
                      </m:nary>
                      <m:r>
                        <a:rPr lang="pt-BR" sz="1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−450 . 1,5+750 . 2,5 −5 </m:t>
                      </m:r>
                      <m:r>
                        <a:rPr lang="pt-BR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𝑅𝐵</m:t>
                      </m:r>
                      <m:r>
                        <a:rPr lang="pt-BR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+450 . 6,5=0 →</m:t>
                      </m:r>
                      <m:r>
                        <a:rPr lang="pt-BR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𝑅𝐵</m:t>
                      </m:r>
                      <m:r>
                        <a:rPr lang="pt-BR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825 </m:t>
                      </m:r>
                      <m:r>
                        <a:rPr lang="pt-BR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pt-BR" sz="1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pt-BR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BR" sz="1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825 </m:t>
                      </m:r>
                      <m:r>
                        <a:rPr lang="pt-BR" sz="1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Espaço Reservado para Conteúdo 2">
                <a:extLst>
                  <a:ext uri="{FF2B5EF4-FFF2-40B4-BE49-F238E27FC236}">
                    <a16:creationId xmlns:a16="http://schemas.microsoft.com/office/drawing/2014/main" id="{1E955677-026C-41B5-9E94-34272A69F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634" y="1553891"/>
                <a:ext cx="8209018" cy="11911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7985EB58-ED7A-4857-A70D-ED5A56B9FEFB}"/>
                  </a:ext>
                </a:extLst>
              </p:cNvPr>
              <p:cNvSpPr txBox="1"/>
              <p:nvPr/>
            </p:nvSpPr>
            <p:spPr>
              <a:xfrm>
                <a:off x="5350202" y="3293940"/>
                <a:ext cx="809439" cy="46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DV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pt-BR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pt-B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pt-B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sz="2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num>
                          <m:den>
                            <m:r>
                              <a:rPr lang="pt-BR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den>
                        </m:f>
                      </m:e>
                    </m:box>
                  </m:oMath>
                </a14:m>
                <a:endParaRPr lang="pt-BR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7985EB58-ED7A-4857-A70D-ED5A56B9F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202" y="3293940"/>
                <a:ext cx="809439" cy="463845"/>
              </a:xfrm>
              <a:prstGeom prst="rect">
                <a:avLst/>
              </a:prstGeom>
              <a:blipFill>
                <a:blip r:embed="rId5"/>
                <a:stretch>
                  <a:fillRect l="-9848" t="-10526" b="-171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51EB43B0-3C71-4876-B9D9-5951FF7706AE}"/>
              </a:ext>
            </a:extLst>
          </p:cNvPr>
          <p:cNvCxnSpPr>
            <a:cxnSpLocks/>
          </p:cNvCxnSpPr>
          <p:nvPr/>
        </p:nvCxnSpPr>
        <p:spPr>
          <a:xfrm>
            <a:off x="6743955" y="3541398"/>
            <a:ext cx="37761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3E5E9A9E-A822-45FE-9B32-BEBB24F50328}"/>
              </a:ext>
            </a:extLst>
          </p:cNvPr>
          <p:cNvCxnSpPr>
            <a:cxnSpLocks/>
          </p:cNvCxnSpPr>
          <p:nvPr/>
        </p:nvCxnSpPr>
        <p:spPr>
          <a:xfrm flipV="1">
            <a:off x="7704725" y="3541398"/>
            <a:ext cx="0" cy="89733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2E39D3D7-E2EF-4B23-AFEB-428F5701B0B4}"/>
              </a:ext>
            </a:extLst>
          </p:cNvPr>
          <p:cNvCxnSpPr>
            <a:cxnSpLocks/>
          </p:cNvCxnSpPr>
          <p:nvPr/>
        </p:nvCxnSpPr>
        <p:spPr>
          <a:xfrm flipV="1">
            <a:off x="7865914" y="2722724"/>
            <a:ext cx="0" cy="81867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F3A7CF91-6132-41EC-A16B-01F3E1608D34}"/>
              </a:ext>
            </a:extLst>
          </p:cNvPr>
          <p:cNvCxnSpPr>
            <a:cxnSpLocks/>
          </p:cNvCxnSpPr>
          <p:nvPr/>
        </p:nvCxnSpPr>
        <p:spPr>
          <a:xfrm>
            <a:off x="6743955" y="3541397"/>
            <a:ext cx="960770" cy="897338"/>
          </a:xfrm>
          <a:prstGeom prst="line">
            <a:avLst/>
          </a:prstGeom>
          <a:ln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7579E130-7739-410C-8470-4129815223E4}"/>
              </a:ext>
            </a:extLst>
          </p:cNvPr>
          <p:cNvCxnSpPr>
            <a:cxnSpLocks/>
          </p:cNvCxnSpPr>
          <p:nvPr/>
        </p:nvCxnSpPr>
        <p:spPr>
          <a:xfrm>
            <a:off x="7865913" y="2722723"/>
            <a:ext cx="1487525" cy="1637348"/>
          </a:xfrm>
          <a:prstGeom prst="line">
            <a:avLst/>
          </a:prstGeom>
          <a:ln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B256A836-A8FC-40FB-AE77-D60DF1FCC92E}"/>
                  </a:ext>
                </a:extLst>
              </p:cNvPr>
              <p:cNvSpPr/>
              <p:nvPr/>
            </p:nvSpPr>
            <p:spPr>
              <a:xfrm>
                <a:off x="7096432" y="3833786"/>
                <a:ext cx="67358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450</m:t>
                      </m:r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B256A836-A8FC-40FB-AE77-D60DF1FCC9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432" y="3833786"/>
                <a:ext cx="67358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D0B0655D-5B89-42DF-97A5-310575D5B9B7}"/>
                  </a:ext>
                </a:extLst>
              </p:cNvPr>
              <p:cNvSpPr/>
              <p:nvPr/>
            </p:nvSpPr>
            <p:spPr>
              <a:xfrm>
                <a:off x="7207119" y="2987399"/>
                <a:ext cx="67358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375</m:t>
                      </m:r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D0B0655D-5B89-42DF-97A5-310575D5B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119" y="2987399"/>
                <a:ext cx="67358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D9F54BE7-518F-4F41-8703-DB664B88F314}"/>
              </a:ext>
            </a:extLst>
          </p:cNvPr>
          <p:cNvCxnSpPr>
            <a:cxnSpLocks/>
          </p:cNvCxnSpPr>
          <p:nvPr/>
        </p:nvCxnSpPr>
        <p:spPr>
          <a:xfrm flipV="1">
            <a:off x="9382881" y="3541398"/>
            <a:ext cx="0" cy="81867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327BB25E-8207-4AAD-BB7E-5A1B85E1F4EC}"/>
                  </a:ext>
                </a:extLst>
              </p:cNvPr>
              <p:cNvSpPr/>
              <p:nvPr/>
            </p:nvSpPr>
            <p:spPr>
              <a:xfrm>
                <a:off x="8885994" y="2987400"/>
                <a:ext cx="67358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375</m:t>
                      </m:r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327BB25E-8207-4AAD-BB7E-5A1B85E1F4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5994" y="2987400"/>
                <a:ext cx="67358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88D3D63A-6899-4271-BEAA-8E606703CCE3}"/>
              </a:ext>
            </a:extLst>
          </p:cNvPr>
          <p:cNvCxnSpPr>
            <a:cxnSpLocks/>
          </p:cNvCxnSpPr>
          <p:nvPr/>
        </p:nvCxnSpPr>
        <p:spPr>
          <a:xfrm flipV="1">
            <a:off x="9495422" y="2722723"/>
            <a:ext cx="0" cy="81867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C24895F2-C333-4077-A16E-A6AA3F5311D1}"/>
                  </a:ext>
                </a:extLst>
              </p:cNvPr>
              <p:cNvSpPr/>
              <p:nvPr/>
            </p:nvSpPr>
            <p:spPr>
              <a:xfrm>
                <a:off x="9274120" y="3766069"/>
                <a:ext cx="67358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375</m:t>
                      </m:r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C24895F2-C333-4077-A16E-A6AA3F531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120" y="3766069"/>
                <a:ext cx="67358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Conector reto 65">
            <a:extLst>
              <a:ext uri="{FF2B5EF4-FFF2-40B4-BE49-F238E27FC236}">
                <a16:creationId xmlns:a16="http://schemas.microsoft.com/office/drawing/2014/main" id="{54A02508-65EA-46BD-8EC2-AD6987436D82}"/>
              </a:ext>
            </a:extLst>
          </p:cNvPr>
          <p:cNvCxnSpPr>
            <a:cxnSpLocks/>
          </p:cNvCxnSpPr>
          <p:nvPr/>
        </p:nvCxnSpPr>
        <p:spPr>
          <a:xfrm>
            <a:off x="9524866" y="2722723"/>
            <a:ext cx="995288" cy="818674"/>
          </a:xfrm>
          <a:prstGeom prst="line">
            <a:avLst/>
          </a:prstGeom>
          <a:ln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id="{F7F8D48D-0CE4-4612-B924-E406418CFDE7}"/>
              </a:ext>
            </a:extLst>
          </p:cNvPr>
          <p:cNvCxnSpPr>
            <a:cxnSpLocks/>
          </p:cNvCxnSpPr>
          <p:nvPr/>
        </p:nvCxnSpPr>
        <p:spPr>
          <a:xfrm>
            <a:off x="5807027" y="5415066"/>
            <a:ext cx="6160477" cy="474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Conector reto 67">
            <a:extLst>
              <a:ext uri="{FF2B5EF4-FFF2-40B4-BE49-F238E27FC236}">
                <a16:creationId xmlns:a16="http://schemas.microsoft.com/office/drawing/2014/main" id="{7258646E-41DE-4A20-A9EE-A5CD8598FE5D}"/>
              </a:ext>
            </a:extLst>
          </p:cNvPr>
          <p:cNvCxnSpPr>
            <a:cxnSpLocks/>
          </p:cNvCxnSpPr>
          <p:nvPr/>
        </p:nvCxnSpPr>
        <p:spPr>
          <a:xfrm flipV="1">
            <a:off x="6666137" y="5045624"/>
            <a:ext cx="0" cy="1923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to 68">
            <a:extLst>
              <a:ext uri="{FF2B5EF4-FFF2-40B4-BE49-F238E27FC236}">
                <a16:creationId xmlns:a16="http://schemas.microsoft.com/office/drawing/2014/main" id="{2557046B-B37D-4888-8E09-206D23029EA1}"/>
              </a:ext>
            </a:extLst>
          </p:cNvPr>
          <p:cNvCxnSpPr>
            <a:cxnSpLocks/>
          </p:cNvCxnSpPr>
          <p:nvPr/>
        </p:nvCxnSpPr>
        <p:spPr>
          <a:xfrm flipV="1">
            <a:off x="6672173" y="5254112"/>
            <a:ext cx="0" cy="8535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EABA0A1B-9B4A-4837-AA3F-79B00CDFAB26}"/>
              </a:ext>
            </a:extLst>
          </p:cNvPr>
          <p:cNvCxnSpPr>
            <a:cxnSpLocks/>
          </p:cNvCxnSpPr>
          <p:nvPr/>
        </p:nvCxnSpPr>
        <p:spPr>
          <a:xfrm flipV="1">
            <a:off x="7292361" y="4676369"/>
            <a:ext cx="0" cy="74824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Elipse 70">
            <a:extLst>
              <a:ext uri="{FF2B5EF4-FFF2-40B4-BE49-F238E27FC236}">
                <a16:creationId xmlns:a16="http://schemas.microsoft.com/office/drawing/2014/main" id="{F6CFC8DD-0F8A-4071-A4E2-38A7CA6EB17C}"/>
              </a:ext>
            </a:extLst>
          </p:cNvPr>
          <p:cNvSpPr/>
          <p:nvPr/>
        </p:nvSpPr>
        <p:spPr>
          <a:xfrm>
            <a:off x="5758593" y="5383842"/>
            <a:ext cx="96867" cy="10992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B6805A25-7C80-4CB1-90D0-BAC321CAACFF}"/>
              </a:ext>
            </a:extLst>
          </p:cNvPr>
          <p:cNvSpPr/>
          <p:nvPr/>
        </p:nvSpPr>
        <p:spPr>
          <a:xfrm>
            <a:off x="11926076" y="5424618"/>
            <a:ext cx="96867" cy="10992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D23AA8F3-4839-4A64-865A-31F802230ED5}"/>
                  </a:ext>
                </a:extLst>
              </p:cNvPr>
              <p:cNvSpPr/>
              <p:nvPr/>
            </p:nvSpPr>
            <p:spPr>
              <a:xfrm>
                <a:off x="4654286" y="6229168"/>
                <a:ext cx="2851357" cy="614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nary>
                      <m:r>
                        <a:rPr lang="pt-BR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−450 . 1,5</m:t>
                      </m:r>
                      <m:r>
                        <a:rPr lang="pt-BR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−675 </m:t>
                      </m:r>
                      <m:r>
                        <a:rPr lang="pt-BR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𝐾𝑁𝑚</m:t>
                      </m:r>
                    </m:oMath>
                  </m:oMathPara>
                </a14:m>
                <a:endParaRPr lang="pt-B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D23AA8F3-4839-4A64-865A-31F802230E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286" y="6229168"/>
                <a:ext cx="2851357" cy="614079"/>
              </a:xfrm>
              <a:prstGeom prst="rect">
                <a:avLst/>
              </a:prstGeom>
              <a:blipFill>
                <a:blip r:embed="rId10"/>
                <a:stretch>
                  <a:fillRect l="-19017" t="-115842" b="-16633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aixaDeTexto 73">
                <a:extLst>
                  <a:ext uri="{FF2B5EF4-FFF2-40B4-BE49-F238E27FC236}">
                    <a16:creationId xmlns:a16="http://schemas.microsoft.com/office/drawing/2014/main" id="{C1E61B03-8A27-4667-AF4A-0400BA08A924}"/>
                  </a:ext>
                </a:extLst>
              </p:cNvPr>
              <p:cNvSpPr txBox="1"/>
              <p:nvPr/>
            </p:nvSpPr>
            <p:spPr>
              <a:xfrm>
                <a:off x="4690946" y="5214699"/>
                <a:ext cx="979437" cy="461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𝐷𝑀</m:t>
                      </m:r>
                      <m:r>
                        <a:rPr lang="pt-B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box>
                        <m:boxPr>
                          <m:ctrlPr>
                            <a:rPr lang="pt-BR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pt-BR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num>
                            <m:den>
                              <m:r>
                                <a:rPr lang="pt-BR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pt-BR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CaixaDeTexto 73">
                <a:extLst>
                  <a:ext uri="{FF2B5EF4-FFF2-40B4-BE49-F238E27FC236}">
                    <a16:creationId xmlns:a16="http://schemas.microsoft.com/office/drawing/2014/main" id="{C1E61B03-8A27-4667-AF4A-0400BA08A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946" y="5214699"/>
                <a:ext cx="979437" cy="461528"/>
              </a:xfrm>
              <a:prstGeom prst="rect">
                <a:avLst/>
              </a:prstGeom>
              <a:blipFill>
                <a:blip r:embed="rId11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44B991F7-3DDE-46F4-8FFF-D4FE0F057C64}"/>
                  </a:ext>
                </a:extLst>
              </p:cNvPr>
              <p:cNvSpPr/>
              <p:nvPr/>
            </p:nvSpPr>
            <p:spPr>
              <a:xfrm>
                <a:off x="7292361" y="4872014"/>
                <a:ext cx="6254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675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44B991F7-3DDE-46F4-8FFF-D4FE0F057C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361" y="4872014"/>
                <a:ext cx="62549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Conector reto 75">
            <a:extLst>
              <a:ext uri="{FF2B5EF4-FFF2-40B4-BE49-F238E27FC236}">
                <a16:creationId xmlns:a16="http://schemas.microsoft.com/office/drawing/2014/main" id="{C2C00DD7-21ED-4506-8571-5F43CBC2D63F}"/>
              </a:ext>
            </a:extLst>
          </p:cNvPr>
          <p:cNvCxnSpPr>
            <a:cxnSpLocks/>
          </p:cNvCxnSpPr>
          <p:nvPr/>
        </p:nvCxnSpPr>
        <p:spPr>
          <a:xfrm flipV="1">
            <a:off x="10315245" y="4714296"/>
            <a:ext cx="0" cy="74824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C3A80C27-E2FF-416D-96A7-F649DF78A479}"/>
                  </a:ext>
                </a:extLst>
              </p:cNvPr>
              <p:cNvSpPr/>
              <p:nvPr/>
            </p:nvSpPr>
            <p:spPr>
              <a:xfrm>
                <a:off x="10315245" y="4903754"/>
                <a:ext cx="6254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675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C3A80C27-E2FF-416D-96A7-F649DF78A4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5245" y="4903754"/>
                <a:ext cx="62549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Conector reto 77">
            <a:extLst>
              <a:ext uri="{FF2B5EF4-FFF2-40B4-BE49-F238E27FC236}">
                <a16:creationId xmlns:a16="http://schemas.microsoft.com/office/drawing/2014/main" id="{2DD14CBB-227E-4A88-97D3-B2444073FB04}"/>
              </a:ext>
            </a:extLst>
          </p:cNvPr>
          <p:cNvCxnSpPr>
            <a:cxnSpLocks/>
          </p:cNvCxnSpPr>
          <p:nvPr/>
        </p:nvCxnSpPr>
        <p:spPr>
          <a:xfrm flipV="1">
            <a:off x="5838028" y="4714296"/>
            <a:ext cx="1422050" cy="712836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to 78">
            <a:extLst>
              <a:ext uri="{FF2B5EF4-FFF2-40B4-BE49-F238E27FC236}">
                <a16:creationId xmlns:a16="http://schemas.microsoft.com/office/drawing/2014/main" id="{045A9CB4-4897-4B0F-BFDA-C48E2F17BCF9}"/>
              </a:ext>
            </a:extLst>
          </p:cNvPr>
          <p:cNvCxnSpPr>
            <a:cxnSpLocks/>
            <a:endCxn id="72" idx="2"/>
          </p:cNvCxnSpPr>
          <p:nvPr/>
        </p:nvCxnSpPr>
        <p:spPr>
          <a:xfrm>
            <a:off x="10347529" y="4742076"/>
            <a:ext cx="1578547" cy="737506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to 79">
            <a:extLst>
              <a:ext uri="{FF2B5EF4-FFF2-40B4-BE49-F238E27FC236}">
                <a16:creationId xmlns:a16="http://schemas.microsoft.com/office/drawing/2014/main" id="{87EC9A83-D53F-41B3-B842-B7DC4BCBCE50}"/>
              </a:ext>
            </a:extLst>
          </p:cNvPr>
          <p:cNvCxnSpPr>
            <a:cxnSpLocks/>
          </p:cNvCxnSpPr>
          <p:nvPr/>
        </p:nvCxnSpPr>
        <p:spPr>
          <a:xfrm>
            <a:off x="7324645" y="4674858"/>
            <a:ext cx="3004245" cy="23436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1" name="Elipse 80">
            <a:extLst>
              <a:ext uri="{FF2B5EF4-FFF2-40B4-BE49-F238E27FC236}">
                <a16:creationId xmlns:a16="http://schemas.microsoft.com/office/drawing/2014/main" id="{402C7D1F-33B9-47EA-8DED-762D0707A2E9}"/>
              </a:ext>
            </a:extLst>
          </p:cNvPr>
          <p:cNvSpPr/>
          <p:nvPr/>
        </p:nvSpPr>
        <p:spPr>
          <a:xfrm>
            <a:off x="8668137" y="5141100"/>
            <a:ext cx="96867" cy="1099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2" name="Conector reto 81">
            <a:extLst>
              <a:ext uri="{FF2B5EF4-FFF2-40B4-BE49-F238E27FC236}">
                <a16:creationId xmlns:a16="http://schemas.microsoft.com/office/drawing/2014/main" id="{8D383707-C54A-4B2E-85D1-4646CBD7FA01}"/>
              </a:ext>
            </a:extLst>
          </p:cNvPr>
          <p:cNvCxnSpPr>
            <a:cxnSpLocks/>
          </p:cNvCxnSpPr>
          <p:nvPr/>
        </p:nvCxnSpPr>
        <p:spPr>
          <a:xfrm flipV="1">
            <a:off x="8708850" y="4729518"/>
            <a:ext cx="4217" cy="4734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1BFA8D8D-ECE8-461B-8C7D-51B9085FE1E9}"/>
              </a:ext>
            </a:extLst>
          </p:cNvPr>
          <p:cNvCxnSpPr>
            <a:cxnSpLocks/>
          </p:cNvCxnSpPr>
          <p:nvPr/>
        </p:nvCxnSpPr>
        <p:spPr>
          <a:xfrm flipV="1">
            <a:off x="8705690" y="5241346"/>
            <a:ext cx="1" cy="68308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tângulo 83">
            <a:extLst>
              <a:ext uri="{FF2B5EF4-FFF2-40B4-BE49-F238E27FC236}">
                <a16:creationId xmlns:a16="http://schemas.microsoft.com/office/drawing/2014/main" id="{265CCC73-12A5-4CCF-819A-3B3D6B3D3EFD}"/>
              </a:ext>
            </a:extLst>
          </p:cNvPr>
          <p:cNvSpPr/>
          <p:nvPr/>
        </p:nvSpPr>
        <p:spPr>
          <a:xfrm>
            <a:off x="8690454" y="4832362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337,5</a:t>
            </a:r>
          </a:p>
        </p:txBody>
      </p:sp>
      <p:sp>
        <p:nvSpPr>
          <p:cNvPr id="85" name="Retângulo 84">
            <a:extLst>
              <a:ext uri="{FF2B5EF4-FFF2-40B4-BE49-F238E27FC236}">
                <a16:creationId xmlns:a16="http://schemas.microsoft.com/office/drawing/2014/main" id="{A54B1D39-1DDE-4B42-A35F-4CA2C0E9D0D9}"/>
              </a:ext>
            </a:extLst>
          </p:cNvPr>
          <p:cNvSpPr/>
          <p:nvPr/>
        </p:nvSpPr>
        <p:spPr>
          <a:xfrm>
            <a:off x="8343334" y="6015331"/>
            <a:ext cx="85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131,25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tângulo 85">
                <a:extLst>
                  <a:ext uri="{FF2B5EF4-FFF2-40B4-BE49-F238E27FC236}">
                    <a16:creationId xmlns:a16="http://schemas.microsoft.com/office/drawing/2014/main" id="{DC84B06F-11F3-4C5C-8E26-D91878F8A977}"/>
                  </a:ext>
                </a:extLst>
              </p:cNvPr>
              <p:cNvSpPr/>
              <p:nvPr/>
            </p:nvSpPr>
            <p:spPr>
              <a:xfrm>
                <a:off x="8664167" y="5445463"/>
                <a:ext cx="9300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468,75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6" name="Retângulo 85">
                <a:extLst>
                  <a:ext uri="{FF2B5EF4-FFF2-40B4-BE49-F238E27FC236}">
                    <a16:creationId xmlns:a16="http://schemas.microsoft.com/office/drawing/2014/main" id="{DC84B06F-11F3-4C5C-8E26-D91878F8A9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4167" y="5445463"/>
                <a:ext cx="93006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Forma Livre: Forma 86">
            <a:extLst>
              <a:ext uri="{FF2B5EF4-FFF2-40B4-BE49-F238E27FC236}">
                <a16:creationId xmlns:a16="http://schemas.microsoft.com/office/drawing/2014/main" id="{63E94071-974F-473C-BFF8-47FF45AFFF46}"/>
              </a:ext>
            </a:extLst>
          </p:cNvPr>
          <p:cNvSpPr/>
          <p:nvPr/>
        </p:nvSpPr>
        <p:spPr>
          <a:xfrm>
            <a:off x="7278921" y="4669088"/>
            <a:ext cx="2999874" cy="1299546"/>
          </a:xfrm>
          <a:custGeom>
            <a:avLst/>
            <a:gdLst>
              <a:gd name="connsiteX0" fmla="*/ 0 w 2999874"/>
              <a:gd name="connsiteY0" fmla="*/ 0 h 1299546"/>
              <a:gd name="connsiteX1" fmla="*/ 1459832 w 2999874"/>
              <a:gd name="connsiteY1" fmla="*/ 1299411 h 1299546"/>
              <a:gd name="connsiteX2" fmla="*/ 2999874 w 2999874"/>
              <a:gd name="connsiteY2" fmla="*/ 64169 h 129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9874" h="1299546">
                <a:moveTo>
                  <a:pt x="0" y="0"/>
                </a:moveTo>
                <a:cubicBezTo>
                  <a:pt x="479926" y="644358"/>
                  <a:pt x="959853" y="1288716"/>
                  <a:pt x="1459832" y="1299411"/>
                </a:cubicBezTo>
                <a:cubicBezTo>
                  <a:pt x="1959811" y="1310106"/>
                  <a:pt x="2479842" y="687137"/>
                  <a:pt x="2999874" y="64169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8" name="Forma Livre: Forma 87">
            <a:extLst>
              <a:ext uri="{FF2B5EF4-FFF2-40B4-BE49-F238E27FC236}">
                <a16:creationId xmlns:a16="http://schemas.microsoft.com/office/drawing/2014/main" id="{34D84DA7-3688-449A-AD93-0B26CD1148E6}"/>
              </a:ext>
            </a:extLst>
          </p:cNvPr>
          <p:cNvSpPr/>
          <p:nvPr/>
        </p:nvSpPr>
        <p:spPr>
          <a:xfrm>
            <a:off x="5802045" y="4684629"/>
            <a:ext cx="1457325" cy="752475"/>
          </a:xfrm>
          <a:custGeom>
            <a:avLst/>
            <a:gdLst>
              <a:gd name="connsiteX0" fmla="*/ 0 w 1457325"/>
              <a:gd name="connsiteY0" fmla="*/ 752475 h 752475"/>
              <a:gd name="connsiteX1" fmla="*/ 885825 w 1457325"/>
              <a:gd name="connsiteY1" fmla="*/ 676275 h 752475"/>
              <a:gd name="connsiteX2" fmla="*/ 1457325 w 1457325"/>
              <a:gd name="connsiteY2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7325" h="752475">
                <a:moveTo>
                  <a:pt x="0" y="752475"/>
                </a:moveTo>
                <a:lnTo>
                  <a:pt x="885825" y="676275"/>
                </a:lnTo>
                <a:cubicBezTo>
                  <a:pt x="1128713" y="550862"/>
                  <a:pt x="1293019" y="275431"/>
                  <a:pt x="145732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89" name="Conector reto 88">
            <a:extLst>
              <a:ext uri="{FF2B5EF4-FFF2-40B4-BE49-F238E27FC236}">
                <a16:creationId xmlns:a16="http://schemas.microsoft.com/office/drawing/2014/main" id="{7338388A-30F7-43EB-AD4E-18D73E2FD382}"/>
              </a:ext>
            </a:extLst>
          </p:cNvPr>
          <p:cNvCxnSpPr>
            <a:cxnSpLocks/>
          </p:cNvCxnSpPr>
          <p:nvPr/>
        </p:nvCxnSpPr>
        <p:spPr>
          <a:xfrm flipV="1">
            <a:off x="10940737" y="5044917"/>
            <a:ext cx="0" cy="1923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to 89">
            <a:extLst>
              <a:ext uri="{FF2B5EF4-FFF2-40B4-BE49-F238E27FC236}">
                <a16:creationId xmlns:a16="http://schemas.microsoft.com/office/drawing/2014/main" id="{0F377027-A82A-4B92-8F76-19E4B28882F2}"/>
              </a:ext>
            </a:extLst>
          </p:cNvPr>
          <p:cNvCxnSpPr>
            <a:cxnSpLocks/>
          </p:cNvCxnSpPr>
          <p:nvPr/>
        </p:nvCxnSpPr>
        <p:spPr>
          <a:xfrm flipV="1">
            <a:off x="10929352" y="5269537"/>
            <a:ext cx="0" cy="110769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Forma Livre: Forma 90">
            <a:extLst>
              <a:ext uri="{FF2B5EF4-FFF2-40B4-BE49-F238E27FC236}">
                <a16:creationId xmlns:a16="http://schemas.microsoft.com/office/drawing/2014/main" id="{DC521086-B0CA-44F7-BC9C-D6DFCEED8D75}"/>
              </a:ext>
            </a:extLst>
          </p:cNvPr>
          <p:cNvSpPr/>
          <p:nvPr/>
        </p:nvSpPr>
        <p:spPr>
          <a:xfrm>
            <a:off x="10297845" y="4722729"/>
            <a:ext cx="1647825" cy="727843"/>
          </a:xfrm>
          <a:custGeom>
            <a:avLst/>
            <a:gdLst>
              <a:gd name="connsiteX0" fmla="*/ 0 w 1647825"/>
              <a:gd name="connsiteY0" fmla="*/ 0 h 727843"/>
              <a:gd name="connsiteX1" fmla="*/ 638175 w 1647825"/>
              <a:gd name="connsiteY1" fmla="*/ 619125 h 727843"/>
              <a:gd name="connsiteX2" fmla="*/ 1647825 w 1647825"/>
              <a:gd name="connsiteY2" fmla="*/ 723900 h 72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7825" h="727843">
                <a:moveTo>
                  <a:pt x="0" y="0"/>
                </a:moveTo>
                <a:cubicBezTo>
                  <a:pt x="181769" y="249237"/>
                  <a:pt x="363538" y="498475"/>
                  <a:pt x="638175" y="619125"/>
                </a:cubicBezTo>
                <a:cubicBezTo>
                  <a:pt x="912813" y="739775"/>
                  <a:pt x="1280319" y="731837"/>
                  <a:pt x="1647825" y="72390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aixaDeTexto 91">
                <a:extLst>
                  <a:ext uri="{FF2B5EF4-FFF2-40B4-BE49-F238E27FC236}">
                    <a16:creationId xmlns:a16="http://schemas.microsoft.com/office/drawing/2014/main" id="{BA8F95EA-3BA2-4F22-B893-8888689E4289}"/>
                  </a:ext>
                </a:extLst>
              </p:cNvPr>
              <p:cNvSpPr txBox="1"/>
              <p:nvPr/>
            </p:nvSpPr>
            <p:spPr>
              <a:xfrm>
                <a:off x="9734092" y="5842115"/>
                <a:ext cx="2409570" cy="4306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ℓ²</m:t>
                          </m:r>
                        </m:num>
                        <m:den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150 . 3²</m:t>
                          </m:r>
                        </m:num>
                        <m:den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=168,75</m:t>
                      </m:r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𝐾𝑁𝑚</m:t>
                      </m:r>
                    </m:oMath>
                  </m:oMathPara>
                </a14:m>
                <a:endParaRPr lang="pt-B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" name="CaixaDeTexto 91">
                <a:extLst>
                  <a:ext uri="{FF2B5EF4-FFF2-40B4-BE49-F238E27FC236}">
                    <a16:creationId xmlns:a16="http://schemas.microsoft.com/office/drawing/2014/main" id="{BA8F95EA-3BA2-4F22-B893-8888689E4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4092" y="5842115"/>
                <a:ext cx="2409570" cy="430695"/>
              </a:xfrm>
              <a:prstGeom prst="rect">
                <a:avLst/>
              </a:prstGeom>
              <a:blipFill>
                <a:blip r:embed="rId15"/>
                <a:stretch>
                  <a:fillRect l="-1519" t="-1408" r="-759" b="-112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aixaDeTexto 92">
                <a:extLst>
                  <a:ext uri="{FF2B5EF4-FFF2-40B4-BE49-F238E27FC236}">
                    <a16:creationId xmlns:a16="http://schemas.microsoft.com/office/drawing/2014/main" id="{3289A604-1EFA-41E3-AE62-BF9091B662CE}"/>
                  </a:ext>
                </a:extLst>
              </p:cNvPr>
              <p:cNvSpPr txBox="1"/>
              <p:nvPr/>
            </p:nvSpPr>
            <p:spPr>
              <a:xfrm>
                <a:off x="9724567" y="6375540"/>
                <a:ext cx="2409570" cy="4306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ℓ²</m:t>
                          </m:r>
                        </m:num>
                        <m:den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150 . 5²</m:t>
                          </m:r>
                        </m:num>
                        <m:den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=468,75</m:t>
                      </m:r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𝐾𝑁𝑚</m:t>
                      </m:r>
                    </m:oMath>
                  </m:oMathPara>
                </a14:m>
                <a:endParaRPr lang="pt-B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CaixaDeTexto 92">
                <a:extLst>
                  <a:ext uri="{FF2B5EF4-FFF2-40B4-BE49-F238E27FC236}">
                    <a16:creationId xmlns:a16="http://schemas.microsoft.com/office/drawing/2014/main" id="{3289A604-1EFA-41E3-AE62-BF9091B66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4567" y="6375540"/>
                <a:ext cx="2409570" cy="430695"/>
              </a:xfrm>
              <a:prstGeom prst="rect">
                <a:avLst/>
              </a:prstGeom>
              <a:blipFill>
                <a:blip r:embed="rId16"/>
                <a:stretch>
                  <a:fillRect l="-1263" t="-1408" r="-758" b="-112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2A6640CE-EBBA-412D-BF94-BE875BF975BA}"/>
                  </a:ext>
                </a:extLst>
              </p:cNvPr>
              <p:cNvSpPr txBox="1"/>
              <p:nvPr/>
            </p:nvSpPr>
            <p:spPr>
              <a:xfrm>
                <a:off x="5338444" y="862450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2A6640CE-EBBA-412D-BF94-BE875BF97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444" y="862450"/>
                <a:ext cx="360676" cy="276999"/>
              </a:xfrm>
              <a:prstGeom prst="rect">
                <a:avLst/>
              </a:prstGeom>
              <a:blipFill>
                <a:blip r:embed="rId17"/>
                <a:stretch>
                  <a:fillRect l="-15254" t="-2174" r="-152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679CC6A5-6E23-4BCD-AE31-8A14D177AF8B}"/>
                  </a:ext>
                </a:extLst>
              </p:cNvPr>
              <p:cNvSpPr txBox="1"/>
              <p:nvPr/>
            </p:nvSpPr>
            <p:spPr>
              <a:xfrm>
                <a:off x="11121757" y="897322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679CC6A5-6E23-4BCD-AE31-8A14D177A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1757" y="897322"/>
                <a:ext cx="360676" cy="276999"/>
              </a:xfrm>
              <a:prstGeom prst="rect">
                <a:avLst/>
              </a:prstGeom>
              <a:blipFill>
                <a:blip r:embed="rId18"/>
                <a:stretch>
                  <a:fillRect l="-13333" t="-2174" r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B144BEF2-7C32-43A5-B7E7-CA027639CDF2}"/>
                  </a:ext>
                </a:extLst>
              </p:cNvPr>
              <p:cNvSpPr txBox="1"/>
              <p:nvPr/>
            </p:nvSpPr>
            <p:spPr>
              <a:xfrm>
                <a:off x="8230100" y="848662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B144BEF2-7C32-43A5-B7E7-CA027639C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0100" y="848662"/>
                <a:ext cx="360676" cy="276999"/>
              </a:xfrm>
              <a:prstGeom prst="rect">
                <a:avLst/>
              </a:prstGeom>
              <a:blipFill>
                <a:blip r:embed="rId19"/>
                <a:stretch>
                  <a:fillRect l="-15254" t="-4348" r="-169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5714CB02-29FF-43D8-9BCA-097F7F85D53F}"/>
                  </a:ext>
                </a:extLst>
              </p:cNvPr>
              <p:cNvSpPr txBox="1"/>
              <p:nvPr/>
            </p:nvSpPr>
            <p:spPr>
              <a:xfrm>
                <a:off x="9842172" y="-91591"/>
                <a:ext cx="11044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50 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5714CB02-29FF-43D8-9BCA-097F7F85D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172" y="-91591"/>
                <a:ext cx="1104470" cy="276999"/>
              </a:xfrm>
              <a:prstGeom prst="rect">
                <a:avLst/>
              </a:prstGeom>
              <a:blipFill>
                <a:blip r:embed="rId20"/>
                <a:stretch>
                  <a:fillRect l="-4972" t="-8889" r="-2762" b="-2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0247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1DA476-0D72-408D-AF22-4B210B5D8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 fontScale="90000"/>
          </a:bodyPr>
          <a:lstStyle/>
          <a:p>
            <a:pPr algn="r"/>
            <a:r>
              <a:rPr lang="en-US" sz="4400" dirty="0" err="1">
                <a:solidFill>
                  <a:schemeClr val="bg1"/>
                </a:solidFill>
              </a:rPr>
              <a:t>Exercício</a:t>
            </a:r>
            <a:r>
              <a:rPr lang="en-US" sz="4400" dirty="0">
                <a:solidFill>
                  <a:schemeClr val="bg1"/>
                </a:solidFill>
              </a:rPr>
              <a:t> 12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 err="1">
                <a:solidFill>
                  <a:schemeClr val="bg1"/>
                </a:solidFill>
              </a:rPr>
              <a:t>Calcule</a:t>
            </a:r>
            <a:r>
              <a:rPr lang="en-US" sz="4400" dirty="0">
                <a:solidFill>
                  <a:schemeClr val="bg1"/>
                </a:solidFill>
              </a:rPr>
              <a:t> as </a:t>
            </a:r>
            <a:r>
              <a:rPr lang="en-US" sz="4400" dirty="0" err="1">
                <a:solidFill>
                  <a:schemeClr val="bg1"/>
                </a:solidFill>
              </a:rPr>
              <a:t>Reações</a:t>
            </a:r>
            <a:r>
              <a:rPr lang="en-US" sz="4400" dirty="0">
                <a:solidFill>
                  <a:schemeClr val="bg1"/>
                </a:solidFill>
              </a:rPr>
              <a:t> de </a:t>
            </a:r>
            <a:r>
              <a:rPr lang="en-US" sz="4400" dirty="0" err="1">
                <a:solidFill>
                  <a:schemeClr val="bg1"/>
                </a:solidFill>
              </a:rPr>
              <a:t>Apoio</a:t>
            </a:r>
            <a:r>
              <a:rPr lang="en-US" sz="4400" dirty="0">
                <a:solidFill>
                  <a:schemeClr val="bg1"/>
                </a:solidFill>
              </a:rPr>
              <a:t> da Viga e </a:t>
            </a:r>
            <a:r>
              <a:rPr lang="en-US" sz="4400" dirty="0" err="1">
                <a:solidFill>
                  <a:schemeClr val="bg1"/>
                </a:solidFill>
              </a:rPr>
              <a:t>os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Diagramas</a:t>
            </a:r>
            <a:r>
              <a:rPr lang="en-US" sz="4400" dirty="0">
                <a:solidFill>
                  <a:schemeClr val="bg1"/>
                </a:solidFill>
              </a:rPr>
              <a:t> de </a:t>
            </a:r>
            <a:r>
              <a:rPr lang="en-US" sz="4400" dirty="0" err="1">
                <a:solidFill>
                  <a:schemeClr val="bg1"/>
                </a:solidFill>
              </a:rPr>
              <a:t>Cortante</a:t>
            </a:r>
            <a:r>
              <a:rPr lang="en-US" sz="4400" dirty="0">
                <a:solidFill>
                  <a:schemeClr val="bg1"/>
                </a:solidFill>
              </a:rPr>
              <a:t> e de </a:t>
            </a:r>
            <a:r>
              <a:rPr lang="en-US" sz="4400" dirty="0" err="1">
                <a:solidFill>
                  <a:schemeClr val="bg1"/>
                </a:solidFill>
              </a:rPr>
              <a:t>Momento</a:t>
            </a:r>
            <a:br>
              <a:rPr lang="en-US" sz="4400" dirty="0">
                <a:solidFill>
                  <a:schemeClr val="bg1"/>
                </a:solidFill>
              </a:rPr>
            </a:br>
            <a:endParaRPr lang="pt-BR" sz="4400" dirty="0">
              <a:solidFill>
                <a:srgbClr val="FFFFFF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C484BD8-A7FC-485F-A57C-B3F63C144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79942" y="-2362278"/>
            <a:ext cx="4848301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AAAAF3E6-578E-4E1D-AAC0-7EC3C640A635}"/>
                  </a:ext>
                </a:extLst>
              </p:cNvPr>
              <p:cNvSpPr txBox="1"/>
              <p:nvPr/>
            </p:nvSpPr>
            <p:spPr>
              <a:xfrm>
                <a:off x="10378087" y="314564"/>
                <a:ext cx="9762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15 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AAAAF3E6-578E-4E1D-AAC0-7EC3C640A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8087" y="314564"/>
                <a:ext cx="976229" cy="276999"/>
              </a:xfrm>
              <a:prstGeom prst="rect">
                <a:avLst/>
              </a:prstGeom>
              <a:blipFill>
                <a:blip r:embed="rId4"/>
                <a:stretch>
                  <a:fillRect l="-5590" t="-11111" r="-2484" b="-2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5F94B2EF-B0E9-4761-9FC6-14BA07637F4D}"/>
                  </a:ext>
                </a:extLst>
              </p:cNvPr>
              <p:cNvSpPr txBox="1"/>
              <p:nvPr/>
            </p:nvSpPr>
            <p:spPr>
              <a:xfrm>
                <a:off x="6355751" y="58003"/>
                <a:ext cx="6644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20 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5F94B2EF-B0E9-4761-9FC6-14BA07637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751" y="58003"/>
                <a:ext cx="664477" cy="276999"/>
              </a:xfrm>
              <a:prstGeom prst="rect">
                <a:avLst/>
              </a:prstGeom>
              <a:blipFill>
                <a:blip r:embed="rId5"/>
                <a:stretch>
                  <a:fillRect l="-8257" t="-6667" r="-8257" b="-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9C2838E-CC9C-43ED-B1BC-6542A4974E23}"/>
                  </a:ext>
                </a:extLst>
              </p:cNvPr>
              <p:cNvSpPr txBox="1"/>
              <p:nvPr/>
            </p:nvSpPr>
            <p:spPr>
              <a:xfrm>
                <a:off x="10791597" y="1335265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9C2838E-CC9C-43ED-B1BC-6542A4974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1597" y="1335265"/>
                <a:ext cx="360676" cy="276999"/>
              </a:xfrm>
              <a:prstGeom prst="rect">
                <a:avLst/>
              </a:prstGeom>
              <a:blipFill>
                <a:blip r:embed="rId6"/>
                <a:stretch>
                  <a:fillRect l="-13559" t="-2222" r="-16949" b="-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4B32BA4B-5456-4778-AAFC-930B9EA55E3D}"/>
                  </a:ext>
                </a:extLst>
              </p:cNvPr>
              <p:cNvSpPr txBox="1"/>
              <p:nvPr/>
            </p:nvSpPr>
            <p:spPr>
              <a:xfrm>
                <a:off x="11701848" y="1511241"/>
                <a:ext cx="4464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4B32BA4B-5456-4778-AAFC-930B9EA55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1848" y="1511241"/>
                <a:ext cx="446404" cy="276999"/>
              </a:xfrm>
              <a:prstGeom prst="rect">
                <a:avLst/>
              </a:prstGeom>
              <a:blipFill>
                <a:blip r:embed="rId7"/>
                <a:stretch>
                  <a:fillRect l="-17808" t="-8889" r="-19178" b="-2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6E8A66C1-9B61-493C-B44D-09699FA16456}"/>
                  </a:ext>
                </a:extLst>
              </p:cNvPr>
              <p:cNvSpPr txBox="1"/>
              <p:nvPr/>
            </p:nvSpPr>
            <p:spPr>
              <a:xfrm>
                <a:off x="8738646" y="37565"/>
                <a:ext cx="6644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6E8A66C1-9B61-493C-B44D-09699FA16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646" y="37565"/>
                <a:ext cx="664477" cy="276999"/>
              </a:xfrm>
              <a:prstGeom prst="rect">
                <a:avLst/>
              </a:prstGeom>
              <a:blipFill>
                <a:blip r:embed="rId8"/>
                <a:stretch>
                  <a:fillRect l="-8257" t="-4348" r="-82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D38230ED-4437-4EA2-BF77-F8735E9C4398}"/>
                  </a:ext>
                </a:extLst>
              </p:cNvPr>
              <p:cNvSpPr txBox="1"/>
              <p:nvPr/>
            </p:nvSpPr>
            <p:spPr>
              <a:xfrm>
                <a:off x="7530823" y="37565"/>
                <a:ext cx="6644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50 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D38230ED-4437-4EA2-BF77-F8735E9C4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823" y="37565"/>
                <a:ext cx="664477" cy="276999"/>
              </a:xfrm>
              <a:prstGeom prst="rect">
                <a:avLst/>
              </a:prstGeom>
              <a:blipFill>
                <a:blip r:embed="rId9"/>
                <a:stretch>
                  <a:fillRect l="-8257" t="-4348" r="-82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0892AE49-E49B-4609-A106-0A65C3882F37}"/>
                  </a:ext>
                </a:extLst>
              </p:cNvPr>
              <p:cNvSpPr txBox="1"/>
              <p:nvPr/>
            </p:nvSpPr>
            <p:spPr>
              <a:xfrm>
                <a:off x="6096000" y="1326701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0892AE49-E49B-4609-A106-0A65C3882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326701"/>
                <a:ext cx="360676" cy="276999"/>
              </a:xfrm>
              <a:prstGeom prst="rect">
                <a:avLst/>
              </a:prstGeom>
              <a:blipFill>
                <a:blip r:embed="rId10"/>
                <a:stretch>
                  <a:fillRect l="-13559" t="-2222" r="-152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90FA5F1-51FF-4EA4-BCEC-83B2466ADD0B}"/>
                  </a:ext>
                </a:extLst>
              </p:cNvPr>
              <p:cNvSpPr txBox="1"/>
              <p:nvPr/>
            </p:nvSpPr>
            <p:spPr>
              <a:xfrm>
                <a:off x="7067543" y="1335265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90FA5F1-51FF-4EA4-BCEC-83B2466AD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543" y="1335265"/>
                <a:ext cx="360676" cy="276999"/>
              </a:xfrm>
              <a:prstGeom prst="rect">
                <a:avLst/>
              </a:prstGeom>
              <a:blipFill>
                <a:blip r:embed="rId11"/>
                <a:stretch>
                  <a:fillRect l="-13333" t="-2222" r="-15000" b="-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4CFF115-6694-44CD-9F3B-2D5F75D500D1}"/>
                  </a:ext>
                </a:extLst>
              </p:cNvPr>
              <p:cNvSpPr txBox="1"/>
              <p:nvPr/>
            </p:nvSpPr>
            <p:spPr>
              <a:xfrm>
                <a:off x="8249395" y="1326700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4CFF115-6694-44CD-9F3B-2D5F75D50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395" y="1326700"/>
                <a:ext cx="360676" cy="276999"/>
              </a:xfrm>
              <a:prstGeom prst="rect">
                <a:avLst/>
              </a:prstGeom>
              <a:blipFill>
                <a:blip r:embed="rId12"/>
                <a:stretch>
                  <a:fillRect l="-13559" t="-2222" r="-169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ED45DBC-44C8-49A2-B43A-1148C2D16447}"/>
                  </a:ext>
                </a:extLst>
              </p:cNvPr>
              <p:cNvSpPr txBox="1"/>
              <p:nvPr/>
            </p:nvSpPr>
            <p:spPr>
              <a:xfrm>
                <a:off x="9340158" y="1326699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ED45DBC-44C8-49A2-B43A-1148C2D16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0158" y="1326699"/>
                <a:ext cx="360676" cy="276999"/>
              </a:xfrm>
              <a:prstGeom prst="rect">
                <a:avLst/>
              </a:prstGeom>
              <a:blipFill>
                <a:blip r:embed="rId13"/>
                <a:stretch>
                  <a:fillRect l="-13559" t="-2222" r="-169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7586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1DA476-0D72-408D-AF22-4B210B5D8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 fontScale="90000"/>
          </a:bodyPr>
          <a:lstStyle/>
          <a:p>
            <a:pPr algn="r"/>
            <a:r>
              <a:rPr lang="en-US" sz="4400" dirty="0" err="1">
                <a:solidFill>
                  <a:schemeClr val="bg1"/>
                </a:solidFill>
              </a:rPr>
              <a:t>Exercício</a:t>
            </a:r>
            <a:r>
              <a:rPr lang="en-US" sz="4400" dirty="0">
                <a:solidFill>
                  <a:schemeClr val="bg1"/>
                </a:solidFill>
              </a:rPr>
              <a:t> 13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 err="1">
                <a:solidFill>
                  <a:schemeClr val="bg1"/>
                </a:solidFill>
              </a:rPr>
              <a:t>Calcule</a:t>
            </a:r>
            <a:r>
              <a:rPr lang="en-US" sz="4400" dirty="0">
                <a:solidFill>
                  <a:schemeClr val="bg1"/>
                </a:solidFill>
              </a:rPr>
              <a:t> as </a:t>
            </a:r>
            <a:r>
              <a:rPr lang="en-US" sz="4400" dirty="0" err="1">
                <a:solidFill>
                  <a:schemeClr val="bg1"/>
                </a:solidFill>
              </a:rPr>
              <a:t>Reações</a:t>
            </a:r>
            <a:r>
              <a:rPr lang="en-US" sz="4400" dirty="0">
                <a:solidFill>
                  <a:schemeClr val="bg1"/>
                </a:solidFill>
              </a:rPr>
              <a:t> de </a:t>
            </a:r>
            <a:r>
              <a:rPr lang="en-US" sz="4400" dirty="0" err="1">
                <a:solidFill>
                  <a:schemeClr val="bg1"/>
                </a:solidFill>
              </a:rPr>
              <a:t>Apoio</a:t>
            </a:r>
            <a:r>
              <a:rPr lang="en-US" sz="4400" dirty="0">
                <a:solidFill>
                  <a:schemeClr val="bg1"/>
                </a:solidFill>
              </a:rPr>
              <a:t> da Viga e </a:t>
            </a:r>
            <a:r>
              <a:rPr lang="en-US" sz="4400" dirty="0" err="1">
                <a:solidFill>
                  <a:schemeClr val="bg1"/>
                </a:solidFill>
              </a:rPr>
              <a:t>os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Diagramas</a:t>
            </a:r>
            <a:r>
              <a:rPr lang="en-US" sz="4400" dirty="0">
                <a:solidFill>
                  <a:schemeClr val="bg1"/>
                </a:solidFill>
              </a:rPr>
              <a:t> de </a:t>
            </a:r>
            <a:r>
              <a:rPr lang="en-US" sz="4400" dirty="0" err="1">
                <a:solidFill>
                  <a:schemeClr val="bg1"/>
                </a:solidFill>
              </a:rPr>
              <a:t>Cortante</a:t>
            </a:r>
            <a:r>
              <a:rPr lang="en-US" sz="4400" dirty="0">
                <a:solidFill>
                  <a:schemeClr val="bg1"/>
                </a:solidFill>
              </a:rPr>
              <a:t> e de </a:t>
            </a:r>
            <a:r>
              <a:rPr lang="en-US" sz="4400" dirty="0" err="1">
                <a:solidFill>
                  <a:schemeClr val="bg1"/>
                </a:solidFill>
              </a:rPr>
              <a:t>Momento</a:t>
            </a:r>
            <a:br>
              <a:rPr lang="en-US" sz="4400" dirty="0">
                <a:solidFill>
                  <a:schemeClr val="bg1"/>
                </a:solidFill>
              </a:rPr>
            </a:br>
            <a:endParaRPr lang="pt-BR" sz="4400" dirty="0">
              <a:solidFill>
                <a:srgbClr val="FFFFFF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E1E3D28-6B3C-41CD-B950-62166CF02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45449" y="-2438906"/>
            <a:ext cx="4972966" cy="7034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34CC62E7-39DD-4BD7-BCC4-124C10677CFE}"/>
                  </a:ext>
                </a:extLst>
              </p:cNvPr>
              <p:cNvSpPr txBox="1"/>
              <p:nvPr/>
            </p:nvSpPr>
            <p:spPr>
              <a:xfrm>
                <a:off x="5735324" y="1350498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3,0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34CC62E7-39DD-4BD7-BCC4-124C10677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324" y="1350498"/>
                <a:ext cx="360676" cy="276999"/>
              </a:xfrm>
              <a:prstGeom prst="rect">
                <a:avLst/>
              </a:prstGeom>
              <a:blipFill>
                <a:blip r:embed="rId4"/>
                <a:stretch>
                  <a:fillRect l="-15254" t="-2222" r="-152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B1F60FCB-C416-4460-9B39-09A675D1B44B}"/>
                  </a:ext>
                </a:extLst>
              </p:cNvPr>
              <p:cNvSpPr txBox="1"/>
              <p:nvPr/>
            </p:nvSpPr>
            <p:spPr>
              <a:xfrm>
                <a:off x="10517744" y="651081"/>
                <a:ext cx="9762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12 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B1F60FCB-C416-4460-9B39-09A675D1B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7744" y="651081"/>
                <a:ext cx="976229" cy="276999"/>
              </a:xfrm>
              <a:prstGeom prst="rect">
                <a:avLst/>
              </a:prstGeom>
              <a:blipFill>
                <a:blip r:embed="rId5"/>
                <a:stretch>
                  <a:fillRect l="-5000" t="-8889" r="-3125" b="-2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D9DE27E3-D623-4852-A497-B15ECDBB90C8}"/>
                  </a:ext>
                </a:extLst>
              </p:cNvPr>
              <p:cNvSpPr txBox="1"/>
              <p:nvPr/>
            </p:nvSpPr>
            <p:spPr>
              <a:xfrm>
                <a:off x="5149839" y="612361"/>
                <a:ext cx="8479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D9DE27E3-D623-4852-A497-B15ECDBB9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839" y="612361"/>
                <a:ext cx="847989" cy="276999"/>
              </a:xfrm>
              <a:prstGeom prst="rect">
                <a:avLst/>
              </a:prstGeom>
              <a:blipFill>
                <a:blip r:embed="rId6"/>
                <a:stretch>
                  <a:fillRect l="-6475" t="-8696" r="-3597" b="-260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85F31BF3-6A82-4206-A0E0-60CE582A06DB}"/>
                  </a:ext>
                </a:extLst>
              </p:cNvPr>
              <p:cNvSpPr txBox="1"/>
              <p:nvPr/>
            </p:nvSpPr>
            <p:spPr>
              <a:xfrm>
                <a:off x="8640837" y="196862"/>
                <a:ext cx="6644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20 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85F31BF3-6A82-4206-A0E0-60CE582A0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837" y="196862"/>
                <a:ext cx="664477" cy="276999"/>
              </a:xfrm>
              <a:prstGeom prst="rect">
                <a:avLst/>
              </a:prstGeom>
              <a:blipFill>
                <a:blip r:embed="rId7"/>
                <a:stretch>
                  <a:fillRect l="-7339" t="-4348" r="-82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08EE70C0-0F8E-4DE3-9945-8A3E120CE82C}"/>
                  </a:ext>
                </a:extLst>
              </p:cNvPr>
              <p:cNvSpPr txBox="1"/>
              <p:nvPr/>
            </p:nvSpPr>
            <p:spPr>
              <a:xfrm>
                <a:off x="7689228" y="1350497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4,0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08EE70C0-0F8E-4DE3-9945-8A3E120CE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228" y="1350497"/>
                <a:ext cx="360676" cy="276999"/>
              </a:xfrm>
              <a:prstGeom prst="rect">
                <a:avLst/>
              </a:prstGeom>
              <a:blipFill>
                <a:blip r:embed="rId8"/>
                <a:stretch>
                  <a:fillRect l="-13333" t="-2222" r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B687A179-BC43-4372-92C2-D352F7D5CABA}"/>
                  </a:ext>
                </a:extLst>
              </p:cNvPr>
              <p:cNvSpPr txBox="1"/>
              <p:nvPr/>
            </p:nvSpPr>
            <p:spPr>
              <a:xfrm>
                <a:off x="9769165" y="1350497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4,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B687A179-BC43-4372-92C2-D352F7D5C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9165" y="1350497"/>
                <a:ext cx="360676" cy="276999"/>
              </a:xfrm>
              <a:prstGeom prst="rect">
                <a:avLst/>
              </a:prstGeom>
              <a:blipFill>
                <a:blip r:embed="rId9"/>
                <a:stretch>
                  <a:fillRect l="-15254" t="-6667" r="-16949" b="-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78CAB425-75E0-418E-93C8-49DE2FACE9AE}"/>
                  </a:ext>
                </a:extLst>
              </p:cNvPr>
              <p:cNvSpPr txBox="1"/>
              <p:nvPr/>
            </p:nvSpPr>
            <p:spPr>
              <a:xfrm>
                <a:off x="11579090" y="1572982"/>
                <a:ext cx="4464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78CAB425-75E0-418E-93C8-49DE2FACE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9090" y="1572982"/>
                <a:ext cx="446404" cy="276999"/>
              </a:xfrm>
              <a:prstGeom prst="rect">
                <a:avLst/>
              </a:prstGeom>
              <a:blipFill>
                <a:blip r:embed="rId10"/>
                <a:stretch>
                  <a:fillRect l="-17568" t="-8889" r="-17568" b="-2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FF986218-8C8D-478F-8AE8-04B55C0D9FFF}"/>
              </a:ext>
            </a:extLst>
          </p:cNvPr>
          <p:cNvCxnSpPr>
            <a:cxnSpLocks/>
          </p:cNvCxnSpPr>
          <p:nvPr/>
        </p:nvCxnSpPr>
        <p:spPr>
          <a:xfrm flipV="1">
            <a:off x="6677789" y="1311431"/>
            <a:ext cx="0" cy="5539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9D6D5B29-29DD-42A6-8896-5B92AB93BD9E}"/>
                  </a:ext>
                </a:extLst>
              </p:cNvPr>
              <p:cNvSpPr txBox="1"/>
              <p:nvPr/>
            </p:nvSpPr>
            <p:spPr>
              <a:xfrm>
                <a:off x="6734154" y="939762"/>
                <a:ext cx="2042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t-B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9D6D5B29-29DD-42A6-8896-5B92AB93B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154" y="939762"/>
                <a:ext cx="204223" cy="276999"/>
              </a:xfrm>
              <a:prstGeom prst="rect">
                <a:avLst/>
              </a:prstGeom>
              <a:blipFill>
                <a:blip r:embed="rId11"/>
                <a:stretch>
                  <a:fillRect l="-27273" t="-2174" r="-272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F837F39E-0774-4D31-B3E8-6DC055DB02AD}"/>
                  </a:ext>
                </a:extLst>
              </p:cNvPr>
              <p:cNvSpPr txBox="1"/>
              <p:nvPr/>
            </p:nvSpPr>
            <p:spPr>
              <a:xfrm>
                <a:off x="11165924" y="939763"/>
                <a:ext cx="2146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pt-B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F837F39E-0774-4D31-B3E8-6DC055DB0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5924" y="939763"/>
                <a:ext cx="214611" cy="276999"/>
              </a:xfrm>
              <a:prstGeom prst="rect">
                <a:avLst/>
              </a:prstGeom>
              <a:blipFill>
                <a:blip r:embed="rId12"/>
                <a:stretch>
                  <a:fillRect l="-25714" t="-2174" r="-228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FA3F87DF-B15D-45F4-A309-FF4260A6AFE1}"/>
                  </a:ext>
                </a:extLst>
              </p:cNvPr>
              <p:cNvSpPr txBox="1"/>
              <p:nvPr/>
            </p:nvSpPr>
            <p:spPr>
              <a:xfrm>
                <a:off x="6524706" y="1879524"/>
                <a:ext cx="3115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FA3F87DF-B15D-45F4-A309-FF4260A6A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706" y="1879524"/>
                <a:ext cx="311559" cy="276999"/>
              </a:xfrm>
              <a:prstGeom prst="rect">
                <a:avLst/>
              </a:prstGeom>
              <a:blipFill>
                <a:blip r:embed="rId13"/>
                <a:stretch>
                  <a:fillRect l="-15686" t="-2174" r="-7843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B289C574-6E9A-42DC-B508-251151E2D191}"/>
              </a:ext>
            </a:extLst>
          </p:cNvPr>
          <p:cNvCxnSpPr>
            <a:cxnSpLocks/>
          </p:cNvCxnSpPr>
          <p:nvPr/>
        </p:nvCxnSpPr>
        <p:spPr>
          <a:xfrm flipH="1">
            <a:off x="6677789" y="1216761"/>
            <a:ext cx="51298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E9D849AD-6CB0-4815-BFB0-6A88E71F2580}"/>
              </a:ext>
            </a:extLst>
          </p:cNvPr>
          <p:cNvCxnSpPr>
            <a:cxnSpLocks/>
          </p:cNvCxnSpPr>
          <p:nvPr/>
        </p:nvCxnSpPr>
        <p:spPr>
          <a:xfrm flipV="1">
            <a:off x="11141860" y="1295983"/>
            <a:ext cx="0" cy="5539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70714128-EA66-4BD8-A4CE-CB2C7605B5BA}"/>
              </a:ext>
            </a:extLst>
          </p:cNvPr>
          <p:cNvCxnSpPr>
            <a:cxnSpLocks/>
          </p:cNvCxnSpPr>
          <p:nvPr/>
        </p:nvCxnSpPr>
        <p:spPr>
          <a:xfrm>
            <a:off x="6059904" y="612361"/>
            <a:ext cx="0" cy="5142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55AB4C39-E4F7-45B8-9FC6-92D88D5BB341}"/>
              </a:ext>
            </a:extLst>
          </p:cNvPr>
          <p:cNvCxnSpPr>
            <a:cxnSpLocks/>
          </p:cNvCxnSpPr>
          <p:nvPr/>
        </p:nvCxnSpPr>
        <p:spPr>
          <a:xfrm>
            <a:off x="10113439" y="652331"/>
            <a:ext cx="0" cy="4742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01A7446B-4BB8-4447-A034-0BD87B61614C}"/>
                  </a:ext>
                </a:extLst>
              </p:cNvPr>
              <p:cNvSpPr txBox="1"/>
              <p:nvPr/>
            </p:nvSpPr>
            <p:spPr>
              <a:xfrm>
                <a:off x="7027729" y="1275815"/>
                <a:ext cx="3228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01A7446B-4BB8-4447-A034-0BD87B616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729" y="1275815"/>
                <a:ext cx="322845" cy="276999"/>
              </a:xfrm>
              <a:prstGeom prst="rect">
                <a:avLst/>
              </a:prstGeom>
              <a:blipFill>
                <a:blip r:embed="rId14"/>
                <a:stretch>
                  <a:fillRect l="-16981" t="-2174" r="-5660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267BD3A4-F240-4469-A2EC-2E996D638300}"/>
                  </a:ext>
                </a:extLst>
              </p:cNvPr>
              <p:cNvSpPr txBox="1"/>
              <p:nvPr/>
            </p:nvSpPr>
            <p:spPr>
              <a:xfrm>
                <a:off x="10961670" y="1828177"/>
                <a:ext cx="3274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267BD3A4-F240-4469-A2EC-2E996D638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1670" y="1828177"/>
                <a:ext cx="327462" cy="276999"/>
              </a:xfrm>
              <a:prstGeom prst="rect">
                <a:avLst/>
              </a:prstGeom>
              <a:blipFill>
                <a:blip r:embed="rId15"/>
                <a:stretch>
                  <a:fillRect l="-14815" t="-2222" r="-5556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358447D7-DFF5-4D72-802D-6522985B6578}"/>
                  </a:ext>
                </a:extLst>
              </p:cNvPr>
              <p:cNvSpPr txBox="1"/>
              <p:nvPr/>
            </p:nvSpPr>
            <p:spPr>
              <a:xfrm>
                <a:off x="5162672" y="276309"/>
                <a:ext cx="18128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=8.3=24 </m:t>
                      </m:r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358447D7-DFF5-4D72-802D-6522985B6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672" y="276309"/>
                <a:ext cx="1812804" cy="276999"/>
              </a:xfrm>
              <a:prstGeom prst="rect">
                <a:avLst/>
              </a:prstGeom>
              <a:blipFill>
                <a:blip r:embed="rId16"/>
                <a:stretch>
                  <a:fillRect l="-2694" t="-4348" r="-2694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FBE89FAD-7B79-4328-9D3C-8D9581A822D7}"/>
                  </a:ext>
                </a:extLst>
              </p:cNvPr>
              <p:cNvSpPr txBox="1"/>
              <p:nvPr/>
            </p:nvSpPr>
            <p:spPr>
              <a:xfrm>
                <a:off x="9407776" y="276308"/>
                <a:ext cx="22071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=12 . 4,5=54 </m:t>
                      </m:r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FBE89FAD-7B79-4328-9D3C-8D9581A82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7776" y="276308"/>
                <a:ext cx="2207143" cy="276999"/>
              </a:xfrm>
              <a:prstGeom prst="rect">
                <a:avLst/>
              </a:prstGeom>
              <a:blipFill>
                <a:blip r:embed="rId17"/>
                <a:stretch>
                  <a:fillRect l="-1934" t="-4348" r="-2210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083AE17B-6A5D-4DAA-8C1E-0CA72B394C28}"/>
              </a:ext>
            </a:extLst>
          </p:cNvPr>
          <p:cNvCxnSpPr>
            <a:cxnSpLocks/>
          </p:cNvCxnSpPr>
          <p:nvPr/>
        </p:nvCxnSpPr>
        <p:spPr>
          <a:xfrm flipV="1">
            <a:off x="5305263" y="220143"/>
            <a:ext cx="754641" cy="1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FE5519E4-0117-4486-ACEE-DC9ECBDB301A}"/>
                  </a:ext>
                </a:extLst>
              </p:cNvPr>
              <p:cNvSpPr txBox="1"/>
              <p:nvPr/>
            </p:nvSpPr>
            <p:spPr>
              <a:xfrm>
                <a:off x="5509760" y="-30217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1,5</m:t>
                      </m:r>
                    </m:oMath>
                  </m:oMathPara>
                </a14:m>
                <a:endParaRPr lang="pt-B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FE5519E4-0117-4486-ACEE-DC9ECBDB3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760" y="-30217"/>
                <a:ext cx="360676" cy="276999"/>
              </a:xfrm>
              <a:prstGeom prst="rect">
                <a:avLst/>
              </a:prstGeom>
              <a:blipFill>
                <a:blip r:embed="rId18"/>
                <a:stretch>
                  <a:fillRect l="-15254" t="-4444" r="-16949" b="-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9083075A-6AA2-47E6-AA2F-BDAD32628FB6}"/>
              </a:ext>
            </a:extLst>
          </p:cNvPr>
          <p:cNvCxnSpPr>
            <a:cxnSpLocks/>
          </p:cNvCxnSpPr>
          <p:nvPr/>
        </p:nvCxnSpPr>
        <p:spPr>
          <a:xfrm flipV="1">
            <a:off x="10113439" y="143961"/>
            <a:ext cx="1107105" cy="1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A0B952A6-4DEE-4256-957B-25083D0BF450}"/>
                  </a:ext>
                </a:extLst>
              </p:cNvPr>
              <p:cNvSpPr txBox="1"/>
              <p:nvPr/>
            </p:nvSpPr>
            <p:spPr>
              <a:xfrm>
                <a:off x="10440740" y="-99715"/>
                <a:ext cx="4889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2,25</m:t>
                      </m:r>
                    </m:oMath>
                  </m:oMathPara>
                </a14:m>
                <a:endParaRPr lang="pt-B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A0B952A6-4DEE-4256-957B-25083D0BF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0740" y="-99715"/>
                <a:ext cx="488916" cy="276999"/>
              </a:xfrm>
              <a:prstGeom prst="rect">
                <a:avLst/>
              </a:prstGeom>
              <a:blipFill>
                <a:blip r:embed="rId19"/>
                <a:stretch>
                  <a:fillRect l="-11250" t="-6667" r="-12500" b="-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Espaço Reservado para Conteúdo 2">
                <a:extLst>
                  <a:ext uri="{FF2B5EF4-FFF2-40B4-BE49-F238E27FC236}">
                    <a16:creationId xmlns:a16="http://schemas.microsoft.com/office/drawing/2014/main" id="{F10A2F5F-6EF5-481B-8265-B3B8ABF14F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08249" y="2397623"/>
                <a:ext cx="7229788" cy="4184068"/>
              </a:xfrm>
              <a:effectLst/>
            </p:spPr>
            <p:txBody>
              <a:bodyPr anchor="ctr">
                <a:noAutofit/>
              </a:bodyPr>
              <a:lstStyle/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8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𝐹𝐻</m:t>
                              </m:r>
                            </m:e>
                            <m:sup>
                              <m:r>
                                <a:rPr lang="pt-BR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→+</m:t>
                              </m:r>
                            </m:sup>
                          </m:sSup>
                        </m:e>
                      </m:nary>
                      <m:r>
                        <a:rPr lang="pt-BR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pt-BR" sz="18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18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</m:t>
                      </m:r>
                      <m:r>
                        <a:rPr lang="pt-BR" sz="1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𝐾𝑁</m:t>
                      </m:r>
                    </m:oMath>
                  </m:oMathPara>
                </a14:m>
                <a:endParaRPr lang="pt-BR" sz="1800" dirty="0">
                  <a:solidFill>
                    <a:schemeClr val="tx1"/>
                  </a:solidFill>
                  <a:effectLst/>
                </a:endParaRP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𝐹𝑉</m:t>
                              </m:r>
                            </m:e>
                            <m:sup>
                              <m:r>
                                <a:rPr lang="pt-BR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↑+</m:t>
                              </m:r>
                            </m:sup>
                          </m:sSup>
                        </m:e>
                      </m:nary>
                      <m:r>
                        <a:rPr lang="pt-BR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18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−24+</m:t>
                          </m:r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−20−54+</m:t>
                      </m:r>
                      <m:sSub>
                        <m:sSubPr>
                          <m:ctrlPr>
                            <a:rPr lang="pt-BR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=0→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=98 </m:t>
                      </m:r>
                      <m:r>
                        <a:rPr lang="pt-BR" sz="1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sz="1800" b="0" dirty="0">
                  <a:solidFill>
                    <a:schemeClr val="tx1"/>
                  </a:solidFill>
                  <a:effectLst/>
                  <a:ea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↷+</m:t>
                              </m:r>
                            </m:sup>
                          </m:sSup>
                        </m:e>
                      </m:nary>
                      <m:r>
                        <a:rPr lang="pt-BR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sz="1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−24 . 1,5+20.4+54.6,25−8,5.</m:t>
                      </m:r>
                      <m:sSub>
                        <m:sSubPr>
                          <m:ctrlPr>
                            <a:rPr lang="pt-BR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1800" b="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381,5</m:t>
                      </m:r>
                      <m:r>
                        <a:rPr lang="pt-BR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−8,5.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pt-BR" sz="18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381,5</m:t>
                          </m:r>
                        </m:num>
                        <m:den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8,5</m:t>
                          </m:r>
                        </m:den>
                      </m:f>
                      <m:r>
                        <a:rPr lang="pt-BR" sz="1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=44,88 </m:t>
                      </m:r>
                      <m:r>
                        <a:rPr lang="pt-BR" sz="1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𝑘𝑁</m:t>
                      </m:r>
                      <m:r>
                        <a:rPr lang="pt-BR" sz="1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=53,12</m:t>
                      </m:r>
                      <m:r>
                        <a:rPr lang="pt-BR" sz="1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sz="180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:endParaRPr lang="pt-BR" sz="18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4" name="Espaço Reservado para Conteúdo 2">
                <a:extLst>
                  <a:ext uri="{FF2B5EF4-FFF2-40B4-BE49-F238E27FC236}">
                    <a16:creationId xmlns:a16="http://schemas.microsoft.com/office/drawing/2014/main" id="{F10A2F5F-6EF5-481B-8265-B3B8ABF14F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08249" y="2397623"/>
                <a:ext cx="7229788" cy="4184068"/>
              </a:xfrm>
              <a:blipFill>
                <a:blip r:embed="rId20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0224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30" grpId="0"/>
      <p:bldP spid="31" grpId="0"/>
      <p:bldP spid="34" grpId="0"/>
      <p:bldP spid="35" grpId="0"/>
      <p:bldP spid="40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1DA476-0D72-408D-AF22-4B210B5D8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 fontScale="90000"/>
          </a:bodyPr>
          <a:lstStyle/>
          <a:p>
            <a:pPr algn="r"/>
            <a:r>
              <a:rPr lang="en-US" sz="4400" dirty="0" err="1">
                <a:solidFill>
                  <a:schemeClr val="bg1"/>
                </a:solidFill>
              </a:rPr>
              <a:t>Exercício</a:t>
            </a:r>
            <a:r>
              <a:rPr lang="en-US" sz="4400" dirty="0">
                <a:solidFill>
                  <a:schemeClr val="bg1"/>
                </a:solidFill>
              </a:rPr>
              <a:t> 13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 err="1">
                <a:solidFill>
                  <a:schemeClr val="bg1"/>
                </a:solidFill>
              </a:rPr>
              <a:t>Calcule</a:t>
            </a:r>
            <a:r>
              <a:rPr lang="en-US" sz="4400" dirty="0">
                <a:solidFill>
                  <a:schemeClr val="bg1"/>
                </a:solidFill>
              </a:rPr>
              <a:t> as </a:t>
            </a:r>
            <a:r>
              <a:rPr lang="en-US" sz="4400" dirty="0" err="1">
                <a:solidFill>
                  <a:schemeClr val="bg1"/>
                </a:solidFill>
              </a:rPr>
              <a:t>Reações</a:t>
            </a:r>
            <a:r>
              <a:rPr lang="en-US" sz="4400" dirty="0">
                <a:solidFill>
                  <a:schemeClr val="bg1"/>
                </a:solidFill>
              </a:rPr>
              <a:t> de </a:t>
            </a:r>
            <a:r>
              <a:rPr lang="en-US" sz="4400" dirty="0" err="1">
                <a:solidFill>
                  <a:schemeClr val="bg1"/>
                </a:solidFill>
              </a:rPr>
              <a:t>Apoio</a:t>
            </a:r>
            <a:r>
              <a:rPr lang="en-US" sz="4400" dirty="0">
                <a:solidFill>
                  <a:schemeClr val="bg1"/>
                </a:solidFill>
              </a:rPr>
              <a:t> da Viga e </a:t>
            </a:r>
            <a:r>
              <a:rPr lang="en-US" sz="4400" dirty="0" err="1">
                <a:solidFill>
                  <a:schemeClr val="bg1"/>
                </a:solidFill>
              </a:rPr>
              <a:t>os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Diagramas</a:t>
            </a:r>
            <a:r>
              <a:rPr lang="en-US" sz="4400" dirty="0">
                <a:solidFill>
                  <a:schemeClr val="bg1"/>
                </a:solidFill>
              </a:rPr>
              <a:t> de </a:t>
            </a:r>
            <a:r>
              <a:rPr lang="en-US" sz="4400" dirty="0" err="1">
                <a:solidFill>
                  <a:schemeClr val="bg1"/>
                </a:solidFill>
              </a:rPr>
              <a:t>Cortante</a:t>
            </a:r>
            <a:r>
              <a:rPr lang="en-US" sz="4400" dirty="0">
                <a:solidFill>
                  <a:schemeClr val="bg1"/>
                </a:solidFill>
              </a:rPr>
              <a:t> e de </a:t>
            </a:r>
            <a:r>
              <a:rPr lang="en-US" sz="4400" dirty="0" err="1">
                <a:solidFill>
                  <a:schemeClr val="bg1"/>
                </a:solidFill>
              </a:rPr>
              <a:t>Momento</a:t>
            </a:r>
            <a:br>
              <a:rPr lang="en-US" sz="4400" dirty="0">
                <a:solidFill>
                  <a:schemeClr val="bg1"/>
                </a:solidFill>
              </a:rPr>
            </a:br>
            <a:endParaRPr lang="pt-BR" sz="4400" dirty="0">
              <a:solidFill>
                <a:srgbClr val="FFFFFF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E1E3D28-6B3C-41CD-B950-62166CF02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45449" y="-2438906"/>
            <a:ext cx="4972966" cy="7034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34CC62E7-39DD-4BD7-BCC4-124C10677CFE}"/>
                  </a:ext>
                </a:extLst>
              </p:cNvPr>
              <p:cNvSpPr txBox="1"/>
              <p:nvPr/>
            </p:nvSpPr>
            <p:spPr>
              <a:xfrm>
                <a:off x="5735324" y="1350498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3,0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34CC62E7-39DD-4BD7-BCC4-124C10677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324" y="1350498"/>
                <a:ext cx="360676" cy="276999"/>
              </a:xfrm>
              <a:prstGeom prst="rect">
                <a:avLst/>
              </a:prstGeom>
              <a:blipFill>
                <a:blip r:embed="rId4"/>
                <a:stretch>
                  <a:fillRect l="-15254" t="-2222" r="-152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B1F60FCB-C416-4460-9B39-09A675D1B44B}"/>
                  </a:ext>
                </a:extLst>
              </p:cNvPr>
              <p:cNvSpPr txBox="1"/>
              <p:nvPr/>
            </p:nvSpPr>
            <p:spPr>
              <a:xfrm>
                <a:off x="10517744" y="651081"/>
                <a:ext cx="9762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12 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B1F60FCB-C416-4460-9B39-09A675D1B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7744" y="651081"/>
                <a:ext cx="976229" cy="276999"/>
              </a:xfrm>
              <a:prstGeom prst="rect">
                <a:avLst/>
              </a:prstGeom>
              <a:blipFill>
                <a:blip r:embed="rId5"/>
                <a:stretch>
                  <a:fillRect l="-5000" t="-8889" r="-3125" b="-2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D9DE27E3-D623-4852-A497-B15ECDBB90C8}"/>
                  </a:ext>
                </a:extLst>
              </p:cNvPr>
              <p:cNvSpPr txBox="1"/>
              <p:nvPr/>
            </p:nvSpPr>
            <p:spPr>
              <a:xfrm>
                <a:off x="5149839" y="612361"/>
                <a:ext cx="8479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D9DE27E3-D623-4852-A497-B15ECDBB9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839" y="612361"/>
                <a:ext cx="847989" cy="276999"/>
              </a:xfrm>
              <a:prstGeom prst="rect">
                <a:avLst/>
              </a:prstGeom>
              <a:blipFill>
                <a:blip r:embed="rId6"/>
                <a:stretch>
                  <a:fillRect l="-6475" t="-8696" r="-3597" b="-260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85F31BF3-6A82-4206-A0E0-60CE582A06DB}"/>
                  </a:ext>
                </a:extLst>
              </p:cNvPr>
              <p:cNvSpPr txBox="1"/>
              <p:nvPr/>
            </p:nvSpPr>
            <p:spPr>
              <a:xfrm>
                <a:off x="8640837" y="196862"/>
                <a:ext cx="6644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20 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85F31BF3-6A82-4206-A0E0-60CE582A0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837" y="196862"/>
                <a:ext cx="664477" cy="276999"/>
              </a:xfrm>
              <a:prstGeom prst="rect">
                <a:avLst/>
              </a:prstGeom>
              <a:blipFill>
                <a:blip r:embed="rId7"/>
                <a:stretch>
                  <a:fillRect l="-7339" t="-4348" r="-82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08EE70C0-0F8E-4DE3-9945-8A3E120CE82C}"/>
                  </a:ext>
                </a:extLst>
              </p:cNvPr>
              <p:cNvSpPr txBox="1"/>
              <p:nvPr/>
            </p:nvSpPr>
            <p:spPr>
              <a:xfrm>
                <a:off x="7689228" y="1350497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4,0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08EE70C0-0F8E-4DE3-9945-8A3E120CE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228" y="1350497"/>
                <a:ext cx="360676" cy="276999"/>
              </a:xfrm>
              <a:prstGeom prst="rect">
                <a:avLst/>
              </a:prstGeom>
              <a:blipFill>
                <a:blip r:embed="rId8"/>
                <a:stretch>
                  <a:fillRect l="-13333" t="-2222" r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B687A179-BC43-4372-92C2-D352F7D5CABA}"/>
                  </a:ext>
                </a:extLst>
              </p:cNvPr>
              <p:cNvSpPr txBox="1"/>
              <p:nvPr/>
            </p:nvSpPr>
            <p:spPr>
              <a:xfrm>
                <a:off x="9769165" y="1350497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4,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B687A179-BC43-4372-92C2-D352F7D5C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9165" y="1350497"/>
                <a:ext cx="360676" cy="276999"/>
              </a:xfrm>
              <a:prstGeom prst="rect">
                <a:avLst/>
              </a:prstGeom>
              <a:blipFill>
                <a:blip r:embed="rId9"/>
                <a:stretch>
                  <a:fillRect l="-15254" t="-6667" r="-16949" b="-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78CAB425-75E0-418E-93C8-49DE2FACE9AE}"/>
                  </a:ext>
                </a:extLst>
              </p:cNvPr>
              <p:cNvSpPr txBox="1"/>
              <p:nvPr/>
            </p:nvSpPr>
            <p:spPr>
              <a:xfrm>
                <a:off x="11579090" y="1572982"/>
                <a:ext cx="4464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78CAB425-75E0-418E-93C8-49DE2FACE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9090" y="1572982"/>
                <a:ext cx="446404" cy="276999"/>
              </a:xfrm>
              <a:prstGeom prst="rect">
                <a:avLst/>
              </a:prstGeom>
              <a:blipFill>
                <a:blip r:embed="rId10"/>
                <a:stretch>
                  <a:fillRect l="-17568" t="-8889" r="-17568" b="-2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FF986218-8C8D-478F-8AE8-04B55C0D9FFF}"/>
              </a:ext>
            </a:extLst>
          </p:cNvPr>
          <p:cNvCxnSpPr>
            <a:cxnSpLocks/>
          </p:cNvCxnSpPr>
          <p:nvPr/>
        </p:nvCxnSpPr>
        <p:spPr>
          <a:xfrm flipV="1">
            <a:off x="6677789" y="1311431"/>
            <a:ext cx="0" cy="5539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9D6D5B29-29DD-42A6-8896-5B92AB93BD9E}"/>
                  </a:ext>
                </a:extLst>
              </p:cNvPr>
              <p:cNvSpPr txBox="1"/>
              <p:nvPr/>
            </p:nvSpPr>
            <p:spPr>
              <a:xfrm>
                <a:off x="6734154" y="939762"/>
                <a:ext cx="2042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t-B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9D6D5B29-29DD-42A6-8896-5B92AB93B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154" y="939762"/>
                <a:ext cx="204223" cy="276999"/>
              </a:xfrm>
              <a:prstGeom prst="rect">
                <a:avLst/>
              </a:prstGeom>
              <a:blipFill>
                <a:blip r:embed="rId11"/>
                <a:stretch>
                  <a:fillRect l="-27273" t="-2174" r="-272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F837F39E-0774-4D31-B3E8-6DC055DB02AD}"/>
                  </a:ext>
                </a:extLst>
              </p:cNvPr>
              <p:cNvSpPr txBox="1"/>
              <p:nvPr/>
            </p:nvSpPr>
            <p:spPr>
              <a:xfrm>
                <a:off x="11165924" y="939763"/>
                <a:ext cx="2146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pt-B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F837F39E-0774-4D31-B3E8-6DC055DB0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5924" y="939763"/>
                <a:ext cx="214611" cy="276999"/>
              </a:xfrm>
              <a:prstGeom prst="rect">
                <a:avLst/>
              </a:prstGeom>
              <a:blipFill>
                <a:blip r:embed="rId12"/>
                <a:stretch>
                  <a:fillRect l="-25714" t="-2174" r="-228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FA3F87DF-B15D-45F4-A309-FF4260A6AFE1}"/>
                  </a:ext>
                </a:extLst>
              </p:cNvPr>
              <p:cNvSpPr txBox="1"/>
              <p:nvPr/>
            </p:nvSpPr>
            <p:spPr>
              <a:xfrm>
                <a:off x="6524706" y="1879524"/>
                <a:ext cx="3115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FA3F87DF-B15D-45F4-A309-FF4260A6A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706" y="1879524"/>
                <a:ext cx="311559" cy="276999"/>
              </a:xfrm>
              <a:prstGeom prst="rect">
                <a:avLst/>
              </a:prstGeom>
              <a:blipFill>
                <a:blip r:embed="rId13"/>
                <a:stretch>
                  <a:fillRect l="-15686" t="-2174" r="-7843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B289C574-6E9A-42DC-B508-251151E2D191}"/>
              </a:ext>
            </a:extLst>
          </p:cNvPr>
          <p:cNvCxnSpPr>
            <a:cxnSpLocks/>
          </p:cNvCxnSpPr>
          <p:nvPr/>
        </p:nvCxnSpPr>
        <p:spPr>
          <a:xfrm flipH="1">
            <a:off x="6677789" y="1216761"/>
            <a:ext cx="51298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E9D849AD-6CB0-4815-BFB0-6A88E71F2580}"/>
              </a:ext>
            </a:extLst>
          </p:cNvPr>
          <p:cNvCxnSpPr>
            <a:cxnSpLocks/>
          </p:cNvCxnSpPr>
          <p:nvPr/>
        </p:nvCxnSpPr>
        <p:spPr>
          <a:xfrm flipV="1">
            <a:off x="11141860" y="1295983"/>
            <a:ext cx="0" cy="5539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70714128-EA66-4BD8-A4CE-CB2C7605B5BA}"/>
              </a:ext>
            </a:extLst>
          </p:cNvPr>
          <p:cNvCxnSpPr>
            <a:cxnSpLocks/>
          </p:cNvCxnSpPr>
          <p:nvPr/>
        </p:nvCxnSpPr>
        <p:spPr>
          <a:xfrm>
            <a:off x="6059904" y="612361"/>
            <a:ext cx="0" cy="5142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55AB4C39-E4F7-45B8-9FC6-92D88D5BB341}"/>
              </a:ext>
            </a:extLst>
          </p:cNvPr>
          <p:cNvCxnSpPr>
            <a:cxnSpLocks/>
          </p:cNvCxnSpPr>
          <p:nvPr/>
        </p:nvCxnSpPr>
        <p:spPr>
          <a:xfrm>
            <a:off x="10113439" y="652331"/>
            <a:ext cx="0" cy="4742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01A7446B-4BB8-4447-A034-0BD87B61614C}"/>
                  </a:ext>
                </a:extLst>
              </p:cNvPr>
              <p:cNvSpPr txBox="1"/>
              <p:nvPr/>
            </p:nvSpPr>
            <p:spPr>
              <a:xfrm>
                <a:off x="7027729" y="1275815"/>
                <a:ext cx="3228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01A7446B-4BB8-4447-A034-0BD87B616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729" y="1275815"/>
                <a:ext cx="322845" cy="276999"/>
              </a:xfrm>
              <a:prstGeom prst="rect">
                <a:avLst/>
              </a:prstGeom>
              <a:blipFill>
                <a:blip r:embed="rId14"/>
                <a:stretch>
                  <a:fillRect l="-16981" t="-2174" r="-5660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267BD3A4-F240-4469-A2EC-2E996D638300}"/>
                  </a:ext>
                </a:extLst>
              </p:cNvPr>
              <p:cNvSpPr txBox="1"/>
              <p:nvPr/>
            </p:nvSpPr>
            <p:spPr>
              <a:xfrm>
                <a:off x="10961670" y="1828177"/>
                <a:ext cx="3274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267BD3A4-F240-4469-A2EC-2E996D638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1670" y="1828177"/>
                <a:ext cx="327462" cy="276999"/>
              </a:xfrm>
              <a:prstGeom prst="rect">
                <a:avLst/>
              </a:prstGeom>
              <a:blipFill>
                <a:blip r:embed="rId15"/>
                <a:stretch>
                  <a:fillRect l="-14815" t="-2222" r="-5556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358447D7-DFF5-4D72-802D-6522985B6578}"/>
                  </a:ext>
                </a:extLst>
              </p:cNvPr>
              <p:cNvSpPr txBox="1"/>
              <p:nvPr/>
            </p:nvSpPr>
            <p:spPr>
              <a:xfrm>
                <a:off x="5162672" y="276309"/>
                <a:ext cx="18128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=8.3=24 </m:t>
                      </m:r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358447D7-DFF5-4D72-802D-6522985B6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672" y="276309"/>
                <a:ext cx="1812804" cy="276999"/>
              </a:xfrm>
              <a:prstGeom prst="rect">
                <a:avLst/>
              </a:prstGeom>
              <a:blipFill>
                <a:blip r:embed="rId16"/>
                <a:stretch>
                  <a:fillRect l="-2694" t="-4348" r="-2694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FBE89FAD-7B79-4328-9D3C-8D9581A822D7}"/>
                  </a:ext>
                </a:extLst>
              </p:cNvPr>
              <p:cNvSpPr txBox="1"/>
              <p:nvPr/>
            </p:nvSpPr>
            <p:spPr>
              <a:xfrm>
                <a:off x="9407776" y="276308"/>
                <a:ext cx="22071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=12 . 4,5=54 </m:t>
                      </m:r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FBE89FAD-7B79-4328-9D3C-8D9581A82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7776" y="276308"/>
                <a:ext cx="2207143" cy="276999"/>
              </a:xfrm>
              <a:prstGeom prst="rect">
                <a:avLst/>
              </a:prstGeom>
              <a:blipFill>
                <a:blip r:embed="rId17"/>
                <a:stretch>
                  <a:fillRect l="-1934" t="-4348" r="-2210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083AE17B-6A5D-4DAA-8C1E-0CA72B394C28}"/>
              </a:ext>
            </a:extLst>
          </p:cNvPr>
          <p:cNvCxnSpPr>
            <a:cxnSpLocks/>
          </p:cNvCxnSpPr>
          <p:nvPr/>
        </p:nvCxnSpPr>
        <p:spPr>
          <a:xfrm flipV="1">
            <a:off x="5305263" y="220143"/>
            <a:ext cx="754641" cy="1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FE5519E4-0117-4486-ACEE-DC9ECBDB301A}"/>
                  </a:ext>
                </a:extLst>
              </p:cNvPr>
              <p:cNvSpPr txBox="1"/>
              <p:nvPr/>
            </p:nvSpPr>
            <p:spPr>
              <a:xfrm>
                <a:off x="5509760" y="-30217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1,5</m:t>
                      </m:r>
                    </m:oMath>
                  </m:oMathPara>
                </a14:m>
                <a:endParaRPr lang="pt-B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FE5519E4-0117-4486-ACEE-DC9ECBDB3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760" y="-30217"/>
                <a:ext cx="360676" cy="276999"/>
              </a:xfrm>
              <a:prstGeom prst="rect">
                <a:avLst/>
              </a:prstGeom>
              <a:blipFill>
                <a:blip r:embed="rId18"/>
                <a:stretch>
                  <a:fillRect l="-15254" t="-4444" r="-16949" b="-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9083075A-6AA2-47E6-AA2F-BDAD32628FB6}"/>
              </a:ext>
            </a:extLst>
          </p:cNvPr>
          <p:cNvCxnSpPr>
            <a:cxnSpLocks/>
          </p:cNvCxnSpPr>
          <p:nvPr/>
        </p:nvCxnSpPr>
        <p:spPr>
          <a:xfrm flipV="1">
            <a:off x="10113439" y="143961"/>
            <a:ext cx="1107105" cy="1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A0B952A6-4DEE-4256-957B-25083D0BF450}"/>
                  </a:ext>
                </a:extLst>
              </p:cNvPr>
              <p:cNvSpPr txBox="1"/>
              <p:nvPr/>
            </p:nvSpPr>
            <p:spPr>
              <a:xfrm>
                <a:off x="10440740" y="-99715"/>
                <a:ext cx="4889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2,25</m:t>
                      </m:r>
                    </m:oMath>
                  </m:oMathPara>
                </a14:m>
                <a:endParaRPr lang="pt-B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A0B952A6-4DEE-4256-957B-25083D0BF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0740" y="-99715"/>
                <a:ext cx="488916" cy="276999"/>
              </a:xfrm>
              <a:prstGeom prst="rect">
                <a:avLst/>
              </a:prstGeom>
              <a:blipFill>
                <a:blip r:embed="rId19"/>
                <a:stretch>
                  <a:fillRect l="-11250" t="-6667" r="-12500" b="-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Espaço Reservado para Conteúdo 2">
                <a:extLst>
                  <a:ext uri="{FF2B5EF4-FFF2-40B4-BE49-F238E27FC236}">
                    <a16:creationId xmlns:a16="http://schemas.microsoft.com/office/drawing/2014/main" id="{F10A2F5F-6EF5-481B-8265-B3B8ABF14F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59790" y="2129076"/>
                <a:ext cx="3421351" cy="291899"/>
              </a:xfrm>
              <a:effectLst/>
            </p:spPr>
            <p:txBody>
              <a:bodyPr anchor="ctr">
                <a:noAutofit/>
              </a:bodyPr>
              <a:lstStyle/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=44,88 </m:t>
                      </m:r>
                      <m:r>
                        <a:rPr lang="pt-BR" sz="1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𝑘𝑁</m:t>
                      </m:r>
                      <m:r>
                        <a:rPr lang="pt-BR" sz="1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=53,12</m:t>
                      </m:r>
                      <m:r>
                        <a:rPr lang="pt-BR" sz="1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sz="180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:endParaRPr lang="pt-BR" sz="18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4" name="Espaço Reservado para Conteúdo 2">
                <a:extLst>
                  <a:ext uri="{FF2B5EF4-FFF2-40B4-BE49-F238E27FC236}">
                    <a16:creationId xmlns:a16="http://schemas.microsoft.com/office/drawing/2014/main" id="{F10A2F5F-6EF5-481B-8265-B3B8ABF14F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59790" y="2129076"/>
                <a:ext cx="3421351" cy="291899"/>
              </a:xfrm>
              <a:blipFill>
                <a:blip r:embed="rId20"/>
                <a:stretch>
                  <a:fillRect t="-56250"/>
                </a:stretch>
              </a:blipFill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F60C2182-4E6C-47F1-84EB-B14A5DC71C0B}"/>
              </a:ext>
            </a:extLst>
          </p:cNvPr>
          <p:cNvCxnSpPr/>
          <p:nvPr/>
        </p:nvCxnSpPr>
        <p:spPr>
          <a:xfrm>
            <a:off x="5315932" y="3209400"/>
            <a:ext cx="584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BD94E78B-5010-40B1-B4EE-09911B5B1037}"/>
                  </a:ext>
                </a:extLst>
              </p:cNvPr>
              <p:cNvSpPr txBox="1"/>
              <p:nvPr/>
            </p:nvSpPr>
            <p:spPr>
              <a:xfrm>
                <a:off x="4654286" y="3063663"/>
                <a:ext cx="809439" cy="345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DV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pt-BR" sz="1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pt-BR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pt-BR" sz="1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sz="15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num>
                          <m:den>
                            <m:r>
                              <a:rPr lang="pt-BR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den>
                        </m:f>
                      </m:e>
                    </m:box>
                  </m:oMath>
                </a14:m>
                <a:endParaRPr lang="pt-BR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BD94E78B-5010-40B1-B4EE-09911B5B1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286" y="3063663"/>
                <a:ext cx="809439" cy="345672"/>
              </a:xfrm>
              <a:prstGeom prst="rect">
                <a:avLst/>
              </a:prstGeom>
              <a:blipFill>
                <a:blip r:embed="rId21"/>
                <a:stretch>
                  <a:fillRect l="-3008" t="-7143" b="-107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43347ED6-EFF5-46EB-94B4-5C68120DDC68}"/>
                  </a:ext>
                </a:extLst>
              </p:cNvPr>
              <p:cNvSpPr txBox="1"/>
              <p:nvPr/>
            </p:nvSpPr>
            <p:spPr>
              <a:xfrm>
                <a:off x="4478531" y="5048880"/>
                <a:ext cx="979437" cy="346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𝐷𝑀</m:t>
                      </m:r>
                      <m:r>
                        <a:rPr lang="pt-BR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box>
                        <m:boxPr>
                          <m:ctrlPr>
                            <a:rPr lang="pt-BR" sz="1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pt-BR" sz="15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num>
                            <m:den>
                              <m:r>
                                <a:rPr lang="pt-BR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pt-BR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43347ED6-EFF5-46EB-94B4-5C68120DD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531" y="5048880"/>
                <a:ext cx="979437" cy="34689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FF082B4B-4E2A-474E-9F61-23C990F9F1A3}"/>
                  </a:ext>
                </a:extLst>
              </p:cNvPr>
              <p:cNvSpPr txBox="1"/>
              <p:nvPr/>
            </p:nvSpPr>
            <p:spPr>
              <a:xfrm>
                <a:off x="5253745" y="1252629"/>
                <a:ext cx="2042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pt-B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FF082B4B-4E2A-474E-9F61-23C990F9F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745" y="1252629"/>
                <a:ext cx="204223" cy="276999"/>
              </a:xfrm>
              <a:prstGeom prst="rect">
                <a:avLst/>
              </a:prstGeom>
              <a:blipFill>
                <a:blip r:embed="rId23"/>
                <a:stretch>
                  <a:fillRect l="-27273" t="-2174" r="-242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48198C3C-8129-40EE-9964-539F33855E7B}"/>
                  </a:ext>
                </a:extLst>
              </p:cNvPr>
              <p:cNvSpPr txBox="1"/>
              <p:nvPr/>
            </p:nvSpPr>
            <p:spPr>
              <a:xfrm>
                <a:off x="8793689" y="1275054"/>
                <a:ext cx="223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pt-B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48198C3C-8129-40EE-9964-539F33855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3689" y="1275054"/>
                <a:ext cx="223138" cy="276999"/>
              </a:xfrm>
              <a:prstGeom prst="rect">
                <a:avLst/>
              </a:prstGeom>
              <a:blipFill>
                <a:blip r:embed="rId24"/>
                <a:stretch>
                  <a:fillRect l="-25000" t="-2174" r="-2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65B0238A-6FE7-4E77-8B04-E0E952AD0860}"/>
                  </a:ext>
                </a:extLst>
              </p:cNvPr>
              <p:cNvSpPr txBox="1"/>
              <p:nvPr/>
            </p:nvSpPr>
            <p:spPr>
              <a:xfrm>
                <a:off x="6714521" y="2957133"/>
                <a:ext cx="2042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t-B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65B0238A-6FE7-4E77-8B04-E0E952AD0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521" y="2957133"/>
                <a:ext cx="204223" cy="276999"/>
              </a:xfrm>
              <a:prstGeom prst="rect">
                <a:avLst/>
              </a:prstGeom>
              <a:blipFill>
                <a:blip r:embed="rId25"/>
                <a:stretch>
                  <a:fillRect l="-23529" t="-2174" r="-264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38777B68-FB9C-4770-8DD3-AAC0A7D4425D}"/>
                  </a:ext>
                </a:extLst>
              </p:cNvPr>
              <p:cNvSpPr txBox="1"/>
              <p:nvPr/>
            </p:nvSpPr>
            <p:spPr>
              <a:xfrm>
                <a:off x="11034554" y="3263963"/>
                <a:ext cx="2146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pt-B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38777B68-FB9C-4770-8DD3-AAC0A7D44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4554" y="3263963"/>
                <a:ext cx="214611" cy="276999"/>
              </a:xfrm>
              <a:prstGeom prst="rect">
                <a:avLst/>
              </a:prstGeom>
              <a:blipFill>
                <a:blip r:embed="rId26"/>
                <a:stretch>
                  <a:fillRect l="-22857" t="-2174" r="-257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08A16045-D413-47EA-9E1F-4DBDCEFE52F8}"/>
                  </a:ext>
                </a:extLst>
              </p:cNvPr>
              <p:cNvSpPr txBox="1"/>
              <p:nvPr/>
            </p:nvSpPr>
            <p:spPr>
              <a:xfrm>
                <a:off x="5317231" y="3266643"/>
                <a:ext cx="2042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pt-B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08A16045-D413-47EA-9E1F-4DBDCEFE5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231" y="3266643"/>
                <a:ext cx="204223" cy="276999"/>
              </a:xfrm>
              <a:prstGeom prst="rect">
                <a:avLst/>
              </a:prstGeom>
              <a:blipFill>
                <a:blip r:embed="rId27"/>
                <a:stretch>
                  <a:fillRect l="-23529" t="-2222" r="-235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C2E879B1-EAC1-4087-B4F6-9C82CC505698}"/>
                  </a:ext>
                </a:extLst>
              </p:cNvPr>
              <p:cNvSpPr txBox="1"/>
              <p:nvPr/>
            </p:nvSpPr>
            <p:spPr>
              <a:xfrm>
                <a:off x="8857175" y="3289068"/>
                <a:ext cx="223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pt-B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C2E879B1-EAC1-4087-B4F6-9C82CC505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7175" y="3289068"/>
                <a:ext cx="223138" cy="276999"/>
              </a:xfrm>
              <a:prstGeom prst="rect">
                <a:avLst/>
              </a:prstGeom>
              <a:blipFill>
                <a:blip r:embed="rId28"/>
                <a:stretch>
                  <a:fillRect l="-24324" t="-2222" r="-1891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C0F296CC-1B59-4EE5-AE97-1EDFB9A3E3BD}"/>
              </a:ext>
            </a:extLst>
          </p:cNvPr>
          <p:cNvCxnSpPr/>
          <p:nvPr/>
        </p:nvCxnSpPr>
        <p:spPr>
          <a:xfrm>
            <a:off x="5315932" y="5198013"/>
            <a:ext cx="584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6F2DA49C-E070-4F42-83E1-694DC73FDB86}"/>
                  </a:ext>
                </a:extLst>
              </p:cNvPr>
              <p:cNvSpPr txBox="1"/>
              <p:nvPr/>
            </p:nvSpPr>
            <p:spPr>
              <a:xfrm>
                <a:off x="6768914" y="5222354"/>
                <a:ext cx="2042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t-B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6F2DA49C-E070-4F42-83E1-694DC73FD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914" y="5222354"/>
                <a:ext cx="204223" cy="276999"/>
              </a:xfrm>
              <a:prstGeom prst="rect">
                <a:avLst/>
              </a:prstGeom>
              <a:blipFill>
                <a:blip r:embed="rId29"/>
                <a:stretch>
                  <a:fillRect l="-23529" t="-2222" r="-264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4AC49F52-2A5B-48CA-A1BA-936854327D5D}"/>
                  </a:ext>
                </a:extLst>
              </p:cNvPr>
              <p:cNvSpPr txBox="1"/>
              <p:nvPr/>
            </p:nvSpPr>
            <p:spPr>
              <a:xfrm>
                <a:off x="11034554" y="5276640"/>
                <a:ext cx="2146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pt-B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4AC49F52-2A5B-48CA-A1BA-936854327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4554" y="5276640"/>
                <a:ext cx="214611" cy="276999"/>
              </a:xfrm>
              <a:prstGeom prst="rect">
                <a:avLst/>
              </a:prstGeom>
              <a:blipFill>
                <a:blip r:embed="rId30"/>
                <a:stretch>
                  <a:fillRect l="-22857" t="-2222" r="-257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24A9FB74-7554-4BCA-82A9-F81F3FB570AD}"/>
                  </a:ext>
                </a:extLst>
              </p:cNvPr>
              <p:cNvSpPr txBox="1"/>
              <p:nvPr/>
            </p:nvSpPr>
            <p:spPr>
              <a:xfrm>
                <a:off x="5317231" y="5255256"/>
                <a:ext cx="2042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pt-B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24A9FB74-7554-4BCA-82A9-F81F3FB57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231" y="5255256"/>
                <a:ext cx="204223" cy="276999"/>
              </a:xfrm>
              <a:prstGeom prst="rect">
                <a:avLst/>
              </a:prstGeom>
              <a:blipFill>
                <a:blip r:embed="rId31"/>
                <a:stretch>
                  <a:fillRect l="-23529" t="-2174" r="-235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66645C11-3E88-4D33-9C8A-2B44F9985A35}"/>
                  </a:ext>
                </a:extLst>
              </p:cNvPr>
              <p:cNvSpPr txBox="1"/>
              <p:nvPr/>
            </p:nvSpPr>
            <p:spPr>
              <a:xfrm>
                <a:off x="8873431" y="4912981"/>
                <a:ext cx="223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pt-B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66645C11-3E88-4D33-9C8A-2B44F9985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3431" y="4912981"/>
                <a:ext cx="223138" cy="276999"/>
              </a:xfrm>
              <a:prstGeom prst="rect">
                <a:avLst/>
              </a:prstGeom>
              <a:blipFill>
                <a:blip r:embed="rId32"/>
                <a:stretch>
                  <a:fillRect l="-25000" t="-2222" r="-2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lipse 2">
            <a:extLst>
              <a:ext uri="{FF2B5EF4-FFF2-40B4-BE49-F238E27FC236}">
                <a16:creationId xmlns:a16="http://schemas.microsoft.com/office/drawing/2014/main" id="{063B530C-F9F6-487B-8B30-AB72F8366499}"/>
              </a:ext>
            </a:extLst>
          </p:cNvPr>
          <p:cNvSpPr/>
          <p:nvPr/>
        </p:nvSpPr>
        <p:spPr>
          <a:xfrm>
            <a:off x="5270480" y="3139332"/>
            <a:ext cx="127392" cy="15949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FE25D9BF-F60D-43B1-8AA9-78B3FD029C58}"/>
              </a:ext>
            </a:extLst>
          </p:cNvPr>
          <p:cNvCxnSpPr>
            <a:cxnSpLocks/>
          </p:cNvCxnSpPr>
          <p:nvPr/>
        </p:nvCxnSpPr>
        <p:spPr>
          <a:xfrm>
            <a:off x="6836265" y="3219081"/>
            <a:ext cx="0" cy="46831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40CDB6C-F445-4377-8EBC-131E75903550}"/>
                  </a:ext>
                </a:extLst>
              </p:cNvPr>
              <p:cNvSpPr txBox="1"/>
              <p:nvPr/>
            </p:nvSpPr>
            <p:spPr>
              <a:xfrm>
                <a:off x="6873342" y="3336816"/>
                <a:ext cx="3125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40CDB6C-F445-4377-8EBC-131E75903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342" y="3336816"/>
                <a:ext cx="312586" cy="276999"/>
              </a:xfrm>
              <a:prstGeom prst="rect">
                <a:avLst/>
              </a:prstGeom>
              <a:blipFill>
                <a:blip r:embed="rId33"/>
                <a:stretch>
                  <a:fillRect l="-17647" t="-2174" r="-176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564702F4-3A93-4DEA-837F-6390CCFE5B03}"/>
              </a:ext>
            </a:extLst>
          </p:cNvPr>
          <p:cNvCxnSpPr>
            <a:cxnSpLocks/>
          </p:cNvCxnSpPr>
          <p:nvPr/>
        </p:nvCxnSpPr>
        <p:spPr>
          <a:xfrm>
            <a:off x="6908536" y="2566340"/>
            <a:ext cx="0" cy="64306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C72D11B8-F048-46C0-85B6-99D9873A409D}"/>
                  </a:ext>
                </a:extLst>
              </p:cNvPr>
              <p:cNvSpPr txBox="1"/>
              <p:nvPr/>
            </p:nvSpPr>
            <p:spPr>
              <a:xfrm>
                <a:off x="7603535" y="2755754"/>
                <a:ext cx="6171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29,12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C72D11B8-F048-46C0-85B6-99D9873A4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535" y="2755754"/>
                <a:ext cx="617157" cy="276999"/>
              </a:xfrm>
              <a:prstGeom prst="rect">
                <a:avLst/>
              </a:prstGeom>
              <a:blipFill>
                <a:blip r:embed="rId34"/>
                <a:stretch>
                  <a:fillRect l="-7843" t="-2222" r="-8824" b="-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4D46C87D-90CA-4965-B84D-A4534499682C}"/>
              </a:ext>
            </a:extLst>
          </p:cNvPr>
          <p:cNvCxnSpPr>
            <a:cxnSpLocks/>
          </p:cNvCxnSpPr>
          <p:nvPr/>
        </p:nvCxnSpPr>
        <p:spPr>
          <a:xfrm>
            <a:off x="8915691" y="2576021"/>
            <a:ext cx="0" cy="64306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FD977C60-E66D-418A-8A4B-9C1D6C7C6085}"/>
              </a:ext>
            </a:extLst>
          </p:cNvPr>
          <p:cNvCxnSpPr>
            <a:cxnSpLocks/>
          </p:cNvCxnSpPr>
          <p:nvPr/>
        </p:nvCxnSpPr>
        <p:spPr>
          <a:xfrm>
            <a:off x="9001831" y="2957133"/>
            <a:ext cx="0" cy="26194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>
                <a:extLst>
                  <a:ext uri="{FF2B5EF4-FFF2-40B4-BE49-F238E27FC236}">
                    <a16:creationId xmlns:a16="http://schemas.microsoft.com/office/drawing/2014/main" id="{712D6479-C5B5-41C0-B3E6-2283A92C068F}"/>
                  </a:ext>
                </a:extLst>
              </p:cNvPr>
              <p:cNvSpPr txBox="1"/>
              <p:nvPr/>
            </p:nvSpPr>
            <p:spPr>
              <a:xfrm>
                <a:off x="9305314" y="2893052"/>
                <a:ext cx="4889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9,12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8" name="CaixaDeTexto 57">
                <a:extLst>
                  <a:ext uri="{FF2B5EF4-FFF2-40B4-BE49-F238E27FC236}">
                    <a16:creationId xmlns:a16="http://schemas.microsoft.com/office/drawing/2014/main" id="{712D6479-C5B5-41C0-B3E6-2283A92C0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5314" y="2893052"/>
                <a:ext cx="488915" cy="276999"/>
              </a:xfrm>
              <a:prstGeom prst="rect">
                <a:avLst/>
              </a:prstGeom>
              <a:blipFill>
                <a:blip r:embed="rId35"/>
                <a:stretch>
                  <a:fillRect l="-9877" t="-2222" r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Conector reto 58">
            <a:extLst>
              <a:ext uri="{FF2B5EF4-FFF2-40B4-BE49-F238E27FC236}">
                <a16:creationId xmlns:a16="http://schemas.microsoft.com/office/drawing/2014/main" id="{2E66DFC4-AD94-47F9-B936-CC02C3059417}"/>
              </a:ext>
            </a:extLst>
          </p:cNvPr>
          <p:cNvCxnSpPr>
            <a:cxnSpLocks/>
          </p:cNvCxnSpPr>
          <p:nvPr/>
        </p:nvCxnSpPr>
        <p:spPr>
          <a:xfrm>
            <a:off x="11059255" y="3241272"/>
            <a:ext cx="0" cy="94572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>
                <a:extLst>
                  <a:ext uri="{FF2B5EF4-FFF2-40B4-BE49-F238E27FC236}">
                    <a16:creationId xmlns:a16="http://schemas.microsoft.com/office/drawing/2014/main" id="{C8824531-A73E-42A8-B016-32FC6A34FF2C}"/>
                  </a:ext>
                </a:extLst>
              </p:cNvPr>
              <p:cNvSpPr txBox="1"/>
              <p:nvPr/>
            </p:nvSpPr>
            <p:spPr>
              <a:xfrm>
                <a:off x="11236521" y="3676257"/>
                <a:ext cx="6171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44,88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0" name="CaixaDeTexto 59">
                <a:extLst>
                  <a:ext uri="{FF2B5EF4-FFF2-40B4-BE49-F238E27FC236}">
                    <a16:creationId xmlns:a16="http://schemas.microsoft.com/office/drawing/2014/main" id="{C8824531-A73E-42A8-B016-32FC6A34F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6521" y="3676257"/>
                <a:ext cx="617157" cy="276999"/>
              </a:xfrm>
              <a:prstGeom prst="rect">
                <a:avLst/>
              </a:prstGeom>
              <a:blipFill>
                <a:blip r:embed="rId36"/>
                <a:stretch>
                  <a:fillRect l="-7843" t="-2174" r="-88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Conector reto 61">
            <a:extLst>
              <a:ext uri="{FF2B5EF4-FFF2-40B4-BE49-F238E27FC236}">
                <a16:creationId xmlns:a16="http://schemas.microsoft.com/office/drawing/2014/main" id="{817FA85E-CF07-4972-81B1-354DF6A4EF5D}"/>
              </a:ext>
            </a:extLst>
          </p:cNvPr>
          <p:cNvCxnSpPr>
            <a:cxnSpLocks/>
          </p:cNvCxnSpPr>
          <p:nvPr/>
        </p:nvCxnSpPr>
        <p:spPr>
          <a:xfrm>
            <a:off x="5338513" y="3237354"/>
            <a:ext cx="1493176" cy="4704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5" name="Conector reto 64">
            <a:extLst>
              <a:ext uri="{FF2B5EF4-FFF2-40B4-BE49-F238E27FC236}">
                <a16:creationId xmlns:a16="http://schemas.microsoft.com/office/drawing/2014/main" id="{5EF51BC1-FB61-49D0-8DA6-E08C9AEF394A}"/>
              </a:ext>
            </a:extLst>
          </p:cNvPr>
          <p:cNvCxnSpPr>
            <a:cxnSpLocks/>
          </p:cNvCxnSpPr>
          <p:nvPr/>
        </p:nvCxnSpPr>
        <p:spPr>
          <a:xfrm>
            <a:off x="6908536" y="2572496"/>
            <a:ext cx="2017362" cy="352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8C2576E8-7268-4C1F-8D9F-A28D4EEF0635}"/>
              </a:ext>
            </a:extLst>
          </p:cNvPr>
          <p:cNvCxnSpPr>
            <a:cxnSpLocks/>
          </p:cNvCxnSpPr>
          <p:nvPr/>
        </p:nvCxnSpPr>
        <p:spPr>
          <a:xfrm>
            <a:off x="9010627" y="2953379"/>
            <a:ext cx="2048628" cy="123361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3" name="Elipse 72">
            <a:extLst>
              <a:ext uri="{FF2B5EF4-FFF2-40B4-BE49-F238E27FC236}">
                <a16:creationId xmlns:a16="http://schemas.microsoft.com/office/drawing/2014/main" id="{74BB8B41-5E62-4B25-BD37-52431F74D48D}"/>
              </a:ext>
            </a:extLst>
          </p:cNvPr>
          <p:cNvSpPr/>
          <p:nvPr/>
        </p:nvSpPr>
        <p:spPr>
          <a:xfrm>
            <a:off x="5289659" y="5109526"/>
            <a:ext cx="127392" cy="15949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" name="Elipse 73">
            <a:extLst>
              <a:ext uri="{FF2B5EF4-FFF2-40B4-BE49-F238E27FC236}">
                <a16:creationId xmlns:a16="http://schemas.microsoft.com/office/drawing/2014/main" id="{9A02D55E-356D-4DB4-842A-F2C682E4817D}"/>
              </a:ext>
            </a:extLst>
          </p:cNvPr>
          <p:cNvSpPr/>
          <p:nvPr/>
        </p:nvSpPr>
        <p:spPr>
          <a:xfrm>
            <a:off x="11106285" y="5122174"/>
            <a:ext cx="127392" cy="15949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6" name="Conector reto 75">
            <a:extLst>
              <a:ext uri="{FF2B5EF4-FFF2-40B4-BE49-F238E27FC236}">
                <a16:creationId xmlns:a16="http://schemas.microsoft.com/office/drawing/2014/main" id="{65441AA7-7C17-41DC-96EA-CB492A0BA794}"/>
              </a:ext>
            </a:extLst>
          </p:cNvPr>
          <p:cNvCxnSpPr>
            <a:cxnSpLocks/>
          </p:cNvCxnSpPr>
          <p:nvPr/>
        </p:nvCxnSpPr>
        <p:spPr>
          <a:xfrm>
            <a:off x="6873491" y="4572002"/>
            <a:ext cx="0" cy="61727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8" name="Conector reto 77">
            <a:extLst>
              <a:ext uri="{FF2B5EF4-FFF2-40B4-BE49-F238E27FC236}">
                <a16:creationId xmlns:a16="http://schemas.microsoft.com/office/drawing/2014/main" id="{0EFD93EA-5231-4AF2-95D9-F1D39B155F68}"/>
              </a:ext>
            </a:extLst>
          </p:cNvPr>
          <p:cNvCxnSpPr>
            <a:cxnSpLocks/>
          </p:cNvCxnSpPr>
          <p:nvPr/>
        </p:nvCxnSpPr>
        <p:spPr>
          <a:xfrm>
            <a:off x="9010627" y="5222354"/>
            <a:ext cx="0" cy="122657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aixaDeTexto 81">
                <a:extLst>
                  <a:ext uri="{FF2B5EF4-FFF2-40B4-BE49-F238E27FC236}">
                    <a16:creationId xmlns:a16="http://schemas.microsoft.com/office/drawing/2014/main" id="{D8FDBB55-238A-48CF-A453-B6C1E26E8775}"/>
                  </a:ext>
                </a:extLst>
              </p:cNvPr>
              <p:cNvSpPr txBox="1"/>
              <p:nvPr/>
            </p:nvSpPr>
            <p:spPr>
              <a:xfrm>
                <a:off x="8308741" y="5541414"/>
                <a:ext cx="6171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80,46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2" name="CaixaDeTexto 81">
                <a:extLst>
                  <a:ext uri="{FF2B5EF4-FFF2-40B4-BE49-F238E27FC236}">
                    <a16:creationId xmlns:a16="http://schemas.microsoft.com/office/drawing/2014/main" id="{D8FDBB55-238A-48CF-A453-B6C1E26E8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8741" y="5541414"/>
                <a:ext cx="617157" cy="276999"/>
              </a:xfrm>
              <a:prstGeom prst="rect">
                <a:avLst/>
              </a:prstGeom>
              <a:blipFill>
                <a:blip r:embed="rId37"/>
                <a:stretch>
                  <a:fillRect l="-8911" t="-2222" r="-8911" b="-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aixaDeTexto 82">
                <a:extLst>
                  <a:ext uri="{FF2B5EF4-FFF2-40B4-BE49-F238E27FC236}">
                    <a16:creationId xmlns:a16="http://schemas.microsoft.com/office/drawing/2014/main" id="{B0DBDB8A-D498-47D4-8AAC-F6B15DE525EB}"/>
                  </a:ext>
                </a:extLst>
              </p:cNvPr>
              <p:cNvSpPr txBox="1"/>
              <p:nvPr/>
            </p:nvSpPr>
            <p:spPr>
              <a:xfrm>
                <a:off x="6947883" y="4390465"/>
                <a:ext cx="3125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36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3" name="CaixaDeTexto 82">
                <a:extLst>
                  <a:ext uri="{FF2B5EF4-FFF2-40B4-BE49-F238E27FC236}">
                    <a16:creationId xmlns:a16="http://schemas.microsoft.com/office/drawing/2014/main" id="{B0DBDB8A-D498-47D4-8AAC-F6B15DE52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883" y="4390465"/>
                <a:ext cx="312586" cy="276999"/>
              </a:xfrm>
              <a:prstGeom prst="rect">
                <a:avLst/>
              </a:prstGeom>
              <a:blipFill>
                <a:blip r:embed="rId38"/>
                <a:stretch>
                  <a:fillRect l="-17647" t="-2174" r="-176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Conector reto 84">
            <a:extLst>
              <a:ext uri="{FF2B5EF4-FFF2-40B4-BE49-F238E27FC236}">
                <a16:creationId xmlns:a16="http://schemas.microsoft.com/office/drawing/2014/main" id="{0489269E-8425-4D3A-8303-0C2D2BD995E0}"/>
              </a:ext>
            </a:extLst>
          </p:cNvPr>
          <p:cNvCxnSpPr>
            <a:cxnSpLocks/>
          </p:cNvCxnSpPr>
          <p:nvPr/>
        </p:nvCxnSpPr>
        <p:spPr>
          <a:xfrm>
            <a:off x="6873342" y="4572002"/>
            <a:ext cx="2095402" cy="187692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8" name="Conector reto 87">
            <a:extLst>
              <a:ext uri="{FF2B5EF4-FFF2-40B4-BE49-F238E27FC236}">
                <a16:creationId xmlns:a16="http://schemas.microsoft.com/office/drawing/2014/main" id="{3C0C3293-0FCD-400D-9D01-208AB3735CCE}"/>
              </a:ext>
            </a:extLst>
          </p:cNvPr>
          <p:cNvCxnSpPr>
            <a:cxnSpLocks/>
            <a:stCxn id="73" idx="2"/>
            <a:endCxn id="83" idx="1"/>
          </p:cNvCxnSpPr>
          <p:nvPr/>
        </p:nvCxnSpPr>
        <p:spPr>
          <a:xfrm flipV="1">
            <a:off x="5289659" y="4528965"/>
            <a:ext cx="1658224" cy="660310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1" name="Conector reto 90">
            <a:extLst>
              <a:ext uri="{FF2B5EF4-FFF2-40B4-BE49-F238E27FC236}">
                <a16:creationId xmlns:a16="http://schemas.microsoft.com/office/drawing/2014/main" id="{FB2689B7-1833-4522-919F-FE669436329E}"/>
              </a:ext>
            </a:extLst>
          </p:cNvPr>
          <p:cNvCxnSpPr>
            <a:cxnSpLocks/>
            <a:endCxn id="74" idx="2"/>
          </p:cNvCxnSpPr>
          <p:nvPr/>
        </p:nvCxnSpPr>
        <p:spPr>
          <a:xfrm flipV="1">
            <a:off x="9014217" y="5201923"/>
            <a:ext cx="2092068" cy="1247006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7" name="Elipse 96">
            <a:extLst>
              <a:ext uri="{FF2B5EF4-FFF2-40B4-BE49-F238E27FC236}">
                <a16:creationId xmlns:a16="http://schemas.microsoft.com/office/drawing/2014/main" id="{55F7088A-02B3-453E-A86B-3F53B19A1FAB}"/>
              </a:ext>
            </a:extLst>
          </p:cNvPr>
          <p:cNvSpPr/>
          <p:nvPr/>
        </p:nvSpPr>
        <p:spPr>
          <a:xfrm>
            <a:off x="6027213" y="4809120"/>
            <a:ext cx="108576" cy="11449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8" name="Elipse 97">
            <a:extLst>
              <a:ext uri="{FF2B5EF4-FFF2-40B4-BE49-F238E27FC236}">
                <a16:creationId xmlns:a16="http://schemas.microsoft.com/office/drawing/2014/main" id="{669F9DA6-7A95-435A-8277-33472A8F8529}"/>
              </a:ext>
            </a:extLst>
          </p:cNvPr>
          <p:cNvSpPr/>
          <p:nvPr/>
        </p:nvSpPr>
        <p:spPr>
          <a:xfrm>
            <a:off x="10036792" y="5761166"/>
            <a:ext cx="108576" cy="11449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aixaDeTexto 98">
                <a:extLst>
                  <a:ext uri="{FF2B5EF4-FFF2-40B4-BE49-F238E27FC236}">
                    <a16:creationId xmlns:a16="http://schemas.microsoft.com/office/drawing/2014/main" id="{EA8440BD-FDCE-4812-9B83-4F3E478B90B6}"/>
                  </a:ext>
                </a:extLst>
              </p:cNvPr>
              <p:cNvSpPr txBox="1"/>
              <p:nvPr/>
            </p:nvSpPr>
            <p:spPr>
              <a:xfrm>
                <a:off x="5048768" y="5778092"/>
                <a:ext cx="2160015" cy="5537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ℓ²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8 . 3²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=9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9" name="CaixaDeTexto 98">
                <a:extLst>
                  <a:ext uri="{FF2B5EF4-FFF2-40B4-BE49-F238E27FC236}">
                    <a16:creationId xmlns:a16="http://schemas.microsoft.com/office/drawing/2014/main" id="{EA8440BD-FDCE-4812-9B83-4F3E478B9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768" y="5778092"/>
                <a:ext cx="2160015" cy="553741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CaixaDeTexto 99">
                <a:extLst>
                  <a:ext uri="{FF2B5EF4-FFF2-40B4-BE49-F238E27FC236}">
                    <a16:creationId xmlns:a16="http://schemas.microsoft.com/office/drawing/2014/main" id="{AE9AD76B-58E7-44DB-AA21-61F16BE50EA6}"/>
                  </a:ext>
                </a:extLst>
              </p:cNvPr>
              <p:cNvSpPr txBox="1"/>
              <p:nvPr/>
            </p:nvSpPr>
            <p:spPr>
              <a:xfrm>
                <a:off x="9218293" y="4543501"/>
                <a:ext cx="2897396" cy="5537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ℓ²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12 . 4,5²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=30,38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0" name="CaixaDeTexto 99">
                <a:extLst>
                  <a:ext uri="{FF2B5EF4-FFF2-40B4-BE49-F238E27FC236}">
                    <a16:creationId xmlns:a16="http://schemas.microsoft.com/office/drawing/2014/main" id="{AE9AD76B-58E7-44DB-AA21-61F16BE50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8293" y="4543501"/>
                <a:ext cx="2897396" cy="553741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Conector reto 101">
            <a:extLst>
              <a:ext uri="{FF2B5EF4-FFF2-40B4-BE49-F238E27FC236}">
                <a16:creationId xmlns:a16="http://schemas.microsoft.com/office/drawing/2014/main" id="{B0F9BC6D-A750-44F8-9525-0DA5468EB830}"/>
              </a:ext>
            </a:extLst>
          </p:cNvPr>
          <p:cNvCxnSpPr>
            <a:cxnSpLocks/>
          </p:cNvCxnSpPr>
          <p:nvPr/>
        </p:nvCxnSpPr>
        <p:spPr>
          <a:xfrm flipV="1">
            <a:off x="6085368" y="4923617"/>
            <a:ext cx="0" cy="125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Forma Livre: Forma 105">
            <a:extLst>
              <a:ext uri="{FF2B5EF4-FFF2-40B4-BE49-F238E27FC236}">
                <a16:creationId xmlns:a16="http://schemas.microsoft.com/office/drawing/2014/main" id="{26517A29-8ADB-4F1B-A60F-44C31E0F21A5}"/>
              </a:ext>
            </a:extLst>
          </p:cNvPr>
          <p:cNvSpPr/>
          <p:nvPr/>
        </p:nvSpPr>
        <p:spPr>
          <a:xfrm>
            <a:off x="5365429" y="4575558"/>
            <a:ext cx="1480118" cy="611972"/>
          </a:xfrm>
          <a:custGeom>
            <a:avLst/>
            <a:gdLst>
              <a:gd name="connsiteX0" fmla="*/ 0 w 1480118"/>
              <a:gd name="connsiteY0" fmla="*/ 611972 h 611972"/>
              <a:gd name="connsiteX1" fmla="*/ 718711 w 1480118"/>
              <a:gd name="connsiteY1" fmla="*/ 487443 h 611972"/>
              <a:gd name="connsiteX2" fmla="*/ 1480118 w 1480118"/>
              <a:gd name="connsiteY2" fmla="*/ 0 h 61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0118" h="611972">
                <a:moveTo>
                  <a:pt x="0" y="611972"/>
                </a:moveTo>
                <a:cubicBezTo>
                  <a:pt x="236012" y="600705"/>
                  <a:pt x="472025" y="589438"/>
                  <a:pt x="718711" y="487443"/>
                </a:cubicBezTo>
                <a:cubicBezTo>
                  <a:pt x="965397" y="385448"/>
                  <a:pt x="1222757" y="192724"/>
                  <a:pt x="1480118" y="0"/>
                </a:cubicBez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7" name="Conector reto 106">
            <a:extLst>
              <a:ext uri="{FF2B5EF4-FFF2-40B4-BE49-F238E27FC236}">
                <a16:creationId xmlns:a16="http://schemas.microsoft.com/office/drawing/2014/main" id="{F298A30C-3B13-4B91-89B0-CA24E2F57165}"/>
              </a:ext>
            </a:extLst>
          </p:cNvPr>
          <p:cNvCxnSpPr>
            <a:cxnSpLocks/>
          </p:cNvCxnSpPr>
          <p:nvPr/>
        </p:nvCxnSpPr>
        <p:spPr>
          <a:xfrm flipV="1">
            <a:off x="10091080" y="5835642"/>
            <a:ext cx="0" cy="4318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CaixaDeTexto 108">
                <a:extLst>
                  <a:ext uri="{FF2B5EF4-FFF2-40B4-BE49-F238E27FC236}">
                    <a16:creationId xmlns:a16="http://schemas.microsoft.com/office/drawing/2014/main" id="{3E32AD9F-C9C4-4082-96A6-4F096A3EEFB5}"/>
                  </a:ext>
                </a:extLst>
              </p:cNvPr>
              <p:cNvSpPr txBox="1"/>
              <p:nvPr/>
            </p:nvSpPr>
            <p:spPr>
              <a:xfrm>
                <a:off x="10035035" y="6284390"/>
                <a:ext cx="6171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70,61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9" name="CaixaDeTexto 108">
                <a:extLst>
                  <a:ext uri="{FF2B5EF4-FFF2-40B4-BE49-F238E27FC236}">
                    <a16:creationId xmlns:a16="http://schemas.microsoft.com/office/drawing/2014/main" id="{3E32AD9F-C9C4-4082-96A6-4F096A3EE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5035" y="6284390"/>
                <a:ext cx="617157" cy="276999"/>
              </a:xfrm>
              <a:prstGeom prst="rect">
                <a:avLst/>
              </a:prstGeom>
              <a:blipFill>
                <a:blip r:embed="rId41"/>
                <a:stretch>
                  <a:fillRect l="-7921" t="-2222" r="-990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Forma Livre: Forma 111">
            <a:extLst>
              <a:ext uri="{FF2B5EF4-FFF2-40B4-BE49-F238E27FC236}">
                <a16:creationId xmlns:a16="http://schemas.microsoft.com/office/drawing/2014/main" id="{23B9C67F-D11C-4A35-BBA6-DACA3045FAD9}"/>
              </a:ext>
            </a:extLst>
          </p:cNvPr>
          <p:cNvSpPr/>
          <p:nvPr/>
        </p:nvSpPr>
        <p:spPr>
          <a:xfrm>
            <a:off x="9010650" y="5187950"/>
            <a:ext cx="2101850" cy="1282700"/>
          </a:xfrm>
          <a:custGeom>
            <a:avLst/>
            <a:gdLst>
              <a:gd name="connsiteX0" fmla="*/ 0 w 2101850"/>
              <a:gd name="connsiteY0" fmla="*/ 1282700 h 1282700"/>
              <a:gd name="connsiteX1" fmla="*/ 1085850 w 2101850"/>
              <a:gd name="connsiteY1" fmla="*/ 1066800 h 1282700"/>
              <a:gd name="connsiteX2" fmla="*/ 2101850 w 2101850"/>
              <a:gd name="connsiteY2" fmla="*/ 0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1850" h="1282700">
                <a:moveTo>
                  <a:pt x="0" y="1282700"/>
                </a:moveTo>
                <a:cubicBezTo>
                  <a:pt x="367771" y="1281641"/>
                  <a:pt x="735542" y="1280583"/>
                  <a:pt x="1085850" y="1066800"/>
                </a:cubicBezTo>
                <a:cubicBezTo>
                  <a:pt x="1436158" y="853017"/>
                  <a:pt x="1769004" y="426508"/>
                  <a:pt x="2101850" y="0"/>
                </a:cubicBez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2613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9" grpId="0"/>
      <p:bldP spid="43" grpId="0"/>
      <p:bldP spid="45" grpId="0"/>
      <p:bldP spid="46" grpId="0"/>
      <p:bldP spid="47" grpId="0"/>
      <p:bldP spid="48" grpId="0"/>
      <p:bldP spid="50" grpId="0"/>
      <p:bldP spid="51" grpId="0"/>
      <p:bldP spid="52" grpId="0"/>
      <p:bldP spid="53" grpId="0"/>
      <p:bldP spid="3" grpId="0" animBg="1"/>
      <p:bldP spid="18" grpId="0"/>
      <p:bldP spid="55" grpId="0"/>
      <p:bldP spid="58" grpId="0"/>
      <p:bldP spid="60" grpId="0"/>
      <p:bldP spid="73" grpId="0" animBg="1"/>
      <p:bldP spid="74" grpId="0" animBg="1"/>
      <p:bldP spid="82" grpId="0"/>
      <p:bldP spid="83" grpId="0"/>
      <p:bldP spid="97" grpId="0" animBg="1"/>
      <p:bldP spid="98" grpId="0" animBg="1"/>
      <p:bldP spid="99" grpId="0"/>
      <p:bldP spid="100" grpId="0"/>
      <p:bldP spid="106" grpId="0" animBg="1"/>
      <p:bldP spid="109" grpId="0"/>
      <p:bldP spid="1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1DA476-0D72-408D-AF22-4B210B5D8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 fontScale="90000"/>
          </a:bodyPr>
          <a:lstStyle/>
          <a:p>
            <a:pPr algn="r"/>
            <a:r>
              <a:rPr lang="en-US" sz="4400" dirty="0" err="1">
                <a:solidFill>
                  <a:schemeClr val="bg1"/>
                </a:solidFill>
              </a:rPr>
              <a:t>Exercício</a:t>
            </a:r>
            <a:r>
              <a:rPr lang="en-US" sz="4400" dirty="0">
                <a:solidFill>
                  <a:schemeClr val="bg1"/>
                </a:solidFill>
              </a:rPr>
              <a:t> 14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 err="1">
                <a:solidFill>
                  <a:schemeClr val="bg1"/>
                </a:solidFill>
              </a:rPr>
              <a:t>Calcule</a:t>
            </a:r>
            <a:r>
              <a:rPr lang="en-US" sz="4400" dirty="0">
                <a:solidFill>
                  <a:schemeClr val="bg1"/>
                </a:solidFill>
              </a:rPr>
              <a:t> as </a:t>
            </a:r>
            <a:r>
              <a:rPr lang="en-US" sz="4400" dirty="0" err="1">
                <a:solidFill>
                  <a:schemeClr val="bg1"/>
                </a:solidFill>
              </a:rPr>
              <a:t>Reações</a:t>
            </a:r>
            <a:r>
              <a:rPr lang="en-US" sz="4400" dirty="0">
                <a:solidFill>
                  <a:schemeClr val="bg1"/>
                </a:solidFill>
              </a:rPr>
              <a:t> de </a:t>
            </a:r>
            <a:r>
              <a:rPr lang="en-US" sz="4400" dirty="0" err="1">
                <a:solidFill>
                  <a:schemeClr val="bg1"/>
                </a:solidFill>
              </a:rPr>
              <a:t>Apoio</a:t>
            </a:r>
            <a:r>
              <a:rPr lang="en-US" sz="4400" dirty="0">
                <a:solidFill>
                  <a:schemeClr val="bg1"/>
                </a:solidFill>
              </a:rPr>
              <a:t> da Viga e </a:t>
            </a:r>
            <a:r>
              <a:rPr lang="en-US" sz="4400" dirty="0" err="1">
                <a:solidFill>
                  <a:schemeClr val="bg1"/>
                </a:solidFill>
              </a:rPr>
              <a:t>os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Diagramas</a:t>
            </a:r>
            <a:r>
              <a:rPr lang="en-US" sz="4400" dirty="0">
                <a:solidFill>
                  <a:schemeClr val="bg1"/>
                </a:solidFill>
              </a:rPr>
              <a:t> de </a:t>
            </a:r>
            <a:r>
              <a:rPr lang="en-US" sz="4400" dirty="0" err="1">
                <a:solidFill>
                  <a:schemeClr val="bg1"/>
                </a:solidFill>
              </a:rPr>
              <a:t>Cortante</a:t>
            </a:r>
            <a:r>
              <a:rPr lang="en-US" sz="4400" dirty="0">
                <a:solidFill>
                  <a:schemeClr val="bg1"/>
                </a:solidFill>
              </a:rPr>
              <a:t> e de </a:t>
            </a:r>
            <a:r>
              <a:rPr lang="en-US" sz="4400" dirty="0" err="1">
                <a:solidFill>
                  <a:schemeClr val="bg1"/>
                </a:solidFill>
              </a:rPr>
              <a:t>Momento</a:t>
            </a:r>
            <a:br>
              <a:rPr lang="en-US" sz="4400" dirty="0">
                <a:solidFill>
                  <a:schemeClr val="bg1"/>
                </a:solidFill>
              </a:rPr>
            </a:br>
            <a:endParaRPr lang="pt-BR" sz="4400" dirty="0">
              <a:solidFill>
                <a:srgbClr val="FFFFFF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E7117E5-514F-4815-A961-E69597817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98993" y="-2424151"/>
            <a:ext cx="4848301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34373AB4-5D2F-4079-A834-3714DCADF42C}"/>
                  </a:ext>
                </a:extLst>
              </p:cNvPr>
              <p:cNvSpPr txBox="1"/>
              <p:nvPr/>
            </p:nvSpPr>
            <p:spPr>
              <a:xfrm>
                <a:off x="6096000" y="1287193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2,0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34373AB4-5D2F-4079-A834-3714DCADF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287193"/>
                <a:ext cx="360676" cy="276999"/>
              </a:xfrm>
              <a:prstGeom prst="rect">
                <a:avLst/>
              </a:prstGeom>
              <a:blipFill>
                <a:blip r:embed="rId4"/>
                <a:stretch>
                  <a:fillRect l="-13559" t="-2174" r="-152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2D2FB93-B072-49B0-A40C-ADB4193CAAD1}"/>
                  </a:ext>
                </a:extLst>
              </p:cNvPr>
              <p:cNvSpPr txBox="1"/>
              <p:nvPr/>
            </p:nvSpPr>
            <p:spPr>
              <a:xfrm>
                <a:off x="7171682" y="1287193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2,0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2D2FB93-B072-49B0-A40C-ADB4193CA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682" y="1287193"/>
                <a:ext cx="360676" cy="276999"/>
              </a:xfrm>
              <a:prstGeom prst="rect">
                <a:avLst/>
              </a:prstGeom>
              <a:blipFill>
                <a:blip r:embed="rId5"/>
                <a:stretch>
                  <a:fillRect l="-13333" t="-2174" r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2EC6EC88-9D33-4921-9D38-78F17566F497}"/>
                  </a:ext>
                </a:extLst>
              </p:cNvPr>
              <p:cNvSpPr txBox="1"/>
              <p:nvPr/>
            </p:nvSpPr>
            <p:spPr>
              <a:xfrm>
                <a:off x="8242410" y="1287192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2,0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2EC6EC88-9D33-4921-9D38-78F17566F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410" y="1287192"/>
                <a:ext cx="360676" cy="276999"/>
              </a:xfrm>
              <a:prstGeom prst="rect">
                <a:avLst/>
              </a:prstGeom>
              <a:blipFill>
                <a:blip r:embed="rId6"/>
                <a:stretch>
                  <a:fillRect l="-13559" t="-2174" r="-169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B6D33BED-F9C4-4539-8DB7-CEFD7258ECC8}"/>
                  </a:ext>
                </a:extLst>
              </p:cNvPr>
              <p:cNvSpPr txBox="1"/>
              <p:nvPr/>
            </p:nvSpPr>
            <p:spPr>
              <a:xfrm>
                <a:off x="9188376" y="1295983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2,0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B6D33BED-F9C4-4539-8DB7-CEFD7258E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8376" y="1295983"/>
                <a:ext cx="360676" cy="276999"/>
              </a:xfrm>
              <a:prstGeom prst="rect">
                <a:avLst/>
              </a:prstGeom>
              <a:blipFill>
                <a:blip r:embed="rId7"/>
                <a:stretch>
                  <a:fillRect l="-13559" t="-2222" r="-169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A1EEB43E-F823-4CA8-9903-98BA5D4B97CE}"/>
                  </a:ext>
                </a:extLst>
              </p:cNvPr>
              <p:cNvSpPr txBox="1"/>
              <p:nvPr/>
            </p:nvSpPr>
            <p:spPr>
              <a:xfrm>
                <a:off x="10698364" y="1295983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3,0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A1EEB43E-F823-4CA8-9903-98BA5D4B9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364" y="1295983"/>
                <a:ext cx="360676" cy="276999"/>
              </a:xfrm>
              <a:prstGeom prst="rect">
                <a:avLst/>
              </a:prstGeom>
              <a:blipFill>
                <a:blip r:embed="rId8"/>
                <a:stretch>
                  <a:fillRect l="-15254" t="-2222" r="-152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EE9A177-2A26-4C9C-978F-E4BFEEB10A8C}"/>
                  </a:ext>
                </a:extLst>
              </p:cNvPr>
              <p:cNvSpPr txBox="1"/>
              <p:nvPr/>
            </p:nvSpPr>
            <p:spPr>
              <a:xfrm>
                <a:off x="11579090" y="1572982"/>
                <a:ext cx="4464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EE9A177-2A26-4C9C-978F-E4BFEEB10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9090" y="1572982"/>
                <a:ext cx="446404" cy="276999"/>
              </a:xfrm>
              <a:prstGeom prst="rect">
                <a:avLst/>
              </a:prstGeom>
              <a:blipFill>
                <a:blip r:embed="rId9"/>
                <a:stretch>
                  <a:fillRect l="-17568" t="-8889" r="-17568" b="-2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163C26C-9FED-4873-92A2-B32C385B5676}"/>
                  </a:ext>
                </a:extLst>
              </p:cNvPr>
              <p:cNvSpPr txBox="1"/>
              <p:nvPr/>
            </p:nvSpPr>
            <p:spPr>
              <a:xfrm>
                <a:off x="10996290" y="137647"/>
                <a:ext cx="6644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163C26C-9FED-4873-92A2-B32C385B5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6290" y="137647"/>
                <a:ext cx="664477" cy="276999"/>
              </a:xfrm>
              <a:prstGeom prst="rect">
                <a:avLst/>
              </a:prstGeom>
              <a:blipFill>
                <a:blip r:embed="rId10"/>
                <a:stretch>
                  <a:fillRect l="-8257" t="-6667" r="-8257" b="-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17D9117D-1692-4E48-93F2-35AC5808F641}"/>
                  </a:ext>
                </a:extLst>
              </p:cNvPr>
              <p:cNvSpPr txBox="1"/>
              <p:nvPr/>
            </p:nvSpPr>
            <p:spPr>
              <a:xfrm>
                <a:off x="8606183" y="138499"/>
                <a:ext cx="6644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5 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17D9117D-1692-4E48-93F2-35AC5808F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183" y="138499"/>
                <a:ext cx="664476" cy="276999"/>
              </a:xfrm>
              <a:prstGeom prst="rect">
                <a:avLst/>
              </a:prstGeom>
              <a:blipFill>
                <a:blip r:embed="rId11"/>
                <a:stretch>
                  <a:fillRect l="-8257" t="-6667" r="-8257" b="-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99A6509E-B20D-4F02-8BDE-412AF691E2B7}"/>
                  </a:ext>
                </a:extLst>
              </p:cNvPr>
              <p:cNvSpPr txBox="1"/>
              <p:nvPr/>
            </p:nvSpPr>
            <p:spPr>
              <a:xfrm>
                <a:off x="7532358" y="119658"/>
                <a:ext cx="6644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99A6509E-B20D-4F02-8BDE-412AF691E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358" y="119658"/>
                <a:ext cx="664477" cy="276999"/>
              </a:xfrm>
              <a:prstGeom prst="rect">
                <a:avLst/>
              </a:prstGeom>
              <a:blipFill>
                <a:blip r:embed="rId12"/>
                <a:stretch>
                  <a:fillRect l="-8257" t="-6667" r="-8257" b="-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727B14A2-DC04-4FDA-A2B9-39DE4CBEE8D4}"/>
                  </a:ext>
                </a:extLst>
              </p:cNvPr>
              <p:cNvSpPr txBox="1"/>
              <p:nvPr/>
            </p:nvSpPr>
            <p:spPr>
              <a:xfrm>
                <a:off x="6385640" y="119659"/>
                <a:ext cx="6644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10 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727B14A2-DC04-4FDA-A2B9-39DE4CBEE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640" y="119659"/>
                <a:ext cx="664476" cy="276999"/>
              </a:xfrm>
              <a:prstGeom prst="rect">
                <a:avLst/>
              </a:prstGeom>
              <a:blipFill>
                <a:blip r:embed="rId13"/>
                <a:stretch>
                  <a:fillRect l="-8257" t="-6667" r="-8257" b="-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Espaço Reservado para Conteúdo 2">
                <a:extLst>
                  <a:ext uri="{FF2B5EF4-FFF2-40B4-BE49-F238E27FC236}">
                    <a16:creationId xmlns:a16="http://schemas.microsoft.com/office/drawing/2014/main" id="{22B46909-6550-43D5-92CC-67B3D63422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95706" y="3321734"/>
                <a:ext cx="7229788" cy="1947230"/>
              </a:xfrm>
              <a:effectLst/>
            </p:spPr>
            <p:txBody>
              <a:bodyPr anchor="ctr">
                <a:noAutofit/>
              </a:bodyPr>
              <a:lstStyle/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8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𝐹𝐻</m:t>
                              </m:r>
                            </m:e>
                            <m:sup>
                              <m:r>
                                <a:rPr lang="pt-BR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→+</m:t>
                              </m:r>
                            </m:sup>
                          </m:sSup>
                        </m:e>
                      </m:nary>
                      <m:r>
                        <a:rPr lang="pt-BR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pt-BR" sz="18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18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</m:t>
                      </m:r>
                      <m:r>
                        <a:rPr lang="pt-BR" sz="1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𝐾𝑁</m:t>
                      </m:r>
                    </m:oMath>
                  </m:oMathPara>
                </a14:m>
                <a:endParaRPr lang="pt-BR" sz="1800" dirty="0">
                  <a:solidFill>
                    <a:schemeClr val="tx1"/>
                  </a:solidFill>
                  <a:effectLst/>
                </a:endParaRP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𝐹𝑉</m:t>
                              </m:r>
                            </m:e>
                            <m:sup>
                              <m:r>
                                <a:rPr lang="pt-BR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↑+</m:t>
                              </m:r>
                            </m:sup>
                          </m:sSup>
                        </m:e>
                      </m:nary>
                      <m:r>
                        <a:rPr lang="pt-BR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18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−10−20−15+</m:t>
                      </m:r>
                      <m:sSub>
                        <m:sSubPr>
                          <m:ctrlPr>
                            <a:rPr lang="pt-BR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−40=0→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=85 </m:t>
                      </m:r>
                      <m:r>
                        <a:rPr lang="pt-BR" sz="1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sz="1800" b="0" dirty="0">
                  <a:solidFill>
                    <a:schemeClr val="tx1"/>
                  </a:solidFill>
                  <a:effectLst/>
                  <a:ea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↷+</m:t>
                              </m:r>
                            </m:sup>
                          </m:sSup>
                        </m:e>
                      </m:nary>
                      <m:r>
                        <a:rPr lang="pt-BR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18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.8−10.6−20.4−15.2+40.3=0</m:t>
                      </m:r>
                    </m:oMath>
                  </m:oMathPara>
                </a14:m>
                <a:endParaRPr lang="pt-BR" sz="1800" b="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.8</m:t>
                      </m:r>
                      <m:r>
                        <a:rPr lang="pt-BR" sz="1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−50=0→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sz="1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=6,25 </m:t>
                      </m:r>
                      <m:r>
                        <a:rPr lang="pt-BR" sz="1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𝑘𝑁</m:t>
                      </m:r>
                      <m:r>
                        <a:rPr lang="pt-BR" sz="1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=78,75</m:t>
                      </m:r>
                      <m:r>
                        <a:rPr lang="pt-BR" sz="1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sz="18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2" name="Espaço Reservado para Conteúdo 2">
                <a:extLst>
                  <a:ext uri="{FF2B5EF4-FFF2-40B4-BE49-F238E27FC236}">
                    <a16:creationId xmlns:a16="http://schemas.microsoft.com/office/drawing/2014/main" id="{22B46909-6550-43D5-92CC-67B3D63422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5706" y="3321734"/>
                <a:ext cx="7229788" cy="1947230"/>
              </a:xfrm>
              <a:blipFill>
                <a:blip r:embed="rId14"/>
                <a:stretch>
                  <a:fillRect t="-21630" b="-25705"/>
                </a:stretch>
              </a:blipFill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46B5E2FF-41F3-43D8-8D63-DD8E38C4FA2A}"/>
              </a:ext>
            </a:extLst>
          </p:cNvPr>
          <p:cNvCxnSpPr>
            <a:cxnSpLocks/>
          </p:cNvCxnSpPr>
          <p:nvPr/>
        </p:nvCxnSpPr>
        <p:spPr>
          <a:xfrm flipV="1">
            <a:off x="5618748" y="1295983"/>
            <a:ext cx="0" cy="5539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B75B8A00-E9F7-48C8-AD26-CC1246905344}"/>
              </a:ext>
            </a:extLst>
          </p:cNvPr>
          <p:cNvCxnSpPr>
            <a:cxnSpLocks/>
          </p:cNvCxnSpPr>
          <p:nvPr/>
        </p:nvCxnSpPr>
        <p:spPr>
          <a:xfrm flipV="1">
            <a:off x="10054390" y="1287192"/>
            <a:ext cx="0" cy="5539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3B723889-5FE7-420D-96EE-163BE4F70522}"/>
              </a:ext>
            </a:extLst>
          </p:cNvPr>
          <p:cNvCxnSpPr>
            <a:cxnSpLocks/>
          </p:cNvCxnSpPr>
          <p:nvPr/>
        </p:nvCxnSpPr>
        <p:spPr>
          <a:xfrm flipH="1">
            <a:off x="10030326" y="1166872"/>
            <a:ext cx="43029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F184FF56-CBA2-4417-982C-FA2789531631}"/>
                  </a:ext>
                </a:extLst>
              </p:cNvPr>
              <p:cNvSpPr txBox="1"/>
              <p:nvPr/>
            </p:nvSpPr>
            <p:spPr>
              <a:xfrm>
                <a:off x="5546559" y="892476"/>
                <a:ext cx="2042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t-B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F184FF56-CBA2-4417-982C-FA2789531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559" y="892476"/>
                <a:ext cx="204223" cy="276999"/>
              </a:xfrm>
              <a:prstGeom prst="rect">
                <a:avLst/>
              </a:prstGeom>
              <a:blipFill>
                <a:blip r:embed="rId15"/>
                <a:stretch>
                  <a:fillRect l="-27273" t="-2174" r="-272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955BF638-BCFF-4F37-AC82-46726DE38475}"/>
                  </a:ext>
                </a:extLst>
              </p:cNvPr>
              <p:cNvSpPr txBox="1"/>
              <p:nvPr/>
            </p:nvSpPr>
            <p:spPr>
              <a:xfrm>
                <a:off x="9947084" y="883685"/>
                <a:ext cx="2146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pt-B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955BF638-BCFF-4F37-AC82-46726DE38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7084" y="883685"/>
                <a:ext cx="214611" cy="276999"/>
              </a:xfrm>
              <a:prstGeom prst="rect">
                <a:avLst/>
              </a:prstGeom>
              <a:blipFill>
                <a:blip r:embed="rId16"/>
                <a:stretch>
                  <a:fillRect l="-25714" t="-2222" r="-228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1142112E-655A-4AC0-AFC5-D325FD12C2D1}"/>
                  </a:ext>
                </a:extLst>
              </p:cNvPr>
              <p:cNvSpPr txBox="1"/>
              <p:nvPr/>
            </p:nvSpPr>
            <p:spPr>
              <a:xfrm>
                <a:off x="6610860" y="1307493"/>
                <a:ext cx="2040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pt-B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1142112E-655A-4AC0-AFC5-D325FD12C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860" y="1307493"/>
                <a:ext cx="204094" cy="276999"/>
              </a:xfrm>
              <a:prstGeom prst="rect">
                <a:avLst/>
              </a:prstGeom>
              <a:blipFill>
                <a:blip r:embed="rId17"/>
                <a:stretch>
                  <a:fillRect l="-23529" t="-2174" r="-235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9E782FE8-B399-460E-9670-8381FC30F73D}"/>
                  </a:ext>
                </a:extLst>
              </p:cNvPr>
              <p:cNvSpPr txBox="1"/>
              <p:nvPr/>
            </p:nvSpPr>
            <p:spPr>
              <a:xfrm>
                <a:off x="7713434" y="1295983"/>
                <a:ext cx="223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pt-B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9E782FE8-B399-460E-9670-8381FC30F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434" y="1295983"/>
                <a:ext cx="223138" cy="276999"/>
              </a:xfrm>
              <a:prstGeom prst="rect">
                <a:avLst/>
              </a:prstGeom>
              <a:blipFill>
                <a:blip r:embed="rId18"/>
                <a:stretch>
                  <a:fillRect l="-21622" t="-2222" r="-216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0EF60104-3AF3-44BB-AB9E-741FFA798301}"/>
                  </a:ext>
                </a:extLst>
              </p:cNvPr>
              <p:cNvSpPr txBox="1"/>
              <p:nvPr/>
            </p:nvSpPr>
            <p:spPr>
              <a:xfrm>
                <a:off x="8838235" y="1307492"/>
                <a:ext cx="2094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pt-B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0EF60104-3AF3-44BB-AB9E-741FFA798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8235" y="1307492"/>
                <a:ext cx="209416" cy="276999"/>
              </a:xfrm>
              <a:prstGeom prst="rect">
                <a:avLst/>
              </a:prstGeom>
              <a:blipFill>
                <a:blip r:embed="rId19"/>
                <a:stretch>
                  <a:fillRect l="-26471" t="-2174" r="-235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5DEC49DF-E2B3-433B-B1EC-1C756B6CD24F}"/>
                  </a:ext>
                </a:extLst>
              </p:cNvPr>
              <p:cNvSpPr txBox="1"/>
              <p:nvPr/>
            </p:nvSpPr>
            <p:spPr>
              <a:xfrm>
                <a:off x="11262530" y="1287191"/>
                <a:ext cx="2062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pt-B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5DEC49DF-E2B3-433B-B1EC-1C756B6CD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2530" y="1287191"/>
                <a:ext cx="206210" cy="276999"/>
              </a:xfrm>
              <a:prstGeom prst="rect">
                <a:avLst/>
              </a:prstGeom>
              <a:blipFill>
                <a:blip r:embed="rId20"/>
                <a:stretch>
                  <a:fillRect l="-27273" t="-2174" r="-242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1537F2AD-72F3-40D5-8E7E-DF563FF2F3A4}"/>
                  </a:ext>
                </a:extLst>
              </p:cNvPr>
              <p:cNvSpPr txBox="1"/>
              <p:nvPr/>
            </p:nvSpPr>
            <p:spPr>
              <a:xfrm>
                <a:off x="10340129" y="866349"/>
                <a:ext cx="3387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1537F2AD-72F3-40D5-8E7E-DF563FF2F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0129" y="866349"/>
                <a:ext cx="338747" cy="276999"/>
              </a:xfrm>
              <a:prstGeom prst="rect">
                <a:avLst/>
              </a:prstGeom>
              <a:blipFill>
                <a:blip r:embed="rId21"/>
                <a:stretch>
                  <a:fillRect l="-14286" t="-2174" r="-5357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E5324BED-B10E-4B15-98F3-3D4083DD845B}"/>
                  </a:ext>
                </a:extLst>
              </p:cNvPr>
              <p:cNvSpPr txBox="1"/>
              <p:nvPr/>
            </p:nvSpPr>
            <p:spPr>
              <a:xfrm>
                <a:off x="5462968" y="1925667"/>
                <a:ext cx="3115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E5324BED-B10E-4B15-98F3-3D4083DD8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968" y="1925667"/>
                <a:ext cx="311559" cy="276999"/>
              </a:xfrm>
              <a:prstGeom prst="rect">
                <a:avLst/>
              </a:prstGeom>
              <a:blipFill>
                <a:blip r:embed="rId22"/>
                <a:stretch>
                  <a:fillRect l="-15686" t="-2222" r="-7843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745BF53F-5A13-4832-BC53-ACE5E80E4298}"/>
                  </a:ext>
                </a:extLst>
              </p:cNvPr>
              <p:cNvSpPr txBox="1"/>
              <p:nvPr/>
            </p:nvSpPr>
            <p:spPr>
              <a:xfrm>
                <a:off x="9898609" y="1902664"/>
                <a:ext cx="327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745BF53F-5A13-4832-BC53-ACE5E80E4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609" y="1902664"/>
                <a:ext cx="327461" cy="276999"/>
              </a:xfrm>
              <a:prstGeom prst="rect">
                <a:avLst/>
              </a:prstGeom>
              <a:blipFill>
                <a:blip r:embed="rId23"/>
                <a:stretch>
                  <a:fillRect l="-16667" t="-2174" r="-3704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167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1DA476-0D72-408D-AF22-4B210B5D8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 fontScale="90000"/>
          </a:bodyPr>
          <a:lstStyle/>
          <a:p>
            <a:pPr algn="r"/>
            <a:r>
              <a:rPr lang="en-US" sz="4400" dirty="0" err="1">
                <a:solidFill>
                  <a:schemeClr val="bg1"/>
                </a:solidFill>
              </a:rPr>
              <a:t>Exercício</a:t>
            </a:r>
            <a:r>
              <a:rPr lang="en-US" sz="4400" dirty="0">
                <a:solidFill>
                  <a:schemeClr val="bg1"/>
                </a:solidFill>
              </a:rPr>
              <a:t> 14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 err="1">
                <a:solidFill>
                  <a:schemeClr val="bg1"/>
                </a:solidFill>
              </a:rPr>
              <a:t>Calcule</a:t>
            </a:r>
            <a:r>
              <a:rPr lang="en-US" sz="4400" dirty="0">
                <a:solidFill>
                  <a:schemeClr val="bg1"/>
                </a:solidFill>
              </a:rPr>
              <a:t> as </a:t>
            </a:r>
            <a:r>
              <a:rPr lang="en-US" sz="4400" dirty="0" err="1">
                <a:solidFill>
                  <a:schemeClr val="bg1"/>
                </a:solidFill>
              </a:rPr>
              <a:t>Reações</a:t>
            </a:r>
            <a:r>
              <a:rPr lang="en-US" sz="4400" dirty="0">
                <a:solidFill>
                  <a:schemeClr val="bg1"/>
                </a:solidFill>
              </a:rPr>
              <a:t> de </a:t>
            </a:r>
            <a:r>
              <a:rPr lang="en-US" sz="4400" dirty="0" err="1">
                <a:solidFill>
                  <a:schemeClr val="bg1"/>
                </a:solidFill>
              </a:rPr>
              <a:t>Apoio</a:t>
            </a:r>
            <a:r>
              <a:rPr lang="en-US" sz="4400" dirty="0">
                <a:solidFill>
                  <a:schemeClr val="bg1"/>
                </a:solidFill>
              </a:rPr>
              <a:t> da Viga e </a:t>
            </a:r>
            <a:r>
              <a:rPr lang="en-US" sz="4400" dirty="0" err="1">
                <a:solidFill>
                  <a:schemeClr val="bg1"/>
                </a:solidFill>
              </a:rPr>
              <a:t>os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Diagramas</a:t>
            </a:r>
            <a:r>
              <a:rPr lang="en-US" sz="4400" dirty="0">
                <a:solidFill>
                  <a:schemeClr val="bg1"/>
                </a:solidFill>
              </a:rPr>
              <a:t> de </a:t>
            </a:r>
            <a:r>
              <a:rPr lang="en-US" sz="4400" dirty="0" err="1">
                <a:solidFill>
                  <a:schemeClr val="bg1"/>
                </a:solidFill>
              </a:rPr>
              <a:t>Cortante</a:t>
            </a:r>
            <a:r>
              <a:rPr lang="en-US" sz="4400" dirty="0">
                <a:solidFill>
                  <a:schemeClr val="bg1"/>
                </a:solidFill>
              </a:rPr>
              <a:t> e de </a:t>
            </a:r>
            <a:r>
              <a:rPr lang="en-US" sz="4400" dirty="0" err="1">
                <a:solidFill>
                  <a:schemeClr val="bg1"/>
                </a:solidFill>
              </a:rPr>
              <a:t>Momento</a:t>
            </a:r>
            <a:br>
              <a:rPr lang="en-US" sz="4400" dirty="0">
                <a:solidFill>
                  <a:schemeClr val="bg1"/>
                </a:solidFill>
              </a:rPr>
            </a:br>
            <a:endParaRPr lang="pt-BR" sz="4400" dirty="0">
              <a:solidFill>
                <a:srgbClr val="FFFFFF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E7117E5-514F-4815-A961-E69597817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98993" y="-2424151"/>
            <a:ext cx="4848301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34373AB4-5D2F-4079-A834-3714DCADF42C}"/>
                  </a:ext>
                </a:extLst>
              </p:cNvPr>
              <p:cNvSpPr txBox="1"/>
              <p:nvPr/>
            </p:nvSpPr>
            <p:spPr>
              <a:xfrm>
                <a:off x="6096000" y="1287193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2,0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34373AB4-5D2F-4079-A834-3714DCADF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287193"/>
                <a:ext cx="360676" cy="276999"/>
              </a:xfrm>
              <a:prstGeom prst="rect">
                <a:avLst/>
              </a:prstGeom>
              <a:blipFill>
                <a:blip r:embed="rId4"/>
                <a:stretch>
                  <a:fillRect l="-13559" t="-2174" r="-152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2D2FB93-B072-49B0-A40C-ADB4193CAAD1}"/>
                  </a:ext>
                </a:extLst>
              </p:cNvPr>
              <p:cNvSpPr txBox="1"/>
              <p:nvPr/>
            </p:nvSpPr>
            <p:spPr>
              <a:xfrm>
                <a:off x="7171682" y="1287193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2,0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2D2FB93-B072-49B0-A40C-ADB4193CA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682" y="1287193"/>
                <a:ext cx="360676" cy="276999"/>
              </a:xfrm>
              <a:prstGeom prst="rect">
                <a:avLst/>
              </a:prstGeom>
              <a:blipFill>
                <a:blip r:embed="rId5"/>
                <a:stretch>
                  <a:fillRect l="-13333" t="-2174" r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2EC6EC88-9D33-4921-9D38-78F17566F497}"/>
                  </a:ext>
                </a:extLst>
              </p:cNvPr>
              <p:cNvSpPr txBox="1"/>
              <p:nvPr/>
            </p:nvSpPr>
            <p:spPr>
              <a:xfrm>
                <a:off x="8242410" y="1287192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2,0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2EC6EC88-9D33-4921-9D38-78F17566F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410" y="1287192"/>
                <a:ext cx="360676" cy="276999"/>
              </a:xfrm>
              <a:prstGeom prst="rect">
                <a:avLst/>
              </a:prstGeom>
              <a:blipFill>
                <a:blip r:embed="rId6"/>
                <a:stretch>
                  <a:fillRect l="-13559" t="-2174" r="-169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B6D33BED-F9C4-4539-8DB7-CEFD7258ECC8}"/>
                  </a:ext>
                </a:extLst>
              </p:cNvPr>
              <p:cNvSpPr txBox="1"/>
              <p:nvPr/>
            </p:nvSpPr>
            <p:spPr>
              <a:xfrm>
                <a:off x="9188376" y="1295983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2,0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B6D33BED-F9C4-4539-8DB7-CEFD7258E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8376" y="1295983"/>
                <a:ext cx="360676" cy="276999"/>
              </a:xfrm>
              <a:prstGeom prst="rect">
                <a:avLst/>
              </a:prstGeom>
              <a:blipFill>
                <a:blip r:embed="rId7"/>
                <a:stretch>
                  <a:fillRect l="-13559" t="-2222" r="-169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A1EEB43E-F823-4CA8-9903-98BA5D4B97CE}"/>
                  </a:ext>
                </a:extLst>
              </p:cNvPr>
              <p:cNvSpPr txBox="1"/>
              <p:nvPr/>
            </p:nvSpPr>
            <p:spPr>
              <a:xfrm>
                <a:off x="10698364" y="1295983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3,0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A1EEB43E-F823-4CA8-9903-98BA5D4B9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364" y="1295983"/>
                <a:ext cx="360676" cy="276999"/>
              </a:xfrm>
              <a:prstGeom prst="rect">
                <a:avLst/>
              </a:prstGeom>
              <a:blipFill>
                <a:blip r:embed="rId8"/>
                <a:stretch>
                  <a:fillRect l="-15254" t="-2222" r="-152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EE9A177-2A26-4C9C-978F-E4BFEEB10A8C}"/>
                  </a:ext>
                </a:extLst>
              </p:cNvPr>
              <p:cNvSpPr txBox="1"/>
              <p:nvPr/>
            </p:nvSpPr>
            <p:spPr>
              <a:xfrm>
                <a:off x="11579090" y="1572982"/>
                <a:ext cx="4464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EE9A177-2A26-4C9C-978F-E4BFEEB10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9090" y="1572982"/>
                <a:ext cx="446404" cy="276999"/>
              </a:xfrm>
              <a:prstGeom prst="rect">
                <a:avLst/>
              </a:prstGeom>
              <a:blipFill>
                <a:blip r:embed="rId9"/>
                <a:stretch>
                  <a:fillRect l="-17568" t="-8889" r="-17568" b="-2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163C26C-9FED-4873-92A2-B32C385B5676}"/>
                  </a:ext>
                </a:extLst>
              </p:cNvPr>
              <p:cNvSpPr txBox="1"/>
              <p:nvPr/>
            </p:nvSpPr>
            <p:spPr>
              <a:xfrm>
                <a:off x="10996290" y="137647"/>
                <a:ext cx="6644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163C26C-9FED-4873-92A2-B32C385B5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6290" y="137647"/>
                <a:ext cx="664477" cy="276999"/>
              </a:xfrm>
              <a:prstGeom prst="rect">
                <a:avLst/>
              </a:prstGeom>
              <a:blipFill>
                <a:blip r:embed="rId10"/>
                <a:stretch>
                  <a:fillRect l="-8257" t="-6667" r="-8257" b="-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17D9117D-1692-4E48-93F2-35AC5808F641}"/>
                  </a:ext>
                </a:extLst>
              </p:cNvPr>
              <p:cNvSpPr txBox="1"/>
              <p:nvPr/>
            </p:nvSpPr>
            <p:spPr>
              <a:xfrm>
                <a:off x="8606183" y="138499"/>
                <a:ext cx="6644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5 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17D9117D-1692-4E48-93F2-35AC5808F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183" y="138499"/>
                <a:ext cx="664476" cy="276999"/>
              </a:xfrm>
              <a:prstGeom prst="rect">
                <a:avLst/>
              </a:prstGeom>
              <a:blipFill>
                <a:blip r:embed="rId11"/>
                <a:stretch>
                  <a:fillRect l="-8257" t="-6667" r="-8257" b="-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99A6509E-B20D-4F02-8BDE-412AF691E2B7}"/>
                  </a:ext>
                </a:extLst>
              </p:cNvPr>
              <p:cNvSpPr txBox="1"/>
              <p:nvPr/>
            </p:nvSpPr>
            <p:spPr>
              <a:xfrm>
                <a:off x="7532358" y="119658"/>
                <a:ext cx="6644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99A6509E-B20D-4F02-8BDE-412AF691E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358" y="119658"/>
                <a:ext cx="664477" cy="276999"/>
              </a:xfrm>
              <a:prstGeom prst="rect">
                <a:avLst/>
              </a:prstGeom>
              <a:blipFill>
                <a:blip r:embed="rId12"/>
                <a:stretch>
                  <a:fillRect l="-8257" t="-6667" r="-8257" b="-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727B14A2-DC04-4FDA-A2B9-39DE4CBEE8D4}"/>
                  </a:ext>
                </a:extLst>
              </p:cNvPr>
              <p:cNvSpPr txBox="1"/>
              <p:nvPr/>
            </p:nvSpPr>
            <p:spPr>
              <a:xfrm>
                <a:off x="6385640" y="119659"/>
                <a:ext cx="6644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10 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727B14A2-DC04-4FDA-A2B9-39DE4CBEE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640" y="119659"/>
                <a:ext cx="664476" cy="276999"/>
              </a:xfrm>
              <a:prstGeom prst="rect">
                <a:avLst/>
              </a:prstGeom>
              <a:blipFill>
                <a:blip r:embed="rId13"/>
                <a:stretch>
                  <a:fillRect l="-8257" t="-6667" r="-8257" b="-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46B5E2FF-41F3-43D8-8D63-DD8E38C4FA2A}"/>
              </a:ext>
            </a:extLst>
          </p:cNvPr>
          <p:cNvCxnSpPr>
            <a:cxnSpLocks/>
          </p:cNvCxnSpPr>
          <p:nvPr/>
        </p:nvCxnSpPr>
        <p:spPr>
          <a:xfrm flipV="1">
            <a:off x="5618748" y="1295983"/>
            <a:ext cx="0" cy="5539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B75B8A00-E9F7-48C8-AD26-CC1246905344}"/>
              </a:ext>
            </a:extLst>
          </p:cNvPr>
          <p:cNvCxnSpPr>
            <a:cxnSpLocks/>
          </p:cNvCxnSpPr>
          <p:nvPr/>
        </p:nvCxnSpPr>
        <p:spPr>
          <a:xfrm flipV="1">
            <a:off x="10054390" y="1287192"/>
            <a:ext cx="0" cy="5539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3B723889-5FE7-420D-96EE-163BE4F70522}"/>
              </a:ext>
            </a:extLst>
          </p:cNvPr>
          <p:cNvCxnSpPr>
            <a:cxnSpLocks/>
          </p:cNvCxnSpPr>
          <p:nvPr/>
        </p:nvCxnSpPr>
        <p:spPr>
          <a:xfrm flipH="1">
            <a:off x="10030326" y="1166872"/>
            <a:ext cx="43029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F184FF56-CBA2-4417-982C-FA2789531631}"/>
                  </a:ext>
                </a:extLst>
              </p:cNvPr>
              <p:cNvSpPr txBox="1"/>
              <p:nvPr/>
            </p:nvSpPr>
            <p:spPr>
              <a:xfrm>
                <a:off x="5546559" y="892476"/>
                <a:ext cx="2042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t-B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F184FF56-CBA2-4417-982C-FA2789531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559" y="892476"/>
                <a:ext cx="204223" cy="276999"/>
              </a:xfrm>
              <a:prstGeom prst="rect">
                <a:avLst/>
              </a:prstGeom>
              <a:blipFill>
                <a:blip r:embed="rId14"/>
                <a:stretch>
                  <a:fillRect l="-27273" t="-2174" r="-272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955BF638-BCFF-4F37-AC82-46726DE38475}"/>
                  </a:ext>
                </a:extLst>
              </p:cNvPr>
              <p:cNvSpPr txBox="1"/>
              <p:nvPr/>
            </p:nvSpPr>
            <p:spPr>
              <a:xfrm>
                <a:off x="9947084" y="883685"/>
                <a:ext cx="2146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pt-B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955BF638-BCFF-4F37-AC82-46726DE38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7084" y="883685"/>
                <a:ext cx="214611" cy="276999"/>
              </a:xfrm>
              <a:prstGeom prst="rect">
                <a:avLst/>
              </a:prstGeom>
              <a:blipFill>
                <a:blip r:embed="rId15"/>
                <a:stretch>
                  <a:fillRect l="-25714" t="-2222" r="-228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1142112E-655A-4AC0-AFC5-D325FD12C2D1}"/>
                  </a:ext>
                </a:extLst>
              </p:cNvPr>
              <p:cNvSpPr txBox="1"/>
              <p:nvPr/>
            </p:nvSpPr>
            <p:spPr>
              <a:xfrm>
                <a:off x="6610860" y="1307493"/>
                <a:ext cx="2040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pt-B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1142112E-655A-4AC0-AFC5-D325FD12C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860" y="1307493"/>
                <a:ext cx="204094" cy="276999"/>
              </a:xfrm>
              <a:prstGeom prst="rect">
                <a:avLst/>
              </a:prstGeom>
              <a:blipFill>
                <a:blip r:embed="rId16"/>
                <a:stretch>
                  <a:fillRect l="-23529" t="-2174" r="-235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9E782FE8-B399-460E-9670-8381FC30F73D}"/>
                  </a:ext>
                </a:extLst>
              </p:cNvPr>
              <p:cNvSpPr txBox="1"/>
              <p:nvPr/>
            </p:nvSpPr>
            <p:spPr>
              <a:xfrm>
                <a:off x="7713434" y="1295983"/>
                <a:ext cx="223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pt-B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9E782FE8-B399-460E-9670-8381FC30F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434" y="1295983"/>
                <a:ext cx="223138" cy="276999"/>
              </a:xfrm>
              <a:prstGeom prst="rect">
                <a:avLst/>
              </a:prstGeom>
              <a:blipFill>
                <a:blip r:embed="rId17"/>
                <a:stretch>
                  <a:fillRect l="-21622" t="-2222" r="-216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0EF60104-3AF3-44BB-AB9E-741FFA798301}"/>
                  </a:ext>
                </a:extLst>
              </p:cNvPr>
              <p:cNvSpPr txBox="1"/>
              <p:nvPr/>
            </p:nvSpPr>
            <p:spPr>
              <a:xfrm>
                <a:off x="8838235" y="1307492"/>
                <a:ext cx="2094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pt-B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0EF60104-3AF3-44BB-AB9E-741FFA798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8235" y="1307492"/>
                <a:ext cx="209416" cy="276999"/>
              </a:xfrm>
              <a:prstGeom prst="rect">
                <a:avLst/>
              </a:prstGeom>
              <a:blipFill>
                <a:blip r:embed="rId18"/>
                <a:stretch>
                  <a:fillRect l="-26471" t="-2174" r="-235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5DEC49DF-E2B3-433B-B1EC-1C756B6CD24F}"/>
                  </a:ext>
                </a:extLst>
              </p:cNvPr>
              <p:cNvSpPr txBox="1"/>
              <p:nvPr/>
            </p:nvSpPr>
            <p:spPr>
              <a:xfrm>
                <a:off x="11262530" y="1287191"/>
                <a:ext cx="2062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pt-B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5DEC49DF-E2B3-433B-B1EC-1C756B6CD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2530" y="1287191"/>
                <a:ext cx="206210" cy="276999"/>
              </a:xfrm>
              <a:prstGeom prst="rect">
                <a:avLst/>
              </a:prstGeom>
              <a:blipFill>
                <a:blip r:embed="rId19"/>
                <a:stretch>
                  <a:fillRect l="-27273" t="-2174" r="-242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1537F2AD-72F3-40D5-8E7E-DF563FF2F3A4}"/>
                  </a:ext>
                </a:extLst>
              </p:cNvPr>
              <p:cNvSpPr txBox="1"/>
              <p:nvPr/>
            </p:nvSpPr>
            <p:spPr>
              <a:xfrm>
                <a:off x="10340129" y="866349"/>
                <a:ext cx="3387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1537F2AD-72F3-40D5-8E7E-DF563FF2F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0129" y="866349"/>
                <a:ext cx="338747" cy="276999"/>
              </a:xfrm>
              <a:prstGeom prst="rect">
                <a:avLst/>
              </a:prstGeom>
              <a:blipFill>
                <a:blip r:embed="rId20"/>
                <a:stretch>
                  <a:fillRect l="-14286" t="-2174" r="-5357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E5324BED-B10E-4B15-98F3-3D4083DD845B}"/>
                  </a:ext>
                </a:extLst>
              </p:cNvPr>
              <p:cNvSpPr txBox="1"/>
              <p:nvPr/>
            </p:nvSpPr>
            <p:spPr>
              <a:xfrm>
                <a:off x="5462968" y="1925667"/>
                <a:ext cx="3115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E5324BED-B10E-4B15-98F3-3D4083DD8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968" y="1925667"/>
                <a:ext cx="311559" cy="276999"/>
              </a:xfrm>
              <a:prstGeom prst="rect">
                <a:avLst/>
              </a:prstGeom>
              <a:blipFill>
                <a:blip r:embed="rId21"/>
                <a:stretch>
                  <a:fillRect l="-15686" t="-2222" r="-7843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745BF53F-5A13-4832-BC53-ACE5E80E4298}"/>
                  </a:ext>
                </a:extLst>
              </p:cNvPr>
              <p:cNvSpPr txBox="1"/>
              <p:nvPr/>
            </p:nvSpPr>
            <p:spPr>
              <a:xfrm>
                <a:off x="9898609" y="1902664"/>
                <a:ext cx="327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745BF53F-5A13-4832-BC53-ACE5E80E4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609" y="1902664"/>
                <a:ext cx="327461" cy="276999"/>
              </a:xfrm>
              <a:prstGeom prst="rect">
                <a:avLst/>
              </a:prstGeom>
              <a:blipFill>
                <a:blip r:embed="rId22"/>
                <a:stretch>
                  <a:fillRect l="-16667" t="-2174" r="-3704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0ECE3A9B-3AC5-4174-82DC-B8EFBDEAFE8F}"/>
              </a:ext>
            </a:extLst>
          </p:cNvPr>
          <p:cNvCxnSpPr/>
          <p:nvPr/>
        </p:nvCxnSpPr>
        <p:spPr>
          <a:xfrm>
            <a:off x="5618748" y="3377283"/>
            <a:ext cx="584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44B16179-3B13-40D7-9CC7-71B02FAB76D4}"/>
                  </a:ext>
                </a:extLst>
              </p:cNvPr>
              <p:cNvSpPr txBox="1"/>
              <p:nvPr/>
            </p:nvSpPr>
            <p:spPr>
              <a:xfrm>
                <a:off x="5604037" y="3463371"/>
                <a:ext cx="2042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t-B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44B16179-3B13-40D7-9CC7-71B02FAB7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037" y="3463371"/>
                <a:ext cx="204223" cy="276999"/>
              </a:xfrm>
              <a:prstGeom prst="rect">
                <a:avLst/>
              </a:prstGeom>
              <a:blipFill>
                <a:blip r:embed="rId23"/>
                <a:stretch>
                  <a:fillRect l="-23529" t="-2174" r="-264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9F828354-492C-464C-BFB9-A7F9EDF12428}"/>
                  </a:ext>
                </a:extLst>
              </p:cNvPr>
              <p:cNvSpPr txBox="1"/>
              <p:nvPr/>
            </p:nvSpPr>
            <p:spPr>
              <a:xfrm>
                <a:off x="9978190" y="3465585"/>
                <a:ext cx="2146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pt-B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9F828354-492C-464C-BFB9-A7F9EDF12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8190" y="3465585"/>
                <a:ext cx="214611" cy="276999"/>
              </a:xfrm>
              <a:prstGeom prst="rect">
                <a:avLst/>
              </a:prstGeom>
              <a:blipFill>
                <a:blip r:embed="rId24"/>
                <a:stretch>
                  <a:fillRect l="-25714" t="-2222" r="-228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9F42528E-EDD6-459B-8170-F6657C25B62A}"/>
                  </a:ext>
                </a:extLst>
              </p:cNvPr>
              <p:cNvSpPr txBox="1"/>
              <p:nvPr/>
            </p:nvSpPr>
            <p:spPr>
              <a:xfrm>
                <a:off x="6571143" y="3425498"/>
                <a:ext cx="2040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pt-B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9F42528E-EDD6-459B-8170-F6657C25B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143" y="3425498"/>
                <a:ext cx="204094" cy="276999"/>
              </a:xfrm>
              <a:prstGeom prst="rect">
                <a:avLst/>
              </a:prstGeom>
              <a:blipFill>
                <a:blip r:embed="rId25"/>
                <a:stretch>
                  <a:fillRect l="-27273" t="-2222" r="-242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0E7C970D-0A26-4EBC-9FB5-798540331FAE}"/>
                  </a:ext>
                </a:extLst>
              </p:cNvPr>
              <p:cNvSpPr txBox="1"/>
              <p:nvPr/>
            </p:nvSpPr>
            <p:spPr>
              <a:xfrm>
                <a:off x="7761405" y="3136683"/>
                <a:ext cx="223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pt-B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0E7C970D-0A26-4EBC-9FB5-798540331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405" y="3136683"/>
                <a:ext cx="223138" cy="276999"/>
              </a:xfrm>
              <a:prstGeom prst="rect">
                <a:avLst/>
              </a:prstGeom>
              <a:blipFill>
                <a:blip r:embed="rId26"/>
                <a:stretch>
                  <a:fillRect l="-21622" t="-2222" r="-216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CECFA44C-A349-4B5E-B564-33F6B52E0C73}"/>
                  </a:ext>
                </a:extLst>
              </p:cNvPr>
              <p:cNvSpPr txBox="1"/>
              <p:nvPr/>
            </p:nvSpPr>
            <p:spPr>
              <a:xfrm>
                <a:off x="8855565" y="3133492"/>
                <a:ext cx="2094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pt-B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CECFA44C-A349-4B5E-B564-33F6B52E0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565" y="3133492"/>
                <a:ext cx="209416" cy="276999"/>
              </a:xfrm>
              <a:prstGeom prst="rect">
                <a:avLst/>
              </a:prstGeom>
              <a:blipFill>
                <a:blip r:embed="rId27"/>
                <a:stretch>
                  <a:fillRect l="-26471" t="-2222" r="-23529" b="-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D0D1A084-472B-45C4-AB75-A4C3A1B93A3D}"/>
                  </a:ext>
                </a:extLst>
              </p:cNvPr>
              <p:cNvSpPr txBox="1"/>
              <p:nvPr/>
            </p:nvSpPr>
            <p:spPr>
              <a:xfrm>
                <a:off x="11262530" y="3443440"/>
                <a:ext cx="2062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pt-B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D0D1A084-472B-45C4-AB75-A4C3A1B93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2530" y="3443440"/>
                <a:ext cx="206210" cy="276999"/>
              </a:xfrm>
              <a:prstGeom prst="rect">
                <a:avLst/>
              </a:prstGeom>
              <a:blipFill>
                <a:blip r:embed="rId28"/>
                <a:stretch>
                  <a:fillRect l="-27273" t="-2222" r="-242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C02AB984-307E-47CF-9F6B-63CE7E083062}"/>
              </a:ext>
            </a:extLst>
          </p:cNvPr>
          <p:cNvCxnSpPr/>
          <p:nvPr/>
        </p:nvCxnSpPr>
        <p:spPr>
          <a:xfrm>
            <a:off x="5618748" y="6184304"/>
            <a:ext cx="5849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1C515E8E-9D9F-4116-B8DC-9A1DA1D25889}"/>
                  </a:ext>
                </a:extLst>
              </p:cNvPr>
              <p:cNvSpPr txBox="1"/>
              <p:nvPr/>
            </p:nvSpPr>
            <p:spPr>
              <a:xfrm>
                <a:off x="5604037" y="6270392"/>
                <a:ext cx="2042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t-B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1C515E8E-9D9F-4116-B8DC-9A1DA1D25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037" y="6270392"/>
                <a:ext cx="204223" cy="276999"/>
              </a:xfrm>
              <a:prstGeom prst="rect">
                <a:avLst/>
              </a:prstGeom>
              <a:blipFill>
                <a:blip r:embed="rId29"/>
                <a:stretch>
                  <a:fillRect l="-23529" t="-2222" r="-264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A205A278-3EB1-4737-9433-4626EF8CCD2D}"/>
                  </a:ext>
                </a:extLst>
              </p:cNvPr>
              <p:cNvSpPr txBox="1"/>
              <p:nvPr/>
            </p:nvSpPr>
            <p:spPr>
              <a:xfrm>
                <a:off x="9978190" y="6272606"/>
                <a:ext cx="2146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pt-B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A205A278-3EB1-4737-9433-4626EF8CC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8190" y="6272606"/>
                <a:ext cx="214611" cy="276999"/>
              </a:xfrm>
              <a:prstGeom prst="rect">
                <a:avLst/>
              </a:prstGeom>
              <a:blipFill>
                <a:blip r:embed="rId30"/>
                <a:stretch>
                  <a:fillRect l="-25714" t="-2222" r="-228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C6D38172-D82C-4610-B0BB-92FADE0F71AE}"/>
                  </a:ext>
                </a:extLst>
              </p:cNvPr>
              <p:cNvSpPr txBox="1"/>
              <p:nvPr/>
            </p:nvSpPr>
            <p:spPr>
              <a:xfrm>
                <a:off x="6673190" y="5941580"/>
                <a:ext cx="2040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pt-B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C6D38172-D82C-4610-B0BB-92FADE0F7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190" y="5941580"/>
                <a:ext cx="204094" cy="276999"/>
              </a:xfrm>
              <a:prstGeom prst="rect">
                <a:avLst/>
              </a:prstGeom>
              <a:blipFill>
                <a:blip r:embed="rId31"/>
                <a:stretch>
                  <a:fillRect l="-27273" t="-2222" r="-242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5F052509-AB4E-4DE7-80EF-4DA64E63737E}"/>
                  </a:ext>
                </a:extLst>
              </p:cNvPr>
              <p:cNvSpPr txBox="1"/>
              <p:nvPr/>
            </p:nvSpPr>
            <p:spPr>
              <a:xfrm>
                <a:off x="7761405" y="5953751"/>
                <a:ext cx="223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pt-B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5F052509-AB4E-4DE7-80EF-4DA64E637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405" y="5953751"/>
                <a:ext cx="223138" cy="276999"/>
              </a:xfrm>
              <a:prstGeom prst="rect">
                <a:avLst/>
              </a:prstGeom>
              <a:blipFill>
                <a:blip r:embed="rId32"/>
                <a:stretch>
                  <a:fillRect l="-21622" t="-2222" r="-216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96398C1B-C22C-4006-922F-92DF87F0613A}"/>
                  </a:ext>
                </a:extLst>
              </p:cNvPr>
              <p:cNvSpPr txBox="1"/>
              <p:nvPr/>
            </p:nvSpPr>
            <p:spPr>
              <a:xfrm>
                <a:off x="8896189" y="6284116"/>
                <a:ext cx="2094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pt-B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96398C1B-C22C-4006-922F-92DF87F06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6189" y="6284116"/>
                <a:ext cx="209416" cy="276999"/>
              </a:xfrm>
              <a:prstGeom prst="rect">
                <a:avLst/>
              </a:prstGeom>
              <a:blipFill>
                <a:blip r:embed="rId33"/>
                <a:stretch>
                  <a:fillRect l="-22857" t="-2222" r="-228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F298E7AA-6504-4AC4-AB89-15E983B2B07E}"/>
                  </a:ext>
                </a:extLst>
              </p:cNvPr>
              <p:cNvSpPr txBox="1"/>
              <p:nvPr/>
            </p:nvSpPr>
            <p:spPr>
              <a:xfrm>
                <a:off x="11262530" y="6250461"/>
                <a:ext cx="2062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pt-B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F298E7AA-6504-4AC4-AB89-15E983B2B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2530" y="6250461"/>
                <a:ext cx="206210" cy="276999"/>
              </a:xfrm>
              <a:prstGeom prst="rect">
                <a:avLst/>
              </a:prstGeom>
              <a:blipFill>
                <a:blip r:embed="rId34"/>
                <a:stretch>
                  <a:fillRect l="-27273" t="-2174" r="-242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>
                <a:extLst>
                  <a:ext uri="{FF2B5EF4-FFF2-40B4-BE49-F238E27FC236}">
                    <a16:creationId xmlns:a16="http://schemas.microsoft.com/office/drawing/2014/main" id="{F14945C0-A7BE-4B45-981C-192BB3268B36}"/>
                  </a:ext>
                </a:extLst>
              </p:cNvPr>
              <p:cNvSpPr txBox="1"/>
              <p:nvPr/>
            </p:nvSpPr>
            <p:spPr>
              <a:xfrm>
                <a:off x="4784708" y="1893844"/>
                <a:ext cx="60939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1800" i="1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800" b="0" i="1" smtClean="0"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=6,25 </m:t>
                      </m:r>
                      <m:r>
                        <a:rPr lang="pt-BR" sz="1800" b="0" i="1" smtClean="0"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𝑘𝑁</m:t>
                      </m:r>
                      <m:r>
                        <a:rPr lang="pt-BR" sz="1800" b="0" i="1" smtClean="0"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1800" b="0" i="1" smtClean="0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800" b="0" i="1" smtClean="0"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=78,75</m:t>
                      </m:r>
                      <m:r>
                        <a:rPr lang="pt-BR" sz="1800" b="0" i="1" smtClean="0"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4" name="CaixaDeTexto 53">
                <a:extLst>
                  <a:ext uri="{FF2B5EF4-FFF2-40B4-BE49-F238E27FC236}">
                    <a16:creationId xmlns:a16="http://schemas.microsoft.com/office/drawing/2014/main" id="{F14945C0-A7BE-4B45-981C-192BB3268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708" y="1893844"/>
                <a:ext cx="6093994" cy="369332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1B8F72D3-FCED-40D4-A409-8D835501F15E}"/>
                  </a:ext>
                </a:extLst>
              </p:cNvPr>
              <p:cNvSpPr txBox="1"/>
              <p:nvPr/>
            </p:nvSpPr>
            <p:spPr>
              <a:xfrm>
                <a:off x="4639534" y="3211517"/>
                <a:ext cx="809439" cy="46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DV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pt-BR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pt-B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pt-B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sz="2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num>
                          <m:den>
                            <m:r>
                              <a:rPr lang="pt-BR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den>
                        </m:f>
                      </m:e>
                    </m:box>
                  </m:oMath>
                </a14:m>
                <a:endParaRPr lang="pt-BR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1B8F72D3-FCED-40D4-A409-8D835501F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534" y="3211517"/>
                <a:ext cx="809439" cy="463845"/>
              </a:xfrm>
              <a:prstGeom prst="rect">
                <a:avLst/>
              </a:prstGeom>
              <a:blipFill>
                <a:blip r:embed="rId36"/>
                <a:stretch>
                  <a:fillRect l="-9774" t="-11842" b="-157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>
                <a:extLst>
                  <a:ext uri="{FF2B5EF4-FFF2-40B4-BE49-F238E27FC236}">
                    <a16:creationId xmlns:a16="http://schemas.microsoft.com/office/drawing/2014/main" id="{E1CD57B2-E404-44AD-992D-B79240D7943C}"/>
                  </a:ext>
                </a:extLst>
              </p:cNvPr>
              <p:cNvSpPr txBox="1"/>
              <p:nvPr/>
            </p:nvSpPr>
            <p:spPr>
              <a:xfrm>
                <a:off x="4526198" y="5693944"/>
                <a:ext cx="979437" cy="461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𝐷𝑀</m:t>
                      </m:r>
                      <m:r>
                        <a:rPr lang="pt-B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box>
                        <m:boxPr>
                          <m:ctrlPr>
                            <a:rPr lang="pt-BR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pt-BR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num>
                            <m:den>
                              <m:r>
                                <a:rPr lang="pt-BR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pt-BR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CaixaDeTexto 55">
                <a:extLst>
                  <a:ext uri="{FF2B5EF4-FFF2-40B4-BE49-F238E27FC236}">
                    <a16:creationId xmlns:a16="http://schemas.microsoft.com/office/drawing/2014/main" id="{E1CD57B2-E404-44AD-992D-B79240D79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198" y="5693944"/>
                <a:ext cx="979437" cy="461528"/>
              </a:xfrm>
              <a:prstGeom prst="rect">
                <a:avLst/>
              </a:prstGeom>
              <a:blipFill>
                <a:blip r:embed="rId3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67408218-E247-4B36-821E-35098E6DF768}"/>
              </a:ext>
            </a:extLst>
          </p:cNvPr>
          <p:cNvCxnSpPr/>
          <p:nvPr/>
        </p:nvCxnSpPr>
        <p:spPr>
          <a:xfrm flipV="1">
            <a:off x="5677509" y="2922827"/>
            <a:ext cx="0" cy="44157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E7BA5236-2D81-4D22-8510-87154856952D}"/>
                  </a:ext>
                </a:extLst>
              </p:cNvPr>
              <p:cNvSpPr txBox="1"/>
              <p:nvPr/>
            </p:nvSpPr>
            <p:spPr>
              <a:xfrm>
                <a:off x="5906046" y="3039191"/>
                <a:ext cx="4889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6,25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E7BA5236-2D81-4D22-8510-871548569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046" y="3039191"/>
                <a:ext cx="488916" cy="276999"/>
              </a:xfrm>
              <a:prstGeom prst="rect">
                <a:avLst/>
              </a:prstGeom>
              <a:blipFill>
                <a:blip r:embed="rId38"/>
                <a:stretch>
                  <a:fillRect l="-11250" t="-6667" r="-12500" b="-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id="{093E6BFC-DE40-43DA-8663-70FABAE3DD05}"/>
              </a:ext>
            </a:extLst>
          </p:cNvPr>
          <p:cNvCxnSpPr/>
          <p:nvPr/>
        </p:nvCxnSpPr>
        <p:spPr>
          <a:xfrm flipV="1">
            <a:off x="6712907" y="2922827"/>
            <a:ext cx="0" cy="44157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9" name="Conector reto 58">
            <a:extLst>
              <a:ext uri="{FF2B5EF4-FFF2-40B4-BE49-F238E27FC236}">
                <a16:creationId xmlns:a16="http://schemas.microsoft.com/office/drawing/2014/main" id="{4761509A-FAAB-4DFC-9358-56A1EA053863}"/>
              </a:ext>
            </a:extLst>
          </p:cNvPr>
          <p:cNvCxnSpPr>
            <a:cxnSpLocks/>
          </p:cNvCxnSpPr>
          <p:nvPr/>
        </p:nvCxnSpPr>
        <p:spPr>
          <a:xfrm flipV="1">
            <a:off x="6785769" y="3403257"/>
            <a:ext cx="0" cy="31718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>
                <a:extLst>
                  <a:ext uri="{FF2B5EF4-FFF2-40B4-BE49-F238E27FC236}">
                    <a16:creationId xmlns:a16="http://schemas.microsoft.com/office/drawing/2014/main" id="{962EB021-5C25-49DA-A593-5C1420B359F2}"/>
                  </a:ext>
                </a:extLst>
              </p:cNvPr>
              <p:cNvSpPr txBox="1"/>
              <p:nvPr/>
            </p:nvSpPr>
            <p:spPr>
              <a:xfrm>
                <a:off x="7052919" y="3454791"/>
                <a:ext cx="4889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3,75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0" name="CaixaDeTexto 59">
                <a:extLst>
                  <a:ext uri="{FF2B5EF4-FFF2-40B4-BE49-F238E27FC236}">
                    <a16:creationId xmlns:a16="http://schemas.microsoft.com/office/drawing/2014/main" id="{962EB021-5C25-49DA-A593-5C1420B35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919" y="3454791"/>
                <a:ext cx="488916" cy="276999"/>
              </a:xfrm>
              <a:prstGeom prst="rect">
                <a:avLst/>
              </a:prstGeom>
              <a:blipFill>
                <a:blip r:embed="rId39"/>
                <a:stretch>
                  <a:fillRect l="-11250" t="-6667" r="-12500" b="-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EAAC927A-CB5F-46BB-875C-308C3CC00261}"/>
              </a:ext>
            </a:extLst>
          </p:cNvPr>
          <p:cNvCxnSpPr>
            <a:cxnSpLocks/>
          </p:cNvCxnSpPr>
          <p:nvPr/>
        </p:nvCxnSpPr>
        <p:spPr>
          <a:xfrm flipV="1">
            <a:off x="7825003" y="3386864"/>
            <a:ext cx="0" cy="31563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2" name="Conector reto 61">
            <a:extLst>
              <a:ext uri="{FF2B5EF4-FFF2-40B4-BE49-F238E27FC236}">
                <a16:creationId xmlns:a16="http://schemas.microsoft.com/office/drawing/2014/main" id="{5287450D-ADF5-4630-A327-354951DA7E05}"/>
              </a:ext>
            </a:extLst>
          </p:cNvPr>
          <p:cNvCxnSpPr>
            <a:cxnSpLocks/>
          </p:cNvCxnSpPr>
          <p:nvPr/>
        </p:nvCxnSpPr>
        <p:spPr>
          <a:xfrm flipV="1">
            <a:off x="7872974" y="3389194"/>
            <a:ext cx="9984" cy="67100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A4AE83E3-9200-4AC9-9913-4B5AC151F567}"/>
                  </a:ext>
                </a:extLst>
              </p:cNvPr>
              <p:cNvSpPr txBox="1"/>
              <p:nvPr/>
            </p:nvSpPr>
            <p:spPr>
              <a:xfrm>
                <a:off x="8089133" y="3611362"/>
                <a:ext cx="6171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23,75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A4AE83E3-9200-4AC9-9913-4B5AC151F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9133" y="3611362"/>
                <a:ext cx="617157" cy="276999"/>
              </a:xfrm>
              <a:prstGeom prst="rect">
                <a:avLst/>
              </a:prstGeom>
              <a:blipFill>
                <a:blip r:embed="rId40"/>
                <a:stretch>
                  <a:fillRect l="-8911" t="-4348" r="-990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248016B1-630F-4D10-BD9C-0A5D8B3F17A6}"/>
              </a:ext>
            </a:extLst>
          </p:cNvPr>
          <p:cNvCxnSpPr>
            <a:cxnSpLocks/>
          </p:cNvCxnSpPr>
          <p:nvPr/>
        </p:nvCxnSpPr>
        <p:spPr>
          <a:xfrm flipH="1" flipV="1">
            <a:off x="8906172" y="3400799"/>
            <a:ext cx="9553" cy="67547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9" name="Conector reto 68">
            <a:extLst>
              <a:ext uri="{FF2B5EF4-FFF2-40B4-BE49-F238E27FC236}">
                <a16:creationId xmlns:a16="http://schemas.microsoft.com/office/drawing/2014/main" id="{725D5066-6883-40BF-9773-65E3ED516571}"/>
              </a:ext>
            </a:extLst>
          </p:cNvPr>
          <p:cNvCxnSpPr>
            <a:cxnSpLocks/>
          </p:cNvCxnSpPr>
          <p:nvPr/>
        </p:nvCxnSpPr>
        <p:spPr>
          <a:xfrm flipH="1" flipV="1">
            <a:off x="8974591" y="3397585"/>
            <a:ext cx="9116" cy="99411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aixaDeTexto 72">
                <a:extLst>
                  <a:ext uri="{FF2B5EF4-FFF2-40B4-BE49-F238E27FC236}">
                    <a16:creationId xmlns:a16="http://schemas.microsoft.com/office/drawing/2014/main" id="{DF96367D-D51C-4B56-B27F-CE5838246FA6}"/>
                  </a:ext>
                </a:extLst>
              </p:cNvPr>
              <p:cNvSpPr txBox="1"/>
              <p:nvPr/>
            </p:nvSpPr>
            <p:spPr>
              <a:xfrm>
                <a:off x="9198156" y="3829489"/>
                <a:ext cx="6171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38,75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3" name="CaixaDeTexto 72">
                <a:extLst>
                  <a:ext uri="{FF2B5EF4-FFF2-40B4-BE49-F238E27FC236}">
                    <a16:creationId xmlns:a16="http://schemas.microsoft.com/office/drawing/2014/main" id="{DF96367D-D51C-4B56-B27F-CE5838246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8156" y="3829489"/>
                <a:ext cx="617157" cy="276999"/>
              </a:xfrm>
              <a:prstGeom prst="rect">
                <a:avLst/>
              </a:prstGeom>
              <a:blipFill>
                <a:blip r:embed="rId41"/>
                <a:stretch>
                  <a:fillRect l="-8911" t="-4348" r="-990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45899DF8-FB93-4CA7-BDDC-7CFA4D8512AF}"/>
              </a:ext>
            </a:extLst>
          </p:cNvPr>
          <p:cNvCxnSpPr>
            <a:cxnSpLocks/>
          </p:cNvCxnSpPr>
          <p:nvPr/>
        </p:nvCxnSpPr>
        <p:spPr>
          <a:xfrm flipH="1" flipV="1">
            <a:off x="9968859" y="3408815"/>
            <a:ext cx="9331" cy="98288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5" name="Conector reto 74">
            <a:extLst>
              <a:ext uri="{FF2B5EF4-FFF2-40B4-BE49-F238E27FC236}">
                <a16:creationId xmlns:a16="http://schemas.microsoft.com/office/drawing/2014/main" id="{897639FB-E95D-4CC2-B221-607DF0FC5068}"/>
              </a:ext>
            </a:extLst>
          </p:cNvPr>
          <p:cNvCxnSpPr>
            <a:cxnSpLocks/>
          </p:cNvCxnSpPr>
          <p:nvPr/>
        </p:nvCxnSpPr>
        <p:spPr>
          <a:xfrm flipH="1" flipV="1">
            <a:off x="10051677" y="2204291"/>
            <a:ext cx="10662" cy="11626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aixaDeTexto 78">
                <a:extLst>
                  <a:ext uri="{FF2B5EF4-FFF2-40B4-BE49-F238E27FC236}">
                    <a16:creationId xmlns:a16="http://schemas.microsoft.com/office/drawing/2014/main" id="{1443897E-1D22-4DF4-AD75-F0E54ED4C3C0}"/>
                  </a:ext>
                </a:extLst>
              </p:cNvPr>
              <p:cNvSpPr txBox="1"/>
              <p:nvPr/>
            </p:nvSpPr>
            <p:spPr>
              <a:xfrm>
                <a:off x="10379133" y="2544621"/>
                <a:ext cx="6171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40,00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9" name="CaixaDeTexto 78">
                <a:extLst>
                  <a:ext uri="{FF2B5EF4-FFF2-40B4-BE49-F238E27FC236}">
                    <a16:creationId xmlns:a16="http://schemas.microsoft.com/office/drawing/2014/main" id="{1443897E-1D22-4DF4-AD75-F0E54ED4C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9133" y="2544621"/>
                <a:ext cx="617157" cy="276999"/>
              </a:xfrm>
              <a:prstGeom prst="rect">
                <a:avLst/>
              </a:prstGeom>
              <a:blipFill>
                <a:blip r:embed="rId42"/>
                <a:stretch>
                  <a:fillRect l="-8911" t="-2174" r="-89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Conector reto 79">
            <a:extLst>
              <a:ext uri="{FF2B5EF4-FFF2-40B4-BE49-F238E27FC236}">
                <a16:creationId xmlns:a16="http://schemas.microsoft.com/office/drawing/2014/main" id="{45B2056B-76E1-4166-BD74-8A7A6EEA71F4}"/>
              </a:ext>
            </a:extLst>
          </p:cNvPr>
          <p:cNvCxnSpPr>
            <a:cxnSpLocks/>
          </p:cNvCxnSpPr>
          <p:nvPr/>
        </p:nvCxnSpPr>
        <p:spPr>
          <a:xfrm flipH="1" flipV="1">
            <a:off x="11356057" y="2205043"/>
            <a:ext cx="10662" cy="11626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1" name="Conector reto 80">
            <a:extLst>
              <a:ext uri="{FF2B5EF4-FFF2-40B4-BE49-F238E27FC236}">
                <a16:creationId xmlns:a16="http://schemas.microsoft.com/office/drawing/2014/main" id="{DB92ED96-0E08-4994-B3D4-E643F2F631A9}"/>
              </a:ext>
            </a:extLst>
          </p:cNvPr>
          <p:cNvCxnSpPr>
            <a:cxnSpLocks/>
          </p:cNvCxnSpPr>
          <p:nvPr/>
        </p:nvCxnSpPr>
        <p:spPr>
          <a:xfrm>
            <a:off x="5706148" y="2933438"/>
            <a:ext cx="100675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6" name="Conector reto 85">
            <a:extLst>
              <a:ext uri="{FF2B5EF4-FFF2-40B4-BE49-F238E27FC236}">
                <a16:creationId xmlns:a16="http://schemas.microsoft.com/office/drawing/2014/main" id="{6D349DDD-7AE6-4C1F-97DE-6762E3FEE521}"/>
              </a:ext>
            </a:extLst>
          </p:cNvPr>
          <p:cNvCxnSpPr>
            <a:cxnSpLocks/>
          </p:cNvCxnSpPr>
          <p:nvPr/>
        </p:nvCxnSpPr>
        <p:spPr>
          <a:xfrm>
            <a:off x="6785769" y="3721285"/>
            <a:ext cx="104593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7" name="Conector reto 86">
            <a:extLst>
              <a:ext uri="{FF2B5EF4-FFF2-40B4-BE49-F238E27FC236}">
                <a16:creationId xmlns:a16="http://schemas.microsoft.com/office/drawing/2014/main" id="{82504FEB-8505-4DBC-BA4A-A06F3B450FC5}"/>
              </a:ext>
            </a:extLst>
          </p:cNvPr>
          <p:cNvCxnSpPr>
            <a:cxnSpLocks/>
          </p:cNvCxnSpPr>
          <p:nvPr/>
        </p:nvCxnSpPr>
        <p:spPr>
          <a:xfrm>
            <a:off x="7899413" y="4059937"/>
            <a:ext cx="100675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8" name="Conector reto 87">
            <a:extLst>
              <a:ext uri="{FF2B5EF4-FFF2-40B4-BE49-F238E27FC236}">
                <a16:creationId xmlns:a16="http://schemas.microsoft.com/office/drawing/2014/main" id="{07733E07-4034-44C7-82E9-340C287A2BAF}"/>
              </a:ext>
            </a:extLst>
          </p:cNvPr>
          <p:cNvCxnSpPr>
            <a:cxnSpLocks/>
          </p:cNvCxnSpPr>
          <p:nvPr/>
        </p:nvCxnSpPr>
        <p:spPr>
          <a:xfrm>
            <a:off x="10051677" y="2198451"/>
            <a:ext cx="127685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1" name="Conector reto 90">
            <a:extLst>
              <a:ext uri="{FF2B5EF4-FFF2-40B4-BE49-F238E27FC236}">
                <a16:creationId xmlns:a16="http://schemas.microsoft.com/office/drawing/2014/main" id="{22E7F2EE-1DE8-49AA-B603-34D08A325063}"/>
              </a:ext>
            </a:extLst>
          </p:cNvPr>
          <p:cNvCxnSpPr>
            <a:cxnSpLocks/>
          </p:cNvCxnSpPr>
          <p:nvPr/>
        </p:nvCxnSpPr>
        <p:spPr>
          <a:xfrm>
            <a:off x="8983707" y="4391696"/>
            <a:ext cx="100675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3" name="Elipse 92">
            <a:extLst>
              <a:ext uri="{FF2B5EF4-FFF2-40B4-BE49-F238E27FC236}">
                <a16:creationId xmlns:a16="http://schemas.microsoft.com/office/drawing/2014/main" id="{A71F1D95-5F43-4A9A-BB7B-2CC64C8567EE}"/>
              </a:ext>
            </a:extLst>
          </p:cNvPr>
          <p:cNvSpPr/>
          <p:nvPr/>
        </p:nvSpPr>
        <p:spPr>
          <a:xfrm>
            <a:off x="5599526" y="6135779"/>
            <a:ext cx="124047" cy="972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4" name="Elipse 93">
            <a:extLst>
              <a:ext uri="{FF2B5EF4-FFF2-40B4-BE49-F238E27FC236}">
                <a16:creationId xmlns:a16="http://schemas.microsoft.com/office/drawing/2014/main" id="{0B2109B3-7A68-48C5-9BDB-C87BD306CFD1}"/>
              </a:ext>
            </a:extLst>
          </p:cNvPr>
          <p:cNvSpPr/>
          <p:nvPr/>
        </p:nvSpPr>
        <p:spPr>
          <a:xfrm>
            <a:off x="11372037" y="6148658"/>
            <a:ext cx="124047" cy="972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6" name="Conector reto 95">
            <a:extLst>
              <a:ext uri="{FF2B5EF4-FFF2-40B4-BE49-F238E27FC236}">
                <a16:creationId xmlns:a16="http://schemas.microsoft.com/office/drawing/2014/main" id="{A12AA46E-807D-448D-A295-4D31446DCAB8}"/>
              </a:ext>
            </a:extLst>
          </p:cNvPr>
          <p:cNvCxnSpPr>
            <a:cxnSpLocks/>
          </p:cNvCxnSpPr>
          <p:nvPr/>
        </p:nvCxnSpPr>
        <p:spPr>
          <a:xfrm flipV="1">
            <a:off x="6749754" y="6224962"/>
            <a:ext cx="0" cy="33615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aixaDeTexto 97">
                <a:extLst>
                  <a:ext uri="{FF2B5EF4-FFF2-40B4-BE49-F238E27FC236}">
                    <a16:creationId xmlns:a16="http://schemas.microsoft.com/office/drawing/2014/main" id="{9A4BCA8B-F8C3-4597-ABBA-1CCAA1F4E59F}"/>
                  </a:ext>
                </a:extLst>
              </p:cNvPr>
              <p:cNvSpPr txBox="1"/>
              <p:nvPr/>
            </p:nvSpPr>
            <p:spPr>
              <a:xfrm>
                <a:off x="6398533" y="6573166"/>
                <a:ext cx="72844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12,50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8" name="CaixaDeTexto 97">
                <a:extLst>
                  <a:ext uri="{FF2B5EF4-FFF2-40B4-BE49-F238E27FC236}">
                    <a16:creationId xmlns:a16="http://schemas.microsoft.com/office/drawing/2014/main" id="{9A4BCA8B-F8C3-4597-ABBA-1CCAA1F4E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533" y="6573166"/>
                <a:ext cx="728446" cy="276999"/>
              </a:xfrm>
              <a:prstGeom prst="rect">
                <a:avLst/>
              </a:prstGeom>
              <a:blipFill>
                <a:blip r:embed="rId43"/>
                <a:stretch>
                  <a:fillRect t="-4348" r="-84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CaixaDeTexto 99">
                <a:extLst>
                  <a:ext uri="{FF2B5EF4-FFF2-40B4-BE49-F238E27FC236}">
                    <a16:creationId xmlns:a16="http://schemas.microsoft.com/office/drawing/2014/main" id="{A6499D3F-2318-45CA-AB01-0273E8BFBD08}"/>
                  </a:ext>
                </a:extLst>
              </p:cNvPr>
              <p:cNvSpPr txBox="1"/>
              <p:nvPr/>
            </p:nvSpPr>
            <p:spPr>
              <a:xfrm>
                <a:off x="7508751" y="6481112"/>
                <a:ext cx="72844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5,0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0" name="CaixaDeTexto 99">
                <a:extLst>
                  <a:ext uri="{FF2B5EF4-FFF2-40B4-BE49-F238E27FC236}">
                    <a16:creationId xmlns:a16="http://schemas.microsoft.com/office/drawing/2014/main" id="{A6499D3F-2318-45CA-AB01-0273E8BFB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751" y="6481112"/>
                <a:ext cx="728446" cy="276999"/>
              </a:xfrm>
              <a:prstGeom prst="rect">
                <a:avLst/>
              </a:prstGeom>
              <a:blipFill>
                <a:blip r:embed="rId44"/>
                <a:stretch>
                  <a:fillRect t="-434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Conector reto 100">
            <a:extLst>
              <a:ext uri="{FF2B5EF4-FFF2-40B4-BE49-F238E27FC236}">
                <a16:creationId xmlns:a16="http://schemas.microsoft.com/office/drawing/2014/main" id="{BD967089-F6B4-4EF4-AE30-E5C595A17782}"/>
              </a:ext>
            </a:extLst>
          </p:cNvPr>
          <p:cNvCxnSpPr>
            <a:cxnSpLocks/>
          </p:cNvCxnSpPr>
          <p:nvPr/>
        </p:nvCxnSpPr>
        <p:spPr>
          <a:xfrm flipV="1">
            <a:off x="7864595" y="6233033"/>
            <a:ext cx="1" cy="20473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5" name="Conector reto 104">
            <a:extLst>
              <a:ext uri="{FF2B5EF4-FFF2-40B4-BE49-F238E27FC236}">
                <a16:creationId xmlns:a16="http://schemas.microsoft.com/office/drawing/2014/main" id="{7F97A4F5-DCB4-43B9-8DB0-C0DE9B1F015F}"/>
              </a:ext>
            </a:extLst>
          </p:cNvPr>
          <p:cNvCxnSpPr>
            <a:cxnSpLocks/>
            <a:endCxn id="109" idx="2"/>
          </p:cNvCxnSpPr>
          <p:nvPr/>
        </p:nvCxnSpPr>
        <p:spPr>
          <a:xfrm flipV="1">
            <a:off x="8983707" y="5715583"/>
            <a:ext cx="0" cy="43307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CaixaDeTexto 108">
                <a:extLst>
                  <a:ext uri="{FF2B5EF4-FFF2-40B4-BE49-F238E27FC236}">
                    <a16:creationId xmlns:a16="http://schemas.microsoft.com/office/drawing/2014/main" id="{62E6EE64-26D3-4570-B055-510EE481C444}"/>
                  </a:ext>
                </a:extLst>
              </p:cNvPr>
              <p:cNvSpPr txBox="1"/>
              <p:nvPr/>
            </p:nvSpPr>
            <p:spPr>
              <a:xfrm>
                <a:off x="8619484" y="5438584"/>
                <a:ext cx="72844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42,50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9" name="CaixaDeTexto 108">
                <a:extLst>
                  <a:ext uri="{FF2B5EF4-FFF2-40B4-BE49-F238E27FC236}">
                    <a16:creationId xmlns:a16="http://schemas.microsoft.com/office/drawing/2014/main" id="{62E6EE64-26D3-4570-B055-510EE481C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484" y="5438584"/>
                <a:ext cx="728446" cy="276999"/>
              </a:xfrm>
              <a:prstGeom prst="rect">
                <a:avLst/>
              </a:prstGeom>
              <a:blipFill>
                <a:blip r:embed="rId45"/>
                <a:stretch>
                  <a:fillRect t="-4348" r="-84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6" name="Conector reto 115">
            <a:extLst>
              <a:ext uri="{FF2B5EF4-FFF2-40B4-BE49-F238E27FC236}">
                <a16:creationId xmlns:a16="http://schemas.microsoft.com/office/drawing/2014/main" id="{07D67169-71CC-4483-881F-F76BBBF7D4B3}"/>
              </a:ext>
            </a:extLst>
          </p:cNvPr>
          <p:cNvCxnSpPr>
            <a:cxnSpLocks/>
          </p:cNvCxnSpPr>
          <p:nvPr/>
        </p:nvCxnSpPr>
        <p:spPr>
          <a:xfrm flipV="1">
            <a:off x="10062339" y="4764505"/>
            <a:ext cx="0" cy="139096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CaixaDeTexto 118">
                <a:extLst>
                  <a:ext uri="{FF2B5EF4-FFF2-40B4-BE49-F238E27FC236}">
                    <a16:creationId xmlns:a16="http://schemas.microsoft.com/office/drawing/2014/main" id="{BD928FC4-0E5C-4EA0-9CEF-FE3659B534DA}"/>
                  </a:ext>
                </a:extLst>
              </p:cNvPr>
              <p:cNvSpPr txBox="1"/>
              <p:nvPr/>
            </p:nvSpPr>
            <p:spPr>
              <a:xfrm>
                <a:off x="9698116" y="4482883"/>
                <a:ext cx="72844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120,0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9" name="CaixaDeTexto 118">
                <a:extLst>
                  <a:ext uri="{FF2B5EF4-FFF2-40B4-BE49-F238E27FC236}">
                    <a16:creationId xmlns:a16="http://schemas.microsoft.com/office/drawing/2014/main" id="{BD928FC4-0E5C-4EA0-9CEF-FE3659B53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116" y="4482883"/>
                <a:ext cx="728446" cy="276999"/>
              </a:xfrm>
              <a:prstGeom prst="rect">
                <a:avLst/>
              </a:prstGeom>
              <a:blipFill>
                <a:blip r:embed="rId46"/>
                <a:stretch>
                  <a:fillRect t="-217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Conector reto 119">
            <a:extLst>
              <a:ext uri="{FF2B5EF4-FFF2-40B4-BE49-F238E27FC236}">
                <a16:creationId xmlns:a16="http://schemas.microsoft.com/office/drawing/2014/main" id="{2A346393-05C0-4341-8C67-92134A45E41C}"/>
              </a:ext>
            </a:extLst>
          </p:cNvPr>
          <p:cNvCxnSpPr>
            <a:cxnSpLocks/>
            <a:endCxn id="98" idx="0"/>
          </p:cNvCxnSpPr>
          <p:nvPr/>
        </p:nvCxnSpPr>
        <p:spPr>
          <a:xfrm>
            <a:off x="5666431" y="6197284"/>
            <a:ext cx="1096325" cy="37588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2" name="Conector reto 121">
            <a:extLst>
              <a:ext uri="{FF2B5EF4-FFF2-40B4-BE49-F238E27FC236}">
                <a16:creationId xmlns:a16="http://schemas.microsoft.com/office/drawing/2014/main" id="{EF33E852-DBED-4B37-89C4-6219BEBEE2F3}"/>
              </a:ext>
            </a:extLst>
          </p:cNvPr>
          <p:cNvCxnSpPr>
            <a:cxnSpLocks/>
            <a:endCxn id="94" idx="1"/>
          </p:cNvCxnSpPr>
          <p:nvPr/>
        </p:nvCxnSpPr>
        <p:spPr>
          <a:xfrm>
            <a:off x="10067282" y="4748276"/>
            <a:ext cx="1322921" cy="141462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3" name="Conector reto 122">
            <a:extLst>
              <a:ext uri="{FF2B5EF4-FFF2-40B4-BE49-F238E27FC236}">
                <a16:creationId xmlns:a16="http://schemas.microsoft.com/office/drawing/2014/main" id="{041BBFCC-7A37-41D7-8950-8CDDEAB55357}"/>
              </a:ext>
            </a:extLst>
          </p:cNvPr>
          <p:cNvCxnSpPr>
            <a:cxnSpLocks/>
            <a:stCxn id="109" idx="2"/>
            <a:endCxn id="119" idx="2"/>
          </p:cNvCxnSpPr>
          <p:nvPr/>
        </p:nvCxnSpPr>
        <p:spPr>
          <a:xfrm flipV="1">
            <a:off x="8983707" y="4759882"/>
            <a:ext cx="1078632" cy="95570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6" name="Conector reto 125">
            <a:extLst>
              <a:ext uri="{FF2B5EF4-FFF2-40B4-BE49-F238E27FC236}">
                <a16:creationId xmlns:a16="http://schemas.microsoft.com/office/drawing/2014/main" id="{D007814C-6730-4DAB-9709-82AEE65C1E0C}"/>
              </a:ext>
            </a:extLst>
          </p:cNvPr>
          <p:cNvCxnSpPr>
            <a:cxnSpLocks/>
            <a:stCxn id="100" idx="0"/>
            <a:endCxn id="109" idx="2"/>
          </p:cNvCxnSpPr>
          <p:nvPr/>
        </p:nvCxnSpPr>
        <p:spPr>
          <a:xfrm flipV="1">
            <a:off x="7872974" y="5715583"/>
            <a:ext cx="1110733" cy="76552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0" name="Conector reto 129">
            <a:extLst>
              <a:ext uri="{FF2B5EF4-FFF2-40B4-BE49-F238E27FC236}">
                <a16:creationId xmlns:a16="http://schemas.microsoft.com/office/drawing/2014/main" id="{36AA9B14-2F7D-4E02-B54C-8DAE0FB9A901}"/>
              </a:ext>
            </a:extLst>
          </p:cNvPr>
          <p:cNvCxnSpPr>
            <a:cxnSpLocks/>
            <a:endCxn id="100" idx="0"/>
          </p:cNvCxnSpPr>
          <p:nvPr/>
        </p:nvCxnSpPr>
        <p:spPr>
          <a:xfrm flipV="1">
            <a:off x="6760574" y="6481112"/>
            <a:ext cx="1112400" cy="9205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994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8" grpId="0"/>
      <p:bldP spid="49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60" grpId="0"/>
      <p:bldP spid="63" grpId="0"/>
      <p:bldP spid="73" grpId="0"/>
      <p:bldP spid="79" grpId="0"/>
      <p:bldP spid="93" grpId="0" animBg="1"/>
      <p:bldP spid="94" grpId="0" animBg="1"/>
      <p:bldP spid="98" grpId="0"/>
      <p:bldP spid="100" grpId="0"/>
      <p:bldP spid="109" grpId="0"/>
      <p:bldP spid="1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6B051A4-96A7-4A11-9DAD-063A9C577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565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AA9B605-27C1-4712-8D48-FE3EF71E7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741515"/>
            <a:ext cx="10353761" cy="1633340"/>
          </a:xfrm>
        </p:spPr>
        <p:txBody>
          <a:bodyPr>
            <a:normAutofit/>
          </a:bodyPr>
          <a:lstStyle/>
          <a:p>
            <a:r>
              <a:rPr lang="pt-BR" sz="4800">
                <a:solidFill>
                  <a:srgbClr val="FFFFFF"/>
                </a:solidFill>
              </a:rPr>
              <a:t>Esforços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21ED68-2757-4013-B1E6-656AA8F53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545855"/>
            <a:ext cx="10353762" cy="4130303"/>
          </a:xfrm>
          <a:effectLst/>
        </p:spPr>
        <p:txBody>
          <a:bodyPr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2200" dirty="0"/>
              <a:t>Um sistema de forças quaisquer, que satisfaça as equações universais da estática, atuando sobre um corpo rígido, provocará nele o aparecimento de esforços que, analisados segundo seu eixo e uma seção que lhe é perpendicular, poderão ser definidos como esforços simples e classificados como seguem:</a:t>
            </a:r>
          </a:p>
          <a:p>
            <a:pPr algn="just">
              <a:lnSpc>
                <a:spcPct val="100000"/>
              </a:lnSpc>
            </a:pPr>
            <a:r>
              <a:rPr lang="pt-BR" sz="2200" b="1" dirty="0"/>
              <a:t>ESFORÇO NORMAL (N): </a:t>
            </a:r>
            <a:r>
              <a:rPr lang="pt-BR" sz="2200" dirty="0"/>
              <a:t>é o esforço que age no sentido paralelo ao eixo longitudinal da barra, no sentido de </a:t>
            </a:r>
            <a:r>
              <a:rPr lang="pt-BR" sz="2200" b="1" dirty="0"/>
              <a:t>comprimir </a:t>
            </a:r>
            <a:r>
              <a:rPr lang="pt-BR" sz="2200" dirty="0"/>
              <a:t>ou </a:t>
            </a:r>
            <a:r>
              <a:rPr lang="pt-BR" sz="2200" b="1" dirty="0"/>
              <a:t>tracionar </a:t>
            </a:r>
            <a:r>
              <a:rPr lang="pt-BR" sz="2200" dirty="0"/>
              <a:t>a seção.</a:t>
            </a:r>
          </a:p>
          <a:p>
            <a:pPr algn="just">
              <a:lnSpc>
                <a:spcPct val="100000"/>
              </a:lnSpc>
            </a:pPr>
            <a:r>
              <a:rPr lang="pt-BR" sz="2200" b="1" dirty="0"/>
              <a:t>ESFORÇO CORTANTE (V): </a:t>
            </a:r>
            <a:r>
              <a:rPr lang="pt-BR" sz="2200" dirty="0"/>
              <a:t>é o esforço que age no sentido de </a:t>
            </a:r>
            <a:r>
              <a:rPr lang="pt-BR" sz="2200" b="1" dirty="0"/>
              <a:t>cortar </a:t>
            </a:r>
            <a:r>
              <a:rPr lang="pt-BR" sz="2200" dirty="0"/>
              <a:t>ou </a:t>
            </a:r>
            <a:r>
              <a:rPr lang="pt-BR" sz="2200" b="1" dirty="0"/>
              <a:t>cisalhar </a:t>
            </a:r>
            <a:r>
              <a:rPr lang="pt-BR" sz="2200" dirty="0"/>
              <a:t>a seção, ocorre perpendicular ao eixo longitudinal da barra.</a:t>
            </a:r>
          </a:p>
          <a:p>
            <a:pPr algn="just">
              <a:lnSpc>
                <a:spcPct val="100000"/>
              </a:lnSpc>
            </a:pPr>
            <a:r>
              <a:rPr lang="pt-BR" sz="2200" b="1" dirty="0"/>
              <a:t>MOMENTO FLETOR (MF): </a:t>
            </a:r>
            <a:r>
              <a:rPr lang="pt-BR" sz="2200" dirty="0"/>
              <a:t>é o esforço que age no sentido de </a:t>
            </a:r>
            <a:r>
              <a:rPr lang="pt-BR" sz="2200" b="1" dirty="0"/>
              <a:t>envergar </a:t>
            </a:r>
            <a:r>
              <a:rPr lang="pt-BR" sz="2200" dirty="0"/>
              <a:t>ou </a:t>
            </a:r>
            <a:r>
              <a:rPr lang="pt-BR" sz="2200" b="1" dirty="0"/>
              <a:t>flexionar </a:t>
            </a:r>
            <a:r>
              <a:rPr lang="pt-BR" sz="2200" dirty="0"/>
              <a:t>o eixo longitudinal da viga.</a:t>
            </a:r>
          </a:p>
        </p:txBody>
      </p:sp>
    </p:spTree>
    <p:extLst>
      <p:ext uri="{BB962C8B-B14F-4D97-AF65-F5344CB8AC3E}">
        <p14:creationId xmlns:p14="http://schemas.microsoft.com/office/powerpoint/2010/main" val="829785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3DAFA3B-13D2-4FAA-90F4-A6579AC43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9549FCB-B96A-4FAB-909F-0E564C64D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77814"/>
            <a:ext cx="9440034" cy="10170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Linhas de Estados - Diagramas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2123C7-0EEB-4379-9212-500997CFC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693" y="5494872"/>
            <a:ext cx="9440034" cy="6524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000">
                <a:solidFill>
                  <a:srgbClr val="C1988D"/>
                </a:solidFill>
              </a:rPr>
              <a:t>Chama-se de Linhas de Estado o estudo gráfico dos esforços simples (N, V, M)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BC96034-8807-4E79-B23D-D643BA10D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80" y="892136"/>
            <a:ext cx="11317658" cy="358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52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B051A4-96A7-4A11-9DAD-063A9C577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565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23308F-F535-458E-828F-12D7C6723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741515"/>
            <a:ext cx="10353761" cy="1633340"/>
          </a:xfrm>
        </p:spPr>
        <p:txBody>
          <a:bodyPr>
            <a:normAutofit/>
          </a:bodyPr>
          <a:lstStyle/>
          <a:p>
            <a:r>
              <a:rPr lang="pt-BR" sz="4800">
                <a:solidFill>
                  <a:srgbClr val="FFFFFF"/>
                </a:solidFill>
              </a:rPr>
              <a:t>Roteiro</a:t>
            </a:r>
            <a:endParaRPr lang="pt-BR" sz="4800" dirty="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A14D72-8E75-4563-A4E6-F2A3467F8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565" y="2565918"/>
            <a:ext cx="9958593" cy="4102167"/>
          </a:xfrm>
          <a:effectLst/>
        </p:spPr>
        <p:txBody>
          <a:bodyPr anchor="ctr">
            <a:normAutofit fontScale="92500"/>
          </a:bodyPr>
          <a:lstStyle/>
          <a:p>
            <a:pPr marL="36900" indent="0" algn="just">
              <a:buNone/>
            </a:pPr>
            <a:r>
              <a:rPr lang="pt-BR"/>
              <a:t>1. Verificar o tipo de sistema da estrutura. (isostático, hipoestático, hiperestático)</a:t>
            </a:r>
          </a:p>
          <a:p>
            <a:pPr marL="36900" indent="0" algn="just">
              <a:buNone/>
            </a:pPr>
            <a:r>
              <a:rPr lang="pt-BR"/>
              <a:t>2. Se a estrutura é Isostática, então, determinar as reações de apoio da estrutura.</a:t>
            </a:r>
          </a:p>
          <a:p>
            <a:pPr marL="36900" indent="0" algn="just">
              <a:buNone/>
            </a:pPr>
            <a:r>
              <a:rPr lang="pt-BR"/>
              <a:t>3. Determinar os valores dos esforços nos pontos principais da estrutura.</a:t>
            </a:r>
          </a:p>
          <a:p>
            <a:pPr marL="36900" indent="0" algn="just">
              <a:buNone/>
            </a:pPr>
            <a:r>
              <a:rPr lang="pt-BR"/>
              <a:t>4. Marcar os valores assim obtidos a partir do eixo da viga respeitando-se a convenção de sinais.</a:t>
            </a:r>
          </a:p>
          <a:p>
            <a:pPr marL="36900" indent="0" algn="just">
              <a:buNone/>
            </a:pPr>
            <a:r>
              <a:rPr lang="pt-BR"/>
              <a:t>5. Ligar os pontos assim marcados por linhas para o momento fletor: </a:t>
            </a:r>
            <a:r>
              <a:rPr lang="pt-BR" i="1"/>
              <a:t>retas cheias </a:t>
            </a:r>
            <a:r>
              <a:rPr lang="pt-BR"/>
              <a:t>nos trechos descarregados e por </a:t>
            </a:r>
            <a:r>
              <a:rPr lang="pt-BR" i="1"/>
              <a:t>retas tracejadas </a:t>
            </a:r>
            <a:r>
              <a:rPr lang="pt-BR"/>
              <a:t>nos trechos sujeitos há carregamentos distribuídos;</a:t>
            </a:r>
          </a:p>
          <a:p>
            <a:pPr marL="36900" indent="0" algn="just">
              <a:buNone/>
            </a:pPr>
            <a:r>
              <a:rPr lang="pt-BR"/>
              <a:t>6. A partir das linhas tracejadas, na direção perpendicular ao eixo da viga e no sentido do carregamento, marcam-se os valores correspondentes as parábolas dos momentos adicionais em cada trecho.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3050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BAB7C38-AF9A-43A2-9B1C-F1DEBC80B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676" cy="21087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FF96AF7-6878-4D0A-8724-36CD219C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Pontos de Cálculo de Momento e Cortante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8D526D7-C782-4F65-A21F-A6B40D869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5325" y="2049331"/>
            <a:ext cx="12192001" cy="4808669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A7A22AC-2A0D-4022-98E5-FE3FB9884D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834379"/>
              </p:ext>
            </p:extLst>
          </p:nvPr>
        </p:nvGraphicFramePr>
        <p:xfrm>
          <a:off x="914400" y="2647784"/>
          <a:ext cx="10353675" cy="3143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326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4E72C2-9C71-42F9-BA0A-7291DB060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Momento Adicional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07714144-BA0A-4D97-A00B-1704930AAC2E}"/>
              </a:ext>
            </a:extLst>
          </p:cNvPr>
          <p:cNvCxnSpPr/>
          <p:nvPr/>
        </p:nvCxnSpPr>
        <p:spPr>
          <a:xfrm>
            <a:off x="4164034" y="1866900"/>
            <a:ext cx="0" cy="42244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A45E6403-F8B2-4A03-BBF1-9B25ED764F6E}"/>
              </a:ext>
            </a:extLst>
          </p:cNvPr>
          <p:cNvCxnSpPr/>
          <p:nvPr/>
        </p:nvCxnSpPr>
        <p:spPr>
          <a:xfrm>
            <a:off x="8044376" y="1866900"/>
            <a:ext cx="0" cy="42244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2E505DED-EDA7-486D-BF76-495A4B16D15C}"/>
              </a:ext>
            </a:extLst>
          </p:cNvPr>
          <p:cNvCxnSpPr/>
          <p:nvPr/>
        </p:nvCxnSpPr>
        <p:spPr>
          <a:xfrm>
            <a:off x="2005439" y="1881322"/>
            <a:ext cx="0" cy="478302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5B0C7DB0-6823-4169-AC92-2B6784E12586}"/>
              </a:ext>
            </a:extLst>
          </p:cNvPr>
          <p:cNvCxnSpPr/>
          <p:nvPr/>
        </p:nvCxnSpPr>
        <p:spPr>
          <a:xfrm>
            <a:off x="2958388" y="1881322"/>
            <a:ext cx="0" cy="478302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3D84F54A-3381-4519-B951-146DE1C4C836}"/>
              </a:ext>
            </a:extLst>
          </p:cNvPr>
          <p:cNvCxnSpPr/>
          <p:nvPr/>
        </p:nvCxnSpPr>
        <p:spPr>
          <a:xfrm>
            <a:off x="2233904" y="1881322"/>
            <a:ext cx="0" cy="478302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FEF29F49-9586-423C-82CB-6D231CF081B7}"/>
              </a:ext>
            </a:extLst>
          </p:cNvPr>
          <p:cNvCxnSpPr/>
          <p:nvPr/>
        </p:nvCxnSpPr>
        <p:spPr>
          <a:xfrm>
            <a:off x="2453711" y="1881322"/>
            <a:ext cx="0" cy="478302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8E43A9C6-2703-433B-99A7-066B1C1A8C14}"/>
              </a:ext>
            </a:extLst>
          </p:cNvPr>
          <p:cNvCxnSpPr/>
          <p:nvPr/>
        </p:nvCxnSpPr>
        <p:spPr>
          <a:xfrm>
            <a:off x="2680151" y="1881322"/>
            <a:ext cx="0" cy="478302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0F27FFAB-718A-47F5-9619-E1CCC229F1D8}"/>
              </a:ext>
            </a:extLst>
          </p:cNvPr>
          <p:cNvCxnSpPr>
            <a:cxnSpLocks/>
          </p:cNvCxnSpPr>
          <p:nvPr/>
        </p:nvCxnSpPr>
        <p:spPr>
          <a:xfrm flipH="1">
            <a:off x="2958389" y="2267222"/>
            <a:ext cx="77630" cy="92402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F22456F0-3F3A-4D94-8A64-1A929364C7B8}"/>
              </a:ext>
            </a:extLst>
          </p:cNvPr>
          <p:cNvCxnSpPr>
            <a:cxnSpLocks/>
          </p:cNvCxnSpPr>
          <p:nvPr/>
        </p:nvCxnSpPr>
        <p:spPr>
          <a:xfrm flipH="1">
            <a:off x="2680150" y="2267222"/>
            <a:ext cx="77630" cy="92402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25473B44-3EB9-45EC-9C36-4140BC0AC4B2}"/>
              </a:ext>
            </a:extLst>
          </p:cNvPr>
          <p:cNvCxnSpPr>
            <a:cxnSpLocks/>
          </p:cNvCxnSpPr>
          <p:nvPr/>
        </p:nvCxnSpPr>
        <p:spPr>
          <a:xfrm flipH="1">
            <a:off x="2233905" y="2267222"/>
            <a:ext cx="77630" cy="92402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CA90CCBA-DB26-4651-B8D1-5A449A5CE2E3}"/>
              </a:ext>
            </a:extLst>
          </p:cNvPr>
          <p:cNvCxnSpPr>
            <a:cxnSpLocks/>
          </p:cNvCxnSpPr>
          <p:nvPr/>
        </p:nvCxnSpPr>
        <p:spPr>
          <a:xfrm flipH="1">
            <a:off x="2007556" y="2267222"/>
            <a:ext cx="77630" cy="92402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90E9AED3-001B-4F40-BA00-03E825191F90}"/>
              </a:ext>
            </a:extLst>
          </p:cNvPr>
          <p:cNvCxnSpPr>
            <a:cxnSpLocks/>
          </p:cNvCxnSpPr>
          <p:nvPr/>
        </p:nvCxnSpPr>
        <p:spPr>
          <a:xfrm flipH="1">
            <a:off x="2450760" y="2265607"/>
            <a:ext cx="77630" cy="92402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012CDA7B-B355-4F7B-9728-726B7A8E8EB5}"/>
              </a:ext>
            </a:extLst>
          </p:cNvPr>
          <p:cNvCxnSpPr>
            <a:cxnSpLocks/>
          </p:cNvCxnSpPr>
          <p:nvPr/>
        </p:nvCxnSpPr>
        <p:spPr>
          <a:xfrm>
            <a:off x="1929926" y="2267222"/>
            <a:ext cx="75513" cy="92402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D2F74748-79FE-413C-ABD8-9535DD57DD10}"/>
              </a:ext>
            </a:extLst>
          </p:cNvPr>
          <p:cNvCxnSpPr>
            <a:cxnSpLocks/>
          </p:cNvCxnSpPr>
          <p:nvPr/>
        </p:nvCxnSpPr>
        <p:spPr>
          <a:xfrm>
            <a:off x="2604636" y="2267222"/>
            <a:ext cx="75513" cy="92402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BC218518-A509-4056-A881-416A91CDA940}"/>
              </a:ext>
            </a:extLst>
          </p:cNvPr>
          <p:cNvCxnSpPr>
            <a:cxnSpLocks/>
          </p:cNvCxnSpPr>
          <p:nvPr/>
        </p:nvCxnSpPr>
        <p:spPr>
          <a:xfrm>
            <a:off x="2880758" y="2267222"/>
            <a:ext cx="75513" cy="92402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37FE52FF-9E0C-4499-AEE8-2CA966D5E8AA}"/>
              </a:ext>
            </a:extLst>
          </p:cNvPr>
          <p:cNvCxnSpPr>
            <a:cxnSpLocks/>
          </p:cNvCxnSpPr>
          <p:nvPr/>
        </p:nvCxnSpPr>
        <p:spPr>
          <a:xfrm>
            <a:off x="2377415" y="2267222"/>
            <a:ext cx="75513" cy="92402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966C62BF-2BDB-4E2B-8816-3811484A7374}"/>
              </a:ext>
            </a:extLst>
          </p:cNvPr>
          <p:cNvCxnSpPr>
            <a:cxnSpLocks/>
          </p:cNvCxnSpPr>
          <p:nvPr/>
        </p:nvCxnSpPr>
        <p:spPr>
          <a:xfrm>
            <a:off x="2156915" y="2265607"/>
            <a:ext cx="75513" cy="92402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FE8FED94-0B01-4097-91D4-389D02F5FD17}"/>
              </a:ext>
            </a:extLst>
          </p:cNvPr>
          <p:cNvCxnSpPr>
            <a:cxnSpLocks/>
          </p:cNvCxnSpPr>
          <p:nvPr/>
        </p:nvCxnSpPr>
        <p:spPr>
          <a:xfrm>
            <a:off x="2004144" y="1891918"/>
            <a:ext cx="960124" cy="0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AF59E164-1E60-4F65-B719-EA04F4E0D322}"/>
              </a:ext>
            </a:extLst>
          </p:cNvPr>
          <p:cNvCxnSpPr/>
          <p:nvPr/>
        </p:nvCxnSpPr>
        <p:spPr>
          <a:xfrm>
            <a:off x="6403283" y="1878533"/>
            <a:ext cx="0" cy="478302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67591CB4-5817-439C-9C49-5F104A1CC1F6}"/>
              </a:ext>
            </a:extLst>
          </p:cNvPr>
          <p:cNvCxnSpPr>
            <a:cxnSpLocks/>
          </p:cNvCxnSpPr>
          <p:nvPr/>
        </p:nvCxnSpPr>
        <p:spPr>
          <a:xfrm>
            <a:off x="5418485" y="2271838"/>
            <a:ext cx="2117" cy="114278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4C3BF160-6556-438B-B1CB-92B19103E59F}"/>
              </a:ext>
            </a:extLst>
          </p:cNvPr>
          <p:cNvCxnSpPr>
            <a:cxnSpLocks/>
          </p:cNvCxnSpPr>
          <p:nvPr/>
        </p:nvCxnSpPr>
        <p:spPr>
          <a:xfrm>
            <a:off x="6162124" y="1959965"/>
            <a:ext cx="1476" cy="398044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89C56D0A-11A9-44EB-B487-3522C2D64D12}"/>
              </a:ext>
            </a:extLst>
          </p:cNvPr>
          <p:cNvCxnSpPr>
            <a:cxnSpLocks/>
          </p:cNvCxnSpPr>
          <p:nvPr/>
        </p:nvCxnSpPr>
        <p:spPr>
          <a:xfrm>
            <a:off x="5921775" y="2071693"/>
            <a:ext cx="0" cy="286160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029CD1D7-05FC-4EB6-AFD5-8F31F8C8D082}"/>
              </a:ext>
            </a:extLst>
          </p:cNvPr>
          <p:cNvCxnSpPr>
            <a:cxnSpLocks/>
          </p:cNvCxnSpPr>
          <p:nvPr/>
        </p:nvCxnSpPr>
        <p:spPr>
          <a:xfrm>
            <a:off x="5687139" y="2153333"/>
            <a:ext cx="0" cy="228555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6308FE81-A3EA-43C2-BBB1-2515ED6D7DDD}"/>
              </a:ext>
            </a:extLst>
          </p:cNvPr>
          <p:cNvCxnSpPr>
            <a:cxnSpLocks/>
          </p:cNvCxnSpPr>
          <p:nvPr/>
        </p:nvCxnSpPr>
        <p:spPr>
          <a:xfrm flipH="1">
            <a:off x="5420603" y="2293714"/>
            <a:ext cx="77630" cy="92402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5B033F1A-BE9A-4341-B727-E400749C38C7}"/>
              </a:ext>
            </a:extLst>
          </p:cNvPr>
          <p:cNvCxnSpPr>
            <a:cxnSpLocks/>
          </p:cNvCxnSpPr>
          <p:nvPr/>
        </p:nvCxnSpPr>
        <p:spPr>
          <a:xfrm flipH="1">
            <a:off x="5687138" y="2289486"/>
            <a:ext cx="77630" cy="92402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2BCD5377-5753-487B-A8F7-004E820DA519}"/>
              </a:ext>
            </a:extLst>
          </p:cNvPr>
          <p:cNvCxnSpPr>
            <a:cxnSpLocks/>
          </p:cNvCxnSpPr>
          <p:nvPr/>
        </p:nvCxnSpPr>
        <p:spPr>
          <a:xfrm flipH="1">
            <a:off x="6163601" y="2265607"/>
            <a:ext cx="77630" cy="92402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786C2C79-EA7F-4521-A0D9-17E9B573D977}"/>
              </a:ext>
            </a:extLst>
          </p:cNvPr>
          <p:cNvCxnSpPr>
            <a:cxnSpLocks/>
          </p:cNvCxnSpPr>
          <p:nvPr/>
        </p:nvCxnSpPr>
        <p:spPr>
          <a:xfrm flipH="1">
            <a:off x="6405400" y="2264433"/>
            <a:ext cx="77630" cy="92402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E9855CF6-5B96-48AE-AB45-B1576D1230A2}"/>
              </a:ext>
            </a:extLst>
          </p:cNvPr>
          <p:cNvCxnSpPr>
            <a:cxnSpLocks/>
          </p:cNvCxnSpPr>
          <p:nvPr/>
        </p:nvCxnSpPr>
        <p:spPr>
          <a:xfrm flipH="1">
            <a:off x="5926897" y="2263992"/>
            <a:ext cx="77630" cy="92402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38E51506-6A2C-4812-8845-D802BAFBAF7B}"/>
              </a:ext>
            </a:extLst>
          </p:cNvPr>
          <p:cNvCxnSpPr>
            <a:cxnSpLocks/>
          </p:cNvCxnSpPr>
          <p:nvPr/>
        </p:nvCxnSpPr>
        <p:spPr>
          <a:xfrm>
            <a:off x="6327770" y="2264433"/>
            <a:ext cx="75513" cy="92402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154CDF44-057E-4CA8-A3CF-3A1DE49DE203}"/>
              </a:ext>
            </a:extLst>
          </p:cNvPr>
          <p:cNvCxnSpPr>
            <a:cxnSpLocks/>
          </p:cNvCxnSpPr>
          <p:nvPr/>
        </p:nvCxnSpPr>
        <p:spPr>
          <a:xfrm>
            <a:off x="5611624" y="2289486"/>
            <a:ext cx="75513" cy="92402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E5E75CFC-D5DD-445D-ADEE-E0DE03DCF2A9}"/>
              </a:ext>
            </a:extLst>
          </p:cNvPr>
          <p:cNvCxnSpPr>
            <a:cxnSpLocks/>
          </p:cNvCxnSpPr>
          <p:nvPr/>
        </p:nvCxnSpPr>
        <p:spPr>
          <a:xfrm>
            <a:off x="5342972" y="2293714"/>
            <a:ext cx="75513" cy="92402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A23E29D5-E73E-47E0-8C8B-CE2EE0B63284}"/>
              </a:ext>
            </a:extLst>
          </p:cNvPr>
          <p:cNvCxnSpPr>
            <a:cxnSpLocks/>
          </p:cNvCxnSpPr>
          <p:nvPr/>
        </p:nvCxnSpPr>
        <p:spPr>
          <a:xfrm>
            <a:off x="5845479" y="2265451"/>
            <a:ext cx="75513" cy="92402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0179358E-0DA8-4326-A436-18FAFA0C4293}"/>
              </a:ext>
            </a:extLst>
          </p:cNvPr>
          <p:cNvCxnSpPr>
            <a:cxnSpLocks/>
          </p:cNvCxnSpPr>
          <p:nvPr/>
        </p:nvCxnSpPr>
        <p:spPr>
          <a:xfrm>
            <a:off x="6086611" y="2263992"/>
            <a:ext cx="75513" cy="92402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3C0E139E-9BB5-42FA-9C09-C5F342C944B7}"/>
              </a:ext>
            </a:extLst>
          </p:cNvPr>
          <p:cNvCxnSpPr>
            <a:cxnSpLocks/>
          </p:cNvCxnSpPr>
          <p:nvPr/>
        </p:nvCxnSpPr>
        <p:spPr>
          <a:xfrm flipV="1">
            <a:off x="5403706" y="1894851"/>
            <a:ext cx="997076" cy="385305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4325E2AF-AE24-47AA-98EF-F0EDF1F137BA}"/>
              </a:ext>
            </a:extLst>
          </p:cNvPr>
          <p:cNvCxnSpPr/>
          <p:nvPr/>
        </p:nvCxnSpPr>
        <p:spPr>
          <a:xfrm>
            <a:off x="9845024" y="1940586"/>
            <a:ext cx="0" cy="478302"/>
          </a:xfrm>
          <a:prstGeom prst="line">
            <a:avLst/>
          </a:prstGeom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16B26274-71A7-4859-9F89-005AD552F2D2}"/>
              </a:ext>
            </a:extLst>
          </p:cNvPr>
          <p:cNvCxnSpPr>
            <a:cxnSpLocks/>
          </p:cNvCxnSpPr>
          <p:nvPr/>
        </p:nvCxnSpPr>
        <p:spPr>
          <a:xfrm flipH="1">
            <a:off x="9845025" y="2326486"/>
            <a:ext cx="77630" cy="92402"/>
          </a:xfrm>
          <a:prstGeom prst="line">
            <a:avLst/>
          </a:prstGeom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E48E5719-AB5A-41A9-BBC2-1BDA36B50FEA}"/>
              </a:ext>
            </a:extLst>
          </p:cNvPr>
          <p:cNvCxnSpPr>
            <a:cxnSpLocks/>
          </p:cNvCxnSpPr>
          <p:nvPr/>
        </p:nvCxnSpPr>
        <p:spPr>
          <a:xfrm>
            <a:off x="9768968" y="2326486"/>
            <a:ext cx="75513" cy="92402"/>
          </a:xfrm>
          <a:prstGeom prst="line">
            <a:avLst/>
          </a:prstGeom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A8B2CD60-F8BB-479D-A0EE-B42E2AC29957}"/>
                  </a:ext>
                </a:extLst>
              </p:cNvPr>
              <p:cNvSpPr txBox="1"/>
              <p:nvPr/>
            </p:nvSpPr>
            <p:spPr>
              <a:xfrm>
                <a:off x="1584315" y="4091047"/>
                <a:ext cx="1416353" cy="8613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5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pt-BR" sz="2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. ℓ²</m:t>
                          </m:r>
                        </m:num>
                        <m:den>
                          <m:r>
                            <a:rPr lang="pt-BR" sz="2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pt-BR" sz="2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A8B2CD60-F8BB-479D-A0EE-B42E2AC29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315" y="4091047"/>
                <a:ext cx="1416353" cy="8613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6F946384-81DC-416C-9A59-0635B410B2F0}"/>
                  </a:ext>
                </a:extLst>
              </p:cNvPr>
              <p:cNvSpPr txBox="1"/>
              <p:nvPr/>
            </p:nvSpPr>
            <p:spPr>
              <a:xfrm>
                <a:off x="9174167" y="4102375"/>
                <a:ext cx="1416353" cy="8227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5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2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pt-BR" sz="2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den>
                      </m:f>
                    </m:oMath>
                  </m:oMathPara>
                </a14:m>
                <a:endParaRPr lang="pt-BR" sz="2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6F946384-81DC-416C-9A59-0635B410B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4167" y="4102375"/>
                <a:ext cx="1416353" cy="8227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5ED56566-9434-4FC7-BA31-FE0053447F1F}"/>
              </a:ext>
            </a:extLst>
          </p:cNvPr>
          <p:cNvCxnSpPr>
            <a:cxnSpLocks/>
          </p:cNvCxnSpPr>
          <p:nvPr/>
        </p:nvCxnSpPr>
        <p:spPr>
          <a:xfrm flipH="1">
            <a:off x="774660" y="2885719"/>
            <a:ext cx="1071864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E9951A6D-E8F3-46A4-9D49-A18E6D263C1B}"/>
              </a:ext>
            </a:extLst>
          </p:cNvPr>
          <p:cNvCxnSpPr>
            <a:cxnSpLocks/>
          </p:cNvCxnSpPr>
          <p:nvPr/>
        </p:nvCxnSpPr>
        <p:spPr>
          <a:xfrm flipH="1">
            <a:off x="768286" y="3639513"/>
            <a:ext cx="1071864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39FBD414-BFE6-40A5-BD26-08B432D8BBD5}"/>
                  </a:ext>
                </a:extLst>
              </p:cNvPr>
              <p:cNvSpPr txBox="1"/>
              <p:nvPr/>
            </p:nvSpPr>
            <p:spPr>
              <a:xfrm>
                <a:off x="795806" y="3062561"/>
                <a:ext cx="287324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𝑎𝑟𝑔𝑎</m:t>
                      </m:r>
                      <m:r>
                        <a:rPr lang="pt-B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𝑟𝑒𝑡</m:t>
                      </m:r>
                      <m:r>
                        <a:rPr lang="pt-B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pt-B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𝑢𝑛𝑖𝑓</m:t>
                      </m:r>
                      <m:r>
                        <a:rPr lang="pt-B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pt-B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𝑑𝑖𝑠𝑡𝑟𝑖𝑏𝑢𝑖𝑑𝑎</m:t>
                      </m:r>
                    </m:oMath>
                  </m:oMathPara>
                </a14:m>
                <a:endParaRPr lang="pt-BR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39FBD414-BFE6-40A5-BD26-08B432D8B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806" y="3062561"/>
                <a:ext cx="2873244" cy="400110"/>
              </a:xfrm>
              <a:prstGeom prst="rect">
                <a:avLst/>
              </a:prstGeom>
              <a:blipFill>
                <a:blip r:embed="rId4"/>
                <a:stretch>
                  <a:fillRect r="-15499" b="-75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>
                <a:extLst>
                  <a:ext uri="{FF2B5EF4-FFF2-40B4-BE49-F238E27FC236}">
                    <a16:creationId xmlns:a16="http://schemas.microsoft.com/office/drawing/2014/main" id="{096FD8C4-25CC-4A62-B020-22E2F49B3BD4}"/>
                  </a:ext>
                </a:extLst>
              </p:cNvPr>
              <p:cNvSpPr txBox="1"/>
              <p:nvPr/>
            </p:nvSpPr>
            <p:spPr>
              <a:xfrm>
                <a:off x="4321315" y="3062561"/>
                <a:ext cx="287324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𝑎𝑟𝑔𝑎</m:t>
                      </m:r>
                      <m:r>
                        <a:rPr lang="pt-B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𝑡𝑟𝑖𝑎𝑛𝑔</m:t>
                      </m:r>
                      <m:r>
                        <a:rPr lang="pt-B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pt-B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𝑢𝑛𝑖𝑓</m:t>
                      </m:r>
                      <m:r>
                        <a:rPr lang="pt-B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pt-B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𝑑𝑖𝑠𝑡𝑟𝑖𝑏𝑢𝑖𝑑𝑎</m:t>
                      </m:r>
                    </m:oMath>
                  </m:oMathPara>
                </a14:m>
                <a:endParaRPr lang="pt-BR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CaixaDeTexto 57">
                <a:extLst>
                  <a:ext uri="{FF2B5EF4-FFF2-40B4-BE49-F238E27FC236}">
                    <a16:creationId xmlns:a16="http://schemas.microsoft.com/office/drawing/2014/main" id="{096FD8C4-25CC-4A62-B020-22E2F49B3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315" y="3062561"/>
                <a:ext cx="2873244" cy="400110"/>
              </a:xfrm>
              <a:prstGeom prst="rect">
                <a:avLst/>
              </a:prstGeom>
              <a:blipFill>
                <a:blip r:embed="rId5"/>
                <a:stretch>
                  <a:fillRect r="-29299" b="-75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A8612ACE-3312-40A7-B95D-7CF939B6BE40}"/>
                  </a:ext>
                </a:extLst>
              </p:cNvPr>
              <p:cNvSpPr txBox="1"/>
              <p:nvPr/>
            </p:nvSpPr>
            <p:spPr>
              <a:xfrm>
                <a:off x="1143538" y="5338441"/>
                <a:ext cx="2102265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5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25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=0,5ℓ</m:t>
                      </m:r>
                    </m:oMath>
                  </m:oMathPara>
                </a14:m>
                <a:endParaRPr lang="pt-BR" sz="2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A8612ACE-3312-40A7-B95D-7CF939B6B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538" y="5338441"/>
                <a:ext cx="2102265" cy="477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>
                <a:extLst>
                  <a:ext uri="{FF2B5EF4-FFF2-40B4-BE49-F238E27FC236}">
                    <a16:creationId xmlns:a16="http://schemas.microsoft.com/office/drawing/2014/main" id="{518A29FE-8873-4118-9F05-5D2B5C7C0B4F}"/>
                  </a:ext>
                </a:extLst>
              </p:cNvPr>
              <p:cNvSpPr txBox="1"/>
              <p:nvPr/>
            </p:nvSpPr>
            <p:spPr>
              <a:xfrm>
                <a:off x="4962474" y="5338441"/>
                <a:ext cx="2102265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5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25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=0,5</m:t>
                      </m:r>
                      <m:r>
                        <a:rPr lang="pt-BR" sz="25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77</m:t>
                      </m:r>
                      <m:r>
                        <a:rPr lang="pt-BR" sz="25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pt-BR" sz="2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0" name="CaixaDeTexto 59">
                <a:extLst>
                  <a:ext uri="{FF2B5EF4-FFF2-40B4-BE49-F238E27FC236}">
                    <a16:creationId xmlns:a16="http://schemas.microsoft.com/office/drawing/2014/main" id="{518A29FE-8873-4118-9F05-5D2B5C7C0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474" y="5338441"/>
                <a:ext cx="2102265" cy="477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>
                <a:extLst>
                  <a:ext uri="{FF2B5EF4-FFF2-40B4-BE49-F238E27FC236}">
                    <a16:creationId xmlns:a16="http://schemas.microsoft.com/office/drawing/2014/main" id="{3E6D7538-E381-4556-8C69-8F6B1EC74926}"/>
                  </a:ext>
                </a:extLst>
              </p:cNvPr>
              <p:cNvSpPr txBox="1"/>
              <p:nvPr/>
            </p:nvSpPr>
            <p:spPr>
              <a:xfrm>
                <a:off x="4757884" y="4283215"/>
                <a:ext cx="2465945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5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pt-BR" sz="25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sz="25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642</m:t>
                      </m:r>
                      <m:r>
                        <a:rPr lang="pt-BR" sz="25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25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r>
                        <a:rPr lang="pt-BR" sz="25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1" name="CaixaDeTexto 60">
                <a:extLst>
                  <a:ext uri="{FF2B5EF4-FFF2-40B4-BE49-F238E27FC236}">
                    <a16:creationId xmlns:a16="http://schemas.microsoft.com/office/drawing/2014/main" id="{3E6D7538-E381-4556-8C69-8F6B1EC74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884" y="4283215"/>
                <a:ext cx="2465945" cy="477054"/>
              </a:xfrm>
              <a:prstGeom prst="rect">
                <a:avLst/>
              </a:prstGeom>
              <a:blipFill>
                <a:blip r:embed="rId8"/>
                <a:stretch>
                  <a:fillRect t="-2564" b="-102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onector de Seta Reta 63">
            <a:extLst>
              <a:ext uri="{FF2B5EF4-FFF2-40B4-BE49-F238E27FC236}">
                <a16:creationId xmlns:a16="http://schemas.microsoft.com/office/drawing/2014/main" id="{C82B5D58-04B4-41DB-987D-6E73544EA938}"/>
              </a:ext>
            </a:extLst>
          </p:cNvPr>
          <p:cNvCxnSpPr>
            <a:cxnSpLocks/>
          </p:cNvCxnSpPr>
          <p:nvPr/>
        </p:nvCxnSpPr>
        <p:spPr>
          <a:xfrm>
            <a:off x="5358477" y="2496065"/>
            <a:ext cx="72813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de Seta Reta 64">
            <a:extLst>
              <a:ext uri="{FF2B5EF4-FFF2-40B4-BE49-F238E27FC236}">
                <a16:creationId xmlns:a16="http://schemas.microsoft.com/office/drawing/2014/main" id="{B12F1F72-8723-4F11-9D40-0752DBFA2770}"/>
              </a:ext>
            </a:extLst>
          </p:cNvPr>
          <p:cNvCxnSpPr/>
          <p:nvPr/>
        </p:nvCxnSpPr>
        <p:spPr>
          <a:xfrm>
            <a:off x="1944466" y="2496065"/>
            <a:ext cx="50629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ixaDeTexto 67">
                <a:extLst>
                  <a:ext uri="{FF2B5EF4-FFF2-40B4-BE49-F238E27FC236}">
                    <a16:creationId xmlns:a16="http://schemas.microsoft.com/office/drawing/2014/main" id="{DA947867-AE2A-476B-AD25-6ECDF89A4A5A}"/>
                  </a:ext>
                </a:extLst>
              </p:cNvPr>
              <p:cNvSpPr txBox="1"/>
              <p:nvPr/>
            </p:nvSpPr>
            <p:spPr>
              <a:xfrm>
                <a:off x="2012630" y="2501960"/>
                <a:ext cx="4224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8" name="CaixaDeTexto 67">
                <a:extLst>
                  <a:ext uri="{FF2B5EF4-FFF2-40B4-BE49-F238E27FC236}">
                    <a16:creationId xmlns:a16="http://schemas.microsoft.com/office/drawing/2014/main" id="{DA947867-AE2A-476B-AD25-6ECDF89A4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630" y="2501960"/>
                <a:ext cx="42246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aixaDeTexto 68">
                <a:extLst>
                  <a:ext uri="{FF2B5EF4-FFF2-40B4-BE49-F238E27FC236}">
                    <a16:creationId xmlns:a16="http://schemas.microsoft.com/office/drawing/2014/main" id="{4360E15D-F2AC-46F7-9E5B-9272FB619CA0}"/>
                  </a:ext>
                </a:extLst>
              </p:cNvPr>
              <p:cNvSpPr txBox="1"/>
              <p:nvPr/>
            </p:nvSpPr>
            <p:spPr>
              <a:xfrm>
                <a:off x="5511310" y="2472386"/>
                <a:ext cx="4224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9" name="CaixaDeTexto 68">
                <a:extLst>
                  <a:ext uri="{FF2B5EF4-FFF2-40B4-BE49-F238E27FC236}">
                    <a16:creationId xmlns:a16="http://schemas.microsoft.com/office/drawing/2014/main" id="{4360E15D-F2AC-46F7-9E5B-9272FB619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310" y="2472386"/>
                <a:ext cx="42246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aixaDeTexto 69">
                <a:extLst>
                  <a:ext uri="{FF2B5EF4-FFF2-40B4-BE49-F238E27FC236}">
                    <a16:creationId xmlns:a16="http://schemas.microsoft.com/office/drawing/2014/main" id="{DF8BA37B-88E3-4D07-8570-2F2C367F72AE}"/>
                  </a:ext>
                </a:extLst>
              </p:cNvPr>
              <p:cNvSpPr txBox="1"/>
              <p:nvPr/>
            </p:nvSpPr>
            <p:spPr>
              <a:xfrm>
                <a:off x="8522950" y="3062561"/>
                <a:ext cx="287324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𝑎𝑟𝑔𝑎</m:t>
                      </m:r>
                      <m:r>
                        <a:rPr lang="pt-B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𝑝𝑜𝑛𝑡𝑢𝑎𝑙</m:t>
                      </m:r>
                    </m:oMath>
                  </m:oMathPara>
                </a14:m>
                <a:endParaRPr lang="pt-BR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0" name="CaixaDeTexto 69">
                <a:extLst>
                  <a:ext uri="{FF2B5EF4-FFF2-40B4-BE49-F238E27FC236}">
                    <a16:creationId xmlns:a16="http://schemas.microsoft.com/office/drawing/2014/main" id="{DF8BA37B-88E3-4D07-8570-2F2C367F7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2950" y="3062561"/>
                <a:ext cx="2873244" cy="400110"/>
              </a:xfrm>
              <a:prstGeom prst="rect">
                <a:avLst/>
              </a:prstGeom>
              <a:blipFill>
                <a:blip r:embed="rId11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7407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6299E6-F05E-43A2-B258-8A185AD18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/>
          </a:bodyPr>
          <a:lstStyle/>
          <a:p>
            <a:pPr algn="r"/>
            <a:r>
              <a:rPr lang="pt-BR" sz="4100" dirty="0">
                <a:solidFill>
                  <a:srgbClr val="FFFFFF"/>
                </a:solidFill>
              </a:rPr>
              <a:t>Exercício 01</a:t>
            </a:r>
            <a:br>
              <a:rPr lang="pt-BR" sz="4100" dirty="0">
                <a:solidFill>
                  <a:srgbClr val="FFFFFF"/>
                </a:solidFill>
              </a:rPr>
            </a:br>
            <a:r>
              <a:rPr lang="pt-BR" sz="4100" dirty="0">
                <a:solidFill>
                  <a:srgbClr val="FFFFFF"/>
                </a:solidFill>
              </a:rPr>
              <a:t>Calcule as Reações de Apoio da Viga e os Diagramas de Cortante e de Momento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Espaço Reservado para Conteúdo 2">
                <a:extLst>
                  <a:ext uri="{FF2B5EF4-FFF2-40B4-BE49-F238E27FC236}">
                    <a16:creationId xmlns:a16="http://schemas.microsoft.com/office/drawing/2014/main" id="{D769FC13-03B5-4D05-B73F-2EE83657F5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8144" y="2060082"/>
                <a:ext cx="6117578" cy="1556154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 anchor="ctr">
                <a:normAutofit fontScale="70000" lnSpcReduction="20000"/>
              </a:bodyPr>
              <a:lstStyle>
                <a:lvl1pPr marL="342900" indent="-306000" algn="l" defTabSz="457200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21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2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"/>
                  <a:defRPr sz="19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026000" indent="-21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7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386000" indent="-21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"/>
                  <a:defRPr sz="15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1674000" indent="-21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5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0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40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278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10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900" indent="0" algn="ctr">
                  <a:buFont typeface="Wingdings 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800" i="1">
                                  <a:latin typeface="Cambria Math" panose="02040503050406030204" pitchFamily="18" charset="0"/>
                                </a:rPr>
                                <m:t>𝐹𝐻</m:t>
                              </m:r>
                            </m:e>
                            <m:sup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→+</m:t>
                              </m:r>
                            </m:sup>
                          </m:sSup>
                        </m:e>
                      </m:nary>
                      <m:r>
                        <a:rPr lang="pt-BR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800" i="1">
                          <a:latin typeface="Cambria Math" panose="02040503050406030204" pitchFamily="18" charset="0"/>
                        </a:rPr>
                        <m:t>𝐻𝐴</m:t>
                      </m:r>
                      <m:r>
                        <a:rPr lang="pt-BR" sz="18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1800" dirty="0"/>
              </a:p>
              <a:p>
                <a:pPr marL="36900" indent="0" algn="ctr">
                  <a:buFont typeface="Wingdings 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800" i="1">
                                  <a:latin typeface="Cambria Math" panose="02040503050406030204" pitchFamily="18" charset="0"/>
                                </a:rPr>
                                <m:t>𝐹𝑉</m:t>
                              </m:r>
                            </m:e>
                            <m:sup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↑+</m:t>
                              </m:r>
                            </m:sup>
                          </m:sSup>
                        </m:e>
                      </m:nary>
                      <m:r>
                        <a:rPr lang="pt-BR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800" i="1">
                          <a:latin typeface="Cambria Math" panose="02040503050406030204" pitchFamily="18" charset="0"/>
                        </a:rPr>
                        <m:t>𝑅𝐴</m:t>
                      </m:r>
                      <m:r>
                        <a:rPr lang="pt-BR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800" i="1">
                          <a:latin typeface="Cambria Math" panose="02040503050406030204" pitchFamily="18" charset="0"/>
                        </a:rPr>
                        <m:t>𝑅𝐵</m:t>
                      </m:r>
                      <m:r>
                        <a:rPr lang="pt-BR" sz="180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pt-BR" sz="1800" i="1" smtClean="0">
                          <a:latin typeface="Cambria Math" panose="02040503050406030204" pitchFamily="18" charset="0"/>
                        </a:rPr>
                        <m:t>𝐾𝑁</m:t>
                      </m:r>
                    </m:oMath>
                  </m:oMathPara>
                </a14:m>
                <a:endParaRPr lang="pt-BR" sz="1800" dirty="0"/>
              </a:p>
              <a:p>
                <a:pPr marL="36900" indent="0" algn="ctr">
                  <a:buFont typeface="Wingdings 2" charset="2"/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pt-BR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t-BR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8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pt-BR" sz="180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  <m:sup>
                            <m:r>
                              <a:rPr lang="pt-B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↷+</m:t>
                            </m:r>
                          </m:sup>
                        </m:sSup>
                      </m:e>
                    </m:nary>
                    <m:r>
                      <a:rPr lang="pt-BR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800" i="1" smtClean="0">
                        <a:latin typeface="Cambria Math" panose="02040503050406030204" pitchFamily="18" charset="0"/>
                      </a:rPr>
                      <m:t>+2 . 1,5−3 . </m:t>
                    </m:r>
                    <m:r>
                      <a:rPr lang="pt-BR" sz="1800" i="1" smtClean="0">
                        <a:latin typeface="Cambria Math" panose="02040503050406030204" pitchFamily="18" charset="0"/>
                      </a:rPr>
                      <m:t>𝑅𝐵</m:t>
                    </m:r>
                    <m:r>
                      <a:rPr lang="pt-BR" sz="1800" i="1" smtClean="0">
                        <a:latin typeface="Cambria Math" panose="02040503050406030204" pitchFamily="18" charset="0"/>
                      </a:rPr>
                      <m:t>=0→ </m:t>
                    </m:r>
                    <m:r>
                      <a:rPr lang="pt-BR" sz="1800" i="1" smtClean="0">
                        <a:latin typeface="Cambria Math" panose="02040503050406030204" pitchFamily="18" charset="0"/>
                      </a:rPr>
                      <m:t>𝑅𝐴</m:t>
                    </m:r>
                    <m:r>
                      <a:rPr lang="pt-BR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80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pt-BR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800" i="1">
                        <a:latin typeface="Cambria Math" panose="02040503050406030204" pitchFamily="18" charset="0"/>
                      </a:rPr>
                      <m:t>𝐾𝑁</m:t>
                    </m:r>
                  </m:oMath>
                </a14:m>
                <a:r>
                  <a:rPr lang="pt-BR" sz="1800" dirty="0"/>
                  <a:t>  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pt-BR" sz="1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BR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80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pt-BR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800" i="1">
                        <a:latin typeface="Cambria Math" panose="02040503050406030204" pitchFamily="18" charset="0"/>
                      </a:rPr>
                      <m:t>𝐾𝑁</m:t>
                    </m:r>
                  </m:oMath>
                </a14:m>
                <a:endParaRPr lang="pt-BR" sz="1800" dirty="0"/>
              </a:p>
            </p:txBody>
          </p:sp>
        </mc:Choice>
        <mc:Fallback xmlns="">
          <p:sp>
            <p:nvSpPr>
              <p:cNvPr id="14" name="Espaço Reservado para Conteúdo 2">
                <a:extLst>
                  <a:ext uri="{FF2B5EF4-FFF2-40B4-BE49-F238E27FC236}">
                    <a16:creationId xmlns:a16="http://schemas.microsoft.com/office/drawing/2014/main" id="{D769FC13-03B5-4D05-B73F-2EE83657F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144" y="2060082"/>
                <a:ext cx="6117578" cy="15561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m 14">
            <a:extLst>
              <a:ext uri="{FF2B5EF4-FFF2-40B4-BE49-F238E27FC236}">
                <a16:creationId xmlns:a16="http://schemas.microsoft.com/office/drawing/2014/main" id="{088E9E97-541E-4CF0-8E00-A7CCDA432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7866" y="55828"/>
            <a:ext cx="5378134" cy="2090886"/>
          </a:xfrm>
          <a:prstGeom prst="rect">
            <a:avLst/>
          </a:prstGeom>
        </p:spPr>
      </p:pic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B2F9D03A-4D8E-4F8A-8A01-E650623F4581}"/>
              </a:ext>
            </a:extLst>
          </p:cNvPr>
          <p:cNvCxnSpPr/>
          <p:nvPr/>
        </p:nvCxnSpPr>
        <p:spPr>
          <a:xfrm flipV="1">
            <a:off x="6250193" y="1025071"/>
            <a:ext cx="0" cy="99080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0F9EBC9B-A2BA-456C-9797-4620D3B58B6A}"/>
              </a:ext>
            </a:extLst>
          </p:cNvPr>
          <p:cNvCxnSpPr/>
          <p:nvPr/>
        </p:nvCxnSpPr>
        <p:spPr>
          <a:xfrm flipV="1">
            <a:off x="10953394" y="989925"/>
            <a:ext cx="0" cy="99080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77FE3E9-7093-4563-8C4A-E35B2738466C}"/>
              </a:ext>
            </a:extLst>
          </p:cNvPr>
          <p:cNvSpPr txBox="1"/>
          <p:nvPr/>
        </p:nvSpPr>
        <p:spPr>
          <a:xfrm>
            <a:off x="8432946" y="1080122"/>
            <a:ext cx="422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DE21505-CA4F-4D5B-8F57-A7F03572D143}"/>
              </a:ext>
            </a:extLst>
          </p:cNvPr>
          <p:cNvSpPr txBox="1"/>
          <p:nvPr/>
        </p:nvSpPr>
        <p:spPr>
          <a:xfrm>
            <a:off x="6090583" y="652921"/>
            <a:ext cx="422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B7DE961-DE03-4BB2-9A26-F2AAA4B4ED5D}"/>
              </a:ext>
            </a:extLst>
          </p:cNvPr>
          <p:cNvSpPr txBox="1"/>
          <p:nvPr/>
        </p:nvSpPr>
        <p:spPr>
          <a:xfrm>
            <a:off x="10826713" y="650726"/>
            <a:ext cx="422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2C4AAF47-FE47-49B5-B0E1-3021A7CB7A40}"/>
                  </a:ext>
                </a:extLst>
              </p:cNvPr>
              <p:cNvSpPr txBox="1"/>
              <p:nvPr/>
            </p:nvSpPr>
            <p:spPr>
              <a:xfrm>
                <a:off x="5598227" y="4205137"/>
                <a:ext cx="1744393" cy="768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DV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pt-BR" sz="40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pt-BR" sz="40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pt-BR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sz="4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4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num>
                          <m:den>
                            <m:r>
                              <a:rPr lang="pt-BR" sz="4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den>
                        </m:f>
                      </m:e>
                    </m:box>
                  </m:oMath>
                </a14:m>
                <a:endParaRPr lang="pt-BR" sz="4000" dirty="0"/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2C4AAF47-FE47-49B5-B0E1-3021A7CB7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227" y="4205137"/>
                <a:ext cx="1744393" cy="768095"/>
              </a:xfrm>
              <a:prstGeom prst="rect">
                <a:avLst/>
              </a:prstGeom>
              <a:blipFill>
                <a:blip r:embed="rId5"/>
                <a:stretch>
                  <a:fillRect l="-12238" t="-16667" b="-230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EB666C17-D04C-4494-A422-0F6963404CCB}"/>
              </a:ext>
            </a:extLst>
          </p:cNvPr>
          <p:cNvCxnSpPr>
            <a:cxnSpLocks/>
          </p:cNvCxnSpPr>
          <p:nvPr/>
        </p:nvCxnSpPr>
        <p:spPr>
          <a:xfrm>
            <a:off x="7617349" y="4589527"/>
            <a:ext cx="32795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1CC9A4CF-4C7F-41B3-8F56-B3B1A4465A26}"/>
                  </a:ext>
                </a:extLst>
              </p:cNvPr>
              <p:cNvSpPr txBox="1"/>
              <p:nvPr/>
            </p:nvSpPr>
            <p:spPr>
              <a:xfrm>
                <a:off x="5503062" y="5498335"/>
                <a:ext cx="1597177" cy="771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𝐷𝑀</m:t>
                      </m:r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:</m:t>
                      </m:r>
                      <m:box>
                        <m:boxPr>
                          <m:ctrlPr>
                            <a:rPr lang="pt-BR" sz="40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pt-BR" sz="4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4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num>
                            <m:den>
                              <m:r>
                                <a:rPr lang="pt-BR" sz="4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pt-BR" sz="4000" dirty="0"/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1CC9A4CF-4C7F-41B3-8F56-B3B1A4465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062" y="5498335"/>
                <a:ext cx="1597177" cy="7711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9EDB92BE-751E-4C7D-A41E-39C94F8E2FC4}"/>
              </a:ext>
            </a:extLst>
          </p:cNvPr>
          <p:cNvCxnSpPr>
            <a:cxnSpLocks/>
          </p:cNvCxnSpPr>
          <p:nvPr/>
        </p:nvCxnSpPr>
        <p:spPr>
          <a:xfrm>
            <a:off x="7673859" y="5951750"/>
            <a:ext cx="32795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FF1CA53E-71C5-4C69-9539-DC65D13D32E1}"/>
              </a:ext>
            </a:extLst>
          </p:cNvPr>
          <p:cNvCxnSpPr>
            <a:cxnSpLocks/>
          </p:cNvCxnSpPr>
          <p:nvPr/>
        </p:nvCxnSpPr>
        <p:spPr>
          <a:xfrm>
            <a:off x="5363954" y="1065609"/>
            <a:ext cx="876922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67CEC324-B846-4389-8790-BA90E9E60E44}"/>
              </a:ext>
            </a:extLst>
          </p:cNvPr>
          <p:cNvSpPr txBox="1"/>
          <p:nvPr/>
        </p:nvSpPr>
        <p:spPr>
          <a:xfrm>
            <a:off x="8986415" y="4584220"/>
            <a:ext cx="422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7C1776CA-F912-4FBF-8A9F-2571054B0871}"/>
              </a:ext>
            </a:extLst>
          </p:cNvPr>
          <p:cNvSpPr txBox="1"/>
          <p:nvPr/>
        </p:nvSpPr>
        <p:spPr>
          <a:xfrm>
            <a:off x="7357133" y="4568447"/>
            <a:ext cx="422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E33EF0DE-11CA-43D1-844A-416F323D799F}"/>
              </a:ext>
            </a:extLst>
          </p:cNvPr>
          <p:cNvSpPr txBox="1"/>
          <p:nvPr/>
        </p:nvSpPr>
        <p:spPr>
          <a:xfrm>
            <a:off x="10960212" y="4599575"/>
            <a:ext cx="422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7BF062CC-4C86-4544-B673-DE206BC624FE}"/>
              </a:ext>
            </a:extLst>
          </p:cNvPr>
          <p:cNvSpPr txBox="1"/>
          <p:nvPr/>
        </p:nvSpPr>
        <p:spPr>
          <a:xfrm>
            <a:off x="9072764" y="5593400"/>
            <a:ext cx="422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008B5433-8711-4D0F-ACC3-AC4DB03CB5CC}"/>
              </a:ext>
            </a:extLst>
          </p:cNvPr>
          <p:cNvSpPr txBox="1"/>
          <p:nvPr/>
        </p:nvSpPr>
        <p:spPr>
          <a:xfrm>
            <a:off x="7435105" y="5935977"/>
            <a:ext cx="422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163B5911-AA55-45AE-93BF-EF53EEC75305}"/>
              </a:ext>
            </a:extLst>
          </p:cNvPr>
          <p:cNvSpPr txBox="1"/>
          <p:nvPr/>
        </p:nvSpPr>
        <p:spPr>
          <a:xfrm>
            <a:off x="10693670" y="5935977"/>
            <a:ext cx="422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B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6C28DF16-B653-4FC5-AAFB-3427CB0562EA}"/>
              </a:ext>
            </a:extLst>
          </p:cNvPr>
          <p:cNvCxnSpPr/>
          <p:nvPr/>
        </p:nvCxnSpPr>
        <p:spPr>
          <a:xfrm>
            <a:off x="7617349" y="4030161"/>
            <a:ext cx="0" cy="554059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F6F6398A-424C-49E8-8DBB-DDBBCAC778D0}"/>
                  </a:ext>
                </a:extLst>
              </p:cNvPr>
              <p:cNvSpPr txBox="1"/>
              <p:nvPr/>
            </p:nvSpPr>
            <p:spPr>
              <a:xfrm>
                <a:off x="7363363" y="4168690"/>
                <a:ext cx="1843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F6F6398A-424C-49E8-8DBB-DDBBCAC77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363" y="4168690"/>
                <a:ext cx="184345" cy="276999"/>
              </a:xfrm>
              <a:prstGeom prst="rect">
                <a:avLst/>
              </a:prstGeom>
              <a:blipFill>
                <a:blip r:embed="rId7"/>
                <a:stretch>
                  <a:fillRect l="-30000" t="-2222" r="-3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EEB76A3D-245A-47F9-94DB-DF9528356088}"/>
              </a:ext>
            </a:extLst>
          </p:cNvPr>
          <p:cNvCxnSpPr/>
          <p:nvPr/>
        </p:nvCxnSpPr>
        <p:spPr>
          <a:xfrm>
            <a:off x="9051104" y="4045340"/>
            <a:ext cx="0" cy="554059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id="{62746D23-1C70-452D-A2BA-969C17AC281D}"/>
              </a:ext>
            </a:extLst>
          </p:cNvPr>
          <p:cNvCxnSpPr/>
          <p:nvPr/>
        </p:nvCxnSpPr>
        <p:spPr>
          <a:xfrm>
            <a:off x="9309335" y="4599399"/>
            <a:ext cx="0" cy="554059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>
            <a:extLst>
              <a:ext uri="{FF2B5EF4-FFF2-40B4-BE49-F238E27FC236}">
                <a16:creationId xmlns:a16="http://schemas.microsoft.com/office/drawing/2014/main" id="{EFC21B1A-EF1B-47DF-886C-05582D7D2B12}"/>
              </a:ext>
            </a:extLst>
          </p:cNvPr>
          <p:cNvCxnSpPr/>
          <p:nvPr/>
        </p:nvCxnSpPr>
        <p:spPr>
          <a:xfrm>
            <a:off x="10847979" y="4594853"/>
            <a:ext cx="0" cy="554059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>
                <a:extLst>
                  <a:ext uri="{FF2B5EF4-FFF2-40B4-BE49-F238E27FC236}">
                    <a16:creationId xmlns:a16="http://schemas.microsoft.com/office/drawing/2014/main" id="{3966FE08-163C-4EFA-A5DF-257D698581A4}"/>
                  </a:ext>
                </a:extLst>
              </p:cNvPr>
              <p:cNvSpPr txBox="1"/>
              <p:nvPr/>
            </p:nvSpPr>
            <p:spPr>
              <a:xfrm>
                <a:off x="9394244" y="4806974"/>
                <a:ext cx="1843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0" name="CaixaDeTexto 59">
                <a:extLst>
                  <a:ext uri="{FF2B5EF4-FFF2-40B4-BE49-F238E27FC236}">
                    <a16:creationId xmlns:a16="http://schemas.microsoft.com/office/drawing/2014/main" id="{3966FE08-163C-4EFA-A5DF-257D69858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244" y="4806974"/>
                <a:ext cx="184345" cy="276999"/>
              </a:xfrm>
              <a:prstGeom prst="rect">
                <a:avLst/>
              </a:prstGeom>
              <a:blipFill>
                <a:blip r:embed="rId8"/>
                <a:stretch>
                  <a:fillRect l="-26667" t="-2222" r="-3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FBBFEB48-C221-49B0-A8A4-CB0CEE61E9E6}"/>
              </a:ext>
            </a:extLst>
          </p:cNvPr>
          <p:cNvCxnSpPr>
            <a:cxnSpLocks/>
          </p:cNvCxnSpPr>
          <p:nvPr/>
        </p:nvCxnSpPr>
        <p:spPr>
          <a:xfrm flipH="1">
            <a:off x="7617349" y="4030161"/>
            <a:ext cx="144703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2" name="Conector reto 61">
            <a:extLst>
              <a:ext uri="{FF2B5EF4-FFF2-40B4-BE49-F238E27FC236}">
                <a16:creationId xmlns:a16="http://schemas.microsoft.com/office/drawing/2014/main" id="{74BA0E35-35AB-41CD-B146-3F6EDA9B75E5}"/>
              </a:ext>
            </a:extLst>
          </p:cNvPr>
          <p:cNvCxnSpPr>
            <a:cxnSpLocks/>
          </p:cNvCxnSpPr>
          <p:nvPr/>
        </p:nvCxnSpPr>
        <p:spPr>
          <a:xfrm flipH="1">
            <a:off x="9309335" y="5148912"/>
            <a:ext cx="1517378" cy="106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Elipse 12">
            <a:extLst>
              <a:ext uri="{FF2B5EF4-FFF2-40B4-BE49-F238E27FC236}">
                <a16:creationId xmlns:a16="http://schemas.microsoft.com/office/drawing/2014/main" id="{8264B1F3-693D-4CAE-9FB3-A2272C1078BD}"/>
              </a:ext>
            </a:extLst>
          </p:cNvPr>
          <p:cNvSpPr/>
          <p:nvPr/>
        </p:nvSpPr>
        <p:spPr>
          <a:xfrm>
            <a:off x="7664879" y="5906798"/>
            <a:ext cx="77972" cy="1003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23958135-0308-4104-B112-CA91F9C74F07}"/>
              </a:ext>
            </a:extLst>
          </p:cNvPr>
          <p:cNvSpPr/>
          <p:nvPr/>
        </p:nvSpPr>
        <p:spPr>
          <a:xfrm>
            <a:off x="10914408" y="5901599"/>
            <a:ext cx="77972" cy="1003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F72DA063-5F49-48FD-8DCB-C9AF5FC168B3}"/>
              </a:ext>
            </a:extLst>
          </p:cNvPr>
          <p:cNvCxnSpPr>
            <a:cxnSpLocks/>
          </p:cNvCxnSpPr>
          <p:nvPr/>
        </p:nvCxnSpPr>
        <p:spPr>
          <a:xfrm>
            <a:off x="9283779" y="5951750"/>
            <a:ext cx="0" cy="789292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ixaDeTexto 65">
                <a:extLst>
                  <a:ext uri="{FF2B5EF4-FFF2-40B4-BE49-F238E27FC236}">
                    <a16:creationId xmlns:a16="http://schemas.microsoft.com/office/drawing/2014/main" id="{59D8EE1E-66E3-4785-A60C-5553D968C276}"/>
                  </a:ext>
                </a:extLst>
              </p:cNvPr>
              <p:cNvSpPr txBox="1"/>
              <p:nvPr/>
            </p:nvSpPr>
            <p:spPr>
              <a:xfrm>
                <a:off x="9402591" y="6194334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1,5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6" name="CaixaDeTexto 65">
                <a:extLst>
                  <a:ext uri="{FF2B5EF4-FFF2-40B4-BE49-F238E27FC236}">
                    <a16:creationId xmlns:a16="http://schemas.microsoft.com/office/drawing/2014/main" id="{59D8EE1E-66E3-4785-A60C-5553D968C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2591" y="6194334"/>
                <a:ext cx="360676" cy="276999"/>
              </a:xfrm>
              <a:prstGeom prst="rect">
                <a:avLst/>
              </a:prstGeom>
              <a:blipFill>
                <a:blip r:embed="rId9"/>
                <a:stretch>
                  <a:fillRect l="-13333" t="-4348" r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id="{A5DBC4A7-6637-4121-9BAF-2B8BC40E49C5}"/>
              </a:ext>
            </a:extLst>
          </p:cNvPr>
          <p:cNvCxnSpPr>
            <a:cxnSpLocks/>
          </p:cNvCxnSpPr>
          <p:nvPr/>
        </p:nvCxnSpPr>
        <p:spPr>
          <a:xfrm flipH="1" flipV="1">
            <a:off x="7727415" y="5949180"/>
            <a:ext cx="1549334" cy="8073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9" name="Conector reto 68">
            <a:extLst>
              <a:ext uri="{FF2B5EF4-FFF2-40B4-BE49-F238E27FC236}">
                <a16:creationId xmlns:a16="http://schemas.microsoft.com/office/drawing/2014/main" id="{A4FEAB37-4B30-457C-84F6-739BF148143F}"/>
              </a:ext>
            </a:extLst>
          </p:cNvPr>
          <p:cNvCxnSpPr>
            <a:cxnSpLocks/>
            <a:endCxn id="63" idx="2"/>
          </p:cNvCxnSpPr>
          <p:nvPr/>
        </p:nvCxnSpPr>
        <p:spPr>
          <a:xfrm flipV="1">
            <a:off x="9309335" y="5951750"/>
            <a:ext cx="1605073" cy="7892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A253AF4E-5D11-4A13-A5AD-3ED31EBB6C73}"/>
                  </a:ext>
                </a:extLst>
              </p:cNvPr>
              <p:cNvSpPr/>
              <p:nvPr/>
            </p:nvSpPr>
            <p:spPr>
              <a:xfrm>
                <a:off x="4604165" y="6265867"/>
                <a:ext cx="3292055" cy="763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nary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=+1 . 1,5=+1,5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𝐾𝑁𝑚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A253AF4E-5D11-4A13-A5AD-3ED31EBB6C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165" y="6265867"/>
                <a:ext cx="3292055" cy="7630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353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7" grpId="0"/>
      <p:bldP spid="40" grpId="0"/>
      <p:bldP spid="50" grpId="0"/>
      <p:bldP spid="51" grpId="0"/>
      <p:bldP spid="52" grpId="0"/>
      <p:bldP spid="53" grpId="0"/>
      <p:bldP spid="54" grpId="0"/>
      <p:bldP spid="55" grpId="0"/>
      <p:bldP spid="7" grpId="0"/>
      <p:bldP spid="60" grpId="0"/>
      <p:bldP spid="13" grpId="0" animBg="1"/>
      <p:bldP spid="63" grpId="0" animBg="1"/>
      <p:bldP spid="66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545886-93B4-4D46-BB83-219C7A7C0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 fontScale="90000"/>
          </a:bodyPr>
          <a:lstStyle/>
          <a:p>
            <a:pPr algn="r"/>
            <a:r>
              <a:rPr lang="en-US" sz="4400" dirty="0" err="1">
                <a:solidFill>
                  <a:schemeClr val="bg1"/>
                </a:solidFill>
              </a:rPr>
              <a:t>Exercício</a:t>
            </a:r>
            <a:r>
              <a:rPr lang="en-US" sz="4400" dirty="0">
                <a:solidFill>
                  <a:schemeClr val="bg1"/>
                </a:solidFill>
              </a:rPr>
              <a:t> 02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 err="1">
                <a:solidFill>
                  <a:schemeClr val="bg1"/>
                </a:solidFill>
              </a:rPr>
              <a:t>Calcule</a:t>
            </a:r>
            <a:r>
              <a:rPr lang="en-US" sz="4400" dirty="0">
                <a:solidFill>
                  <a:schemeClr val="bg1"/>
                </a:solidFill>
              </a:rPr>
              <a:t> as </a:t>
            </a:r>
            <a:r>
              <a:rPr lang="en-US" sz="4400" dirty="0" err="1">
                <a:solidFill>
                  <a:schemeClr val="bg1"/>
                </a:solidFill>
              </a:rPr>
              <a:t>Reações</a:t>
            </a:r>
            <a:r>
              <a:rPr lang="en-US" sz="4400" dirty="0">
                <a:solidFill>
                  <a:schemeClr val="bg1"/>
                </a:solidFill>
              </a:rPr>
              <a:t> de </a:t>
            </a:r>
            <a:r>
              <a:rPr lang="en-US" sz="4400" dirty="0" err="1">
                <a:solidFill>
                  <a:schemeClr val="bg1"/>
                </a:solidFill>
              </a:rPr>
              <a:t>Apoio</a:t>
            </a:r>
            <a:r>
              <a:rPr lang="en-US" sz="4400" dirty="0">
                <a:solidFill>
                  <a:schemeClr val="bg1"/>
                </a:solidFill>
              </a:rPr>
              <a:t> da Viga e </a:t>
            </a:r>
            <a:r>
              <a:rPr lang="en-US" sz="4400" dirty="0" err="1">
                <a:solidFill>
                  <a:schemeClr val="bg1"/>
                </a:solidFill>
              </a:rPr>
              <a:t>os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Diagramas</a:t>
            </a:r>
            <a:r>
              <a:rPr lang="en-US" sz="4400" dirty="0">
                <a:solidFill>
                  <a:schemeClr val="bg1"/>
                </a:solidFill>
              </a:rPr>
              <a:t> de </a:t>
            </a:r>
            <a:r>
              <a:rPr lang="en-US" sz="4400" dirty="0" err="1">
                <a:solidFill>
                  <a:schemeClr val="bg1"/>
                </a:solidFill>
              </a:rPr>
              <a:t>Cortante</a:t>
            </a:r>
            <a:r>
              <a:rPr lang="en-US" sz="4400" dirty="0">
                <a:solidFill>
                  <a:schemeClr val="bg1"/>
                </a:solidFill>
              </a:rPr>
              <a:t> e de </a:t>
            </a:r>
            <a:r>
              <a:rPr lang="en-US" sz="4400" dirty="0" err="1">
                <a:solidFill>
                  <a:schemeClr val="bg1"/>
                </a:solidFill>
              </a:rPr>
              <a:t>Momento</a:t>
            </a:r>
            <a:br>
              <a:rPr lang="en-US" sz="4400" dirty="0">
                <a:solidFill>
                  <a:schemeClr val="bg1"/>
                </a:solidFill>
              </a:rPr>
            </a:br>
            <a:endParaRPr lang="pt-BR" sz="4400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AA7136F7-50BD-4228-84B6-EE16B1197E7B}"/>
                  </a:ext>
                </a:extLst>
              </p:cNvPr>
              <p:cNvSpPr txBox="1"/>
              <p:nvPr/>
            </p:nvSpPr>
            <p:spPr>
              <a:xfrm>
                <a:off x="5561579" y="2289726"/>
                <a:ext cx="1744393" cy="768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DV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pt-BR" sz="40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pt-BR" sz="40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pt-BR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sz="4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4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num>
                          <m:den>
                            <m:r>
                              <a:rPr lang="pt-BR" sz="4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den>
                        </m:f>
                      </m:e>
                    </m:box>
                  </m:oMath>
                </a14:m>
                <a:endParaRPr lang="pt-BR" sz="40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AA7136F7-50BD-4228-84B6-EE16B1197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579" y="2289726"/>
                <a:ext cx="1744393" cy="768095"/>
              </a:xfrm>
              <a:prstGeom prst="rect">
                <a:avLst/>
              </a:prstGeom>
              <a:blipFill>
                <a:blip r:embed="rId2"/>
                <a:stretch>
                  <a:fillRect l="-12238" t="-16667" b="-230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84C3A91B-027A-4E04-8B2F-83612894B188}"/>
                  </a:ext>
                </a:extLst>
              </p:cNvPr>
              <p:cNvSpPr txBox="1"/>
              <p:nvPr/>
            </p:nvSpPr>
            <p:spPr>
              <a:xfrm>
                <a:off x="5561579" y="4382298"/>
                <a:ext cx="1597177" cy="771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𝐷𝑀</m:t>
                      </m:r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: </m:t>
                      </m:r>
                      <m:box>
                        <m:boxPr>
                          <m:ctrlPr>
                            <a:rPr lang="pt-BR" sz="40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pt-BR" sz="4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4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num>
                            <m:den>
                              <m:r>
                                <a:rPr lang="pt-BR" sz="4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pt-BR" sz="4000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84C3A91B-027A-4E04-8B2F-83612894B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579" y="4382298"/>
                <a:ext cx="1597177" cy="7711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68B64B48-622A-40CE-9243-149EF0A9B00D}"/>
              </a:ext>
            </a:extLst>
          </p:cNvPr>
          <p:cNvCxnSpPr>
            <a:cxnSpLocks/>
          </p:cNvCxnSpPr>
          <p:nvPr/>
        </p:nvCxnSpPr>
        <p:spPr>
          <a:xfrm>
            <a:off x="7824033" y="2673711"/>
            <a:ext cx="32795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D8F4BB66-1A8E-4181-A052-2B00731D228E}"/>
              </a:ext>
            </a:extLst>
          </p:cNvPr>
          <p:cNvCxnSpPr/>
          <p:nvPr/>
        </p:nvCxnSpPr>
        <p:spPr>
          <a:xfrm flipV="1">
            <a:off x="7832188" y="1941505"/>
            <a:ext cx="0" cy="73220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77412AAE-C8AB-4D64-BE26-585C374C5D53}"/>
                  </a:ext>
                </a:extLst>
              </p:cNvPr>
              <p:cNvSpPr/>
              <p:nvPr/>
            </p:nvSpPr>
            <p:spPr>
              <a:xfrm>
                <a:off x="5585433" y="5477187"/>
                <a:ext cx="3292055" cy="763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nary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=+2,5 . 1=+2,5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𝐾𝑁𝑚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77412AAE-C8AB-4D64-BE26-585C374C5D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433" y="5477187"/>
                <a:ext cx="3292055" cy="7630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m 13">
            <a:extLst>
              <a:ext uri="{FF2B5EF4-FFF2-40B4-BE49-F238E27FC236}">
                <a16:creationId xmlns:a16="http://schemas.microsoft.com/office/drawing/2014/main" id="{EBAD7F66-1AC6-41A8-B1A2-DB286DD9D8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0151" y="22797"/>
            <a:ext cx="3433104" cy="1329804"/>
          </a:xfrm>
          <a:prstGeom prst="rect">
            <a:avLst/>
          </a:prstGeom>
        </p:spPr>
      </p:pic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54194550-F3FC-488A-AC98-058776C06843}"/>
              </a:ext>
            </a:extLst>
          </p:cNvPr>
          <p:cNvCxnSpPr>
            <a:cxnSpLocks/>
          </p:cNvCxnSpPr>
          <p:nvPr/>
        </p:nvCxnSpPr>
        <p:spPr>
          <a:xfrm flipV="1">
            <a:off x="7224027" y="583779"/>
            <a:ext cx="0" cy="38120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EA2FF7DC-8E06-4BCE-B9D9-FD936C0DD7C8}"/>
              </a:ext>
            </a:extLst>
          </p:cNvPr>
          <p:cNvCxnSpPr>
            <a:cxnSpLocks/>
          </p:cNvCxnSpPr>
          <p:nvPr/>
        </p:nvCxnSpPr>
        <p:spPr>
          <a:xfrm flipV="1">
            <a:off x="10082859" y="587926"/>
            <a:ext cx="0" cy="38120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51817921-58B3-4F26-9ABB-EEA4DA6DA9DE}"/>
              </a:ext>
            </a:extLst>
          </p:cNvPr>
          <p:cNvCxnSpPr>
            <a:cxnSpLocks/>
          </p:cNvCxnSpPr>
          <p:nvPr/>
        </p:nvCxnSpPr>
        <p:spPr>
          <a:xfrm flipV="1">
            <a:off x="6717170" y="583779"/>
            <a:ext cx="447139" cy="10695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D9E07A27-E4CD-4B06-97F2-C671B7CD6532}"/>
                  </a:ext>
                </a:extLst>
              </p:cNvPr>
              <p:cNvSpPr/>
              <p:nvPr/>
            </p:nvSpPr>
            <p:spPr>
              <a:xfrm>
                <a:off x="9670298" y="1209925"/>
                <a:ext cx="14659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69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𝑅𝐵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=3,5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𝑡𝑓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D9E07A27-E4CD-4B06-97F2-C671B7CD65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0298" y="1209925"/>
                <a:ext cx="1465914" cy="369332"/>
              </a:xfrm>
              <a:prstGeom prst="rect">
                <a:avLst/>
              </a:prstGeom>
              <a:blipFill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935CE0F9-1780-4161-AA03-27F8157F2FFD}"/>
                  </a:ext>
                </a:extLst>
              </p:cNvPr>
              <p:cNvSpPr/>
              <p:nvPr/>
            </p:nvSpPr>
            <p:spPr>
              <a:xfrm>
                <a:off x="5655712" y="754836"/>
                <a:ext cx="13426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𝑅𝐴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=2,5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tf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935CE0F9-1780-4161-AA03-27F8157F2F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712" y="754836"/>
                <a:ext cx="134267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aixaDeTexto 22">
            <a:extLst>
              <a:ext uri="{FF2B5EF4-FFF2-40B4-BE49-F238E27FC236}">
                <a16:creationId xmlns:a16="http://schemas.microsoft.com/office/drawing/2014/main" id="{B5BCCE21-89D9-434A-B789-8E71D4A69E74}"/>
              </a:ext>
            </a:extLst>
          </p:cNvPr>
          <p:cNvSpPr txBox="1"/>
          <p:nvPr/>
        </p:nvSpPr>
        <p:spPr>
          <a:xfrm>
            <a:off x="7738883" y="514547"/>
            <a:ext cx="422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EE7C212-35DD-4DFF-826B-C61E7770827E}"/>
              </a:ext>
            </a:extLst>
          </p:cNvPr>
          <p:cNvSpPr txBox="1"/>
          <p:nvPr/>
        </p:nvSpPr>
        <p:spPr>
          <a:xfrm>
            <a:off x="7013012" y="233329"/>
            <a:ext cx="422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29065C5-8F8E-4E53-A83F-58F9BD9FC984}"/>
              </a:ext>
            </a:extLst>
          </p:cNvPr>
          <p:cNvSpPr txBox="1"/>
          <p:nvPr/>
        </p:nvSpPr>
        <p:spPr>
          <a:xfrm>
            <a:off x="9997225" y="233329"/>
            <a:ext cx="422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D362CFA-274E-4581-9216-9B1B9A705364}"/>
              </a:ext>
            </a:extLst>
          </p:cNvPr>
          <p:cNvSpPr txBox="1"/>
          <p:nvPr/>
        </p:nvSpPr>
        <p:spPr>
          <a:xfrm>
            <a:off x="9208098" y="535853"/>
            <a:ext cx="422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9890F90B-EAC7-41D4-A236-B327D3FB0D9F}"/>
              </a:ext>
            </a:extLst>
          </p:cNvPr>
          <p:cNvSpPr txBox="1"/>
          <p:nvPr/>
        </p:nvSpPr>
        <p:spPr>
          <a:xfrm>
            <a:off x="8516102" y="2635930"/>
            <a:ext cx="422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3E2EFD37-47D1-4C91-B787-F33A5AAD5E30}"/>
              </a:ext>
            </a:extLst>
          </p:cNvPr>
          <p:cNvSpPr txBox="1"/>
          <p:nvPr/>
        </p:nvSpPr>
        <p:spPr>
          <a:xfrm>
            <a:off x="7790231" y="2306586"/>
            <a:ext cx="422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BEE3C34F-2A2B-4EB1-AE19-44DD472170CC}"/>
              </a:ext>
            </a:extLst>
          </p:cNvPr>
          <p:cNvSpPr txBox="1"/>
          <p:nvPr/>
        </p:nvSpPr>
        <p:spPr>
          <a:xfrm>
            <a:off x="10774444" y="2306586"/>
            <a:ext cx="422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688BC3AD-2E1F-4794-AF25-82F9920C30AF}"/>
              </a:ext>
            </a:extLst>
          </p:cNvPr>
          <p:cNvSpPr txBox="1"/>
          <p:nvPr/>
        </p:nvSpPr>
        <p:spPr>
          <a:xfrm>
            <a:off x="10011667" y="2323152"/>
            <a:ext cx="422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D</a:t>
            </a:r>
          </a:p>
        </p:txBody>
      </p: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0A965D40-2DA7-4C28-A876-69C2776FBFA4}"/>
              </a:ext>
            </a:extLst>
          </p:cNvPr>
          <p:cNvCxnSpPr>
            <a:cxnSpLocks/>
          </p:cNvCxnSpPr>
          <p:nvPr/>
        </p:nvCxnSpPr>
        <p:spPr>
          <a:xfrm>
            <a:off x="7912265" y="4863460"/>
            <a:ext cx="32795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422466D1-F448-4C59-91C5-EAE4B4448A8B}"/>
              </a:ext>
            </a:extLst>
          </p:cNvPr>
          <p:cNvSpPr txBox="1"/>
          <p:nvPr/>
        </p:nvSpPr>
        <p:spPr>
          <a:xfrm>
            <a:off x="8604334" y="4504839"/>
            <a:ext cx="422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344B020A-2563-476D-93BE-D66F44B3C917}"/>
              </a:ext>
            </a:extLst>
          </p:cNvPr>
          <p:cNvSpPr txBox="1"/>
          <p:nvPr/>
        </p:nvSpPr>
        <p:spPr>
          <a:xfrm>
            <a:off x="7878463" y="4496335"/>
            <a:ext cx="422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BF2D0621-BE97-4B77-9BE2-DC97F0EA214F}"/>
              </a:ext>
            </a:extLst>
          </p:cNvPr>
          <p:cNvSpPr txBox="1"/>
          <p:nvPr/>
        </p:nvSpPr>
        <p:spPr>
          <a:xfrm>
            <a:off x="10862676" y="4496335"/>
            <a:ext cx="422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DE76467-BC5D-45E3-9648-F14668BEC351}"/>
              </a:ext>
            </a:extLst>
          </p:cNvPr>
          <p:cNvSpPr txBox="1"/>
          <p:nvPr/>
        </p:nvSpPr>
        <p:spPr>
          <a:xfrm>
            <a:off x="9952438" y="4529357"/>
            <a:ext cx="422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628EDDEA-1921-4DBD-AE53-E38785F344A0}"/>
                  </a:ext>
                </a:extLst>
              </p:cNvPr>
              <p:cNvSpPr/>
              <p:nvPr/>
            </p:nvSpPr>
            <p:spPr>
              <a:xfrm>
                <a:off x="7297325" y="2148828"/>
                <a:ext cx="5453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2,5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628EDDEA-1921-4DBD-AE53-E38785F344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325" y="2148828"/>
                <a:ext cx="54534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8AE04D69-8BEA-4A94-BD31-15823011A8F6}"/>
              </a:ext>
            </a:extLst>
          </p:cNvPr>
          <p:cNvCxnSpPr/>
          <p:nvPr/>
        </p:nvCxnSpPr>
        <p:spPr>
          <a:xfrm flipV="1">
            <a:off x="8665982" y="1941505"/>
            <a:ext cx="0" cy="73220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0EEAE094-D2C5-4DBD-9C3B-0A6C387975BE}"/>
              </a:ext>
            </a:extLst>
          </p:cNvPr>
          <p:cNvCxnSpPr>
            <a:cxnSpLocks/>
          </p:cNvCxnSpPr>
          <p:nvPr/>
        </p:nvCxnSpPr>
        <p:spPr>
          <a:xfrm flipV="1">
            <a:off x="8708665" y="2333494"/>
            <a:ext cx="0" cy="33919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7FB645FA-6842-428A-A0FF-7C02F9F97B09}"/>
                  </a:ext>
                </a:extLst>
              </p:cNvPr>
              <p:cNvSpPr/>
              <p:nvPr/>
            </p:nvSpPr>
            <p:spPr>
              <a:xfrm>
                <a:off x="9093146" y="2370811"/>
                <a:ext cx="5453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,5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7FB645FA-6842-428A-A0FF-7C02F9F97B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3146" y="2370811"/>
                <a:ext cx="54534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E54C87DB-89C9-4212-AEAE-AF47B920F18D}"/>
              </a:ext>
            </a:extLst>
          </p:cNvPr>
          <p:cNvCxnSpPr>
            <a:cxnSpLocks/>
          </p:cNvCxnSpPr>
          <p:nvPr/>
        </p:nvCxnSpPr>
        <p:spPr>
          <a:xfrm flipV="1">
            <a:off x="10050524" y="2325441"/>
            <a:ext cx="0" cy="33919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5B2BE1B8-692E-47A5-9C94-CA148DCA521E}"/>
              </a:ext>
            </a:extLst>
          </p:cNvPr>
          <p:cNvCxnSpPr>
            <a:cxnSpLocks/>
          </p:cNvCxnSpPr>
          <p:nvPr/>
        </p:nvCxnSpPr>
        <p:spPr>
          <a:xfrm flipV="1">
            <a:off x="10110839" y="2672689"/>
            <a:ext cx="0" cy="104567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1D365AD9-2113-4E0D-9F0E-28B37400333D}"/>
                  </a:ext>
                </a:extLst>
              </p:cNvPr>
              <p:cNvSpPr/>
              <p:nvPr/>
            </p:nvSpPr>
            <p:spPr>
              <a:xfrm>
                <a:off x="9618112" y="3087483"/>
                <a:ext cx="5453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,5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1D365AD9-2113-4E0D-9F0E-28B3740033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112" y="3087483"/>
                <a:ext cx="54534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28A21C47-A60F-4BDB-8254-D0D300577B9B}"/>
              </a:ext>
            </a:extLst>
          </p:cNvPr>
          <p:cNvCxnSpPr>
            <a:cxnSpLocks/>
          </p:cNvCxnSpPr>
          <p:nvPr/>
        </p:nvCxnSpPr>
        <p:spPr>
          <a:xfrm flipV="1">
            <a:off x="11044007" y="2691514"/>
            <a:ext cx="0" cy="104567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F357A693-D85D-458E-9BDA-779CFAD03C14}"/>
              </a:ext>
            </a:extLst>
          </p:cNvPr>
          <p:cNvCxnSpPr/>
          <p:nvPr/>
        </p:nvCxnSpPr>
        <p:spPr>
          <a:xfrm>
            <a:off x="7828941" y="1961124"/>
            <a:ext cx="84194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38E57876-1556-4A21-9921-BB5C963F5945}"/>
              </a:ext>
            </a:extLst>
          </p:cNvPr>
          <p:cNvCxnSpPr>
            <a:cxnSpLocks/>
          </p:cNvCxnSpPr>
          <p:nvPr/>
        </p:nvCxnSpPr>
        <p:spPr>
          <a:xfrm>
            <a:off x="8708665" y="2330885"/>
            <a:ext cx="1341859" cy="26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705BCBEA-BBD3-4173-A3B1-43F032F9A54C}"/>
              </a:ext>
            </a:extLst>
          </p:cNvPr>
          <p:cNvCxnSpPr>
            <a:cxnSpLocks/>
          </p:cNvCxnSpPr>
          <p:nvPr/>
        </p:nvCxnSpPr>
        <p:spPr>
          <a:xfrm>
            <a:off x="10110839" y="3715754"/>
            <a:ext cx="933168" cy="26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3" name="Elipse 52">
            <a:extLst>
              <a:ext uri="{FF2B5EF4-FFF2-40B4-BE49-F238E27FC236}">
                <a16:creationId xmlns:a16="http://schemas.microsoft.com/office/drawing/2014/main" id="{0D4D6213-37E2-431C-B56E-0EBB7D8084E9}"/>
              </a:ext>
            </a:extLst>
          </p:cNvPr>
          <p:cNvSpPr/>
          <p:nvPr/>
        </p:nvSpPr>
        <p:spPr>
          <a:xfrm>
            <a:off x="7878463" y="4815335"/>
            <a:ext cx="96867" cy="10992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76E62639-6B76-417C-A9FE-BC4C35968343}"/>
              </a:ext>
            </a:extLst>
          </p:cNvPr>
          <p:cNvSpPr/>
          <p:nvPr/>
        </p:nvSpPr>
        <p:spPr>
          <a:xfrm>
            <a:off x="11094905" y="4823357"/>
            <a:ext cx="96867" cy="10992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2E4D419D-A99E-4590-B5F7-B70B0C891A06}"/>
              </a:ext>
            </a:extLst>
          </p:cNvPr>
          <p:cNvCxnSpPr>
            <a:cxnSpLocks/>
          </p:cNvCxnSpPr>
          <p:nvPr/>
        </p:nvCxnSpPr>
        <p:spPr>
          <a:xfrm flipV="1">
            <a:off x="8842833" y="4893179"/>
            <a:ext cx="0" cy="55192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E9581907-D4EB-457B-8C7C-3A58C424D1B3}"/>
                  </a:ext>
                </a:extLst>
              </p:cNvPr>
              <p:cNvSpPr/>
              <p:nvPr/>
            </p:nvSpPr>
            <p:spPr>
              <a:xfrm>
                <a:off x="5585433" y="6094906"/>
                <a:ext cx="3306418" cy="763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nary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=+3,5 . 1=+3,5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𝐾𝑁𝑚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E9581907-D4EB-457B-8C7C-3A58C424D1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433" y="6094906"/>
                <a:ext cx="3306418" cy="76309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BF3842A7-C4D1-47EF-83A0-8ECDB6365353}"/>
              </a:ext>
            </a:extLst>
          </p:cNvPr>
          <p:cNvCxnSpPr>
            <a:cxnSpLocks/>
          </p:cNvCxnSpPr>
          <p:nvPr/>
        </p:nvCxnSpPr>
        <p:spPr>
          <a:xfrm flipV="1">
            <a:off x="10163453" y="4870299"/>
            <a:ext cx="0" cy="98843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>
            <a:extLst>
              <a:ext uri="{FF2B5EF4-FFF2-40B4-BE49-F238E27FC236}">
                <a16:creationId xmlns:a16="http://schemas.microsoft.com/office/drawing/2014/main" id="{79C91F24-18C4-46F3-83F2-F7E1A04CD53E}"/>
              </a:ext>
            </a:extLst>
          </p:cNvPr>
          <p:cNvCxnSpPr>
            <a:cxnSpLocks/>
          </p:cNvCxnSpPr>
          <p:nvPr/>
        </p:nvCxnSpPr>
        <p:spPr>
          <a:xfrm>
            <a:off x="7975330" y="4895191"/>
            <a:ext cx="867503" cy="5499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E3081A3A-B956-409C-B77E-393B9A99F91F}"/>
              </a:ext>
            </a:extLst>
          </p:cNvPr>
          <p:cNvCxnSpPr>
            <a:cxnSpLocks/>
          </p:cNvCxnSpPr>
          <p:nvPr/>
        </p:nvCxnSpPr>
        <p:spPr>
          <a:xfrm>
            <a:off x="8851237" y="5445103"/>
            <a:ext cx="1312215" cy="43107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>
            <a:extLst>
              <a:ext uri="{FF2B5EF4-FFF2-40B4-BE49-F238E27FC236}">
                <a16:creationId xmlns:a16="http://schemas.microsoft.com/office/drawing/2014/main" id="{91A815D7-E011-418C-8ED3-BA3269BCDEA0}"/>
              </a:ext>
            </a:extLst>
          </p:cNvPr>
          <p:cNvCxnSpPr>
            <a:cxnSpLocks/>
            <a:endCxn id="54" idx="6"/>
          </p:cNvCxnSpPr>
          <p:nvPr/>
        </p:nvCxnSpPr>
        <p:spPr>
          <a:xfrm flipV="1">
            <a:off x="10198107" y="4878321"/>
            <a:ext cx="993665" cy="9627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92431D1D-39A1-40EA-8021-5FA84F4B40C4}"/>
                  </a:ext>
                </a:extLst>
              </p:cNvPr>
              <p:cNvSpPr/>
              <p:nvPr/>
            </p:nvSpPr>
            <p:spPr>
              <a:xfrm>
                <a:off x="9591530" y="5083314"/>
                <a:ext cx="5453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,5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92431D1D-39A1-40EA-8021-5FA84F4B40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1530" y="5083314"/>
                <a:ext cx="54534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3570FBC1-0BEB-47C3-8353-893FBFB4C353}"/>
                  </a:ext>
                </a:extLst>
              </p:cNvPr>
              <p:cNvSpPr/>
              <p:nvPr/>
            </p:nvSpPr>
            <p:spPr>
              <a:xfrm>
                <a:off x="8860103" y="5091813"/>
                <a:ext cx="5453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2,5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3570FBC1-0BEB-47C3-8353-893FBFB4C3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0103" y="5091813"/>
                <a:ext cx="54534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4910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37" grpId="0"/>
      <p:bldP spid="41" grpId="0"/>
      <p:bldP spid="45" grpId="0"/>
      <p:bldP spid="53" grpId="0" animBg="1"/>
      <p:bldP spid="54" grpId="0" animBg="1"/>
      <p:bldP spid="58" grpId="0"/>
      <p:bldP spid="71" grpId="0"/>
      <p:bldP spid="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1DA476-0D72-408D-AF22-4B210B5D8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 fontScale="90000"/>
          </a:bodyPr>
          <a:lstStyle/>
          <a:p>
            <a:pPr algn="r"/>
            <a:r>
              <a:rPr lang="en-US" sz="4400" dirty="0" err="1">
                <a:solidFill>
                  <a:schemeClr val="bg1"/>
                </a:solidFill>
              </a:rPr>
              <a:t>Exercício</a:t>
            </a:r>
            <a:r>
              <a:rPr lang="en-US" sz="4400" dirty="0">
                <a:solidFill>
                  <a:schemeClr val="bg1"/>
                </a:solidFill>
              </a:rPr>
              <a:t> 03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 err="1">
                <a:solidFill>
                  <a:schemeClr val="bg1"/>
                </a:solidFill>
              </a:rPr>
              <a:t>Calcule</a:t>
            </a:r>
            <a:r>
              <a:rPr lang="en-US" sz="4400" dirty="0">
                <a:solidFill>
                  <a:schemeClr val="bg1"/>
                </a:solidFill>
              </a:rPr>
              <a:t> as </a:t>
            </a:r>
            <a:r>
              <a:rPr lang="en-US" sz="4400" dirty="0" err="1">
                <a:solidFill>
                  <a:schemeClr val="bg1"/>
                </a:solidFill>
              </a:rPr>
              <a:t>Reações</a:t>
            </a:r>
            <a:r>
              <a:rPr lang="en-US" sz="4400" dirty="0">
                <a:solidFill>
                  <a:schemeClr val="bg1"/>
                </a:solidFill>
              </a:rPr>
              <a:t> de </a:t>
            </a:r>
            <a:r>
              <a:rPr lang="en-US" sz="4400" dirty="0" err="1">
                <a:solidFill>
                  <a:schemeClr val="bg1"/>
                </a:solidFill>
              </a:rPr>
              <a:t>Apoio</a:t>
            </a:r>
            <a:r>
              <a:rPr lang="en-US" sz="4400" dirty="0">
                <a:solidFill>
                  <a:schemeClr val="bg1"/>
                </a:solidFill>
              </a:rPr>
              <a:t> da Viga e </a:t>
            </a:r>
            <a:r>
              <a:rPr lang="en-US" sz="4400" dirty="0" err="1">
                <a:solidFill>
                  <a:schemeClr val="bg1"/>
                </a:solidFill>
              </a:rPr>
              <a:t>os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Diagramas</a:t>
            </a:r>
            <a:r>
              <a:rPr lang="en-US" sz="4400" dirty="0">
                <a:solidFill>
                  <a:schemeClr val="bg1"/>
                </a:solidFill>
              </a:rPr>
              <a:t> de </a:t>
            </a:r>
            <a:r>
              <a:rPr lang="en-US" sz="4400" dirty="0" err="1">
                <a:solidFill>
                  <a:schemeClr val="bg1"/>
                </a:solidFill>
              </a:rPr>
              <a:t>Cortante</a:t>
            </a:r>
            <a:r>
              <a:rPr lang="en-US" sz="4400" dirty="0">
                <a:solidFill>
                  <a:schemeClr val="bg1"/>
                </a:solidFill>
              </a:rPr>
              <a:t> e de </a:t>
            </a:r>
            <a:r>
              <a:rPr lang="en-US" sz="4400" dirty="0" err="1">
                <a:solidFill>
                  <a:schemeClr val="bg1"/>
                </a:solidFill>
              </a:rPr>
              <a:t>Momento</a:t>
            </a:r>
            <a:br>
              <a:rPr lang="en-US" sz="4400" dirty="0">
                <a:solidFill>
                  <a:schemeClr val="bg1"/>
                </a:solidFill>
              </a:rPr>
            </a:br>
            <a:endParaRPr lang="pt-BR" sz="4400" dirty="0">
              <a:solidFill>
                <a:srgbClr val="FFFFFF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91B90BF-2C89-4BFB-B592-51C8A2F93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954" y="117689"/>
            <a:ext cx="5537791" cy="1921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7AA53D1B-2F05-458C-9BE7-7EFFA03A9EA6}"/>
                  </a:ext>
                </a:extLst>
              </p:cNvPr>
              <p:cNvSpPr/>
              <p:nvPr/>
            </p:nvSpPr>
            <p:spPr>
              <a:xfrm>
                <a:off x="5135745" y="1861653"/>
                <a:ext cx="6096000" cy="212731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69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𝐹𝐻</m:t>
                              </m:r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→+</m:t>
                              </m:r>
                            </m:sup>
                          </m:sSup>
                        </m:e>
                      </m:nary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𝐻𝐴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1600" dirty="0"/>
              </a:p>
              <a:p>
                <a:pPr marL="369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𝐹𝑉</m:t>
                              </m:r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↑+</m:t>
                              </m:r>
                            </m:sup>
                          </m:sSup>
                        </m:e>
                      </m:nary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𝑅𝐴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𝑅𝐵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−3=0 →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𝑅𝐴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𝑅𝐵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=3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KN</m:t>
                      </m:r>
                    </m:oMath>
                  </m:oMathPara>
                </a14:m>
                <a:endParaRPr lang="pt-BR" sz="1600" dirty="0"/>
              </a:p>
              <a:p>
                <a:pPr marL="369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↷+</m:t>
                              </m:r>
                            </m:sup>
                          </m:sSup>
                        </m:e>
                      </m:nary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+ 3 . 0,5 −3,5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𝑅𝐵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 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𝑅𝐵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1,5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3,5</m:t>
                          </m:r>
                        </m:den>
                      </m:f>
                    </m:oMath>
                  </m:oMathPara>
                </a14:m>
                <a:endParaRPr lang="pt-BR" sz="1600" i="1" dirty="0">
                  <a:latin typeface="Cambria Math" panose="02040503050406030204" pitchFamily="18" charset="0"/>
                </a:endParaRPr>
              </a:p>
              <a:p>
                <a:pPr marL="36900" indent="0" algn="ctr">
                  <a:buNone/>
                </a:pP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</a:rPr>
                      <m:t>𝑅𝐵</m:t>
                    </m:r>
                    <m:r>
                      <a:rPr lang="pt-BR" sz="1600" i="1">
                        <a:latin typeface="Cambria Math" panose="02040503050406030204" pitchFamily="18" charset="0"/>
                      </a:rPr>
                      <m:t>=0,43 </m:t>
                    </m:r>
                    <m:r>
                      <a:rPr lang="pt-BR" sz="1600" i="1">
                        <a:latin typeface="Cambria Math" panose="02040503050406030204" pitchFamily="18" charset="0"/>
                      </a:rPr>
                      <m:t>𝐾𝑁</m:t>
                    </m:r>
                  </m:oMath>
                </a14:m>
                <a:r>
                  <a:rPr lang="pt-BR" sz="1600" dirty="0"/>
                  <a:t>  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</a:rPr>
                      <m:t>𝑅𝐴</m:t>
                    </m:r>
                    <m:r>
                      <a:rPr lang="pt-BR" sz="1600" i="1">
                        <a:latin typeface="Cambria Math" panose="02040503050406030204" pitchFamily="18" charset="0"/>
                      </a:rPr>
                      <m:t>=2,57 </m:t>
                    </m:r>
                    <m:r>
                      <a:rPr lang="pt-BR" sz="1600" i="1">
                        <a:latin typeface="Cambria Math" panose="02040503050406030204" pitchFamily="18" charset="0"/>
                      </a:rPr>
                      <m:t>𝐾𝑁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7AA53D1B-2F05-458C-9BE7-7EFFA03A9E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745" y="1861653"/>
                <a:ext cx="6096000" cy="21273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5B6C02CE-58BE-442B-92FE-065DF0B8850C}"/>
              </a:ext>
            </a:extLst>
          </p:cNvPr>
          <p:cNvCxnSpPr>
            <a:cxnSpLocks/>
          </p:cNvCxnSpPr>
          <p:nvPr/>
        </p:nvCxnSpPr>
        <p:spPr>
          <a:xfrm flipV="1">
            <a:off x="6015790" y="1078264"/>
            <a:ext cx="0" cy="68636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30740559-71BD-4326-8A8E-8B2548A183BB}"/>
              </a:ext>
            </a:extLst>
          </p:cNvPr>
          <p:cNvCxnSpPr>
            <a:cxnSpLocks/>
          </p:cNvCxnSpPr>
          <p:nvPr/>
        </p:nvCxnSpPr>
        <p:spPr>
          <a:xfrm flipV="1">
            <a:off x="10774385" y="1078264"/>
            <a:ext cx="0" cy="68636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0C52B155-4D48-444A-BF43-9B825D000048}"/>
              </a:ext>
            </a:extLst>
          </p:cNvPr>
          <p:cNvCxnSpPr>
            <a:cxnSpLocks/>
          </p:cNvCxnSpPr>
          <p:nvPr/>
        </p:nvCxnSpPr>
        <p:spPr>
          <a:xfrm>
            <a:off x="5089757" y="1078264"/>
            <a:ext cx="894278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AFDB6292-6246-4AA0-96CC-9C2872E50F92}"/>
                  </a:ext>
                </a:extLst>
              </p:cNvPr>
              <p:cNvSpPr/>
              <p:nvPr/>
            </p:nvSpPr>
            <p:spPr>
              <a:xfrm>
                <a:off x="5479426" y="1395300"/>
                <a:ext cx="5363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𝑅𝐴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AFDB6292-6246-4AA0-96CC-9C2872E50F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426" y="1395300"/>
                <a:ext cx="53636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898012C3-99BB-4086-9704-4D2C35CA5BFE}"/>
                  </a:ext>
                </a:extLst>
              </p:cNvPr>
              <p:cNvSpPr/>
              <p:nvPr/>
            </p:nvSpPr>
            <p:spPr>
              <a:xfrm>
                <a:off x="10774384" y="1421448"/>
                <a:ext cx="5467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898012C3-99BB-4086-9704-4D2C35CA5B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4384" y="1421448"/>
                <a:ext cx="54675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40AEC674-45E9-4637-B43C-0EA3E5D827AC}"/>
                  </a:ext>
                </a:extLst>
              </p:cNvPr>
              <p:cNvSpPr/>
              <p:nvPr/>
            </p:nvSpPr>
            <p:spPr>
              <a:xfrm>
                <a:off x="5136750" y="708932"/>
                <a:ext cx="5572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40AEC674-45E9-4637-B43C-0EA3E5D827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750" y="708932"/>
                <a:ext cx="55720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EADE86D-8578-4033-9C7E-EC5D982DCF25}"/>
                  </a:ext>
                </a:extLst>
              </p:cNvPr>
              <p:cNvSpPr txBox="1"/>
              <p:nvPr/>
            </p:nvSpPr>
            <p:spPr>
              <a:xfrm>
                <a:off x="5479426" y="4363587"/>
                <a:ext cx="1744393" cy="768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DV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pt-BR" sz="40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pt-BR" sz="40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pt-BR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sz="4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4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num>
                          <m:den>
                            <m:r>
                              <a:rPr lang="pt-BR" sz="4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den>
                        </m:f>
                      </m:e>
                    </m:box>
                  </m:oMath>
                </a14:m>
                <a:endParaRPr lang="pt-BR" sz="4000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EADE86D-8578-4033-9C7E-EC5D982DC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426" y="4363587"/>
                <a:ext cx="1744393" cy="768095"/>
              </a:xfrm>
              <a:prstGeom prst="rect">
                <a:avLst/>
              </a:prstGeom>
              <a:blipFill>
                <a:blip r:embed="rId7"/>
                <a:stretch>
                  <a:fillRect l="-12587" t="-16667" b="-230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E17ACD99-CA99-45C8-B24C-401B27BBF0D3}"/>
                  </a:ext>
                </a:extLst>
              </p:cNvPr>
              <p:cNvSpPr txBox="1"/>
              <p:nvPr/>
            </p:nvSpPr>
            <p:spPr>
              <a:xfrm>
                <a:off x="5479426" y="5563307"/>
                <a:ext cx="1597177" cy="771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𝐷𝑀</m:t>
                      </m:r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: </m:t>
                      </m:r>
                      <m:box>
                        <m:boxPr>
                          <m:ctrlPr>
                            <a:rPr lang="pt-BR" sz="40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pt-BR" sz="4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4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num>
                            <m:den>
                              <m:r>
                                <a:rPr lang="pt-BR" sz="4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pt-BR" sz="4000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E17ACD99-CA99-45C8-B24C-401B27BBF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426" y="5563307"/>
                <a:ext cx="1597177" cy="7711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DB411552-B181-4755-A456-411F83F188A0}"/>
              </a:ext>
            </a:extLst>
          </p:cNvPr>
          <p:cNvCxnSpPr>
            <a:cxnSpLocks/>
          </p:cNvCxnSpPr>
          <p:nvPr/>
        </p:nvCxnSpPr>
        <p:spPr>
          <a:xfrm>
            <a:off x="7741880" y="4747572"/>
            <a:ext cx="32795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ADD24E0-065F-460D-8C43-3C2961F608CA}"/>
              </a:ext>
            </a:extLst>
          </p:cNvPr>
          <p:cNvSpPr txBox="1"/>
          <p:nvPr/>
        </p:nvSpPr>
        <p:spPr>
          <a:xfrm>
            <a:off x="6498048" y="1017474"/>
            <a:ext cx="422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E6B51C0-4568-4F58-8857-AAF67DD0E2B0}"/>
              </a:ext>
            </a:extLst>
          </p:cNvPr>
          <p:cNvSpPr txBox="1"/>
          <p:nvPr/>
        </p:nvSpPr>
        <p:spPr>
          <a:xfrm>
            <a:off x="7708078" y="4380447"/>
            <a:ext cx="422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AFAC8377-78F0-4A2D-A565-838CC3CF077F}"/>
              </a:ext>
            </a:extLst>
          </p:cNvPr>
          <p:cNvCxnSpPr>
            <a:cxnSpLocks/>
          </p:cNvCxnSpPr>
          <p:nvPr/>
        </p:nvCxnSpPr>
        <p:spPr>
          <a:xfrm>
            <a:off x="7830112" y="6044469"/>
            <a:ext cx="32795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69F68B60-72B1-4B6E-97EE-B142099A6533}"/>
              </a:ext>
            </a:extLst>
          </p:cNvPr>
          <p:cNvSpPr txBox="1"/>
          <p:nvPr/>
        </p:nvSpPr>
        <p:spPr>
          <a:xfrm>
            <a:off x="8522181" y="5685848"/>
            <a:ext cx="422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D3090BC-1935-4067-86A2-B158D95B8093}"/>
              </a:ext>
            </a:extLst>
          </p:cNvPr>
          <p:cNvSpPr txBox="1"/>
          <p:nvPr/>
        </p:nvSpPr>
        <p:spPr>
          <a:xfrm>
            <a:off x="7796310" y="5677344"/>
            <a:ext cx="422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FB75EE44-B776-4DE5-A1C2-291EB855E97D}"/>
              </a:ext>
            </a:extLst>
          </p:cNvPr>
          <p:cNvSpPr txBox="1"/>
          <p:nvPr/>
        </p:nvSpPr>
        <p:spPr>
          <a:xfrm>
            <a:off x="10686187" y="4380447"/>
            <a:ext cx="422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804C69C7-D18E-4FC9-9822-D4A06AF80CC9}"/>
              </a:ext>
            </a:extLst>
          </p:cNvPr>
          <p:cNvSpPr txBox="1"/>
          <p:nvPr/>
        </p:nvSpPr>
        <p:spPr>
          <a:xfrm>
            <a:off x="10758377" y="5687871"/>
            <a:ext cx="422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46F8B16D-2049-43D8-A3B2-3CA37974C1C9}"/>
              </a:ext>
            </a:extLst>
          </p:cNvPr>
          <p:cNvSpPr txBox="1"/>
          <p:nvPr/>
        </p:nvSpPr>
        <p:spPr>
          <a:xfrm>
            <a:off x="8637489" y="4315125"/>
            <a:ext cx="422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FF143827-463D-43B1-96EB-151F6777C1CD}"/>
                  </a:ext>
                </a:extLst>
              </p:cNvPr>
              <p:cNvSpPr/>
              <p:nvPr/>
            </p:nvSpPr>
            <p:spPr>
              <a:xfrm>
                <a:off x="7919093" y="4160899"/>
                <a:ext cx="6735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2,57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FF143827-463D-43B1-96EB-151F6777C1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9093" y="4160899"/>
                <a:ext cx="67358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F6D28ABB-9A14-4CF1-952C-5983B8347956}"/>
              </a:ext>
            </a:extLst>
          </p:cNvPr>
          <p:cNvCxnSpPr>
            <a:cxnSpLocks/>
          </p:cNvCxnSpPr>
          <p:nvPr/>
        </p:nvCxnSpPr>
        <p:spPr>
          <a:xfrm flipV="1">
            <a:off x="7776400" y="3988967"/>
            <a:ext cx="0" cy="74824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F0A63190-A7BD-4816-A458-63711BC42151}"/>
              </a:ext>
            </a:extLst>
          </p:cNvPr>
          <p:cNvCxnSpPr>
            <a:cxnSpLocks/>
          </p:cNvCxnSpPr>
          <p:nvPr/>
        </p:nvCxnSpPr>
        <p:spPr>
          <a:xfrm>
            <a:off x="7796310" y="3988967"/>
            <a:ext cx="87471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1752965F-466D-4F23-A622-EF413C889C52}"/>
              </a:ext>
            </a:extLst>
          </p:cNvPr>
          <p:cNvCxnSpPr>
            <a:cxnSpLocks/>
          </p:cNvCxnSpPr>
          <p:nvPr/>
        </p:nvCxnSpPr>
        <p:spPr>
          <a:xfrm flipV="1">
            <a:off x="8686123" y="3988967"/>
            <a:ext cx="0" cy="74824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DC154892-C245-410C-86EE-78FF36643221}"/>
              </a:ext>
            </a:extLst>
          </p:cNvPr>
          <p:cNvCxnSpPr>
            <a:cxnSpLocks/>
          </p:cNvCxnSpPr>
          <p:nvPr/>
        </p:nvCxnSpPr>
        <p:spPr>
          <a:xfrm flipV="1">
            <a:off x="8733196" y="4774331"/>
            <a:ext cx="0" cy="28516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978D9580-2540-498D-9766-7FB689429A32}"/>
              </a:ext>
            </a:extLst>
          </p:cNvPr>
          <p:cNvCxnSpPr>
            <a:cxnSpLocks/>
          </p:cNvCxnSpPr>
          <p:nvPr/>
        </p:nvCxnSpPr>
        <p:spPr>
          <a:xfrm flipV="1">
            <a:off x="10969392" y="4774331"/>
            <a:ext cx="0" cy="28516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454DA217-8949-4167-B79A-3F6956C75529}"/>
              </a:ext>
            </a:extLst>
          </p:cNvPr>
          <p:cNvCxnSpPr>
            <a:cxnSpLocks/>
          </p:cNvCxnSpPr>
          <p:nvPr/>
        </p:nvCxnSpPr>
        <p:spPr>
          <a:xfrm>
            <a:off x="8746406" y="5059491"/>
            <a:ext cx="222298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0" name="Retângulo 49">
            <a:extLst>
              <a:ext uri="{FF2B5EF4-FFF2-40B4-BE49-F238E27FC236}">
                <a16:creationId xmlns:a16="http://schemas.microsoft.com/office/drawing/2014/main" id="{DC217A2F-5655-443E-8A21-7C476335CF05}"/>
              </a:ext>
            </a:extLst>
          </p:cNvPr>
          <p:cNvSpPr/>
          <p:nvPr/>
        </p:nvSpPr>
        <p:spPr>
          <a:xfrm>
            <a:off x="9452783" y="4762350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0,43</a:t>
            </a:r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E9045DC8-9333-4548-99B4-05560BF1227D}"/>
              </a:ext>
            </a:extLst>
          </p:cNvPr>
          <p:cNvSpPr/>
          <p:nvPr/>
        </p:nvSpPr>
        <p:spPr>
          <a:xfrm>
            <a:off x="7759352" y="5989505"/>
            <a:ext cx="96867" cy="10992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044D174A-6890-4798-8716-E57398F8A8CD}"/>
              </a:ext>
            </a:extLst>
          </p:cNvPr>
          <p:cNvSpPr/>
          <p:nvPr/>
        </p:nvSpPr>
        <p:spPr>
          <a:xfrm>
            <a:off x="11059783" y="5995957"/>
            <a:ext cx="96867" cy="10992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96854D5B-AA8F-48CD-850D-CFF3DF17E303}"/>
              </a:ext>
            </a:extLst>
          </p:cNvPr>
          <p:cNvCxnSpPr>
            <a:cxnSpLocks/>
          </p:cNvCxnSpPr>
          <p:nvPr/>
        </p:nvCxnSpPr>
        <p:spPr>
          <a:xfrm flipV="1">
            <a:off x="8733196" y="6072138"/>
            <a:ext cx="0" cy="46514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24F8537D-F1ED-4E38-BF65-9B63744FCE4E}"/>
              </a:ext>
            </a:extLst>
          </p:cNvPr>
          <p:cNvCxnSpPr>
            <a:cxnSpLocks/>
          </p:cNvCxnSpPr>
          <p:nvPr/>
        </p:nvCxnSpPr>
        <p:spPr>
          <a:xfrm>
            <a:off x="7796310" y="6072138"/>
            <a:ext cx="936886" cy="46514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D63837EE-CEE4-46A3-B725-D1C9F7D631C3}"/>
              </a:ext>
            </a:extLst>
          </p:cNvPr>
          <p:cNvCxnSpPr>
            <a:cxnSpLocks/>
            <a:endCxn id="52" idx="4"/>
          </p:cNvCxnSpPr>
          <p:nvPr/>
        </p:nvCxnSpPr>
        <p:spPr>
          <a:xfrm flipV="1">
            <a:off x="8718620" y="6105885"/>
            <a:ext cx="2389597" cy="4313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BBD4BED7-D281-4FC2-B8B0-DDE00C137D4C}"/>
                  </a:ext>
                </a:extLst>
              </p:cNvPr>
              <p:cNvSpPr/>
              <p:nvPr/>
            </p:nvSpPr>
            <p:spPr>
              <a:xfrm>
                <a:off x="4668862" y="6182066"/>
                <a:ext cx="3724866" cy="763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nary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2,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57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0,5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=+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1,29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𝐾𝑁𝑚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BBD4BED7-D281-4FC2-B8B0-DDE00C137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862" y="6182066"/>
                <a:ext cx="3724866" cy="7630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36D29263-575E-459E-92AE-597477A12331}"/>
                  </a:ext>
                </a:extLst>
              </p:cNvPr>
              <p:cNvSpPr/>
              <p:nvPr/>
            </p:nvSpPr>
            <p:spPr>
              <a:xfrm>
                <a:off x="8726642" y="6072137"/>
                <a:ext cx="6735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1,29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36D29263-575E-459E-92AE-597477A123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642" y="6072137"/>
                <a:ext cx="67358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5168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LightSeedRightStep">
      <a:dk1>
        <a:srgbClr val="000000"/>
      </a:dk1>
      <a:lt1>
        <a:srgbClr val="FFFFFF"/>
      </a:lt1>
      <a:dk2>
        <a:srgbClr val="412A24"/>
      </a:dk2>
      <a:lt2>
        <a:srgbClr val="E2E7E8"/>
      </a:lt2>
      <a:accent1>
        <a:srgbClr val="C1988D"/>
      </a:accent1>
      <a:accent2>
        <a:srgbClr val="B6A17C"/>
      </a:accent2>
      <a:accent3>
        <a:srgbClr val="A4A67E"/>
      </a:accent3>
      <a:accent4>
        <a:srgbClr val="91A974"/>
      </a:accent4>
      <a:accent5>
        <a:srgbClr val="86AB81"/>
      </a:accent5>
      <a:accent6>
        <a:srgbClr val="77AF88"/>
      </a:accent6>
      <a:hlink>
        <a:srgbClr val="5B8B97"/>
      </a:hlink>
      <a:folHlink>
        <a:srgbClr val="7F7F7F"/>
      </a:folHlink>
    </a:clrScheme>
    <a:fontScheme name="Slate">
      <a:majorFont>
        <a:latin typeface="Georgia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Dubai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2285</TotalTime>
  <Words>1486</Words>
  <Application>Microsoft Office PowerPoint</Application>
  <PresentationFormat>Widescreen</PresentationFormat>
  <Paragraphs>340</Paragraphs>
  <Slides>19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Calibri</vt:lpstr>
      <vt:lpstr>Cambria Math</vt:lpstr>
      <vt:lpstr>Dubai</vt:lpstr>
      <vt:lpstr>Georgia Pro</vt:lpstr>
      <vt:lpstr>Wingdings 2</vt:lpstr>
      <vt:lpstr>SlateVTI</vt:lpstr>
      <vt:lpstr>Diagramas</vt:lpstr>
      <vt:lpstr>Esforços</vt:lpstr>
      <vt:lpstr>Linhas de Estados - Diagramas</vt:lpstr>
      <vt:lpstr>Roteiro</vt:lpstr>
      <vt:lpstr>Pontos de Cálculo de Momento e Cortante</vt:lpstr>
      <vt:lpstr>Momento Adicional</vt:lpstr>
      <vt:lpstr>Exercício 01 Calcule as Reações de Apoio da Viga e os Diagramas de Cortante e de Momento</vt:lpstr>
      <vt:lpstr>Exercício 02 Calcule as Reações de Apoio da Viga e os Diagramas de Cortante e de Momento </vt:lpstr>
      <vt:lpstr>Exercício 03 Calcule as Reações de Apoio da Viga e os Diagramas de Cortante e de Momento </vt:lpstr>
      <vt:lpstr>Exercício 04 Calcule as Reações de Apoio da Viga, sabendo que q equivale a 10KN/m e L equivale a 3,5m e os Diagramas de Cortante e Momento</vt:lpstr>
      <vt:lpstr>Exercício 04 Calcule as Reações de Apoio da Viga, sabendo que q equivale a 10KN/m e L equivale a 3,5m e os Diagramas de Cortante e Momento</vt:lpstr>
      <vt:lpstr>Exercício 05 Calcule as Reações de Apoio da Viga e os Diagramas de Cortante e de Momento</vt:lpstr>
      <vt:lpstr>Exercício 10 Calcule as Reações de Apoio da Viga e os Diagramas de Cortante e de Momento</vt:lpstr>
      <vt:lpstr>Exercício 11 Calcule as Reações de Apoio da Viga e os Diagramas de Cortante e de Momento </vt:lpstr>
      <vt:lpstr>Exercício 12 Calcule as Reações de Apoio da Viga e os Diagramas de Cortante e de Momento </vt:lpstr>
      <vt:lpstr>Exercício 13 Calcule as Reações de Apoio da Viga e os Diagramas de Cortante e de Momento </vt:lpstr>
      <vt:lpstr>Exercício 13 Calcule as Reações de Apoio da Viga e os Diagramas de Cortante e de Momento </vt:lpstr>
      <vt:lpstr>Exercício 14 Calcule as Reações de Apoio da Viga e os Diagramas de Cortante e de Momento </vt:lpstr>
      <vt:lpstr>Exercício 14 Calcule as Reações de Apoio da Viga e os Diagramas de Cortante e de Momento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Reações de Apoio e Diagramas</dc:title>
  <dc:creator>Talles Mello</dc:creator>
  <cp:lastModifiedBy>Talles Mello</cp:lastModifiedBy>
  <cp:revision>73</cp:revision>
  <dcterms:created xsi:type="dcterms:W3CDTF">2020-06-04T23:40:39Z</dcterms:created>
  <dcterms:modified xsi:type="dcterms:W3CDTF">2021-09-07T00:26:34Z</dcterms:modified>
</cp:coreProperties>
</file>