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1" r:id="rId7"/>
    <p:sldId id="259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52CB4-7526-49A1-A1DD-97C7BEC67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A3940A-2798-437C-BB3C-9352D01DD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E6A15D-D230-49CE-AD9F-A5C933FE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AD5B7C-27AF-44A0-B074-F96C7D5F4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6B1B20-2231-4BA6-B86F-4324FC0F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18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F3E3A-1088-49F1-841C-0280A2D5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A9ED96-A76C-4532-99F2-D5226DFB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5A5106-70F8-41C9-9A96-6CC46AC1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9CB8F0-92AD-464B-A20E-0A321486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8532D3-74FE-45BA-99BB-CCB09E36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27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06ADC8-AD07-4DEF-AE1D-6B2D518022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56E6EF-0900-41C7-9055-D1E9265CC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AEEEDF-D559-4795-9B82-AFCCAC05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0DDE36-DCBC-476C-BB81-B62AF95C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5C597B-BBD0-4F01-A231-67A95CD9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41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A6B85-DB0C-4721-A4AD-4DFACF86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7953EAE-17C2-4D38-A87F-7F78AAB97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188984-7CDE-458D-B825-B70D1987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D008D5-7D5A-4E02-8D12-2B188943E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68D4CB-E780-43C5-9C64-79B01DA4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64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F282B-BE1A-490A-B51C-304393683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06C355-B76F-45A0-99F9-C8FB53700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6ED85F-F720-46C2-9925-13351242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92801-5B67-46E5-908F-7A317AB9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84B66E-3D09-4A67-B28B-C12E98FC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50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AFBD7-D77A-42CB-B8F7-BFFEF1CE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864080-2270-410E-AC72-BADA98F27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6FF8FA2-FBD7-4B9C-B63F-2E3D85080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E7CCEF-0D47-474B-A4F5-01E04F4A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62E0D8-64D9-40A3-8AD5-752BD617B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CA081B-9568-40F0-B425-5ABBBC02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0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7E98C-A1D4-4680-BD4D-69534519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DD797C-DA01-41A5-9CDE-07EC26CA3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43D7C0-EB38-402D-A51D-E9A78F60E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200D627-F239-4911-A046-B2822A724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500923F-0643-40D2-9475-B78B5EE70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D25EFEB-216E-4C4C-A9C7-7C668E25F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750D07D-741A-4503-8E6A-A2C6372E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CFDF14-032E-4B09-B98C-89BF9F27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98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916EC-31DB-47BC-BD1B-4C6D34F7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81C7E9-B51A-4360-A671-4C4B49BD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0A00903-392A-4149-9334-86D5B245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271FCD-C94F-4B26-AB2B-A1051B71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9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9AF9772-FA23-4E27-977A-B4169BB4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52A3169-9CC9-453A-A918-0E316EC2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FD1F1D-1A5C-4AAF-A079-5B3C5523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F239-2E89-4460-A081-2F6AC10A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B538E0-7FC6-4AC9-8C86-DCE4C3673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77DF4D-82C3-4A6B-BB77-46E7BFE7E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EAAF2F-EDDB-4CD2-BB5C-83C8A950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6A708B0-147A-4060-B799-E477B313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D4DC2F-C925-4D1D-BF69-EAA5F2F3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86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D5DB6-95A6-4382-A78F-E4C60F3E2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095E26-15D6-4AAA-AA32-E1D2261E1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1D47BDE-CFF0-4D31-9BFC-4532D57F6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5E342F-F417-47C4-A0C7-343D2A98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78EBE2-B3B7-4D48-98DB-F48F7BDE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5CADC1-1FA8-41F8-960C-6C83B0AB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92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A7EBD9A-31E2-4AFF-830E-3AC403022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F960DA-1AA7-46EE-A2E3-A89451844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7A268D-CD82-4FAD-B9B7-5904C8D33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F593-1AAD-40EF-B412-15B4B136FFCF}" type="datetimeFigureOut">
              <a:rPr lang="pt-BR" smtClean="0"/>
              <a:t>27/09/2021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C335D8-EC7B-4872-B5BB-D96780CBA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3AB849-F243-4E3D-918D-44AB5F664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21EC-96A1-49FD-A803-181997DDE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5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image" Target="../media/image82.png"/><Relationship Id="rId16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91.png"/><Relationship Id="rId5" Type="http://schemas.openxmlformats.org/officeDocument/2006/relationships/image" Target="../media/image8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10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4.png"/><Relationship Id="rId2" Type="http://schemas.openxmlformats.org/officeDocument/2006/relationships/image" Target="../media/image99.png"/><Relationship Id="rId16" Type="http://schemas.openxmlformats.org/officeDocument/2006/relationships/image" Target="../media/image1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Relationship Id="rId9" Type="http://schemas.openxmlformats.org/officeDocument/2006/relationships/image" Target="../media/image1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9216BD3-834C-492C-8C9A-9683EE1DB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4744" y="5198168"/>
            <a:ext cx="9859618" cy="642797"/>
          </a:xfrm>
        </p:spPr>
        <p:txBody>
          <a:bodyPr>
            <a:normAutofit/>
          </a:bodyPr>
          <a:lstStyle/>
          <a:p>
            <a:r>
              <a:rPr lang="pt-BR" sz="3600"/>
              <a:t>Viga Gerber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EFC5DF-E82A-4670-976F-02D5768E5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8774" y="5928655"/>
            <a:ext cx="7831559" cy="410689"/>
          </a:xfrm>
        </p:spPr>
        <p:txBody>
          <a:bodyPr>
            <a:normAutofit/>
          </a:bodyPr>
          <a:lstStyle/>
          <a:p>
            <a:r>
              <a:rPr lang="pt-BR" sz="1600" dirty="0"/>
              <a:t>Disponível em: www.tallesmello.com.br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VIGAS GERBER IC">
            <a:extLst>
              <a:ext uri="{FF2B5EF4-FFF2-40B4-BE49-F238E27FC236}">
                <a16:creationId xmlns:a16="http://schemas.microsoft.com/office/drawing/2014/main" id="{AB419F2E-91AB-4D43-ABFC-6A471B30AF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0"/>
          <a:stretch/>
        </p:blipFill>
        <p:spPr bwMode="auto">
          <a:xfrm>
            <a:off x="2079812" y="805516"/>
            <a:ext cx="8032376" cy="407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5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Diagrama Cortante Final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980DFE5-72A5-4F2A-B076-B593A89A7ABD}"/>
              </a:ext>
            </a:extLst>
          </p:cNvPr>
          <p:cNvCxnSpPr>
            <a:cxnSpLocks/>
          </p:cNvCxnSpPr>
          <p:nvPr/>
        </p:nvCxnSpPr>
        <p:spPr>
          <a:xfrm>
            <a:off x="1201871" y="4170959"/>
            <a:ext cx="0" cy="600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A225446-31BC-4C41-8826-EE4D8F6F63F6}"/>
              </a:ext>
            </a:extLst>
          </p:cNvPr>
          <p:cNvCxnSpPr>
            <a:cxnSpLocks/>
          </p:cNvCxnSpPr>
          <p:nvPr/>
        </p:nvCxnSpPr>
        <p:spPr>
          <a:xfrm flipH="1">
            <a:off x="1201871" y="4471436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131098E-CB27-45FD-8143-B7E6C8CA25C1}"/>
              </a:ext>
            </a:extLst>
          </p:cNvPr>
          <p:cNvCxnSpPr>
            <a:cxnSpLocks/>
          </p:cNvCxnSpPr>
          <p:nvPr/>
        </p:nvCxnSpPr>
        <p:spPr>
          <a:xfrm>
            <a:off x="1007535" y="4038180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CEF1DB5-7E06-4823-8A2A-6D6F088B7D00}"/>
              </a:ext>
            </a:extLst>
          </p:cNvPr>
          <p:cNvCxnSpPr>
            <a:cxnSpLocks/>
          </p:cNvCxnSpPr>
          <p:nvPr/>
        </p:nvCxnSpPr>
        <p:spPr>
          <a:xfrm>
            <a:off x="1007535" y="4233771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1B56B87-2CD4-4A50-B41F-13A8A802ADAA}"/>
              </a:ext>
            </a:extLst>
          </p:cNvPr>
          <p:cNvCxnSpPr>
            <a:cxnSpLocks/>
          </p:cNvCxnSpPr>
          <p:nvPr/>
        </p:nvCxnSpPr>
        <p:spPr>
          <a:xfrm>
            <a:off x="1007535" y="4601294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D4D20F-25A4-48F0-8D33-35E21505A49F}"/>
              </a:ext>
            </a:extLst>
          </p:cNvPr>
          <p:cNvCxnSpPr>
            <a:cxnSpLocks/>
          </p:cNvCxnSpPr>
          <p:nvPr/>
        </p:nvCxnSpPr>
        <p:spPr>
          <a:xfrm>
            <a:off x="1007535" y="4408852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id="{9FD3A4D1-9597-4AFF-9A8A-BFE1DF2DCF10}"/>
              </a:ext>
            </a:extLst>
          </p:cNvPr>
          <p:cNvSpPr/>
          <p:nvPr/>
        </p:nvSpPr>
        <p:spPr>
          <a:xfrm>
            <a:off x="4940385" y="4477289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A295914-52A8-4907-AB7D-A475EC15F0E0}"/>
              </a:ext>
            </a:extLst>
          </p:cNvPr>
          <p:cNvCxnSpPr>
            <a:cxnSpLocks/>
          </p:cNvCxnSpPr>
          <p:nvPr/>
        </p:nvCxnSpPr>
        <p:spPr>
          <a:xfrm flipH="1">
            <a:off x="3248187" y="4473785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690EFE1-4418-45B2-94F4-AD9F9FD6C566}"/>
              </a:ext>
            </a:extLst>
          </p:cNvPr>
          <p:cNvCxnSpPr>
            <a:cxnSpLocks/>
          </p:cNvCxnSpPr>
          <p:nvPr/>
        </p:nvCxnSpPr>
        <p:spPr>
          <a:xfrm flipV="1">
            <a:off x="4904350" y="4799630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9C6D44F-DFC8-468D-B77E-70891B08F999}"/>
              </a:ext>
            </a:extLst>
          </p:cNvPr>
          <p:cNvCxnSpPr>
            <a:cxnSpLocks/>
          </p:cNvCxnSpPr>
          <p:nvPr/>
        </p:nvCxnSpPr>
        <p:spPr>
          <a:xfrm flipV="1">
            <a:off x="3248187" y="4245292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ED6FA861-6012-4F06-ABD3-B3C90413EB7A}"/>
              </a:ext>
            </a:extLst>
          </p:cNvPr>
          <p:cNvCxnSpPr>
            <a:cxnSpLocks/>
          </p:cNvCxnSpPr>
          <p:nvPr/>
        </p:nvCxnSpPr>
        <p:spPr>
          <a:xfrm>
            <a:off x="3248187" y="424385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AF379AA2-CB7C-49E4-9B93-D4FD3ED231EE}"/>
              </a:ext>
            </a:extLst>
          </p:cNvPr>
          <p:cNvCxnSpPr/>
          <p:nvPr/>
        </p:nvCxnSpPr>
        <p:spPr>
          <a:xfrm>
            <a:off x="5097750" y="424385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6B41D71-2991-4683-9289-C96B0318A19D}"/>
              </a:ext>
            </a:extLst>
          </p:cNvPr>
          <p:cNvCxnSpPr/>
          <p:nvPr/>
        </p:nvCxnSpPr>
        <p:spPr>
          <a:xfrm>
            <a:off x="3577319" y="42519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C666CB32-BC15-443D-B037-2F2AF097940D}"/>
              </a:ext>
            </a:extLst>
          </p:cNvPr>
          <p:cNvCxnSpPr/>
          <p:nvPr/>
        </p:nvCxnSpPr>
        <p:spPr>
          <a:xfrm>
            <a:off x="3953246" y="424385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AFFAF04-3E8B-4E8B-8E81-56B726C027B4}"/>
              </a:ext>
            </a:extLst>
          </p:cNvPr>
          <p:cNvCxnSpPr/>
          <p:nvPr/>
        </p:nvCxnSpPr>
        <p:spPr>
          <a:xfrm>
            <a:off x="4311439" y="424385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317E86F8-2613-47D8-B374-1570ED5864F7}"/>
              </a:ext>
            </a:extLst>
          </p:cNvPr>
          <p:cNvCxnSpPr/>
          <p:nvPr/>
        </p:nvCxnSpPr>
        <p:spPr>
          <a:xfrm>
            <a:off x="4690320" y="425192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A532159F-520F-4077-A458-1BB14A1FEC8D}"/>
              </a:ext>
            </a:extLst>
          </p:cNvPr>
          <p:cNvCxnSpPr>
            <a:cxnSpLocks/>
          </p:cNvCxnSpPr>
          <p:nvPr/>
        </p:nvCxnSpPr>
        <p:spPr>
          <a:xfrm>
            <a:off x="2097117" y="3895763"/>
            <a:ext cx="0" cy="550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/>
              <p:nvPr/>
            </p:nvSpPr>
            <p:spPr>
              <a:xfrm>
                <a:off x="2138542" y="3894943"/>
                <a:ext cx="6612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542" y="3894943"/>
                <a:ext cx="661271" cy="276999"/>
              </a:xfrm>
              <a:prstGeom prst="rect">
                <a:avLst/>
              </a:prstGeom>
              <a:blipFill>
                <a:blip r:embed="rId2"/>
                <a:stretch>
                  <a:fillRect l="-8333" r="-9259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/>
              <p:nvPr/>
            </p:nvSpPr>
            <p:spPr>
              <a:xfrm>
                <a:off x="3847409" y="3859198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409" y="3859198"/>
                <a:ext cx="973023" cy="276999"/>
              </a:xfrm>
              <a:prstGeom prst="rect">
                <a:avLst/>
              </a:prstGeom>
              <a:blipFill>
                <a:blip r:embed="rId3"/>
                <a:stretch>
                  <a:fillRect l="-5000" t="-2174" r="-3125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/>
              <p:nvPr/>
            </p:nvSpPr>
            <p:spPr>
              <a:xfrm>
                <a:off x="1417022" y="4686603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022" y="4686603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8696" r="-978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/>
              <p:nvPr/>
            </p:nvSpPr>
            <p:spPr>
              <a:xfrm>
                <a:off x="2287232" y="4686603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232" y="4686603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/>
              <p:nvPr/>
            </p:nvSpPr>
            <p:spPr>
              <a:xfrm>
                <a:off x="3866697" y="4671529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697" y="4671529"/>
                <a:ext cx="555408" cy="276999"/>
              </a:xfrm>
              <a:prstGeom prst="rect">
                <a:avLst/>
              </a:prstGeom>
              <a:blipFill>
                <a:blip r:embed="rId6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/>
              <p:nvPr/>
            </p:nvSpPr>
            <p:spPr>
              <a:xfrm>
                <a:off x="1226017" y="4512753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017" y="4512753"/>
                <a:ext cx="201016" cy="276999"/>
              </a:xfrm>
              <a:prstGeom prst="rect">
                <a:avLst/>
              </a:prstGeom>
              <a:blipFill>
                <a:blip r:embed="rId7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/>
              <p:nvPr/>
            </p:nvSpPr>
            <p:spPr>
              <a:xfrm>
                <a:off x="2976827" y="449375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827" y="4493751"/>
                <a:ext cx="211404" cy="276999"/>
              </a:xfrm>
              <a:prstGeom prst="rect">
                <a:avLst/>
              </a:prstGeom>
              <a:blipFill>
                <a:blip r:embed="rId8"/>
                <a:stretch>
                  <a:fillRect l="-25714" r="-2285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/>
              <p:nvPr/>
            </p:nvSpPr>
            <p:spPr>
              <a:xfrm>
                <a:off x="5022086" y="4511349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086" y="4511349"/>
                <a:ext cx="201016" cy="276999"/>
              </a:xfrm>
              <a:prstGeom prst="rect">
                <a:avLst/>
              </a:prstGeom>
              <a:blipFill>
                <a:blip r:embed="rId9"/>
                <a:stretch>
                  <a:fillRect l="-30303" r="-21212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>
            <a:extLst>
              <a:ext uri="{FF2B5EF4-FFF2-40B4-BE49-F238E27FC236}">
                <a16:creationId xmlns:a16="http://schemas.microsoft.com/office/drawing/2014/main" id="{719CAD2A-E73F-4E20-8E95-2BEFCB49C129}"/>
              </a:ext>
            </a:extLst>
          </p:cNvPr>
          <p:cNvSpPr/>
          <p:nvPr/>
        </p:nvSpPr>
        <p:spPr>
          <a:xfrm>
            <a:off x="3065412" y="4389293"/>
            <a:ext cx="182882" cy="1642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F93EE67-D823-44E8-BEB4-39ED2BDE0240}"/>
              </a:ext>
            </a:extLst>
          </p:cNvPr>
          <p:cNvCxnSpPr>
            <a:cxnSpLocks/>
          </p:cNvCxnSpPr>
          <p:nvPr/>
        </p:nvCxnSpPr>
        <p:spPr>
          <a:xfrm flipH="1">
            <a:off x="7193207" y="4509886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75844FF4-6D8F-4498-945B-B84E82782C68}"/>
                  </a:ext>
                </a:extLst>
              </p:cNvPr>
              <p:cNvSpPr txBox="1"/>
              <p:nvPr/>
            </p:nvSpPr>
            <p:spPr>
              <a:xfrm>
                <a:off x="7217353" y="4551203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CaixaDeTexto 77">
                <a:extLst>
                  <a:ext uri="{FF2B5EF4-FFF2-40B4-BE49-F238E27FC236}">
                    <a16:creationId xmlns:a16="http://schemas.microsoft.com/office/drawing/2014/main" id="{75844FF4-6D8F-4498-945B-B84E82782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353" y="4551203"/>
                <a:ext cx="201016" cy="276999"/>
              </a:xfrm>
              <a:prstGeom prst="rect">
                <a:avLst/>
              </a:prstGeom>
              <a:blipFill>
                <a:blip r:embed="rId10"/>
                <a:stretch>
                  <a:fillRect l="-3030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971BCFBE-4E32-493B-A4C1-865DC4239F6C}"/>
                  </a:ext>
                </a:extLst>
              </p:cNvPr>
              <p:cNvSpPr txBox="1"/>
              <p:nvPr/>
            </p:nvSpPr>
            <p:spPr>
              <a:xfrm>
                <a:off x="6098374" y="5343485"/>
                <a:ext cx="824304" cy="430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DV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num>
                          <m:den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den>
                        </m:f>
                      </m:e>
                    </m:box>
                  </m:oMath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0" name="CaixaDeTexto 79">
                <a:extLst>
                  <a:ext uri="{FF2B5EF4-FFF2-40B4-BE49-F238E27FC236}">
                    <a16:creationId xmlns:a16="http://schemas.microsoft.com/office/drawing/2014/main" id="{971BCFBE-4E32-493B-A4C1-865DC4239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8374" y="5343485"/>
                <a:ext cx="824304" cy="430182"/>
              </a:xfrm>
              <a:prstGeom prst="rect">
                <a:avLst/>
              </a:prstGeom>
              <a:blipFill>
                <a:blip r:embed="rId11"/>
                <a:stretch>
                  <a:fillRect l="-7353" t="-10000" b="-17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id="{4F20B030-DEAD-4624-816A-1FF3B1EA3510}"/>
              </a:ext>
            </a:extLst>
          </p:cNvPr>
          <p:cNvCxnSpPr>
            <a:cxnSpLocks/>
          </p:cNvCxnSpPr>
          <p:nvPr/>
        </p:nvCxnSpPr>
        <p:spPr>
          <a:xfrm flipH="1">
            <a:off x="7211718" y="3588893"/>
            <a:ext cx="5635" cy="91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88D76DED-12C3-4E89-9BBD-5DD9C5B73EA7}"/>
                  </a:ext>
                </a:extLst>
              </p:cNvPr>
              <p:cNvSpPr txBox="1"/>
              <p:nvPr/>
            </p:nvSpPr>
            <p:spPr>
              <a:xfrm>
                <a:off x="7317861" y="3987568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2" name="CaixaDeTexto 81">
                <a:extLst>
                  <a:ext uri="{FF2B5EF4-FFF2-40B4-BE49-F238E27FC236}">
                    <a16:creationId xmlns:a16="http://schemas.microsoft.com/office/drawing/2014/main" id="{88D76DED-12C3-4E89-9BBD-5DD9C5B73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861" y="3987568"/>
                <a:ext cx="438537" cy="369332"/>
              </a:xfrm>
              <a:prstGeom prst="rect">
                <a:avLst/>
              </a:prstGeom>
              <a:blipFill>
                <a:blip r:embed="rId12"/>
                <a:stretch>
                  <a:fillRect r="-2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id="{2CBDCF0E-8C14-4FB6-A0EC-21D350FDB618}"/>
              </a:ext>
            </a:extLst>
          </p:cNvPr>
          <p:cNvCxnSpPr>
            <a:cxnSpLocks/>
          </p:cNvCxnSpPr>
          <p:nvPr/>
        </p:nvCxnSpPr>
        <p:spPr>
          <a:xfrm>
            <a:off x="8064343" y="3964440"/>
            <a:ext cx="1" cy="5255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id="{7F54D16D-872C-4EA9-B189-74DFCBDE423A}"/>
              </a:ext>
            </a:extLst>
          </p:cNvPr>
          <p:cNvCxnSpPr>
            <a:cxnSpLocks/>
          </p:cNvCxnSpPr>
          <p:nvPr/>
        </p:nvCxnSpPr>
        <p:spPr>
          <a:xfrm>
            <a:off x="8996298" y="3987877"/>
            <a:ext cx="1" cy="5255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>
            <a:extLst>
              <a:ext uri="{FF2B5EF4-FFF2-40B4-BE49-F238E27FC236}">
                <a16:creationId xmlns:a16="http://schemas.microsoft.com/office/drawing/2014/main" id="{F11D60C8-8053-4C27-986D-7D3D9EAAC5EC}"/>
              </a:ext>
            </a:extLst>
          </p:cNvPr>
          <p:cNvCxnSpPr>
            <a:cxnSpLocks/>
          </p:cNvCxnSpPr>
          <p:nvPr/>
        </p:nvCxnSpPr>
        <p:spPr>
          <a:xfrm flipV="1">
            <a:off x="7228314" y="3595076"/>
            <a:ext cx="766915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>
            <a:extLst>
              <a:ext uri="{FF2B5EF4-FFF2-40B4-BE49-F238E27FC236}">
                <a16:creationId xmlns:a16="http://schemas.microsoft.com/office/drawing/2014/main" id="{543F27A7-D6E9-406E-AA89-0B81F05A7090}"/>
              </a:ext>
            </a:extLst>
          </p:cNvPr>
          <p:cNvCxnSpPr>
            <a:cxnSpLocks/>
          </p:cNvCxnSpPr>
          <p:nvPr/>
        </p:nvCxnSpPr>
        <p:spPr>
          <a:xfrm>
            <a:off x="8064343" y="3987877"/>
            <a:ext cx="93195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433C7D16-71CE-472C-9AE2-7984DB47AE89}"/>
                  </a:ext>
                </a:extLst>
              </p:cNvPr>
              <p:cNvSpPr txBox="1"/>
              <p:nvPr/>
            </p:nvSpPr>
            <p:spPr>
              <a:xfrm>
                <a:off x="8329375" y="4065998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7" name="CaixaDeTexto 86">
                <a:extLst>
                  <a:ext uri="{FF2B5EF4-FFF2-40B4-BE49-F238E27FC236}">
                    <a16:creationId xmlns:a16="http://schemas.microsoft.com/office/drawing/2014/main" id="{433C7D16-71CE-472C-9AE2-7984DB47A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9375" y="4065998"/>
                <a:ext cx="43853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Conector reto 87">
            <a:extLst>
              <a:ext uri="{FF2B5EF4-FFF2-40B4-BE49-F238E27FC236}">
                <a16:creationId xmlns:a16="http://schemas.microsoft.com/office/drawing/2014/main" id="{D5A6AC22-FDAF-4D30-8D69-BFC9F9961CF4}"/>
              </a:ext>
            </a:extLst>
          </p:cNvPr>
          <p:cNvCxnSpPr>
            <a:cxnSpLocks/>
          </p:cNvCxnSpPr>
          <p:nvPr/>
        </p:nvCxnSpPr>
        <p:spPr>
          <a:xfrm flipH="1">
            <a:off x="8010358" y="3571014"/>
            <a:ext cx="5635" cy="91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0D8D3078-CE96-43D4-A78D-9E176F9FFE4E}"/>
                  </a:ext>
                </a:extLst>
              </p:cNvPr>
              <p:cNvSpPr txBox="1"/>
              <p:nvPr/>
            </p:nvSpPr>
            <p:spPr>
              <a:xfrm>
                <a:off x="8010358" y="4551260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9" name="CaixaDeTexto 88">
                <a:extLst>
                  <a:ext uri="{FF2B5EF4-FFF2-40B4-BE49-F238E27FC236}">
                    <a16:creationId xmlns:a16="http://schemas.microsoft.com/office/drawing/2014/main" id="{0D8D3078-CE96-43D4-A78D-9E176F9FF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358" y="4551260"/>
                <a:ext cx="219932" cy="276999"/>
              </a:xfrm>
              <a:prstGeom prst="rect">
                <a:avLst/>
              </a:prstGeom>
              <a:blipFill>
                <a:blip r:embed="rId14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id="{4073D596-07DD-4984-AFF7-1074FD8AD458}"/>
              </a:ext>
            </a:extLst>
          </p:cNvPr>
          <p:cNvCxnSpPr>
            <a:cxnSpLocks/>
          </p:cNvCxnSpPr>
          <p:nvPr/>
        </p:nvCxnSpPr>
        <p:spPr>
          <a:xfrm flipH="1">
            <a:off x="8993169" y="4506397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2294D54F-4A47-4959-82FC-A3723D81127A}"/>
                  </a:ext>
                </a:extLst>
              </p:cNvPr>
              <p:cNvSpPr txBox="1"/>
              <p:nvPr/>
            </p:nvSpPr>
            <p:spPr>
              <a:xfrm>
                <a:off x="8879583" y="4548103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1" name="CaixaDeTexto 90">
                <a:extLst>
                  <a:ext uri="{FF2B5EF4-FFF2-40B4-BE49-F238E27FC236}">
                    <a16:creationId xmlns:a16="http://schemas.microsoft.com/office/drawing/2014/main" id="{2294D54F-4A47-4959-82FC-A3723D811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583" y="4548103"/>
                <a:ext cx="211404" cy="276999"/>
              </a:xfrm>
              <a:prstGeom prst="rect">
                <a:avLst/>
              </a:prstGeom>
              <a:blipFill>
                <a:blip r:embed="rId15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aixaDeTexto 91">
                <a:extLst>
                  <a:ext uri="{FF2B5EF4-FFF2-40B4-BE49-F238E27FC236}">
                    <a16:creationId xmlns:a16="http://schemas.microsoft.com/office/drawing/2014/main" id="{4E11A659-3C60-4296-A285-82617AA06FB6}"/>
                  </a:ext>
                </a:extLst>
              </p:cNvPr>
              <p:cNvSpPr txBox="1"/>
              <p:nvPr/>
            </p:nvSpPr>
            <p:spPr>
              <a:xfrm>
                <a:off x="10852147" y="4548103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2" name="CaixaDeTexto 91">
                <a:extLst>
                  <a:ext uri="{FF2B5EF4-FFF2-40B4-BE49-F238E27FC236}">
                    <a16:creationId xmlns:a16="http://schemas.microsoft.com/office/drawing/2014/main" id="{4E11A659-3C60-4296-A285-82617AA06F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2147" y="4548103"/>
                <a:ext cx="201016" cy="276999"/>
              </a:xfrm>
              <a:prstGeom prst="rect">
                <a:avLst/>
              </a:prstGeom>
              <a:blipFill>
                <a:blip r:embed="rId16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Conector reto 93">
            <a:extLst>
              <a:ext uri="{FF2B5EF4-FFF2-40B4-BE49-F238E27FC236}">
                <a16:creationId xmlns:a16="http://schemas.microsoft.com/office/drawing/2014/main" id="{B2423F5E-E2B6-4AF4-A736-3394C6AA1AA2}"/>
              </a:ext>
            </a:extLst>
          </p:cNvPr>
          <p:cNvCxnSpPr>
            <a:cxnSpLocks/>
          </p:cNvCxnSpPr>
          <p:nvPr/>
        </p:nvCxnSpPr>
        <p:spPr>
          <a:xfrm flipH="1">
            <a:off x="10835657" y="4534035"/>
            <a:ext cx="10249" cy="429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>
            <a:extLst>
              <a:ext uri="{FF2B5EF4-FFF2-40B4-BE49-F238E27FC236}">
                <a16:creationId xmlns:a16="http://schemas.microsoft.com/office/drawing/2014/main" id="{BF70B958-9056-417D-BECE-ADE8AF85FF49}"/>
              </a:ext>
            </a:extLst>
          </p:cNvPr>
          <p:cNvCxnSpPr>
            <a:cxnSpLocks/>
          </p:cNvCxnSpPr>
          <p:nvPr/>
        </p:nvCxnSpPr>
        <p:spPr>
          <a:xfrm>
            <a:off x="9004383" y="3997697"/>
            <a:ext cx="1831274" cy="96590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A41BF90F-AFA7-4FC9-860B-650247B73820}"/>
                  </a:ext>
                </a:extLst>
              </p:cNvPr>
              <p:cNvSpPr txBox="1"/>
              <p:nvPr/>
            </p:nvSpPr>
            <p:spPr>
              <a:xfrm>
                <a:off x="9038788" y="4149406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6" name="CaixaDeTexto 95">
                <a:extLst>
                  <a:ext uri="{FF2B5EF4-FFF2-40B4-BE49-F238E27FC236}">
                    <a16:creationId xmlns:a16="http://schemas.microsoft.com/office/drawing/2014/main" id="{A41BF90F-AFA7-4FC9-860B-650247B73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788" y="4149406"/>
                <a:ext cx="43853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CaixaDeTexto 96">
                <a:extLst>
                  <a:ext uri="{FF2B5EF4-FFF2-40B4-BE49-F238E27FC236}">
                    <a16:creationId xmlns:a16="http://schemas.microsoft.com/office/drawing/2014/main" id="{EF054071-EAD0-443D-A81D-78A3A1070D8F}"/>
                  </a:ext>
                </a:extLst>
              </p:cNvPr>
              <p:cNvSpPr txBox="1"/>
              <p:nvPr/>
            </p:nvSpPr>
            <p:spPr>
              <a:xfrm>
                <a:off x="10398726" y="4501209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97" name="CaixaDeTexto 96">
                <a:extLst>
                  <a:ext uri="{FF2B5EF4-FFF2-40B4-BE49-F238E27FC236}">
                    <a16:creationId xmlns:a16="http://schemas.microsoft.com/office/drawing/2014/main" id="{EF054071-EAD0-443D-A81D-78A3A1070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8726" y="4501209"/>
                <a:ext cx="438537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1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2" grpId="0"/>
      <p:bldP spid="87" grpId="0"/>
      <p:bldP spid="91" grpId="0"/>
      <p:bldP spid="92" grpId="0"/>
      <p:bldP spid="96" grpId="0"/>
      <p:bldP spid="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Diagrama Cortante Final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980DFE5-72A5-4F2A-B076-B593A89A7ABD}"/>
              </a:ext>
            </a:extLst>
          </p:cNvPr>
          <p:cNvCxnSpPr>
            <a:cxnSpLocks/>
          </p:cNvCxnSpPr>
          <p:nvPr/>
        </p:nvCxnSpPr>
        <p:spPr>
          <a:xfrm>
            <a:off x="1375228" y="3921261"/>
            <a:ext cx="0" cy="600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A225446-31BC-4C41-8826-EE4D8F6F63F6}"/>
              </a:ext>
            </a:extLst>
          </p:cNvPr>
          <p:cNvCxnSpPr>
            <a:cxnSpLocks/>
          </p:cNvCxnSpPr>
          <p:nvPr/>
        </p:nvCxnSpPr>
        <p:spPr>
          <a:xfrm flipH="1">
            <a:off x="1375228" y="4221738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131098E-CB27-45FD-8143-B7E6C8CA25C1}"/>
              </a:ext>
            </a:extLst>
          </p:cNvPr>
          <p:cNvCxnSpPr>
            <a:cxnSpLocks/>
          </p:cNvCxnSpPr>
          <p:nvPr/>
        </p:nvCxnSpPr>
        <p:spPr>
          <a:xfrm>
            <a:off x="1180892" y="3788482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CEF1DB5-7E06-4823-8A2A-6D6F088B7D00}"/>
              </a:ext>
            </a:extLst>
          </p:cNvPr>
          <p:cNvCxnSpPr>
            <a:cxnSpLocks/>
          </p:cNvCxnSpPr>
          <p:nvPr/>
        </p:nvCxnSpPr>
        <p:spPr>
          <a:xfrm>
            <a:off x="1180892" y="3984073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1B56B87-2CD4-4A50-B41F-13A8A802ADAA}"/>
              </a:ext>
            </a:extLst>
          </p:cNvPr>
          <p:cNvCxnSpPr>
            <a:cxnSpLocks/>
          </p:cNvCxnSpPr>
          <p:nvPr/>
        </p:nvCxnSpPr>
        <p:spPr>
          <a:xfrm>
            <a:off x="1180892" y="4351596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D4D20F-25A4-48F0-8D33-35E21505A49F}"/>
              </a:ext>
            </a:extLst>
          </p:cNvPr>
          <p:cNvCxnSpPr>
            <a:cxnSpLocks/>
          </p:cNvCxnSpPr>
          <p:nvPr/>
        </p:nvCxnSpPr>
        <p:spPr>
          <a:xfrm>
            <a:off x="1180892" y="4159154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id="{9FD3A4D1-9597-4AFF-9A8A-BFE1DF2DCF10}"/>
              </a:ext>
            </a:extLst>
          </p:cNvPr>
          <p:cNvSpPr/>
          <p:nvPr/>
        </p:nvSpPr>
        <p:spPr>
          <a:xfrm>
            <a:off x="5113742" y="4227591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A295914-52A8-4907-AB7D-A475EC15F0E0}"/>
              </a:ext>
            </a:extLst>
          </p:cNvPr>
          <p:cNvCxnSpPr>
            <a:cxnSpLocks/>
          </p:cNvCxnSpPr>
          <p:nvPr/>
        </p:nvCxnSpPr>
        <p:spPr>
          <a:xfrm flipH="1">
            <a:off x="3421544" y="4224087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690EFE1-4418-45B2-94F4-AD9F9FD6C566}"/>
              </a:ext>
            </a:extLst>
          </p:cNvPr>
          <p:cNvCxnSpPr>
            <a:cxnSpLocks/>
          </p:cNvCxnSpPr>
          <p:nvPr/>
        </p:nvCxnSpPr>
        <p:spPr>
          <a:xfrm flipV="1">
            <a:off x="5077707" y="4549932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9C6D44F-DFC8-468D-B77E-70891B08F999}"/>
              </a:ext>
            </a:extLst>
          </p:cNvPr>
          <p:cNvCxnSpPr>
            <a:cxnSpLocks/>
          </p:cNvCxnSpPr>
          <p:nvPr/>
        </p:nvCxnSpPr>
        <p:spPr>
          <a:xfrm flipV="1">
            <a:off x="3421544" y="3995594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ED6FA861-6012-4F06-ABD3-B3C90413EB7A}"/>
              </a:ext>
            </a:extLst>
          </p:cNvPr>
          <p:cNvCxnSpPr>
            <a:cxnSpLocks/>
          </p:cNvCxnSpPr>
          <p:nvPr/>
        </p:nvCxnSpPr>
        <p:spPr>
          <a:xfrm>
            <a:off x="3421544" y="3994158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AF379AA2-CB7C-49E4-9B93-D4FD3ED231EE}"/>
              </a:ext>
            </a:extLst>
          </p:cNvPr>
          <p:cNvCxnSpPr/>
          <p:nvPr/>
        </p:nvCxnSpPr>
        <p:spPr>
          <a:xfrm>
            <a:off x="5271107" y="3994157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6B41D71-2991-4683-9289-C96B0318A19D}"/>
              </a:ext>
            </a:extLst>
          </p:cNvPr>
          <p:cNvCxnSpPr/>
          <p:nvPr/>
        </p:nvCxnSpPr>
        <p:spPr>
          <a:xfrm>
            <a:off x="3750676" y="400223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C666CB32-BC15-443D-B037-2F2AF097940D}"/>
              </a:ext>
            </a:extLst>
          </p:cNvPr>
          <p:cNvCxnSpPr/>
          <p:nvPr/>
        </p:nvCxnSpPr>
        <p:spPr>
          <a:xfrm>
            <a:off x="4126603" y="399415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AFFAF04-3E8B-4E8B-8E81-56B726C027B4}"/>
              </a:ext>
            </a:extLst>
          </p:cNvPr>
          <p:cNvCxnSpPr/>
          <p:nvPr/>
        </p:nvCxnSpPr>
        <p:spPr>
          <a:xfrm>
            <a:off x="4484796" y="399415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317E86F8-2613-47D8-B374-1570ED5864F7}"/>
              </a:ext>
            </a:extLst>
          </p:cNvPr>
          <p:cNvCxnSpPr/>
          <p:nvPr/>
        </p:nvCxnSpPr>
        <p:spPr>
          <a:xfrm>
            <a:off x="4863677" y="400223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A532159F-520F-4077-A458-1BB14A1FEC8D}"/>
              </a:ext>
            </a:extLst>
          </p:cNvPr>
          <p:cNvCxnSpPr>
            <a:cxnSpLocks/>
          </p:cNvCxnSpPr>
          <p:nvPr/>
        </p:nvCxnSpPr>
        <p:spPr>
          <a:xfrm>
            <a:off x="2270474" y="3646065"/>
            <a:ext cx="0" cy="550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/>
              <p:nvPr/>
            </p:nvSpPr>
            <p:spPr>
              <a:xfrm>
                <a:off x="2311899" y="3645245"/>
                <a:ext cx="6612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899" y="3645245"/>
                <a:ext cx="661271" cy="276999"/>
              </a:xfrm>
              <a:prstGeom prst="rect">
                <a:avLst/>
              </a:prstGeom>
              <a:blipFill>
                <a:blip r:embed="rId2"/>
                <a:stretch>
                  <a:fillRect l="-8257" r="-8257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/>
              <p:nvPr/>
            </p:nvSpPr>
            <p:spPr>
              <a:xfrm>
                <a:off x="4020766" y="3609500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766" y="3609500"/>
                <a:ext cx="973023" cy="276999"/>
              </a:xfrm>
              <a:prstGeom prst="rect">
                <a:avLst/>
              </a:prstGeom>
              <a:blipFill>
                <a:blip r:embed="rId3"/>
                <a:stretch>
                  <a:fillRect l="-5660" t="-2174" r="-3774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/>
              <p:nvPr/>
            </p:nvSpPr>
            <p:spPr>
              <a:xfrm>
                <a:off x="1590379" y="4436905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379" y="4436905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/>
              <p:nvPr/>
            </p:nvSpPr>
            <p:spPr>
              <a:xfrm>
                <a:off x="2460589" y="4436905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0589" y="4436905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/>
              <p:nvPr/>
            </p:nvSpPr>
            <p:spPr>
              <a:xfrm>
                <a:off x="4040054" y="4421831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054" y="4421831"/>
                <a:ext cx="555408" cy="276999"/>
              </a:xfrm>
              <a:prstGeom prst="rect">
                <a:avLst/>
              </a:prstGeom>
              <a:blipFill>
                <a:blip r:embed="rId6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/>
              <p:nvPr/>
            </p:nvSpPr>
            <p:spPr>
              <a:xfrm>
                <a:off x="1399374" y="4263055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374" y="4263055"/>
                <a:ext cx="201016" cy="276999"/>
              </a:xfrm>
              <a:prstGeom prst="rect">
                <a:avLst/>
              </a:prstGeom>
              <a:blipFill>
                <a:blip r:embed="rId7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/>
              <p:nvPr/>
            </p:nvSpPr>
            <p:spPr>
              <a:xfrm>
                <a:off x="3150184" y="4244053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184" y="4244053"/>
                <a:ext cx="211404" cy="276999"/>
              </a:xfrm>
              <a:prstGeom prst="rect">
                <a:avLst/>
              </a:prstGeom>
              <a:blipFill>
                <a:blip r:embed="rId8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/>
              <p:nvPr/>
            </p:nvSpPr>
            <p:spPr>
              <a:xfrm>
                <a:off x="5195443" y="426165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443" y="4261651"/>
                <a:ext cx="201016" cy="276999"/>
              </a:xfrm>
              <a:prstGeom prst="rect">
                <a:avLst/>
              </a:prstGeom>
              <a:blipFill>
                <a:blip r:embed="rId9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>
            <a:extLst>
              <a:ext uri="{FF2B5EF4-FFF2-40B4-BE49-F238E27FC236}">
                <a16:creationId xmlns:a16="http://schemas.microsoft.com/office/drawing/2014/main" id="{719CAD2A-E73F-4E20-8E95-2BEFCB49C129}"/>
              </a:ext>
            </a:extLst>
          </p:cNvPr>
          <p:cNvSpPr/>
          <p:nvPr/>
        </p:nvSpPr>
        <p:spPr>
          <a:xfrm>
            <a:off x="3238769" y="4139595"/>
            <a:ext cx="182882" cy="1642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8C9C682B-00EC-47C2-A2EF-1A77A62CD0D9}"/>
              </a:ext>
            </a:extLst>
          </p:cNvPr>
          <p:cNvCxnSpPr>
            <a:cxnSpLocks/>
          </p:cNvCxnSpPr>
          <p:nvPr/>
        </p:nvCxnSpPr>
        <p:spPr>
          <a:xfrm flipH="1">
            <a:off x="9033842" y="4733312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18627D1-2AD2-40EA-A0B7-FF15863B6457}"/>
                  </a:ext>
                </a:extLst>
              </p:cNvPr>
              <p:cNvSpPr txBox="1"/>
              <p:nvPr/>
            </p:nvSpPr>
            <p:spPr>
              <a:xfrm>
                <a:off x="10794344" y="476157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A18627D1-2AD2-40EA-A0B7-FF15863B6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344" y="4761571"/>
                <a:ext cx="201016" cy="276999"/>
              </a:xfrm>
              <a:prstGeom prst="rect">
                <a:avLst/>
              </a:prstGeom>
              <a:blipFill>
                <a:blip r:embed="rId10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432A2C1F-9214-4CDF-8A4E-962C8771FB14}"/>
                  </a:ext>
                </a:extLst>
              </p:cNvPr>
              <p:cNvSpPr txBox="1"/>
              <p:nvPr/>
            </p:nvSpPr>
            <p:spPr>
              <a:xfrm>
                <a:off x="6259574" y="5571990"/>
                <a:ext cx="824305" cy="431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box>
                        <m:boxPr>
                          <m:ctrlPr>
                            <a:rPr lang="pt-B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num>
                            <m:den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432A2C1F-9214-4CDF-8A4E-962C8771FB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574" y="5571990"/>
                <a:ext cx="824305" cy="431721"/>
              </a:xfrm>
              <a:prstGeom prst="rect">
                <a:avLst/>
              </a:prstGeom>
              <a:blipFill>
                <a:blip r:embed="rId11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EB03F601-069C-465E-9AF1-8B34C46FAAF0}"/>
              </a:ext>
            </a:extLst>
          </p:cNvPr>
          <p:cNvCxnSpPr/>
          <p:nvPr/>
        </p:nvCxnSpPr>
        <p:spPr>
          <a:xfrm>
            <a:off x="9941047" y="4733312"/>
            <a:ext cx="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orma Livre: Forma 50">
            <a:extLst>
              <a:ext uri="{FF2B5EF4-FFF2-40B4-BE49-F238E27FC236}">
                <a16:creationId xmlns:a16="http://schemas.microsoft.com/office/drawing/2014/main" id="{7B7795AC-478D-46E1-A296-63D8EA2BD0E1}"/>
              </a:ext>
            </a:extLst>
          </p:cNvPr>
          <p:cNvSpPr/>
          <p:nvPr/>
        </p:nvSpPr>
        <p:spPr>
          <a:xfrm>
            <a:off x="9045113" y="4732368"/>
            <a:ext cx="1856935" cy="267286"/>
          </a:xfrm>
          <a:custGeom>
            <a:avLst/>
            <a:gdLst>
              <a:gd name="connsiteX0" fmla="*/ 0 w 1856935"/>
              <a:gd name="connsiteY0" fmla="*/ 0 h 267286"/>
              <a:gd name="connsiteX1" fmla="*/ 914400 w 1856935"/>
              <a:gd name="connsiteY1" fmla="*/ 267286 h 267286"/>
              <a:gd name="connsiteX2" fmla="*/ 1856935 w 1856935"/>
              <a:gd name="connsiteY2" fmla="*/ 0 h 26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6935" h="267286">
                <a:moveTo>
                  <a:pt x="0" y="0"/>
                </a:moveTo>
                <a:cubicBezTo>
                  <a:pt x="302455" y="133643"/>
                  <a:pt x="604911" y="267286"/>
                  <a:pt x="914400" y="267286"/>
                </a:cubicBezTo>
                <a:cubicBezTo>
                  <a:pt x="1223889" y="267286"/>
                  <a:pt x="1540412" y="133643"/>
                  <a:pt x="1856935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294E370B-8CA6-4746-BDE1-6A1AC3008901}"/>
              </a:ext>
            </a:extLst>
          </p:cNvPr>
          <p:cNvSpPr/>
          <p:nvPr/>
        </p:nvSpPr>
        <p:spPr>
          <a:xfrm>
            <a:off x="10846418" y="4683387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20838921-CFF9-41AA-BF78-8D2481F7CDE4}"/>
              </a:ext>
            </a:extLst>
          </p:cNvPr>
          <p:cNvSpPr/>
          <p:nvPr/>
        </p:nvSpPr>
        <p:spPr>
          <a:xfrm>
            <a:off x="9003690" y="4677404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131A0E3F-EEA7-494B-BAAC-215E3E55852B}"/>
                  </a:ext>
                </a:extLst>
              </p:cNvPr>
              <p:cNvSpPr txBox="1"/>
              <p:nvPr/>
            </p:nvSpPr>
            <p:spPr>
              <a:xfrm>
                <a:off x="9441288" y="4979007"/>
                <a:ext cx="9875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4" name="CaixaDeTexto 53">
                <a:extLst>
                  <a:ext uri="{FF2B5EF4-FFF2-40B4-BE49-F238E27FC236}">
                    <a16:creationId xmlns:a16="http://schemas.microsoft.com/office/drawing/2014/main" id="{131A0E3F-EEA7-494B-BAAC-215E3E558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288" y="4979007"/>
                <a:ext cx="98758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DC8F7604-D64C-4717-ADA5-B8EEDF12D4E1}"/>
              </a:ext>
            </a:extLst>
          </p:cNvPr>
          <p:cNvCxnSpPr>
            <a:cxnSpLocks/>
          </p:cNvCxnSpPr>
          <p:nvPr/>
        </p:nvCxnSpPr>
        <p:spPr>
          <a:xfrm flipH="1">
            <a:off x="7179556" y="4730452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AE7B0504-A3D2-40E4-A38D-7A5BD48A8553}"/>
                  </a:ext>
                </a:extLst>
              </p:cNvPr>
              <p:cNvSpPr txBox="1"/>
              <p:nvPr/>
            </p:nvSpPr>
            <p:spPr>
              <a:xfrm>
                <a:off x="7203702" y="4771769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CaixaDeTexto 56">
                <a:extLst>
                  <a:ext uri="{FF2B5EF4-FFF2-40B4-BE49-F238E27FC236}">
                    <a16:creationId xmlns:a16="http://schemas.microsoft.com/office/drawing/2014/main" id="{AE7B0504-A3D2-40E4-A38D-7A5BD48A8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702" y="4771769"/>
                <a:ext cx="201016" cy="276999"/>
              </a:xfrm>
              <a:prstGeom prst="rect">
                <a:avLst/>
              </a:prstGeom>
              <a:blipFill>
                <a:blip r:embed="rId13"/>
                <a:stretch>
                  <a:fillRect l="-3030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B3EA981F-4F9E-4337-A8D3-51F1A7F87372}"/>
                  </a:ext>
                </a:extLst>
              </p:cNvPr>
              <p:cNvSpPr txBox="1"/>
              <p:nvPr/>
            </p:nvSpPr>
            <p:spPr>
              <a:xfrm>
                <a:off x="8954512" y="475276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B3EA981F-4F9E-4337-A8D3-51F1A7F87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512" y="4752767"/>
                <a:ext cx="211404" cy="276999"/>
              </a:xfrm>
              <a:prstGeom prst="rect">
                <a:avLst/>
              </a:prstGeom>
              <a:blipFill>
                <a:blip r:embed="rId14"/>
                <a:stretch>
                  <a:fillRect l="-28571" r="-2000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Elipse 58">
            <a:extLst>
              <a:ext uri="{FF2B5EF4-FFF2-40B4-BE49-F238E27FC236}">
                <a16:creationId xmlns:a16="http://schemas.microsoft.com/office/drawing/2014/main" id="{52AD5E6B-F470-43B5-A96D-A18404F27678}"/>
              </a:ext>
            </a:extLst>
          </p:cNvPr>
          <p:cNvSpPr/>
          <p:nvPr/>
        </p:nvSpPr>
        <p:spPr>
          <a:xfrm>
            <a:off x="9006200" y="4686646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79FEB756-F278-4990-9856-10810E52CCEA}"/>
              </a:ext>
            </a:extLst>
          </p:cNvPr>
          <p:cNvCxnSpPr>
            <a:cxnSpLocks/>
          </p:cNvCxnSpPr>
          <p:nvPr/>
        </p:nvCxnSpPr>
        <p:spPr>
          <a:xfrm flipH="1">
            <a:off x="7209029" y="3149923"/>
            <a:ext cx="5634" cy="1554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ED94F9B5-4512-4F24-8D02-C635C3A98EF8}"/>
                  </a:ext>
                </a:extLst>
              </p:cNvPr>
              <p:cNvSpPr txBox="1"/>
              <p:nvPr/>
            </p:nvSpPr>
            <p:spPr>
              <a:xfrm>
                <a:off x="6676465" y="3742754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ED94F9B5-4512-4F24-8D02-C635C3A98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465" y="3742754"/>
                <a:ext cx="438537" cy="369332"/>
              </a:xfrm>
              <a:prstGeom prst="rect">
                <a:avLst/>
              </a:prstGeom>
              <a:blipFill>
                <a:blip r:embed="rId15"/>
                <a:stretch>
                  <a:fillRect r="-2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CBBE99CF-905D-4816-AD9A-2CB4C4323EC8}"/>
              </a:ext>
            </a:extLst>
          </p:cNvPr>
          <p:cNvCxnSpPr>
            <a:cxnSpLocks/>
          </p:cNvCxnSpPr>
          <p:nvPr/>
        </p:nvCxnSpPr>
        <p:spPr>
          <a:xfrm>
            <a:off x="8161678" y="4226138"/>
            <a:ext cx="0" cy="5016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AF16BA34-36EF-4B3A-A9C6-3193AF402B76}"/>
                  </a:ext>
                </a:extLst>
              </p:cNvPr>
              <p:cNvSpPr txBox="1"/>
              <p:nvPr/>
            </p:nvSpPr>
            <p:spPr>
              <a:xfrm>
                <a:off x="8109394" y="4761804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AF16BA34-36EF-4B3A-A9C6-3193AF402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394" y="4761804"/>
                <a:ext cx="219932" cy="276999"/>
              </a:xfrm>
              <a:prstGeom prst="rect">
                <a:avLst/>
              </a:prstGeom>
              <a:blipFill>
                <a:blip r:embed="rId16"/>
                <a:stretch>
                  <a:fillRect l="-25000" r="-2222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350FA36-B187-41CF-A59E-812A8CF059C5}"/>
                  </a:ext>
                </a:extLst>
              </p:cNvPr>
              <p:cNvSpPr txBox="1"/>
              <p:nvPr/>
            </p:nvSpPr>
            <p:spPr>
              <a:xfrm>
                <a:off x="7585581" y="4277847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4" name="CaixaDeTexto 63">
                <a:extLst>
                  <a:ext uri="{FF2B5EF4-FFF2-40B4-BE49-F238E27FC236}">
                    <a16:creationId xmlns:a16="http://schemas.microsoft.com/office/drawing/2014/main" id="{9350FA36-B187-41CF-A59E-812A8CF05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581" y="4277847"/>
                <a:ext cx="438537" cy="369332"/>
              </a:xfrm>
              <a:prstGeom prst="rect">
                <a:avLst/>
              </a:prstGeom>
              <a:blipFill>
                <a:blip r:embed="rId17"/>
                <a:stretch>
                  <a:fillRect r="-2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C85B336F-0B62-40C5-ABA2-84213C364B8C}"/>
              </a:ext>
            </a:extLst>
          </p:cNvPr>
          <p:cNvCxnSpPr>
            <a:cxnSpLocks/>
          </p:cNvCxnSpPr>
          <p:nvPr/>
        </p:nvCxnSpPr>
        <p:spPr>
          <a:xfrm>
            <a:off x="7229724" y="3185273"/>
            <a:ext cx="951978" cy="10364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5C9BCE8F-BA81-43FA-8F72-149074A914E5}"/>
              </a:ext>
            </a:extLst>
          </p:cNvPr>
          <p:cNvCxnSpPr>
            <a:cxnSpLocks/>
          </p:cNvCxnSpPr>
          <p:nvPr/>
        </p:nvCxnSpPr>
        <p:spPr>
          <a:xfrm>
            <a:off x="8181702" y="4226138"/>
            <a:ext cx="821988" cy="4910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93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51" grpId="0" animBg="1"/>
      <p:bldP spid="52" grpId="0" animBg="1"/>
      <p:bldP spid="53" grpId="0" animBg="1"/>
      <p:bldP spid="54" grpId="0"/>
      <p:bldP spid="59" grpId="0" animBg="1"/>
      <p:bldP spid="61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3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pt-BR" sz="4800" dirty="0"/>
              <a:t>Exercício 02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177A3-F070-466D-81BE-034F9CF6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r>
              <a:rPr lang="pt-BR" sz="2200" dirty="0"/>
              <a:t>Calcule as reações de apoio e os diagramas de momento e de cortante da Viga </a:t>
            </a:r>
            <a:r>
              <a:rPr lang="pt-BR" sz="2200" dirty="0" err="1"/>
              <a:t>Gerber</a:t>
            </a:r>
            <a:r>
              <a:rPr lang="pt-BR" sz="2200" dirty="0"/>
              <a:t> abaixo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A88AD213-43CF-4DA9-B06C-660F5B8722FA}"/>
              </a:ext>
            </a:extLst>
          </p:cNvPr>
          <p:cNvSpPr/>
          <p:nvPr/>
        </p:nvSpPr>
        <p:spPr>
          <a:xfrm>
            <a:off x="10308165" y="3893679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30E3F1E-E9FE-45F1-BC4E-85F922BBC9FA}"/>
              </a:ext>
            </a:extLst>
          </p:cNvPr>
          <p:cNvCxnSpPr>
            <a:cxnSpLocks/>
          </p:cNvCxnSpPr>
          <p:nvPr/>
        </p:nvCxnSpPr>
        <p:spPr>
          <a:xfrm flipH="1">
            <a:off x="7182711" y="3890175"/>
            <a:ext cx="3308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F45C497A-E363-4A33-A8D0-BE7B884DE603}"/>
              </a:ext>
            </a:extLst>
          </p:cNvPr>
          <p:cNvCxnSpPr>
            <a:cxnSpLocks/>
          </p:cNvCxnSpPr>
          <p:nvPr/>
        </p:nvCxnSpPr>
        <p:spPr>
          <a:xfrm flipV="1">
            <a:off x="10274083" y="4162025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7712942D-6E9C-4284-8958-F19A4EF4C92A}"/>
              </a:ext>
            </a:extLst>
          </p:cNvPr>
          <p:cNvCxnSpPr>
            <a:cxnSpLocks/>
          </p:cNvCxnSpPr>
          <p:nvPr/>
        </p:nvCxnSpPr>
        <p:spPr>
          <a:xfrm>
            <a:off x="7338055" y="3656740"/>
            <a:ext cx="3143304" cy="49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A63E102D-1044-4E3D-A61C-AC6DDA496754}"/>
              </a:ext>
            </a:extLst>
          </p:cNvPr>
          <p:cNvCxnSpPr>
            <a:cxnSpLocks/>
          </p:cNvCxnSpPr>
          <p:nvPr/>
        </p:nvCxnSpPr>
        <p:spPr>
          <a:xfrm>
            <a:off x="8615967" y="366024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7DC89497-FFDB-4997-ABBA-E2F507A77E86}"/>
              </a:ext>
            </a:extLst>
          </p:cNvPr>
          <p:cNvCxnSpPr/>
          <p:nvPr/>
        </p:nvCxnSpPr>
        <p:spPr>
          <a:xfrm>
            <a:off x="10465530" y="366024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D378272-A983-4190-8F7E-7066D19321A9}"/>
              </a:ext>
            </a:extLst>
          </p:cNvPr>
          <p:cNvCxnSpPr/>
          <p:nvPr/>
        </p:nvCxnSpPr>
        <p:spPr>
          <a:xfrm>
            <a:off x="8945099" y="366831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9AAD27AB-FB7C-4FC2-B931-C1F7C774EA9F}"/>
              </a:ext>
            </a:extLst>
          </p:cNvPr>
          <p:cNvCxnSpPr/>
          <p:nvPr/>
        </p:nvCxnSpPr>
        <p:spPr>
          <a:xfrm>
            <a:off x="9321026" y="366024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B1AFC003-2D69-4CFC-AE19-026429E9ECFA}"/>
              </a:ext>
            </a:extLst>
          </p:cNvPr>
          <p:cNvCxnSpPr/>
          <p:nvPr/>
        </p:nvCxnSpPr>
        <p:spPr>
          <a:xfrm>
            <a:off x="9679219" y="366024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6CE085A0-6380-4491-B844-1A8E62B9380F}"/>
              </a:ext>
            </a:extLst>
          </p:cNvPr>
          <p:cNvCxnSpPr/>
          <p:nvPr/>
        </p:nvCxnSpPr>
        <p:spPr>
          <a:xfrm>
            <a:off x="10058100" y="366831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D8865441-66CC-4F99-8C2C-B3B74D288DAD}"/>
                  </a:ext>
                </a:extLst>
              </p:cNvPr>
              <p:cNvSpPr txBox="1"/>
              <p:nvPr/>
            </p:nvSpPr>
            <p:spPr>
              <a:xfrm>
                <a:off x="8678459" y="3279216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D8865441-66CC-4F99-8C2C-B3B74D288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8459" y="3279216"/>
                <a:ext cx="973023" cy="276999"/>
              </a:xfrm>
              <a:prstGeom prst="rect">
                <a:avLst/>
              </a:prstGeom>
              <a:blipFill>
                <a:blip r:embed="rId2"/>
                <a:stretch>
                  <a:fillRect l="-5660" t="-2222" r="-3774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4C668AE0-EB84-4200-9C7C-8887C5CDA27D}"/>
                  </a:ext>
                </a:extLst>
              </p:cNvPr>
              <p:cNvSpPr txBox="1"/>
              <p:nvPr/>
            </p:nvSpPr>
            <p:spPr>
              <a:xfrm>
                <a:off x="8823147" y="4077520"/>
                <a:ext cx="6836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1" name="CaixaDeTexto 30">
                <a:extLst>
                  <a:ext uri="{FF2B5EF4-FFF2-40B4-BE49-F238E27FC236}">
                    <a16:creationId xmlns:a16="http://schemas.microsoft.com/office/drawing/2014/main" id="{4C668AE0-EB84-4200-9C7C-8887C5CDA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147" y="4077520"/>
                <a:ext cx="683649" cy="276999"/>
              </a:xfrm>
              <a:prstGeom prst="rect">
                <a:avLst/>
              </a:prstGeom>
              <a:blipFill>
                <a:blip r:embed="rId3"/>
                <a:stretch>
                  <a:fillRect l="-7080" r="-7965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79890D6E-B789-4509-B69A-10839DEB5400}"/>
              </a:ext>
            </a:extLst>
          </p:cNvPr>
          <p:cNvCxnSpPr>
            <a:cxnSpLocks/>
          </p:cNvCxnSpPr>
          <p:nvPr/>
        </p:nvCxnSpPr>
        <p:spPr>
          <a:xfrm flipH="1">
            <a:off x="5257360" y="3890175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349422C4-F2AA-4127-9123-6BCC5F76296B}"/>
              </a:ext>
            </a:extLst>
          </p:cNvPr>
          <p:cNvCxnSpPr>
            <a:cxnSpLocks/>
          </p:cNvCxnSpPr>
          <p:nvPr/>
        </p:nvCxnSpPr>
        <p:spPr>
          <a:xfrm flipV="1">
            <a:off x="5257360" y="3661682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1AD9805C-6CA2-406F-96CD-73939C7B16FD}"/>
              </a:ext>
            </a:extLst>
          </p:cNvPr>
          <p:cNvCxnSpPr>
            <a:cxnSpLocks/>
          </p:cNvCxnSpPr>
          <p:nvPr/>
        </p:nvCxnSpPr>
        <p:spPr>
          <a:xfrm>
            <a:off x="5257360" y="366024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8F0A863F-59CB-492C-A994-1B7C8C616DCA}"/>
              </a:ext>
            </a:extLst>
          </p:cNvPr>
          <p:cNvCxnSpPr/>
          <p:nvPr/>
        </p:nvCxnSpPr>
        <p:spPr>
          <a:xfrm>
            <a:off x="7106923" y="366024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01151BE1-B2DB-4224-855E-A7948944909E}"/>
              </a:ext>
            </a:extLst>
          </p:cNvPr>
          <p:cNvCxnSpPr/>
          <p:nvPr/>
        </p:nvCxnSpPr>
        <p:spPr>
          <a:xfrm>
            <a:off x="5586492" y="366831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15F069B1-9036-4F40-ADA4-36001A75258F}"/>
              </a:ext>
            </a:extLst>
          </p:cNvPr>
          <p:cNvCxnSpPr/>
          <p:nvPr/>
        </p:nvCxnSpPr>
        <p:spPr>
          <a:xfrm>
            <a:off x="5962419" y="366024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44178D3B-3AD0-429E-BF6C-FE4261C98E2A}"/>
              </a:ext>
            </a:extLst>
          </p:cNvPr>
          <p:cNvCxnSpPr/>
          <p:nvPr/>
        </p:nvCxnSpPr>
        <p:spPr>
          <a:xfrm>
            <a:off x="6320612" y="366024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>
            <a:extLst>
              <a:ext uri="{FF2B5EF4-FFF2-40B4-BE49-F238E27FC236}">
                <a16:creationId xmlns:a16="http://schemas.microsoft.com/office/drawing/2014/main" id="{1D6D5D44-6BF5-4E85-AD18-048B2C51986F}"/>
              </a:ext>
            </a:extLst>
          </p:cNvPr>
          <p:cNvCxnSpPr/>
          <p:nvPr/>
        </p:nvCxnSpPr>
        <p:spPr>
          <a:xfrm>
            <a:off x="6699493" y="366831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7CE4D765-F146-4E67-8F59-681F32C67025}"/>
                  </a:ext>
                </a:extLst>
              </p:cNvPr>
              <p:cNvSpPr txBox="1"/>
              <p:nvPr/>
            </p:nvSpPr>
            <p:spPr>
              <a:xfrm>
                <a:off x="5856582" y="3275588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7CE4D765-F146-4E67-8F59-681F32C67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82" y="3275588"/>
                <a:ext cx="973023" cy="276999"/>
              </a:xfrm>
              <a:prstGeom prst="rect">
                <a:avLst/>
              </a:prstGeom>
              <a:blipFill>
                <a:blip r:embed="rId4"/>
                <a:stretch>
                  <a:fillRect l="-5660" t="-2174" r="-3774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FBB265B2-BE8F-49E5-9382-75CEA40AEE6F}"/>
                  </a:ext>
                </a:extLst>
              </p:cNvPr>
              <p:cNvSpPr txBox="1"/>
              <p:nvPr/>
            </p:nvSpPr>
            <p:spPr>
              <a:xfrm>
                <a:off x="5875870" y="4087919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FBB265B2-BE8F-49E5-9382-75CEA40AE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870" y="4087919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Elipse 49">
            <a:extLst>
              <a:ext uri="{FF2B5EF4-FFF2-40B4-BE49-F238E27FC236}">
                <a16:creationId xmlns:a16="http://schemas.microsoft.com/office/drawing/2014/main" id="{71A5AD43-207D-4A08-A4C6-0806D05003FB}"/>
              </a:ext>
            </a:extLst>
          </p:cNvPr>
          <p:cNvSpPr/>
          <p:nvPr/>
        </p:nvSpPr>
        <p:spPr>
          <a:xfrm>
            <a:off x="5134011" y="3812005"/>
            <a:ext cx="182882" cy="1642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A3B85FB5-0C91-448B-A5F7-3A1C7B4C6C0D}"/>
              </a:ext>
            </a:extLst>
          </p:cNvPr>
          <p:cNvSpPr/>
          <p:nvPr/>
        </p:nvSpPr>
        <p:spPr>
          <a:xfrm>
            <a:off x="7061829" y="3838487"/>
            <a:ext cx="182882" cy="16428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Triângulo isósceles 54">
            <a:extLst>
              <a:ext uri="{FF2B5EF4-FFF2-40B4-BE49-F238E27FC236}">
                <a16:creationId xmlns:a16="http://schemas.microsoft.com/office/drawing/2014/main" id="{0C0C5323-9F0D-48A0-B51D-58D0ED4DE6DF}"/>
              </a:ext>
            </a:extLst>
          </p:cNvPr>
          <p:cNvSpPr/>
          <p:nvPr/>
        </p:nvSpPr>
        <p:spPr>
          <a:xfrm>
            <a:off x="7705774" y="3896146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4621EC75-DFEE-43C8-AE0D-97D594CD55BC}"/>
              </a:ext>
            </a:extLst>
          </p:cNvPr>
          <p:cNvCxnSpPr>
            <a:cxnSpLocks/>
          </p:cNvCxnSpPr>
          <p:nvPr/>
        </p:nvCxnSpPr>
        <p:spPr>
          <a:xfrm flipV="1">
            <a:off x="7669739" y="421848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FB7C58F6-B361-4D54-8B8E-131706661C6B}"/>
              </a:ext>
            </a:extLst>
          </p:cNvPr>
          <p:cNvCxnSpPr>
            <a:cxnSpLocks/>
          </p:cNvCxnSpPr>
          <p:nvPr/>
        </p:nvCxnSpPr>
        <p:spPr>
          <a:xfrm>
            <a:off x="7353883" y="363803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6C32C848-9FB9-4E8D-A83F-0A17DDAA275A}"/>
              </a:ext>
            </a:extLst>
          </p:cNvPr>
          <p:cNvCxnSpPr/>
          <p:nvPr/>
        </p:nvCxnSpPr>
        <p:spPr>
          <a:xfrm>
            <a:off x="7683015" y="364610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>
            <a:extLst>
              <a:ext uri="{FF2B5EF4-FFF2-40B4-BE49-F238E27FC236}">
                <a16:creationId xmlns:a16="http://schemas.microsoft.com/office/drawing/2014/main" id="{E63B4EAB-412B-4D56-BB4B-F46AB3C77478}"/>
              </a:ext>
            </a:extLst>
          </p:cNvPr>
          <p:cNvCxnSpPr>
            <a:cxnSpLocks/>
          </p:cNvCxnSpPr>
          <p:nvPr/>
        </p:nvCxnSpPr>
        <p:spPr>
          <a:xfrm>
            <a:off x="8005770" y="364059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>
            <a:extLst>
              <a:ext uri="{FF2B5EF4-FFF2-40B4-BE49-F238E27FC236}">
                <a16:creationId xmlns:a16="http://schemas.microsoft.com/office/drawing/2014/main" id="{21325412-A78B-4F65-92CA-D647DA6EEB52}"/>
              </a:ext>
            </a:extLst>
          </p:cNvPr>
          <p:cNvCxnSpPr>
            <a:cxnSpLocks/>
          </p:cNvCxnSpPr>
          <p:nvPr/>
        </p:nvCxnSpPr>
        <p:spPr>
          <a:xfrm>
            <a:off x="8334902" y="363803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408D10C1-1309-42B1-91C8-62098AAABAB7}"/>
                  </a:ext>
                </a:extLst>
              </p:cNvPr>
              <p:cNvSpPr txBox="1"/>
              <p:nvPr/>
            </p:nvSpPr>
            <p:spPr>
              <a:xfrm>
                <a:off x="7138107" y="4049228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3" name="CaixaDeTexto 62">
                <a:extLst>
                  <a:ext uri="{FF2B5EF4-FFF2-40B4-BE49-F238E27FC236}">
                    <a16:creationId xmlns:a16="http://schemas.microsoft.com/office/drawing/2014/main" id="{408D10C1-1309-42B1-91C8-62098AAAB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107" y="4049228"/>
                <a:ext cx="555408" cy="276999"/>
              </a:xfrm>
              <a:prstGeom prst="rect">
                <a:avLst/>
              </a:prstGeom>
              <a:blipFill>
                <a:blip r:embed="rId6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riângulo isósceles 63">
            <a:extLst>
              <a:ext uri="{FF2B5EF4-FFF2-40B4-BE49-F238E27FC236}">
                <a16:creationId xmlns:a16="http://schemas.microsoft.com/office/drawing/2014/main" id="{3D1EAA0C-D1D6-4BAB-9327-36B26F8848CC}"/>
              </a:ext>
            </a:extLst>
          </p:cNvPr>
          <p:cNvSpPr/>
          <p:nvPr/>
        </p:nvSpPr>
        <p:spPr>
          <a:xfrm>
            <a:off x="4261574" y="3890944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3DF3F0D1-4CAA-461C-95B4-12477B59130F}"/>
              </a:ext>
            </a:extLst>
          </p:cNvPr>
          <p:cNvCxnSpPr>
            <a:cxnSpLocks/>
          </p:cNvCxnSpPr>
          <p:nvPr/>
        </p:nvCxnSpPr>
        <p:spPr>
          <a:xfrm flipH="1">
            <a:off x="1821917" y="3887440"/>
            <a:ext cx="33083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02E1552A-03BB-4C89-9C06-D122FB481E73}"/>
              </a:ext>
            </a:extLst>
          </p:cNvPr>
          <p:cNvCxnSpPr>
            <a:cxnSpLocks/>
          </p:cNvCxnSpPr>
          <p:nvPr/>
        </p:nvCxnSpPr>
        <p:spPr>
          <a:xfrm flipV="1">
            <a:off x="4233931" y="4223683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>
            <a:extLst>
              <a:ext uri="{FF2B5EF4-FFF2-40B4-BE49-F238E27FC236}">
                <a16:creationId xmlns:a16="http://schemas.microsoft.com/office/drawing/2014/main" id="{635E2FD2-E95A-4617-8A63-1239FA00EE37}"/>
              </a:ext>
            </a:extLst>
          </p:cNvPr>
          <p:cNvCxnSpPr>
            <a:cxnSpLocks/>
          </p:cNvCxnSpPr>
          <p:nvPr/>
        </p:nvCxnSpPr>
        <p:spPr>
          <a:xfrm>
            <a:off x="1858619" y="3651095"/>
            <a:ext cx="3261946" cy="78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67">
            <a:extLst>
              <a:ext uri="{FF2B5EF4-FFF2-40B4-BE49-F238E27FC236}">
                <a16:creationId xmlns:a16="http://schemas.microsoft.com/office/drawing/2014/main" id="{9F9E118B-D080-41D2-BFCA-A80FB45F97E6}"/>
              </a:ext>
            </a:extLst>
          </p:cNvPr>
          <p:cNvCxnSpPr>
            <a:cxnSpLocks/>
          </p:cNvCxnSpPr>
          <p:nvPr/>
        </p:nvCxnSpPr>
        <p:spPr>
          <a:xfrm>
            <a:off x="3187938" y="365751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>
            <a:extLst>
              <a:ext uri="{FF2B5EF4-FFF2-40B4-BE49-F238E27FC236}">
                <a16:creationId xmlns:a16="http://schemas.microsoft.com/office/drawing/2014/main" id="{136DD8AD-93BA-401B-855A-F86C61EC2E52}"/>
              </a:ext>
            </a:extLst>
          </p:cNvPr>
          <p:cNvCxnSpPr>
            <a:cxnSpLocks/>
          </p:cNvCxnSpPr>
          <p:nvPr/>
        </p:nvCxnSpPr>
        <p:spPr>
          <a:xfrm>
            <a:off x="5104736" y="365751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FA8B2CBE-A1D1-43F0-995F-3C78D589DF08}"/>
              </a:ext>
            </a:extLst>
          </p:cNvPr>
          <p:cNvCxnSpPr>
            <a:cxnSpLocks/>
          </p:cNvCxnSpPr>
          <p:nvPr/>
        </p:nvCxnSpPr>
        <p:spPr>
          <a:xfrm>
            <a:off x="3570858" y="366558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>
            <a:extLst>
              <a:ext uri="{FF2B5EF4-FFF2-40B4-BE49-F238E27FC236}">
                <a16:creationId xmlns:a16="http://schemas.microsoft.com/office/drawing/2014/main" id="{FA3C46FF-9466-40C7-8C2B-B2D57815AE0E}"/>
              </a:ext>
            </a:extLst>
          </p:cNvPr>
          <p:cNvCxnSpPr>
            <a:cxnSpLocks/>
          </p:cNvCxnSpPr>
          <p:nvPr/>
        </p:nvCxnSpPr>
        <p:spPr>
          <a:xfrm>
            <a:off x="3933338" y="3657509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CFA11A8E-214B-459F-9E03-2405F0148486}"/>
              </a:ext>
            </a:extLst>
          </p:cNvPr>
          <p:cNvCxnSpPr>
            <a:cxnSpLocks/>
          </p:cNvCxnSpPr>
          <p:nvPr/>
        </p:nvCxnSpPr>
        <p:spPr>
          <a:xfrm>
            <a:off x="4318425" y="3657508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>
            <a:extLst>
              <a:ext uri="{FF2B5EF4-FFF2-40B4-BE49-F238E27FC236}">
                <a16:creationId xmlns:a16="http://schemas.microsoft.com/office/drawing/2014/main" id="{557901C2-45CB-4EE6-BCAD-7E56A998C8FF}"/>
              </a:ext>
            </a:extLst>
          </p:cNvPr>
          <p:cNvCxnSpPr>
            <a:cxnSpLocks/>
          </p:cNvCxnSpPr>
          <p:nvPr/>
        </p:nvCxnSpPr>
        <p:spPr>
          <a:xfrm>
            <a:off x="4697306" y="366558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D7B88807-9A1D-405F-90C2-81F4C60FA04B}"/>
                  </a:ext>
                </a:extLst>
              </p:cNvPr>
              <p:cNvSpPr txBox="1"/>
              <p:nvPr/>
            </p:nvSpPr>
            <p:spPr>
              <a:xfrm>
                <a:off x="3034706" y="3278169"/>
                <a:ext cx="9730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4" name="CaixaDeTexto 73">
                <a:extLst>
                  <a:ext uri="{FF2B5EF4-FFF2-40B4-BE49-F238E27FC236}">
                    <a16:creationId xmlns:a16="http://schemas.microsoft.com/office/drawing/2014/main" id="{D7B88807-9A1D-405F-90C2-81F4C60FA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706" y="3278169"/>
                <a:ext cx="973022" cy="276999"/>
              </a:xfrm>
              <a:prstGeom prst="rect">
                <a:avLst/>
              </a:prstGeom>
              <a:blipFill>
                <a:blip r:embed="rId7"/>
                <a:stretch>
                  <a:fillRect l="-5660" t="-2222" r="-3774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1861BBD4-01DA-43B7-A932-E50FB9A34711}"/>
                  </a:ext>
                </a:extLst>
              </p:cNvPr>
              <p:cNvSpPr txBox="1"/>
              <p:nvPr/>
            </p:nvSpPr>
            <p:spPr>
              <a:xfrm>
                <a:off x="2776556" y="4074785"/>
                <a:ext cx="6836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5" name="CaixaDeTexto 74">
                <a:extLst>
                  <a:ext uri="{FF2B5EF4-FFF2-40B4-BE49-F238E27FC236}">
                    <a16:creationId xmlns:a16="http://schemas.microsoft.com/office/drawing/2014/main" id="{1861BBD4-01DA-43B7-A932-E50FB9A34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556" y="4074785"/>
                <a:ext cx="683649" cy="276999"/>
              </a:xfrm>
              <a:prstGeom prst="rect">
                <a:avLst/>
              </a:prstGeom>
              <a:blipFill>
                <a:blip r:embed="rId8"/>
                <a:stretch>
                  <a:fillRect l="-7080" r="-7965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riângulo isósceles 76">
            <a:extLst>
              <a:ext uri="{FF2B5EF4-FFF2-40B4-BE49-F238E27FC236}">
                <a16:creationId xmlns:a16="http://schemas.microsoft.com/office/drawing/2014/main" id="{130CAA66-33DF-4558-BF51-6ADC3AD38DBB}"/>
              </a:ext>
            </a:extLst>
          </p:cNvPr>
          <p:cNvSpPr/>
          <p:nvPr/>
        </p:nvSpPr>
        <p:spPr>
          <a:xfrm>
            <a:off x="1659183" y="3893411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8" name="Conector reto 77">
            <a:extLst>
              <a:ext uri="{FF2B5EF4-FFF2-40B4-BE49-F238E27FC236}">
                <a16:creationId xmlns:a16="http://schemas.microsoft.com/office/drawing/2014/main" id="{A703619B-E5E3-4998-9B81-CBD0D54034BB}"/>
              </a:ext>
            </a:extLst>
          </p:cNvPr>
          <p:cNvCxnSpPr>
            <a:cxnSpLocks/>
          </p:cNvCxnSpPr>
          <p:nvPr/>
        </p:nvCxnSpPr>
        <p:spPr>
          <a:xfrm flipV="1">
            <a:off x="1623148" y="4151362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>
            <a:extLst>
              <a:ext uri="{FF2B5EF4-FFF2-40B4-BE49-F238E27FC236}">
                <a16:creationId xmlns:a16="http://schemas.microsoft.com/office/drawing/2014/main" id="{622852A9-D6F7-4CC4-8BD3-3790A549437F}"/>
              </a:ext>
            </a:extLst>
          </p:cNvPr>
          <p:cNvCxnSpPr>
            <a:cxnSpLocks/>
          </p:cNvCxnSpPr>
          <p:nvPr/>
        </p:nvCxnSpPr>
        <p:spPr>
          <a:xfrm>
            <a:off x="1858619" y="363530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2771ED99-B7FD-4019-A29A-1C8BEBE279AE}"/>
              </a:ext>
            </a:extLst>
          </p:cNvPr>
          <p:cNvCxnSpPr>
            <a:cxnSpLocks/>
          </p:cNvCxnSpPr>
          <p:nvPr/>
        </p:nvCxnSpPr>
        <p:spPr>
          <a:xfrm>
            <a:off x="2201198" y="364337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de Seta Reta 80">
            <a:extLst>
              <a:ext uri="{FF2B5EF4-FFF2-40B4-BE49-F238E27FC236}">
                <a16:creationId xmlns:a16="http://schemas.microsoft.com/office/drawing/2014/main" id="{8A52960D-0D1F-4A0D-9977-D9BF7EA6D1D1}"/>
              </a:ext>
            </a:extLst>
          </p:cNvPr>
          <p:cNvCxnSpPr>
            <a:cxnSpLocks/>
          </p:cNvCxnSpPr>
          <p:nvPr/>
        </p:nvCxnSpPr>
        <p:spPr>
          <a:xfrm>
            <a:off x="2510506" y="363786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e Seta Reta 81">
            <a:extLst>
              <a:ext uri="{FF2B5EF4-FFF2-40B4-BE49-F238E27FC236}">
                <a16:creationId xmlns:a16="http://schemas.microsoft.com/office/drawing/2014/main" id="{C620BB0A-790C-45B4-952F-3279BE649AB9}"/>
              </a:ext>
            </a:extLst>
          </p:cNvPr>
          <p:cNvCxnSpPr>
            <a:cxnSpLocks/>
          </p:cNvCxnSpPr>
          <p:nvPr/>
        </p:nvCxnSpPr>
        <p:spPr>
          <a:xfrm>
            <a:off x="2826191" y="363530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85765CA2-5F82-4C3D-A28A-A95DCB92C52A}"/>
                  </a:ext>
                </a:extLst>
              </p:cNvPr>
              <p:cNvSpPr txBox="1"/>
              <p:nvPr/>
            </p:nvSpPr>
            <p:spPr>
              <a:xfrm>
                <a:off x="4681572" y="4087919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83" name="CaixaDeTexto 82">
                <a:extLst>
                  <a:ext uri="{FF2B5EF4-FFF2-40B4-BE49-F238E27FC236}">
                    <a16:creationId xmlns:a16="http://schemas.microsoft.com/office/drawing/2014/main" id="{85765CA2-5F82-4C3D-A28A-A95DCB92C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572" y="4087919"/>
                <a:ext cx="555408" cy="276999"/>
              </a:xfrm>
              <a:prstGeom prst="rect">
                <a:avLst/>
              </a:prstGeom>
              <a:blipFill>
                <a:blip r:embed="rId9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id="{D76EF3B5-20AE-4F61-8835-52F185296F62}"/>
              </a:ext>
            </a:extLst>
          </p:cNvPr>
          <p:cNvCxnSpPr>
            <a:cxnSpLocks/>
          </p:cNvCxnSpPr>
          <p:nvPr/>
        </p:nvCxnSpPr>
        <p:spPr>
          <a:xfrm flipV="1">
            <a:off x="1542042" y="4159311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39D1E384-C094-4B27-95E4-A515A6F55C23}"/>
              </a:ext>
            </a:extLst>
          </p:cNvPr>
          <p:cNvCxnSpPr>
            <a:cxnSpLocks/>
          </p:cNvCxnSpPr>
          <p:nvPr/>
        </p:nvCxnSpPr>
        <p:spPr>
          <a:xfrm flipV="1">
            <a:off x="1964967" y="4157959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7C8471C9-99AB-4342-979D-A12494C5CE17}"/>
              </a:ext>
            </a:extLst>
          </p:cNvPr>
          <p:cNvCxnSpPr>
            <a:cxnSpLocks/>
          </p:cNvCxnSpPr>
          <p:nvPr/>
        </p:nvCxnSpPr>
        <p:spPr>
          <a:xfrm flipV="1">
            <a:off x="1860629" y="416145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69148B00-219F-4A21-A094-28FF19183DEE}"/>
              </a:ext>
            </a:extLst>
          </p:cNvPr>
          <p:cNvCxnSpPr>
            <a:cxnSpLocks/>
          </p:cNvCxnSpPr>
          <p:nvPr/>
        </p:nvCxnSpPr>
        <p:spPr>
          <a:xfrm flipV="1">
            <a:off x="1643715" y="4159311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662BD7F5-DF1D-4C87-9FA9-F1C848BDB806}"/>
              </a:ext>
            </a:extLst>
          </p:cNvPr>
          <p:cNvCxnSpPr>
            <a:cxnSpLocks/>
          </p:cNvCxnSpPr>
          <p:nvPr/>
        </p:nvCxnSpPr>
        <p:spPr>
          <a:xfrm flipV="1">
            <a:off x="1758550" y="415049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5B40A9FF-2DA6-4EED-B0BC-FB27C07E867A}"/>
              </a:ext>
            </a:extLst>
          </p:cNvPr>
          <p:cNvCxnSpPr>
            <a:cxnSpLocks/>
          </p:cNvCxnSpPr>
          <p:nvPr/>
        </p:nvCxnSpPr>
        <p:spPr>
          <a:xfrm flipV="1">
            <a:off x="10278232" y="4151359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>
            <a:extLst>
              <a:ext uri="{FF2B5EF4-FFF2-40B4-BE49-F238E27FC236}">
                <a16:creationId xmlns:a16="http://schemas.microsoft.com/office/drawing/2014/main" id="{C26318B1-64D6-42EB-A3D9-457669C6EDC5}"/>
              </a:ext>
            </a:extLst>
          </p:cNvPr>
          <p:cNvCxnSpPr>
            <a:cxnSpLocks/>
          </p:cNvCxnSpPr>
          <p:nvPr/>
        </p:nvCxnSpPr>
        <p:spPr>
          <a:xfrm flipV="1">
            <a:off x="10197126" y="415930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>
            <a:extLst>
              <a:ext uri="{FF2B5EF4-FFF2-40B4-BE49-F238E27FC236}">
                <a16:creationId xmlns:a16="http://schemas.microsoft.com/office/drawing/2014/main" id="{01C2E0A9-911B-4D48-B49D-E2FC2F40A5AF}"/>
              </a:ext>
            </a:extLst>
          </p:cNvPr>
          <p:cNvCxnSpPr>
            <a:cxnSpLocks/>
          </p:cNvCxnSpPr>
          <p:nvPr/>
        </p:nvCxnSpPr>
        <p:spPr>
          <a:xfrm flipV="1">
            <a:off x="10620051" y="4157956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to 111">
            <a:extLst>
              <a:ext uri="{FF2B5EF4-FFF2-40B4-BE49-F238E27FC236}">
                <a16:creationId xmlns:a16="http://schemas.microsoft.com/office/drawing/2014/main" id="{0E559EE7-7F91-4571-B757-64271A7AEDFA}"/>
              </a:ext>
            </a:extLst>
          </p:cNvPr>
          <p:cNvCxnSpPr>
            <a:cxnSpLocks/>
          </p:cNvCxnSpPr>
          <p:nvPr/>
        </p:nvCxnSpPr>
        <p:spPr>
          <a:xfrm flipV="1">
            <a:off x="10515713" y="4161455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to 112">
            <a:extLst>
              <a:ext uri="{FF2B5EF4-FFF2-40B4-BE49-F238E27FC236}">
                <a16:creationId xmlns:a16="http://schemas.microsoft.com/office/drawing/2014/main" id="{EBEB5046-4988-4EF2-9A2D-5536E5D6BEE6}"/>
              </a:ext>
            </a:extLst>
          </p:cNvPr>
          <p:cNvCxnSpPr>
            <a:cxnSpLocks/>
          </p:cNvCxnSpPr>
          <p:nvPr/>
        </p:nvCxnSpPr>
        <p:spPr>
          <a:xfrm flipV="1">
            <a:off x="10298799" y="4159308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9D44B2A3-27B9-491A-B627-0D9BC3F2B089}"/>
              </a:ext>
            </a:extLst>
          </p:cNvPr>
          <p:cNvCxnSpPr>
            <a:cxnSpLocks/>
          </p:cNvCxnSpPr>
          <p:nvPr/>
        </p:nvCxnSpPr>
        <p:spPr>
          <a:xfrm flipV="1">
            <a:off x="10413634" y="4150495"/>
            <a:ext cx="91861" cy="128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89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>
                <a:solidFill>
                  <a:srgbClr val="595959"/>
                </a:solidFill>
              </a:rPr>
              <a:t>Introdução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177A3-F070-466D-81BE-034F9CF6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054" y="2768321"/>
            <a:ext cx="8959892" cy="2828543"/>
          </a:xfrm>
        </p:spPr>
        <p:txBody>
          <a:bodyPr anchor="t">
            <a:normAutofit/>
          </a:bodyPr>
          <a:lstStyle/>
          <a:p>
            <a:pPr algn="just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Viga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Gerber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foi patenteada pelo engenheiro Civil Alemão Heinrich Gottfried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Gerber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nascido no dia 18 de novembro de 1832</a:t>
            </a:r>
          </a:p>
          <a:p>
            <a:pPr algn="just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primeira construção a qual aplicaram essa técnica foi em uma ponte sobre o rio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Regnitz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em Bamberg na Alemanha em 1867.</a:t>
            </a:r>
          </a:p>
          <a:p>
            <a:pPr algn="just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viga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Gerber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consiste na associação de vigas com estabilidade própria com outras sem estabilidade própria</a:t>
            </a:r>
          </a:p>
          <a:p>
            <a:pPr algn="just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Nesta associação, as vigas com estabilidade própria suprem as demais dos vínculos que lhes faltam, ficando o conjunto estável</a:t>
            </a:r>
          </a:p>
          <a:p>
            <a:pPr algn="just"/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8532AE1-3E02-470C-B898-A0C62F2E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7401DF7-4687-415B-A91D-DB43BEEBD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6461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FC09D2-72D2-4174-A2DF-1017D0FEB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912" y="685800"/>
            <a:ext cx="6048935" cy="5486400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571" y="501255"/>
            <a:ext cx="4773616" cy="1065313"/>
          </a:xfrm>
        </p:spPr>
        <p:txBody>
          <a:bodyPr anchor="b">
            <a:normAutofit/>
          </a:bodyPr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Conceito: Exemplo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177A3-F070-466D-81BE-034F9CF6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603" y="1751113"/>
            <a:ext cx="5813244" cy="4421086"/>
          </a:xfrm>
        </p:spPr>
        <p:txBody>
          <a:bodyPr anchor="t">
            <a:normAutofit/>
          </a:bodyPr>
          <a:lstStyle/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Pilar A e B = Vínculos de segundo gênero que possuem estabilidade própria que darão suporte a viga C 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Viga C = Vinculo de primeiro gênero que não possui estabilidade a qual necessita dos apoios dos pilares A e B para não gerar momento e manter a estabilidade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Viga D = A viga é apoiada pelas rotulas C e </a:t>
            </a:r>
            <a:r>
              <a:rPr lang="pt-B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equilibrando toda a estrutura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Viga E = Vinculo de primeiro gênero que não possui estabilidade a qual necessita dos apoios dos pilares F e B para não gerar momento e manter a estabilidade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Pilar F e G = Vínculos de segundo gênero que possuem estabilidade própria que darão suporte a viga E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vigas que dão suporte são acrescidas de cargas que lhe são transmitidas pelas rótulas</a:t>
            </a:r>
          </a:p>
          <a:p>
            <a:r>
              <a: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Rótulas é a ligação entre duas barras de uma estrutura na qual não há transmissão de momento fletor, ou seja, permite liberdade total de rotação entre uma e outra barra, através da rótula só são transmitidos esforços normais (axiais) e cortantes (transversais)</a:t>
            </a:r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09F221B-1DA0-4667-8C97-A6A83A63B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138" y="2275347"/>
            <a:ext cx="3980548" cy="198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1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3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pt-BR" sz="4800"/>
              <a:t>Exercício 01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3177A3-F070-466D-81BE-034F9CF69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r>
              <a:rPr lang="pt-BR" sz="2200" dirty="0"/>
              <a:t>Calcule as reações de apoio e os diagramas de momento e de cortante da Viga </a:t>
            </a:r>
            <a:r>
              <a:rPr lang="pt-BR" sz="2200" dirty="0" err="1"/>
              <a:t>Gerber</a:t>
            </a:r>
            <a:r>
              <a:rPr lang="pt-BR" sz="2200" dirty="0"/>
              <a:t> abaixo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84590C4-B0A3-4B7C-ADA9-13FFDCBFC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34" y="2632825"/>
            <a:ext cx="10381254" cy="322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Reações de Apoio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980DFE5-72A5-4F2A-B076-B593A89A7ABD}"/>
              </a:ext>
            </a:extLst>
          </p:cNvPr>
          <p:cNvCxnSpPr>
            <a:cxnSpLocks/>
          </p:cNvCxnSpPr>
          <p:nvPr/>
        </p:nvCxnSpPr>
        <p:spPr>
          <a:xfrm>
            <a:off x="3342190" y="3229555"/>
            <a:ext cx="0" cy="600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9A225446-31BC-4C41-8826-EE4D8F6F63F6}"/>
              </a:ext>
            </a:extLst>
          </p:cNvPr>
          <p:cNvCxnSpPr>
            <a:cxnSpLocks/>
          </p:cNvCxnSpPr>
          <p:nvPr/>
        </p:nvCxnSpPr>
        <p:spPr>
          <a:xfrm flipH="1">
            <a:off x="3342190" y="3530032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F131098E-CB27-45FD-8143-B7E6C8CA25C1}"/>
              </a:ext>
            </a:extLst>
          </p:cNvPr>
          <p:cNvCxnSpPr>
            <a:cxnSpLocks/>
          </p:cNvCxnSpPr>
          <p:nvPr/>
        </p:nvCxnSpPr>
        <p:spPr>
          <a:xfrm>
            <a:off x="3147854" y="3096776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1CEF1DB5-7E06-4823-8A2A-6D6F088B7D00}"/>
              </a:ext>
            </a:extLst>
          </p:cNvPr>
          <p:cNvCxnSpPr>
            <a:cxnSpLocks/>
          </p:cNvCxnSpPr>
          <p:nvPr/>
        </p:nvCxnSpPr>
        <p:spPr>
          <a:xfrm>
            <a:off x="3147854" y="3292367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1B56B87-2CD4-4A50-B41F-13A8A802ADAA}"/>
              </a:ext>
            </a:extLst>
          </p:cNvPr>
          <p:cNvCxnSpPr>
            <a:cxnSpLocks/>
          </p:cNvCxnSpPr>
          <p:nvPr/>
        </p:nvCxnSpPr>
        <p:spPr>
          <a:xfrm>
            <a:off x="3147854" y="3659890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0D4D20F-25A4-48F0-8D33-35E21505A49F}"/>
              </a:ext>
            </a:extLst>
          </p:cNvPr>
          <p:cNvCxnSpPr>
            <a:cxnSpLocks/>
          </p:cNvCxnSpPr>
          <p:nvPr/>
        </p:nvCxnSpPr>
        <p:spPr>
          <a:xfrm>
            <a:off x="3147854" y="3467448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riângulo isósceles 20">
            <a:extLst>
              <a:ext uri="{FF2B5EF4-FFF2-40B4-BE49-F238E27FC236}">
                <a16:creationId xmlns:a16="http://schemas.microsoft.com/office/drawing/2014/main" id="{85079CC5-6D9D-4211-9657-D52EB6630669}"/>
              </a:ext>
            </a:extLst>
          </p:cNvPr>
          <p:cNvSpPr/>
          <p:nvPr/>
        </p:nvSpPr>
        <p:spPr>
          <a:xfrm>
            <a:off x="6950780" y="3533536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id="{9FD3A4D1-9597-4AFF-9A8A-BFE1DF2DCF10}"/>
              </a:ext>
            </a:extLst>
          </p:cNvPr>
          <p:cNvSpPr/>
          <p:nvPr/>
        </p:nvSpPr>
        <p:spPr>
          <a:xfrm>
            <a:off x="8825858" y="3533536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EA295914-52A8-4907-AB7D-A475EC15F0E0}"/>
              </a:ext>
            </a:extLst>
          </p:cNvPr>
          <p:cNvCxnSpPr>
            <a:cxnSpLocks/>
          </p:cNvCxnSpPr>
          <p:nvPr/>
        </p:nvCxnSpPr>
        <p:spPr>
          <a:xfrm flipH="1">
            <a:off x="7133660" y="3530032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690EFE1-4418-45B2-94F4-AD9F9FD6C566}"/>
              </a:ext>
            </a:extLst>
          </p:cNvPr>
          <p:cNvCxnSpPr>
            <a:cxnSpLocks/>
          </p:cNvCxnSpPr>
          <p:nvPr/>
        </p:nvCxnSpPr>
        <p:spPr>
          <a:xfrm flipV="1">
            <a:off x="8789823" y="3855877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E4595192-1328-448B-98D9-048DAC51E208}"/>
              </a:ext>
            </a:extLst>
          </p:cNvPr>
          <p:cNvCxnSpPr>
            <a:cxnSpLocks/>
          </p:cNvCxnSpPr>
          <p:nvPr/>
        </p:nvCxnSpPr>
        <p:spPr>
          <a:xfrm flipH="1">
            <a:off x="7065278" y="3792416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D86E1934-0BA7-475E-ACD0-5D5971B1CD98}"/>
              </a:ext>
            </a:extLst>
          </p:cNvPr>
          <p:cNvCxnSpPr>
            <a:cxnSpLocks/>
          </p:cNvCxnSpPr>
          <p:nvPr/>
        </p:nvCxnSpPr>
        <p:spPr>
          <a:xfrm flipH="1">
            <a:off x="7184096" y="3792416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F89885A-366C-4A01-855F-58A5D16B286C}"/>
              </a:ext>
            </a:extLst>
          </p:cNvPr>
          <p:cNvCxnSpPr>
            <a:cxnSpLocks/>
          </p:cNvCxnSpPr>
          <p:nvPr/>
        </p:nvCxnSpPr>
        <p:spPr>
          <a:xfrm flipH="1">
            <a:off x="6946460" y="3792416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9C6D44F-DFC8-468D-B77E-70891B08F999}"/>
              </a:ext>
            </a:extLst>
          </p:cNvPr>
          <p:cNvCxnSpPr>
            <a:cxnSpLocks/>
          </p:cNvCxnSpPr>
          <p:nvPr/>
        </p:nvCxnSpPr>
        <p:spPr>
          <a:xfrm flipV="1">
            <a:off x="7133660" y="3301539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ED6FA861-6012-4F06-ABD3-B3C90413EB7A}"/>
              </a:ext>
            </a:extLst>
          </p:cNvPr>
          <p:cNvCxnSpPr>
            <a:endCxn id="21" idx="0"/>
          </p:cNvCxnSpPr>
          <p:nvPr/>
        </p:nvCxnSpPr>
        <p:spPr>
          <a:xfrm>
            <a:off x="7133660" y="330010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AF379AA2-CB7C-49E4-9B93-D4FD3ED231EE}"/>
              </a:ext>
            </a:extLst>
          </p:cNvPr>
          <p:cNvCxnSpPr/>
          <p:nvPr/>
        </p:nvCxnSpPr>
        <p:spPr>
          <a:xfrm>
            <a:off x="8983223" y="330010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6B41D71-2991-4683-9289-C96B0318A19D}"/>
              </a:ext>
            </a:extLst>
          </p:cNvPr>
          <p:cNvCxnSpPr/>
          <p:nvPr/>
        </p:nvCxnSpPr>
        <p:spPr>
          <a:xfrm>
            <a:off x="7462792" y="330817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C666CB32-BC15-443D-B037-2F2AF097940D}"/>
              </a:ext>
            </a:extLst>
          </p:cNvPr>
          <p:cNvCxnSpPr/>
          <p:nvPr/>
        </p:nvCxnSpPr>
        <p:spPr>
          <a:xfrm>
            <a:off x="7838719" y="330010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6AFFAF04-3E8B-4E8B-8E81-56B726C027B4}"/>
              </a:ext>
            </a:extLst>
          </p:cNvPr>
          <p:cNvCxnSpPr/>
          <p:nvPr/>
        </p:nvCxnSpPr>
        <p:spPr>
          <a:xfrm>
            <a:off x="8196912" y="3300100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317E86F8-2613-47D8-B374-1570ED5864F7}"/>
              </a:ext>
            </a:extLst>
          </p:cNvPr>
          <p:cNvCxnSpPr/>
          <p:nvPr/>
        </p:nvCxnSpPr>
        <p:spPr>
          <a:xfrm>
            <a:off x="8575793" y="3308176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>
            <a:extLst>
              <a:ext uri="{FF2B5EF4-FFF2-40B4-BE49-F238E27FC236}">
                <a16:creationId xmlns:a16="http://schemas.microsoft.com/office/drawing/2014/main" id="{A532159F-520F-4077-A458-1BB14A1FEC8D}"/>
              </a:ext>
            </a:extLst>
          </p:cNvPr>
          <p:cNvCxnSpPr>
            <a:cxnSpLocks/>
          </p:cNvCxnSpPr>
          <p:nvPr/>
        </p:nvCxnSpPr>
        <p:spPr>
          <a:xfrm>
            <a:off x="4237436" y="2954359"/>
            <a:ext cx="0" cy="550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/>
              <p:nvPr/>
            </p:nvSpPr>
            <p:spPr>
              <a:xfrm>
                <a:off x="4278861" y="2953539"/>
                <a:ext cx="6612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5DB72318-467B-46B3-80F1-4FED7E754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61" y="2953539"/>
                <a:ext cx="661271" cy="276999"/>
              </a:xfrm>
              <a:prstGeom prst="rect">
                <a:avLst/>
              </a:prstGeom>
              <a:blipFill>
                <a:blip r:embed="rId2"/>
                <a:stretch>
                  <a:fillRect l="-8333" r="-9259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/>
              <p:nvPr/>
            </p:nvSpPr>
            <p:spPr>
              <a:xfrm>
                <a:off x="7732882" y="2915445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80D702D9-1E28-45A5-8084-65265E5A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882" y="2915445"/>
                <a:ext cx="973023" cy="276999"/>
              </a:xfrm>
              <a:prstGeom prst="rect">
                <a:avLst/>
              </a:prstGeom>
              <a:blipFill>
                <a:blip r:embed="rId3"/>
                <a:stretch>
                  <a:fillRect l="-5660" t="-2174" r="-3774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/>
              <p:nvPr/>
            </p:nvSpPr>
            <p:spPr>
              <a:xfrm>
                <a:off x="3557341" y="3745199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7" name="CaixaDeTexto 46">
                <a:extLst>
                  <a:ext uri="{FF2B5EF4-FFF2-40B4-BE49-F238E27FC236}">
                    <a16:creationId xmlns:a16="http://schemas.microsoft.com/office/drawing/2014/main" id="{087656F2-0379-49AE-A6E9-F50E123F3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341" y="3745199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/>
              <p:nvPr/>
            </p:nvSpPr>
            <p:spPr>
              <a:xfrm>
                <a:off x="4427551" y="3745199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E2FE6452-9128-44FC-B965-11231D529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551" y="3745199"/>
                <a:ext cx="555408" cy="276999"/>
              </a:xfrm>
              <a:prstGeom prst="rect">
                <a:avLst/>
              </a:prstGeom>
              <a:blipFill>
                <a:blip r:embed="rId5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/>
              <p:nvPr/>
            </p:nvSpPr>
            <p:spPr>
              <a:xfrm>
                <a:off x="7752170" y="3727776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9" name="CaixaDeTexto 48">
                <a:extLst>
                  <a:ext uri="{FF2B5EF4-FFF2-40B4-BE49-F238E27FC236}">
                    <a16:creationId xmlns:a16="http://schemas.microsoft.com/office/drawing/2014/main" id="{2DD26CDF-4015-4F68-98A7-F2767D448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170" y="3727776"/>
                <a:ext cx="555408" cy="276999"/>
              </a:xfrm>
              <a:prstGeom prst="rect">
                <a:avLst/>
              </a:prstGeom>
              <a:blipFill>
                <a:blip r:embed="rId6"/>
                <a:stretch>
                  <a:fillRect l="-9890" r="-9890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ector de Seta Reta 54">
            <a:extLst>
              <a:ext uri="{FF2B5EF4-FFF2-40B4-BE49-F238E27FC236}">
                <a16:creationId xmlns:a16="http://schemas.microsoft.com/office/drawing/2014/main" id="{80CE9750-6EF7-4240-9BEF-A3233F176518}"/>
              </a:ext>
            </a:extLst>
          </p:cNvPr>
          <p:cNvCxnSpPr>
            <a:cxnSpLocks/>
          </p:cNvCxnSpPr>
          <p:nvPr/>
        </p:nvCxnSpPr>
        <p:spPr>
          <a:xfrm>
            <a:off x="5247495" y="3092038"/>
            <a:ext cx="0" cy="40024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29EC39F3-2896-47B7-B200-FB492964DD60}"/>
              </a:ext>
            </a:extLst>
          </p:cNvPr>
          <p:cNvCxnSpPr>
            <a:cxnSpLocks/>
          </p:cNvCxnSpPr>
          <p:nvPr/>
        </p:nvCxnSpPr>
        <p:spPr>
          <a:xfrm flipH="1">
            <a:off x="5247495" y="3530032"/>
            <a:ext cx="4440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/>
              <p:nvPr/>
            </p:nvSpPr>
            <p:spPr>
              <a:xfrm>
                <a:off x="3366336" y="3571349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6D995F93-1981-4F17-8111-E9518CF53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336" y="3571349"/>
                <a:ext cx="201016" cy="276999"/>
              </a:xfrm>
              <a:prstGeom prst="rect">
                <a:avLst/>
              </a:prstGeom>
              <a:blipFill>
                <a:blip r:embed="rId7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/>
              <p:nvPr/>
            </p:nvSpPr>
            <p:spPr>
              <a:xfrm>
                <a:off x="5117146" y="355234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CaixaDeTexto 49">
                <a:extLst>
                  <a:ext uri="{FF2B5EF4-FFF2-40B4-BE49-F238E27FC236}">
                    <a16:creationId xmlns:a16="http://schemas.microsoft.com/office/drawing/2014/main" id="{E0A9A78D-AF9E-429D-8C44-7D6605BC5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146" y="3552347"/>
                <a:ext cx="211404" cy="276999"/>
              </a:xfrm>
              <a:prstGeom prst="rect">
                <a:avLst/>
              </a:prstGeom>
              <a:blipFill>
                <a:blip r:embed="rId8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2F0B20B-5BA6-4526-A4FF-0605297C8D3F}"/>
                  </a:ext>
                </a:extLst>
              </p:cNvPr>
              <p:cNvSpPr txBox="1"/>
              <p:nvPr/>
            </p:nvSpPr>
            <p:spPr>
              <a:xfrm>
                <a:off x="7033471" y="3567596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CaixaDeTexto 52">
                <a:extLst>
                  <a:ext uri="{FF2B5EF4-FFF2-40B4-BE49-F238E27FC236}">
                    <a16:creationId xmlns:a16="http://schemas.microsoft.com/office/drawing/2014/main" id="{42F0B20B-5BA6-4526-A4FF-0605297C8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471" y="3567596"/>
                <a:ext cx="211404" cy="276999"/>
              </a:xfrm>
              <a:prstGeom prst="rect">
                <a:avLst/>
              </a:prstGeom>
              <a:blipFill>
                <a:blip r:embed="rId9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/>
              <p:nvPr/>
            </p:nvSpPr>
            <p:spPr>
              <a:xfrm>
                <a:off x="8907559" y="3567596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CaixaDeTexto 55">
                <a:extLst>
                  <a:ext uri="{FF2B5EF4-FFF2-40B4-BE49-F238E27FC236}">
                    <a16:creationId xmlns:a16="http://schemas.microsoft.com/office/drawing/2014/main" id="{ED779155-05B7-41B6-BFF3-9AE8B9E13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7559" y="3567596"/>
                <a:ext cx="201016" cy="276999"/>
              </a:xfrm>
              <a:prstGeom prst="rect">
                <a:avLst/>
              </a:prstGeom>
              <a:blipFill>
                <a:blip r:embed="rId10"/>
                <a:stretch>
                  <a:fillRect l="-27273" r="-24242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4A359C3-1EEC-4872-88EF-794F2476E1BE}"/>
                  </a:ext>
                </a:extLst>
              </p:cNvPr>
              <p:cNvSpPr txBox="1"/>
              <p:nvPr/>
            </p:nvSpPr>
            <p:spPr>
              <a:xfrm>
                <a:off x="3163868" y="4436123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04A359C3-1EEC-4872-88EF-794F2476E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868" y="4436123"/>
                <a:ext cx="308353" cy="276999"/>
              </a:xfrm>
              <a:prstGeom prst="rect">
                <a:avLst/>
              </a:prstGeom>
              <a:blipFill>
                <a:blip r:embed="rId11"/>
                <a:stretch>
                  <a:fillRect l="-15686" r="-7843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03AF0B50-D301-403E-BD9E-2166EFAC3770}"/>
              </a:ext>
            </a:extLst>
          </p:cNvPr>
          <p:cNvCxnSpPr>
            <a:cxnSpLocks/>
          </p:cNvCxnSpPr>
          <p:nvPr/>
        </p:nvCxnSpPr>
        <p:spPr>
          <a:xfrm flipH="1" flipV="1">
            <a:off x="3311214" y="3836847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3365F03B-B519-46B5-910C-78D0699099BA}"/>
              </a:ext>
            </a:extLst>
          </p:cNvPr>
          <p:cNvCxnSpPr>
            <a:cxnSpLocks/>
          </p:cNvCxnSpPr>
          <p:nvPr/>
        </p:nvCxnSpPr>
        <p:spPr>
          <a:xfrm flipV="1">
            <a:off x="2682429" y="3563328"/>
            <a:ext cx="612682" cy="4268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EE016456-A498-45B0-B8F4-B9136A380604}"/>
                  </a:ext>
                </a:extLst>
              </p:cNvPr>
              <p:cNvSpPr txBox="1"/>
              <p:nvPr/>
            </p:nvSpPr>
            <p:spPr>
              <a:xfrm>
                <a:off x="2263157" y="3422563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EE016456-A498-45B0-B8F4-B9136A380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157" y="3422563"/>
                <a:ext cx="319639" cy="276999"/>
              </a:xfrm>
              <a:prstGeom prst="rect">
                <a:avLst/>
              </a:prstGeom>
              <a:blipFill>
                <a:blip r:embed="rId12"/>
                <a:stretch>
                  <a:fillRect l="-15094" r="-754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o 61">
            <a:extLst>
              <a:ext uri="{FF2B5EF4-FFF2-40B4-BE49-F238E27FC236}">
                <a16:creationId xmlns:a16="http://schemas.microsoft.com/office/drawing/2014/main" id="{2892E318-AFE0-4BA4-93B6-F223E9174898}"/>
              </a:ext>
            </a:extLst>
          </p:cNvPr>
          <p:cNvSpPr/>
          <p:nvPr/>
        </p:nvSpPr>
        <p:spPr>
          <a:xfrm rot="15070801">
            <a:off x="2863850" y="2659093"/>
            <a:ext cx="1205215" cy="1139572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de Seta Reta 63">
            <a:extLst>
              <a:ext uri="{FF2B5EF4-FFF2-40B4-BE49-F238E27FC236}">
                <a16:creationId xmlns:a16="http://schemas.microsoft.com/office/drawing/2014/main" id="{5F5B5166-54D7-4B17-B4D8-DF5106FC067E}"/>
              </a:ext>
            </a:extLst>
          </p:cNvPr>
          <p:cNvCxnSpPr>
            <a:cxnSpLocks/>
          </p:cNvCxnSpPr>
          <p:nvPr/>
        </p:nvCxnSpPr>
        <p:spPr>
          <a:xfrm>
            <a:off x="2899042" y="3316784"/>
            <a:ext cx="34126" cy="15066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D40727D-5EDA-423B-BD77-A0C5CB34FC55}"/>
                  </a:ext>
                </a:extLst>
              </p:cNvPr>
              <p:cNvSpPr txBox="1"/>
              <p:nvPr/>
            </p:nvSpPr>
            <p:spPr>
              <a:xfrm>
                <a:off x="2499877" y="2676540"/>
                <a:ext cx="3484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7" name="CaixaDeTexto 66">
                <a:extLst>
                  <a:ext uri="{FF2B5EF4-FFF2-40B4-BE49-F238E27FC236}">
                    <a16:creationId xmlns:a16="http://schemas.microsoft.com/office/drawing/2014/main" id="{BD40727D-5EDA-423B-BD77-A0C5CB34FC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877" y="2676540"/>
                <a:ext cx="348492" cy="276999"/>
              </a:xfrm>
              <a:prstGeom prst="rect">
                <a:avLst/>
              </a:prstGeom>
              <a:blipFill>
                <a:blip r:embed="rId13"/>
                <a:stretch>
                  <a:fillRect l="-14035" r="-8772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5098877B-3411-4F32-907B-DD6F8B4C91D5}"/>
                  </a:ext>
                </a:extLst>
              </p:cNvPr>
              <p:cNvSpPr txBox="1"/>
              <p:nvPr/>
            </p:nvSpPr>
            <p:spPr>
              <a:xfrm>
                <a:off x="6971532" y="4484196"/>
                <a:ext cx="324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9" name="CaixaDeTexto 68">
                <a:extLst>
                  <a:ext uri="{FF2B5EF4-FFF2-40B4-BE49-F238E27FC236}">
                    <a16:creationId xmlns:a16="http://schemas.microsoft.com/office/drawing/2014/main" id="{5098877B-3411-4F32-907B-DD6F8B4C9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532" y="4484196"/>
                <a:ext cx="324255" cy="276999"/>
              </a:xfrm>
              <a:prstGeom prst="rect">
                <a:avLst/>
              </a:prstGeom>
              <a:blipFill>
                <a:blip r:embed="rId14"/>
                <a:stretch>
                  <a:fillRect l="-16981" r="-5660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2BB82E32-9D7B-4299-BC24-DD5A9F2A0E53}"/>
              </a:ext>
            </a:extLst>
          </p:cNvPr>
          <p:cNvCxnSpPr>
            <a:cxnSpLocks/>
          </p:cNvCxnSpPr>
          <p:nvPr/>
        </p:nvCxnSpPr>
        <p:spPr>
          <a:xfrm flipH="1" flipV="1">
            <a:off x="7118878" y="3884920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58C1A38A-EF30-48D0-BB30-F7D0D9591785}"/>
                  </a:ext>
                </a:extLst>
              </p:cNvPr>
              <p:cNvSpPr txBox="1"/>
              <p:nvPr/>
            </p:nvSpPr>
            <p:spPr>
              <a:xfrm>
                <a:off x="8829572" y="4509983"/>
                <a:ext cx="315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1" name="CaixaDeTexto 70">
                <a:extLst>
                  <a:ext uri="{FF2B5EF4-FFF2-40B4-BE49-F238E27FC236}">
                    <a16:creationId xmlns:a16="http://schemas.microsoft.com/office/drawing/2014/main" id="{58C1A38A-EF30-48D0-BB30-F7D0D9591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572" y="4509983"/>
                <a:ext cx="315920" cy="276999"/>
              </a:xfrm>
              <a:prstGeom prst="rect">
                <a:avLst/>
              </a:prstGeom>
              <a:blipFill>
                <a:blip r:embed="rId15"/>
                <a:stretch>
                  <a:fillRect l="-15385" r="-5769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481DF160-D0E2-48A8-BD99-B7B3EF4195C5}"/>
              </a:ext>
            </a:extLst>
          </p:cNvPr>
          <p:cNvCxnSpPr>
            <a:cxnSpLocks/>
          </p:cNvCxnSpPr>
          <p:nvPr/>
        </p:nvCxnSpPr>
        <p:spPr>
          <a:xfrm flipH="1" flipV="1">
            <a:off x="8976918" y="3910707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189D92E8-1178-47DB-A4F2-27120EDBCC9D}"/>
                  </a:ext>
                </a:extLst>
              </p:cNvPr>
              <p:cNvSpPr txBox="1"/>
              <p:nvPr/>
            </p:nvSpPr>
            <p:spPr>
              <a:xfrm>
                <a:off x="6397586" y="3178284"/>
                <a:ext cx="335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3" name="CaixaDeTexto 72">
                <a:extLst>
                  <a:ext uri="{FF2B5EF4-FFF2-40B4-BE49-F238E27FC236}">
                    <a16:creationId xmlns:a16="http://schemas.microsoft.com/office/drawing/2014/main" id="{189D92E8-1178-47DB-A4F2-27120EDBC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586" y="3178284"/>
                <a:ext cx="335540" cy="276999"/>
              </a:xfrm>
              <a:prstGeom prst="rect">
                <a:avLst/>
              </a:prstGeom>
              <a:blipFill>
                <a:blip r:embed="rId16"/>
                <a:stretch>
                  <a:fillRect l="-14286" r="-535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Conector de Seta Reta 73">
            <a:extLst>
              <a:ext uri="{FF2B5EF4-FFF2-40B4-BE49-F238E27FC236}">
                <a16:creationId xmlns:a16="http://schemas.microsoft.com/office/drawing/2014/main" id="{ACB94C6F-7CCE-4838-8BCD-061E0AAFD568}"/>
              </a:ext>
            </a:extLst>
          </p:cNvPr>
          <p:cNvCxnSpPr>
            <a:cxnSpLocks/>
          </p:cNvCxnSpPr>
          <p:nvPr/>
        </p:nvCxnSpPr>
        <p:spPr>
          <a:xfrm flipV="1">
            <a:off x="6317404" y="3560890"/>
            <a:ext cx="584737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19782EC-FA0D-4693-AAE0-910E075E7775}"/>
                  </a:ext>
                </a:extLst>
              </p:cNvPr>
              <p:cNvSpPr txBox="1"/>
              <p:nvPr/>
            </p:nvSpPr>
            <p:spPr>
              <a:xfrm>
                <a:off x="5075065" y="2768843"/>
                <a:ext cx="324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1" name="CaixaDeTexto 50">
                <a:extLst>
                  <a:ext uri="{FF2B5EF4-FFF2-40B4-BE49-F238E27FC236}">
                    <a16:creationId xmlns:a16="http://schemas.microsoft.com/office/drawing/2014/main" id="{519782EC-FA0D-4693-AAE0-910E075E7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065" y="2768843"/>
                <a:ext cx="324255" cy="276999"/>
              </a:xfrm>
              <a:prstGeom prst="rect">
                <a:avLst/>
              </a:prstGeom>
              <a:blipFill>
                <a:blip r:embed="rId17"/>
                <a:stretch>
                  <a:fillRect l="-16981" r="-5660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A6A1D34-895F-4EC4-B8DC-EF83113E7940}"/>
                  </a:ext>
                </a:extLst>
              </p:cNvPr>
              <p:cNvSpPr txBox="1"/>
              <p:nvPr/>
            </p:nvSpPr>
            <p:spPr>
              <a:xfrm>
                <a:off x="5444815" y="3619293"/>
                <a:ext cx="335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A6A1D34-895F-4EC4-B8DC-EF83113E7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815" y="3619293"/>
                <a:ext cx="335540" cy="276999"/>
              </a:xfrm>
              <a:prstGeom prst="rect">
                <a:avLst/>
              </a:prstGeom>
              <a:blipFill>
                <a:blip r:embed="rId18"/>
                <a:stretch>
                  <a:fillRect l="-14545" r="-7273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63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45" grpId="0"/>
      <p:bldP spid="46" grpId="0"/>
      <p:bldP spid="47" grpId="0"/>
      <p:bldP spid="48" grpId="0"/>
      <p:bldP spid="49" grpId="0"/>
      <p:bldP spid="25" grpId="0"/>
      <p:bldP spid="50" grpId="0"/>
      <p:bldP spid="53" grpId="0"/>
      <p:bldP spid="56" grpId="0"/>
      <p:bldP spid="26" grpId="0"/>
      <p:bldP spid="60" grpId="0"/>
      <p:bldP spid="62" grpId="0" animBg="1"/>
      <p:bldP spid="67" grpId="0"/>
      <p:bldP spid="69" grpId="0"/>
      <p:bldP spid="71" grpId="0"/>
      <p:bldP spid="73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Reações de Apoio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ângulo isósceles 6">
            <a:extLst>
              <a:ext uri="{FF2B5EF4-FFF2-40B4-BE49-F238E27FC236}">
                <a16:creationId xmlns:a16="http://schemas.microsoft.com/office/drawing/2014/main" id="{5D14A329-099D-4A83-82FC-4AA19EDACA27}"/>
              </a:ext>
            </a:extLst>
          </p:cNvPr>
          <p:cNvSpPr/>
          <p:nvPr/>
        </p:nvSpPr>
        <p:spPr>
          <a:xfrm>
            <a:off x="2540145" y="3962518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>
            <a:extLst>
              <a:ext uri="{FF2B5EF4-FFF2-40B4-BE49-F238E27FC236}">
                <a16:creationId xmlns:a16="http://schemas.microsoft.com/office/drawing/2014/main" id="{72A843E4-E5BE-4A64-8AE8-EDCCE8C426A7}"/>
              </a:ext>
            </a:extLst>
          </p:cNvPr>
          <p:cNvSpPr/>
          <p:nvPr/>
        </p:nvSpPr>
        <p:spPr>
          <a:xfrm>
            <a:off x="4415223" y="3962518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87C9224-B839-45DC-98EF-CDC15BAAF8E7}"/>
              </a:ext>
            </a:extLst>
          </p:cNvPr>
          <p:cNvCxnSpPr>
            <a:cxnSpLocks/>
          </p:cNvCxnSpPr>
          <p:nvPr/>
        </p:nvCxnSpPr>
        <p:spPr>
          <a:xfrm flipH="1">
            <a:off x="2723025" y="3959014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28E1650C-AB08-4BC4-A2ED-2822AAC34CFD}"/>
              </a:ext>
            </a:extLst>
          </p:cNvPr>
          <p:cNvCxnSpPr>
            <a:cxnSpLocks/>
          </p:cNvCxnSpPr>
          <p:nvPr/>
        </p:nvCxnSpPr>
        <p:spPr>
          <a:xfrm flipV="1">
            <a:off x="4379188" y="4284859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26C19DE0-216A-47FD-95C3-5DD377FEB0C5}"/>
              </a:ext>
            </a:extLst>
          </p:cNvPr>
          <p:cNvCxnSpPr>
            <a:cxnSpLocks/>
          </p:cNvCxnSpPr>
          <p:nvPr/>
        </p:nvCxnSpPr>
        <p:spPr>
          <a:xfrm flipH="1">
            <a:off x="2654643" y="4221398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5CDF8F6-6961-486F-973B-973B711AC2C4}"/>
              </a:ext>
            </a:extLst>
          </p:cNvPr>
          <p:cNvCxnSpPr>
            <a:cxnSpLocks/>
          </p:cNvCxnSpPr>
          <p:nvPr/>
        </p:nvCxnSpPr>
        <p:spPr>
          <a:xfrm flipH="1">
            <a:off x="2773461" y="4221398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3A9B787-D022-4C73-812D-95CF1F9135A8}"/>
              </a:ext>
            </a:extLst>
          </p:cNvPr>
          <p:cNvCxnSpPr>
            <a:cxnSpLocks/>
          </p:cNvCxnSpPr>
          <p:nvPr/>
        </p:nvCxnSpPr>
        <p:spPr>
          <a:xfrm flipH="1">
            <a:off x="2535825" y="4221398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E42B828-D0D8-4EB1-9F14-950EBCBE4FD4}"/>
              </a:ext>
            </a:extLst>
          </p:cNvPr>
          <p:cNvCxnSpPr>
            <a:cxnSpLocks/>
          </p:cNvCxnSpPr>
          <p:nvPr/>
        </p:nvCxnSpPr>
        <p:spPr>
          <a:xfrm flipV="1">
            <a:off x="2723025" y="3730521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3518C357-D5C6-450A-A792-D3E90A46FD02}"/>
              </a:ext>
            </a:extLst>
          </p:cNvPr>
          <p:cNvCxnSpPr>
            <a:endCxn id="7" idx="0"/>
          </p:cNvCxnSpPr>
          <p:nvPr/>
        </p:nvCxnSpPr>
        <p:spPr>
          <a:xfrm>
            <a:off x="2723025" y="3729085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3CDB229F-4E32-4BD6-AD5B-80BE91781E77}"/>
              </a:ext>
            </a:extLst>
          </p:cNvPr>
          <p:cNvCxnSpPr/>
          <p:nvPr/>
        </p:nvCxnSpPr>
        <p:spPr>
          <a:xfrm>
            <a:off x="4572588" y="372908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E177046-0BCF-441D-89DC-A22798903631}"/>
              </a:ext>
            </a:extLst>
          </p:cNvPr>
          <p:cNvCxnSpPr/>
          <p:nvPr/>
        </p:nvCxnSpPr>
        <p:spPr>
          <a:xfrm>
            <a:off x="3052157" y="3737158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6618AB4A-8987-4CA4-BB6F-77A9A08040F6}"/>
              </a:ext>
            </a:extLst>
          </p:cNvPr>
          <p:cNvCxnSpPr/>
          <p:nvPr/>
        </p:nvCxnSpPr>
        <p:spPr>
          <a:xfrm>
            <a:off x="3428084" y="372908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8F630476-FED0-4482-8780-E21C621BEDE4}"/>
              </a:ext>
            </a:extLst>
          </p:cNvPr>
          <p:cNvCxnSpPr/>
          <p:nvPr/>
        </p:nvCxnSpPr>
        <p:spPr>
          <a:xfrm>
            <a:off x="3786277" y="372908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DB75B36F-BFA4-4C43-9939-805B4ACD684D}"/>
              </a:ext>
            </a:extLst>
          </p:cNvPr>
          <p:cNvCxnSpPr/>
          <p:nvPr/>
        </p:nvCxnSpPr>
        <p:spPr>
          <a:xfrm>
            <a:off x="4165158" y="3737158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1CC0A60-051E-40BE-8AC6-D085C475224F}"/>
                  </a:ext>
                </a:extLst>
              </p:cNvPr>
              <p:cNvSpPr txBox="1"/>
              <p:nvPr/>
            </p:nvSpPr>
            <p:spPr>
              <a:xfrm>
                <a:off x="3786277" y="3440507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1CC0A60-051E-40BE-8AC6-D085C4752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6277" y="3440507"/>
                <a:ext cx="973023" cy="276999"/>
              </a:xfrm>
              <a:prstGeom prst="rect">
                <a:avLst/>
              </a:prstGeom>
              <a:blipFill>
                <a:blip r:embed="rId2"/>
                <a:stretch>
                  <a:fillRect l="-5000" t="-2174" r="-3125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77B18B9-6525-4039-AD03-7A9200DF960F}"/>
                  </a:ext>
                </a:extLst>
              </p:cNvPr>
              <p:cNvSpPr txBox="1"/>
              <p:nvPr/>
            </p:nvSpPr>
            <p:spPr>
              <a:xfrm>
                <a:off x="3341535" y="4156758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77B18B9-6525-4039-AD03-7A9200DF9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535" y="4156758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791" r="-1098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A6AB5A9-181E-4648-B22F-3FCAADA61982}"/>
                  </a:ext>
                </a:extLst>
              </p:cNvPr>
              <p:cNvSpPr txBox="1"/>
              <p:nvPr/>
            </p:nvSpPr>
            <p:spPr>
              <a:xfrm>
                <a:off x="2622836" y="3996578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A6AB5A9-181E-4648-B22F-3FCAADA61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836" y="3996578"/>
                <a:ext cx="211404" cy="276999"/>
              </a:xfrm>
              <a:prstGeom prst="rect">
                <a:avLst/>
              </a:prstGeom>
              <a:blipFill>
                <a:blip r:embed="rId4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57300A3-94E7-4F51-A22C-84B388356A02}"/>
                  </a:ext>
                </a:extLst>
              </p:cNvPr>
              <p:cNvSpPr txBox="1"/>
              <p:nvPr/>
            </p:nvSpPr>
            <p:spPr>
              <a:xfrm>
                <a:off x="4496924" y="3996578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57300A3-94E7-4F51-A22C-84B388356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924" y="3996578"/>
                <a:ext cx="201016" cy="276999"/>
              </a:xfrm>
              <a:prstGeom prst="rect">
                <a:avLst/>
              </a:prstGeom>
              <a:blipFill>
                <a:blip r:embed="rId5"/>
                <a:stretch>
                  <a:fillRect l="-30303" r="-2121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BDF419F-33C1-48BD-BA18-C6CD0AF41622}"/>
                  </a:ext>
                </a:extLst>
              </p:cNvPr>
              <p:cNvSpPr txBox="1"/>
              <p:nvPr/>
            </p:nvSpPr>
            <p:spPr>
              <a:xfrm>
                <a:off x="2560897" y="4913178"/>
                <a:ext cx="324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BDF419F-33C1-48BD-BA18-C6CD0AF41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897" y="4913178"/>
                <a:ext cx="324255" cy="276999"/>
              </a:xfrm>
              <a:prstGeom prst="rect">
                <a:avLst/>
              </a:prstGeom>
              <a:blipFill>
                <a:blip r:embed="rId6"/>
                <a:stretch>
                  <a:fillRect l="-15094" r="-7547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7818793C-3853-4B22-A0CF-97D565120247}"/>
              </a:ext>
            </a:extLst>
          </p:cNvPr>
          <p:cNvCxnSpPr>
            <a:cxnSpLocks/>
          </p:cNvCxnSpPr>
          <p:nvPr/>
        </p:nvCxnSpPr>
        <p:spPr>
          <a:xfrm flipH="1" flipV="1">
            <a:off x="2708243" y="4313902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4FA65A4-B5C8-4A08-96AA-E90460FD26B3}"/>
                  </a:ext>
                </a:extLst>
              </p:cNvPr>
              <p:cNvSpPr txBox="1"/>
              <p:nvPr/>
            </p:nvSpPr>
            <p:spPr>
              <a:xfrm>
                <a:off x="4418937" y="4938965"/>
                <a:ext cx="315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4FA65A4-B5C8-4A08-96AA-E90460FD2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937" y="4938965"/>
                <a:ext cx="315920" cy="276999"/>
              </a:xfrm>
              <a:prstGeom prst="rect">
                <a:avLst/>
              </a:prstGeom>
              <a:blipFill>
                <a:blip r:embed="rId7"/>
                <a:stretch>
                  <a:fillRect l="-17308" r="-3846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503D31D5-4940-48F0-BA1B-B9D3C119D34B}"/>
              </a:ext>
            </a:extLst>
          </p:cNvPr>
          <p:cNvCxnSpPr>
            <a:cxnSpLocks/>
          </p:cNvCxnSpPr>
          <p:nvPr/>
        </p:nvCxnSpPr>
        <p:spPr>
          <a:xfrm flipH="1" flipV="1">
            <a:off x="4566283" y="4339689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25D0881E-9C64-4873-96B6-4DE2C87DBBF1}"/>
                  </a:ext>
                </a:extLst>
              </p:cNvPr>
              <p:cNvSpPr txBox="1"/>
              <p:nvPr/>
            </p:nvSpPr>
            <p:spPr>
              <a:xfrm>
                <a:off x="1986951" y="3607266"/>
                <a:ext cx="335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25D0881E-9C64-4873-96B6-4DE2C87DB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951" y="3607266"/>
                <a:ext cx="335540" cy="276999"/>
              </a:xfrm>
              <a:prstGeom prst="rect">
                <a:avLst/>
              </a:prstGeom>
              <a:blipFill>
                <a:blip r:embed="rId8"/>
                <a:stretch>
                  <a:fillRect l="-16364" r="-5455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38A52575-AC86-44C0-BC82-FA40269F2FFB}"/>
              </a:ext>
            </a:extLst>
          </p:cNvPr>
          <p:cNvCxnSpPr>
            <a:cxnSpLocks/>
          </p:cNvCxnSpPr>
          <p:nvPr/>
        </p:nvCxnSpPr>
        <p:spPr>
          <a:xfrm flipV="1">
            <a:off x="1906769" y="3989872"/>
            <a:ext cx="584737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ED43D43A-1B31-4056-8212-96537DD2E558}"/>
              </a:ext>
            </a:extLst>
          </p:cNvPr>
          <p:cNvCxnSpPr>
            <a:cxnSpLocks/>
          </p:cNvCxnSpPr>
          <p:nvPr/>
        </p:nvCxnSpPr>
        <p:spPr>
          <a:xfrm flipH="1">
            <a:off x="3626947" y="3251142"/>
            <a:ext cx="1" cy="6870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2F1C283-E197-4B0F-9594-279296E90320}"/>
                  </a:ext>
                </a:extLst>
              </p:cNvPr>
              <p:cNvSpPr txBox="1"/>
              <p:nvPr/>
            </p:nvSpPr>
            <p:spPr>
              <a:xfrm>
                <a:off x="3195105" y="2934955"/>
                <a:ext cx="13319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=160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2F1C283-E197-4B0F-9594-279296E90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105" y="2934955"/>
                <a:ext cx="1331903" cy="276999"/>
              </a:xfrm>
              <a:prstGeom prst="rect">
                <a:avLst/>
              </a:prstGeom>
              <a:blipFill>
                <a:blip r:embed="rId9"/>
                <a:stretch>
                  <a:fillRect l="-3653" r="-3653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Espaço Reservado para Conteúdo 2">
                <a:extLst>
                  <a:ext uri="{FF2B5EF4-FFF2-40B4-BE49-F238E27FC236}">
                    <a16:creationId xmlns:a16="http://schemas.microsoft.com/office/drawing/2014/main" id="{40811B43-4B05-4F0E-B0CB-009F50F2B9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95846" y="2427883"/>
                <a:ext cx="6721164" cy="4279458"/>
              </a:xfrm>
              <a:effectLst/>
            </p:spPr>
            <p:txBody>
              <a:bodyPr anchor="ctr">
                <a:normAutofit/>
              </a:bodyPr>
              <a:lstStyle/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9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→+</m:t>
                      </m:r>
                      <m:sSub>
                        <m:sSubPr>
                          <m:ctrlP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9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1900" dirty="0"/>
              </a:p>
              <a:p>
                <a:pPr marL="36900" indent="0" algn="ctr">
                  <a:buNone/>
                </a:pPr>
                <a:endParaRPr lang="pt-BR" sz="1900" dirty="0"/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9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→+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−160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sz="1900" b="0" i="1" dirty="0">
                  <a:latin typeface="Cambria Math" panose="02040503050406030204" pitchFamily="18" charset="0"/>
                </a:endParaRPr>
              </a:p>
              <a:p>
                <a:pPr marL="36900" indent="0" algn="ctr">
                  <a:buNone/>
                </a:pPr>
                <a:endParaRPr lang="pt-BR" sz="1900" b="0" i="1" dirty="0">
                  <a:latin typeface="Cambria Math" panose="02040503050406030204" pitchFamily="18" charset="0"/>
                </a:endParaRPr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=160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1900" dirty="0"/>
              </a:p>
              <a:p>
                <a:pPr marL="36900" indent="0" algn="ctr">
                  <a:buNone/>
                </a:pPr>
                <a:endParaRPr lang="pt-BR" sz="1900" dirty="0"/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=0→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=80 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36" name="Espaço Reservado para Conteúdo 2">
                <a:extLst>
                  <a:ext uri="{FF2B5EF4-FFF2-40B4-BE49-F238E27FC236}">
                    <a16:creationId xmlns:a16="http://schemas.microsoft.com/office/drawing/2014/main" id="{40811B43-4B05-4F0E-B0CB-009F50F2B9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95846" y="2427883"/>
                <a:ext cx="6721164" cy="4279458"/>
              </a:xfrm>
              <a:blipFill>
                <a:blip r:embed="rId1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80EE97B8-69E4-451B-845D-4665D625DA73}"/>
              </a:ext>
            </a:extLst>
          </p:cNvPr>
          <p:cNvCxnSpPr>
            <a:cxnSpLocks/>
          </p:cNvCxnSpPr>
          <p:nvPr/>
        </p:nvCxnSpPr>
        <p:spPr>
          <a:xfrm>
            <a:off x="2723025" y="3578815"/>
            <a:ext cx="85172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383BF49-81E4-4146-B31B-2A07D8DA7E4B}"/>
                  </a:ext>
                </a:extLst>
              </p:cNvPr>
              <p:cNvSpPr txBox="1"/>
              <p:nvPr/>
            </p:nvSpPr>
            <p:spPr>
              <a:xfrm>
                <a:off x="2697699" y="3213390"/>
                <a:ext cx="84926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383BF49-81E4-4146-B31B-2A07D8DA7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699" y="3213390"/>
                <a:ext cx="84926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7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Reações de Apoio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B87D29B-2D12-439E-8139-3975641CA740}"/>
              </a:ext>
            </a:extLst>
          </p:cNvPr>
          <p:cNvCxnSpPr>
            <a:cxnSpLocks/>
          </p:cNvCxnSpPr>
          <p:nvPr/>
        </p:nvCxnSpPr>
        <p:spPr>
          <a:xfrm>
            <a:off x="2118312" y="3794728"/>
            <a:ext cx="0" cy="600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56850E4-9C0F-449B-92DD-82B3BD68819D}"/>
              </a:ext>
            </a:extLst>
          </p:cNvPr>
          <p:cNvCxnSpPr>
            <a:cxnSpLocks/>
          </p:cNvCxnSpPr>
          <p:nvPr/>
        </p:nvCxnSpPr>
        <p:spPr>
          <a:xfrm flipH="1">
            <a:off x="2118312" y="4095205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A161F91-EFD1-42D0-8B68-F8E1EF6B766E}"/>
              </a:ext>
            </a:extLst>
          </p:cNvPr>
          <p:cNvCxnSpPr>
            <a:cxnSpLocks/>
          </p:cNvCxnSpPr>
          <p:nvPr/>
        </p:nvCxnSpPr>
        <p:spPr>
          <a:xfrm>
            <a:off x="1923976" y="3661949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2108604-C492-4375-A5FA-C189E5791EB7}"/>
              </a:ext>
            </a:extLst>
          </p:cNvPr>
          <p:cNvCxnSpPr>
            <a:cxnSpLocks/>
          </p:cNvCxnSpPr>
          <p:nvPr/>
        </p:nvCxnSpPr>
        <p:spPr>
          <a:xfrm>
            <a:off x="1923976" y="3857540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999D41E-51AD-4D69-B7C1-D6219789584C}"/>
              </a:ext>
            </a:extLst>
          </p:cNvPr>
          <p:cNvCxnSpPr>
            <a:cxnSpLocks/>
          </p:cNvCxnSpPr>
          <p:nvPr/>
        </p:nvCxnSpPr>
        <p:spPr>
          <a:xfrm>
            <a:off x="1923976" y="4225063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B016E239-63A5-4416-ADFE-87E35194E2AC}"/>
              </a:ext>
            </a:extLst>
          </p:cNvPr>
          <p:cNvCxnSpPr>
            <a:cxnSpLocks/>
          </p:cNvCxnSpPr>
          <p:nvPr/>
        </p:nvCxnSpPr>
        <p:spPr>
          <a:xfrm>
            <a:off x="1923976" y="4032621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6631C7BA-B0A4-49D3-B63E-C5B5E65B73C6}"/>
              </a:ext>
            </a:extLst>
          </p:cNvPr>
          <p:cNvCxnSpPr>
            <a:cxnSpLocks/>
          </p:cNvCxnSpPr>
          <p:nvPr/>
        </p:nvCxnSpPr>
        <p:spPr>
          <a:xfrm>
            <a:off x="3013558" y="3519532"/>
            <a:ext cx="0" cy="550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00BDED0-31B7-49C0-8A49-D37F36E514DF}"/>
                  </a:ext>
                </a:extLst>
              </p:cNvPr>
              <p:cNvSpPr txBox="1"/>
              <p:nvPr/>
            </p:nvSpPr>
            <p:spPr>
              <a:xfrm>
                <a:off x="3054983" y="3518712"/>
                <a:ext cx="6612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00BDED0-31B7-49C0-8A49-D37F36E51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983" y="3518712"/>
                <a:ext cx="661271" cy="276999"/>
              </a:xfrm>
              <a:prstGeom prst="rect">
                <a:avLst/>
              </a:prstGeom>
              <a:blipFill>
                <a:blip r:embed="rId2"/>
                <a:stretch>
                  <a:fillRect l="-8257" r="-8257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64CDA1E1-4B00-4C7E-A732-10EA472B330F}"/>
                  </a:ext>
                </a:extLst>
              </p:cNvPr>
              <p:cNvSpPr txBox="1"/>
              <p:nvPr/>
            </p:nvSpPr>
            <p:spPr>
              <a:xfrm>
                <a:off x="2333463" y="4310372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64CDA1E1-4B00-4C7E-A732-10EA472B3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463" y="4310372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1EAE8E38-A92E-4D5B-B918-2918174D3D96}"/>
                  </a:ext>
                </a:extLst>
              </p:cNvPr>
              <p:cNvSpPr txBox="1"/>
              <p:nvPr/>
            </p:nvSpPr>
            <p:spPr>
              <a:xfrm>
                <a:off x="3203673" y="4310372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1EAE8E38-A92E-4D5B-B918-2918174D3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673" y="4310372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BF527C0-8556-4C35-994C-CFA03A652D08}"/>
              </a:ext>
            </a:extLst>
          </p:cNvPr>
          <p:cNvCxnSpPr>
            <a:cxnSpLocks/>
          </p:cNvCxnSpPr>
          <p:nvPr/>
        </p:nvCxnSpPr>
        <p:spPr>
          <a:xfrm>
            <a:off x="4023617" y="3657211"/>
            <a:ext cx="0" cy="40024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7266D6E1-FD9D-4DCF-939D-C21D42703E82}"/>
              </a:ext>
            </a:extLst>
          </p:cNvPr>
          <p:cNvCxnSpPr>
            <a:cxnSpLocks/>
          </p:cNvCxnSpPr>
          <p:nvPr/>
        </p:nvCxnSpPr>
        <p:spPr>
          <a:xfrm flipH="1">
            <a:off x="4023617" y="4095205"/>
            <a:ext cx="4440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3F0743-15D6-40A2-B277-7EC1338C0A03}"/>
                  </a:ext>
                </a:extLst>
              </p:cNvPr>
              <p:cNvSpPr txBox="1"/>
              <p:nvPr/>
            </p:nvSpPr>
            <p:spPr>
              <a:xfrm>
                <a:off x="2142458" y="4136522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3F0743-15D6-40A2-B277-7EC1338C0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458" y="4136522"/>
                <a:ext cx="201016" cy="276999"/>
              </a:xfrm>
              <a:prstGeom prst="rect">
                <a:avLst/>
              </a:prstGeom>
              <a:blipFill>
                <a:blip r:embed="rId5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F940A2C-7730-4A30-9AC6-677C44C5268F}"/>
                  </a:ext>
                </a:extLst>
              </p:cNvPr>
              <p:cNvSpPr txBox="1"/>
              <p:nvPr/>
            </p:nvSpPr>
            <p:spPr>
              <a:xfrm>
                <a:off x="3893268" y="4117520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F940A2C-7730-4A30-9AC6-677C44C52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268" y="4117520"/>
                <a:ext cx="211404" cy="276999"/>
              </a:xfrm>
              <a:prstGeom prst="rect">
                <a:avLst/>
              </a:prstGeom>
              <a:blipFill>
                <a:blip r:embed="rId6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6FA2B2C9-FF14-4221-B5F0-037B14330A82}"/>
                  </a:ext>
                </a:extLst>
              </p:cNvPr>
              <p:cNvSpPr txBox="1"/>
              <p:nvPr/>
            </p:nvSpPr>
            <p:spPr>
              <a:xfrm>
                <a:off x="1939990" y="5001296"/>
                <a:ext cx="308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6FA2B2C9-FF14-4221-B5F0-037B1433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990" y="5001296"/>
                <a:ext cx="308353" cy="276999"/>
              </a:xfrm>
              <a:prstGeom prst="rect">
                <a:avLst/>
              </a:prstGeom>
              <a:blipFill>
                <a:blip r:embed="rId7"/>
                <a:stretch>
                  <a:fillRect l="-15686" r="-7843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1E449CA2-1E71-4F8C-BBAD-D0A36FFFFC0E}"/>
              </a:ext>
            </a:extLst>
          </p:cNvPr>
          <p:cNvCxnSpPr>
            <a:cxnSpLocks/>
          </p:cNvCxnSpPr>
          <p:nvPr/>
        </p:nvCxnSpPr>
        <p:spPr>
          <a:xfrm flipH="1" flipV="1">
            <a:off x="2087336" y="4402020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ADA0C83A-6C21-4FE2-B3E2-78C71C398F5B}"/>
              </a:ext>
            </a:extLst>
          </p:cNvPr>
          <p:cNvCxnSpPr>
            <a:cxnSpLocks/>
          </p:cNvCxnSpPr>
          <p:nvPr/>
        </p:nvCxnSpPr>
        <p:spPr>
          <a:xfrm flipV="1">
            <a:off x="1458551" y="4128501"/>
            <a:ext cx="612682" cy="4268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31AA67D-9E77-4BCC-A06B-FEF76C69BF52}"/>
                  </a:ext>
                </a:extLst>
              </p:cNvPr>
              <p:cNvSpPr txBox="1"/>
              <p:nvPr/>
            </p:nvSpPr>
            <p:spPr>
              <a:xfrm>
                <a:off x="1039279" y="3987736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31AA67D-9E77-4BCC-A06B-FEF76C69B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279" y="3987736"/>
                <a:ext cx="319639" cy="276999"/>
              </a:xfrm>
              <a:prstGeom prst="rect">
                <a:avLst/>
              </a:prstGeom>
              <a:blipFill>
                <a:blip r:embed="rId8"/>
                <a:stretch>
                  <a:fillRect l="-15094" r="-754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EA586E23-337A-468B-B8AF-BFCB1B4E0D66}"/>
              </a:ext>
            </a:extLst>
          </p:cNvPr>
          <p:cNvSpPr/>
          <p:nvPr/>
        </p:nvSpPr>
        <p:spPr>
          <a:xfrm rot="15070801">
            <a:off x="1639972" y="3224266"/>
            <a:ext cx="1205215" cy="1139572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B4DC816B-32BF-4299-AFD1-D4BBB4DCBA78}"/>
              </a:ext>
            </a:extLst>
          </p:cNvPr>
          <p:cNvCxnSpPr>
            <a:cxnSpLocks/>
          </p:cNvCxnSpPr>
          <p:nvPr/>
        </p:nvCxnSpPr>
        <p:spPr>
          <a:xfrm>
            <a:off x="1675164" y="3881957"/>
            <a:ext cx="34126" cy="15066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72DECF-CC5D-49DA-A359-0A71170CE390}"/>
                  </a:ext>
                </a:extLst>
              </p:cNvPr>
              <p:cNvSpPr txBox="1"/>
              <p:nvPr/>
            </p:nvSpPr>
            <p:spPr>
              <a:xfrm>
                <a:off x="1275999" y="3241713"/>
                <a:ext cx="3484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72DECF-CC5D-49DA-A359-0A71170CE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999" y="3241713"/>
                <a:ext cx="348492" cy="276999"/>
              </a:xfrm>
              <a:prstGeom prst="rect">
                <a:avLst/>
              </a:prstGeom>
              <a:blipFill>
                <a:blip r:embed="rId9"/>
                <a:stretch>
                  <a:fillRect l="-14035" r="-8772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Espaço Reservado para Conteúdo 2">
                <a:extLst>
                  <a:ext uri="{FF2B5EF4-FFF2-40B4-BE49-F238E27FC236}">
                    <a16:creationId xmlns:a16="http://schemas.microsoft.com/office/drawing/2014/main" id="{52E70596-4DD3-4CDF-B83B-DC9172711E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13899" y="2444376"/>
                <a:ext cx="6565227" cy="4279458"/>
              </a:xfrm>
              <a:effectLst/>
            </p:spPr>
            <p:txBody>
              <a:bodyPr anchor="ctr">
                <a:normAutofit/>
              </a:bodyPr>
              <a:lstStyle/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900" i="1">
                                  <a:latin typeface="Cambria Math" panose="02040503050406030204" pitchFamily="18" charset="0"/>
                                </a:rPr>
                                <m:t>𝐹𝐻</m:t>
                              </m:r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→+</m:t>
                              </m:r>
                            </m:sup>
                          </m:sSup>
                        </m:e>
                      </m:nary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→+</m:t>
                      </m:r>
                      <m:sSub>
                        <m:sSubPr>
                          <m:ctrlP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pt-BR" sz="19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1900" dirty="0"/>
              </a:p>
              <a:p>
                <a:pPr marL="36900" indent="0" algn="ctr">
                  <a:buNone/>
                </a:pPr>
                <a:endParaRPr lang="pt-BR" sz="1900" dirty="0"/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900" i="1">
                                  <a:latin typeface="Cambria Math" panose="02040503050406030204" pitchFamily="18" charset="0"/>
                                </a:rPr>
                                <m:t>𝐹𝑉</m:t>
                              </m:r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↑+</m:t>
                              </m:r>
                            </m:sup>
                          </m:sSup>
                        </m:e>
                      </m:nary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→+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−50−80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=130 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sz="1900" b="0" i="1" dirty="0">
                  <a:latin typeface="Cambria Math" panose="02040503050406030204" pitchFamily="18" charset="0"/>
                </a:endParaRPr>
              </a:p>
              <a:p>
                <a:pPr marL="36900" indent="0" algn="ctr">
                  <a:buNone/>
                </a:pPr>
                <a:endParaRPr lang="pt-BR" sz="1900" b="0" i="1" dirty="0">
                  <a:latin typeface="Cambria Math" panose="02040503050406030204" pitchFamily="18" charset="0"/>
                </a:endParaRPr>
              </a:p>
              <a:p>
                <a:pPr marL="369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pt-BR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pt-BR" sz="19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t-BR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↷+</m:t>
                              </m:r>
                            </m:sup>
                          </m:sSup>
                        </m:e>
                      </m:nary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=0→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sz="19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+50.4+80.8</m:t>
                      </m:r>
                      <m:r>
                        <a:rPr lang="pt-BR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pt-BR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sz="19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=840 </m:t>
                      </m:r>
                      <m:r>
                        <a:rPr lang="pt-BR" sz="1900" b="0" i="1" smtClean="0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pt-BR" sz="1900" dirty="0"/>
              </a:p>
            </p:txBody>
          </p:sp>
        </mc:Choice>
        <mc:Fallback xmlns="">
          <p:sp>
            <p:nvSpPr>
              <p:cNvPr id="31" name="Espaço Reservado para Conteúdo 2">
                <a:extLst>
                  <a:ext uri="{FF2B5EF4-FFF2-40B4-BE49-F238E27FC236}">
                    <a16:creationId xmlns:a16="http://schemas.microsoft.com/office/drawing/2014/main" id="{52E70596-4DD3-4CDF-B83B-DC9172711E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3899" y="2444376"/>
                <a:ext cx="6565227" cy="4279458"/>
              </a:xfrm>
              <a:blipFill>
                <a:blip r:embed="rId10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1F6A200-52B2-446F-A0BB-1672BAD6AA1E}"/>
                  </a:ext>
                </a:extLst>
              </p:cNvPr>
              <p:cNvSpPr txBox="1"/>
              <p:nvPr/>
            </p:nvSpPr>
            <p:spPr>
              <a:xfrm>
                <a:off x="3794935" y="3285352"/>
                <a:ext cx="1420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=80 </m:t>
                      </m:r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1F6A200-52B2-446F-A0BB-1672BAD6A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35" y="3285352"/>
                <a:ext cx="142087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ED348BC-484C-45B9-AA5A-FD79DA5225CC}"/>
                  </a:ext>
                </a:extLst>
              </p:cNvPr>
              <p:cNvSpPr txBox="1"/>
              <p:nvPr/>
            </p:nvSpPr>
            <p:spPr>
              <a:xfrm>
                <a:off x="3988039" y="4155266"/>
                <a:ext cx="1420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ED348BC-484C-45B9-AA5A-FD79DA522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039" y="4155266"/>
                <a:ext cx="142087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1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2" grpId="0"/>
      <p:bldP spid="23" grpId="0"/>
      <p:bldP spid="24" grpId="0"/>
      <p:bldP spid="27" grpId="0"/>
      <p:bldP spid="28" grpId="0" animBg="1"/>
      <p:bldP spid="30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Diagramas Tramo 01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B87D29B-2D12-439E-8139-3975641CA740}"/>
              </a:ext>
            </a:extLst>
          </p:cNvPr>
          <p:cNvCxnSpPr>
            <a:cxnSpLocks/>
          </p:cNvCxnSpPr>
          <p:nvPr/>
        </p:nvCxnSpPr>
        <p:spPr>
          <a:xfrm>
            <a:off x="1963568" y="4003717"/>
            <a:ext cx="0" cy="600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C56850E4-9C0F-449B-92DD-82B3BD68819D}"/>
              </a:ext>
            </a:extLst>
          </p:cNvPr>
          <p:cNvCxnSpPr>
            <a:cxnSpLocks/>
          </p:cNvCxnSpPr>
          <p:nvPr/>
        </p:nvCxnSpPr>
        <p:spPr>
          <a:xfrm flipH="1">
            <a:off x="1963568" y="4304194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A161F91-EFD1-42D0-8B68-F8E1EF6B766E}"/>
              </a:ext>
            </a:extLst>
          </p:cNvPr>
          <p:cNvCxnSpPr>
            <a:cxnSpLocks/>
          </p:cNvCxnSpPr>
          <p:nvPr/>
        </p:nvCxnSpPr>
        <p:spPr>
          <a:xfrm>
            <a:off x="1769232" y="3870938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2108604-C492-4375-A5FA-C189E5791EB7}"/>
              </a:ext>
            </a:extLst>
          </p:cNvPr>
          <p:cNvCxnSpPr>
            <a:cxnSpLocks/>
          </p:cNvCxnSpPr>
          <p:nvPr/>
        </p:nvCxnSpPr>
        <p:spPr>
          <a:xfrm>
            <a:off x="1769232" y="4066529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6999D41E-51AD-4D69-B7C1-D6219789584C}"/>
              </a:ext>
            </a:extLst>
          </p:cNvPr>
          <p:cNvCxnSpPr>
            <a:cxnSpLocks/>
          </p:cNvCxnSpPr>
          <p:nvPr/>
        </p:nvCxnSpPr>
        <p:spPr>
          <a:xfrm>
            <a:off x="1769232" y="4434052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B016E239-63A5-4416-ADFE-87E35194E2AC}"/>
              </a:ext>
            </a:extLst>
          </p:cNvPr>
          <p:cNvCxnSpPr>
            <a:cxnSpLocks/>
          </p:cNvCxnSpPr>
          <p:nvPr/>
        </p:nvCxnSpPr>
        <p:spPr>
          <a:xfrm>
            <a:off x="1769232" y="4241610"/>
            <a:ext cx="194336" cy="1706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6631C7BA-B0A4-49D3-B63E-C5B5E65B73C6}"/>
              </a:ext>
            </a:extLst>
          </p:cNvPr>
          <p:cNvCxnSpPr>
            <a:cxnSpLocks/>
          </p:cNvCxnSpPr>
          <p:nvPr/>
        </p:nvCxnSpPr>
        <p:spPr>
          <a:xfrm>
            <a:off x="2858814" y="3728521"/>
            <a:ext cx="0" cy="550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00BDED0-31B7-49C0-8A49-D37F36E514DF}"/>
                  </a:ext>
                </a:extLst>
              </p:cNvPr>
              <p:cNvSpPr txBox="1"/>
              <p:nvPr/>
            </p:nvSpPr>
            <p:spPr>
              <a:xfrm>
                <a:off x="2900239" y="3727701"/>
                <a:ext cx="66127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500BDED0-31B7-49C0-8A49-D37F36E51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239" y="3727701"/>
                <a:ext cx="661271" cy="276999"/>
              </a:xfrm>
              <a:prstGeom prst="rect">
                <a:avLst/>
              </a:prstGeom>
              <a:blipFill>
                <a:blip r:embed="rId2"/>
                <a:stretch>
                  <a:fillRect l="-8333" r="-925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64CDA1E1-4B00-4C7E-A732-10EA472B330F}"/>
                  </a:ext>
                </a:extLst>
              </p:cNvPr>
              <p:cNvSpPr txBox="1"/>
              <p:nvPr/>
            </p:nvSpPr>
            <p:spPr>
              <a:xfrm>
                <a:off x="2178719" y="4519361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64CDA1E1-4B00-4C7E-A732-10EA472B3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719" y="4519361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8696" r="-9783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1EAE8E38-A92E-4D5B-B918-2918174D3D96}"/>
                  </a:ext>
                </a:extLst>
              </p:cNvPr>
              <p:cNvSpPr txBox="1"/>
              <p:nvPr/>
            </p:nvSpPr>
            <p:spPr>
              <a:xfrm>
                <a:off x="3048929" y="4519361"/>
                <a:ext cx="5554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1EAE8E38-A92E-4D5B-B918-2918174D3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929" y="4519361"/>
                <a:ext cx="555408" cy="276999"/>
              </a:xfrm>
              <a:prstGeom prst="rect">
                <a:avLst/>
              </a:prstGeom>
              <a:blipFill>
                <a:blip r:embed="rId4"/>
                <a:stretch>
                  <a:fillRect l="-8791" r="-1098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0BF527C0-8556-4C35-994C-CFA03A652D08}"/>
              </a:ext>
            </a:extLst>
          </p:cNvPr>
          <p:cNvCxnSpPr>
            <a:cxnSpLocks/>
          </p:cNvCxnSpPr>
          <p:nvPr/>
        </p:nvCxnSpPr>
        <p:spPr>
          <a:xfrm>
            <a:off x="3868873" y="3866200"/>
            <a:ext cx="0" cy="40024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7266D6E1-FD9D-4DCF-939D-C21D42703E82}"/>
              </a:ext>
            </a:extLst>
          </p:cNvPr>
          <p:cNvCxnSpPr>
            <a:cxnSpLocks/>
          </p:cNvCxnSpPr>
          <p:nvPr/>
        </p:nvCxnSpPr>
        <p:spPr>
          <a:xfrm flipH="1">
            <a:off x="3868873" y="4304194"/>
            <a:ext cx="4440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3F0743-15D6-40A2-B277-7EC1338C0A03}"/>
                  </a:ext>
                </a:extLst>
              </p:cNvPr>
              <p:cNvSpPr txBox="1"/>
              <p:nvPr/>
            </p:nvSpPr>
            <p:spPr>
              <a:xfrm>
                <a:off x="1987714" y="434551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343F0743-15D6-40A2-B277-7EC1338C0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714" y="4345511"/>
                <a:ext cx="201016" cy="276999"/>
              </a:xfrm>
              <a:prstGeom prst="rect">
                <a:avLst/>
              </a:prstGeom>
              <a:blipFill>
                <a:blip r:embed="rId5"/>
                <a:stretch>
                  <a:fillRect l="-27273" r="-27273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F940A2C-7730-4A30-9AC6-677C44C5268F}"/>
                  </a:ext>
                </a:extLst>
              </p:cNvPr>
              <p:cNvSpPr txBox="1"/>
              <p:nvPr/>
            </p:nvSpPr>
            <p:spPr>
              <a:xfrm>
                <a:off x="3738524" y="4326509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3F940A2C-7730-4A30-9AC6-677C44C526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524" y="4326509"/>
                <a:ext cx="211404" cy="276999"/>
              </a:xfrm>
              <a:prstGeom prst="rect">
                <a:avLst/>
              </a:prstGeom>
              <a:blipFill>
                <a:blip r:embed="rId6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6FA2B2C9-FF14-4221-B5F0-037B14330A82}"/>
                  </a:ext>
                </a:extLst>
              </p:cNvPr>
              <p:cNvSpPr txBox="1"/>
              <p:nvPr/>
            </p:nvSpPr>
            <p:spPr>
              <a:xfrm>
                <a:off x="1785246" y="5210285"/>
                <a:ext cx="13463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pt-BR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=130 </m:t>
                      </m:r>
                      <m:r>
                        <a:rPr lang="pt-BR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6FA2B2C9-FF14-4221-B5F0-037B1433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46" y="5210285"/>
                <a:ext cx="1346331" cy="276999"/>
              </a:xfrm>
              <a:prstGeom prst="rect">
                <a:avLst/>
              </a:prstGeom>
              <a:blipFill>
                <a:blip r:embed="rId7"/>
                <a:stretch>
                  <a:fillRect l="-4072" r="-4072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1E449CA2-1E71-4F8C-BBAD-D0A36FFFFC0E}"/>
              </a:ext>
            </a:extLst>
          </p:cNvPr>
          <p:cNvCxnSpPr>
            <a:cxnSpLocks/>
          </p:cNvCxnSpPr>
          <p:nvPr/>
        </p:nvCxnSpPr>
        <p:spPr>
          <a:xfrm flipH="1" flipV="1">
            <a:off x="1932592" y="4611009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ADA0C83A-6C21-4FE2-B3E2-78C71C398F5B}"/>
              </a:ext>
            </a:extLst>
          </p:cNvPr>
          <p:cNvCxnSpPr>
            <a:cxnSpLocks/>
          </p:cNvCxnSpPr>
          <p:nvPr/>
        </p:nvCxnSpPr>
        <p:spPr>
          <a:xfrm flipV="1">
            <a:off x="1303807" y="4337490"/>
            <a:ext cx="612682" cy="4268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31AA67D-9E77-4BCC-A06B-FEF76C69BF52}"/>
                  </a:ext>
                </a:extLst>
              </p:cNvPr>
              <p:cNvSpPr txBox="1"/>
              <p:nvPr/>
            </p:nvSpPr>
            <p:spPr>
              <a:xfrm>
                <a:off x="884535" y="4196725"/>
                <a:ext cx="3196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331AA67D-9E77-4BCC-A06B-FEF76C69B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35" y="4196725"/>
                <a:ext cx="319639" cy="276999"/>
              </a:xfrm>
              <a:prstGeom prst="rect">
                <a:avLst/>
              </a:prstGeom>
              <a:blipFill>
                <a:blip r:embed="rId8"/>
                <a:stretch>
                  <a:fillRect l="-15094" r="-754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o 27">
            <a:extLst>
              <a:ext uri="{FF2B5EF4-FFF2-40B4-BE49-F238E27FC236}">
                <a16:creationId xmlns:a16="http://schemas.microsoft.com/office/drawing/2014/main" id="{EA586E23-337A-468B-B8AF-BFCB1B4E0D66}"/>
              </a:ext>
            </a:extLst>
          </p:cNvPr>
          <p:cNvSpPr/>
          <p:nvPr/>
        </p:nvSpPr>
        <p:spPr>
          <a:xfrm rot="15070801">
            <a:off x="1485228" y="3433255"/>
            <a:ext cx="1205215" cy="1139572"/>
          </a:xfrm>
          <a:prstGeom prst="arc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B4DC816B-32BF-4299-AFD1-D4BBB4DCBA78}"/>
              </a:ext>
            </a:extLst>
          </p:cNvPr>
          <p:cNvCxnSpPr>
            <a:cxnSpLocks/>
          </p:cNvCxnSpPr>
          <p:nvPr/>
        </p:nvCxnSpPr>
        <p:spPr>
          <a:xfrm>
            <a:off x="1520420" y="4090946"/>
            <a:ext cx="34126" cy="150664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72DECF-CC5D-49DA-A359-0A71170CE390}"/>
                  </a:ext>
                </a:extLst>
              </p:cNvPr>
              <p:cNvSpPr txBox="1"/>
              <p:nvPr/>
            </p:nvSpPr>
            <p:spPr>
              <a:xfrm>
                <a:off x="1121255" y="3450702"/>
                <a:ext cx="3484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D172DECF-CC5D-49DA-A359-0A71170CE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255" y="3450702"/>
                <a:ext cx="348492" cy="276999"/>
              </a:xfrm>
              <a:prstGeom prst="rect">
                <a:avLst/>
              </a:prstGeom>
              <a:blipFill>
                <a:blip r:embed="rId9"/>
                <a:stretch>
                  <a:fillRect l="-15789" r="-7018" b="-1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1F6A200-52B2-446F-A0BB-1672BAD6AA1E}"/>
                  </a:ext>
                </a:extLst>
              </p:cNvPr>
              <p:cNvSpPr txBox="1"/>
              <p:nvPr/>
            </p:nvSpPr>
            <p:spPr>
              <a:xfrm>
                <a:off x="3640191" y="3494341"/>
                <a:ext cx="1420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=80 </m:t>
                      </m:r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C1F6A200-52B2-446F-A0BB-1672BAD6A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191" y="3494341"/>
                <a:ext cx="142087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ED348BC-484C-45B9-AA5A-FD79DA5225CC}"/>
                  </a:ext>
                </a:extLst>
              </p:cNvPr>
              <p:cNvSpPr txBox="1"/>
              <p:nvPr/>
            </p:nvSpPr>
            <p:spPr>
              <a:xfrm>
                <a:off x="3833295" y="4364255"/>
                <a:ext cx="1420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sz="1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pt-BR" sz="1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8ED348BC-484C-45B9-AA5A-FD79DA522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295" y="4364255"/>
                <a:ext cx="142087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E3D5CB21-DE57-4673-8745-2352CE5D769C}"/>
              </a:ext>
            </a:extLst>
          </p:cNvPr>
          <p:cNvCxnSpPr>
            <a:cxnSpLocks/>
          </p:cNvCxnSpPr>
          <p:nvPr/>
        </p:nvCxnSpPr>
        <p:spPr>
          <a:xfrm flipH="1">
            <a:off x="7909867" y="3870938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121F9E7D-CF08-49BD-9AFD-B2852E2D4BBD}"/>
                  </a:ext>
                </a:extLst>
              </p:cNvPr>
              <p:cNvSpPr txBox="1"/>
              <p:nvPr/>
            </p:nvSpPr>
            <p:spPr>
              <a:xfrm>
                <a:off x="7934013" y="3912255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121F9E7D-CF08-49BD-9AFD-B2852E2D4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13" y="3912255"/>
                <a:ext cx="201016" cy="276999"/>
              </a:xfrm>
              <a:prstGeom prst="rect">
                <a:avLst/>
              </a:prstGeom>
              <a:blipFill>
                <a:blip r:embed="rId12"/>
                <a:stretch>
                  <a:fillRect l="-31250" r="-28125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0CA4528-863B-4530-A810-ABA88A3D44CD}"/>
                  </a:ext>
                </a:extLst>
              </p:cNvPr>
              <p:cNvSpPr txBox="1"/>
              <p:nvPr/>
            </p:nvSpPr>
            <p:spPr>
              <a:xfrm>
                <a:off x="9684823" y="3893253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00CA4528-863B-4530-A810-ABA88A3D4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823" y="3893253"/>
                <a:ext cx="211404" cy="276999"/>
              </a:xfrm>
              <a:prstGeom prst="rect">
                <a:avLst/>
              </a:prstGeom>
              <a:blipFill>
                <a:blip r:embed="rId13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reto 36">
            <a:extLst>
              <a:ext uri="{FF2B5EF4-FFF2-40B4-BE49-F238E27FC236}">
                <a16:creationId xmlns:a16="http://schemas.microsoft.com/office/drawing/2014/main" id="{BA7AF7FF-358D-4E17-8A04-A45B84EA189F}"/>
              </a:ext>
            </a:extLst>
          </p:cNvPr>
          <p:cNvCxnSpPr>
            <a:cxnSpLocks/>
          </p:cNvCxnSpPr>
          <p:nvPr/>
        </p:nvCxnSpPr>
        <p:spPr>
          <a:xfrm flipH="1">
            <a:off x="7909867" y="6203039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633099A-C962-4DD2-85E5-7E9C275FF4F8}"/>
                  </a:ext>
                </a:extLst>
              </p:cNvPr>
              <p:cNvSpPr txBox="1"/>
              <p:nvPr/>
            </p:nvSpPr>
            <p:spPr>
              <a:xfrm>
                <a:off x="7934013" y="6244356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633099A-C962-4DD2-85E5-7E9C275FF4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013" y="6244356"/>
                <a:ext cx="201016" cy="276999"/>
              </a:xfrm>
              <a:prstGeom prst="rect">
                <a:avLst/>
              </a:prstGeom>
              <a:blipFill>
                <a:blip r:embed="rId14"/>
                <a:stretch>
                  <a:fillRect l="-31250" r="-28125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1E340EFD-47D4-4F06-A6AB-0FD3305E9A4D}"/>
                  </a:ext>
                </a:extLst>
              </p:cNvPr>
              <p:cNvSpPr txBox="1"/>
              <p:nvPr/>
            </p:nvSpPr>
            <p:spPr>
              <a:xfrm>
                <a:off x="9684823" y="6225354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1E340EFD-47D4-4F06-A6AB-0FD3305E9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4823" y="6225354"/>
                <a:ext cx="211404" cy="276999"/>
              </a:xfrm>
              <a:prstGeom prst="rect">
                <a:avLst/>
              </a:prstGeom>
              <a:blipFill>
                <a:blip r:embed="rId15"/>
                <a:stretch>
                  <a:fillRect l="-29412" r="-23529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EBF6CCC-0816-45CD-B46B-C39F29B4681E}"/>
                  </a:ext>
                </a:extLst>
              </p:cNvPr>
              <p:cNvSpPr txBox="1"/>
              <p:nvPr/>
            </p:nvSpPr>
            <p:spPr>
              <a:xfrm>
                <a:off x="6650828" y="3695124"/>
                <a:ext cx="824304" cy="430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DV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num>
                          <m:den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den>
                        </m:f>
                      </m:e>
                    </m:box>
                  </m:oMath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5EBF6CCC-0816-45CD-B46B-C39F29B46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828" y="3695124"/>
                <a:ext cx="824304" cy="430182"/>
              </a:xfrm>
              <a:prstGeom prst="rect">
                <a:avLst/>
              </a:prstGeom>
              <a:blipFill>
                <a:blip r:embed="rId16"/>
                <a:stretch>
                  <a:fillRect l="-7407" t="-8451" b="-154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1989E87-64C5-4640-AE8B-8D79CD7D14C9}"/>
                  </a:ext>
                </a:extLst>
              </p:cNvPr>
              <p:cNvSpPr txBox="1"/>
              <p:nvPr/>
            </p:nvSpPr>
            <p:spPr>
              <a:xfrm>
                <a:off x="6575387" y="5987178"/>
                <a:ext cx="824305" cy="431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box>
                        <m:boxPr>
                          <m:ctrlPr>
                            <a:rPr lang="pt-B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num>
                            <m:den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A1989E87-64C5-4640-AE8B-8D79CD7D14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87" y="5987178"/>
                <a:ext cx="824305" cy="431721"/>
              </a:xfrm>
              <a:prstGeom prst="rect">
                <a:avLst/>
              </a:prstGeom>
              <a:blipFill>
                <a:blip r:embed="rId17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Elipse 41">
            <a:extLst>
              <a:ext uri="{FF2B5EF4-FFF2-40B4-BE49-F238E27FC236}">
                <a16:creationId xmlns:a16="http://schemas.microsoft.com/office/drawing/2014/main" id="{4AC31BE7-C5BC-4ADC-92F4-52BEE94032DF}"/>
              </a:ext>
            </a:extLst>
          </p:cNvPr>
          <p:cNvSpPr/>
          <p:nvPr/>
        </p:nvSpPr>
        <p:spPr>
          <a:xfrm>
            <a:off x="9736511" y="6159233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FE2BA54C-E277-47EB-889B-3E48A34D61AC}"/>
              </a:ext>
            </a:extLst>
          </p:cNvPr>
          <p:cNvCxnSpPr>
            <a:cxnSpLocks/>
          </p:cNvCxnSpPr>
          <p:nvPr/>
        </p:nvCxnSpPr>
        <p:spPr>
          <a:xfrm flipH="1">
            <a:off x="7928378" y="2949945"/>
            <a:ext cx="5635" cy="91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34F2A687-2C47-4816-ADEF-E8F4C7776A6B}"/>
                  </a:ext>
                </a:extLst>
              </p:cNvPr>
              <p:cNvSpPr txBox="1"/>
              <p:nvPr/>
            </p:nvSpPr>
            <p:spPr>
              <a:xfrm>
                <a:off x="8034521" y="3348620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34F2A687-2C47-4816-ADEF-E8F4C7776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521" y="3348620"/>
                <a:ext cx="438537" cy="369332"/>
              </a:xfrm>
              <a:prstGeom prst="rect">
                <a:avLst/>
              </a:prstGeom>
              <a:blipFill>
                <a:blip r:embed="rId18"/>
                <a:stretch>
                  <a:fillRect r="-263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65A3AC6A-C3DD-48CC-8CB2-9A2B8D3ECAD3}"/>
              </a:ext>
            </a:extLst>
          </p:cNvPr>
          <p:cNvCxnSpPr>
            <a:cxnSpLocks/>
          </p:cNvCxnSpPr>
          <p:nvPr/>
        </p:nvCxnSpPr>
        <p:spPr>
          <a:xfrm>
            <a:off x="8781003" y="3325492"/>
            <a:ext cx="1" cy="5255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A67F4FB4-71D6-491F-B191-5B75ACDE0CA8}"/>
              </a:ext>
            </a:extLst>
          </p:cNvPr>
          <p:cNvCxnSpPr>
            <a:cxnSpLocks/>
          </p:cNvCxnSpPr>
          <p:nvPr/>
        </p:nvCxnSpPr>
        <p:spPr>
          <a:xfrm>
            <a:off x="9712958" y="3348929"/>
            <a:ext cx="1" cy="52557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>
            <a:extLst>
              <a:ext uri="{FF2B5EF4-FFF2-40B4-BE49-F238E27FC236}">
                <a16:creationId xmlns:a16="http://schemas.microsoft.com/office/drawing/2014/main" id="{BF82D33C-2F99-4DEA-8236-E6AA5824D060}"/>
              </a:ext>
            </a:extLst>
          </p:cNvPr>
          <p:cNvCxnSpPr>
            <a:cxnSpLocks/>
          </p:cNvCxnSpPr>
          <p:nvPr/>
        </p:nvCxnSpPr>
        <p:spPr>
          <a:xfrm flipV="1">
            <a:off x="7944974" y="2956128"/>
            <a:ext cx="766915" cy="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5D983757-E70D-46D7-ADDD-32A9FEB1BC8F}"/>
              </a:ext>
            </a:extLst>
          </p:cNvPr>
          <p:cNvCxnSpPr>
            <a:cxnSpLocks/>
          </p:cNvCxnSpPr>
          <p:nvPr/>
        </p:nvCxnSpPr>
        <p:spPr>
          <a:xfrm>
            <a:off x="8781003" y="3348929"/>
            <a:ext cx="93195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7EBF7E2-2DBA-41CA-B747-71A04ED92463}"/>
                  </a:ext>
                </a:extLst>
              </p:cNvPr>
              <p:cNvSpPr txBox="1"/>
              <p:nvPr/>
            </p:nvSpPr>
            <p:spPr>
              <a:xfrm>
                <a:off x="9003753" y="3427050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7EBF7E2-2DBA-41CA-B747-71A04ED92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753" y="3427050"/>
                <a:ext cx="43853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AD3298D0-B265-4703-8761-48294EF33EDA}"/>
              </a:ext>
            </a:extLst>
          </p:cNvPr>
          <p:cNvCxnSpPr>
            <a:cxnSpLocks/>
          </p:cNvCxnSpPr>
          <p:nvPr/>
        </p:nvCxnSpPr>
        <p:spPr>
          <a:xfrm flipH="1">
            <a:off x="8727018" y="2932066"/>
            <a:ext cx="5635" cy="9186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3C6A6562-6401-4E5A-A966-407A1625E307}"/>
              </a:ext>
            </a:extLst>
          </p:cNvPr>
          <p:cNvCxnSpPr>
            <a:cxnSpLocks/>
          </p:cNvCxnSpPr>
          <p:nvPr/>
        </p:nvCxnSpPr>
        <p:spPr>
          <a:xfrm flipH="1">
            <a:off x="7939340" y="4622510"/>
            <a:ext cx="5634" cy="1554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333270B9-6D18-4809-BE41-C12597B65DE4}"/>
                  </a:ext>
                </a:extLst>
              </p:cNvPr>
              <p:cNvSpPr txBox="1"/>
              <p:nvPr/>
            </p:nvSpPr>
            <p:spPr>
              <a:xfrm>
                <a:off x="7406776" y="5215341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8" name="CaixaDeTexto 57">
                <a:extLst>
                  <a:ext uri="{FF2B5EF4-FFF2-40B4-BE49-F238E27FC236}">
                    <a16:creationId xmlns:a16="http://schemas.microsoft.com/office/drawing/2014/main" id="{333270B9-6D18-4809-BE41-C12597B65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6776" y="5215341"/>
                <a:ext cx="438537" cy="369332"/>
              </a:xfrm>
              <a:prstGeom prst="rect">
                <a:avLst/>
              </a:prstGeom>
              <a:blipFill>
                <a:blip r:embed="rId20"/>
                <a:stretch>
                  <a:fillRect r="-2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Conector reto 58">
            <a:extLst>
              <a:ext uri="{FF2B5EF4-FFF2-40B4-BE49-F238E27FC236}">
                <a16:creationId xmlns:a16="http://schemas.microsoft.com/office/drawing/2014/main" id="{8FD21A70-3542-423A-9CCF-C21A7ED7A5EB}"/>
              </a:ext>
            </a:extLst>
          </p:cNvPr>
          <p:cNvCxnSpPr>
            <a:cxnSpLocks/>
          </p:cNvCxnSpPr>
          <p:nvPr/>
        </p:nvCxnSpPr>
        <p:spPr>
          <a:xfrm>
            <a:off x="8891989" y="5698725"/>
            <a:ext cx="0" cy="5016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C4ED8EE-BFC5-4E6F-AD69-65EC30F5FCD9}"/>
                  </a:ext>
                </a:extLst>
              </p:cNvPr>
              <p:cNvSpPr txBox="1"/>
              <p:nvPr/>
            </p:nvSpPr>
            <p:spPr>
              <a:xfrm>
                <a:off x="2778686" y="4352901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FC4ED8EE-BFC5-4E6F-AD69-65EC30F5F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686" y="4352901"/>
                <a:ext cx="219932" cy="276999"/>
              </a:xfrm>
              <a:prstGeom prst="rect">
                <a:avLst/>
              </a:prstGeom>
              <a:blipFill>
                <a:blip r:embed="rId21"/>
                <a:stretch>
                  <a:fillRect l="-27778" r="-19444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FD2E0F82-0149-4ADA-AA23-3AF88BFEE336}"/>
                  </a:ext>
                </a:extLst>
              </p:cNvPr>
              <p:cNvSpPr txBox="1"/>
              <p:nvPr/>
            </p:nvSpPr>
            <p:spPr>
              <a:xfrm>
                <a:off x="8727018" y="3912312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CaixaDeTexto 60">
                <a:extLst>
                  <a:ext uri="{FF2B5EF4-FFF2-40B4-BE49-F238E27FC236}">
                    <a16:creationId xmlns:a16="http://schemas.microsoft.com/office/drawing/2014/main" id="{FD2E0F82-0149-4ADA-AA23-3AF88BFEE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7018" y="3912312"/>
                <a:ext cx="219932" cy="276999"/>
              </a:xfrm>
              <a:prstGeom prst="rect">
                <a:avLst/>
              </a:prstGeom>
              <a:blipFill>
                <a:blip r:embed="rId22"/>
                <a:stretch>
                  <a:fillRect l="-27778" r="-19444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276CF4AB-A1C1-410D-BA55-0CEC95AEB623}"/>
                  </a:ext>
                </a:extLst>
              </p:cNvPr>
              <p:cNvSpPr txBox="1"/>
              <p:nvPr/>
            </p:nvSpPr>
            <p:spPr>
              <a:xfrm>
                <a:off x="8839705" y="6234391"/>
                <a:ext cx="219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CaixaDeTexto 61">
                <a:extLst>
                  <a:ext uri="{FF2B5EF4-FFF2-40B4-BE49-F238E27FC236}">
                    <a16:creationId xmlns:a16="http://schemas.microsoft.com/office/drawing/2014/main" id="{276CF4AB-A1C1-410D-BA55-0CEC95AEB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705" y="6234391"/>
                <a:ext cx="219932" cy="276999"/>
              </a:xfrm>
              <a:prstGeom prst="rect">
                <a:avLst/>
              </a:prstGeom>
              <a:blipFill>
                <a:blip r:embed="rId23"/>
                <a:stretch>
                  <a:fillRect l="-25000" r="-2222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14CCFA8B-9112-45ED-AECB-E238165EFE11}"/>
                  </a:ext>
                </a:extLst>
              </p:cNvPr>
              <p:cNvSpPr txBox="1"/>
              <p:nvPr/>
            </p:nvSpPr>
            <p:spPr>
              <a:xfrm>
                <a:off x="8315892" y="5750434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5" name="CaixaDeTexto 64">
                <a:extLst>
                  <a:ext uri="{FF2B5EF4-FFF2-40B4-BE49-F238E27FC236}">
                    <a16:creationId xmlns:a16="http://schemas.microsoft.com/office/drawing/2014/main" id="{14CCFA8B-9112-45ED-AECB-E238165EF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5892" y="5750434"/>
                <a:ext cx="438537" cy="369332"/>
              </a:xfrm>
              <a:prstGeom prst="rect">
                <a:avLst/>
              </a:prstGeom>
              <a:blipFill>
                <a:blip r:embed="rId24"/>
                <a:stretch>
                  <a:fillRect r="-2777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D9FDC707-690F-4647-855E-A2078D2D4620}"/>
              </a:ext>
            </a:extLst>
          </p:cNvPr>
          <p:cNvCxnSpPr>
            <a:cxnSpLocks/>
          </p:cNvCxnSpPr>
          <p:nvPr/>
        </p:nvCxnSpPr>
        <p:spPr>
          <a:xfrm>
            <a:off x="7960035" y="4657860"/>
            <a:ext cx="951978" cy="10364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>
            <a:extLst>
              <a:ext uri="{FF2B5EF4-FFF2-40B4-BE49-F238E27FC236}">
                <a16:creationId xmlns:a16="http://schemas.microsoft.com/office/drawing/2014/main" id="{EBBA620A-39F7-4AD9-A9FA-01D91D33E498}"/>
              </a:ext>
            </a:extLst>
          </p:cNvPr>
          <p:cNvCxnSpPr>
            <a:cxnSpLocks/>
          </p:cNvCxnSpPr>
          <p:nvPr/>
        </p:nvCxnSpPr>
        <p:spPr>
          <a:xfrm>
            <a:off x="8912013" y="5698725"/>
            <a:ext cx="821988" cy="49109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43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 animBg="1"/>
      <p:bldP spid="44" grpId="0"/>
      <p:bldP spid="52" grpId="0"/>
      <p:bldP spid="58" grpId="0"/>
      <p:bldP spid="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299CAB-C506-454B-90FC-406572829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D99311-F254-40F1-8AB5-EE3E7B9B6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1758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5D915E3-8ED5-4A85-9FD5-4883BA3D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054" y="1070149"/>
            <a:ext cx="8959893" cy="1004836"/>
          </a:xfrm>
        </p:spPr>
        <p:txBody>
          <a:bodyPr anchor="ctr">
            <a:normAutofit/>
          </a:bodyPr>
          <a:lstStyle/>
          <a:p>
            <a:pPr algn="ctr"/>
            <a:r>
              <a:rPr lang="pt-BR" sz="3200" dirty="0">
                <a:solidFill>
                  <a:srgbClr val="595959"/>
                </a:solidFill>
              </a:rPr>
              <a:t>Exercício 01: Diagramas Tramo 02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89E3CB-00ED-4691-9F0F-F23EA3564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016" y="2444376"/>
            <a:ext cx="10824184" cy="3727824"/>
          </a:xfrm>
          <a:prstGeom prst="rect">
            <a:avLst/>
          </a:prstGeom>
          <a:solidFill>
            <a:schemeClr val="accent2">
              <a:lumMod val="20000"/>
              <a:lumOff val="8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iângulo isósceles 6">
            <a:extLst>
              <a:ext uri="{FF2B5EF4-FFF2-40B4-BE49-F238E27FC236}">
                <a16:creationId xmlns:a16="http://schemas.microsoft.com/office/drawing/2014/main" id="{5D14A329-099D-4A83-82FC-4AA19EDACA27}"/>
              </a:ext>
            </a:extLst>
          </p:cNvPr>
          <p:cNvSpPr/>
          <p:nvPr/>
        </p:nvSpPr>
        <p:spPr>
          <a:xfrm>
            <a:off x="1878963" y="41412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riângulo isósceles 8">
            <a:extLst>
              <a:ext uri="{FF2B5EF4-FFF2-40B4-BE49-F238E27FC236}">
                <a16:creationId xmlns:a16="http://schemas.microsoft.com/office/drawing/2014/main" id="{72A843E4-E5BE-4A64-8AE8-EDCCE8C426A7}"/>
              </a:ext>
            </a:extLst>
          </p:cNvPr>
          <p:cNvSpPr/>
          <p:nvPr/>
        </p:nvSpPr>
        <p:spPr>
          <a:xfrm>
            <a:off x="3754041" y="4141247"/>
            <a:ext cx="365760" cy="25888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287C9224-B839-45DC-98EF-CDC15BAAF8E7}"/>
              </a:ext>
            </a:extLst>
          </p:cNvPr>
          <p:cNvCxnSpPr>
            <a:cxnSpLocks/>
          </p:cNvCxnSpPr>
          <p:nvPr/>
        </p:nvCxnSpPr>
        <p:spPr>
          <a:xfrm flipH="1">
            <a:off x="2061843" y="4137743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28E1650C-AB08-4BC4-A2ED-2822AAC34CFD}"/>
              </a:ext>
            </a:extLst>
          </p:cNvPr>
          <p:cNvCxnSpPr>
            <a:cxnSpLocks/>
          </p:cNvCxnSpPr>
          <p:nvPr/>
        </p:nvCxnSpPr>
        <p:spPr>
          <a:xfrm flipV="1">
            <a:off x="3718006" y="4463588"/>
            <a:ext cx="437829" cy="183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26C19DE0-216A-47FD-95C3-5DD377FEB0C5}"/>
              </a:ext>
            </a:extLst>
          </p:cNvPr>
          <p:cNvCxnSpPr>
            <a:cxnSpLocks/>
          </p:cNvCxnSpPr>
          <p:nvPr/>
        </p:nvCxnSpPr>
        <p:spPr>
          <a:xfrm flipH="1">
            <a:off x="1993461" y="4400127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5CDF8F6-6961-486F-973B-973B711AC2C4}"/>
              </a:ext>
            </a:extLst>
          </p:cNvPr>
          <p:cNvCxnSpPr>
            <a:cxnSpLocks/>
          </p:cNvCxnSpPr>
          <p:nvPr/>
        </p:nvCxnSpPr>
        <p:spPr>
          <a:xfrm flipH="1">
            <a:off x="2112279" y="4400127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3A9B787-D022-4C73-812D-95CF1F9135A8}"/>
              </a:ext>
            </a:extLst>
          </p:cNvPr>
          <p:cNvCxnSpPr>
            <a:cxnSpLocks/>
          </p:cNvCxnSpPr>
          <p:nvPr/>
        </p:nvCxnSpPr>
        <p:spPr>
          <a:xfrm flipH="1">
            <a:off x="1874643" y="4400127"/>
            <a:ext cx="88296" cy="7386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CE42B828-D0D8-4EB1-9F14-950EBCBE4FD4}"/>
              </a:ext>
            </a:extLst>
          </p:cNvPr>
          <p:cNvCxnSpPr>
            <a:cxnSpLocks/>
          </p:cNvCxnSpPr>
          <p:nvPr/>
        </p:nvCxnSpPr>
        <p:spPr>
          <a:xfrm flipV="1">
            <a:off x="2061843" y="3909250"/>
            <a:ext cx="1865392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3518C357-D5C6-450A-A792-D3E90A46FD02}"/>
              </a:ext>
            </a:extLst>
          </p:cNvPr>
          <p:cNvCxnSpPr>
            <a:endCxn id="7" idx="0"/>
          </p:cNvCxnSpPr>
          <p:nvPr/>
        </p:nvCxnSpPr>
        <p:spPr>
          <a:xfrm>
            <a:off x="2061843" y="3907814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3CDB229F-4E32-4BD6-AD5B-80BE91781E77}"/>
              </a:ext>
            </a:extLst>
          </p:cNvPr>
          <p:cNvCxnSpPr/>
          <p:nvPr/>
        </p:nvCxnSpPr>
        <p:spPr>
          <a:xfrm>
            <a:off x="3911406" y="3907813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9E177046-0BCF-441D-89DC-A22798903631}"/>
              </a:ext>
            </a:extLst>
          </p:cNvPr>
          <p:cNvCxnSpPr/>
          <p:nvPr/>
        </p:nvCxnSpPr>
        <p:spPr>
          <a:xfrm>
            <a:off x="2390975" y="3915887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6618AB4A-8987-4CA4-BB6F-77A9A08040F6}"/>
              </a:ext>
            </a:extLst>
          </p:cNvPr>
          <p:cNvCxnSpPr/>
          <p:nvPr/>
        </p:nvCxnSpPr>
        <p:spPr>
          <a:xfrm>
            <a:off x="2766902" y="3907812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8F630476-FED0-4482-8780-E21C621BEDE4}"/>
              </a:ext>
            </a:extLst>
          </p:cNvPr>
          <p:cNvCxnSpPr/>
          <p:nvPr/>
        </p:nvCxnSpPr>
        <p:spPr>
          <a:xfrm>
            <a:off x="3125095" y="3907811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DB75B36F-BFA4-4C43-9939-805B4ACD684D}"/>
              </a:ext>
            </a:extLst>
          </p:cNvPr>
          <p:cNvCxnSpPr/>
          <p:nvPr/>
        </p:nvCxnSpPr>
        <p:spPr>
          <a:xfrm>
            <a:off x="3503976" y="3915887"/>
            <a:ext cx="0" cy="2334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1CC0A60-051E-40BE-8AC6-D085C475224F}"/>
                  </a:ext>
                </a:extLst>
              </p:cNvPr>
              <p:cNvSpPr txBox="1"/>
              <p:nvPr/>
            </p:nvSpPr>
            <p:spPr>
              <a:xfrm>
                <a:off x="3125095" y="3619236"/>
                <a:ext cx="973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41CC0A60-051E-40BE-8AC6-D085C4752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095" y="3619236"/>
                <a:ext cx="973023" cy="276999"/>
              </a:xfrm>
              <a:prstGeom prst="rect">
                <a:avLst/>
              </a:prstGeom>
              <a:blipFill>
                <a:blip r:embed="rId2"/>
                <a:stretch>
                  <a:fillRect l="-5660" t="-4444" r="-3774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77B18B9-6525-4039-AD03-7A9200DF960F}"/>
                  </a:ext>
                </a:extLst>
              </p:cNvPr>
              <p:cNvSpPr txBox="1"/>
              <p:nvPr/>
            </p:nvSpPr>
            <p:spPr>
              <a:xfrm>
                <a:off x="2680353" y="4335487"/>
                <a:ext cx="555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8,0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5" name="CaixaDeTexto 24">
                <a:extLst>
                  <a:ext uri="{FF2B5EF4-FFF2-40B4-BE49-F238E27FC236}">
                    <a16:creationId xmlns:a16="http://schemas.microsoft.com/office/drawing/2014/main" id="{E77B18B9-6525-4039-AD03-7A9200DF9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353" y="4335487"/>
                <a:ext cx="555408" cy="276999"/>
              </a:xfrm>
              <a:prstGeom prst="rect">
                <a:avLst/>
              </a:prstGeom>
              <a:blipFill>
                <a:blip r:embed="rId3"/>
                <a:stretch>
                  <a:fillRect l="-9890" r="-9890" b="-652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A6AB5A9-181E-4648-B22F-3FCAADA61982}"/>
                  </a:ext>
                </a:extLst>
              </p:cNvPr>
              <p:cNvSpPr txBox="1"/>
              <p:nvPr/>
            </p:nvSpPr>
            <p:spPr>
              <a:xfrm>
                <a:off x="1961654" y="4175307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CaixaDeTexto 25">
                <a:extLst>
                  <a:ext uri="{FF2B5EF4-FFF2-40B4-BE49-F238E27FC236}">
                    <a16:creationId xmlns:a16="http://schemas.microsoft.com/office/drawing/2014/main" id="{AA6AB5A9-181E-4648-B22F-3FCAADA61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654" y="4175307"/>
                <a:ext cx="211404" cy="276999"/>
              </a:xfrm>
              <a:prstGeom prst="rect">
                <a:avLst/>
              </a:prstGeom>
              <a:blipFill>
                <a:blip r:embed="rId4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57300A3-94E7-4F51-A22C-84B388356A02}"/>
                  </a:ext>
                </a:extLst>
              </p:cNvPr>
              <p:cNvSpPr txBox="1"/>
              <p:nvPr/>
            </p:nvSpPr>
            <p:spPr>
              <a:xfrm>
                <a:off x="3835742" y="4175307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CaixaDeTexto 26">
                <a:extLst>
                  <a:ext uri="{FF2B5EF4-FFF2-40B4-BE49-F238E27FC236}">
                    <a16:creationId xmlns:a16="http://schemas.microsoft.com/office/drawing/2014/main" id="{857300A3-94E7-4F51-A22C-84B388356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742" y="4175307"/>
                <a:ext cx="201016" cy="276999"/>
              </a:xfrm>
              <a:prstGeom prst="rect">
                <a:avLst/>
              </a:prstGeom>
              <a:blipFill>
                <a:blip r:embed="rId5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BDF419F-33C1-48BD-BA18-C6CD0AF41622}"/>
                  </a:ext>
                </a:extLst>
              </p:cNvPr>
              <p:cNvSpPr txBox="1"/>
              <p:nvPr/>
            </p:nvSpPr>
            <p:spPr>
              <a:xfrm>
                <a:off x="1899715" y="5091907"/>
                <a:ext cx="324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8" name="CaixaDeTexto 27">
                <a:extLst>
                  <a:ext uri="{FF2B5EF4-FFF2-40B4-BE49-F238E27FC236}">
                    <a16:creationId xmlns:a16="http://schemas.microsoft.com/office/drawing/2014/main" id="{FBDF419F-33C1-48BD-BA18-C6CD0AF41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715" y="5091907"/>
                <a:ext cx="324255" cy="276999"/>
              </a:xfrm>
              <a:prstGeom prst="rect">
                <a:avLst/>
              </a:prstGeom>
              <a:blipFill>
                <a:blip r:embed="rId6"/>
                <a:stretch>
                  <a:fillRect l="-16981" r="-5660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7818793C-3853-4B22-A0CF-97D565120247}"/>
              </a:ext>
            </a:extLst>
          </p:cNvPr>
          <p:cNvCxnSpPr>
            <a:cxnSpLocks/>
          </p:cNvCxnSpPr>
          <p:nvPr/>
        </p:nvCxnSpPr>
        <p:spPr>
          <a:xfrm flipH="1" flipV="1">
            <a:off x="2047061" y="4492631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4FA65A4-B5C8-4A08-96AA-E90460FD26B3}"/>
                  </a:ext>
                </a:extLst>
              </p:cNvPr>
              <p:cNvSpPr txBox="1"/>
              <p:nvPr/>
            </p:nvSpPr>
            <p:spPr>
              <a:xfrm>
                <a:off x="3757755" y="5117694"/>
                <a:ext cx="3159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0" name="CaixaDeTexto 29">
                <a:extLst>
                  <a:ext uri="{FF2B5EF4-FFF2-40B4-BE49-F238E27FC236}">
                    <a16:creationId xmlns:a16="http://schemas.microsoft.com/office/drawing/2014/main" id="{14FA65A4-B5C8-4A08-96AA-E90460FD2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755" y="5117694"/>
                <a:ext cx="315920" cy="276999"/>
              </a:xfrm>
              <a:prstGeom prst="rect">
                <a:avLst/>
              </a:prstGeom>
              <a:blipFill>
                <a:blip r:embed="rId7"/>
                <a:stretch>
                  <a:fillRect l="-15385" r="-5769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503D31D5-4940-48F0-BA1B-B9D3C119D34B}"/>
              </a:ext>
            </a:extLst>
          </p:cNvPr>
          <p:cNvCxnSpPr>
            <a:cxnSpLocks/>
          </p:cNvCxnSpPr>
          <p:nvPr/>
        </p:nvCxnSpPr>
        <p:spPr>
          <a:xfrm flipH="1" flipV="1">
            <a:off x="3905101" y="4518418"/>
            <a:ext cx="6831" cy="56041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25D0881E-9C64-4873-96B6-4DE2C87DBBF1}"/>
                  </a:ext>
                </a:extLst>
              </p:cNvPr>
              <p:cNvSpPr txBox="1"/>
              <p:nvPr/>
            </p:nvSpPr>
            <p:spPr>
              <a:xfrm>
                <a:off x="1325769" y="3785995"/>
                <a:ext cx="335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pt-BR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pt-B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2" name="CaixaDeTexto 31">
                <a:extLst>
                  <a:ext uri="{FF2B5EF4-FFF2-40B4-BE49-F238E27FC236}">
                    <a16:creationId xmlns:a16="http://schemas.microsoft.com/office/drawing/2014/main" id="{25D0881E-9C64-4873-96B6-4DE2C87DB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769" y="3785995"/>
                <a:ext cx="335540" cy="276999"/>
              </a:xfrm>
              <a:prstGeom prst="rect">
                <a:avLst/>
              </a:prstGeom>
              <a:blipFill>
                <a:blip r:embed="rId8"/>
                <a:stretch>
                  <a:fillRect l="-14286" r="-5357" b="-152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38A52575-AC86-44C0-BC82-FA40269F2FFB}"/>
              </a:ext>
            </a:extLst>
          </p:cNvPr>
          <p:cNvCxnSpPr>
            <a:cxnSpLocks/>
          </p:cNvCxnSpPr>
          <p:nvPr/>
        </p:nvCxnSpPr>
        <p:spPr>
          <a:xfrm flipV="1">
            <a:off x="1245587" y="4168601"/>
            <a:ext cx="584737" cy="1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ED43D43A-1B31-4056-8212-96537DD2E558}"/>
              </a:ext>
            </a:extLst>
          </p:cNvPr>
          <p:cNvCxnSpPr>
            <a:cxnSpLocks/>
          </p:cNvCxnSpPr>
          <p:nvPr/>
        </p:nvCxnSpPr>
        <p:spPr>
          <a:xfrm flipH="1">
            <a:off x="2965765" y="3429871"/>
            <a:ext cx="1" cy="6870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2F1C283-E197-4B0F-9594-279296E90320}"/>
                  </a:ext>
                </a:extLst>
              </p:cNvPr>
              <p:cNvSpPr txBox="1"/>
              <p:nvPr/>
            </p:nvSpPr>
            <p:spPr>
              <a:xfrm>
                <a:off x="2533923" y="3113684"/>
                <a:ext cx="13319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=160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92F1C283-E197-4B0F-9594-279296E90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923" y="3113684"/>
                <a:ext cx="1331903" cy="276999"/>
              </a:xfrm>
              <a:prstGeom prst="rect">
                <a:avLst/>
              </a:prstGeom>
              <a:blipFill>
                <a:blip r:embed="rId9"/>
                <a:stretch>
                  <a:fillRect l="-4128" r="-4128" b="-1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80EE97B8-69E4-451B-845D-4665D625DA73}"/>
              </a:ext>
            </a:extLst>
          </p:cNvPr>
          <p:cNvCxnSpPr>
            <a:cxnSpLocks/>
          </p:cNvCxnSpPr>
          <p:nvPr/>
        </p:nvCxnSpPr>
        <p:spPr>
          <a:xfrm>
            <a:off x="2061843" y="3757544"/>
            <a:ext cx="85172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383BF49-81E4-4146-B31B-2A07D8DA7E4B}"/>
                  </a:ext>
                </a:extLst>
              </p:cNvPr>
              <p:cNvSpPr txBox="1"/>
              <p:nvPr/>
            </p:nvSpPr>
            <p:spPr>
              <a:xfrm>
                <a:off x="2036517" y="3392119"/>
                <a:ext cx="84926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4,0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A383BF49-81E4-4146-B31B-2A07D8DA7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6517" y="3392119"/>
                <a:ext cx="84926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155D20DB-E03C-498A-9673-63FEF667F0C8}"/>
              </a:ext>
            </a:extLst>
          </p:cNvPr>
          <p:cNvCxnSpPr>
            <a:cxnSpLocks/>
          </p:cNvCxnSpPr>
          <p:nvPr/>
        </p:nvCxnSpPr>
        <p:spPr>
          <a:xfrm flipH="1">
            <a:off x="7086112" y="5395637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C8E3D30-7FCD-4F65-A18D-AC17F5174542}"/>
                  </a:ext>
                </a:extLst>
              </p:cNvPr>
              <p:cNvSpPr txBox="1"/>
              <p:nvPr/>
            </p:nvSpPr>
            <p:spPr>
              <a:xfrm>
                <a:off x="6972526" y="5423896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CaixaDeTexto 39">
                <a:extLst>
                  <a:ext uri="{FF2B5EF4-FFF2-40B4-BE49-F238E27FC236}">
                    <a16:creationId xmlns:a16="http://schemas.microsoft.com/office/drawing/2014/main" id="{EC8E3D30-7FCD-4F65-A18D-AC17F5174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526" y="5423896"/>
                <a:ext cx="211404" cy="276999"/>
              </a:xfrm>
              <a:prstGeom prst="rect">
                <a:avLst/>
              </a:prstGeom>
              <a:blipFill>
                <a:blip r:embed="rId11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F8DC8B89-D27B-4C72-92FE-52B05B7CCD31}"/>
                  </a:ext>
                </a:extLst>
              </p:cNvPr>
              <p:cNvSpPr txBox="1"/>
              <p:nvPr/>
            </p:nvSpPr>
            <p:spPr>
              <a:xfrm>
                <a:off x="8846614" y="5423896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F8DC8B89-D27B-4C72-92FE-52B05B7CC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614" y="5423896"/>
                <a:ext cx="201016" cy="276999"/>
              </a:xfrm>
              <a:prstGeom prst="rect">
                <a:avLst/>
              </a:prstGeom>
              <a:blipFill>
                <a:blip r:embed="rId12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2D75B02E-EB56-4F5F-A6CA-0593810B6B5D}"/>
              </a:ext>
            </a:extLst>
          </p:cNvPr>
          <p:cNvCxnSpPr>
            <a:cxnSpLocks/>
          </p:cNvCxnSpPr>
          <p:nvPr/>
        </p:nvCxnSpPr>
        <p:spPr>
          <a:xfrm flipH="1">
            <a:off x="7097383" y="3511182"/>
            <a:ext cx="18750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80CB250A-0989-4591-BA9D-46A7D27E241D}"/>
                  </a:ext>
                </a:extLst>
              </p:cNvPr>
              <p:cNvSpPr txBox="1"/>
              <p:nvPr/>
            </p:nvSpPr>
            <p:spPr>
              <a:xfrm>
                <a:off x="6983797" y="3539441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80CB250A-0989-4591-BA9D-46A7D27E2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797" y="3539441"/>
                <a:ext cx="211404" cy="276999"/>
              </a:xfrm>
              <a:prstGeom prst="rect">
                <a:avLst/>
              </a:prstGeom>
              <a:blipFill>
                <a:blip r:embed="rId13"/>
                <a:stretch>
                  <a:fillRect l="-29412" r="-23529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9B15F706-A8E0-46D0-8E35-76A1671E8B0A}"/>
                  </a:ext>
                </a:extLst>
              </p:cNvPr>
              <p:cNvSpPr txBox="1"/>
              <p:nvPr/>
            </p:nvSpPr>
            <p:spPr>
              <a:xfrm>
                <a:off x="8956361" y="3539441"/>
                <a:ext cx="2010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pt-BR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9B15F706-A8E0-46D0-8E35-76A1671E8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361" y="3539441"/>
                <a:ext cx="201016" cy="276999"/>
              </a:xfrm>
              <a:prstGeom prst="rect">
                <a:avLst/>
              </a:prstGeom>
              <a:blipFill>
                <a:blip r:embed="rId14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DBDF3E7A-725B-4DA2-9DB4-6750B544FCCB}"/>
                  </a:ext>
                </a:extLst>
              </p:cNvPr>
              <p:cNvSpPr txBox="1"/>
              <p:nvPr/>
            </p:nvSpPr>
            <p:spPr>
              <a:xfrm>
                <a:off x="5808254" y="3373373"/>
                <a:ext cx="824304" cy="430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DV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pt-BR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pt-BR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</m:num>
                          <m:den>
                            <m:r>
                              <a:rPr lang="pt-BR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</m:den>
                        </m:f>
                      </m:e>
                    </m:box>
                  </m:oMath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CaixaDeTexto 44">
                <a:extLst>
                  <a:ext uri="{FF2B5EF4-FFF2-40B4-BE49-F238E27FC236}">
                    <a16:creationId xmlns:a16="http://schemas.microsoft.com/office/drawing/2014/main" id="{DBDF3E7A-725B-4DA2-9DB4-6750B544F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254" y="3373373"/>
                <a:ext cx="824304" cy="430182"/>
              </a:xfrm>
              <a:prstGeom prst="rect">
                <a:avLst/>
              </a:prstGeom>
              <a:blipFill>
                <a:blip r:embed="rId15"/>
                <a:stretch>
                  <a:fillRect l="-8148" t="-8451" b="-154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CCEA321-FB02-40FC-BAB8-E6AD72D648EA}"/>
                  </a:ext>
                </a:extLst>
              </p:cNvPr>
              <p:cNvSpPr txBox="1"/>
              <p:nvPr/>
            </p:nvSpPr>
            <p:spPr>
              <a:xfrm>
                <a:off x="5796983" y="5209611"/>
                <a:ext cx="824305" cy="431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𝐷𝑀</m:t>
                      </m:r>
                      <m:r>
                        <a:rPr lang="pt-B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box>
                        <m:boxPr>
                          <m:ctrlPr>
                            <a:rPr lang="pt-BR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pt-BR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num>
                            <m:den>
                              <m:r>
                                <a:rPr lang="pt-BR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pt-BR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CaixaDeTexto 45">
                <a:extLst>
                  <a:ext uri="{FF2B5EF4-FFF2-40B4-BE49-F238E27FC236}">
                    <a16:creationId xmlns:a16="http://schemas.microsoft.com/office/drawing/2014/main" id="{FCCEA321-FB02-40FC-BAB8-E6AD72D648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983" y="5209611"/>
                <a:ext cx="824305" cy="431721"/>
              </a:xfrm>
              <a:prstGeom prst="rect">
                <a:avLst/>
              </a:prstGeom>
              <a:blipFill>
                <a:blip r:embed="rId16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691ABE1A-FB0B-4A68-8275-5BB3BD9C1865}"/>
                  </a:ext>
                </a:extLst>
              </p:cNvPr>
              <p:cNvSpPr txBox="1"/>
              <p:nvPr/>
            </p:nvSpPr>
            <p:spPr>
              <a:xfrm>
                <a:off x="8458605" y="4618322"/>
                <a:ext cx="2670346" cy="5537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. ℓ²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 . 8²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=160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𝐾𝑁𝑚</m:t>
                      </m:r>
                    </m:oMath>
                  </m:oMathPara>
                </a14:m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CaixaDeTexto 47">
                <a:extLst>
                  <a:ext uri="{FF2B5EF4-FFF2-40B4-BE49-F238E27FC236}">
                    <a16:creationId xmlns:a16="http://schemas.microsoft.com/office/drawing/2014/main" id="{691ABE1A-FB0B-4A68-8275-5BB3BD9C1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605" y="4618322"/>
                <a:ext cx="2670346" cy="5537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66E5B7FD-2EF4-47F4-B37B-A090A742BEA7}"/>
              </a:ext>
            </a:extLst>
          </p:cNvPr>
          <p:cNvCxnSpPr/>
          <p:nvPr/>
        </p:nvCxnSpPr>
        <p:spPr>
          <a:xfrm>
            <a:off x="7993317" y="5395637"/>
            <a:ext cx="0" cy="276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rma Livre: Forma 48">
            <a:extLst>
              <a:ext uri="{FF2B5EF4-FFF2-40B4-BE49-F238E27FC236}">
                <a16:creationId xmlns:a16="http://schemas.microsoft.com/office/drawing/2014/main" id="{E0751FA4-0518-4B1C-A58B-8DE17D321A8E}"/>
              </a:ext>
            </a:extLst>
          </p:cNvPr>
          <p:cNvSpPr/>
          <p:nvPr/>
        </p:nvSpPr>
        <p:spPr>
          <a:xfrm>
            <a:off x="7097383" y="5394693"/>
            <a:ext cx="1856935" cy="267286"/>
          </a:xfrm>
          <a:custGeom>
            <a:avLst/>
            <a:gdLst>
              <a:gd name="connsiteX0" fmla="*/ 0 w 1856935"/>
              <a:gd name="connsiteY0" fmla="*/ 0 h 267286"/>
              <a:gd name="connsiteX1" fmla="*/ 914400 w 1856935"/>
              <a:gd name="connsiteY1" fmla="*/ 267286 h 267286"/>
              <a:gd name="connsiteX2" fmla="*/ 1856935 w 1856935"/>
              <a:gd name="connsiteY2" fmla="*/ 0 h 26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6935" h="267286">
                <a:moveTo>
                  <a:pt x="0" y="0"/>
                </a:moveTo>
                <a:cubicBezTo>
                  <a:pt x="302455" y="133643"/>
                  <a:pt x="604911" y="267286"/>
                  <a:pt x="914400" y="267286"/>
                </a:cubicBezTo>
                <a:cubicBezTo>
                  <a:pt x="1223889" y="267286"/>
                  <a:pt x="1540412" y="133643"/>
                  <a:pt x="1856935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FBFD8B89-ED45-4F94-883A-BCDEED0F1537}"/>
              </a:ext>
            </a:extLst>
          </p:cNvPr>
          <p:cNvSpPr/>
          <p:nvPr/>
        </p:nvSpPr>
        <p:spPr>
          <a:xfrm>
            <a:off x="8898688" y="5345712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DB531788-4623-494B-B91D-E64E0E9A7975}"/>
              </a:ext>
            </a:extLst>
          </p:cNvPr>
          <p:cNvSpPr/>
          <p:nvPr/>
        </p:nvSpPr>
        <p:spPr>
          <a:xfrm>
            <a:off x="7055960" y="5339729"/>
            <a:ext cx="96867" cy="109928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753BB17-1319-4175-9957-1E6DBFCD89D3}"/>
                  </a:ext>
                </a:extLst>
              </p:cNvPr>
              <p:cNvSpPr txBox="1"/>
              <p:nvPr/>
            </p:nvSpPr>
            <p:spPr>
              <a:xfrm>
                <a:off x="7493558" y="5641332"/>
                <a:ext cx="98758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2" name="CaixaDeTexto 51">
                <a:extLst>
                  <a:ext uri="{FF2B5EF4-FFF2-40B4-BE49-F238E27FC236}">
                    <a16:creationId xmlns:a16="http://schemas.microsoft.com/office/drawing/2014/main" id="{E753BB17-1319-4175-9957-1E6DBFCD8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558" y="5641332"/>
                <a:ext cx="9875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3BB3A98F-8567-4633-9183-28529E2BAA04}"/>
              </a:ext>
            </a:extLst>
          </p:cNvPr>
          <p:cNvCxnSpPr>
            <a:cxnSpLocks/>
          </p:cNvCxnSpPr>
          <p:nvPr/>
        </p:nvCxnSpPr>
        <p:spPr>
          <a:xfrm flipH="1">
            <a:off x="7111451" y="2880442"/>
            <a:ext cx="11271" cy="6160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BFCC1FB3-A7A5-4C46-9590-20E446C9A9E3}"/>
              </a:ext>
            </a:extLst>
          </p:cNvPr>
          <p:cNvCxnSpPr>
            <a:cxnSpLocks/>
          </p:cNvCxnSpPr>
          <p:nvPr/>
        </p:nvCxnSpPr>
        <p:spPr>
          <a:xfrm flipH="1">
            <a:off x="8938848" y="3525373"/>
            <a:ext cx="11271" cy="6160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7CD6704F-986D-4D7B-BDF9-585ED4FFDA35}"/>
              </a:ext>
            </a:extLst>
          </p:cNvPr>
          <p:cNvCxnSpPr>
            <a:cxnSpLocks/>
          </p:cNvCxnSpPr>
          <p:nvPr/>
        </p:nvCxnSpPr>
        <p:spPr>
          <a:xfrm>
            <a:off x="7122722" y="2880442"/>
            <a:ext cx="1809884" cy="12572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85733C23-EA19-44E4-9718-BDE86E4FB679}"/>
                  </a:ext>
                </a:extLst>
              </p:cNvPr>
              <p:cNvSpPr txBox="1"/>
              <p:nvPr/>
            </p:nvSpPr>
            <p:spPr>
              <a:xfrm>
                <a:off x="7183522" y="3124053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9" name="CaixaDeTexto 58">
                <a:extLst>
                  <a:ext uri="{FF2B5EF4-FFF2-40B4-BE49-F238E27FC236}">
                    <a16:creationId xmlns:a16="http://schemas.microsoft.com/office/drawing/2014/main" id="{85733C23-EA19-44E4-9718-BDE86E4FB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522" y="3124053"/>
                <a:ext cx="43853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6DC15C3C-7157-402D-A0DA-B764FF0F6F4E}"/>
                  </a:ext>
                </a:extLst>
              </p:cNvPr>
              <p:cNvSpPr txBox="1"/>
              <p:nvPr/>
            </p:nvSpPr>
            <p:spPr>
              <a:xfrm>
                <a:off x="8473702" y="3532346"/>
                <a:ext cx="4385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pt-B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0" name="CaixaDeTexto 59">
                <a:extLst>
                  <a:ext uri="{FF2B5EF4-FFF2-40B4-BE49-F238E27FC236}">
                    <a16:creationId xmlns:a16="http://schemas.microsoft.com/office/drawing/2014/main" id="{6DC15C3C-7157-402D-A0DA-B764FF0F6F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702" y="3532346"/>
                <a:ext cx="43853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4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0" grpId="0"/>
      <p:bldP spid="41" grpId="0"/>
      <p:bldP spid="43" grpId="0"/>
      <p:bldP spid="44" grpId="0"/>
      <p:bldP spid="45" grpId="0"/>
      <p:bldP spid="46" grpId="0"/>
      <p:bldP spid="48" grpId="0"/>
      <p:bldP spid="49" grpId="0" animBg="1"/>
      <p:bldP spid="50" grpId="0" animBg="1"/>
      <p:bldP spid="47" grpId="0" animBg="1"/>
      <p:bldP spid="52" grpId="0"/>
      <p:bldP spid="59" grpId="0"/>
      <p:bldP spid="60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635</Words>
  <Application>Microsoft Office PowerPoint</Application>
  <PresentationFormat>Widescreen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do Office</vt:lpstr>
      <vt:lpstr>Viga Gerber</vt:lpstr>
      <vt:lpstr>Introdução</vt:lpstr>
      <vt:lpstr>Conceito: Exemplo</vt:lpstr>
      <vt:lpstr>Exercício 01</vt:lpstr>
      <vt:lpstr>Exercício 01: Reações de Apoio</vt:lpstr>
      <vt:lpstr>Exercício 01: Reações de Apoio</vt:lpstr>
      <vt:lpstr>Exercício 01: Reações de Apoio</vt:lpstr>
      <vt:lpstr>Exercício 01: Diagramas Tramo 01</vt:lpstr>
      <vt:lpstr>Exercício 01: Diagramas Tramo 02</vt:lpstr>
      <vt:lpstr>Exercício 01: Diagrama Cortante Final</vt:lpstr>
      <vt:lpstr>Exercício 01: Diagrama Cortante Final</vt:lpstr>
      <vt:lpstr>Exercício 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Viga Gerber</dc:title>
  <dc:creator>Talles Mello</dc:creator>
  <cp:lastModifiedBy>Talles Mello</cp:lastModifiedBy>
  <cp:revision>13</cp:revision>
  <dcterms:created xsi:type="dcterms:W3CDTF">2021-09-03T21:38:43Z</dcterms:created>
  <dcterms:modified xsi:type="dcterms:W3CDTF">2021-09-28T00:30:45Z</dcterms:modified>
</cp:coreProperties>
</file>