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5"/>
  </p:notesMasterIdLst>
  <p:sldIdLst>
    <p:sldId id="256" r:id="rId2"/>
    <p:sldId id="258" r:id="rId3"/>
    <p:sldId id="417" r:id="rId4"/>
    <p:sldId id="418" r:id="rId5"/>
    <p:sldId id="433" r:id="rId6"/>
    <p:sldId id="434" r:id="rId7"/>
    <p:sldId id="438" r:id="rId8"/>
    <p:sldId id="439" r:id="rId9"/>
    <p:sldId id="419" r:id="rId10"/>
    <p:sldId id="420" r:id="rId11"/>
    <p:sldId id="431" r:id="rId12"/>
    <p:sldId id="440" r:id="rId13"/>
    <p:sldId id="432" r:id="rId14"/>
    <p:sldId id="441" r:id="rId15"/>
    <p:sldId id="436" r:id="rId16"/>
    <p:sldId id="426" r:id="rId17"/>
    <p:sldId id="425" r:id="rId18"/>
    <p:sldId id="443" r:id="rId19"/>
    <p:sldId id="435" r:id="rId20"/>
    <p:sldId id="421" r:id="rId21"/>
    <p:sldId id="422" r:id="rId22"/>
    <p:sldId id="427" r:id="rId23"/>
    <p:sldId id="442" r:id="rId24"/>
    <p:sldId id="429" r:id="rId25"/>
    <p:sldId id="430" r:id="rId26"/>
    <p:sldId id="476" r:id="rId27"/>
    <p:sldId id="477" r:id="rId28"/>
    <p:sldId id="478" r:id="rId29"/>
    <p:sldId id="482" r:id="rId30"/>
    <p:sldId id="483" r:id="rId31"/>
    <p:sldId id="484" r:id="rId32"/>
    <p:sldId id="485" r:id="rId33"/>
    <p:sldId id="486" r:id="rId34"/>
    <p:sldId id="487" r:id="rId35"/>
    <p:sldId id="423" r:id="rId36"/>
    <p:sldId id="448" r:id="rId37"/>
    <p:sldId id="444" r:id="rId38"/>
    <p:sldId id="445" r:id="rId39"/>
    <p:sldId id="454" r:id="rId40"/>
    <p:sldId id="479" r:id="rId41"/>
    <p:sldId id="480" r:id="rId42"/>
    <p:sldId id="453" r:id="rId43"/>
    <p:sldId id="455" r:id="rId44"/>
    <p:sldId id="456" r:id="rId45"/>
    <p:sldId id="488" r:id="rId46"/>
    <p:sldId id="490" r:id="rId47"/>
    <p:sldId id="491" r:id="rId48"/>
    <p:sldId id="492" r:id="rId49"/>
    <p:sldId id="493" r:id="rId50"/>
    <p:sldId id="494" r:id="rId51"/>
    <p:sldId id="496" r:id="rId52"/>
    <p:sldId id="497" r:id="rId53"/>
    <p:sldId id="424" r:id="rId54"/>
    <p:sldId id="459" r:id="rId55"/>
    <p:sldId id="461" r:id="rId56"/>
    <p:sldId id="462" r:id="rId57"/>
    <p:sldId id="460" r:id="rId58"/>
    <p:sldId id="458" r:id="rId59"/>
    <p:sldId id="463" r:id="rId60"/>
    <p:sldId id="466" r:id="rId61"/>
    <p:sldId id="465" r:id="rId62"/>
    <p:sldId id="467" r:id="rId63"/>
    <p:sldId id="468" r:id="rId64"/>
    <p:sldId id="472" r:id="rId65"/>
    <p:sldId id="473" r:id="rId66"/>
    <p:sldId id="474" r:id="rId67"/>
    <p:sldId id="475" r:id="rId68"/>
    <p:sldId id="499" r:id="rId69"/>
    <p:sldId id="500" r:id="rId70"/>
    <p:sldId id="501" r:id="rId71"/>
    <p:sldId id="469" r:id="rId72"/>
    <p:sldId id="470" r:id="rId73"/>
    <p:sldId id="49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 snapToGrid="0">
      <p:cViewPr>
        <p:scale>
          <a:sx n="82" d="100"/>
          <a:sy n="82" d="100"/>
        </p:scale>
        <p:origin x="18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CF71-2B60-4577-BC3A-5CDF5A021C0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2F0D-EF3C-4E22-89D0-DB0210967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4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2F0D-EF3C-4E22-89D0-DB02109670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10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2F0D-EF3C-4E22-89D0-DB02109670B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93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2F0D-EF3C-4E22-89D0-DB02109670B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84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2F0D-EF3C-4E22-89D0-DB02109670B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80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2F0D-EF3C-4E22-89D0-DB02109670B0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0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703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76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96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394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694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721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731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315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648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843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7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65.png"/><Relationship Id="rId7" Type="http://schemas.openxmlformats.org/officeDocument/2006/relationships/image" Target="../media/image49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45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4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590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4" Type="http://schemas.openxmlformats.org/officeDocument/2006/relationships/image" Target="../media/image550.png"/><Relationship Id="rId9" Type="http://schemas.openxmlformats.org/officeDocument/2006/relationships/image" Target="../media/image6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13" Type="http://schemas.openxmlformats.org/officeDocument/2006/relationships/image" Target="../media/image75.png"/><Relationship Id="rId3" Type="http://schemas.openxmlformats.org/officeDocument/2006/relationships/image" Target="../media/image591.png"/><Relationship Id="rId7" Type="http://schemas.openxmlformats.org/officeDocument/2006/relationships/image" Target="../media/image691.png"/><Relationship Id="rId12" Type="http://schemas.openxmlformats.org/officeDocument/2006/relationships/image" Target="../media/image74.png"/><Relationship Id="rId2" Type="http://schemas.openxmlformats.org/officeDocument/2006/relationships/image" Target="../media/image69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11" Type="http://schemas.openxmlformats.org/officeDocument/2006/relationships/image" Target="../media/image740.png"/><Relationship Id="rId5" Type="http://schemas.openxmlformats.org/officeDocument/2006/relationships/image" Target="../media/image680.png"/><Relationship Id="rId10" Type="http://schemas.openxmlformats.org/officeDocument/2006/relationships/image" Target="../media/image70.jpg"/><Relationship Id="rId4" Type="http://schemas.openxmlformats.org/officeDocument/2006/relationships/image" Target="../media/image670.png"/><Relationship Id="rId9" Type="http://schemas.openxmlformats.org/officeDocument/2006/relationships/image" Target="../media/image7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3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2.jp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0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010.png"/><Relationship Id="rId3" Type="http://schemas.openxmlformats.org/officeDocument/2006/relationships/image" Target="../media/image760.png"/><Relationship Id="rId7" Type="http://schemas.openxmlformats.org/officeDocument/2006/relationships/image" Target="../media/image950.png"/><Relationship Id="rId12" Type="http://schemas.openxmlformats.org/officeDocument/2006/relationships/image" Target="../media/image1000.png"/><Relationship Id="rId2" Type="http://schemas.openxmlformats.org/officeDocument/2006/relationships/image" Target="../media/image69.jp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11" Type="http://schemas.openxmlformats.org/officeDocument/2006/relationships/image" Target="../media/image990.png"/><Relationship Id="rId5" Type="http://schemas.openxmlformats.org/officeDocument/2006/relationships/image" Target="../media/image930.png"/><Relationship Id="rId15" Type="http://schemas.openxmlformats.org/officeDocument/2006/relationships/image" Target="../media/image1030.png"/><Relationship Id="rId10" Type="http://schemas.openxmlformats.org/officeDocument/2006/relationships/image" Target="../media/image90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10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1060.png"/><Relationship Id="rId9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image" Target="../media/image1140.png"/><Relationship Id="rId7" Type="http://schemas.openxmlformats.org/officeDocument/2006/relationships/image" Target="../media/image118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0.png"/><Relationship Id="rId5" Type="http://schemas.openxmlformats.org/officeDocument/2006/relationships/image" Target="../media/image1160.png"/><Relationship Id="rId10" Type="http://schemas.openxmlformats.org/officeDocument/2006/relationships/image" Target="../media/image1210.png"/><Relationship Id="rId4" Type="http://schemas.openxmlformats.org/officeDocument/2006/relationships/image" Target="../media/image1150.png"/><Relationship Id="rId9" Type="http://schemas.openxmlformats.org/officeDocument/2006/relationships/image" Target="../media/image120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1270.png"/><Relationship Id="rId3" Type="http://schemas.openxmlformats.org/officeDocument/2006/relationships/image" Target="../media/image73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1260.png"/><Relationship Id="rId2" Type="http://schemas.openxmlformats.org/officeDocument/2006/relationships/image" Target="../media/image72.jp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0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C43C3CE-EB84-43FA-9FF4-B5248178E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382DC42-57B3-408A-A324-3BC0C0281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127F41D9-01E0-4C4E-A346-5E97FE19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FFBF746C-ED75-4D46-B078-29A9CCB9A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">
              <a:extLst>
                <a:ext uri="{FF2B5EF4-FFF2-40B4-BE49-F238E27FC236}">
                  <a16:creationId xmlns:a16="http://schemas.microsoft.com/office/drawing/2014/main" id="{73B2D65D-52C2-4B23-A2A4-8BC584C59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220605EA-8D82-4D40-8A49-36D4D45C3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6A8BD47C-E8BD-48A4-A568-88CAB36BB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FFE74BC5-30CE-4FC3-B779-BDFF19B54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84A455F4-BD97-4903-AFDF-3F2FF8EA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">
              <a:extLst>
                <a:ext uri="{FF2B5EF4-FFF2-40B4-BE49-F238E27FC236}">
                  <a16:creationId xmlns:a16="http://schemas.microsoft.com/office/drawing/2014/main" id="{6A97831A-381F-4B15-B08B-A36394C91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64D54696-CC40-4B43-81EA-052917560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">
              <a:extLst>
                <a:ext uri="{FF2B5EF4-FFF2-40B4-BE49-F238E27FC236}">
                  <a16:creationId xmlns:a16="http://schemas.microsoft.com/office/drawing/2014/main" id="{0C1F239D-F336-4030-9BD3-926E863D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099E6B6A-7380-46A3-A600-F494A541A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113052B2-F10B-4020-AE90-B0896E34F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">
              <a:extLst>
                <a:ext uri="{FF2B5EF4-FFF2-40B4-BE49-F238E27FC236}">
                  <a16:creationId xmlns:a16="http://schemas.microsoft.com/office/drawing/2014/main" id="{799E8A08-4C87-4B1B-86F6-3D0AB6316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EADE3CBF-D426-4F40-87FA-A7E759555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">
              <a:extLst>
                <a:ext uri="{FF2B5EF4-FFF2-40B4-BE49-F238E27FC236}">
                  <a16:creationId xmlns:a16="http://schemas.microsoft.com/office/drawing/2014/main" id="{0269122B-B337-4607-BE2D-858FBF515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">
              <a:extLst>
                <a:ext uri="{FF2B5EF4-FFF2-40B4-BE49-F238E27FC236}">
                  <a16:creationId xmlns:a16="http://schemas.microsoft.com/office/drawing/2014/main" id="{91835907-462F-43D3-9432-705C2189F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1">
              <a:extLst>
                <a:ext uri="{FF2B5EF4-FFF2-40B4-BE49-F238E27FC236}">
                  <a16:creationId xmlns:a16="http://schemas.microsoft.com/office/drawing/2014/main" id="{E730D6BA-E6DC-4292-8535-311559BA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2">
              <a:extLst>
                <a:ext uri="{FF2B5EF4-FFF2-40B4-BE49-F238E27FC236}">
                  <a16:creationId xmlns:a16="http://schemas.microsoft.com/office/drawing/2014/main" id="{E95BCCA7-2851-48AB-8966-96DA46B12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3">
              <a:extLst>
                <a:ext uri="{FF2B5EF4-FFF2-40B4-BE49-F238E27FC236}">
                  <a16:creationId xmlns:a16="http://schemas.microsoft.com/office/drawing/2014/main" id="{384805F5-BF35-465F-9D38-9B026104F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Resultado de imagem para pilares grecia">
            <a:extLst>
              <a:ext uri="{FF2B5EF4-FFF2-40B4-BE49-F238E27FC236}">
                <a16:creationId xmlns:a16="http://schemas.microsoft.com/office/drawing/2014/main" id="{7F2ABAF3-458E-4C05-9013-C1A59BA1D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9CD1F44-AA7B-464F-ABE2-5050B5ED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3840FC04-489B-48B0-8196-AEE1B1537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39">
              <a:extLst>
                <a:ext uri="{FF2B5EF4-FFF2-40B4-BE49-F238E27FC236}">
                  <a16:creationId xmlns:a16="http://schemas.microsoft.com/office/drawing/2014/main" id="{CFC19091-76B9-41F4-932A-E837DA23D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85D8F30-BA7B-41FB-B6CE-87E56168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34C1B30-7091-4B9E-9BA6-318A895B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pt-BR"/>
              <a:t>Pilares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7B954D-76EA-4FEE-A65D-0FEB734BF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r>
              <a:rPr lang="pt-BR" dirty="0"/>
              <a:t>Disponível em: 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10959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2875F-5776-4ED2-92D5-549DEC0C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Método do Pilar-Padrão com Curvatura Aproximada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B16CB-9406-4842-9F94-E0061A41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567" y="684925"/>
            <a:ext cx="6281873" cy="3853220"/>
          </a:xfrm>
        </p:spPr>
        <p:txBody>
          <a:bodyPr>
            <a:normAutofit/>
          </a:bodyPr>
          <a:lstStyle/>
          <a:p>
            <a:pPr algn="just"/>
            <a:r>
              <a:rPr lang="pt-BR" sz="2300" dirty="0"/>
              <a:t>Conforme a NBR 6118 (15.8.3.3.2), o método pode ser “empregado apenas no cálculo de pilares com λ ≤ 90, com seção constante e armadura simétrica e constante ao longo de seu eixo.”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438A3B6-AD19-4769-82DE-A1AEE7564E4A}"/>
                  </a:ext>
                </a:extLst>
              </p:cNvPr>
              <p:cNvSpPr/>
              <p:nvPr/>
            </p:nvSpPr>
            <p:spPr>
              <a:xfrm>
                <a:off x="5891626" y="5685482"/>
                <a:ext cx="3597460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</a:rPr>
                  <a:t>é a curvatura na seção crítica</a:t>
                </a:r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438A3B6-AD19-4769-82DE-A1AEE7564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26" y="5685482"/>
                <a:ext cx="3597460" cy="483466"/>
              </a:xfrm>
              <a:prstGeom prst="rect">
                <a:avLst/>
              </a:prstGeom>
              <a:blipFill>
                <a:blip r:embed="rId2"/>
                <a:stretch>
                  <a:fillRect r="-1015" b="-7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596DAE8-B443-4BCA-8769-2C3DCD50E94D}"/>
                  </a:ext>
                </a:extLst>
              </p:cNvPr>
              <p:cNvSpPr txBox="1"/>
              <p:nvPr/>
            </p:nvSpPr>
            <p:spPr>
              <a:xfrm>
                <a:off x="7804392" y="4240212"/>
                <a:ext cx="3923959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596DAE8-B443-4BCA-8769-2C3DCD50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92" y="4240212"/>
                <a:ext cx="3923959" cy="89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27199ED-ECF7-45B4-9105-1026F91E8F78}"/>
                  </a:ext>
                </a:extLst>
              </p:cNvPr>
              <p:cNvSpPr txBox="1"/>
              <p:nvPr/>
            </p:nvSpPr>
            <p:spPr>
              <a:xfrm>
                <a:off x="5062567" y="4246465"/>
                <a:ext cx="1968872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27199ED-ECF7-45B4-9105-1026F91E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67" y="4246465"/>
                <a:ext cx="1968872" cy="882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53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6A4A7BC-77D8-4805-9231-659498CC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5EFB23-7D5B-436F-8BB7-D00752486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F223448E-7740-4F83-9B91-3FE1874B5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54041782-5F56-45C6-9DFF-8448BB3F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5D8DE9A0-55FB-4F0D-A8BA-30E0BD24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BAB5395-AC18-477D-BB4C-E786E2E07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EFB2F8CF-71DD-4D00-9D12-EE1E3F285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05F2004-FA01-489C-83FD-59538D955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D7F17554-9366-40D8-BC32-6D50C7FC1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8897B7B5-DAEF-4E6E-A8F5-08370082B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17E245BD-FAE5-44AE-A4A1-06712F260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1606FCE-7558-4F9B-BDF8-CFCC0ADDE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FF845C57-2E18-430B-858D-2FF56A5EA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7C4715CD-C981-461D-BE7A-4F2EAE671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F0F6E73-378E-469C-B52A-6AB269094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46BD0DC6-B17C-4ED1-8A0C-FDF4DBA59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A1CFF211-6220-41D0-A959-61B421F9A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AB745C08-4496-47B5-8E4E-F53DD5FBF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7931007B-25B3-4A01-B5D9-78B729791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0DED2F70-81AD-468B-A952-03E6C27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4A06242B-2422-4041-9CE9-8173DE090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91D9EE3B-7A7C-44C1-A9BD-77335B1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6A99CD50-E1AE-49D1-A3BD-A5766D9EB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63E25DF-0BE3-467A-B521-E455154ED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BDFD177-6D5B-4749-9889-B6AD010EC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22">
              <a:extLst>
                <a:ext uri="{FF2B5EF4-FFF2-40B4-BE49-F238E27FC236}">
                  <a16:creationId xmlns:a16="http://schemas.microsoft.com/office/drawing/2014/main" id="{D992FDAC-F232-4EF7-BA8F-6FE55DAA2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B4BF2FC-A4EE-4871-9617-7BB006BD7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9EA82DF-B074-435A-AAEC-2C630B0E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t-BR" sz="3700" dirty="0"/>
              <a:t>Estimativa da Carga Vertical do Pilar pela Área de Influência</a:t>
            </a:r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2ADD898-8A29-4997-B60E-14600C41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edifício, traçado&#10;&#10;Descrição gerada automaticamente">
            <a:extLst>
              <a:ext uri="{FF2B5EF4-FFF2-40B4-BE49-F238E27FC236}">
                <a16:creationId xmlns:a16="http://schemas.microsoft.com/office/drawing/2014/main" id="{73E7D49A-FA07-4E17-B9F2-01A8E1714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758" b="-2"/>
          <a:stretch/>
        </p:blipFill>
        <p:spPr>
          <a:xfrm>
            <a:off x="5050430" y="343948"/>
            <a:ext cx="5992877" cy="4334764"/>
          </a:xfrm>
          <a:prstGeom prst="rect">
            <a:avLst/>
          </a:prstGeom>
          <a:ln w="9525">
            <a:noFill/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A41C6-D192-4BB7-BD8D-A6BB72EC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289" y="4730075"/>
            <a:ext cx="6281873" cy="178397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sz="1400" dirty="0"/>
              <a:t>Um processo simples, que auxilia a fixação das dimensões do pilar, é a estimativa da carga vertical no pilar pela sua área de influência, ou seja, a carga que estiver na laje dentro da área de influência do pilar “caminhará” até o pilar. A figura mostra como se pode, de modo simplificado, determinar a área de influência de cada pilar. Para edifícios de pequena altura, com fins residenciais e de escritórios, pode-se estimar a carga total de 10 </a:t>
            </a:r>
            <a:r>
              <a:rPr lang="pt-BR" sz="1400" dirty="0" err="1"/>
              <a:t>kN</a:t>
            </a:r>
            <a:r>
              <a:rPr lang="pt-BR" sz="1400" dirty="0"/>
              <a:t>/m2. </a:t>
            </a:r>
          </a:p>
        </p:txBody>
      </p:sp>
    </p:spTree>
    <p:extLst>
      <p:ext uri="{BB962C8B-B14F-4D97-AF65-F5344CB8AC3E}">
        <p14:creationId xmlns:p14="http://schemas.microsoft.com/office/powerpoint/2010/main" val="212941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30351-B84C-44DE-ADFF-4087AF5D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Estimativa da Carga Vertical do Pilar pela Área de Influência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BA6BB0-6FB3-4A88-9403-C12A5FE9C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70" y="1465876"/>
            <a:ext cx="7373451" cy="36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A28A3D-4596-43B8-A6DF-65AB0ED66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0B2570-2D49-43E2-ABA1-7BA3C02A3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216DB1-AC3C-4F9D-AA1B-324E4022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EA037B1-A8BB-41FC-9CB5-B0BEB490D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4B92A88-D240-4960-B7A8-1FCAF984D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4D3E7B0-F393-4F35-85CD-AC0CBA6EA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0FC3844-EF87-430B-9B5B-8B797254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B194C3B-44BD-4709-913B-2A45B6778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E13CE1-A9F3-4B69-BED6-E781B1DAB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C49026B-BD2A-4E6E-8AD8-32DF25F1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FA038E9-787C-4070-99A3-1F8BD69A4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BDB61A7-D6F0-47B6-8FCE-15D84FE37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E6CA5C3-13BA-4AB7-A9BD-88897AF56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060F8C1-4FE4-4035-899B-266FBD233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EFBF6623-8BFA-482F-8387-5B97DE958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19CE969-5C71-4AC9-8021-646C4735D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E85663A-9CAA-4D19-91A7-40D747030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A1E175E-EE29-4374-A4BA-577739BCE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510238E-779A-4718-B052-152C858F3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BA305E-7A55-4318-9C99-E70A31E83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8C43A8-B678-4D54-9D37-13CAF64BA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298FCC7-A6E1-4043-BD27-2687ADA55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E9EC7D4-9207-4B87-94F6-316DDB6E6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22AAA3-BDF2-42B3-A86E-A43145D6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C9255B-70B4-431C-AD5A-B3FD92C17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079FCF5A-B4E3-4219-92D0-83067D65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68C49C-A58D-4839-8B09-267FC8DB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17CB6BE-7CA0-45BF-8B7B-9E5CB132A3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88631" y="2358391"/>
                <a:ext cx="3498979" cy="2453676"/>
              </a:xfrm>
            </p:spPr>
            <p:txBody>
              <a:bodyPr>
                <a:normAutofit/>
              </a:bodyPr>
              <a:lstStyle/>
              <a:p>
                <a:r>
                  <a:rPr lang="pt-BR" sz="3400" dirty="0"/>
                  <a:t>Pré-Dimensionamento da Seção Transversal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BR" sz="3400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17CB6BE-7CA0-45BF-8B7B-9E5CB132A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8631" y="2358391"/>
                <a:ext cx="3498979" cy="2453676"/>
              </a:xfrm>
              <a:blipFill>
                <a:blip r:embed="rId2"/>
                <a:stretch>
                  <a:fillRect r="-6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601C3-117B-4ED8-BA1D-783437CB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855729"/>
            <a:ext cx="6281873" cy="2393369"/>
          </a:xfrm>
        </p:spPr>
        <p:txBody>
          <a:bodyPr>
            <a:normAutofit/>
          </a:bodyPr>
          <a:lstStyle/>
          <a:p>
            <a:pPr algn="just"/>
            <a:r>
              <a:rPr lang="pt-BR" sz="2300" dirty="0"/>
              <a:t>As equações para pré-dimensionamento da seção transversal de pilares, apresentadas a seguir, servem apenas para pilares de edificações de pequeno porte (baixa altura), e aço do tipo CA-50.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A5B1C6-BFDA-4919-B823-108E790C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5" y="3667039"/>
            <a:ext cx="6269016" cy="23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F819AC6-227E-4840-A023-442F649D10EF}"/>
                  </a:ext>
                </a:extLst>
              </p:cNvPr>
              <p:cNvSpPr txBox="1"/>
              <p:nvPr/>
            </p:nvSpPr>
            <p:spPr>
              <a:xfrm>
                <a:off x="7714005" y="3737952"/>
                <a:ext cx="2912720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+0,4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F819AC6-227E-4840-A023-442F649D1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005" y="3737952"/>
                <a:ext cx="2912720" cy="8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AD83E30D-2FD3-48B6-85DB-ABD7E57C6E41}"/>
              </a:ext>
            </a:extLst>
          </p:cNvPr>
          <p:cNvSpPr txBox="1"/>
          <p:nvPr/>
        </p:nvSpPr>
        <p:spPr>
          <a:xfrm>
            <a:off x="5526758" y="3889222"/>
            <a:ext cx="20382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Pilar Intermediário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0B446F4-2732-432A-B5BB-750F1713821B}"/>
              </a:ext>
            </a:extLst>
          </p:cNvPr>
          <p:cNvSpPr txBox="1"/>
          <p:nvPr/>
        </p:nvSpPr>
        <p:spPr>
          <a:xfrm>
            <a:off x="5501716" y="4719012"/>
            <a:ext cx="20382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Pilar de Extremidade e de Canto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7B1CF33-C49A-4527-B5E4-3B77FBC4BC49}"/>
                  </a:ext>
                </a:extLst>
              </p:cNvPr>
              <p:cNvSpPr txBox="1"/>
              <p:nvPr/>
            </p:nvSpPr>
            <p:spPr>
              <a:xfrm>
                <a:off x="7679932" y="4663372"/>
                <a:ext cx="2912720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1,5 . 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+0,4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7B1CF33-C49A-4527-B5E4-3B77FBC4B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932" y="4663372"/>
                <a:ext cx="2912720" cy="891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A3014E3-1558-4744-A193-F7C38FCE1ADC}"/>
                  </a:ext>
                </a:extLst>
              </p:cNvPr>
              <p:cNvSpPr/>
              <p:nvPr/>
            </p:nvSpPr>
            <p:spPr>
              <a:xfrm>
                <a:off x="6069143" y="5688355"/>
                <a:ext cx="424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/>
                  <a:t> em KN;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BR" dirty="0"/>
                  <a:t> em cm²;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pt-BR" dirty="0"/>
                  <a:t> em </a:t>
                </a:r>
                <a:r>
                  <a:rPr lang="pt-BR" dirty="0" err="1"/>
                  <a:t>kN</a:t>
                </a:r>
                <a:r>
                  <a:rPr lang="pt-BR" dirty="0"/>
                  <a:t>/cm²;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A3014E3-1558-4744-A193-F7C38FCE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143" y="5688355"/>
                <a:ext cx="4249368" cy="369332"/>
              </a:xfrm>
              <a:prstGeom prst="rect">
                <a:avLst/>
              </a:prstGeom>
              <a:blipFill>
                <a:blip r:embed="rId5"/>
                <a:stretch>
                  <a:fillRect t="-8197" r="-143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44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716F2-CA83-483A-8D49-AEEF5A6E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Armadura Longitudinal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B376C6-C9C4-4C6F-A6C0-3EAA300A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escolha e a disposição das armaduras devem atender não só à função estrutural como também às condições de execução, particularmente com relação ao lançamento e adensamento do concreto. Os espaços devem permitir a introdução do vibrador e impedir a segregação dos agregados e a ocorrência de vazios no interior do pilar (item 18.2.1 da NBR 6118:2014).</a:t>
            </a:r>
          </a:p>
          <a:p>
            <a:pPr algn="just"/>
            <a:r>
              <a:rPr lang="pt-BR" dirty="0"/>
              <a:t>As armaduras longitudinais colaboram para resistir à compressão, diminuindo a seção do pilar, e também resistem às tensões de tração. </a:t>
            </a:r>
          </a:p>
          <a:p>
            <a:pPr algn="just"/>
            <a:r>
              <a:rPr lang="pt-BR" dirty="0"/>
              <a:t>O diâmetro das barras longitudinais não deve ser inferior a 10 mm e nem superior a 1/8 da menor dimensão da seção transversal (item 18.4.2.1 da NBR 6118:2014):</a:t>
            </a:r>
          </a:p>
        </p:txBody>
      </p:sp>
    </p:spTree>
    <p:extLst>
      <p:ext uri="{BB962C8B-B14F-4D97-AF65-F5344CB8AC3E}">
        <p14:creationId xmlns:p14="http://schemas.microsoft.com/office/powerpoint/2010/main" val="187964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DE201-71FF-43C7-BF1D-9C9B9A11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Armadura Longitudinal: Taxa Mínima e Máxima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6388C0-EBE9-486A-803F-E3A91E9F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208" y="417237"/>
            <a:ext cx="6281873" cy="2625814"/>
          </a:xfrm>
        </p:spPr>
        <p:txBody>
          <a:bodyPr/>
          <a:lstStyle/>
          <a:p>
            <a:pPr algn="just"/>
            <a:r>
              <a:rPr lang="pt-BR" dirty="0"/>
              <a:t>A NBR 6118:2014, no item 18.4.2.2, estabelece que as armaduras longitudinais devem ser dispostas de forma a garantir a adequada resistência do elemento estrutural. Em seções poligonais, deve existir pelo menos uma barra em cada vértice; em seções circulares, no mínimo seis barras distribuídas ao longo do perímetro.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549B1CD-5331-4CFA-BB1F-CCAC9B63CF38}"/>
              </a:ext>
            </a:extLst>
          </p:cNvPr>
          <p:cNvSpPr/>
          <p:nvPr/>
        </p:nvSpPr>
        <p:spPr>
          <a:xfrm>
            <a:off x="5207369" y="2945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Segundo o item 17.3.5.3 da NBR 6118:2014, a armadura longitudinal mínima deve ser: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1E9E11-505B-47E6-BB65-9D06DDDB4950}"/>
              </a:ext>
            </a:extLst>
          </p:cNvPr>
          <p:cNvSpPr/>
          <p:nvPr/>
        </p:nvSpPr>
        <p:spPr>
          <a:xfrm>
            <a:off x="5207369" y="48063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valor máximo da área total de armadura longitudinal é dado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D182DCF-5AD7-4D58-85B4-4F21BF28A279}"/>
                  </a:ext>
                </a:extLst>
              </p:cNvPr>
              <p:cNvSpPr txBox="1"/>
              <p:nvPr/>
            </p:nvSpPr>
            <p:spPr>
              <a:xfrm>
                <a:off x="5745976" y="3735145"/>
                <a:ext cx="4840941" cy="92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D182DCF-5AD7-4D58-85B4-4F21BF28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976" y="3735145"/>
                <a:ext cx="4840941" cy="927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40EFDBF-1973-4F5F-8664-D2191F6AC7FE}"/>
                  </a:ext>
                </a:extLst>
              </p:cNvPr>
              <p:cNvSpPr txBox="1"/>
              <p:nvPr/>
            </p:nvSpPr>
            <p:spPr>
              <a:xfrm>
                <a:off x="6790338" y="5749501"/>
                <a:ext cx="2566344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40EFDBF-1973-4F5F-8664-D2191F6AC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38" y="5749501"/>
                <a:ext cx="2566344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81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9635FFE-B4FA-4358-901C-C68F4C66B1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Armadura Longitudinal: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9635FFE-B4FA-4358-901C-C68F4C66B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B9292-3E44-4F88-A949-0E600052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6" y="243177"/>
            <a:ext cx="6281873" cy="5248622"/>
          </a:xfrm>
        </p:spPr>
        <p:txBody>
          <a:bodyPr>
            <a:normAutofit/>
          </a:bodyPr>
          <a:lstStyle/>
          <a:p>
            <a:pPr algn="just"/>
            <a:r>
              <a:rPr lang="pt-BR" sz="2300" dirty="0"/>
              <a:t>Escolhida uma disposição construtiva para a armadura no pilar, determina-se o ábaco a ser utilizado, em função do tipo de aço e do valor da relação d’/h. No ábaco, com o par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pt-BR" sz="2300" dirty="0"/>
              <a:t>  e </a:t>
            </a: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pt-BR" sz="2300" dirty="0"/>
              <a:t>, obtém-se a taxa mecânica 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pt-BR" sz="2300" dirty="0"/>
              <a:t>. A armadura é calculada pela expressão:</a:t>
            </a:r>
          </a:p>
          <a:p>
            <a:pPr algn="just"/>
            <a:endParaRPr lang="pt-BR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89C3096-DE9D-4781-85DC-D7F68297DE8F}"/>
                  </a:ext>
                </a:extLst>
              </p:cNvPr>
              <p:cNvSpPr txBox="1"/>
              <p:nvPr/>
            </p:nvSpPr>
            <p:spPr>
              <a:xfrm>
                <a:off x="6964926" y="4470459"/>
                <a:ext cx="2588914" cy="940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89C3096-DE9D-4781-85DC-D7F68297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926" y="4470459"/>
                <a:ext cx="2588914" cy="940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63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3F755-4342-481B-906B-55FF8207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Cálculo da Armadura Longitudinal com Auxilio de Ábacos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F29B1-1B84-4028-8DB6-D9AE31AB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No dimensionamento dos pilares feito manualmente, os ábacos são imprescindíveis, porque permitem a rápida determinação da taxa de armadura, sem necessidade de aplicar as equações teóricas da Flexão Composta Normal ou Oblíqua. Além disso, os ábacos proporcionam a fácil escolha de diferentes arranjos de armadura na seção transversal. </a:t>
            </a:r>
          </a:p>
          <a:p>
            <a:pPr algn="just"/>
            <a:r>
              <a:rPr lang="pt-BR" sz="2000" dirty="0"/>
              <a:t>Nesta apostila serão aplicados os ábacos de VENTURINI (1987) para a Flexão Composta Normal </a:t>
            </a:r>
            <a:r>
              <a:rPr lang="pt-BR" sz="2000" dirty="0">
                <a:solidFill>
                  <a:srgbClr val="FF0000"/>
                </a:solidFill>
              </a:rPr>
              <a:t>e de PINHEIRO </a:t>
            </a:r>
            <a:r>
              <a:rPr lang="pt-BR" sz="2000" dirty="0"/>
              <a:t>(1994) para a Flexão Composta Oblíqua. </a:t>
            </a:r>
          </a:p>
        </p:txBody>
      </p:sp>
    </p:spTree>
    <p:extLst>
      <p:ext uri="{BB962C8B-B14F-4D97-AF65-F5344CB8AC3E}">
        <p14:creationId xmlns:p14="http://schemas.microsoft.com/office/powerpoint/2010/main" val="44805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CEB222B-820A-4FC4-A6C4-B85B1A1A73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/>
                  <a:t>Armadura Longitudinal: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CEB222B-820A-4FC4-A6C4-B85B1A1A7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Espaço Reservado para Conteúdo 8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A9C85DCD-CA17-4F68-9317-9EC802771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82" y="200141"/>
            <a:ext cx="4188790" cy="6457718"/>
          </a:xfrm>
        </p:spPr>
      </p:pic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D4E8EF7-E1A6-4EEC-8393-6D6E598AEF8D}"/>
              </a:ext>
            </a:extLst>
          </p:cNvPr>
          <p:cNvCxnSpPr/>
          <p:nvPr/>
        </p:nvCxnSpPr>
        <p:spPr>
          <a:xfrm flipH="1">
            <a:off x="9284677" y="1026941"/>
            <a:ext cx="1871003" cy="590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CD0BE47-5DA4-457D-AEF6-C6A906592582}"/>
              </a:ext>
            </a:extLst>
          </p:cNvPr>
          <p:cNvSpPr txBox="1"/>
          <p:nvPr/>
        </p:nvSpPr>
        <p:spPr>
          <a:xfrm>
            <a:off x="10704206" y="1433118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Atenção!!!</a:t>
            </a:r>
          </a:p>
        </p:txBody>
      </p:sp>
    </p:spTree>
    <p:extLst>
      <p:ext uri="{BB962C8B-B14F-4D97-AF65-F5344CB8AC3E}">
        <p14:creationId xmlns:p14="http://schemas.microsoft.com/office/powerpoint/2010/main" val="1886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6A3FD-DCEE-40AB-AAD7-3D43B5E1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Armadura Transversal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728EA3-89A7-40B8-BB78-E9819AC1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367999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 armadura transversal de pilares, constituída por estribos, deve ser colocada em toda a altura do pilar, sendo obrigatória sua colocação na região de cruzamento com vigas e lajes (item 18.4.3 da NBR 6118:2014). Os estribos têm as seguintes funções:</a:t>
            </a:r>
          </a:p>
          <a:p>
            <a:r>
              <a:rPr lang="pt-BR" dirty="0"/>
              <a:t>a) garantir o posicionamento e impedir a flambagem das barras longitudinais;</a:t>
            </a:r>
          </a:p>
          <a:p>
            <a:r>
              <a:rPr lang="pt-BR" dirty="0"/>
              <a:t>b) garantir a costura das emendas de barras longitudinais;</a:t>
            </a:r>
          </a:p>
          <a:p>
            <a:r>
              <a:rPr lang="pt-BR" dirty="0"/>
              <a:t>c) confinar o concreto e obter uma peça mais resistente ou dúctil.</a:t>
            </a:r>
          </a:p>
          <a:p>
            <a:r>
              <a:rPr lang="pt-BR" dirty="0"/>
              <a:t>De acordo com a NBR 6118:2014, o diâmetro dos estribos em pilares não deve ser inferior a 5 mm.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AC7B02-8A9B-48FE-83A4-CD0555FFBF92}"/>
              </a:ext>
            </a:extLst>
          </p:cNvPr>
          <p:cNvSpPr txBox="1"/>
          <p:nvPr/>
        </p:nvSpPr>
        <p:spPr>
          <a:xfrm>
            <a:off x="5442004" y="4437035"/>
            <a:ext cx="40818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Espaçamento máximo dos estribos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EB8E9A5-1CBC-4EFD-8356-2477A52B225A}"/>
                  </a:ext>
                </a:extLst>
              </p:cNvPr>
              <p:cNvSpPr txBox="1"/>
              <p:nvPr/>
            </p:nvSpPr>
            <p:spPr>
              <a:xfrm>
                <a:off x="6096000" y="5072218"/>
                <a:ext cx="5497402" cy="1375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𝑚𝑒𝑛𝑜𝑟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𝑑𝑖𝑚𝑒𝑛𝑠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12 </m:t>
                              </m:r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𝐿𝑂𝑁𝐺𝐼𝑇𝑈𝐷𝐼𝑁𝐴𝐿</m:t>
                                  </m:r>
                                </m:sub>
                              </m:s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𝑝𝑎𝑟𝑎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EB8E9A5-1CBC-4EFD-8356-2477A52B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72218"/>
                <a:ext cx="5497402" cy="1375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51B081-740F-4E28-BC2B-48159C99FA53}"/>
                  </a:ext>
                </a:extLst>
              </p:cNvPr>
              <p:cNvSpPr txBox="1"/>
              <p:nvPr/>
            </p:nvSpPr>
            <p:spPr>
              <a:xfrm>
                <a:off x="1801538" y="5420130"/>
                <a:ext cx="3852721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𝐿𝑂𝑁𝐺𝐼𝑇𝑈𝐷𝐼𝑁𝐴𝐿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51B081-740F-4E28-BC2B-48159C99F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38" y="5420130"/>
                <a:ext cx="3852721" cy="961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02">
            <a:extLst>
              <a:ext uri="{FF2B5EF4-FFF2-40B4-BE49-F238E27FC236}">
                <a16:creationId xmlns:a16="http://schemas.microsoft.com/office/drawing/2014/main" id="{D892DD75-0F21-4634-99B7-E84CA53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04">
            <a:extLst>
              <a:ext uri="{FF2B5EF4-FFF2-40B4-BE49-F238E27FC236}">
                <a16:creationId xmlns:a16="http://schemas.microsoft.com/office/drawing/2014/main" id="{2FF33740-2A83-42E8-A598-9AE61A3F0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6899C82F-20B6-4E2D-AB9D-1713FB3E6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5D89ADB3-2D4B-4770-A268-498E3840E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5034FDD9-592C-44B5-BC27-2E924BF3B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4770B370-A883-43EB-9548-9F4DF8AFB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B4352703-BD5E-41FD-B464-679A4C6B7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5030174A-A42D-4ECB-8A60-CF7D8732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28551ADF-F4C9-471C-B42F-D2D31E333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93A66B57-AB21-4F33-AA9A-B7EB77A1E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4A1B8DCE-9DBF-48EC-85D4-5FC835815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52FA78DE-98F5-44CD-B9E3-7A5ED0AB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F3E719C3-D321-48DD-8374-FF3B01E3C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CA9A2902-2BBF-4AD3-BA2E-88A033E76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052E19B-E780-4BD7-AAE5-F0087C6DE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26318BCD-2E45-42B7-81DD-3D91924DD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F32B7AC7-D1A6-46B1-91B3-36A119862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B04127CF-94AE-471B-AABC-7884E900E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0AB28A6D-6244-4B44-9B35-11BB6B8A1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220F393F-FEF8-4D1A-A959-F0EC20D6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F0CE6A4D-5C7D-460B-B2FD-8E85CD5AB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8A535C9C-6C1A-4BCF-BA51-CD74AA7E7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36530B88-C8C1-478A-B785-86E745DD5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AAFCA7-8E13-48A6-8203-5A997808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0" rtlCol="0"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+mn-lt"/>
              </a:rPr>
              <a:t>Defini</a:t>
            </a:r>
            <a:r>
              <a:rPr lang="pt-BR" dirty="0" err="1">
                <a:solidFill>
                  <a:schemeClr val="tx2"/>
                </a:solidFill>
                <a:latin typeface="+mn-lt"/>
              </a:rPr>
              <a:t>ção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9" name="Rectangle 127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C16D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0F329AE-6BF4-43F2-97C1-CCF6A09C5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3" b="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93" name="Espaço Reservado para Conteúdo 92">
            <a:extLst>
              <a:ext uri="{FF2B5EF4-FFF2-40B4-BE49-F238E27FC236}">
                <a16:creationId xmlns:a16="http://schemas.microsoft.com/office/drawing/2014/main" id="{480C32D6-5E18-4383-9D1F-C44D8FE3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271" y="2253372"/>
            <a:ext cx="4398558" cy="36782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C16D58"/>
              </a:buClr>
            </a:pPr>
            <a:r>
              <a:rPr lang="pt-BR" sz="2500" b="1" dirty="0"/>
              <a:t>Pilares </a:t>
            </a:r>
            <a:r>
              <a:rPr lang="pt-BR" sz="2500" dirty="0"/>
              <a:t>são “Elementos lineares de eixo reto, usualmente dispostos na vertical, em que as forças normais de compressão são preponderantes.” (NBR 6118/2014,item 14.4.1.2). </a:t>
            </a:r>
          </a:p>
        </p:txBody>
      </p:sp>
    </p:spTree>
    <p:extLst>
      <p:ext uri="{BB962C8B-B14F-4D97-AF65-F5344CB8AC3E}">
        <p14:creationId xmlns:p14="http://schemas.microsoft.com/office/powerpoint/2010/main" val="139471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2704ED4-17AD-4155-82BF-3491252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030ADA-F758-4871-82A9-A900D3A1C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C03A5D77-B569-4446-A13F-5F2B66B89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910AFDB-600F-419E-B8A2-C910C91CC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BA9642D-E707-4E5C-AD56-5B4201F77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BE43368-BE27-4B0F-996B-F8020ECC8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1C2AFC90-DCD5-4CC4-B572-09469E892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EC73C1F-7C9B-41BF-A454-152B90AF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9387A9D-115C-4CC5-9107-97827EFF8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69CF2257-1227-45F2-8310-EF03857E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14D598B-12C8-4050-872B-AB3C4790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3441426-0436-4C62-93CB-7B231211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8174AF5F-E0DA-457B-9C6D-B6793C36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40D36E6D-6BFF-4FB5-9EEB-3A36B795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5159A95D-574D-4341-8A5B-5EB05EF2C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C2519B6-9E4D-48AA-8E1D-413BEEEE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1EFD00E-D9BB-4F8F-9652-1514A200A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8EDA1A4-47D4-4C8C-94C1-20520CA0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EF948F9B-2B64-4D46-B645-564490CD5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95BA89D9-B358-4064-A9B6-44592BB97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B1D008F9-9A52-429E-9615-0BB796945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4BAAF5C-577F-43DB-8ACD-EDAB5A54E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38000"/>
                </a:schemeClr>
              </a:gs>
              <a:gs pos="0">
                <a:schemeClr val="bg1">
                  <a:lumMod val="95000"/>
                  <a:alpha val="1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7721226-A1EB-4E9D-AAE1-9C852942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1" y="760830"/>
            <a:ext cx="6884244" cy="5336340"/>
          </a:xfrm>
        </p:spPr>
        <p:txBody>
          <a:bodyPr vert="horz" lIns="228600" tIns="228600" rIns="228600" bIns="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solidFill>
                  <a:schemeClr val="tx1"/>
                </a:solidFill>
              </a:rPr>
              <a:t>Situação Básica de Projeto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34522F-1465-47F7-BBA2-B5D5448CA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8" y="760830"/>
            <a:ext cx="3065591" cy="5336340"/>
          </a:xfrm>
        </p:spPr>
        <p:txBody>
          <a:bodyPr vert="horz" lIns="91440" tIns="0" rIns="91440" bIns="45720" rtlCol="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Para </a:t>
            </a:r>
            <a:r>
              <a:rPr lang="en-US" sz="2400" dirty="0" err="1">
                <a:solidFill>
                  <a:schemeClr val="tx1"/>
                </a:solidFill>
              </a:rPr>
              <a:t>efeito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projeto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pilares</a:t>
            </a:r>
            <a:r>
              <a:rPr lang="en-US" sz="2400" dirty="0">
                <a:solidFill>
                  <a:schemeClr val="tx1"/>
                </a:solidFill>
              </a:rPr>
              <a:t> dos </a:t>
            </a:r>
            <a:r>
              <a:rPr lang="en-US" sz="2400" dirty="0" err="1">
                <a:solidFill>
                  <a:schemeClr val="tx1"/>
                </a:solidFill>
              </a:rPr>
              <a:t>edifícios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podem</a:t>
            </a:r>
            <a:r>
              <a:rPr lang="en-US" sz="2400" dirty="0">
                <a:solidFill>
                  <a:schemeClr val="tx1"/>
                </a:solidFill>
              </a:rPr>
              <a:t> ser </a:t>
            </a:r>
            <a:r>
              <a:rPr lang="en-US" sz="2400" dirty="0" err="1">
                <a:solidFill>
                  <a:schemeClr val="tx1"/>
                </a:solidFill>
              </a:rPr>
              <a:t>classificados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seguintes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tipos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pilares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intermediários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pilares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extremidade</a:t>
            </a:r>
            <a:r>
              <a:rPr lang="en-US" sz="2400" dirty="0">
                <a:solidFill>
                  <a:schemeClr val="tx1"/>
                </a:solidFill>
              </a:rPr>
              <a:t> e </a:t>
            </a:r>
            <a:r>
              <a:rPr lang="en-US" sz="2400" dirty="0" err="1">
                <a:solidFill>
                  <a:schemeClr val="tx1"/>
                </a:solidFill>
              </a:rPr>
              <a:t>pilares</a:t>
            </a:r>
            <a:r>
              <a:rPr lang="en-US" sz="2400" dirty="0">
                <a:solidFill>
                  <a:schemeClr val="tx1"/>
                </a:solidFill>
              </a:rPr>
              <a:t> de canto. A </a:t>
            </a:r>
            <a:r>
              <a:rPr lang="en-US" sz="2400" dirty="0" err="1">
                <a:solidFill>
                  <a:schemeClr val="tx1"/>
                </a:solidFill>
              </a:rPr>
              <a:t>cada</a:t>
            </a:r>
            <a:r>
              <a:rPr lang="en-US" sz="2400" dirty="0">
                <a:solidFill>
                  <a:schemeClr val="tx1"/>
                </a:solidFill>
              </a:rPr>
              <a:t> um </a:t>
            </a:r>
            <a:r>
              <a:rPr lang="en-US" sz="2400" dirty="0" err="1">
                <a:solidFill>
                  <a:schemeClr val="tx1"/>
                </a:solidFill>
              </a:rPr>
              <a:t>desses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tipos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básicos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corresponde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situação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projeto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diferente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78B6E08A-861F-4A1A-BCF0-69429C5A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25316" y="3342776"/>
            <a:ext cx="200040" cy="1724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3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9130EA33-CEF6-4152-AE88-E8B8A007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pt-BR" sz="3600">
                <a:solidFill>
                  <a:schemeClr val="tx1"/>
                </a:solidFill>
              </a:rPr>
              <a:t>Pilar Intermediário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4774ED-3660-49B2-B2DA-1DBD74E5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281" y="2217873"/>
            <a:ext cx="6677551" cy="3890460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Nos pilares intermediários considera-se a compressão centrada na situação de projeto, pois como as lajes e vigas são contínuas sobre o pilar, pode-se admitir que os momentos fletores transmitidos ao pilar sejam pequenos e desprezíveis. Não existem, portanto, os momentos fletores MA e MB de 1a ordem nas extremidades do pilar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3C216F-5479-4817-8D56-058EFE21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9" y="594190"/>
            <a:ext cx="2768992" cy="26141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132F55-8283-41F6-8C6E-01C92E7D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4" y="3897392"/>
            <a:ext cx="3074534" cy="21192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91ECD3-5DA6-4475-BBC6-82F932D64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963" y="127183"/>
            <a:ext cx="2263493" cy="25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791EB-F928-472F-A307-5BA752C6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39" y="-25436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1"/>
                </a:solidFill>
              </a:rPr>
              <a:t>Dimensionamento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CC6D88D-1EEC-4F50-A1AA-531B457A4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7900" y="759302"/>
                <a:ext cx="10234612" cy="833714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pt-BR" sz="1600" dirty="0"/>
                  <a:t>No pilar intermediário, devido à continuidade das vigas e lajes sobre o pilar, tem-se que os momentos fletores de 1ª ordem são nulos em ambas as direções do pilar (MA = MB = 0), portanto, e1 = 0. Portanto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sz="2200" dirty="0"/>
                  <a:t> </a:t>
                </a:r>
                <a:r>
                  <a:rPr lang="pt-BR" sz="1600" dirty="0"/>
                  <a:t>equivale a 1,0. 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CC6D88D-1EEC-4F50-A1AA-531B457A4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7900" y="759302"/>
                <a:ext cx="10234612" cy="833714"/>
              </a:xfrm>
              <a:blipFill>
                <a:blip r:embed="rId2"/>
                <a:stretch>
                  <a:fillRect l="-238" t="-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E1B73CD-4688-43DA-A35F-332D4AA7F057}"/>
                  </a:ext>
                </a:extLst>
              </p:cNvPr>
              <p:cNvSpPr txBox="1"/>
              <p:nvPr/>
            </p:nvSpPr>
            <p:spPr>
              <a:xfrm>
                <a:off x="4792767" y="1554476"/>
                <a:ext cx="2655792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E1B73CD-4688-43DA-A35F-332D4AA7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67" y="1554476"/>
                <a:ext cx="2655792" cy="465384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A9A62373-2A63-44D0-8E7B-93D2C0A238E6}"/>
              </a:ext>
            </a:extLst>
          </p:cNvPr>
          <p:cNvSpPr txBox="1"/>
          <p:nvPr/>
        </p:nvSpPr>
        <p:spPr>
          <a:xfrm>
            <a:off x="2498340" y="1635753"/>
            <a:ext cx="20382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Força Normal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7D937F2-C2CB-4B94-AA34-E3E552EA69C5}"/>
              </a:ext>
            </a:extLst>
          </p:cNvPr>
          <p:cNvSpPr txBox="1"/>
          <p:nvPr/>
        </p:nvSpPr>
        <p:spPr>
          <a:xfrm>
            <a:off x="2478459" y="2445702"/>
            <a:ext cx="23487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Índice de Esbeltez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75543A1-49F1-46F1-A964-4764CCB3939E}"/>
                  </a:ext>
                </a:extLst>
              </p:cNvPr>
              <p:cNvSpPr txBox="1"/>
              <p:nvPr/>
            </p:nvSpPr>
            <p:spPr>
              <a:xfrm>
                <a:off x="4824935" y="2287903"/>
                <a:ext cx="1179105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75543A1-49F1-46F1-A964-4764CCB3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35" y="2287903"/>
                <a:ext cx="1179105" cy="817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67A65C9-08C4-4553-A12A-4DA0F8277E84}"/>
                  </a:ext>
                </a:extLst>
              </p:cNvPr>
              <p:cNvSpPr txBox="1"/>
              <p:nvPr/>
            </p:nvSpPr>
            <p:spPr>
              <a:xfrm>
                <a:off x="6340783" y="2083489"/>
                <a:ext cx="170380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𝑀𝐼𝑁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67A65C9-08C4-4553-A12A-4DA0F8277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3" y="2083489"/>
                <a:ext cx="1703800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E8F8E108-6FEC-4F09-81AE-AE9374DE5896}"/>
                  </a:ext>
                </a:extLst>
              </p:cNvPr>
              <p:cNvSpPr txBox="1"/>
              <p:nvPr/>
            </p:nvSpPr>
            <p:spPr>
              <a:xfrm>
                <a:off x="8462096" y="2348202"/>
                <a:ext cx="1982722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E8F8E108-6FEC-4F09-81AE-AE9374DE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096" y="2348202"/>
                <a:ext cx="1982722" cy="817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1D2FE7BA-A3CC-4C83-ACA3-0D8A976C69ED}"/>
              </a:ext>
            </a:extLst>
          </p:cNvPr>
          <p:cNvSpPr txBox="1"/>
          <p:nvPr/>
        </p:nvSpPr>
        <p:spPr>
          <a:xfrm>
            <a:off x="8544997" y="3205674"/>
            <a:ext cx="304851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Para seção retangular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9293739-8C3D-4D47-B93C-F45265A5C5AE}"/>
              </a:ext>
            </a:extLst>
          </p:cNvPr>
          <p:cNvSpPr txBox="1"/>
          <p:nvPr/>
        </p:nvSpPr>
        <p:spPr>
          <a:xfrm>
            <a:off x="2486376" y="3309926"/>
            <a:ext cx="3088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Fletor Mínimo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392F062-4C4C-47D8-9BC1-F7FBE0397AC2}"/>
                  </a:ext>
                </a:extLst>
              </p:cNvPr>
              <p:cNvSpPr txBox="1"/>
              <p:nvPr/>
            </p:nvSpPr>
            <p:spPr>
              <a:xfrm>
                <a:off x="4879442" y="3771454"/>
                <a:ext cx="439646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(1,5+0,03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392F062-4C4C-47D8-9BC1-F7FBE0397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42" y="3771454"/>
                <a:ext cx="4396460" cy="449803"/>
              </a:xfrm>
              <a:prstGeom prst="rect">
                <a:avLst/>
              </a:prstGeom>
              <a:blipFill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79EBEBC9-38D6-4F5D-95AC-DF974C591FE7}"/>
              </a:ext>
            </a:extLst>
          </p:cNvPr>
          <p:cNvSpPr txBox="1"/>
          <p:nvPr/>
        </p:nvSpPr>
        <p:spPr>
          <a:xfrm>
            <a:off x="4664076" y="4211147"/>
            <a:ext cx="54145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h = dimensão do pilar, em cm, na direção considerada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7D80BA3-8FFA-46DE-801C-9AAE2D05C7E1}"/>
                  </a:ext>
                </a:extLst>
              </p:cNvPr>
              <p:cNvSpPr txBox="1"/>
              <p:nvPr/>
            </p:nvSpPr>
            <p:spPr>
              <a:xfrm>
                <a:off x="5516178" y="4560281"/>
                <a:ext cx="2861361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7D80BA3-8FFA-46DE-801C-9AAE2D05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178" y="4560281"/>
                <a:ext cx="2861361" cy="1095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381B66EB-F1B3-485C-BD73-46C6C24C4695}"/>
              </a:ext>
            </a:extLst>
          </p:cNvPr>
          <p:cNvSpPr txBox="1"/>
          <p:nvPr/>
        </p:nvSpPr>
        <p:spPr>
          <a:xfrm>
            <a:off x="2478904" y="4556686"/>
            <a:ext cx="3088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Esbeltez Limite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9072FA6-2984-4AC1-B853-3970DDDCEF44}"/>
                  </a:ext>
                </a:extLst>
              </p:cNvPr>
              <p:cNvSpPr/>
              <p:nvPr/>
            </p:nvSpPr>
            <p:spPr>
              <a:xfrm>
                <a:off x="3483929" y="5638281"/>
                <a:ext cx="7377597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𝑝𝑖𝑙𝑎𝑟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𝑖𝑛𝑡𝑒𝑟𝑚𝑒𝑑𝑖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𝑟𝑖𝑜</m:t>
                      </m:r>
                    </m:oMath>
                  </m:oMathPara>
                </a14:m>
                <a:endParaRPr lang="pt-BR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𝑒𝑓𝑒𝑖𝑡𝑜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𝑙𝑜𝑐𝑎𝑙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𝑜𝑟𝑑𝑒𝑚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𝑑𝑖𝑟𝑒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𝑐𝑜𝑛𝑠𝑖𝑑𝑒𝑟𝑎𝑑𝑎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5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𝑒𝑓𝑒𝑖𝑡𝑜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𝑙𝑜𝑐𝑎𝑙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𝑜𝑟𝑑𝑒𝑚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𝑑𝑖𝑟𝑒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çã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𝑐𝑜𝑛𝑠𝑖𝑑𝑒𝑟𝑎𝑑𝑎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500" dirty="0"/>
              </a:p>
              <a:p>
                <a:endParaRPr lang="pt-BR" sz="1500" dirty="0"/>
              </a:p>
              <a:p>
                <a:endParaRPr lang="pt-BR" sz="15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9072FA6-2984-4AC1-B853-3970DDDCE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29" y="5638281"/>
                <a:ext cx="7377597" cy="1246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42BC189E-55EE-4970-802B-625F29B946E4}"/>
              </a:ext>
            </a:extLst>
          </p:cNvPr>
          <p:cNvSpPr/>
          <p:nvPr/>
        </p:nvSpPr>
        <p:spPr>
          <a:xfrm>
            <a:off x="2028824" y="6521476"/>
            <a:ext cx="120340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</a:rPr>
              <a:t>Em pilares retangulares, geralmente há a necessidade de considerar a excentricidade de 2ª ordem na direção da largura do pilar. </a:t>
            </a:r>
            <a:endParaRPr lang="pt-BR" sz="1300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CC666AD-CB00-4D4D-9F81-13C24C06E122}"/>
              </a:ext>
            </a:extLst>
          </p:cNvPr>
          <p:cNvSpPr txBox="1"/>
          <p:nvPr/>
        </p:nvSpPr>
        <p:spPr>
          <a:xfrm>
            <a:off x="8433222" y="1612128"/>
            <a:ext cx="3779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Pré-Dimensionamento da Seção</a:t>
            </a:r>
          </a:p>
        </p:txBody>
      </p:sp>
    </p:spTree>
    <p:extLst>
      <p:ext uri="{BB962C8B-B14F-4D97-AF65-F5344CB8AC3E}">
        <p14:creationId xmlns:p14="http://schemas.microsoft.com/office/powerpoint/2010/main" val="211002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A0795276-6AD8-4E61-B867-E89C901C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0B1E64-42A8-4DC2-BDD6-71F5F6C7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8C8155C0-71F8-496C-8259-2019B6C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407B587E-6FE0-4C6B-AB64-3C002ED9D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1F255B5A-0E12-425B-A99C-9900AC7DE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A2B462C0-8C9F-4FEA-A4BA-3006FC4F2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48A3703-2E9E-422D-997E-65234C8DF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28AEF2F5-5E3E-4211-AA69-43C302576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32F16BF9-8C0C-45FA-AFE6-BFB93D0A0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6CA36DAF-014B-49F0-8805-3221AAB97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14D9415D-1D48-4C82-9708-546456AC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9C313F03-E5FF-4431-B6E3-22E6D6838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3D2103D1-127D-4F6F-87A5-293E9611E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290B1059-0A46-43DF-AEBF-A3E56E93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6B15263D-28DB-4A53-BCB1-10F4B982E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80906ADD-C44C-4B20-8581-B560CCC9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0A56CD34-AD69-4B18-A062-0A5AE57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4274D7D4-C4B8-44A1-BA81-FFD600D65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C8C22763-8A20-485E-A6B3-E3977BBE5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0CCC12CC-16E0-42E3-999D-8441D78F8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C3FB80AD-F715-4592-AE09-EC9DB856D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2DC0211-6647-4051-AB2B-822E92F7F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18" name="Isosceles Triangle 39">
              <a:extLst>
                <a:ext uri="{FF2B5EF4-FFF2-40B4-BE49-F238E27FC236}">
                  <a16:creationId xmlns:a16="http://schemas.microsoft.com/office/drawing/2014/main" id="{DA0F1AB3-732E-42E4-8DDF-E955C4389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5C6E2D-339E-48D0-A249-04A40F2EB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10B8425-B3BE-46FB-8ACA-9AFE0500E7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59236" y="3980237"/>
                <a:ext cx="8672295" cy="727748"/>
              </a:xfrm>
            </p:spPr>
            <p:txBody>
              <a:bodyPr vert="horz" lIns="228600" tIns="228600" rIns="228600" bIns="0" rtlCol="0" anchor="b"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3700" dirty="0"/>
                  <a:t>Dimensionamento: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700" dirty="0"/>
                  <a:t> 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10B8425-B3BE-46FB-8ACA-9AFE0500E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59236" y="3980237"/>
                <a:ext cx="8672295" cy="727748"/>
              </a:xfrm>
              <a:blipFill>
                <a:blip r:embed="rId2"/>
                <a:stretch>
                  <a:fillRect b="-403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38ECFFAC-D10E-402D-BA29-6A4F6F4A1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684A29F-D6C9-4882-B7B0-30762E79C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34" y="1346402"/>
            <a:ext cx="8150389" cy="230248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30466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0FF019-D41F-4AE5-9A7E-7559E7A3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088" y="-2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1"/>
                </a:solidFill>
              </a:rPr>
              <a:t>Dimensionamento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081D1A-DB6A-4F20-A8C1-A196BCE35E4E}"/>
              </a:ext>
            </a:extLst>
          </p:cNvPr>
          <p:cNvSpPr txBox="1"/>
          <p:nvPr/>
        </p:nvSpPr>
        <p:spPr>
          <a:xfrm>
            <a:off x="2409863" y="1084457"/>
            <a:ext cx="29907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de 2ª ordem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BC0B345-E15F-441B-AC23-B5E24CD361ED}"/>
              </a:ext>
            </a:extLst>
          </p:cNvPr>
          <p:cNvSpPr txBox="1"/>
          <p:nvPr/>
        </p:nvSpPr>
        <p:spPr>
          <a:xfrm>
            <a:off x="2409851" y="1538785"/>
            <a:ext cx="657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Método do pilar-padrão com curvatura aproximada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9CC49EB-356B-4FEF-9564-BB8137B9EFAA}"/>
                  </a:ext>
                </a:extLst>
              </p:cNvPr>
              <p:cNvSpPr txBox="1"/>
              <p:nvPr/>
            </p:nvSpPr>
            <p:spPr>
              <a:xfrm>
                <a:off x="3179035" y="3171005"/>
                <a:ext cx="6959469" cy="970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9CC49EB-356B-4FEF-9564-BB8137B9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35" y="3171005"/>
                <a:ext cx="6959469" cy="970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98A353C4-DDB0-4EE0-A73D-7CA292D25FF3}"/>
              </a:ext>
            </a:extLst>
          </p:cNvPr>
          <p:cNvSpPr txBox="1"/>
          <p:nvPr/>
        </p:nvSpPr>
        <p:spPr>
          <a:xfrm>
            <a:off x="2369766" y="4119769"/>
            <a:ext cx="657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Método do pilar-padrão com rigidez k aproximada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D9B2B4A-8F96-4312-8BE9-6827B9318393}"/>
                  </a:ext>
                </a:extLst>
              </p:cNvPr>
              <p:cNvSpPr txBox="1"/>
              <p:nvPr/>
            </p:nvSpPr>
            <p:spPr>
              <a:xfrm>
                <a:off x="1946680" y="4734917"/>
                <a:ext cx="9984400" cy="31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19200 .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3840. 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−19200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.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−3840 .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D9B2B4A-8F96-4312-8BE9-6827B9318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80" y="4734917"/>
                <a:ext cx="9984400" cy="316177"/>
              </a:xfrm>
              <a:prstGeom prst="rect">
                <a:avLst/>
              </a:prstGeom>
              <a:blipFill>
                <a:blip r:embed="rId3"/>
                <a:stretch>
                  <a:fillRect l="-183" r="-244" b="-1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83497C5-3D8D-4E5E-B493-9488EC0E3375}"/>
                  </a:ext>
                </a:extLst>
              </p:cNvPr>
              <p:cNvSpPr txBox="1"/>
              <p:nvPr/>
            </p:nvSpPr>
            <p:spPr>
              <a:xfrm>
                <a:off x="7147266" y="2086161"/>
                <a:ext cx="3923959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83497C5-3D8D-4E5E-B493-9488EC0E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66" y="2086161"/>
                <a:ext cx="3923959" cy="89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2CF7265-0FDD-4248-8353-9A90EEF10265}"/>
                  </a:ext>
                </a:extLst>
              </p:cNvPr>
              <p:cNvSpPr txBox="1"/>
              <p:nvPr/>
            </p:nvSpPr>
            <p:spPr>
              <a:xfrm>
                <a:off x="2473113" y="2092414"/>
                <a:ext cx="1968872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2CF7265-0FDD-4248-8353-9A90EEF10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13" y="2092414"/>
                <a:ext cx="1968872" cy="882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4BE6C6B-00E5-430A-9EF6-1C20A94D112B}"/>
                  </a:ext>
                </a:extLst>
              </p:cNvPr>
              <p:cNvSpPr txBox="1"/>
              <p:nvPr/>
            </p:nvSpPr>
            <p:spPr>
              <a:xfrm>
                <a:off x="2325941" y="5708761"/>
                <a:ext cx="2271199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4BE6C6B-00E5-430A-9EF6-1C20A94D1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41" y="5708761"/>
                <a:ext cx="2271199" cy="882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972078C-93A5-4D56-A314-FDD3D22606A7}"/>
                  </a:ext>
                </a:extLst>
              </p:cNvPr>
              <p:cNvSpPr txBox="1"/>
              <p:nvPr/>
            </p:nvSpPr>
            <p:spPr>
              <a:xfrm>
                <a:off x="6243789" y="5777977"/>
                <a:ext cx="391133" cy="842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972078C-93A5-4D56-A314-FDD3D2260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89" y="5777977"/>
                <a:ext cx="391133" cy="842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FC5A22C-279F-482E-8C1B-B5E9EA63D2E1}"/>
                  </a:ext>
                </a:extLst>
              </p:cNvPr>
              <p:cNvSpPr txBox="1"/>
              <p:nvPr/>
            </p:nvSpPr>
            <p:spPr>
              <a:xfrm>
                <a:off x="8250493" y="5747335"/>
                <a:ext cx="2172774" cy="882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100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FC5A22C-279F-482E-8C1B-B5E9EA63D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93" y="5747335"/>
                <a:ext cx="2172774" cy="882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8F64B2D-00C4-4CE0-9F25-89D2C7B79BBA}"/>
                  </a:ext>
                </a:extLst>
              </p:cNvPr>
              <p:cNvSpPr txBox="1"/>
              <p:nvPr/>
            </p:nvSpPr>
            <p:spPr>
              <a:xfrm>
                <a:off x="2369766" y="5245092"/>
                <a:ext cx="82664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Entrada nos ábacos, calculo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pt-BR" dirty="0"/>
                  <a:t> e verificação de taxa de armadura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8F64B2D-00C4-4CE0-9F25-89D2C7B79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66" y="5245092"/>
                <a:ext cx="8266484" cy="369332"/>
              </a:xfrm>
              <a:prstGeom prst="rect">
                <a:avLst/>
              </a:prstGeom>
              <a:blipFill>
                <a:blip r:embed="rId9"/>
                <a:stretch>
                  <a:fillRect l="-664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46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2CF91-078D-45A6-B02D-7BA0269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2429" y="297592"/>
                <a:ext cx="6281873" cy="5248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Dimensionar a armadura longitudinal vertical do pilar mostrado na figura abaixo, sendo conhecidos: </a:t>
                </a:r>
              </a:p>
              <a:p>
                <a:r>
                  <a:rPr lang="pt-BR" dirty="0"/>
                  <a:t>Concreto C20; </a:t>
                </a:r>
              </a:p>
              <a:p>
                <a:r>
                  <a:rPr lang="pt-BR" dirty="0"/>
                  <a:t>Aço CA-50 ; </a:t>
                </a:r>
              </a:p>
              <a:p>
                <a:r>
                  <a:rPr lang="pt-BR" dirty="0"/>
                  <a:t>d’ = 4,0 cm ; </a:t>
                </a:r>
              </a:p>
              <a:p>
                <a:r>
                  <a:rPr lang="pt-BR" dirty="0"/>
                  <a:t>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dirty="0"/>
                  <a:t>1,15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=785,7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Seção Transversal 20 x 50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=1.000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dirty="0"/>
                  <a:t>	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2429" y="297592"/>
                <a:ext cx="6281873" cy="5248622"/>
              </a:xfrm>
              <a:blipFill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C01ED4D-708D-42BE-BE22-56F317C0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50" y="5193335"/>
            <a:ext cx="1846907" cy="13670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9FA886-5964-4D85-9E36-B682BF54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676" y="4930784"/>
            <a:ext cx="1557196" cy="16296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C0F0DA-71D0-4997-A139-6FAF7B67B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352" y="4985105"/>
            <a:ext cx="2390115" cy="1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C418744-F2E2-43A2-BB27-4B1083CA688A}"/>
                  </a:ext>
                </a:extLst>
              </p:cNvPr>
              <p:cNvSpPr txBox="1"/>
              <p:nvPr/>
            </p:nvSpPr>
            <p:spPr>
              <a:xfrm>
                <a:off x="-240630" y="757770"/>
                <a:ext cx="6209674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 . 1,4 .  785,7=1099,98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C418744-F2E2-43A2-BB27-4B1083CA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630" y="757770"/>
                <a:ext cx="6209674" cy="66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0393277-5D2C-4E29-8202-24FBED2DC41A}"/>
                  </a:ext>
                </a:extLst>
              </p:cNvPr>
              <p:cNvSpPr txBox="1"/>
              <p:nvPr/>
            </p:nvSpPr>
            <p:spPr>
              <a:xfrm>
                <a:off x="334140" y="1319257"/>
                <a:ext cx="3508781" cy="52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=19,38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0393277-5D2C-4E29-8202-24FBED2DC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319257"/>
                <a:ext cx="3508781" cy="52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B6938B1-28F3-4111-9F6A-04E6CF8B4762}"/>
                  </a:ext>
                </a:extLst>
              </p:cNvPr>
              <p:cNvSpPr txBox="1"/>
              <p:nvPr/>
            </p:nvSpPr>
            <p:spPr>
              <a:xfrm>
                <a:off x="334140" y="1979133"/>
                <a:ext cx="7483459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=1099,98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50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=3299,94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B6938B1-28F3-4111-9F6A-04E6CF8B4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979133"/>
                <a:ext cx="7483459" cy="326756"/>
              </a:xfrm>
              <a:prstGeom prst="rect">
                <a:avLst/>
              </a:prstGeom>
              <a:blipFill>
                <a:blip r:embed="rId4"/>
                <a:stretch>
                  <a:fillRect l="-326" r="-326" b="-15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F67E4C9-88EE-425C-B5BC-FE8C0F97E642}"/>
                  </a:ext>
                </a:extLst>
              </p:cNvPr>
              <p:cNvSpPr txBox="1"/>
              <p:nvPr/>
            </p:nvSpPr>
            <p:spPr>
              <a:xfrm>
                <a:off x="334140" y="2880420"/>
                <a:ext cx="4177169" cy="75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F67E4C9-88EE-425C-B5BC-FE8C0F97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2880420"/>
                <a:ext cx="4177169" cy="750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4CDA86-39EF-458F-A69E-185B973F7627}"/>
                  </a:ext>
                </a:extLst>
              </p:cNvPr>
              <p:cNvSpPr txBox="1"/>
              <p:nvPr/>
            </p:nvSpPr>
            <p:spPr>
              <a:xfrm>
                <a:off x="4010197" y="1311740"/>
                <a:ext cx="3516411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=48,44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4CDA86-39EF-458F-A69E-185B973F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97" y="1311740"/>
                <a:ext cx="3516411" cy="525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85D00A-BCD3-46E5-A511-A66FAC5021DE}"/>
                  </a:ext>
                </a:extLst>
              </p:cNvPr>
              <p:cNvSpPr txBox="1"/>
              <p:nvPr/>
            </p:nvSpPr>
            <p:spPr>
              <a:xfrm>
                <a:off x="293978" y="2469694"/>
                <a:ext cx="7491090" cy="357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=1099,98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20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=2309,96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85D00A-BCD3-46E5-A511-A66FAC502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8" y="2469694"/>
                <a:ext cx="7491090" cy="357727"/>
              </a:xfrm>
              <a:prstGeom prst="rect">
                <a:avLst/>
              </a:prstGeom>
              <a:blipFill>
                <a:blip r:embed="rId7"/>
                <a:stretch>
                  <a:fillRect l="-163" r="-244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EA7442-BAFC-443F-AD3E-5C2FBDBA3AED}"/>
                  </a:ext>
                </a:extLst>
              </p:cNvPr>
              <p:cNvSpPr txBox="1"/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EA7442-BAFC-443F-AD3E-5C2FBDBA3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F523CC9-AD29-4866-8BE1-DC346C528B06}"/>
                  </a:ext>
                </a:extLst>
              </p:cNvPr>
              <p:cNvSpPr txBox="1"/>
              <p:nvPr/>
            </p:nvSpPr>
            <p:spPr>
              <a:xfrm>
                <a:off x="293978" y="3683561"/>
                <a:ext cx="8694936" cy="345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19,38&lt;25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F523CC9-AD29-4866-8BE1-DC346C52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8" y="3683561"/>
                <a:ext cx="8694936" cy="3456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2834195-5746-47FF-B493-9E16E7A34102}"/>
                  </a:ext>
                </a:extLst>
              </p:cNvPr>
              <p:cNvSpPr txBox="1"/>
              <p:nvPr/>
            </p:nvSpPr>
            <p:spPr>
              <a:xfrm>
                <a:off x="6557039" y="3657784"/>
                <a:ext cx="8694936" cy="371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48,44&gt;25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2834195-5746-47FF-B493-9E16E7A3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39" y="3657784"/>
                <a:ext cx="8694936" cy="3713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851246E-BB5B-470C-840F-9010AB462B70}"/>
                  </a:ext>
                </a:extLst>
              </p:cNvPr>
              <p:cNvSpPr txBox="1"/>
              <p:nvPr/>
            </p:nvSpPr>
            <p:spPr>
              <a:xfrm>
                <a:off x="293978" y="5322018"/>
                <a:ext cx="10199010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→1.2309,96+1099,98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.0,0002=4034,73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851246E-BB5B-470C-840F-9010AB462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8" y="5322018"/>
                <a:ext cx="10199010" cy="6257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4BCB39F-9C8A-462D-B534-CD8F1F4657A4}"/>
                  </a:ext>
                </a:extLst>
              </p:cNvPr>
              <p:cNvSpPr txBox="1"/>
              <p:nvPr/>
            </p:nvSpPr>
            <p:spPr>
              <a:xfrm>
                <a:off x="3590680" y="4575116"/>
                <a:ext cx="8529899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0,77+05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0,00025;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4BCB39F-9C8A-462D-B534-CD8F1F46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80" y="4575116"/>
                <a:ext cx="8529899" cy="5751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2781D6C-5648-4D2B-BED1-FCC2CF4CBC39}"/>
                  </a:ext>
                </a:extLst>
              </p:cNvPr>
              <p:cNvSpPr txBox="1"/>
              <p:nvPr/>
            </p:nvSpPr>
            <p:spPr>
              <a:xfrm>
                <a:off x="273980" y="4498695"/>
                <a:ext cx="3257751" cy="773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1099,98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2781D6C-5648-4D2B-BED1-FCC2CF4CB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0" y="4498695"/>
                <a:ext cx="3257751" cy="773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A1D7CAEE-F5AB-4B81-8328-A6FFE343DFDC}"/>
                  </a:ext>
                </a:extLst>
              </p:cNvPr>
              <p:cNvSpPr txBox="1"/>
              <p:nvPr/>
            </p:nvSpPr>
            <p:spPr>
              <a:xfrm>
                <a:off x="273980" y="4054945"/>
                <a:ext cx="2508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𝑂𝑟𝑑𝑒𝑚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A1D7CAEE-F5AB-4B81-8328-A6FFE343D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0" y="4054945"/>
                <a:ext cx="2508583" cy="369332"/>
              </a:xfrm>
              <a:prstGeom prst="rect">
                <a:avLst/>
              </a:prstGeom>
              <a:blipFill>
                <a:blip r:embed="rId14"/>
                <a:stretch>
                  <a:fillRect r="-8273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48D8D4A-96A2-413A-AC19-ECB8AB66D974}"/>
                  </a:ext>
                </a:extLst>
              </p:cNvPr>
              <p:cNvSpPr txBox="1"/>
              <p:nvPr/>
            </p:nvSpPr>
            <p:spPr>
              <a:xfrm>
                <a:off x="-240630" y="6183255"/>
                <a:ext cx="367389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=3299,94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48D8D4A-96A2-413A-AC19-ECB8AB66D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630" y="6183255"/>
                <a:ext cx="3673897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CA34FD98-D9EF-46BA-92D3-E58778C49CF7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</p:spTree>
    <p:extLst>
      <p:ext uri="{BB962C8B-B14F-4D97-AF65-F5344CB8AC3E}">
        <p14:creationId xmlns:p14="http://schemas.microsoft.com/office/powerpoint/2010/main" val="2943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19BBD44-4CB9-4A29-B15F-24E190D79C17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9A7534D-299E-4B22-B4D5-1592E61F50C7}"/>
                  </a:ext>
                </a:extLst>
              </p:cNvPr>
              <p:cNvSpPr txBox="1"/>
              <p:nvPr/>
            </p:nvSpPr>
            <p:spPr>
              <a:xfrm>
                <a:off x="882316" y="1287407"/>
                <a:ext cx="11181347" cy="4977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3299,94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50 . 1000 . 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=0,046 ≅0,05;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=0,08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0,10;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4034,73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20 . 1000 . 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41≅0,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=0,45 </m:t>
                      </m:r>
                    </m:oMath>
                  </m:oMathPara>
                </a14:m>
                <a:endParaRPr lang="pt-BR" sz="21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sz="21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𝑈𝑠𝑎𝑟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𝑚𝑎𝑖𝑜𝑟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2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𝑦𝑑</m:t>
                            </m:r>
                          </m:sub>
                        </m:sSub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0,45 . 1000 . </m:t>
                        </m:r>
                        <m:f>
                          <m:fPr>
                            <m:ctrlP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=14,79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sz="21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100" i="1">
                        <a:latin typeface="Cambria Math" panose="02040503050406030204" pitchFamily="18" charset="0"/>
                      </a:rPr>
                      <m:t> . 100</m:t>
                    </m:r>
                    <m:r>
                      <a:rPr lang="pt-BR" sz="21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14,79</m:t>
                        </m:r>
                      </m:num>
                      <m:den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 . 100=1,479% </m:t>
                    </m:r>
                  </m:oMath>
                </a14:m>
                <a:endParaRPr lang="pt-BR" sz="2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1099,98</m:t>
                          </m:r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1000=3,79≥4;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=4,00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=0,08 .1000=80,00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9A7534D-299E-4B22-B4D5-1592E61F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6" y="1287407"/>
                <a:ext cx="11181347" cy="4977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7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36F951-6694-4006-A8BD-5F030E05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58" y="293823"/>
            <a:ext cx="7789991" cy="627035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FA41BEA-0C3F-4AA0-ADC8-53803C01D010}"/>
              </a:ext>
            </a:extLst>
          </p:cNvPr>
          <p:cNvSpPr/>
          <p:nvPr/>
        </p:nvSpPr>
        <p:spPr>
          <a:xfrm>
            <a:off x="2560532" y="6313336"/>
            <a:ext cx="45719" cy="4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4D5B414-4E51-4150-9F14-BB22DD05141A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278A8E-86F9-482B-9781-940409143374}"/>
              </a:ext>
            </a:extLst>
          </p:cNvPr>
          <p:cNvSpPr txBox="1"/>
          <p:nvPr/>
        </p:nvSpPr>
        <p:spPr>
          <a:xfrm>
            <a:off x="358254" y="709263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Ábaco A-2 </a:t>
            </a:r>
          </a:p>
        </p:txBody>
      </p:sp>
    </p:spTree>
    <p:extLst>
      <p:ext uri="{BB962C8B-B14F-4D97-AF65-F5344CB8AC3E}">
        <p14:creationId xmlns:p14="http://schemas.microsoft.com/office/powerpoint/2010/main" val="1502520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5D50C1-D00F-4118-9672-A4063CFC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88" y="-2549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1"/>
                </a:solidFill>
              </a:rPr>
              <a:t>Exercício 02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DDE32C9-01BB-4206-B468-E6866AB0C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6384" y="1024731"/>
                <a:ext cx="9521794" cy="1690334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Dimensionar a armadura longitudinal vertical do pilar mostrado na figura abaixo, sendo conhecidos: </a:t>
                </a:r>
              </a:p>
              <a:p>
                <a:r>
                  <a:rPr lang="pt-BR" dirty="0"/>
                  <a:t>Concreto C20; d’ = 2,5 cm;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=100,0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Seção Transversal 14 x 30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=420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dirty="0"/>
                  <a:t>	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DDE32C9-01BB-4206-B468-E6866AB0C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6384" y="1024731"/>
                <a:ext cx="9521794" cy="1690334"/>
              </a:xfrm>
              <a:blipFill>
                <a:blip r:embed="rId2"/>
                <a:stretch>
                  <a:fillRect l="-576" b="-25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ço Reservado para Conteúdo 2">
                <a:extLst>
                  <a:ext uri="{FF2B5EF4-FFF2-40B4-BE49-F238E27FC236}">
                    <a16:creationId xmlns:a16="http://schemas.microsoft.com/office/drawing/2014/main" id="{E81B7474-88A6-4F92-AA14-A4C1230C7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6384" y="2891277"/>
                <a:ext cx="9521794" cy="36148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=1,25 . 1,4 .  100=175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3,46 . 300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14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=74,14    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300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34,6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1,5+0,03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=175 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1,5+0,03 . 14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=336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1,5+0,03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=175 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1,5+0,03 . 30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=420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25+12,5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25+12,5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14</m:t>
                              </m:r>
                            </m:den>
                          </m:f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       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25+12,5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25+12,5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→74,14&gt;25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𝑆𝑒𝑟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𝑐𝑜𝑛𝑠𝑖𝑑𝑒𝑟𝑎𝑑𝑜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→34,6&gt;25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𝑆𝑒𝑟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𝑐𝑜𝑛𝑠𝑖𝑑𝑒𝑟𝑎𝑑𝑜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Espaço Reservado para Conteúdo 2">
                <a:extLst>
                  <a:ext uri="{FF2B5EF4-FFF2-40B4-BE49-F238E27FC236}">
                    <a16:creationId xmlns:a16="http://schemas.microsoft.com/office/drawing/2014/main" id="{E81B7474-88A6-4F92-AA14-A4C1230C7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84" y="2891277"/>
                <a:ext cx="9521794" cy="3614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012FC0B-B578-4491-B4F4-8103C658AAE6}"/>
              </a:ext>
            </a:extLst>
          </p:cNvPr>
          <p:cNvSpPr/>
          <p:nvPr/>
        </p:nvSpPr>
        <p:spPr>
          <a:xfrm>
            <a:off x="10022729" y="1724793"/>
            <a:ext cx="491212" cy="931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652D9C7-2180-4AA5-93B0-E9D05E7CD671}"/>
                  </a:ext>
                </a:extLst>
              </p:cNvPr>
              <p:cNvSpPr txBox="1"/>
              <p:nvPr/>
            </p:nvSpPr>
            <p:spPr>
              <a:xfrm>
                <a:off x="9764871" y="1384321"/>
                <a:ext cx="1064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=14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652D9C7-2180-4AA5-93B0-E9D05E7CD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71" y="1384321"/>
                <a:ext cx="10645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32734318-F87C-4158-9190-E501DF2DCDAB}"/>
                  </a:ext>
                </a:extLst>
              </p:cNvPr>
              <p:cNvSpPr txBox="1"/>
              <p:nvPr/>
            </p:nvSpPr>
            <p:spPr>
              <a:xfrm>
                <a:off x="10513941" y="1966693"/>
                <a:ext cx="923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=30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32734318-F87C-4158-9190-E501DF2D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41" y="1966693"/>
                <a:ext cx="923693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1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9B214F-7B2D-4319-AA02-6843D135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700" dirty="0"/>
              <a:t>Conceitos Iniciais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C3E9EA2C-AE89-4EA9-BE0C-4FD410FAF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Compressão simples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9A91930-7215-41A9-A64F-7BEFB99181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compressão simples também é chamada compressão centrada ou compressão uniforme. A aplicação da força normal </a:t>
            </a:r>
            <a:r>
              <a:rPr lang="pt-BR" dirty="0" err="1"/>
              <a:t>Nd</a:t>
            </a:r>
            <a:r>
              <a:rPr lang="pt-BR" dirty="0"/>
              <a:t> é no centro geométrico (CG) da seção transversal do pilar, cujas tensões na seção transversal são uniformes 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973ED3AF-A7C3-4F48-A8ED-E0A5171DB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Flexão composta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0FD9886-E314-4B20-80D4-981A9375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28" y="13476"/>
            <a:ext cx="2044799" cy="1475509"/>
          </a:xfrm>
          <a:prstGeom prst="rect">
            <a:avLst/>
          </a:prstGeom>
          <a:ln w="9525">
            <a:noFill/>
          </a:ln>
        </p:spPr>
      </p:pic>
      <p:sp>
        <p:nvSpPr>
          <p:cNvPr id="43" name="Espaço Reservado para Conteúdo 42">
            <a:extLst>
              <a:ext uri="{FF2B5EF4-FFF2-40B4-BE49-F238E27FC236}">
                <a16:creationId xmlns:a16="http://schemas.microsoft.com/office/drawing/2014/main" id="{4D229399-9CB2-4C47-BD96-DFBEB1E9E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913376" cy="2176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Na flexão composta ocorre a atuação conjunta de força normal e momento fletor sobre o pilar. Há dois casos: </a:t>
            </a:r>
          </a:p>
          <a:p>
            <a:r>
              <a:rPr lang="pt-BR" dirty="0"/>
              <a:t>Flexão Composta Normal (ou Reta): existe a força normal e um momento fletor em uma direção (Figura a); </a:t>
            </a:r>
          </a:p>
          <a:p>
            <a:r>
              <a:rPr lang="pt-BR" dirty="0"/>
              <a:t>Flexão Composta Oblíqua: existe a força normal e dois momentos fletores, relativos às duas direções principais do pilar, (Figura b). </a:t>
            </a:r>
          </a:p>
        </p:txBody>
      </p:sp>
      <p:pic>
        <p:nvPicPr>
          <p:cNvPr id="173" name="Imagem 172">
            <a:extLst>
              <a:ext uri="{FF2B5EF4-FFF2-40B4-BE49-F238E27FC236}">
                <a16:creationId xmlns:a16="http://schemas.microsoft.com/office/drawing/2014/main" id="{BBCCE14B-EFDE-413A-9D5C-3DFBAC509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9" y="2712350"/>
            <a:ext cx="2559776" cy="1433299"/>
          </a:xfrm>
          <a:prstGeom prst="rect">
            <a:avLst/>
          </a:prstGeom>
        </p:spPr>
      </p:pic>
      <p:sp>
        <p:nvSpPr>
          <p:cNvPr id="70" name="Retângulo 69">
            <a:extLst>
              <a:ext uri="{FF2B5EF4-FFF2-40B4-BE49-F238E27FC236}">
                <a16:creationId xmlns:a16="http://schemas.microsoft.com/office/drawing/2014/main" id="{E671AD6C-F697-424B-9139-69B4A560C254}"/>
              </a:ext>
            </a:extLst>
          </p:cNvPr>
          <p:cNvSpPr/>
          <p:nvPr/>
        </p:nvSpPr>
        <p:spPr>
          <a:xfrm>
            <a:off x="2481" y="66372"/>
            <a:ext cx="8254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https://www.youtube.com/watch?v=OthhkTrwquE&amp;feature=youtu.be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51632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6B8883-6A7D-421C-9B38-93CE952BD7B0}"/>
              </a:ext>
            </a:extLst>
          </p:cNvPr>
          <p:cNvSpPr txBox="1">
            <a:spLocks/>
          </p:cNvSpPr>
          <p:nvPr/>
        </p:nvSpPr>
        <p:spPr>
          <a:xfrm>
            <a:off x="469218" y="192869"/>
            <a:ext cx="6230857" cy="6123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50" normalizeH="0" baseline="0" noProof="0" dirty="0">
                <a:ln>
                  <a:noFill/>
                </a:ln>
                <a:solidFill>
                  <a:srgbClr val="10B6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Exercício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848ED8A6-7152-4512-A4D8-C2763FE48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12" y="0"/>
                <a:ext cx="10508776" cy="638715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175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420 . 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=0,292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+0,5)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30 </m:t>
                          </m:r>
                          <m:d>
                            <m:d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0,292+0,5</m:t>
                              </m:r>
                            </m:e>
                          </m:d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→0,00021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0,00017;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0,00017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→1.420+175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300</m:t>
                              </m:r>
                            </m:e>
                            <m:sup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.0,00017=687,75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+0,5)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14 </m:t>
                          </m:r>
                          <m:d>
                            <m:d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0,292+0,5</m:t>
                              </m:r>
                            </m:e>
                          </m:d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14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→0,00045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0,00036;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0,00036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→1.336+175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300</m:t>
                              </m:r>
                            </m:e>
                            <m:sup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.0,00036=903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848ED8A6-7152-4512-A4D8-C2763FE48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12" y="0"/>
                <a:ext cx="10508776" cy="63871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8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F41EF02-0484-48E5-9ACF-5CD3DF399C27}"/>
                  </a:ext>
                </a:extLst>
              </p:cNvPr>
              <p:cNvSpPr txBox="1"/>
              <p:nvPr/>
            </p:nvSpPr>
            <p:spPr>
              <a:xfrm>
                <a:off x="116473" y="1169285"/>
                <a:ext cx="9761453" cy="4573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𝑡𝑜𝑡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903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14 . 420 . 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=0,1075;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2,5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14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=0,18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0,20;Á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−4;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=0,30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𝑡𝑜𝑡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687,75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30 . 420 . 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=0,0382;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2,5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08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≅0,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0;Á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−2;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=0,10 </m:t>
                      </m:r>
                    </m:oMath>
                  </m:oMathPara>
                </a14:m>
                <a:endParaRPr kumimoji="0" lang="pt-B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𝑈𝑠𝑎𝑟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𝑚𝑎𝑖𝑜𝑟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0,30 . 420 . 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=4,14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100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4,14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420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100=0,986%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≥0,004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175</m:t>
                          </m:r>
                        </m:num>
                        <m:den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≥0,004 . 420=0,604≥1,68;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=1,68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²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=8%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=0,08 .420=33,6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²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F41EF02-0484-48E5-9ACF-5CD3DF39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3" y="1169285"/>
                <a:ext cx="9761453" cy="4573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9E32F91A-6B2C-45DF-8653-B0F575FA2343}"/>
              </a:ext>
            </a:extLst>
          </p:cNvPr>
          <p:cNvSpPr txBox="1">
            <a:spLocks/>
          </p:cNvSpPr>
          <p:nvPr/>
        </p:nvSpPr>
        <p:spPr>
          <a:xfrm>
            <a:off x="469218" y="192869"/>
            <a:ext cx="6230857" cy="6123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50" normalizeH="0" baseline="0" noProof="0" dirty="0">
                <a:ln>
                  <a:noFill/>
                </a:ln>
                <a:solidFill>
                  <a:srgbClr val="10B6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Exercício 02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A840B3A-DAE8-48A0-B173-13E6DDBD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152" y="643544"/>
            <a:ext cx="1850445" cy="2675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DE0C1ED-A00C-4DA7-83A5-1110E0AC6982}"/>
                  </a:ext>
                </a:extLst>
              </p:cNvPr>
              <p:cNvSpPr txBox="1"/>
              <p:nvPr/>
            </p:nvSpPr>
            <p:spPr>
              <a:xfrm>
                <a:off x="7700750" y="188860"/>
                <a:ext cx="6093724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DE0C1ED-A00C-4DA7-83A5-1110E0AC6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750" y="188860"/>
                <a:ext cx="6093724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ACC7E0-C588-4902-8DC1-98574DB1C12B}"/>
                  </a:ext>
                </a:extLst>
              </p:cNvPr>
              <p:cNvSpPr txBox="1"/>
              <p:nvPr/>
            </p:nvSpPr>
            <p:spPr>
              <a:xfrm>
                <a:off x="7601659" y="3429000"/>
                <a:ext cx="6469038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ACC7E0-C588-4902-8DC1-98574DB1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59" y="3429000"/>
                <a:ext cx="6469038" cy="378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B737A9F-84B0-4681-8518-F43908628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328" y="3883684"/>
            <a:ext cx="1502919" cy="245018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3A718241-287B-42E3-94AC-02DD5B4DD5F0}"/>
              </a:ext>
            </a:extLst>
          </p:cNvPr>
          <p:cNvSpPr/>
          <p:nvPr/>
        </p:nvSpPr>
        <p:spPr>
          <a:xfrm>
            <a:off x="11195436" y="2941982"/>
            <a:ext cx="87465" cy="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953D8EC-2222-404B-9E1B-A4FCA5D01B2F}"/>
              </a:ext>
            </a:extLst>
          </p:cNvPr>
          <p:cNvSpPr/>
          <p:nvPr/>
        </p:nvSpPr>
        <p:spPr>
          <a:xfrm>
            <a:off x="10748713" y="6127553"/>
            <a:ext cx="87465" cy="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5D50C1-D00F-4118-9672-A4063CFC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88" y="-2549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1"/>
                </a:solidFill>
              </a:rPr>
              <a:t>Exercício 03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DDE32C9-01BB-4206-B468-E6866AB0C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6384" y="1024731"/>
                <a:ext cx="9521794" cy="1690334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Dimensionar a armadura longitudinal vertical do pilar </a:t>
                </a:r>
                <a:r>
                  <a:rPr lang="pt-BR" dirty="0" err="1"/>
                  <a:t>intermediario</a:t>
                </a:r>
                <a:r>
                  <a:rPr lang="pt-BR" dirty="0"/>
                  <a:t>, sendo conhecidos: </a:t>
                </a:r>
              </a:p>
              <a:p>
                <a:r>
                  <a:rPr lang="pt-BR" dirty="0"/>
                  <a:t>Concreto C25; d’ = 2,5 cm;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=90,0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Seção Transversal 20 x 30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=600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dirty="0"/>
                  <a:t>	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DDE32C9-01BB-4206-B468-E6866AB0C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6384" y="1024731"/>
                <a:ext cx="9521794" cy="1690334"/>
              </a:xfrm>
              <a:blipFill>
                <a:blip r:embed="rId2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B0FE980F-C1A5-4074-9739-B585C0376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6113" y="2734866"/>
                <a:ext cx="10018696" cy="43386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.  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.  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=1,0. 1,4 .  90=126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</m:t>
                          </m:r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3,46 . 290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=50,17     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</m:t>
                          </m:r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3,46 . 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290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33,45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1,5+0,03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=126 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1,5+0,03 . 20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=264,6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1,5+0,03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=126 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1,5+0,03 . 30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=302,4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25+12,5 </m:t>
                          </m:r>
                          <m:f>
                            <m:f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25+12,5 . </m:t>
                          </m:r>
                          <m:f>
                            <m:f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=25        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25+12,5 </m:t>
                          </m:r>
                          <m:f>
                            <m:f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25+12,5 . </m:t>
                          </m:r>
                          <m:f>
                            <m:f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=25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→50,17&gt;25</m:t>
                      </m:r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𝑆𝑒𝑟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𝑐𝑜𝑛𝑠𝑖𝑑𝑒𝑟𝑎𝑑𝑜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𝑚𝑜𝑚𝑒𝑛𝑡𝑜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→33,45&gt;25</m:t>
                      </m:r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𝑆𝑒𝑟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𝑐𝑜𝑛𝑠𝑖𝑑𝑒𝑟𝑎𝑑𝑜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𝑚𝑜𝑚𝑒𝑛𝑡𝑜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</m:oMath>
                  </m:oMathPara>
                </a14:m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+mn-cs"/>
                </a:endParaRPr>
              </a:p>
            </p:txBody>
          </p:sp>
        </mc:Choice>
        <mc:Fallback xmlns="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B0FE980F-C1A5-4074-9739-B585C0376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13" y="2734866"/>
                <a:ext cx="10018696" cy="4338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6F5EE21-1430-4220-9B07-664CE4037305}"/>
              </a:ext>
            </a:extLst>
          </p:cNvPr>
          <p:cNvSpPr/>
          <p:nvPr/>
        </p:nvSpPr>
        <p:spPr>
          <a:xfrm>
            <a:off x="10022729" y="1724793"/>
            <a:ext cx="491212" cy="931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52EC08E-A84F-420C-8D1E-3EBE90E463C0}"/>
                  </a:ext>
                </a:extLst>
              </p:cNvPr>
              <p:cNvSpPr txBox="1"/>
              <p:nvPr/>
            </p:nvSpPr>
            <p:spPr>
              <a:xfrm>
                <a:off x="9764871" y="1384321"/>
                <a:ext cx="1064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20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52EC08E-A84F-420C-8D1E-3EBE90E46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71" y="1384321"/>
                <a:ext cx="10645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FAEA522-B6E8-4B28-9B2C-3BB3EDB0C376}"/>
                  </a:ext>
                </a:extLst>
              </p:cNvPr>
              <p:cNvSpPr txBox="1"/>
              <p:nvPr/>
            </p:nvSpPr>
            <p:spPr>
              <a:xfrm>
                <a:off x="10513941" y="1966693"/>
                <a:ext cx="923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=30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FAEA522-B6E8-4B28-9B2C-3BB3EDB0C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41" y="1966693"/>
                <a:ext cx="923693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6B8883-6A7D-421C-9B38-93CE952BD7B0}"/>
              </a:ext>
            </a:extLst>
          </p:cNvPr>
          <p:cNvSpPr txBox="1">
            <a:spLocks/>
          </p:cNvSpPr>
          <p:nvPr/>
        </p:nvSpPr>
        <p:spPr>
          <a:xfrm>
            <a:off x="469218" y="192869"/>
            <a:ext cx="6230857" cy="6123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50" normalizeH="0" baseline="0" noProof="0" dirty="0">
                <a:ln>
                  <a:noFill/>
                </a:ln>
                <a:solidFill>
                  <a:srgbClr val="10B6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Exercício 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848ED8A6-7152-4512-A4D8-C2763FE48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12" y="0"/>
                <a:ext cx="10508776" cy="638715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𝜈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126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600 . 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2,5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=0,118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+0,5)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30 </m:t>
                          </m:r>
                          <m:d>
                            <m:d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0,118+0,5</m:t>
                              </m:r>
                            </m:e>
                          </m:d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→0,00027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0,00017;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0,00017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→1.302,4+126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290</m:t>
                              </m:r>
                            </m:e>
                            <m:sup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.0,00017=482,54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𝑀𝑜𝑚𝑒𝑛𝑡𝑜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2ª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𝑂𝑟𝑑𝑒𝑚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+0,5)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20 </m:t>
                          </m:r>
                          <m:d>
                            <m:d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0,118+0,5</m:t>
                              </m:r>
                            </m:e>
                          </m:d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0,005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→0,00040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0,00025;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0,00025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pt-B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→1.264,6+126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290</m:t>
                              </m:r>
                            </m:e>
                            <m:sup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.0,00025=529,52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𝑘𝑁𝑐𝑚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10B6F4"/>
                  </a:buClr>
                  <a:buSzPct val="11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848ED8A6-7152-4512-A4D8-C2763FE48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12" y="0"/>
                <a:ext cx="10508776" cy="63871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F41EF02-0484-48E5-9ACF-5CD3DF399C27}"/>
                  </a:ext>
                </a:extLst>
              </p:cNvPr>
              <p:cNvSpPr txBox="1"/>
              <p:nvPr/>
            </p:nvSpPr>
            <p:spPr>
              <a:xfrm>
                <a:off x="106235" y="805218"/>
                <a:ext cx="9761453" cy="6281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𝑡𝑜𝑡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529,52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20 . 600 . 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2,5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=0,025;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2,5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=0,125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0,15;Á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−3;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=0,05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𝑡𝑜𝑡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482,52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30 . 600 . 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2,5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=0,015;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pt-B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2,5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08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≅0,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0;Á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−2;</m:t>
                      </m:r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=0,02 </m:t>
                      </m:r>
                    </m:oMath>
                  </m:oMathPara>
                </a14:m>
                <a:endParaRPr kumimoji="0" lang="pt-B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𝑈𝑠𝑎𝑟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𝑚𝑎𝑖𝑜𝑟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. </m:t>
                          </m:r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0,05 . 600 . </m:t>
                          </m:r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2,5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=1,23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pt-B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100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1,23</m:t>
                          </m:r>
                        </m:num>
                        <m:den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600</m:t>
                          </m:r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100=0,21%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kumimoji="0" lang="pt-B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≥0,004 .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=0,15 . </m:t>
                      </m:r>
                      <m:f>
                        <m:f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126</m:t>
                          </m:r>
                        </m:num>
                        <m:den>
                          <m:f>
                            <m:fPr>
                              <m:ctrlP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50</m:t>
                              </m:r>
                            </m:num>
                            <m:den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≥0,004 . 600=0,43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2,40;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=2,40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=2,40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=8% </m:t>
                      </m:r>
                      <m:sSub>
                        <m:sSub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=0,08 .600=48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²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F41EF02-0484-48E5-9ACF-5CD3DF39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5" y="805218"/>
                <a:ext cx="9761453" cy="6281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9E32F91A-6B2C-45DF-8653-B0F575FA2343}"/>
              </a:ext>
            </a:extLst>
          </p:cNvPr>
          <p:cNvSpPr txBox="1">
            <a:spLocks/>
          </p:cNvSpPr>
          <p:nvPr/>
        </p:nvSpPr>
        <p:spPr>
          <a:xfrm>
            <a:off x="469218" y="192869"/>
            <a:ext cx="6230857" cy="6123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-150" normalizeH="0" baseline="0" noProof="0" dirty="0">
                <a:ln>
                  <a:noFill/>
                </a:ln>
                <a:solidFill>
                  <a:srgbClr val="10B6F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Exercício 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DE0C1ED-A00C-4DA7-83A5-1110E0AC6982}"/>
                  </a:ext>
                </a:extLst>
              </p:cNvPr>
              <p:cNvSpPr txBox="1"/>
              <p:nvPr/>
            </p:nvSpPr>
            <p:spPr>
              <a:xfrm>
                <a:off x="7700750" y="188860"/>
                <a:ext cx="6093724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DE0C1ED-A00C-4DA7-83A5-1110E0AC6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750" y="188860"/>
                <a:ext cx="6093724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ACC7E0-C588-4902-8DC1-98574DB1C12B}"/>
                  </a:ext>
                </a:extLst>
              </p:cNvPr>
              <p:cNvSpPr txBox="1"/>
              <p:nvPr/>
            </p:nvSpPr>
            <p:spPr>
              <a:xfrm>
                <a:off x="7601659" y="3429000"/>
                <a:ext cx="6469038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Á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𝑏𝑎𝑐𝑜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ACC7E0-C588-4902-8DC1-98574DB1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59" y="3429000"/>
                <a:ext cx="6469038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B737A9F-84B0-4681-8518-F43908628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149" y="3863733"/>
            <a:ext cx="1662058" cy="2709622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4953D8EC-2222-404B-9E1B-A4FCA5D01B2F}"/>
              </a:ext>
            </a:extLst>
          </p:cNvPr>
          <p:cNvSpPr/>
          <p:nvPr/>
        </p:nvSpPr>
        <p:spPr>
          <a:xfrm>
            <a:off x="10653321" y="6324501"/>
            <a:ext cx="87465" cy="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9144B1-F43C-4836-9B1A-3B6CA06C7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566" y="640520"/>
            <a:ext cx="1521820" cy="2715065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3A718241-287B-42E3-94AC-02DD5B4DD5F0}"/>
              </a:ext>
            </a:extLst>
          </p:cNvPr>
          <p:cNvSpPr/>
          <p:nvPr/>
        </p:nvSpPr>
        <p:spPr>
          <a:xfrm>
            <a:off x="10653322" y="3149447"/>
            <a:ext cx="87465" cy="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0F890D7-DFFA-4DD3-8B94-B1F60ED5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pt-BR" sz="3600">
                <a:solidFill>
                  <a:schemeClr val="tx1"/>
                </a:solidFill>
              </a:rPr>
              <a:t>Pilar de Extremidade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510AA-9D8E-4E09-A5AC-C91B0DA3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888" y="2457952"/>
            <a:ext cx="7413350" cy="389046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BR" sz="2000" dirty="0"/>
              <a:t>Os pilares de extremidade, de modo geral, encontram-se posicionados nas bordas das edificações, sendo também chamados pilares laterais ou de borda. O termo “pilar de extremidade” advém do fato do pilar ser extremo para uma viga, aquela que não tem continuidade sobre o pilar, como mostrado na figura. Na situação de projeto ocorre a flexão composta normal, decorrente da não continuidade da viga. </a:t>
            </a:r>
          </a:p>
          <a:p>
            <a:pPr algn="just">
              <a:lnSpc>
                <a:spcPct val="110000"/>
              </a:lnSpc>
            </a:pPr>
            <a:r>
              <a:rPr lang="pt-BR" sz="2000" dirty="0"/>
              <a:t>O pilar de extremidade não ocorre necessariamente na borda da edificação, ou seja, pode ocorrer na zona interior de uma edificação, desde que uma viga não apresente continuidade no pilar.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2B055B-E6C3-4552-BEA2-2061F226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4041"/>
            <a:ext cx="2292946" cy="23736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56C6A1-EEB4-4D95-A642-0BE905A24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4195148"/>
            <a:ext cx="1883348" cy="20108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D85692-F160-443F-84EC-DB6EBC1AE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871" y="509588"/>
            <a:ext cx="2498756" cy="15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2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0A5F9C-BB46-4D67-8E72-A42668BEF025}"/>
                  </a:ext>
                </a:extLst>
              </p:cNvPr>
              <p:cNvSpPr txBox="1"/>
              <p:nvPr/>
            </p:nvSpPr>
            <p:spPr>
              <a:xfrm>
                <a:off x="7745417" y="1002786"/>
                <a:ext cx="2655792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0A5F9C-BB46-4D67-8E72-A42668BEF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17" y="1002786"/>
                <a:ext cx="2655792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407A80A2-0B48-467C-B986-576CA1A9DC69}"/>
              </a:ext>
            </a:extLst>
          </p:cNvPr>
          <p:cNvSpPr txBox="1"/>
          <p:nvPr/>
        </p:nvSpPr>
        <p:spPr>
          <a:xfrm>
            <a:off x="5450990" y="1084063"/>
            <a:ext cx="20382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Força Normal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48B0EB-0BC9-4090-A3EA-1134E7095B21}"/>
              </a:ext>
            </a:extLst>
          </p:cNvPr>
          <p:cNvSpPr txBox="1"/>
          <p:nvPr/>
        </p:nvSpPr>
        <p:spPr>
          <a:xfrm>
            <a:off x="5455648" y="4037811"/>
            <a:ext cx="23487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Índice de Esbeltez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F39368E-8CD5-4579-A402-C16D9A26DA3B}"/>
                  </a:ext>
                </a:extLst>
              </p:cNvPr>
              <p:cNvSpPr txBox="1"/>
              <p:nvPr/>
            </p:nvSpPr>
            <p:spPr>
              <a:xfrm>
                <a:off x="5575405" y="4816108"/>
                <a:ext cx="1179105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F39368E-8CD5-4579-A402-C16D9A26D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05" y="4816108"/>
                <a:ext cx="1179105" cy="817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C24E168-6487-41E4-92B8-F44E66FCAD65}"/>
                  </a:ext>
                </a:extLst>
              </p:cNvPr>
              <p:cNvSpPr txBox="1"/>
              <p:nvPr/>
            </p:nvSpPr>
            <p:spPr>
              <a:xfrm>
                <a:off x="7091253" y="4611694"/>
                <a:ext cx="170380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𝑀𝐼𝑁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C24E168-6487-41E4-92B8-F44E66FCA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53" y="4611694"/>
                <a:ext cx="1703800" cy="1273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2D27FDD-7AFE-4956-B78F-6C4FA44ABEE2}"/>
                  </a:ext>
                </a:extLst>
              </p:cNvPr>
              <p:cNvSpPr txBox="1"/>
              <p:nvPr/>
            </p:nvSpPr>
            <p:spPr>
              <a:xfrm>
                <a:off x="9212566" y="4876407"/>
                <a:ext cx="1982722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2D27FDD-7AFE-4956-B78F-6C4FA44AB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66" y="4876407"/>
                <a:ext cx="1982722" cy="817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358FA0-0427-40E8-AE10-661CF7B1DDC5}"/>
              </a:ext>
            </a:extLst>
          </p:cNvPr>
          <p:cNvSpPr txBox="1"/>
          <p:nvPr/>
        </p:nvSpPr>
        <p:spPr>
          <a:xfrm>
            <a:off x="9295467" y="5733879"/>
            <a:ext cx="304851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Para seção retangular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FFA636-15BE-42E6-B6B0-DDF25DC0B61F}"/>
              </a:ext>
            </a:extLst>
          </p:cNvPr>
          <p:cNvSpPr txBox="1"/>
          <p:nvPr/>
        </p:nvSpPr>
        <p:spPr>
          <a:xfrm>
            <a:off x="5468340" y="2081526"/>
            <a:ext cx="3779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Pré-Dimensionamento da Seção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7D46CE0-2520-4E97-A24A-0BD5B6500427}"/>
                  </a:ext>
                </a:extLst>
              </p:cNvPr>
              <p:cNvSpPr/>
              <p:nvPr/>
            </p:nvSpPr>
            <p:spPr>
              <a:xfrm>
                <a:off x="7959195" y="2752661"/>
                <a:ext cx="3097386" cy="983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1,5 . 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0,5 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+0,4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7D46CE0-2520-4E97-A24A-0BD5B6500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195" y="2752661"/>
                <a:ext cx="3097386" cy="983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ítulo 14">
            <a:extLst>
              <a:ext uri="{FF2B5EF4-FFF2-40B4-BE49-F238E27FC236}">
                <a16:creationId xmlns:a16="http://schemas.microsoft.com/office/drawing/2014/main" id="{851EE436-110D-4475-8570-4438A235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/>
              <a:t>Dimensionamento</a:t>
            </a:r>
          </a:p>
        </p:txBody>
      </p:sp>
    </p:spTree>
    <p:extLst>
      <p:ext uri="{BB962C8B-B14F-4D97-AF65-F5344CB8AC3E}">
        <p14:creationId xmlns:p14="http://schemas.microsoft.com/office/powerpoint/2010/main" val="774767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2DDEE51-8935-40EB-8C70-32432BBF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5" y="795081"/>
            <a:ext cx="2303617" cy="16210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251128E-76C3-4CB6-B481-31C7DE8E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6" y="2335673"/>
            <a:ext cx="4535839" cy="2337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F2E04C-B0AE-48E7-A340-36A905D527FA}"/>
                  </a:ext>
                </a:extLst>
              </p:cNvPr>
              <p:cNvSpPr txBox="1"/>
              <p:nvPr/>
            </p:nvSpPr>
            <p:spPr>
              <a:xfrm>
                <a:off x="4950913" y="2444827"/>
                <a:ext cx="6943311" cy="8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F2E04C-B0AE-48E7-A340-36A905D52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13" y="2444827"/>
                <a:ext cx="6943311" cy="8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4C811F-AFD7-4033-AE47-7762C8C5E74B}"/>
                  </a:ext>
                </a:extLst>
              </p:cNvPr>
              <p:cNvSpPr txBox="1"/>
              <p:nvPr/>
            </p:nvSpPr>
            <p:spPr>
              <a:xfrm>
                <a:off x="5056913" y="3613076"/>
                <a:ext cx="6055292" cy="1221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𝑝𝑖𝑙𝑎𝑟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𝑝𝑖𝑙𝑎𝑟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𝑒𝑓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4C811F-AFD7-4033-AE47-7762C8C5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3" y="3613076"/>
                <a:ext cx="6055292" cy="1221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BB8D9B7-87F1-463A-9311-C153BDA1458E}"/>
                  </a:ext>
                </a:extLst>
              </p:cNvPr>
              <p:cNvSpPr txBox="1"/>
              <p:nvPr/>
            </p:nvSpPr>
            <p:spPr>
              <a:xfrm>
                <a:off x="7062165" y="652569"/>
                <a:ext cx="2244653" cy="858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BB8D9B7-87F1-463A-9311-C153BDA1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165" y="652569"/>
                <a:ext cx="2244653" cy="858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DC353A-4D42-4ACA-9079-D5DD2D4B7E21}"/>
                  </a:ext>
                </a:extLst>
              </p:cNvPr>
              <p:cNvSpPr txBox="1"/>
              <p:nvPr/>
            </p:nvSpPr>
            <p:spPr>
              <a:xfrm>
                <a:off x="9483801" y="641987"/>
                <a:ext cx="2508444" cy="941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DC353A-4D42-4ACA-9079-D5DD2D4B7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801" y="641987"/>
                <a:ext cx="2508444" cy="941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0429ED6-7150-4E9C-86B1-E215714C2148}"/>
                  </a:ext>
                </a:extLst>
              </p:cNvPr>
              <p:cNvSpPr txBox="1"/>
              <p:nvPr/>
            </p:nvSpPr>
            <p:spPr>
              <a:xfrm>
                <a:off x="3173653" y="698285"/>
                <a:ext cx="3711529" cy="871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0429ED6-7150-4E9C-86B1-E215714C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653" y="698285"/>
                <a:ext cx="3711529" cy="8713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B042ABA4-608C-461B-A5C2-7B7DA908FF6C}"/>
              </a:ext>
            </a:extLst>
          </p:cNvPr>
          <p:cNvSpPr txBox="1"/>
          <p:nvPr/>
        </p:nvSpPr>
        <p:spPr>
          <a:xfrm>
            <a:off x="6096000" y="34176"/>
            <a:ext cx="657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de </a:t>
            </a:r>
            <a:r>
              <a:rPr lang="pt-BR" dirty="0" err="1"/>
              <a:t>Engastamento</a:t>
            </a:r>
            <a:r>
              <a:rPr lang="pt-BR" dirty="0"/>
              <a:t> Perfeito no Pilar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302CF1-7B22-4D7D-9EF4-49D5D1A6903D}"/>
              </a:ext>
            </a:extLst>
          </p:cNvPr>
          <p:cNvSpPr txBox="1"/>
          <p:nvPr/>
        </p:nvSpPr>
        <p:spPr>
          <a:xfrm>
            <a:off x="5482743" y="1897907"/>
            <a:ext cx="657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Fletor na Base e no Topo do Lance do Pilar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2F817F5-7257-4845-B8FE-FE109E4E71A2}"/>
                  </a:ext>
                </a:extLst>
              </p:cNvPr>
              <p:cNvSpPr/>
              <p:nvPr/>
            </p:nvSpPr>
            <p:spPr>
              <a:xfrm>
                <a:off x="528640" y="4777109"/>
                <a:ext cx="5930534" cy="90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2F817F5-7257-4845-B8FE-FE109E4E7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" y="4777109"/>
                <a:ext cx="5930534" cy="908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DAFDE3F-E00B-4D23-B973-B7953F9681D0}"/>
                  </a:ext>
                </a:extLst>
              </p:cNvPr>
              <p:cNvSpPr/>
              <p:nvPr/>
            </p:nvSpPr>
            <p:spPr>
              <a:xfrm>
                <a:off x="531846" y="5998597"/>
                <a:ext cx="5927328" cy="5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DAFDE3F-E00B-4D23-B973-B7953F968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5998597"/>
                <a:ext cx="5927328" cy="557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018C9B-8C22-43D0-95AA-02C7A3CED2FD}"/>
                  </a:ext>
                </a:extLst>
              </p:cNvPr>
              <p:cNvSpPr txBox="1"/>
              <p:nvPr/>
            </p:nvSpPr>
            <p:spPr>
              <a:xfrm>
                <a:off x="8698137" y="5398047"/>
                <a:ext cx="1571328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018C9B-8C22-43D0-95AA-02C7A3CED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37" y="5398047"/>
                <a:ext cx="1571328" cy="8794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CF7E97-5D42-4695-B362-F2DF52CF45FB}"/>
              </a:ext>
            </a:extLst>
          </p:cNvPr>
          <p:cNvSpPr txBox="1"/>
          <p:nvPr/>
        </p:nvSpPr>
        <p:spPr>
          <a:xfrm>
            <a:off x="528640" y="112715"/>
            <a:ext cx="3699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Excentricidade de 1ª Ordem</a:t>
            </a:r>
          </a:p>
        </p:txBody>
      </p:sp>
    </p:spTree>
    <p:extLst>
      <p:ext uri="{BB962C8B-B14F-4D97-AF65-F5344CB8AC3E}">
        <p14:creationId xmlns:p14="http://schemas.microsoft.com/office/powerpoint/2010/main" val="610741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id="{79293739-8C3D-4D47-B93C-F45265A5C5AE}"/>
              </a:ext>
            </a:extLst>
          </p:cNvPr>
          <p:cNvSpPr txBox="1"/>
          <p:nvPr/>
        </p:nvSpPr>
        <p:spPr>
          <a:xfrm>
            <a:off x="4956410" y="37538"/>
            <a:ext cx="3088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Fletor Mínimo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392F062-4C4C-47D8-9BC1-F7FBE0397AC2}"/>
                  </a:ext>
                </a:extLst>
              </p:cNvPr>
              <p:cNvSpPr txBox="1"/>
              <p:nvPr/>
            </p:nvSpPr>
            <p:spPr>
              <a:xfrm>
                <a:off x="7315213" y="377645"/>
                <a:ext cx="439646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(1,5+0,03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392F062-4C4C-47D8-9BC1-F7FBE0397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3" y="377645"/>
                <a:ext cx="4396460" cy="449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79EBEBC9-38D6-4F5D-95AC-DF974C591FE7}"/>
              </a:ext>
            </a:extLst>
          </p:cNvPr>
          <p:cNvSpPr txBox="1"/>
          <p:nvPr/>
        </p:nvSpPr>
        <p:spPr>
          <a:xfrm>
            <a:off x="7099847" y="817338"/>
            <a:ext cx="54145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h = dimensão do pilar, em cm, na direção considerada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7D80BA3-8FFA-46DE-801C-9AAE2D05C7E1}"/>
                  </a:ext>
                </a:extLst>
              </p:cNvPr>
              <p:cNvSpPr txBox="1"/>
              <p:nvPr/>
            </p:nvSpPr>
            <p:spPr>
              <a:xfrm>
                <a:off x="5683303" y="1248228"/>
                <a:ext cx="3023905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7D80BA3-8FFA-46DE-801C-9AAE2D05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03" y="1248228"/>
                <a:ext cx="3023905" cy="109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381B66EB-F1B3-485C-BD73-46C6C24C4695}"/>
              </a:ext>
            </a:extLst>
          </p:cNvPr>
          <p:cNvSpPr txBox="1"/>
          <p:nvPr/>
        </p:nvSpPr>
        <p:spPr>
          <a:xfrm>
            <a:off x="4939159" y="996838"/>
            <a:ext cx="3088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Esbeltez Limite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9072FA6-2984-4AC1-B853-3970DDDCEF44}"/>
                  </a:ext>
                </a:extLst>
              </p:cNvPr>
              <p:cNvSpPr/>
              <p:nvPr/>
            </p:nvSpPr>
            <p:spPr>
              <a:xfrm>
                <a:off x="4896990" y="2876725"/>
                <a:ext cx="729501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𝑒𝑓𝑒𝑖𝑡𝑜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𝑙𝑜𝑐𝑎𝑙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𝑜𝑟𝑑𝑒𝑚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𝑑𝑖𝑟𝑒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çã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𝑐𝑜𝑛𝑠𝑖𝑑𝑒𝑟𝑎𝑑𝑎</m:t>
                      </m:r>
                      <m:r>
                        <a:rPr lang="pt-B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5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𝑒𝑓𝑒𝑖𝑡𝑜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𝑙𝑜𝑐𝑎𝑙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𝑜𝑟𝑑𝑒𝑚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𝑑𝑖𝑟𝑒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çã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𝑐𝑜𝑛𝑠𝑖𝑑𝑒𝑟𝑎𝑑𝑎</m:t>
                      </m:r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500" dirty="0"/>
              </a:p>
              <a:p>
                <a:endParaRPr lang="pt-BR" sz="1500" dirty="0"/>
              </a:p>
              <a:p>
                <a:endParaRPr lang="pt-BR" sz="15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C9072FA6-2984-4AC1-B853-3970DDDCE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90" y="2876725"/>
                <a:ext cx="729501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ítulo 37">
            <a:extLst>
              <a:ext uri="{FF2B5EF4-FFF2-40B4-BE49-F238E27FC236}">
                <a16:creationId xmlns:a16="http://schemas.microsoft.com/office/drawing/2014/main" id="{DCCBACF4-A548-4660-9419-0D06D7ED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/>
              <a:t>Dimensionamento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901991-CB76-4CB7-98E8-C24A2F4E0972}"/>
              </a:ext>
            </a:extLst>
          </p:cNvPr>
          <p:cNvSpPr txBox="1"/>
          <p:nvPr/>
        </p:nvSpPr>
        <p:spPr>
          <a:xfrm>
            <a:off x="4956409" y="3357957"/>
            <a:ext cx="29907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Momento de 2ª ordem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B2749E13-5A52-48B4-886D-2FE09953687B}"/>
                  </a:ext>
                </a:extLst>
              </p:cNvPr>
              <p:cNvSpPr txBox="1"/>
              <p:nvPr/>
            </p:nvSpPr>
            <p:spPr>
              <a:xfrm>
                <a:off x="4564749" y="4624265"/>
                <a:ext cx="6959469" cy="970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B2749E13-5A52-48B4-886D-2FE09953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49" y="4624265"/>
                <a:ext cx="6959469" cy="970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5005357-DFD2-4819-ADA7-AFE5562993FD}"/>
                  </a:ext>
                </a:extLst>
              </p:cNvPr>
              <p:cNvSpPr txBox="1"/>
              <p:nvPr/>
            </p:nvSpPr>
            <p:spPr>
              <a:xfrm>
                <a:off x="7134110" y="3705832"/>
                <a:ext cx="3923959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5005357-DFD2-4819-ADA7-AFE556299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110" y="3705832"/>
                <a:ext cx="3923959" cy="894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CA503BB5-A8D0-425A-87DF-2D57C42E4F2D}"/>
                  </a:ext>
                </a:extLst>
              </p:cNvPr>
              <p:cNvSpPr txBox="1"/>
              <p:nvPr/>
            </p:nvSpPr>
            <p:spPr>
              <a:xfrm>
                <a:off x="4670115" y="3727289"/>
                <a:ext cx="1968872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CA503BB5-A8D0-425A-87DF-2D57C42E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15" y="3727289"/>
                <a:ext cx="1968872" cy="882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8B89D30-771C-4C7F-A62D-F222781F14DB}"/>
                  </a:ext>
                </a:extLst>
              </p:cNvPr>
              <p:cNvSpPr txBox="1"/>
              <p:nvPr/>
            </p:nvSpPr>
            <p:spPr>
              <a:xfrm>
                <a:off x="2461920" y="5788014"/>
                <a:ext cx="2271199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8B89D30-771C-4C7F-A62D-F222781F1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20" y="5788014"/>
                <a:ext cx="2271199" cy="882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B126CE6-593B-4392-90A4-8F91D09AEEAB}"/>
                  </a:ext>
                </a:extLst>
              </p:cNvPr>
              <p:cNvSpPr txBox="1"/>
              <p:nvPr/>
            </p:nvSpPr>
            <p:spPr>
              <a:xfrm>
                <a:off x="6379768" y="5857230"/>
                <a:ext cx="391133" cy="842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B126CE6-593B-4392-90A4-8F91D09AE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68" y="5857230"/>
                <a:ext cx="391133" cy="842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3C6B826-6F97-4FAD-93B9-74B9716391D1}"/>
                  </a:ext>
                </a:extLst>
              </p:cNvPr>
              <p:cNvSpPr txBox="1"/>
              <p:nvPr/>
            </p:nvSpPr>
            <p:spPr>
              <a:xfrm>
                <a:off x="8386472" y="5826588"/>
                <a:ext cx="2172774" cy="882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100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3C6B826-6F97-4FAD-93B9-74B971639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72" y="5826588"/>
                <a:ext cx="2172774" cy="8827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2CE7E55-CBEC-4D45-B42D-BF3B29CCB0AF}"/>
                  </a:ext>
                </a:extLst>
              </p:cNvPr>
              <p:cNvSpPr txBox="1"/>
              <p:nvPr/>
            </p:nvSpPr>
            <p:spPr>
              <a:xfrm>
                <a:off x="2461920" y="5472265"/>
                <a:ext cx="82664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Entrada nos ábacos, calculo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pt-BR" dirty="0"/>
                  <a:t> e verificação de taxa de armadura </a:t>
                </a: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2CE7E55-CBEC-4D45-B42D-BF3B29CC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20" y="5472265"/>
                <a:ext cx="8266484" cy="369332"/>
              </a:xfrm>
              <a:prstGeom prst="rect">
                <a:avLst/>
              </a:prstGeom>
              <a:blipFill>
                <a:blip r:embed="rId11"/>
                <a:stretch>
                  <a:fillRect l="-66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835838-EF74-40BD-AA4C-5CD10A7BCCFA}"/>
                  </a:ext>
                </a:extLst>
              </p:cNvPr>
              <p:cNvSpPr txBox="1"/>
              <p:nvPr/>
            </p:nvSpPr>
            <p:spPr>
              <a:xfrm>
                <a:off x="9042003" y="1190948"/>
                <a:ext cx="3034485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835838-EF74-40BD-AA4C-5CD10A7B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003" y="1190948"/>
                <a:ext cx="3034485" cy="109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9305AC-CCD6-4E1F-8BE7-A686AC0FDEC1}"/>
                  </a:ext>
                </a:extLst>
              </p:cNvPr>
              <p:cNvSpPr txBox="1"/>
              <p:nvPr/>
            </p:nvSpPr>
            <p:spPr>
              <a:xfrm>
                <a:off x="6096000" y="2310397"/>
                <a:ext cx="4951532" cy="563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≤90,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=0,6+0,4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9305AC-CCD6-4E1F-8BE7-A686AC0FD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10397"/>
                <a:ext cx="4951532" cy="563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572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A3F6E2B3-371A-428E-B4E9-E01FD081E4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432" y="1579781"/>
                <a:ext cx="5039306" cy="46981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Concreto C20; Aço CA-50 ;  d’ = 4,0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Coeficientes de ponderação: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/>
                  <a:t>Cargas:</a:t>
                </a:r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1.10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0,0 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=280,0 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=2.170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Pilar 20 x 70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1.40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0,0 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A3F6E2B3-371A-428E-B4E9-E01FD081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2" y="1579781"/>
                <a:ext cx="5039306" cy="4698189"/>
              </a:xfrm>
              <a:prstGeom prst="rect">
                <a:avLst/>
              </a:prstGeom>
              <a:blipFill>
                <a:blip r:embed="rId2"/>
                <a:stretch>
                  <a:fillRect l="-1209" t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C862015A-43E1-4A2C-A987-A0A38D5BEB13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71107C-077B-41AD-BA12-5A5776A77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74" y="1373862"/>
            <a:ext cx="2679826" cy="411027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440226-783C-46CE-BA51-BF7EDC09C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800" y="836521"/>
            <a:ext cx="2458436" cy="48090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3B4A44-2FB2-42F5-A1BD-3F99A1D34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199" y="1468924"/>
            <a:ext cx="1774479" cy="39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08666-7656-44D7-9221-2F0401C3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Esbeltez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5C094-019A-40C8-80CB-BFD0F714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70" y="-1234161"/>
            <a:ext cx="6281873" cy="5248622"/>
          </a:xfrm>
        </p:spPr>
        <p:txBody>
          <a:bodyPr/>
          <a:lstStyle/>
          <a:p>
            <a:r>
              <a:rPr lang="pt-BR" dirty="0"/>
              <a:t>O índice de esbeltez é a razão entre o comprimento de flambagem e o raio de giração, nas direções a serem consideradas (NBR 6118, 15.8.2):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2FBC123-9A21-47F6-86F6-51E3AF1C5BE0}"/>
                  </a:ext>
                </a:extLst>
              </p:cNvPr>
              <p:cNvSpPr txBox="1"/>
              <p:nvPr/>
            </p:nvSpPr>
            <p:spPr>
              <a:xfrm>
                <a:off x="6896801" y="2108341"/>
                <a:ext cx="1179105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2FBC123-9A21-47F6-86F6-51E3AF1C5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801" y="2108341"/>
                <a:ext cx="1179105" cy="817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D876E1D-9FBD-4E6B-8240-7E74A2FC3D8E}"/>
                  </a:ext>
                </a:extLst>
              </p:cNvPr>
              <p:cNvSpPr txBox="1"/>
              <p:nvPr/>
            </p:nvSpPr>
            <p:spPr>
              <a:xfrm>
                <a:off x="6634453" y="3377940"/>
                <a:ext cx="170380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𝑀𝐼𝑁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D876E1D-9FBD-4E6B-8240-7E74A2FC3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53" y="3377940"/>
                <a:ext cx="1703800" cy="1273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2F17DE1-BBC2-4F68-811B-28B094C04744}"/>
                  </a:ext>
                </a:extLst>
              </p:cNvPr>
              <p:cNvSpPr txBox="1"/>
              <p:nvPr/>
            </p:nvSpPr>
            <p:spPr>
              <a:xfrm>
                <a:off x="6468747" y="5088147"/>
                <a:ext cx="1982722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2F17DE1-BBC2-4F68-811B-28B094C0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47" y="5088147"/>
                <a:ext cx="1982722" cy="817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37728E63-9664-41C9-B852-9ACC020968B4}"/>
              </a:ext>
            </a:extLst>
          </p:cNvPr>
          <p:cNvSpPr txBox="1"/>
          <p:nvPr/>
        </p:nvSpPr>
        <p:spPr>
          <a:xfrm>
            <a:off x="6551648" y="5945619"/>
            <a:ext cx="304851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Para seção retangular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718D8EB-4523-41C4-93EC-929737DA434C}"/>
                  </a:ext>
                </a:extLst>
              </p:cNvPr>
              <p:cNvSpPr/>
              <p:nvPr/>
            </p:nvSpPr>
            <p:spPr>
              <a:xfrm>
                <a:off x="9083446" y="5312054"/>
                <a:ext cx="1837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pt-BR" dirty="0"/>
                  <a:t> e h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→ em cm</a:t>
                </a:r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718D8EB-4523-41C4-93EC-929737DA4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46" y="5312054"/>
                <a:ext cx="1837554" cy="369332"/>
              </a:xfrm>
              <a:prstGeom prst="rect">
                <a:avLst/>
              </a:prstGeom>
              <a:blipFill>
                <a:blip r:embed="rId5"/>
                <a:stretch>
                  <a:fillRect t="-8197" r="-2649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24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6D7AC4-7FFD-499A-A8BE-83126DEACAF5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/>
              <p:nvPr/>
            </p:nvSpPr>
            <p:spPr>
              <a:xfrm>
                <a:off x="252435" y="688112"/>
                <a:ext cx="4733915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 . 1,4 .  1100=1540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688112"/>
                <a:ext cx="4733915" cy="391582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/>
              <p:nvPr/>
            </p:nvSpPr>
            <p:spPr>
              <a:xfrm>
                <a:off x="334140" y="1319257"/>
                <a:ext cx="3380541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=48,4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319257"/>
                <a:ext cx="3380541" cy="525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/>
              <p:nvPr/>
            </p:nvSpPr>
            <p:spPr>
              <a:xfrm>
                <a:off x="334140" y="1979133"/>
                <a:ext cx="6874318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=1540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20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=3234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979133"/>
                <a:ext cx="6874318" cy="326756"/>
              </a:xfrm>
              <a:prstGeom prst="rect">
                <a:avLst/>
              </a:prstGeom>
              <a:blipFill>
                <a:blip r:embed="rId4"/>
                <a:stretch>
                  <a:fillRect l="-355" r="-444" b="-15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/>
              <p:nvPr/>
            </p:nvSpPr>
            <p:spPr>
              <a:xfrm>
                <a:off x="334140" y="2880420"/>
                <a:ext cx="4658070" cy="748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1,41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=25,88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2880420"/>
                <a:ext cx="4658070" cy="748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/>
              <p:nvPr/>
            </p:nvSpPr>
            <p:spPr>
              <a:xfrm>
                <a:off x="4010197" y="1311740"/>
                <a:ext cx="3388172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=13,8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97" y="1311740"/>
                <a:ext cx="3388172" cy="525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/>
              <p:nvPr/>
            </p:nvSpPr>
            <p:spPr>
              <a:xfrm>
                <a:off x="334140" y="2469694"/>
                <a:ext cx="6881949" cy="357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=1540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70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=5544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2469694"/>
                <a:ext cx="6881949" cy="357727"/>
              </a:xfrm>
              <a:prstGeom prst="rect">
                <a:avLst/>
              </a:prstGeom>
              <a:blipFill>
                <a:blip r:embed="rId7"/>
                <a:stretch>
                  <a:fillRect l="-354" r="-354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/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/>
              <p:nvPr/>
            </p:nvSpPr>
            <p:spPr>
              <a:xfrm>
                <a:off x="293977" y="3683561"/>
                <a:ext cx="11100853" cy="34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35; </m:t>
                        </m:r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48,4&gt;35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3683561"/>
                <a:ext cx="11100853" cy="345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2F0BB6-4F04-49A2-AAAE-CFD15A35BDE9}"/>
                  </a:ext>
                </a:extLst>
              </p:cNvPr>
              <p:cNvSpPr txBox="1"/>
              <p:nvPr/>
            </p:nvSpPr>
            <p:spPr>
              <a:xfrm>
                <a:off x="313975" y="5956192"/>
                <a:ext cx="9589868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→1.3234+1540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.0,0002=5648,72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2F0BB6-4F04-49A2-AAAE-CFD15A35B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5" y="5956192"/>
                <a:ext cx="9589868" cy="625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109BCA3-2E18-4DA8-A0C0-10115879E4C0}"/>
                  </a:ext>
                </a:extLst>
              </p:cNvPr>
              <p:cNvSpPr txBox="1"/>
              <p:nvPr/>
            </p:nvSpPr>
            <p:spPr>
              <a:xfrm>
                <a:off x="3610677" y="5209290"/>
                <a:ext cx="8529899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0,77+05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0,00025;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109BCA3-2E18-4DA8-A0C0-10115879E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77" y="5209290"/>
                <a:ext cx="8529899" cy="5751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DB14CA-E6AB-4331-9769-72F3F7A8E5D2}"/>
                  </a:ext>
                </a:extLst>
              </p:cNvPr>
              <p:cNvSpPr txBox="1"/>
              <p:nvPr/>
            </p:nvSpPr>
            <p:spPr>
              <a:xfrm>
                <a:off x="293977" y="5132869"/>
                <a:ext cx="3257751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1540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DB14CA-E6AB-4331-9769-72F3F7A8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5132869"/>
                <a:ext cx="3257751" cy="77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4037689-F22D-43CF-A6CF-F0FE22455472}"/>
                  </a:ext>
                </a:extLst>
              </p:cNvPr>
              <p:cNvSpPr txBox="1"/>
              <p:nvPr/>
            </p:nvSpPr>
            <p:spPr>
              <a:xfrm>
                <a:off x="293977" y="4689119"/>
                <a:ext cx="2508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𝑂𝑟𝑑𝑒𝑚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4037689-F22D-43CF-A6CF-F0FE2245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4689119"/>
                <a:ext cx="2508583" cy="369332"/>
              </a:xfrm>
              <a:prstGeom prst="rect">
                <a:avLst/>
              </a:prstGeom>
              <a:blipFill>
                <a:blip r:embed="rId13"/>
                <a:stretch>
                  <a:fillRect r="-67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909D91D-7479-4CF9-B8D5-3B5A852A041F}"/>
                  </a:ext>
                </a:extLst>
              </p:cNvPr>
              <p:cNvSpPr txBox="1"/>
              <p:nvPr/>
            </p:nvSpPr>
            <p:spPr>
              <a:xfrm>
                <a:off x="8221961" y="4160882"/>
                <a:ext cx="292211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=5544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909D91D-7479-4CF9-B8D5-3B5A852A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61" y="4160882"/>
                <a:ext cx="2922110" cy="391261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/>
              <p:nvPr/>
            </p:nvSpPr>
            <p:spPr>
              <a:xfrm>
                <a:off x="293977" y="4190783"/>
                <a:ext cx="8877174" cy="373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=35; </m:t>
                        </m:r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13,8&lt;35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4190783"/>
                <a:ext cx="8877174" cy="373179"/>
              </a:xfrm>
              <a:prstGeom prst="rect">
                <a:avLst/>
              </a:prstGeom>
              <a:blipFill>
                <a:blip r:embed="rId1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A46927-C6C2-4CA6-AC37-C011CE7EE55E}"/>
                  </a:ext>
                </a:extLst>
              </p:cNvPr>
              <p:cNvSpPr txBox="1"/>
              <p:nvPr/>
            </p:nvSpPr>
            <p:spPr>
              <a:xfrm>
                <a:off x="7078750" y="538484"/>
                <a:ext cx="3388172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2170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1A46927-C6C2-4CA6-AC37-C011CE7E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50" y="538484"/>
                <a:ext cx="3388172" cy="6595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724574B-85E3-466A-8D0B-773906F027F4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/>
              <p:nvPr/>
            </p:nvSpPr>
            <p:spPr>
              <a:xfrm>
                <a:off x="677779" y="940370"/>
                <a:ext cx="11181347" cy="540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5648,72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0 . 1400 . 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=0,14;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=0,20;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=0,40→Á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5544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70 . 1400 . 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=0,04;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06;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→Á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0,40 . 1400 . 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=18,40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</a:rPr>
                        <m:t> . 100</m:t>
                      </m:r>
                      <m:r>
                        <a:rPr lang="pt-BR" sz="21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18,40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100=1,31% </m:t>
                      </m:r>
                    </m:oMath>
                  </m:oMathPara>
                </a14:m>
                <a:endParaRPr lang="pt-BR" sz="2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1540</m:t>
                          </m:r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1400=5,31≥5,6;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=5,6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=0,08 .1400=112,00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9" y="940370"/>
                <a:ext cx="11181347" cy="5406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3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93F9AB-88B7-4B4D-A2BE-6BDC3DE3D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92" y="346808"/>
            <a:ext cx="4357944" cy="6164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4851F20-367D-4897-AA98-2BCDC8612068}"/>
                  </a:ext>
                </a:extLst>
              </p:cNvPr>
              <p:cNvSpPr/>
              <p:nvPr/>
            </p:nvSpPr>
            <p:spPr>
              <a:xfrm>
                <a:off x="5344487" y="776677"/>
                <a:ext cx="462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4851F20-367D-4897-AA98-2BCDC8612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87" y="776677"/>
                <a:ext cx="4622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6490547-0497-4D98-9378-442DF222424C}"/>
                  </a:ext>
                </a:extLst>
              </p:cNvPr>
              <p:cNvSpPr/>
              <p:nvPr/>
            </p:nvSpPr>
            <p:spPr>
              <a:xfrm>
                <a:off x="7983874" y="77667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6490547-0497-4D98-9378-442DF2224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74" y="776677"/>
                <a:ext cx="4675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C180DDA-3888-4E9C-AFE4-BFC6FFF11000}"/>
                  </a:ext>
                </a:extLst>
              </p:cNvPr>
              <p:cNvSpPr/>
              <p:nvPr/>
            </p:nvSpPr>
            <p:spPr>
              <a:xfrm>
                <a:off x="5341826" y="3405763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C180DDA-3888-4E9C-AFE4-BFC6FFF1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6" y="3405763"/>
                <a:ext cx="46756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BD5FE997-2177-4C7E-9BEA-C6018CCD17DC}"/>
                  </a:ext>
                </a:extLst>
              </p:cNvPr>
              <p:cNvSpPr/>
              <p:nvPr/>
            </p:nvSpPr>
            <p:spPr>
              <a:xfrm>
                <a:off x="8046790" y="3464552"/>
                <a:ext cx="457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BD5FE997-2177-4C7E-9BEA-C6018CCD1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90" y="3464552"/>
                <a:ext cx="457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EF65F46-C862-4B26-9B49-A8F69EBCDFEC}"/>
                  </a:ext>
                </a:extLst>
              </p:cNvPr>
              <p:cNvSpPr/>
              <p:nvPr/>
            </p:nvSpPr>
            <p:spPr>
              <a:xfrm>
                <a:off x="5341826" y="6097092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EF65F46-C862-4B26-9B49-A8F69EBCD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6" y="6097092"/>
                <a:ext cx="46756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06C1E0-485D-4F41-9691-8DE92E392F99}"/>
                  </a:ext>
                </a:extLst>
              </p:cNvPr>
              <p:cNvSpPr/>
              <p:nvPr/>
            </p:nvSpPr>
            <p:spPr>
              <a:xfrm>
                <a:off x="8050907" y="6097092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06C1E0-485D-4F41-9691-8DE92E392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07" y="6097092"/>
                <a:ext cx="4675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6A6C1E3-605C-4C78-A8D8-F09AC5701260}"/>
                  </a:ext>
                </a:extLst>
              </p:cNvPr>
              <p:cNvSpPr/>
              <p:nvPr/>
            </p:nvSpPr>
            <p:spPr>
              <a:xfrm>
                <a:off x="6025118" y="3475438"/>
                <a:ext cx="201978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=525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6A6C1E3-605C-4C78-A8D8-F09AC5701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118" y="3475438"/>
                <a:ext cx="2019784" cy="391902"/>
              </a:xfrm>
              <a:prstGeom prst="rect">
                <a:avLst/>
              </a:prstGeom>
              <a:blipFill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81D70E04-BEC0-4771-AD40-2F5F0EFF0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77" y="1300514"/>
            <a:ext cx="3233918" cy="4210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432" y="1579781"/>
                <a:ext cx="5039306" cy="46981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Concreto C20; Aço CA-50 ;  d’ = 2,5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Coeficientes de ponderação: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=650,0 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=280,0 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Pilar 15 x 50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=750,0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Viga 14 x 60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14 cm,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=60 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𝑣𝑖𝑔𝑎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=39 KN/m)</a:t>
                </a:r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2" y="1579781"/>
                <a:ext cx="5039306" cy="4698189"/>
              </a:xfrm>
              <a:prstGeom prst="rect">
                <a:avLst/>
              </a:prstGeom>
              <a:blipFill>
                <a:blip r:embed="rId11"/>
                <a:stretch>
                  <a:fillRect l="-1209" t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1">
            <a:extLst>
              <a:ext uri="{FF2B5EF4-FFF2-40B4-BE49-F238E27FC236}">
                <a16:creationId xmlns:a16="http://schemas.microsoft.com/office/drawing/2014/main" id="{763E865F-3F0A-4730-BC51-87D5BD2079E9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2</a:t>
            </a:r>
          </a:p>
        </p:txBody>
      </p:sp>
    </p:spTree>
    <p:extLst>
      <p:ext uri="{BB962C8B-B14F-4D97-AF65-F5344CB8AC3E}">
        <p14:creationId xmlns:p14="http://schemas.microsoft.com/office/powerpoint/2010/main" val="2515263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84FE5860-6FAD-4A70-BD4C-29F74B4BB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703" y="1079905"/>
                <a:ext cx="6570805" cy="46981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Dimensionar a armadura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conforme plantas em anexo: planta baixa ao lado e no próximo slide está a locação e linhas de influência, sendo conhecidos: </a:t>
                </a:r>
              </a:p>
              <a:p>
                <a:pPr marL="0" indent="0" algn="just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/>
                  <a:t>Local da Obra: São Gabriel do Oeste/MS</a:t>
                </a:r>
              </a:p>
              <a:p>
                <a:pPr marL="0" indent="0" algn="just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Classe de Agressividade II - Moderada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Concreto C25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𝑜𝑛𝑐𝑟𝑒𝑡𝑜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𝐴𝑟𝑚𝑎𝑑𝑜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=25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; 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t-BR" sz="2000" dirty="0"/>
                  <a:t>Espessura da Laje: 10,0 cm</a:t>
                </a:r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t-BR" sz="2000" dirty="0"/>
                  <a:t>Carga de Forro NBR 6120: 0,5 KN/m²</a:t>
                </a:r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Aço CA-50 ;  d’ = </a:t>
                </a:r>
                <a:r>
                  <a:rPr lang="pt-BR" sz="2000" dirty="0"/>
                  <a:t>2</a:t>
                </a:r>
                <a:r>
                  <a:rPr lang="pt-BR" sz="2000" dirty="0">
                    <a:solidFill>
                      <a:schemeClr val="tx1"/>
                    </a:solidFill>
                  </a:rPr>
                  <a:t>,5 cm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=1,4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1,15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𝐶𝑎𝑙𝑐𝑢𝑙𝑎𝑟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0,0 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dos Pilares </a:t>
                </a:r>
                <a:r>
                  <a:rPr lang="pt-BR" sz="2000" dirty="0"/>
                  <a:t>14</a:t>
                </a:r>
                <a:r>
                  <a:rPr lang="pt-BR" sz="2000" dirty="0">
                    <a:solidFill>
                      <a:schemeClr val="tx1"/>
                    </a:solidFill>
                  </a:rPr>
                  <a:t> x </a:t>
                </a:r>
                <a:r>
                  <a:rPr lang="pt-BR" sz="2000" dirty="0"/>
                  <a:t>30 </a:t>
                </a: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0,0 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84FE5860-6FAD-4A70-BD4C-29F74B4B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3" y="1079905"/>
                <a:ext cx="6570805" cy="4698189"/>
              </a:xfrm>
              <a:prstGeom prst="rect">
                <a:avLst/>
              </a:prstGeom>
              <a:blipFill>
                <a:blip r:embed="rId2"/>
                <a:stretch>
                  <a:fillRect l="-928" t="-519" r="-1020" b="-12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D9B3E2E4-9C22-466D-B8FC-3AA395B8E4C3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042E4-5A7F-473B-8BBE-69CD67A9D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99" y="300332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0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5D4DAA-0FBA-4277-ACB7-6ACCB826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8" y="120398"/>
            <a:ext cx="5327537" cy="75358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85644D-E54A-4131-91E4-1A7BE220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85" y="120398"/>
            <a:ext cx="5327537" cy="753588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BB106A-1821-4376-A986-D74BA3A00E98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/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/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/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/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/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/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/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/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/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/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/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/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/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60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7D3C4-B89B-4B4C-854E-1A75C380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>
                <a:solidFill>
                  <a:schemeClr val="accent1"/>
                </a:solidFill>
              </a:rPr>
              <a:t>Exercicio 04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pt-BR" sz="2200" dirty="0"/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Concreto C25; Aço CA-50 ;  d’ = 2,5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Coeficientes :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2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200" dirty="0"/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Cargas: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2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0,0 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Seção Transversal Pilar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(15</m:t>
                    </m:r>
                    <m:r>
                      <m:rPr>
                        <m:sty m:val="p"/>
                      </m:rPr>
                      <a:rPr lang="pt-BR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dirty="0"/>
              </a:p>
              <a:p>
                <a:pPr>
                  <a:lnSpc>
                    <a:spcPct val="110000"/>
                  </a:lnSpc>
                </a:pPr>
                <a:endParaRPr lang="pt-BR" sz="2200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  <a:blipFill>
                <a:blip r:embed="rId2"/>
                <a:stretch>
                  <a:fillRect l="-1295" t="-962" r="-3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95A108B-21EC-4CB8-8082-2361C5CA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637" y="2352511"/>
            <a:ext cx="1952124" cy="2994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/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/>
              <p:nvPr/>
            </p:nvSpPr>
            <p:spPr>
              <a:xfrm>
                <a:off x="6043112" y="3633232"/>
                <a:ext cx="6334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12" y="3633232"/>
                <a:ext cx="6334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/>
              <p:nvPr/>
            </p:nvSpPr>
            <p:spPr>
              <a:xfrm>
                <a:off x="6474138" y="3575577"/>
                <a:ext cx="63393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38" y="3575577"/>
                <a:ext cx="6339384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585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6D7AC4-7FFD-499A-A8BE-83126DEACAF5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/>
              <p:nvPr/>
            </p:nvSpPr>
            <p:spPr>
              <a:xfrm>
                <a:off x="146103" y="658871"/>
                <a:ext cx="9623086" cy="936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=1,2 . 1,4 .  500=840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3" y="658871"/>
                <a:ext cx="9623086" cy="9365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/>
              <p:nvPr/>
            </p:nvSpPr>
            <p:spPr>
              <a:xfrm>
                <a:off x="334140" y="1319257"/>
                <a:ext cx="3508781" cy="52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3,46 . 290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=66,89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319257"/>
                <a:ext cx="3508781" cy="52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/>
              <p:nvPr/>
            </p:nvSpPr>
            <p:spPr>
              <a:xfrm>
                <a:off x="334140" y="1979133"/>
                <a:ext cx="6746078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=840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15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=1638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979133"/>
                <a:ext cx="6746078" cy="326756"/>
              </a:xfrm>
              <a:prstGeom prst="rect">
                <a:avLst/>
              </a:prstGeom>
              <a:blipFill>
                <a:blip r:embed="rId4"/>
                <a:stretch>
                  <a:fillRect l="-362" r="-452" b="-15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/>
              <p:nvPr/>
            </p:nvSpPr>
            <p:spPr>
              <a:xfrm>
                <a:off x="252435" y="2867791"/>
                <a:ext cx="4786310" cy="75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1,43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=26,19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2867791"/>
                <a:ext cx="4786310" cy="750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/>
              <p:nvPr/>
            </p:nvSpPr>
            <p:spPr>
              <a:xfrm>
                <a:off x="4010197" y="1311740"/>
                <a:ext cx="3516412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3,46 . 290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=25,09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97" y="1311740"/>
                <a:ext cx="3516412" cy="525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/>
              <p:nvPr/>
            </p:nvSpPr>
            <p:spPr>
              <a:xfrm>
                <a:off x="334140" y="2469694"/>
                <a:ext cx="6753708" cy="357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=840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1,5+0,03 . 40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=2268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2469694"/>
                <a:ext cx="6753708" cy="357727"/>
              </a:xfrm>
              <a:prstGeom prst="rect">
                <a:avLst/>
              </a:prstGeom>
              <a:blipFill>
                <a:blip r:embed="rId7"/>
                <a:stretch>
                  <a:fillRect l="-361" r="-361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/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50" y="2821499"/>
                <a:ext cx="4184800" cy="748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/>
              <p:nvPr/>
            </p:nvSpPr>
            <p:spPr>
              <a:xfrm>
                <a:off x="293977" y="3683561"/>
                <a:ext cx="11100853" cy="34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35; </m:t>
                        </m:r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66,89&gt;35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3683561"/>
                <a:ext cx="11100853" cy="345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2F0BB6-4F04-49A2-AAAE-CFD15A35BDE9}"/>
                  </a:ext>
                </a:extLst>
              </p:cNvPr>
              <p:cNvSpPr txBox="1"/>
              <p:nvPr/>
            </p:nvSpPr>
            <p:spPr>
              <a:xfrm>
                <a:off x="313975" y="5956192"/>
                <a:ext cx="9582239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→1.1638+840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.0,00026=3474,74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2F0BB6-4F04-49A2-AAAE-CFD15A35B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5" y="5956192"/>
                <a:ext cx="9582239" cy="625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109BCA3-2E18-4DA8-A0C0-10115879E4C0}"/>
                  </a:ext>
                </a:extLst>
              </p:cNvPr>
              <p:cNvSpPr txBox="1"/>
              <p:nvPr/>
            </p:nvSpPr>
            <p:spPr>
              <a:xfrm>
                <a:off x="3423488" y="5258681"/>
                <a:ext cx="8786380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0,78+0,5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0,00033;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0,00026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109BCA3-2E18-4DA8-A0C0-10115879E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8" y="5258681"/>
                <a:ext cx="8786380" cy="5751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DB14CA-E6AB-4331-9769-72F3F7A8E5D2}"/>
                  </a:ext>
                </a:extLst>
              </p:cNvPr>
              <p:cNvSpPr txBox="1"/>
              <p:nvPr/>
            </p:nvSpPr>
            <p:spPr>
              <a:xfrm>
                <a:off x="252435" y="5258681"/>
                <a:ext cx="3129511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DB14CA-E6AB-4331-9769-72F3F7A8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5258681"/>
                <a:ext cx="3129511" cy="77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4037689-F22D-43CF-A6CF-F0FE22455472}"/>
                  </a:ext>
                </a:extLst>
              </p:cNvPr>
              <p:cNvSpPr txBox="1"/>
              <p:nvPr/>
            </p:nvSpPr>
            <p:spPr>
              <a:xfrm>
                <a:off x="293977" y="4689119"/>
                <a:ext cx="2508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𝑂𝑟𝑑𝑒𝑚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4037689-F22D-43CF-A6CF-F0FE2245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4689119"/>
                <a:ext cx="2508583" cy="369332"/>
              </a:xfrm>
              <a:prstGeom prst="rect">
                <a:avLst/>
              </a:prstGeom>
              <a:blipFill>
                <a:blip r:embed="rId13"/>
                <a:stretch>
                  <a:fillRect r="-67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909D91D-7479-4CF9-B8D5-3B5A852A041F}"/>
                  </a:ext>
                </a:extLst>
              </p:cNvPr>
              <p:cNvSpPr txBox="1"/>
              <p:nvPr/>
            </p:nvSpPr>
            <p:spPr>
              <a:xfrm>
                <a:off x="8221961" y="4160882"/>
                <a:ext cx="292211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=2268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909D91D-7479-4CF9-B8D5-3B5A852A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61" y="4160882"/>
                <a:ext cx="2922110" cy="391261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/>
              <p:nvPr/>
            </p:nvSpPr>
            <p:spPr>
              <a:xfrm>
                <a:off x="293977" y="4190783"/>
                <a:ext cx="8877174" cy="373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=35; </m:t>
                        </m:r>
                        <m:r>
                          <a:rPr lang="pt-BR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25,09&lt;35</m:t>
                    </m:r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𝑠𝑒𝑟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  <m:r>
                      <a:rPr lang="pt-BR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5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7" y="4190783"/>
                <a:ext cx="8877174" cy="373179"/>
              </a:xfrm>
              <a:prstGeom prst="rect">
                <a:avLst/>
              </a:prstGeom>
              <a:blipFill>
                <a:blip r:embed="rId1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B32429CB-BD07-46DC-93A0-B072844F1AEF}"/>
              </a:ext>
            </a:extLst>
          </p:cNvPr>
          <p:cNvSpPr/>
          <p:nvPr/>
        </p:nvSpPr>
        <p:spPr>
          <a:xfrm>
            <a:off x="10065357" y="1456922"/>
            <a:ext cx="899702" cy="161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332217C-9C9E-44E0-8053-AA8B2190F4FD}"/>
              </a:ext>
            </a:extLst>
          </p:cNvPr>
          <p:cNvCxnSpPr/>
          <p:nvPr/>
        </p:nvCxnSpPr>
        <p:spPr>
          <a:xfrm>
            <a:off x="9684449" y="2265810"/>
            <a:ext cx="1752372" cy="139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FAA085A-5F1B-46F2-82D6-2FA29C5F7704}"/>
              </a:ext>
            </a:extLst>
          </p:cNvPr>
          <p:cNvCxnSpPr>
            <a:cxnSpLocks/>
          </p:cNvCxnSpPr>
          <p:nvPr/>
        </p:nvCxnSpPr>
        <p:spPr>
          <a:xfrm flipV="1">
            <a:off x="10515208" y="1085754"/>
            <a:ext cx="0" cy="22580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E0200F9C-E9CF-4042-9D9F-440B0E72F89C}"/>
              </a:ext>
            </a:extLst>
          </p:cNvPr>
          <p:cNvSpPr/>
          <p:nvPr/>
        </p:nvSpPr>
        <p:spPr>
          <a:xfrm>
            <a:off x="10652214" y="2217180"/>
            <a:ext cx="108131" cy="12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CE9A46-5299-46CA-8FEF-0E17D94A394F}"/>
              </a:ext>
            </a:extLst>
          </p:cNvPr>
          <p:cNvSpPr/>
          <p:nvPr/>
        </p:nvSpPr>
        <p:spPr>
          <a:xfrm>
            <a:off x="10978151" y="1949501"/>
            <a:ext cx="1022778" cy="6326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4B2A7E7-ADD9-42E8-97C4-5943E1F24EC1}"/>
              </a:ext>
            </a:extLst>
          </p:cNvPr>
          <p:cNvCxnSpPr>
            <a:cxnSpLocks/>
          </p:cNvCxnSpPr>
          <p:nvPr/>
        </p:nvCxnSpPr>
        <p:spPr>
          <a:xfrm>
            <a:off x="10515210" y="2469694"/>
            <a:ext cx="2451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96A199C-C70C-4EA6-B2FB-C718B6FE8452}"/>
                  </a:ext>
                </a:extLst>
              </p:cNvPr>
              <p:cNvSpPr txBox="1"/>
              <p:nvPr/>
            </p:nvSpPr>
            <p:spPr>
              <a:xfrm>
                <a:off x="10301032" y="2504283"/>
                <a:ext cx="9186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1,43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96A199C-C70C-4EA6-B2FB-C718B6FE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032" y="2504283"/>
                <a:ext cx="91862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D2F6EA5-29C8-49F0-9A3C-DD0D6E5A0496}"/>
                  </a:ext>
                </a:extLst>
              </p:cNvPr>
              <p:cNvSpPr txBox="1"/>
              <p:nvPr/>
            </p:nvSpPr>
            <p:spPr>
              <a:xfrm>
                <a:off x="9769189" y="3078557"/>
                <a:ext cx="10512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D2F6EA5-29C8-49F0-9A3C-DD0D6E5A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89" y="3078557"/>
                <a:ext cx="10512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9E5CDBD-EE9C-4BE0-965D-51705EF71864}"/>
                  </a:ext>
                </a:extLst>
              </p:cNvPr>
              <p:cNvSpPr txBox="1"/>
              <p:nvPr/>
            </p:nvSpPr>
            <p:spPr>
              <a:xfrm>
                <a:off x="6538644" y="2436406"/>
                <a:ext cx="66737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9E5CDBD-EE9C-4BE0-965D-51705EF71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44" y="2436406"/>
                <a:ext cx="66737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3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724574B-85E3-466A-8D0B-773906F027F4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/>
              <p:nvPr/>
            </p:nvSpPr>
            <p:spPr>
              <a:xfrm>
                <a:off x="423081" y="940370"/>
                <a:ext cx="11436045" cy="4678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3474,74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600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=0,22;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=0,167≅0,20;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=0,68→Á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2268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40 . 600 . 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=0,05;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063≅0,10;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→Á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𝑈𝑠𝑎𝑟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𝑚𝑎𝑖𝑜𝑟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2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𝑦𝑑</m:t>
                            </m:r>
                          </m:sub>
                        </m:sSub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0,68 . 600 . </m:t>
                        </m:r>
                        <m:f>
                          <m:fPr>
                            <m:ctrlP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2,5</m:t>
                            </m:r>
                          </m:num>
                          <m:den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1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=16,76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sz="21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100" i="1">
                        <a:latin typeface="Cambria Math" panose="02040503050406030204" pitchFamily="18" charset="0"/>
                      </a:rPr>
                      <m:t> . 100</m:t>
                    </m:r>
                    <m:r>
                      <a:rPr lang="pt-BR" sz="21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16,76</m:t>
                        </m:r>
                      </m:num>
                      <m:den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 . 100=2,79% </m:t>
                    </m:r>
                  </m:oMath>
                </a14:m>
                <a:endParaRPr lang="pt-BR" sz="2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840</m:t>
                          </m:r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600=2,89≥2,40;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=2,89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=0,08 .600=48,00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81" y="940370"/>
                <a:ext cx="11436045" cy="4678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4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7D3C4-B89B-4B4C-854E-1A75C380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 err="1">
                <a:solidFill>
                  <a:schemeClr val="accent1"/>
                </a:solidFill>
              </a:rPr>
              <a:t>Exercicio</a:t>
            </a:r>
            <a:r>
              <a:rPr lang="pt-BR" sz="3600" dirty="0">
                <a:solidFill>
                  <a:schemeClr val="accent1"/>
                </a:solidFill>
              </a:rPr>
              <a:t> 05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sz="2200" dirty="0"/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Concreto C35; Aço CA-50 ;  d’ = 2,5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Coeficientes :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2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200" dirty="0"/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Cargas: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2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0,0 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Seção Transversal Pilar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(14</m:t>
                    </m:r>
                    <m:r>
                      <m:rPr>
                        <m:sty m:val="p"/>
                      </m:rPr>
                      <a:rPr lang="pt-BR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dirty="0"/>
              </a:p>
              <a:p>
                <a:pPr>
                  <a:lnSpc>
                    <a:spcPct val="110000"/>
                  </a:lnSpc>
                </a:pPr>
                <a:endParaRPr lang="pt-BR" sz="2200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  <a:blipFill>
                <a:blip r:embed="rId2"/>
                <a:stretch>
                  <a:fillRect l="-1295" t="-962" r="-3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95A108B-21EC-4CB8-8082-2361C5CA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861" y="2352511"/>
            <a:ext cx="1952124" cy="2994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/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/>
              <p:nvPr/>
            </p:nvSpPr>
            <p:spPr>
              <a:xfrm>
                <a:off x="8860791" y="3604320"/>
                <a:ext cx="6076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791" y="3604320"/>
                <a:ext cx="607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/>
              <p:nvPr/>
            </p:nvSpPr>
            <p:spPr>
              <a:xfrm>
                <a:off x="9311513" y="3587552"/>
                <a:ext cx="5872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513" y="3587552"/>
                <a:ext cx="58728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39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76D7AC4-7FFD-499A-A8BE-83126DEACAF5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/>
              <p:nvPr/>
            </p:nvSpPr>
            <p:spPr>
              <a:xfrm>
                <a:off x="252435" y="688112"/>
                <a:ext cx="9623086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=1,25 . 1,4 .  60=105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=2,86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b="0" dirty="0"/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907089-BEB9-4046-ABAB-77A6037E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688112"/>
                <a:ext cx="9623086" cy="1030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/>
              <p:nvPr/>
            </p:nvSpPr>
            <p:spPr>
              <a:xfrm>
                <a:off x="334140" y="1576809"/>
                <a:ext cx="3895169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3,46 . 310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=76,61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AA291A1-E568-48E7-8CFD-6208E0AC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1576809"/>
                <a:ext cx="3895169" cy="583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/>
              <p:nvPr/>
            </p:nvSpPr>
            <p:spPr>
              <a:xfrm>
                <a:off x="334140" y="2540137"/>
                <a:ext cx="7548092" cy="362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=105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14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=201,6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71B3D85-F7E8-4884-B3FD-BDF0E293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2540137"/>
                <a:ext cx="7548092" cy="362856"/>
              </a:xfrm>
              <a:prstGeom prst="rect">
                <a:avLst/>
              </a:prstGeom>
              <a:blipFill>
                <a:blip r:embed="rId4"/>
                <a:stretch>
                  <a:fillRect l="-323" r="-323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/>
              <p:nvPr/>
            </p:nvSpPr>
            <p:spPr>
              <a:xfrm>
                <a:off x="334140" y="4032255"/>
                <a:ext cx="5174750" cy="829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2,86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=27,55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28E1FB-CF5F-4171-85D1-0011FC70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4032255"/>
                <a:ext cx="5174750" cy="829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/>
              <p:nvPr/>
            </p:nvSpPr>
            <p:spPr>
              <a:xfrm>
                <a:off x="4654560" y="1568239"/>
                <a:ext cx="3902735" cy="583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3,46 . 310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=35,75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1D93992-2609-4824-B73B-1B8971D3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560" y="1568239"/>
                <a:ext cx="3902735" cy="583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/>
              <p:nvPr/>
            </p:nvSpPr>
            <p:spPr>
              <a:xfrm>
                <a:off x="334140" y="3204813"/>
                <a:ext cx="7360092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=105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30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DAA795-445C-4732-A760-13C2E054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0" y="3204813"/>
                <a:ext cx="7360092" cy="397225"/>
              </a:xfrm>
              <a:prstGeom prst="rect">
                <a:avLst/>
              </a:prstGeom>
              <a:blipFill>
                <a:blip r:embed="rId7"/>
                <a:stretch>
                  <a:fillRect l="-331" r="-331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/>
              <p:nvPr/>
            </p:nvSpPr>
            <p:spPr>
              <a:xfrm>
                <a:off x="6218819" y="3990186"/>
                <a:ext cx="4648517" cy="831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BF10560-7771-4E8B-A109-5A5EFB137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19" y="3990186"/>
                <a:ext cx="4648517" cy="8316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/>
              <p:nvPr/>
            </p:nvSpPr>
            <p:spPr>
              <a:xfrm>
                <a:off x="252435" y="5289487"/>
                <a:ext cx="11100853" cy="429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35; 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76,61&gt;35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B662899-EDD2-443B-8E01-8E1759E5B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5289487"/>
                <a:ext cx="11100853" cy="429990"/>
              </a:xfrm>
              <a:prstGeom prst="rect">
                <a:avLst/>
              </a:prstGeom>
              <a:blipFill>
                <a:blip r:embed="rId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/>
              <p:nvPr/>
            </p:nvSpPr>
            <p:spPr>
              <a:xfrm>
                <a:off x="252435" y="5796709"/>
                <a:ext cx="11184386" cy="46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35≤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≤90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=35; 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35,75&gt;35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𝑐𝑜𝑛𝑠𝑖𝑑𝑒𝑟𝑎𝑑𝑜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2ª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𝑂𝑟𝑑𝑒𝑚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09956E94-3BC9-4382-94C6-D7C6137F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5" y="5796709"/>
                <a:ext cx="11184386" cy="464358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B32429CB-BD07-46DC-93A0-B072844F1AEF}"/>
              </a:ext>
            </a:extLst>
          </p:cNvPr>
          <p:cNvSpPr/>
          <p:nvPr/>
        </p:nvSpPr>
        <p:spPr>
          <a:xfrm>
            <a:off x="10065357" y="1456922"/>
            <a:ext cx="899702" cy="161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332217C-9C9E-44E0-8053-AA8B2190F4FD}"/>
              </a:ext>
            </a:extLst>
          </p:cNvPr>
          <p:cNvCxnSpPr/>
          <p:nvPr/>
        </p:nvCxnSpPr>
        <p:spPr>
          <a:xfrm>
            <a:off x="9684449" y="2265810"/>
            <a:ext cx="1752372" cy="139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FAA085A-5F1B-46F2-82D6-2FA29C5F7704}"/>
              </a:ext>
            </a:extLst>
          </p:cNvPr>
          <p:cNvCxnSpPr>
            <a:cxnSpLocks/>
          </p:cNvCxnSpPr>
          <p:nvPr/>
        </p:nvCxnSpPr>
        <p:spPr>
          <a:xfrm flipV="1">
            <a:off x="10515208" y="1085754"/>
            <a:ext cx="0" cy="22580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E0200F9C-E9CF-4042-9D9F-440B0E72F89C}"/>
              </a:ext>
            </a:extLst>
          </p:cNvPr>
          <p:cNvSpPr/>
          <p:nvPr/>
        </p:nvSpPr>
        <p:spPr>
          <a:xfrm>
            <a:off x="10652214" y="2217180"/>
            <a:ext cx="108131" cy="12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CE9A46-5299-46CA-8FEF-0E17D94A394F}"/>
              </a:ext>
            </a:extLst>
          </p:cNvPr>
          <p:cNvSpPr/>
          <p:nvPr/>
        </p:nvSpPr>
        <p:spPr>
          <a:xfrm>
            <a:off x="10978151" y="1949501"/>
            <a:ext cx="1022778" cy="6326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4B2A7E7-ADD9-42E8-97C4-5943E1F24EC1}"/>
              </a:ext>
            </a:extLst>
          </p:cNvPr>
          <p:cNvCxnSpPr>
            <a:cxnSpLocks/>
          </p:cNvCxnSpPr>
          <p:nvPr/>
        </p:nvCxnSpPr>
        <p:spPr>
          <a:xfrm>
            <a:off x="10515210" y="2469694"/>
            <a:ext cx="2451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96A199C-C70C-4EA6-B2FB-C718B6FE8452}"/>
                  </a:ext>
                </a:extLst>
              </p:cNvPr>
              <p:cNvSpPr txBox="1"/>
              <p:nvPr/>
            </p:nvSpPr>
            <p:spPr>
              <a:xfrm>
                <a:off x="10301032" y="2504283"/>
                <a:ext cx="91862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2,86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96A199C-C70C-4EA6-B2FB-C718B6FE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032" y="2504283"/>
                <a:ext cx="91862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D2F6EA5-29C8-49F0-9A3C-DD0D6E5A0496}"/>
                  </a:ext>
                </a:extLst>
              </p:cNvPr>
              <p:cNvSpPr txBox="1"/>
              <p:nvPr/>
            </p:nvSpPr>
            <p:spPr>
              <a:xfrm>
                <a:off x="9769189" y="3078557"/>
                <a:ext cx="10512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D2F6EA5-29C8-49F0-9A3C-DD0D6E5A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89" y="3078557"/>
                <a:ext cx="10512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9E5CDBD-EE9C-4BE0-965D-51705EF71864}"/>
                  </a:ext>
                </a:extLst>
              </p:cNvPr>
              <p:cNvSpPr txBox="1"/>
              <p:nvPr/>
            </p:nvSpPr>
            <p:spPr>
              <a:xfrm>
                <a:off x="9615507" y="2448006"/>
                <a:ext cx="4367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69E5CDBD-EE9C-4BE0-965D-51705EF71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507" y="2448006"/>
                <a:ext cx="4367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9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AD56A5-77C3-40B6-B168-6AFA2FE6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98" y="101271"/>
            <a:ext cx="3756774" cy="4575659"/>
          </a:xfrm>
        </p:spPr>
        <p:txBody>
          <a:bodyPr anchor="t">
            <a:normAutofit/>
          </a:bodyPr>
          <a:lstStyle/>
          <a:p>
            <a:r>
              <a:rPr lang="pt-BR" sz="5400" dirty="0">
                <a:solidFill>
                  <a:schemeClr val="accent1"/>
                </a:solidFill>
              </a:rPr>
              <a:t>Lançamento dos Pilares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0F9B66-0448-45BE-A4A4-21F006B6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022" y="2261937"/>
            <a:ext cx="3924403" cy="1680697"/>
          </a:xfrm>
        </p:spPr>
        <p:txBody>
          <a:bodyPr anchor="t">
            <a:noAutofit/>
          </a:bodyPr>
          <a:lstStyle/>
          <a:p>
            <a:pPr algn="just"/>
            <a:r>
              <a:rPr lang="pt-BR" sz="2300" dirty="0">
                <a:latin typeface="+mj-lt"/>
              </a:rPr>
              <a:t>Lançar os pilares mantendo um afastamento mínimo de 2m e um máximo de 6m, com um vão médio de 4m.</a:t>
            </a:r>
          </a:p>
          <a:p>
            <a:pPr algn="just"/>
            <a:r>
              <a:rPr lang="pt-BR" sz="2300" dirty="0">
                <a:latin typeface="+mj-lt"/>
              </a:rPr>
              <a:t>Procurar colocar os pilares nos cantos das peças, preferencialmente atrás de portas, evitando interferir no projeto arquitetônico.</a:t>
            </a:r>
          </a:p>
          <a:p>
            <a:pPr algn="just"/>
            <a:endParaRPr lang="pt-BR" sz="2300" dirty="0">
              <a:latin typeface="+mj-lt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94B2DD78-39BD-48D5-B440-E7B86DA6A2A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47" y="-955287"/>
            <a:ext cx="5848248" cy="8266073"/>
          </a:xfrm>
          <a:prstGeom prst="rect">
            <a:avLst/>
          </a:prstGeom>
          <a:noFill/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3CEDA364-3BD7-422E-9B1A-6E8E623FFDE7}"/>
              </a:ext>
            </a:extLst>
          </p:cNvPr>
          <p:cNvSpPr/>
          <p:nvPr/>
        </p:nvSpPr>
        <p:spPr>
          <a:xfrm>
            <a:off x="6542959" y="995494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5038D29-14E9-43ED-A6B9-4AF7EB43CD39}"/>
              </a:ext>
            </a:extLst>
          </p:cNvPr>
          <p:cNvSpPr/>
          <p:nvPr/>
        </p:nvSpPr>
        <p:spPr>
          <a:xfrm>
            <a:off x="6542958" y="3592834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DAE8520-1675-4D1A-A828-AD1EE7DCDA6C}"/>
              </a:ext>
            </a:extLst>
          </p:cNvPr>
          <p:cNvSpPr/>
          <p:nvPr/>
        </p:nvSpPr>
        <p:spPr>
          <a:xfrm>
            <a:off x="6531236" y="5734669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4E67B413-4B36-47D5-98D1-AABD40E46060}"/>
              </a:ext>
            </a:extLst>
          </p:cNvPr>
          <p:cNvSpPr/>
          <p:nvPr/>
        </p:nvSpPr>
        <p:spPr>
          <a:xfrm>
            <a:off x="8394710" y="1011605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4A623AB-39A4-4C9E-B76B-4864592F1B72}"/>
              </a:ext>
            </a:extLst>
          </p:cNvPr>
          <p:cNvSpPr/>
          <p:nvPr/>
        </p:nvSpPr>
        <p:spPr>
          <a:xfrm>
            <a:off x="8407337" y="5729907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1FAB685-B416-41B5-9B92-44D7B860E5A4}"/>
              </a:ext>
            </a:extLst>
          </p:cNvPr>
          <p:cNvSpPr/>
          <p:nvPr/>
        </p:nvSpPr>
        <p:spPr>
          <a:xfrm>
            <a:off x="8403368" y="2728430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E5E7E1E-71F8-4516-B1A2-52D99F6CCA87}"/>
              </a:ext>
            </a:extLst>
          </p:cNvPr>
          <p:cNvSpPr/>
          <p:nvPr/>
        </p:nvSpPr>
        <p:spPr>
          <a:xfrm>
            <a:off x="9772532" y="2686651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11336A0-515D-4FCA-BACE-1194197B51C3}"/>
              </a:ext>
            </a:extLst>
          </p:cNvPr>
          <p:cNvSpPr/>
          <p:nvPr/>
        </p:nvSpPr>
        <p:spPr>
          <a:xfrm>
            <a:off x="11243270" y="3592837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9B2308E-6C07-4880-AEA1-A1CECF8AFD4F}"/>
              </a:ext>
            </a:extLst>
          </p:cNvPr>
          <p:cNvSpPr/>
          <p:nvPr/>
        </p:nvSpPr>
        <p:spPr>
          <a:xfrm>
            <a:off x="9785138" y="1000424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6987578-6412-4188-A5E7-D0DED94F6DC8}"/>
              </a:ext>
            </a:extLst>
          </p:cNvPr>
          <p:cNvSpPr/>
          <p:nvPr/>
        </p:nvSpPr>
        <p:spPr>
          <a:xfrm rot="5400000">
            <a:off x="8312351" y="3592836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1483D422-F25B-47BA-9795-F80DB2945732}"/>
              </a:ext>
            </a:extLst>
          </p:cNvPr>
          <p:cNvSpPr/>
          <p:nvPr/>
        </p:nvSpPr>
        <p:spPr>
          <a:xfrm>
            <a:off x="9785138" y="1650506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F8D189A-8BB1-4114-A6EC-E1B1E9AC13F9}"/>
              </a:ext>
            </a:extLst>
          </p:cNvPr>
          <p:cNvSpPr/>
          <p:nvPr/>
        </p:nvSpPr>
        <p:spPr>
          <a:xfrm>
            <a:off x="11250304" y="1650506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DE8D12CF-D64F-422E-9409-DFAFA7763899}"/>
              </a:ext>
            </a:extLst>
          </p:cNvPr>
          <p:cNvSpPr/>
          <p:nvPr/>
        </p:nvSpPr>
        <p:spPr>
          <a:xfrm>
            <a:off x="11236236" y="5715520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D94EA048-69C8-4D3E-969B-E038D9C949DE}"/>
              </a:ext>
            </a:extLst>
          </p:cNvPr>
          <p:cNvSpPr/>
          <p:nvPr/>
        </p:nvSpPr>
        <p:spPr>
          <a:xfrm rot="5400000">
            <a:off x="9886842" y="3592835"/>
            <a:ext cx="70339" cy="2523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baixo 9">
            <a:extLst>
              <a:ext uri="{FF2B5EF4-FFF2-40B4-BE49-F238E27FC236}">
                <a16:creationId xmlns:a16="http://schemas.microsoft.com/office/drawing/2014/main" id="{63430CF1-AA7C-483F-B376-D831D5C7D1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96097" y="2654804"/>
            <a:ext cx="503237" cy="649288"/>
          </a:xfrm>
          <a:prstGeom prst="downArrow">
            <a:avLst>
              <a:gd name="adj1" fmla="val 50000"/>
              <a:gd name="adj2" fmla="val 5017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49" name="Seta para baixo 9">
            <a:extLst>
              <a:ext uri="{FF2B5EF4-FFF2-40B4-BE49-F238E27FC236}">
                <a16:creationId xmlns:a16="http://schemas.microsoft.com/office/drawing/2014/main" id="{F0A37E1E-C2F4-46B1-9682-9B3B070A1F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39601" y="3429547"/>
            <a:ext cx="503237" cy="649288"/>
          </a:xfrm>
          <a:prstGeom prst="downArrow">
            <a:avLst>
              <a:gd name="adj1" fmla="val 50000"/>
              <a:gd name="adj2" fmla="val 5017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50" name="Seta para baixo 9">
            <a:extLst>
              <a:ext uri="{FF2B5EF4-FFF2-40B4-BE49-F238E27FC236}">
                <a16:creationId xmlns:a16="http://schemas.microsoft.com/office/drawing/2014/main" id="{11EC57A0-8580-43BF-8258-FB7DA12D68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69687" y="5571325"/>
            <a:ext cx="503237" cy="649288"/>
          </a:xfrm>
          <a:prstGeom prst="downArrow">
            <a:avLst>
              <a:gd name="adj1" fmla="val 50000"/>
              <a:gd name="adj2" fmla="val 5017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51" name="Seta para baixo 9">
            <a:extLst>
              <a:ext uri="{FF2B5EF4-FFF2-40B4-BE49-F238E27FC236}">
                <a16:creationId xmlns:a16="http://schemas.microsoft.com/office/drawing/2014/main" id="{95454611-3C31-4E26-8DC5-6D8BE6E895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90868" y="1468809"/>
            <a:ext cx="503237" cy="649288"/>
          </a:xfrm>
          <a:prstGeom prst="downArrow">
            <a:avLst>
              <a:gd name="adj1" fmla="val 50000"/>
              <a:gd name="adj2" fmla="val 5017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446CC1-829F-4C8A-8114-58131710A629}"/>
                  </a:ext>
                </a:extLst>
              </p:cNvPr>
              <p:cNvSpPr txBox="1"/>
              <p:nvPr/>
            </p:nvSpPr>
            <p:spPr>
              <a:xfrm>
                <a:off x="1304880" y="2803251"/>
                <a:ext cx="9325758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→1.300+105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.0,00036=663,26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446CC1-829F-4C8A-8114-58131710A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80" y="2803251"/>
                <a:ext cx="9325758" cy="625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991B2F-9828-4E46-B3BD-F9AEFBAB463F}"/>
                  </a:ext>
                </a:extLst>
              </p:cNvPr>
              <p:cNvSpPr txBox="1"/>
              <p:nvPr/>
            </p:nvSpPr>
            <p:spPr>
              <a:xfrm>
                <a:off x="1293076" y="2045715"/>
                <a:ext cx="8706230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0,10+0,5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0,00036;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0,00036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991B2F-9828-4E46-B3BD-F9AEFBAB4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76" y="2045715"/>
                <a:ext cx="8706230" cy="575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A50315A-8E3A-460C-81A3-5D94933B44FC}"/>
                  </a:ext>
                </a:extLst>
              </p:cNvPr>
              <p:cNvSpPr txBox="1"/>
              <p:nvPr/>
            </p:nvSpPr>
            <p:spPr>
              <a:xfrm>
                <a:off x="4297201" y="388834"/>
                <a:ext cx="3129511" cy="784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A50315A-8E3A-460C-81A3-5D94933B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201" y="388834"/>
                <a:ext cx="3129511" cy="784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1A28C7C-C17D-47D8-8BBF-600B4BB49CD5}"/>
                  </a:ext>
                </a:extLst>
              </p:cNvPr>
              <p:cNvSpPr txBox="1"/>
              <p:nvPr/>
            </p:nvSpPr>
            <p:spPr>
              <a:xfrm>
                <a:off x="407289" y="1400528"/>
                <a:ext cx="2508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𝑂𝑟𝑑𝑒𝑚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1A28C7C-C17D-47D8-8BBF-600B4BB49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9" y="1400528"/>
                <a:ext cx="2508583" cy="369332"/>
              </a:xfrm>
              <a:prstGeom prst="rect">
                <a:avLst/>
              </a:prstGeom>
              <a:blipFill>
                <a:blip r:embed="rId5"/>
                <a:stretch>
                  <a:fillRect r="-70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C5EB758-9199-4AF1-8688-7ED72DEEA2B0}"/>
                  </a:ext>
                </a:extLst>
              </p:cNvPr>
              <p:cNvSpPr txBox="1"/>
              <p:nvPr/>
            </p:nvSpPr>
            <p:spPr>
              <a:xfrm>
                <a:off x="1316685" y="5398164"/>
                <a:ext cx="9433160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→1.252+105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.0,00017=423,54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C5EB758-9199-4AF1-8688-7ED72DEE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85" y="5398164"/>
                <a:ext cx="9433160" cy="625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EB1FB5F-D49B-4182-B6D8-C1BB3E39941C}"/>
                  </a:ext>
                </a:extLst>
              </p:cNvPr>
              <p:cNvSpPr txBox="1"/>
              <p:nvPr/>
            </p:nvSpPr>
            <p:spPr>
              <a:xfrm>
                <a:off x="1304881" y="4640628"/>
                <a:ext cx="8834470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0,10+0,5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0,00028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0,00017;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EB1FB5F-D49B-4182-B6D8-C1BB3E39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81" y="4640628"/>
                <a:ext cx="8834470" cy="5751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702989-5988-4427-8E8A-75D5D1803251}"/>
                  </a:ext>
                </a:extLst>
              </p:cNvPr>
              <p:cNvSpPr txBox="1"/>
              <p:nvPr/>
            </p:nvSpPr>
            <p:spPr>
              <a:xfrm>
                <a:off x="407289" y="3832500"/>
                <a:ext cx="2508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2ª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𝑂𝑟𝑑𝑒𝑚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B702989-5988-4427-8E8A-75D5D18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9" y="3832500"/>
                <a:ext cx="2508583" cy="369332"/>
              </a:xfrm>
              <a:prstGeom prst="rect">
                <a:avLst/>
              </a:prstGeom>
              <a:blipFill>
                <a:blip r:embed="rId8"/>
                <a:stretch>
                  <a:fillRect r="-8273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>
            <a:extLst>
              <a:ext uri="{FF2B5EF4-FFF2-40B4-BE49-F238E27FC236}">
                <a16:creationId xmlns:a16="http://schemas.microsoft.com/office/drawing/2014/main" id="{2C51DDA2-B70E-4DA0-9604-CD1D7634320D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</p:spTree>
    <p:extLst>
      <p:ext uri="{BB962C8B-B14F-4D97-AF65-F5344CB8AC3E}">
        <p14:creationId xmlns:p14="http://schemas.microsoft.com/office/powerpoint/2010/main" val="255190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724574B-85E3-466A-8D0B-773906F027F4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/>
              <p:nvPr/>
            </p:nvSpPr>
            <p:spPr>
              <a:xfrm>
                <a:off x="528640" y="557022"/>
                <a:ext cx="11436045" cy="633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663,26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420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=0,045;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=0,179≅0,20;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=0,10→Á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pt-BR" sz="2000" b="0" dirty="0">
                  <a:ea typeface="Cambria Math" panose="02040503050406030204" pitchFamily="18" charset="0"/>
                </a:endParaRPr>
              </a:p>
              <a:p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423,54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30 . 420 . 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=0,013;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083≅0,10;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→Á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𝑏𝑎𝑐𝑜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𝑈𝑠𝑎𝑟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𝑚𝑎𝑖𝑜𝑟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0,10 . 420 . 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=2,42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 . 100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2,42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420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100=0,58% </m:t>
                      </m:r>
                    </m:oMath>
                  </m:oMathPara>
                </a14:m>
                <a:endParaRPr lang="pt-BR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420=0,36≥1,68;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=1,68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=0,08 .420=33,6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DFBB293-2039-48CF-A4A6-B330BAFD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" y="557022"/>
                <a:ext cx="11436045" cy="6336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094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7D3C4-B89B-4B4C-854E-1A75C380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 err="1">
                <a:solidFill>
                  <a:schemeClr val="accent1"/>
                </a:solidFill>
              </a:rPr>
              <a:t>Exercicio</a:t>
            </a:r>
            <a:r>
              <a:rPr lang="pt-BR" sz="3600" dirty="0">
                <a:solidFill>
                  <a:schemeClr val="accent1"/>
                </a:solidFill>
              </a:rPr>
              <a:t> 06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200" dirty="0"/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Concreto C15; Aço CA-50 ;  d’ = 2,5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Coeficientes :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2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200" dirty="0"/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Cargas: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2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0,0 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200" dirty="0"/>
                  <a:t>Seção Transversal Pilar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(14</m:t>
                    </m:r>
                    <m:r>
                      <m:rPr>
                        <m:sty m:val="p"/>
                      </m:rPr>
                      <a:rPr lang="pt-BR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dirty="0"/>
              </a:p>
              <a:p>
                <a:pPr>
                  <a:lnSpc>
                    <a:spcPct val="110000"/>
                  </a:lnSpc>
                </a:pPr>
                <a:endParaRPr lang="pt-BR" sz="2200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C7ADF85-C0BA-401F-997D-0BFEA3573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487" y="2249046"/>
                <a:ext cx="6123783" cy="3802762"/>
              </a:xfrm>
              <a:blipFill>
                <a:blip r:embed="rId2"/>
                <a:stretch>
                  <a:fillRect l="-1295" t="-962" r="-3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95A108B-21EC-4CB8-8082-2361C5CA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861" y="2352511"/>
            <a:ext cx="1952124" cy="2994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/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D71FDA-BADC-4878-A068-841444BD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95" y="4483358"/>
                <a:ext cx="60939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/>
              <p:nvPr/>
            </p:nvSpPr>
            <p:spPr>
              <a:xfrm>
                <a:off x="8860791" y="3604320"/>
                <a:ext cx="6076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A0DE75E-73EF-461F-85C9-A18492BA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791" y="3604320"/>
                <a:ext cx="607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/>
              <p:nvPr/>
            </p:nvSpPr>
            <p:spPr>
              <a:xfrm>
                <a:off x="9311513" y="3587552"/>
                <a:ext cx="5872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D6012CD-8480-445D-B324-094301280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513" y="3587552"/>
                <a:ext cx="58728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112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447EEED-5837-4433-B8E0-C143D2FF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pt-BR" sz="3600">
                <a:solidFill>
                  <a:schemeClr val="tx1"/>
                </a:solidFill>
              </a:rPr>
              <a:t>Pilar de Canto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351C6-C6F1-48F5-A17D-0B99A239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301" y="2776754"/>
            <a:ext cx="7448283" cy="3890460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De modo geral, os pilares de canto encontram-se posicionados nos cantos dos edifícios, vindo daí o nome, como mostrado na figura. Na situação de projeto ocorre a flexão composta oblíqua, decorrente da não continuidade das vigas apoiadas no pilar. Existem, portanto, os momentos fletores MA e MB de 1a ordem, nas suas duas direções do pilar, ou seja, e1x e e1y . Esses momentos podem ser calculados da mesma forma como apresentado nos pilares de extremidade.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C0A346-8C2B-4F5A-B2EA-C1B6A953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43" y="968002"/>
            <a:ext cx="2304707" cy="269423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FE415A-DB04-4DC8-B90E-EE733C04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9" y="4214985"/>
            <a:ext cx="1936403" cy="18492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A17EFB-80B2-4799-ADA5-33F824D00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526" y="376238"/>
            <a:ext cx="1665838" cy="22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3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2CF91-078D-45A6-B02D-7BA0269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000" dirty="0"/>
                  <a:t>Dimensionar a armadura longitudinal vertical do pilar mostrado na figura abaixo, sendo conhecidos: </a:t>
                </a:r>
              </a:p>
              <a:p>
                <a:r>
                  <a:rPr lang="pt-BR" sz="2000" dirty="0"/>
                  <a:t>Concreto C20;  Aço CA-50 ;  d’ = 4,0 cm ; </a:t>
                </a:r>
              </a:p>
              <a:p>
                <a:r>
                  <a:rPr lang="pt-BR" sz="2000" dirty="0"/>
                  <a:t>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/>
                  <a:t>1,15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=820,0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041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.7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=1,78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2000" dirty="0"/>
              </a:p>
              <a:p>
                <a:r>
                  <a:rPr lang="pt-BR" sz="2000" dirty="0"/>
                  <a:t>Seção Transversal 20 x 50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=1.000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sz="2000" dirty="0"/>
                  <a:t>	</a:t>
                </a:r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479FA886-5964-4D85-9E36-B682BF54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677" y="4552184"/>
            <a:ext cx="2008440" cy="21018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AE50BE-65D9-4985-B6EC-2B62EB67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15" y="4552184"/>
            <a:ext cx="1981059" cy="21018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E35310-FCDC-4F23-995D-8EDA73F5A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385" y="3720717"/>
            <a:ext cx="1665838" cy="29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3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28640" y="372355"/>
                <a:ext cx="11422966" cy="615505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=1,0 . 1,4 . 820=1148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3,46 .  280 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=48,44</m:t>
                      </m:r>
                    </m:oMath>
                  </m:oMathPara>
                </a14:m>
                <a:endParaRPr lang="pt-BR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=19,38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=1148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.20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=2410,8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=1148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50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3444,0 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1,78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26,1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pt-BR" sz="2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38; 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𝑜𝑛𝑠𝑖𝑑𝑒𝑟𝑎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2000" dirty="0"/>
                  <a:t> </a:t>
                </a:r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28640" y="372355"/>
                <a:ext cx="11422966" cy="61550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2BF1E0A5-32D0-4E26-826E-701575D06DF1}"/>
              </a:ext>
            </a:extLst>
          </p:cNvPr>
          <p:cNvSpPr/>
          <p:nvPr/>
        </p:nvSpPr>
        <p:spPr>
          <a:xfrm>
            <a:off x="528640" y="187690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</a:t>
            </a:r>
          </a:p>
        </p:txBody>
      </p:sp>
    </p:spTree>
    <p:extLst>
      <p:ext uri="{BB962C8B-B14F-4D97-AF65-F5344CB8AC3E}">
        <p14:creationId xmlns:p14="http://schemas.microsoft.com/office/powerpoint/2010/main" val="27786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990E2C7-1795-4BA4-BBC7-B4F019958EE9}"/>
                  </a:ext>
                </a:extLst>
              </p:cNvPr>
              <p:cNvSpPr/>
              <p:nvPr/>
            </p:nvSpPr>
            <p:spPr>
              <a:xfrm>
                <a:off x="897988" y="0"/>
                <a:ext cx="10396024" cy="7603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Direção 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0,80+0,5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=0,00019≤0,00025;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=0,00019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 . 2410,8+1148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0,00019=4120,86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=3444,0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4120,86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20 . 1000 . 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=0,144 ≅0,15;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=0,20</m:t>
                      </m:r>
                    </m:oMath>
                  </m:oMathPara>
                </a14:m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3444,0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50 . 1000 . 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=0,05;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08≅0,10</m:t>
                      </m:r>
                    </m:oMath>
                  </m:oMathPara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𝑦𝑑</m:t>
                            </m:r>
                          </m:sub>
                        </m:sSub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0,50 . 1000 . 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=16,42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 . 100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16,42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. 100=1,64% </m:t>
                    </m:r>
                  </m:oMath>
                </a14:m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1148</m:t>
                          </m:r>
                        </m:num>
                        <m:den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1000=3,96≥4;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=4,0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990E2C7-1795-4BA4-BBC7-B4F019958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8" y="0"/>
                <a:ext cx="10396024" cy="7603235"/>
              </a:xfrm>
              <a:prstGeom prst="rect">
                <a:avLst/>
              </a:prstGeom>
              <a:blipFill>
                <a:blip r:embed="rId2"/>
                <a:stretch>
                  <a:fillRect l="-469" t="-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0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EF483F9-F0B3-4DAA-9BB4-BD2B57E7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93" y="330120"/>
            <a:ext cx="7451796" cy="642284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C99EF2CD-9A4D-4A35-8852-4D78835B3D45}"/>
              </a:ext>
            </a:extLst>
          </p:cNvPr>
          <p:cNvSpPr/>
          <p:nvPr/>
        </p:nvSpPr>
        <p:spPr>
          <a:xfrm>
            <a:off x="9608234" y="3137095"/>
            <a:ext cx="1092455" cy="57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4ECDCA2-C8FA-486D-85B6-2B6D182D8443}"/>
              </a:ext>
            </a:extLst>
          </p:cNvPr>
          <p:cNvSpPr/>
          <p:nvPr/>
        </p:nvSpPr>
        <p:spPr>
          <a:xfrm>
            <a:off x="8510955" y="868443"/>
            <a:ext cx="1913206" cy="932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37EA6AA-A699-4D30-A635-AB009018AFEC}"/>
              </a:ext>
            </a:extLst>
          </p:cNvPr>
          <p:cNvCxnSpPr>
            <a:cxnSpLocks/>
          </p:cNvCxnSpPr>
          <p:nvPr/>
        </p:nvCxnSpPr>
        <p:spPr>
          <a:xfrm>
            <a:off x="8088923" y="1842868"/>
            <a:ext cx="1" cy="1294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B7CA714-F87F-46CA-8032-D08345BCE9F1}"/>
              </a:ext>
            </a:extLst>
          </p:cNvPr>
          <p:cNvCxnSpPr>
            <a:cxnSpLocks/>
          </p:cNvCxnSpPr>
          <p:nvPr/>
        </p:nvCxnSpPr>
        <p:spPr>
          <a:xfrm>
            <a:off x="2601779" y="6359067"/>
            <a:ext cx="9385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C7942B9-B88F-4047-8A92-F87D133BDBA6}"/>
              </a:ext>
            </a:extLst>
          </p:cNvPr>
          <p:cNvCxnSpPr>
            <a:cxnSpLocks/>
          </p:cNvCxnSpPr>
          <p:nvPr/>
        </p:nvCxnSpPr>
        <p:spPr>
          <a:xfrm flipV="1">
            <a:off x="3728311" y="6387203"/>
            <a:ext cx="4360612" cy="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8816722-3C6F-43BD-9959-1F7752A5AAFA}"/>
              </a:ext>
            </a:extLst>
          </p:cNvPr>
          <p:cNvCxnSpPr/>
          <p:nvPr/>
        </p:nvCxnSpPr>
        <p:spPr>
          <a:xfrm>
            <a:off x="8088923" y="3137095"/>
            <a:ext cx="0" cy="32501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BBF2425A-548A-412F-9D7B-CA7676F2AE26}"/>
              </a:ext>
            </a:extLst>
          </p:cNvPr>
          <p:cNvSpPr/>
          <p:nvPr/>
        </p:nvSpPr>
        <p:spPr>
          <a:xfrm>
            <a:off x="8025618" y="6302796"/>
            <a:ext cx="126609" cy="11254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17BF5BA-3888-4E32-AD8C-068B15DE5280}"/>
              </a:ext>
            </a:extLst>
          </p:cNvPr>
          <p:cNvSpPr txBox="1"/>
          <p:nvPr/>
        </p:nvSpPr>
        <p:spPr>
          <a:xfrm>
            <a:off x="520505" y="984738"/>
            <a:ext cx="225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Ábaco 14B pág. 43</a:t>
            </a:r>
          </a:p>
          <a:p>
            <a:r>
              <a:rPr lang="pt-BR" dirty="0"/>
              <a:t>w = 0,50</a:t>
            </a:r>
          </a:p>
        </p:txBody>
      </p:sp>
    </p:spTree>
    <p:extLst>
      <p:ext uri="{BB962C8B-B14F-4D97-AF65-F5344CB8AC3E}">
        <p14:creationId xmlns:p14="http://schemas.microsoft.com/office/powerpoint/2010/main" val="16571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93F9AB-88B7-4B4D-A2BE-6BDC3DE3D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92" y="346808"/>
            <a:ext cx="4357944" cy="6164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4851F20-367D-4897-AA98-2BCDC8612068}"/>
                  </a:ext>
                </a:extLst>
              </p:cNvPr>
              <p:cNvSpPr/>
              <p:nvPr/>
            </p:nvSpPr>
            <p:spPr>
              <a:xfrm>
                <a:off x="6944687" y="824428"/>
                <a:ext cx="462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4851F20-367D-4897-AA98-2BCDC8612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87" y="824428"/>
                <a:ext cx="4622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6490547-0497-4D98-9378-442DF222424C}"/>
                  </a:ext>
                </a:extLst>
              </p:cNvPr>
              <p:cNvSpPr/>
              <p:nvPr/>
            </p:nvSpPr>
            <p:spPr>
              <a:xfrm>
                <a:off x="9584074" y="82442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6490547-0497-4D98-9378-442DF2224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074" y="824428"/>
                <a:ext cx="4675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C180DDA-3888-4E9C-AFE4-BFC6FFF11000}"/>
                  </a:ext>
                </a:extLst>
              </p:cNvPr>
              <p:cNvSpPr/>
              <p:nvPr/>
            </p:nvSpPr>
            <p:spPr>
              <a:xfrm>
                <a:off x="6942026" y="3453514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C180DDA-3888-4E9C-AFE4-BFC6FFF1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26" y="3453514"/>
                <a:ext cx="46756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BD5FE997-2177-4C7E-9BEA-C6018CCD17DC}"/>
                  </a:ext>
                </a:extLst>
              </p:cNvPr>
              <p:cNvSpPr/>
              <p:nvPr/>
            </p:nvSpPr>
            <p:spPr>
              <a:xfrm>
                <a:off x="9646990" y="3512303"/>
                <a:ext cx="457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BD5FE997-2177-4C7E-9BEA-C6018CCD1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90" y="3512303"/>
                <a:ext cx="457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EF65F46-C862-4B26-9B49-A8F69EBCDFEC}"/>
                  </a:ext>
                </a:extLst>
              </p:cNvPr>
              <p:cNvSpPr/>
              <p:nvPr/>
            </p:nvSpPr>
            <p:spPr>
              <a:xfrm>
                <a:off x="6942026" y="6144843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EF65F46-C862-4B26-9B49-A8F69EBCD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26" y="6144843"/>
                <a:ext cx="46756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06C1E0-485D-4F41-9691-8DE92E392F99}"/>
                  </a:ext>
                </a:extLst>
              </p:cNvPr>
              <p:cNvSpPr/>
              <p:nvPr/>
            </p:nvSpPr>
            <p:spPr>
              <a:xfrm>
                <a:off x="9651107" y="6144843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06C1E0-485D-4F41-9691-8DE92E392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07" y="6144843"/>
                <a:ext cx="4675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6A6C1E3-605C-4C78-A8D8-F09AC5701260}"/>
                  </a:ext>
                </a:extLst>
              </p:cNvPr>
              <p:cNvSpPr/>
              <p:nvPr/>
            </p:nvSpPr>
            <p:spPr>
              <a:xfrm rot="16200000">
                <a:off x="6617843" y="1965128"/>
                <a:ext cx="201978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=497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6A6C1E3-605C-4C78-A8D8-F09AC5701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17843" y="1965128"/>
                <a:ext cx="2019784" cy="391902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598" y="1151187"/>
                <a:ext cx="5271123" cy="53600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Dimensionar a armadura longitudinal vertical do pilar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sendo conhecidos: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Concreto C20; Aço CA-50 ;  d’ = 2,5 cm 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Coeficientes de ponderação: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1,15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130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,0 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=280,0 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Pilar 19 x 25 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475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Seção Transversal da Viga V1: 19 x 50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r>
                  <a:rPr lang="pt-BR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19 cm,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𝑣𝑖𝑔𝑎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=18 KN/m)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t-BR" sz="2000" dirty="0"/>
                  <a:t>Seção Transversal da Viga V4: 19 x 50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t-BR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/>
                  <a:t> = 19 cm,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=50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𝑣𝑖𝑔𝑎</m:t>
                        </m:r>
                      </m:sub>
                    </m:sSub>
                  </m:oMath>
                </a14:m>
                <a:r>
                  <a:rPr lang="pt-BR" sz="2000" dirty="0"/>
                  <a:t>=19 KN/m)</a:t>
                </a:r>
              </a:p>
              <a:p>
                <a:pPr marL="0" indent="0">
                  <a:lnSpc>
                    <a:spcPct val="110000"/>
                  </a:lnSpc>
                  <a:buFont typeface="Wingdings" panose="05000000000000000000" pitchFamily="2" charset="2"/>
                  <a:buNone/>
                </a:pPr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98" y="1151187"/>
                <a:ext cx="5271123" cy="5360004"/>
              </a:xfrm>
              <a:prstGeom prst="rect">
                <a:avLst/>
              </a:prstGeom>
              <a:blipFill>
                <a:blip r:embed="rId10"/>
                <a:stretch>
                  <a:fillRect l="-1156" t="-569" b="-1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1">
            <a:extLst>
              <a:ext uri="{FF2B5EF4-FFF2-40B4-BE49-F238E27FC236}">
                <a16:creationId xmlns:a16="http://schemas.microsoft.com/office/drawing/2014/main" id="{763E865F-3F0A-4730-BC51-87D5BD2079E9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D679FF3-A3F3-4685-B9EA-39E19EB4AF0E}"/>
                  </a:ext>
                </a:extLst>
              </p:cNvPr>
              <p:cNvSpPr/>
              <p:nvPr/>
            </p:nvSpPr>
            <p:spPr>
              <a:xfrm>
                <a:off x="7798072" y="193716"/>
                <a:ext cx="201978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=480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D679FF3-A3F3-4685-B9EA-39E19EB4A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072" y="193716"/>
                <a:ext cx="2019784" cy="391902"/>
              </a:xfrm>
              <a:prstGeom prst="rect">
                <a:avLst/>
              </a:prstGeom>
              <a:blipFill>
                <a:blip r:embed="rId11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0AB1D3C-537D-4D63-9B14-B1D1D58C0F5F}"/>
                  </a:ext>
                </a:extLst>
              </p:cNvPr>
              <p:cNvSpPr/>
              <p:nvPr/>
            </p:nvSpPr>
            <p:spPr>
              <a:xfrm>
                <a:off x="8515633" y="781855"/>
                <a:ext cx="458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0AB1D3C-537D-4D63-9B14-B1D1D58C0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633" y="781855"/>
                <a:ext cx="45801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7FF8A98B-6B89-4018-A49C-A8C335251786}"/>
                  </a:ext>
                </a:extLst>
              </p:cNvPr>
              <p:cNvSpPr/>
              <p:nvPr/>
            </p:nvSpPr>
            <p:spPr>
              <a:xfrm>
                <a:off x="8425442" y="3453514"/>
                <a:ext cx="463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7FF8A98B-6B89-4018-A49C-A8C335251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42" y="3453514"/>
                <a:ext cx="463332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0F75D5B-11FD-43C6-B2DE-23156FAC30A4}"/>
                  </a:ext>
                </a:extLst>
              </p:cNvPr>
              <p:cNvSpPr/>
              <p:nvPr/>
            </p:nvSpPr>
            <p:spPr>
              <a:xfrm>
                <a:off x="8451909" y="6141859"/>
                <a:ext cx="463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0F75D5B-11FD-43C6-B2DE-23156FAC3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09" y="6141859"/>
                <a:ext cx="463332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4A82FAD-F6F6-477D-9C68-B84A2273BAB9}"/>
                  </a:ext>
                </a:extLst>
              </p:cNvPr>
              <p:cNvSpPr/>
              <p:nvPr/>
            </p:nvSpPr>
            <p:spPr>
              <a:xfrm rot="16200000">
                <a:off x="7385782" y="5538161"/>
                <a:ext cx="458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4A82FAD-F6F6-477D-9C68-B84A2273B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85782" y="5538161"/>
                <a:ext cx="458011" cy="369332"/>
              </a:xfrm>
              <a:prstGeom prst="rect">
                <a:avLst/>
              </a:prstGeom>
              <a:blipFill>
                <a:blip r:embed="rId15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FBFD4DA-DFC0-464D-9A17-DF417EC920CF}"/>
                  </a:ext>
                </a:extLst>
              </p:cNvPr>
              <p:cNvSpPr/>
              <p:nvPr/>
            </p:nvSpPr>
            <p:spPr>
              <a:xfrm rot="16200000">
                <a:off x="10103943" y="5540821"/>
                <a:ext cx="463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FBFD4DA-DFC0-464D-9A17-DF417EC92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103943" y="5540821"/>
                <a:ext cx="463332" cy="369332"/>
              </a:xfrm>
              <a:prstGeom prst="rect">
                <a:avLst/>
              </a:prstGeom>
              <a:blipFill>
                <a:blip r:embed="rId16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145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F4A7A99-C5CB-48EF-9E99-DCD1BBC8FE05}"/>
                  </a:ext>
                </a:extLst>
              </p:cNvPr>
              <p:cNvSpPr txBox="1"/>
              <p:nvPr/>
            </p:nvSpPr>
            <p:spPr>
              <a:xfrm>
                <a:off x="528640" y="3707287"/>
                <a:ext cx="10911256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=3456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176,7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176,7+176,7+412,3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=797,54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F4A7A99-C5CB-48EF-9E99-DCD1BBC8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" y="3707287"/>
                <a:ext cx="10911256" cy="698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F125F29-ABA0-4E42-AD34-F7DE7CE6C2A4}"/>
                  </a:ext>
                </a:extLst>
              </p:cNvPr>
              <p:cNvSpPr txBox="1"/>
              <p:nvPr/>
            </p:nvSpPr>
            <p:spPr>
              <a:xfrm>
                <a:off x="-91095" y="2491914"/>
                <a:ext cx="7633144" cy="1158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𝑝𝑖𝑙𝑎𝑟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𝑝𝑖𝑙𝑎𝑟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100" b="0" i="1" smtClean="0">
                                      <a:latin typeface="Cambria Math" panose="02040503050406030204" pitchFamily="18" charset="0"/>
                                    </a:rPr>
                                    <m:t>𝑒𝑓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19 . 25³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=176,7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F125F29-ABA0-4E42-AD34-F7DE7CE6C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95" y="2491914"/>
                <a:ext cx="7633144" cy="1158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A1AE78E-8B04-48D5-B0BC-DD87D2F5C048}"/>
                  </a:ext>
                </a:extLst>
              </p:cNvPr>
              <p:cNvSpPr txBox="1"/>
              <p:nvPr/>
            </p:nvSpPr>
            <p:spPr>
              <a:xfrm>
                <a:off x="627401" y="1832904"/>
                <a:ext cx="4625946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19 . 50³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=197917</m:t>
                      </m:r>
                      <m:sSup>
                        <m:sSup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A1AE78E-8B04-48D5-B0BC-DD87D2F5C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1" y="1832904"/>
                <a:ext cx="4625946" cy="643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93EF4C-02CB-4323-8C94-3EC0DA1D7AB8}"/>
                  </a:ext>
                </a:extLst>
              </p:cNvPr>
              <p:cNvSpPr txBox="1"/>
              <p:nvPr/>
            </p:nvSpPr>
            <p:spPr>
              <a:xfrm>
                <a:off x="5655882" y="1746290"/>
                <a:ext cx="4592347" cy="705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197917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480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=412,3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93EF4C-02CB-4323-8C94-3EC0DA1D7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82" y="1746290"/>
                <a:ext cx="4592347" cy="705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6908084-97EB-45ED-83E0-C960D0E11D14}"/>
                  </a:ext>
                </a:extLst>
              </p:cNvPr>
              <p:cNvSpPr txBox="1"/>
              <p:nvPr/>
            </p:nvSpPr>
            <p:spPr>
              <a:xfrm>
                <a:off x="627401" y="1067807"/>
                <a:ext cx="7480125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18 . 4,8²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=34,56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=3456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6908084-97EB-45ED-83E0-C960D0E1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1" y="1067807"/>
                <a:ext cx="7480125" cy="6534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7774A34-2A27-406F-B932-29004DB47E67}"/>
                  </a:ext>
                </a:extLst>
              </p:cNvPr>
              <p:cNvSpPr/>
              <p:nvPr/>
            </p:nvSpPr>
            <p:spPr>
              <a:xfrm>
                <a:off x="403370" y="4576280"/>
                <a:ext cx="8927059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=797,54+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797,54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=1196,31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7774A34-2A27-406F-B932-29004DB47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0" y="4576280"/>
                <a:ext cx="8927059" cy="704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BFD4836-794B-43DB-BE3C-AEB6066D28F4}"/>
                  </a:ext>
                </a:extLst>
              </p:cNvPr>
              <p:cNvSpPr/>
              <p:nvPr/>
            </p:nvSpPr>
            <p:spPr>
              <a:xfrm>
                <a:off x="420746" y="5440208"/>
                <a:ext cx="8909683" cy="4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=1,0 . 1,4 . 1196,31=1674,83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BFD4836-794B-43DB-BE3C-AEB6066D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6" y="5440208"/>
                <a:ext cx="8909683" cy="441403"/>
              </a:xfrm>
              <a:prstGeom prst="rect">
                <a:avLst/>
              </a:prstGeom>
              <a:blipFill>
                <a:blip r:embed="rId8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CE23C80-C69D-417D-8497-F0CD977A4F51}"/>
                  </a:ext>
                </a:extLst>
              </p:cNvPr>
              <p:cNvSpPr txBox="1"/>
              <p:nvPr/>
            </p:nvSpPr>
            <p:spPr>
              <a:xfrm>
                <a:off x="627401" y="6064671"/>
                <a:ext cx="1791516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CE23C80-C69D-417D-8497-F0CD977A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1" y="6064671"/>
                <a:ext cx="1791516" cy="659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8748D4BC-E1A8-4874-93B3-A2937EFD85F5}"/>
              </a:ext>
            </a:extLst>
          </p:cNvPr>
          <p:cNvSpPr txBox="1"/>
          <p:nvPr/>
        </p:nvSpPr>
        <p:spPr>
          <a:xfrm>
            <a:off x="528640" y="610588"/>
            <a:ext cx="3699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Excentricidade de 1ª Ordem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2441D3-B65D-4751-B9D0-99F1D4D3C41B}"/>
              </a:ext>
            </a:extLst>
          </p:cNvPr>
          <p:cNvSpPr/>
          <p:nvPr/>
        </p:nvSpPr>
        <p:spPr>
          <a:xfrm>
            <a:off x="528640" y="187690"/>
            <a:ext cx="31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- Direção X – Viga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CD7D2E-5B2E-417F-8220-E3EBB94F8FFB}"/>
                  </a:ext>
                </a:extLst>
              </p:cNvPr>
              <p:cNvSpPr txBox="1"/>
              <p:nvPr/>
            </p:nvSpPr>
            <p:spPr>
              <a:xfrm>
                <a:off x="2773069" y="6090864"/>
                <a:ext cx="3211199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1674,83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182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=9,20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CD7D2E-5B2E-417F-8220-E3EBB94F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69" y="6090864"/>
                <a:ext cx="3211199" cy="6071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1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171C8F2-7C30-4BFF-8F80-1F6B5C1C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anchor="t">
            <a:normAutofit/>
          </a:bodyPr>
          <a:lstStyle/>
          <a:p>
            <a:r>
              <a:rPr lang="pt-BR" sz="5400" dirty="0">
                <a:solidFill>
                  <a:schemeClr val="accent1"/>
                </a:solidFill>
              </a:rPr>
              <a:t>Lançamento dos Pilares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7627B-3F88-4F31-ADCC-3D32695F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61" y="3393281"/>
            <a:ext cx="3311714" cy="1728787"/>
          </a:xfrm>
        </p:spPr>
        <p:txBody>
          <a:bodyPr anchor="t">
            <a:normAutofit/>
          </a:bodyPr>
          <a:lstStyle/>
          <a:p>
            <a:pPr algn="just"/>
            <a:r>
              <a:rPr lang="pt-BR" sz="2500" dirty="0">
                <a:latin typeface="+mj-lt"/>
              </a:rPr>
              <a:t>Procurar dispor os pilares nos encontros de vigas.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CB05D90F-5E66-4298-AD47-F0B8C24B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08" y="1016794"/>
            <a:ext cx="41656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eta para a direita 6">
            <a:extLst>
              <a:ext uri="{FF2B5EF4-FFF2-40B4-BE49-F238E27FC236}">
                <a16:creationId xmlns:a16="http://schemas.microsoft.com/office/drawing/2014/main" id="{C0031A1C-8295-4DE5-B6F1-06095D3C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834" y="4545806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63" name="Seta para a direita 7">
            <a:extLst>
              <a:ext uri="{FF2B5EF4-FFF2-40B4-BE49-F238E27FC236}">
                <a16:creationId xmlns:a16="http://schemas.microsoft.com/office/drawing/2014/main" id="{67DE459E-E6F9-425F-9973-D59A3DA7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834" y="1593056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64" name="Seta para a direita 8">
            <a:extLst>
              <a:ext uri="{FF2B5EF4-FFF2-40B4-BE49-F238E27FC236}">
                <a16:creationId xmlns:a16="http://schemas.microsoft.com/office/drawing/2014/main" id="{298773FE-5F0A-4D7C-B21E-997AF59C9C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63858" y="1593056"/>
            <a:ext cx="576262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65" name="Seta para a direita 9">
            <a:extLst>
              <a:ext uri="{FF2B5EF4-FFF2-40B4-BE49-F238E27FC236}">
                <a16:creationId xmlns:a16="http://schemas.microsoft.com/office/drawing/2014/main" id="{DAE4B513-A304-4DC5-BD74-5079EE7AC2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60621" y="4472781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66" name="Seta para a direita 10">
            <a:extLst>
              <a:ext uri="{FF2B5EF4-FFF2-40B4-BE49-F238E27FC236}">
                <a16:creationId xmlns:a16="http://schemas.microsoft.com/office/drawing/2014/main" id="{D36B02E4-2124-4BA4-970C-B8F6AB5EE03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63858" y="3537744"/>
            <a:ext cx="576262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67" name="CaixaDeTexto 11">
            <a:extLst>
              <a:ext uri="{FF2B5EF4-FFF2-40B4-BE49-F238E27FC236}">
                <a16:creationId xmlns:a16="http://schemas.microsoft.com/office/drawing/2014/main" id="{5C93BD60-0262-438A-8928-A4AEE4C81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584" y="3393281"/>
            <a:ext cx="1512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FF0000"/>
                </a:solidFill>
              </a:rPr>
              <a:t>Algumas vigas se apoiam em outras vigas!</a:t>
            </a:r>
          </a:p>
        </p:txBody>
      </p:sp>
    </p:spTree>
    <p:extLst>
      <p:ext uri="{BB962C8B-B14F-4D97-AF65-F5344CB8AC3E}">
        <p14:creationId xmlns:p14="http://schemas.microsoft.com/office/powerpoint/2010/main" val="2779968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F4A7A99-C5CB-48EF-9E99-DCD1BBC8FE05}"/>
                  </a:ext>
                </a:extLst>
              </p:cNvPr>
              <p:cNvSpPr txBox="1"/>
              <p:nvPr/>
            </p:nvSpPr>
            <p:spPr>
              <a:xfrm>
                <a:off x="528640" y="3687705"/>
                <a:ext cx="11358494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=3911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102,07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102,07+102,07+398,22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=662,72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F4A7A99-C5CB-48EF-9E99-DCD1BBC8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" y="3687705"/>
                <a:ext cx="11358494" cy="698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F125F29-ABA0-4E42-AD34-F7DE7CE6C2A4}"/>
                  </a:ext>
                </a:extLst>
              </p:cNvPr>
              <p:cNvSpPr txBox="1"/>
              <p:nvPr/>
            </p:nvSpPr>
            <p:spPr>
              <a:xfrm>
                <a:off x="28766" y="2508444"/>
                <a:ext cx="7633144" cy="1158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𝑝𝑖𝑙𝑎𝑟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𝑝𝑖𝑙𝑎𝑟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100" b="0" i="1" smtClean="0">
                                      <a:latin typeface="Cambria Math" panose="02040503050406030204" pitchFamily="18" charset="0"/>
                                    </a:rPr>
                                    <m:t>𝑒𝑓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25 . 19³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=102,07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F125F29-ABA0-4E42-AD34-F7DE7CE6C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" y="2508444"/>
                <a:ext cx="7633144" cy="1158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A1AE78E-8B04-48D5-B0BC-DD87D2F5C048}"/>
                  </a:ext>
                </a:extLst>
              </p:cNvPr>
              <p:cNvSpPr txBox="1"/>
              <p:nvPr/>
            </p:nvSpPr>
            <p:spPr>
              <a:xfrm>
                <a:off x="605493" y="1866621"/>
                <a:ext cx="4625946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19 . 50³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=197917</m:t>
                      </m:r>
                      <m:sSup>
                        <m:sSup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A1AE78E-8B04-48D5-B0BC-DD87D2F5C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3" y="1866621"/>
                <a:ext cx="4625946" cy="643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93EF4C-02CB-4323-8C94-3EC0DA1D7AB8}"/>
                  </a:ext>
                </a:extLst>
              </p:cNvPr>
              <p:cNvSpPr txBox="1"/>
              <p:nvPr/>
            </p:nvSpPr>
            <p:spPr>
              <a:xfrm>
                <a:off x="5421269" y="1802545"/>
                <a:ext cx="4800738" cy="705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𝑣𝑖𝑔𝑎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197917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497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=398,22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D93EF4C-02CB-4323-8C94-3EC0DA1D7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69" y="1802545"/>
                <a:ext cx="4800738" cy="705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6908084-97EB-45ED-83E0-C960D0E11D14}"/>
                  </a:ext>
                </a:extLst>
              </p:cNvPr>
              <p:cNvSpPr txBox="1"/>
              <p:nvPr/>
            </p:nvSpPr>
            <p:spPr>
              <a:xfrm>
                <a:off x="605493" y="1067807"/>
                <a:ext cx="7629204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𝑣𝑖𝑔𝑎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19 . 4,97²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=39,11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=3911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6908084-97EB-45ED-83E0-C960D0E1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3" y="1067807"/>
                <a:ext cx="7629204" cy="6534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7774A34-2A27-406F-B932-29004DB47E67}"/>
                  </a:ext>
                </a:extLst>
              </p:cNvPr>
              <p:cNvSpPr/>
              <p:nvPr/>
            </p:nvSpPr>
            <p:spPr>
              <a:xfrm>
                <a:off x="403370" y="4553838"/>
                <a:ext cx="8777980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=662,72+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662,72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=994,08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7774A34-2A27-406F-B932-29004DB47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0" y="4553838"/>
                <a:ext cx="8777980" cy="704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BFD4836-794B-43DB-BE3C-AEB6066D28F4}"/>
                  </a:ext>
                </a:extLst>
              </p:cNvPr>
              <p:cNvSpPr/>
              <p:nvPr/>
            </p:nvSpPr>
            <p:spPr>
              <a:xfrm>
                <a:off x="420747" y="5344789"/>
                <a:ext cx="8760603" cy="4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𝑡𝑜𝑝𝑜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=1,0 . 1,4 . 994,08=1391,71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BFD4836-794B-43DB-BE3C-AEB6066D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7" y="5344789"/>
                <a:ext cx="8760603" cy="441403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CE23C80-C69D-417D-8497-F0CD977A4F51}"/>
                  </a:ext>
                </a:extLst>
              </p:cNvPr>
              <p:cNvSpPr txBox="1"/>
              <p:nvPr/>
            </p:nvSpPr>
            <p:spPr>
              <a:xfrm>
                <a:off x="605493" y="5917642"/>
                <a:ext cx="1813765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CE23C80-C69D-417D-8497-F0CD977A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3" y="5917642"/>
                <a:ext cx="1813765" cy="659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8748D4BC-E1A8-4874-93B3-A2937EFD85F5}"/>
              </a:ext>
            </a:extLst>
          </p:cNvPr>
          <p:cNvSpPr txBox="1"/>
          <p:nvPr/>
        </p:nvSpPr>
        <p:spPr>
          <a:xfrm>
            <a:off x="528640" y="610588"/>
            <a:ext cx="3699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Excentricidade de 1ª Ordem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2441D3-B65D-4751-B9D0-99F1D4D3C41B}"/>
              </a:ext>
            </a:extLst>
          </p:cNvPr>
          <p:cNvSpPr/>
          <p:nvPr/>
        </p:nvSpPr>
        <p:spPr>
          <a:xfrm>
            <a:off x="528640" y="187690"/>
            <a:ext cx="31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 - Direção Y – Viga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CD7D2E-5B2E-417F-8220-E3EBB94F8FFB}"/>
                  </a:ext>
                </a:extLst>
              </p:cNvPr>
              <p:cNvSpPr txBox="1"/>
              <p:nvPr/>
            </p:nvSpPr>
            <p:spPr>
              <a:xfrm>
                <a:off x="2806640" y="5967795"/>
                <a:ext cx="3226909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1391,71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182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=7,65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5CD7D2E-5B2E-417F-8220-E3EBB94F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40" y="5967795"/>
                <a:ext cx="3226909" cy="6071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034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84517" y="187690"/>
                <a:ext cx="11422966" cy="53422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=1,0 . 1,4 .130=182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1674,83 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r>
                  <a:rPr lang="pt-BR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9,20 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1391,71 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r>
                  <a:rPr lang="pt-BR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7,65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3,46 .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3,46 .  280 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=50,99</m:t>
                    </m:r>
                  </m:oMath>
                </a14:m>
                <a:r>
                  <a:rPr lang="pt-B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3,46 .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3,46 . 280 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=38,75</m:t>
                    </m:r>
                  </m:oMath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=182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.19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=376,74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=182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25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409,5 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sz="20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9,20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77,63</m:t>
                      </m:r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=0,6+0,4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=0,6+0,4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−1674,83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1674,83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7,65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72,06</m:t>
                      </m:r>
                    </m:oMath>
                  </m:oMathPara>
                </a14:m>
                <a:endParaRPr lang="pt-BR" sz="2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=0,6+0,4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=0,6+0,4 .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1391,71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1391,71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pt-BR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𝐶𝑜𝑛𝑠𝑖𝑑𝑒𝑟𝑎</m:t>
                    </m:r>
                  </m:oMath>
                </a14:m>
                <a:r>
                  <a:rPr lang="pt-BR" sz="2000" dirty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</m:t>
                    </m:r>
                  </m:oMath>
                </a14:m>
                <a:r>
                  <a:rPr lang="pt-BR" sz="2000" dirty="0"/>
                  <a:t>; </a:t>
                </a:r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4517" y="187690"/>
                <a:ext cx="11422966" cy="5342206"/>
              </a:xfrm>
              <a:blipFill>
                <a:blip r:embed="rId2"/>
                <a:stretch>
                  <a:fillRect b="-220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0378236B-E22C-482D-BC56-37A6668D4D80}"/>
              </a:ext>
            </a:extLst>
          </p:cNvPr>
          <p:cNvSpPr/>
          <p:nvPr/>
        </p:nvSpPr>
        <p:spPr>
          <a:xfrm>
            <a:off x="528640" y="187690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1772761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B96CC3-8073-41F7-8C69-B9CC02D84FDB}"/>
              </a:ext>
            </a:extLst>
          </p:cNvPr>
          <p:cNvSpPr/>
          <p:nvPr/>
        </p:nvSpPr>
        <p:spPr>
          <a:xfrm>
            <a:off x="528640" y="187690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B78AE0A-8505-4FBF-B9FB-ECF9DB7B64EE}"/>
                  </a:ext>
                </a:extLst>
              </p:cNvPr>
              <p:cNvSpPr/>
              <p:nvPr/>
            </p:nvSpPr>
            <p:spPr>
              <a:xfrm>
                <a:off x="897988" y="931297"/>
                <a:ext cx="10396024" cy="5408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475 . 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=0,268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1674,83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19 . 475 . 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129≅0,13; 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2,5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=0,13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lang="pt-BR" sz="2000" dirty="0"/>
              </a:p>
              <a:p>
                <a:pPr algn="ctr"/>
                <a:endParaRPr lang="pt-B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1391,71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25 . 475 . 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=0,082;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pt-BR" sz="2000" dirty="0"/>
              </a:p>
              <a:p>
                <a:pPr algn="ctr"/>
                <a:endParaRPr lang="pt-BR" sz="20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𝑦𝑑</m:t>
                            </m:r>
                          </m:sub>
                        </m:sSub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0,28 .  475 . 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=4,37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 . 100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4,37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475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. 100=0,92% </m:t>
                    </m:r>
                  </m:oMath>
                </a14:m>
                <a:endParaRPr lang="pt-BR" sz="2000" b="0" dirty="0"/>
              </a:p>
              <a:p>
                <a:pPr algn="ctr"/>
                <a:endParaRPr lang="pt-B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182</m:t>
                          </m:r>
                        </m:num>
                        <m:den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475=0,628≥1,90;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=1,90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pPr algn="ctr"/>
                <a:endParaRPr lang="pt-BR" sz="20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B78AE0A-8505-4FBF-B9FB-ECF9DB7B6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8" y="931297"/>
                <a:ext cx="10396024" cy="5408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838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67351B-CC99-4238-A477-30201A5F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05" y="518918"/>
            <a:ext cx="3802455" cy="24082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3E5D84D-5779-4931-95C6-5164893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65" y="1312034"/>
            <a:ext cx="4940490" cy="46603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8EE5D0-E812-44F7-82AB-B43094331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06" y="948526"/>
            <a:ext cx="941560" cy="425513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EC6182C-19E1-4B3C-8EF2-0001827CD997}"/>
              </a:ext>
            </a:extLst>
          </p:cNvPr>
          <p:cNvCxnSpPr/>
          <p:nvPr/>
        </p:nvCxnSpPr>
        <p:spPr>
          <a:xfrm flipV="1">
            <a:off x="5349922" y="518918"/>
            <a:ext cx="0" cy="5281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B82152-7F5A-4808-9112-400AD7699F04}"/>
              </a:ext>
            </a:extLst>
          </p:cNvPr>
          <p:cNvCxnSpPr/>
          <p:nvPr/>
        </p:nvCxnSpPr>
        <p:spPr>
          <a:xfrm>
            <a:off x="1733265" y="2129051"/>
            <a:ext cx="5431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B39D9267-853A-4E3E-BD0F-FEA4B64B3041}"/>
              </a:ext>
            </a:extLst>
          </p:cNvPr>
          <p:cNvSpPr/>
          <p:nvPr/>
        </p:nvSpPr>
        <p:spPr>
          <a:xfrm>
            <a:off x="5308979" y="2088108"/>
            <a:ext cx="81886" cy="81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B19C4B-01FD-4264-BA1B-8A818C62C494}"/>
              </a:ext>
            </a:extLst>
          </p:cNvPr>
          <p:cNvSpPr/>
          <p:nvPr/>
        </p:nvSpPr>
        <p:spPr>
          <a:xfrm>
            <a:off x="528640" y="187690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12546629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2CF91-078D-45A6-B02D-7BA0269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000" dirty="0"/>
                  <a:t>Dimensionar a armadura longitudinal vertical do pilar mostrado na figura abaixo, sendo conhecidos: </a:t>
                </a:r>
              </a:p>
              <a:p>
                <a:r>
                  <a:rPr lang="pt-BR" sz="2000" dirty="0"/>
                  <a:t>Concreto C30;  Aço CA-50 ;  d’ = 2,5 cm ; </a:t>
                </a:r>
              </a:p>
              <a:p>
                <a:r>
                  <a:rPr lang="pt-BR" sz="2000" dirty="0"/>
                  <a:t>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/>
                  <a:t>1,15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=2250,0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092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938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:r>
                  <a:rPr lang="pt-BR" sz="2000" dirty="0"/>
                  <a:t>Seção Transversal 20 x 45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=900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sz="2000" dirty="0"/>
                  <a:t>	</a:t>
                </a:r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479FA886-5964-4D85-9E36-B682BF54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176" y="4397440"/>
            <a:ext cx="2008440" cy="21018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AE50BE-65D9-4985-B6EC-2B62EB67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13" y="4397440"/>
            <a:ext cx="1981059" cy="21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6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84517" y="506437"/>
                <a:ext cx="11422966" cy="53422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=1,0 . 1,4 . 2250=3150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pt-BR" sz="2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3092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3150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=0,98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2938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3150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=0,93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3,46 .  280 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44;</m:t>
                      </m:r>
                      <m:r>
                        <a:rPr lang="pt-B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3,46 . 280 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21,52</m:t>
                      </m:r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=3150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20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=6615,0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=3150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1,5+0,03 . 45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8977,5 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0,98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25,61;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pt-BR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0,93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26;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𝐶𝑜𝑛𝑠𝑖𝑑𝑒𝑟𝑎</m:t>
                    </m:r>
                  </m:oMath>
                </a14:m>
                <a:r>
                  <a:rPr lang="pt-BR" sz="2000" dirty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</m:t>
                    </m:r>
                  </m:oMath>
                </a14:m>
                <a:r>
                  <a:rPr lang="pt-BR" sz="2000" dirty="0"/>
                  <a:t>; </a:t>
                </a: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F8C1FC43-08AC-49FE-96C1-691F2A233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4517" y="506437"/>
                <a:ext cx="11422966" cy="5342206"/>
              </a:xfrm>
              <a:blipFill>
                <a:blip r:embed="rId2"/>
                <a:stretch>
                  <a:fillRect b="-134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726641FB-265B-4D48-A1EC-C0885E125CD7}"/>
              </a:ext>
            </a:extLst>
          </p:cNvPr>
          <p:cNvSpPr/>
          <p:nvPr/>
        </p:nvSpPr>
        <p:spPr>
          <a:xfrm>
            <a:off x="528640" y="187690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483097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9BC7E7-F630-4D78-AA41-04C1F0EA2677}"/>
              </a:ext>
            </a:extLst>
          </p:cNvPr>
          <p:cNvSpPr/>
          <p:nvPr/>
        </p:nvSpPr>
        <p:spPr>
          <a:xfrm>
            <a:off x="0" y="0"/>
            <a:ext cx="1166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DA147C7-AE71-4BDD-ACDB-08D8DA567FC8}"/>
                  </a:ext>
                </a:extLst>
              </p:cNvPr>
              <p:cNvSpPr/>
              <p:nvPr/>
            </p:nvSpPr>
            <p:spPr>
              <a:xfrm>
                <a:off x="1166345" y="309476"/>
                <a:ext cx="10396024" cy="654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Direção 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1,63+0,5</m:t>
                              </m:r>
                            </m:e>
                          </m:d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=0,00012≤0,00025;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0,00012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=1,63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 . 6615+3150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0,00012=9578,52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=8977,5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9578,52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20 . 900 . 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=0,248 ≅0,25;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=0,125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0,15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8977,5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45 . 900 . 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=0,103;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056≅0,05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𝑦𝑑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1,4 . 900 . 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=62,1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. 100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62,1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. 100=6,9% </m:t>
                    </m:r>
                  </m:oMath>
                </a14:m>
                <a:endParaRPr lang="pt-BR" dirty="0"/>
              </a:p>
              <a:p>
                <a:r>
                  <a:rPr lang="pt-BR" dirty="0"/>
                  <a:t>A taxa de armadura foi superior a 4%, por conta disso, não será possível a continuação do calculo, devendo a seção transversal do pilar ser aumentada e novamente recalculada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DA147C7-AE71-4BDD-ACDB-08D8DA567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45" y="309476"/>
                <a:ext cx="10396024" cy="6548524"/>
              </a:xfrm>
              <a:prstGeom prst="rect">
                <a:avLst/>
              </a:prstGeom>
              <a:blipFill>
                <a:blip r:embed="rId2"/>
                <a:stretch>
                  <a:fillRect l="-469" t="-652" b="-5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1D019432-1DE4-4F23-B729-A29E5133667F}"/>
              </a:ext>
            </a:extLst>
          </p:cNvPr>
          <p:cNvSpPr/>
          <p:nvPr/>
        </p:nvSpPr>
        <p:spPr>
          <a:xfrm>
            <a:off x="8629409" y="5622877"/>
            <a:ext cx="204314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Dangerous</a:t>
            </a:r>
            <a:r>
              <a:rPr lang="pt-BR" sz="2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25356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D63B321-B4A2-4956-A70F-55008E9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121" y="0"/>
            <a:ext cx="3393879" cy="21870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139723-E8B0-4679-8256-962B8EB3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1" y="339958"/>
            <a:ext cx="688063" cy="3259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B3803A-7A1D-4E60-A09E-563084C8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83" y="2170702"/>
            <a:ext cx="8628937" cy="445755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494585C-A07C-4373-83F3-439DAA821533}"/>
              </a:ext>
            </a:extLst>
          </p:cNvPr>
          <p:cNvCxnSpPr>
            <a:cxnSpLocks/>
          </p:cNvCxnSpPr>
          <p:nvPr/>
        </p:nvCxnSpPr>
        <p:spPr>
          <a:xfrm>
            <a:off x="6699340" y="905985"/>
            <a:ext cx="1" cy="1294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EB48952-8A71-4E70-B883-9BDE6EFF72BA}"/>
              </a:ext>
            </a:extLst>
          </p:cNvPr>
          <p:cNvCxnSpPr>
            <a:cxnSpLocks/>
          </p:cNvCxnSpPr>
          <p:nvPr/>
        </p:nvCxnSpPr>
        <p:spPr>
          <a:xfrm>
            <a:off x="-260995" y="3064295"/>
            <a:ext cx="9385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7B8D2CD-7753-4A6B-B195-91A6E8DF2637}"/>
              </a:ext>
            </a:extLst>
          </p:cNvPr>
          <p:cNvCxnSpPr>
            <a:cxnSpLocks/>
          </p:cNvCxnSpPr>
          <p:nvPr/>
        </p:nvCxnSpPr>
        <p:spPr>
          <a:xfrm flipV="1">
            <a:off x="978702" y="3064295"/>
            <a:ext cx="5698515" cy="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46CC964-5E1E-416D-8528-DA9626EB35A1}"/>
              </a:ext>
            </a:extLst>
          </p:cNvPr>
          <p:cNvCxnSpPr>
            <a:cxnSpLocks/>
          </p:cNvCxnSpPr>
          <p:nvPr/>
        </p:nvCxnSpPr>
        <p:spPr>
          <a:xfrm flipH="1">
            <a:off x="6691965" y="2200212"/>
            <a:ext cx="1" cy="86408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208A1FF-C2CA-4B1C-AC88-1484B8831655}"/>
              </a:ext>
            </a:extLst>
          </p:cNvPr>
          <p:cNvSpPr/>
          <p:nvPr/>
        </p:nvSpPr>
        <p:spPr>
          <a:xfrm>
            <a:off x="6632233" y="3022773"/>
            <a:ext cx="126609" cy="11254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/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800" dirty="0">
                    <a:solidFill>
                      <a:schemeClr val="tx1"/>
                    </a:solidFill>
                  </a:rPr>
                  <a:t>Concreto C30;  Aço CA-50 ;  d’ = 2,5 cm ;  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chemeClr val="tx1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1800" dirty="0">
                    <a:solidFill>
                      <a:schemeClr val="tx1"/>
                    </a:solidFill>
                  </a:rPr>
                  <a:t>1,15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=2250,0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092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938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1800" dirty="0">
                    <a:solidFill>
                      <a:schemeClr val="tx1"/>
                    </a:solidFill>
                  </a:rPr>
                  <a:t>Seção Transversal 20 x </a:t>
                </a:r>
                <a:r>
                  <a:rPr lang="pt-BR" dirty="0">
                    <a:solidFill>
                      <a:schemeClr val="tx1"/>
                    </a:solidFill>
                  </a:rPr>
                  <a:t>8</a:t>
                </a:r>
                <a:r>
                  <a:rPr lang="pt-BR" sz="1800" dirty="0">
                    <a:solidFill>
                      <a:schemeClr val="tx1"/>
                    </a:solidFill>
                  </a:rPr>
                  <a:t>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00 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blipFill>
                <a:blip r:embed="rId2"/>
                <a:stretch>
                  <a:fillRect t="-3797" b="-9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aço Reservado para Conteúdo 6">
                <a:extLst>
                  <a:ext uri="{FF2B5EF4-FFF2-40B4-BE49-F238E27FC236}">
                    <a16:creationId xmlns:a16="http://schemas.microsoft.com/office/drawing/2014/main" id="{26076FB6-0EEF-4076-9C5C-47F8B75D1A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909127" y="1166479"/>
                <a:ext cx="12886007" cy="5342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=1,0 . 1,4 . 2250=3150 </m:t>
                      </m:r>
                      <m:r>
                        <m:rPr>
                          <m:sty m:val="p"/>
                        </m:rPr>
                        <a:rPr lang="pt-BR" sz="190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900" b="0" i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3092</m:t>
                          </m:r>
                        </m:num>
                        <m:den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3150</m:t>
                          </m:r>
                        </m:den>
                      </m:f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=0,98 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9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2938</m:t>
                          </m:r>
                        </m:num>
                        <m:den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3150</m:t>
                          </m:r>
                        </m:den>
                      </m:f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=0,93 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3,46 .  280 </m:t>
                          </m:r>
                        </m:num>
                        <m:den>
                          <m:r>
                            <a:rPr lang="pt-BR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44;</m:t>
                      </m:r>
                      <m:r>
                        <a:rPr lang="pt-BR" sz="19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</m:t>
                          </m:r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3,46 . 280 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12,11</m:t>
                      </m:r>
                    </m:oMath>
                  </m:oMathPara>
                </a14:m>
                <a:endParaRPr lang="pt-BR" sz="19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=3150 </m:t>
                      </m:r>
                      <m:d>
                        <m:d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1,5+0,03 . 20</m:t>
                          </m:r>
                        </m:e>
                      </m:d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=6615,0 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m:rPr>
                          <m:sty m:val="p"/>
                        </m:rPr>
                        <a:rPr lang="pt-BR" sz="190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1,5+0,03 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=3150 </m:t>
                      </m:r>
                      <m:d>
                        <m:d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1,5+0,03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d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12285</m:t>
                      </m:r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90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19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i="1" smtClean="0">
                                  <a:latin typeface="Cambria Math" panose="02040503050406030204" pitchFamily="18" charset="0"/>
                                </a:rPr>
                                <m:t>0,98</m:t>
                              </m:r>
                            </m:num>
                            <m:den>
                              <m:r>
                                <a:rPr lang="pt-BR" sz="190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den>
                      </m:f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25,61;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19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pt-BR" sz="19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19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25+12,5 </m:t>
                          </m:r>
                          <m:f>
                            <m:f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25+12,5 . </m:t>
                          </m:r>
                          <m:f>
                            <m:f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i="1" smtClean="0">
                                  <a:latin typeface="Cambria Math" panose="02040503050406030204" pitchFamily="18" charset="0"/>
                                </a:rPr>
                                <m:t>0,93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num>
                        <m:den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19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pt-BR" sz="190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𝑠𝑒𝑛𝑑𝑜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35≤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</m:t>
                      </m:r>
                      <m:r>
                        <a:rPr lang="pt-BR" sz="19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1900" dirty="0"/>
              </a:p>
              <a:p>
                <a:pPr marL="0" indent="0" algn="ctr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𝐶𝑜𝑛𝑠𝑖𝑑𝑒𝑟𝑎</m:t>
                    </m:r>
                  </m:oMath>
                </a14:m>
                <a:r>
                  <a:rPr lang="pt-BR" sz="1900" dirty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𝑐𝑜𝑛𝑠𝑖𝑑𝑒𝑟𝑎</m:t>
                    </m:r>
                  </m:oMath>
                </a14:m>
                <a:r>
                  <a:rPr lang="pt-BR" sz="1900" dirty="0"/>
                  <a:t>; 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pt-BR" sz="19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pt-BR" sz="1900" dirty="0"/>
              </a:p>
            </p:txBody>
          </p:sp>
        </mc:Choice>
        <mc:Fallback>
          <p:sp>
            <p:nvSpPr>
              <p:cNvPr id="12" name="Espaço Reservado para Conteúdo 6">
                <a:extLst>
                  <a:ext uri="{FF2B5EF4-FFF2-40B4-BE49-F238E27FC236}">
                    <a16:creationId xmlns:a16="http://schemas.microsoft.com/office/drawing/2014/main" id="{26076FB6-0EEF-4076-9C5C-47F8B75D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127" y="1166479"/>
                <a:ext cx="12886007" cy="5342206"/>
              </a:xfrm>
              <a:prstGeom prst="rect">
                <a:avLst/>
              </a:prstGeom>
              <a:blipFill>
                <a:blip r:embed="rId3"/>
                <a:stretch>
                  <a:fillRect b="-7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72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/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800" dirty="0">
                    <a:solidFill>
                      <a:srgbClr val="FF0000"/>
                    </a:solidFill>
                  </a:rPr>
                  <a:t>Concreto C30;  Aço CA-50 ;  d’ = 2,5 cm ;  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1,15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=2250,0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092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938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sz="1800" dirty="0">
                    <a:solidFill>
                      <a:srgbClr val="FF0000"/>
                    </a:solidFill>
                  </a:rPr>
                  <a:t>Seção Transversal 20 x </a:t>
                </a:r>
                <a:r>
                  <a:rPr lang="pt-BR" dirty="0">
                    <a:solidFill>
                      <a:srgbClr val="FF0000"/>
                    </a:solidFill>
                  </a:rPr>
                  <a:t>8</a:t>
                </a:r>
                <a:r>
                  <a:rPr lang="pt-BR" sz="1800" dirty="0">
                    <a:solidFill>
                      <a:srgbClr val="FF0000"/>
                    </a:solidFill>
                  </a:rPr>
                  <a:t>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=1600 </m:t>
                    </m:r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blipFill>
                <a:blip r:embed="rId2"/>
                <a:stretch>
                  <a:fillRect t="-3797" b="-9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FA9BE6-D724-4E2F-B19A-E723C554F119}"/>
                  </a:ext>
                </a:extLst>
              </p:cNvPr>
              <p:cNvSpPr/>
              <p:nvPr/>
            </p:nvSpPr>
            <p:spPr>
              <a:xfrm>
                <a:off x="576776" y="1166479"/>
                <a:ext cx="11615224" cy="5342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Direção 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+0,5)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+0,5</m:t>
                              </m:r>
                            </m:e>
                          </m:d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≤0,00025;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8;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0,92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 . 6615+3150 .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0,0001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11060,28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12285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11060,28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=0,125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0,15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12285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00 . 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≅0,05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FA9BE6-D724-4E2F-B19A-E723C554F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6" y="1166479"/>
                <a:ext cx="11615224" cy="5342040"/>
              </a:xfrm>
              <a:prstGeom prst="rect">
                <a:avLst/>
              </a:prstGeom>
              <a:blipFill>
                <a:blip r:embed="rId3"/>
                <a:stretch>
                  <a:fillRect l="-472" t="-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75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04C73A-0B0F-49E4-9599-0C7A74A0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51" y="-58980"/>
            <a:ext cx="3756774" cy="4575659"/>
          </a:xfrm>
        </p:spPr>
        <p:txBody>
          <a:bodyPr anchor="t">
            <a:normAutofit/>
          </a:bodyPr>
          <a:lstStyle/>
          <a:p>
            <a:r>
              <a:rPr lang="pt-BR" sz="5400" dirty="0">
                <a:solidFill>
                  <a:schemeClr val="accent1"/>
                </a:solidFill>
              </a:rPr>
              <a:t>Lançamento dos Pilares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F7A8D3-8438-4857-B6F6-B0A53020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1" y="1558213"/>
            <a:ext cx="4381314" cy="4575660"/>
          </a:xfrm>
        </p:spPr>
        <p:txBody>
          <a:bodyPr anchor="t">
            <a:noAutofit/>
          </a:bodyPr>
          <a:lstStyle/>
          <a:p>
            <a:r>
              <a:rPr lang="pt-BR" sz="2100" dirty="0">
                <a:latin typeface="+mj-lt"/>
              </a:rPr>
              <a:t>Começar o lançamento pelo pavimento tipo, que se repete mais vezes, depois verificar as interferências no pavimento térreo e na cobertura.</a:t>
            </a:r>
          </a:p>
          <a:p>
            <a:pPr algn="just"/>
            <a:r>
              <a:rPr lang="pt-BR" sz="2100" dirty="0">
                <a:latin typeface="+mj-lt"/>
              </a:rPr>
              <a:t>Para prédios de pequena altura pode-se manter a seção de concreto do pilar constante, fazendo-se variar apenas a taxa de armadura</a:t>
            </a:r>
            <a:r>
              <a:rPr lang="pt-BR" sz="2100" dirty="0">
                <a:latin typeface="Arial" charset="0"/>
              </a:rPr>
              <a:t>.</a:t>
            </a:r>
            <a:endParaRPr lang="pt-BR" sz="2100" dirty="0">
              <a:latin typeface="+mj-lt"/>
            </a:endParaRPr>
          </a:p>
          <a:p>
            <a:pPr algn="just"/>
            <a:r>
              <a:rPr lang="pt-BR" altLang="pt-BR" sz="2100" dirty="0">
                <a:latin typeface="+mj-lt"/>
              </a:rPr>
              <a:t>É necessário adotar uma convenção para designar os pilares que nascem, os que passam e os que morrem neste pavimento.</a:t>
            </a:r>
          </a:p>
          <a:p>
            <a:pPr algn="just"/>
            <a:endParaRPr lang="pt-BR" sz="2100" dirty="0">
              <a:latin typeface="+mj-lt"/>
            </a:endParaRPr>
          </a:p>
        </p:txBody>
      </p:sp>
      <p:pic>
        <p:nvPicPr>
          <p:cNvPr id="32" name="Picture 40">
            <a:extLst>
              <a:ext uri="{FF2B5EF4-FFF2-40B4-BE49-F238E27FC236}">
                <a16:creationId xmlns:a16="http://schemas.microsoft.com/office/drawing/2014/main" id="{FB3CF9E2-0AB4-4395-9308-F77C1B34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86" y="-58980"/>
            <a:ext cx="2127665" cy="22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ta para a direita 6">
            <a:extLst>
              <a:ext uri="{FF2B5EF4-FFF2-40B4-BE49-F238E27FC236}">
                <a16:creationId xmlns:a16="http://schemas.microsoft.com/office/drawing/2014/main" id="{2FC24B5E-C74E-413D-9D12-51F17687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616" y="806376"/>
            <a:ext cx="426370" cy="391100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35" name="Seta para a direita 7">
            <a:extLst>
              <a:ext uri="{FF2B5EF4-FFF2-40B4-BE49-F238E27FC236}">
                <a16:creationId xmlns:a16="http://schemas.microsoft.com/office/drawing/2014/main" id="{0F948BBC-34F8-494C-8166-2317B84AC2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40148" y="1751837"/>
            <a:ext cx="436927" cy="400049"/>
          </a:xfrm>
          <a:prstGeom prst="rightArrow">
            <a:avLst>
              <a:gd name="adj1" fmla="val 50000"/>
              <a:gd name="adj2" fmla="val 500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36" name="CaixaDeTexto 8">
            <a:extLst>
              <a:ext uri="{FF2B5EF4-FFF2-40B4-BE49-F238E27FC236}">
                <a16:creationId xmlns:a16="http://schemas.microsoft.com/office/drawing/2014/main" id="{7CDF6BF8-F33A-4B3D-B8EF-66A6396D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58" y="836726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rgbClr val="FF0000"/>
                </a:solidFill>
              </a:rPr>
              <a:t>Pav</a:t>
            </a:r>
            <a:r>
              <a:rPr lang="pt-BR" altLang="pt-BR" sz="2000" b="1" dirty="0">
                <a:solidFill>
                  <a:srgbClr val="FF0000"/>
                </a:solidFill>
              </a:rPr>
              <a:t>. tipo</a:t>
            </a:r>
          </a:p>
        </p:txBody>
      </p:sp>
      <p:sp>
        <p:nvSpPr>
          <p:cNvPr id="37" name="CaixaDeTexto 9">
            <a:extLst>
              <a:ext uri="{FF2B5EF4-FFF2-40B4-BE49-F238E27FC236}">
                <a16:creationId xmlns:a16="http://schemas.microsoft.com/office/drawing/2014/main" id="{9DC64BCE-7DE7-4944-AC86-95417D98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492" y="1751837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Térreo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9EE99019-4092-4429-9118-882C2845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31" y="3182659"/>
            <a:ext cx="2347288" cy="201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CDBE2B0-DEBF-4DD7-9934-9F9F0EC7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96" y="2462110"/>
            <a:ext cx="2543157" cy="4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eta para a direita 2">
            <a:extLst>
              <a:ext uri="{FF2B5EF4-FFF2-40B4-BE49-F238E27FC236}">
                <a16:creationId xmlns:a16="http://schemas.microsoft.com/office/drawing/2014/main" id="{172135D0-7FAD-43F6-959B-F5E0B55A1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301" y="2774919"/>
            <a:ext cx="634981" cy="390260"/>
          </a:xfrm>
          <a:prstGeom prst="rightArrow">
            <a:avLst>
              <a:gd name="adj1" fmla="val 50000"/>
              <a:gd name="adj2" fmla="val 5006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41" name="Seta para a direita 3">
            <a:extLst>
              <a:ext uri="{FF2B5EF4-FFF2-40B4-BE49-F238E27FC236}">
                <a16:creationId xmlns:a16="http://schemas.microsoft.com/office/drawing/2014/main" id="{96142AEF-92DF-4AC7-A40C-EDB46986F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886" y="4920443"/>
            <a:ext cx="634980" cy="391337"/>
          </a:xfrm>
          <a:prstGeom prst="rightArrow">
            <a:avLst>
              <a:gd name="adj1" fmla="val 50000"/>
              <a:gd name="adj2" fmla="val 4992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42" name="CaixaDeTexto 4">
            <a:extLst>
              <a:ext uri="{FF2B5EF4-FFF2-40B4-BE49-F238E27FC236}">
                <a16:creationId xmlns:a16="http://schemas.microsoft.com/office/drawing/2014/main" id="{558C1F93-02D9-475D-976F-9C154B8C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50" y="2526211"/>
            <a:ext cx="1075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Pilar que passa</a:t>
            </a:r>
          </a:p>
        </p:txBody>
      </p:sp>
      <p:sp>
        <p:nvSpPr>
          <p:cNvPr id="43" name="CaixaDeTexto 5">
            <a:extLst>
              <a:ext uri="{FF2B5EF4-FFF2-40B4-BE49-F238E27FC236}">
                <a16:creationId xmlns:a16="http://schemas.microsoft.com/office/drawing/2014/main" id="{B1ADAC89-64AD-49D6-ADCE-BE10DBF5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28" y="4896693"/>
            <a:ext cx="13604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Pilar que morre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67D8B7B-1754-48AC-BE67-31F2B0EF1501}"/>
              </a:ext>
            </a:extLst>
          </p:cNvPr>
          <p:cNvSpPr/>
          <p:nvPr/>
        </p:nvSpPr>
        <p:spPr>
          <a:xfrm>
            <a:off x="9685168" y="102264"/>
            <a:ext cx="2400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è"/>
            </a:pPr>
            <a:r>
              <a:rPr lang="pt-BR" altLang="pt-BR" sz="1600" dirty="0">
                <a:solidFill>
                  <a:schemeClr val="tx2"/>
                </a:solidFill>
                <a:latin typeface="+mj-lt"/>
              </a:rPr>
              <a:t>O peso total do reservatório pode ser estimado como sendo igual a duas vezes o peso do volume de água nele contido.</a:t>
            </a:r>
          </a:p>
        </p:txBody>
      </p:sp>
      <p:sp>
        <p:nvSpPr>
          <p:cNvPr id="44" name="Seta para a direita 7">
            <a:extLst>
              <a:ext uri="{FF2B5EF4-FFF2-40B4-BE49-F238E27FC236}">
                <a16:creationId xmlns:a16="http://schemas.microsoft.com/office/drawing/2014/main" id="{D84677A4-188F-478D-B951-4AAB33CAA4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964465" y="-7144"/>
            <a:ext cx="436927" cy="400049"/>
          </a:xfrm>
          <a:prstGeom prst="rightArrow">
            <a:avLst>
              <a:gd name="adj1" fmla="val 50000"/>
              <a:gd name="adj2" fmla="val 500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3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/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800" dirty="0">
                    <a:solidFill>
                      <a:srgbClr val="FF0000"/>
                    </a:solidFill>
                  </a:rPr>
                  <a:t>Concreto C30;  Aço CA-50 ;  d’ = 2,5 cm ;  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1,15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=2250,0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092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938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sz="1800" dirty="0">
                    <a:solidFill>
                      <a:srgbClr val="FF0000"/>
                    </a:solidFill>
                  </a:rPr>
                  <a:t>Seção Transversal 20 x </a:t>
                </a:r>
                <a:r>
                  <a:rPr lang="pt-BR" dirty="0">
                    <a:solidFill>
                      <a:srgbClr val="FF0000"/>
                    </a:solidFill>
                  </a:rPr>
                  <a:t>8</a:t>
                </a:r>
                <a:r>
                  <a:rPr lang="pt-BR" sz="1800" dirty="0">
                    <a:solidFill>
                      <a:srgbClr val="FF0000"/>
                    </a:solidFill>
                  </a:rPr>
                  <a:t>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=1600 </m:t>
                    </m:r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5063279-0DFA-4B90-A391-9B87304E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" y="198970"/>
                <a:ext cx="10512085" cy="967509"/>
              </a:xfrm>
              <a:prstGeom prst="rect">
                <a:avLst/>
              </a:prstGeom>
              <a:blipFill>
                <a:blip r:embed="rId2"/>
                <a:stretch>
                  <a:fillRect t="-3797" b="-9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FA9BE6-D724-4E2F-B19A-E723C554F119}"/>
                  </a:ext>
                </a:extLst>
              </p:cNvPr>
              <p:cNvSpPr/>
              <p:nvPr/>
            </p:nvSpPr>
            <p:spPr>
              <a:xfrm>
                <a:off x="400930" y="1963648"/>
                <a:ext cx="11615224" cy="4336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0,65 . 1600 . 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=51,26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</a:rPr>
                        <m:t> . 100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51,26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1600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. 100=3,2%</m:t>
                      </m:r>
                    </m:oMath>
                  </m:oMathPara>
                </a14:m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 .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3150</m:t>
                          </m:r>
                        </m:num>
                        <m:den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≥0,004 . 1600=10,87≥6,4;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pt-BR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=10,87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200" b="0" dirty="0"/>
              </a:p>
              <a:p>
                <a:pPr/>
                <a:endParaRPr lang="pt-BR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=8% 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=0,08 .1600=128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FA9BE6-D724-4E2F-B19A-E723C554F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0" y="1963648"/>
                <a:ext cx="11615224" cy="4336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944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BBBD145-2FC5-42C1-97BE-1C636D13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1" name="Freeform 5">
              <a:extLst>
                <a:ext uri="{FF2B5EF4-FFF2-40B4-BE49-F238E27FC236}">
                  <a16:creationId xmlns:a16="http://schemas.microsoft.com/office/drawing/2014/main" id="{952A4B46-1EE6-42F1-BBC0-02A47B993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24058FF8-180E-4BFD-BFFC-E51367000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7">
              <a:extLst>
                <a:ext uri="{FF2B5EF4-FFF2-40B4-BE49-F238E27FC236}">
                  <a16:creationId xmlns:a16="http://schemas.microsoft.com/office/drawing/2014/main" id="{A423535B-8DEB-423C-9F9D-529C3123E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" name="Freeform 8">
              <a:extLst>
                <a:ext uri="{FF2B5EF4-FFF2-40B4-BE49-F238E27FC236}">
                  <a16:creationId xmlns:a16="http://schemas.microsoft.com/office/drawing/2014/main" id="{988732CF-5FD1-4FE3-B520-C9F956B3A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" name="Freeform 9">
              <a:extLst>
                <a:ext uri="{FF2B5EF4-FFF2-40B4-BE49-F238E27FC236}">
                  <a16:creationId xmlns:a16="http://schemas.microsoft.com/office/drawing/2014/main" id="{ED91F632-7ADB-48B4-A824-B68FA6C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6" name="Freeform 10">
              <a:extLst>
                <a:ext uri="{FF2B5EF4-FFF2-40B4-BE49-F238E27FC236}">
                  <a16:creationId xmlns:a16="http://schemas.microsoft.com/office/drawing/2014/main" id="{57CA5A76-3D12-43F9-BD26-A64EEE6C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7" name="Freeform 11">
              <a:extLst>
                <a:ext uri="{FF2B5EF4-FFF2-40B4-BE49-F238E27FC236}">
                  <a16:creationId xmlns:a16="http://schemas.microsoft.com/office/drawing/2014/main" id="{16934D21-CB88-41CD-ABEA-2F060AD51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8" name="Freeform 12">
              <a:extLst>
                <a:ext uri="{FF2B5EF4-FFF2-40B4-BE49-F238E27FC236}">
                  <a16:creationId xmlns:a16="http://schemas.microsoft.com/office/drawing/2014/main" id="{2CA1546D-1E7E-4CE9-9531-FE1F102AD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9" name="Freeform 13">
              <a:extLst>
                <a:ext uri="{FF2B5EF4-FFF2-40B4-BE49-F238E27FC236}">
                  <a16:creationId xmlns:a16="http://schemas.microsoft.com/office/drawing/2014/main" id="{F8B2A6F1-7328-4D5B-8CD1-2D4F01C2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0" name="Freeform 14">
              <a:extLst>
                <a:ext uri="{FF2B5EF4-FFF2-40B4-BE49-F238E27FC236}">
                  <a16:creationId xmlns:a16="http://schemas.microsoft.com/office/drawing/2014/main" id="{24C0204A-E727-41C5-9910-30FF39A3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1" name="Freeform 15">
              <a:extLst>
                <a:ext uri="{FF2B5EF4-FFF2-40B4-BE49-F238E27FC236}">
                  <a16:creationId xmlns:a16="http://schemas.microsoft.com/office/drawing/2014/main" id="{1FA04CE5-5DB6-4B00-9A83-0D9D2774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EDECB57F-0466-4D16-ABF0-9046F90AF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3" name="Freeform 17">
              <a:extLst>
                <a:ext uri="{FF2B5EF4-FFF2-40B4-BE49-F238E27FC236}">
                  <a16:creationId xmlns:a16="http://schemas.microsoft.com/office/drawing/2014/main" id="{0726DBEC-7825-41D2-8701-A9E2DDEB9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4" name="Freeform 18">
              <a:extLst>
                <a:ext uri="{FF2B5EF4-FFF2-40B4-BE49-F238E27FC236}">
                  <a16:creationId xmlns:a16="http://schemas.microsoft.com/office/drawing/2014/main" id="{E74AC618-F7E3-45A0-B7C6-79CFFB64F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5" name="Freeform 19">
              <a:extLst>
                <a:ext uri="{FF2B5EF4-FFF2-40B4-BE49-F238E27FC236}">
                  <a16:creationId xmlns:a16="http://schemas.microsoft.com/office/drawing/2014/main" id="{A5D641F7-963C-4984-B678-20322C69E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6" name="Freeform 20">
              <a:extLst>
                <a:ext uri="{FF2B5EF4-FFF2-40B4-BE49-F238E27FC236}">
                  <a16:creationId xmlns:a16="http://schemas.microsoft.com/office/drawing/2014/main" id="{EAEEF718-9FD4-413C-A98F-0D814E4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7" name="Freeform 21">
              <a:extLst>
                <a:ext uri="{FF2B5EF4-FFF2-40B4-BE49-F238E27FC236}">
                  <a16:creationId xmlns:a16="http://schemas.microsoft.com/office/drawing/2014/main" id="{C1F071D7-9988-42D0-A890-A1BC276B3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8" name="Freeform 22">
              <a:extLst>
                <a:ext uri="{FF2B5EF4-FFF2-40B4-BE49-F238E27FC236}">
                  <a16:creationId xmlns:a16="http://schemas.microsoft.com/office/drawing/2014/main" id="{27BC813F-1EE5-47B1-8AF1-74F59908C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9" name="Freeform 23">
              <a:extLst>
                <a:ext uri="{FF2B5EF4-FFF2-40B4-BE49-F238E27FC236}">
                  <a16:creationId xmlns:a16="http://schemas.microsoft.com/office/drawing/2014/main" id="{4771DC5B-F613-49AF-88B9-4713787B1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0" name="Freeform 24">
              <a:extLst>
                <a:ext uri="{FF2B5EF4-FFF2-40B4-BE49-F238E27FC236}">
                  <a16:creationId xmlns:a16="http://schemas.microsoft.com/office/drawing/2014/main" id="{2970388B-41A2-4AD6-84B7-21A29A3D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1" name="Freeform 25">
              <a:extLst>
                <a:ext uri="{FF2B5EF4-FFF2-40B4-BE49-F238E27FC236}">
                  <a16:creationId xmlns:a16="http://schemas.microsoft.com/office/drawing/2014/main" id="{9792A4B4-DC86-4D84-A6A5-40B2D8DD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239B0D4-65B5-4C6A-946F-02E06132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5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763E865F-3F0A-4730-BC51-87D5BD2079E9}"/>
              </a:ext>
            </a:extLst>
          </p:cNvPr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FFFEFF"/>
                </a:solidFill>
              </a:rPr>
              <a:t>Exercício</a:t>
            </a:r>
            <a:r>
              <a:rPr lang="en-US" dirty="0">
                <a:solidFill>
                  <a:srgbClr val="FFFEFF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0401" y="385763"/>
                <a:ext cx="6281873" cy="63277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lnSpc>
                    <a:spcPct val="110000"/>
                  </a:lnSpc>
                </a:pPr>
                <a:r>
                  <a:rPr lang="en-US" sz="2100" dirty="0"/>
                  <a:t>Dimensionar a </a:t>
                </a:r>
                <a:r>
                  <a:rPr lang="en-US" sz="2100" dirty="0" err="1"/>
                  <a:t>armadura</a:t>
                </a:r>
                <a:r>
                  <a:rPr lang="en-US" sz="2100" dirty="0"/>
                  <a:t> longitudinal vertical do </a:t>
                </a:r>
                <a:r>
                  <a:rPr lang="en-US" sz="2100" dirty="0" err="1"/>
                  <a:t>pilar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100" dirty="0"/>
                  <a:t>, </a:t>
                </a:r>
                <a:r>
                  <a:rPr lang="en-US" sz="2100" dirty="0" err="1"/>
                  <a:t>sendo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conhecidos</a:t>
                </a:r>
                <a:r>
                  <a:rPr lang="en-US" sz="2100" dirty="0"/>
                  <a:t>: 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 err="1"/>
                  <a:t>Concreto</a:t>
                </a:r>
                <a:r>
                  <a:rPr lang="en-US" sz="2100" dirty="0"/>
                  <a:t> C20; </a:t>
                </a:r>
                <a:r>
                  <a:rPr lang="en-US" sz="2100" dirty="0" err="1"/>
                  <a:t>Aço</a:t>
                </a:r>
                <a:r>
                  <a:rPr lang="en-US" sz="2100" dirty="0"/>
                  <a:t> CA-50 ;  d’ = 2,5 cm  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 err="1"/>
                  <a:t>Coeficientes</a:t>
                </a:r>
                <a:r>
                  <a:rPr lang="en-US" sz="2100" dirty="0"/>
                  <a:t> de </a:t>
                </a:r>
                <a:r>
                  <a:rPr lang="en-US" sz="2100" dirty="0" err="1"/>
                  <a:t>ponderação</a:t>
                </a:r>
                <a:r>
                  <a:rPr lang="en-US" sz="2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1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100" dirty="0"/>
                  <a:t>1,15</a:t>
                </a:r>
              </a:p>
              <a:p>
                <a:pPr marL="0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1,24 . 1,6.  11=22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,0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0,0 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100" dirty="0"/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 err="1"/>
                  <a:t>Seção</a:t>
                </a:r>
                <a:r>
                  <a:rPr lang="en-US" sz="2100" dirty="0"/>
                  <a:t> Transversal Pilar 14 x  30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,0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en-US" sz="2100" dirty="0"/>
                  <a:t>	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 err="1"/>
                  <a:t>Seção</a:t>
                </a:r>
                <a:r>
                  <a:rPr lang="en-US" sz="2100" dirty="0"/>
                  <a:t> Transversal da </a:t>
                </a:r>
                <a:r>
                  <a:rPr lang="en-US" sz="2100" dirty="0" err="1"/>
                  <a:t>Viga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: 12 x 30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 = 12 cm,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𝑣𝑖𝑔𝑎</m:t>
                        </m:r>
                      </m:sub>
                    </m:sSub>
                  </m:oMath>
                </a14:m>
                <a:r>
                  <a:rPr lang="en-US" sz="2100" dirty="0"/>
                  <a:t>=10 KN/m)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 err="1"/>
                  <a:t>Seção</a:t>
                </a:r>
                <a:r>
                  <a:rPr lang="en-US" sz="2100" dirty="0"/>
                  <a:t> Transversal da </a:t>
                </a:r>
                <a:r>
                  <a:rPr lang="en-US" sz="2100" dirty="0" err="1"/>
                  <a:t>Viga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: 12 x 30</a:t>
                </a:r>
              </a:p>
              <a:p>
                <a:pPr marL="0">
                  <a:lnSpc>
                    <a:spcPct val="110000"/>
                  </a:lnSpc>
                </a:pP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 = 12 cm,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𝑣𝑖𝑔𝑎</m:t>
                        </m:r>
                      </m:sub>
                    </m:sSub>
                  </m:oMath>
                </a14:m>
                <a:r>
                  <a:rPr lang="en-US" sz="2100" dirty="0"/>
                  <a:t>=12 KN/m)</a:t>
                </a:r>
              </a:p>
              <a:p>
                <a:pPr marL="0">
                  <a:lnSpc>
                    <a:spcPct val="110000"/>
                  </a:lnSpc>
                </a:pPr>
                <a:endParaRPr lang="en-US" sz="2100" dirty="0"/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9FC6F8D7-6C4B-425F-A8BC-BFF12B92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01" y="385763"/>
                <a:ext cx="6281873" cy="6327782"/>
              </a:xfrm>
              <a:prstGeom prst="rect">
                <a:avLst/>
              </a:prstGeom>
              <a:blipFill>
                <a:blip r:embed="rId3"/>
                <a:stretch>
                  <a:fillRect l="-1165" t="-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98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5D4DAA-0FBA-4277-ACB7-6ACCB826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8" y="120398"/>
            <a:ext cx="5327537" cy="75358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85644D-E54A-4131-91E4-1A7BE220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85" y="120398"/>
            <a:ext cx="5327537" cy="753588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BB106A-1821-4376-A986-D74BA3A00E98}"/>
              </a:ext>
            </a:extLst>
          </p:cNvPr>
          <p:cNvSpPr txBox="1">
            <a:spLocks/>
          </p:cNvSpPr>
          <p:nvPr/>
        </p:nvSpPr>
        <p:spPr>
          <a:xfrm>
            <a:off x="-398374" y="30033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Exercício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/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/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/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/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/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/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/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/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/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/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/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/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/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00EF554-3DE8-400A-93F7-0071B20E67E3}"/>
                  </a:ext>
                </a:extLst>
              </p:cNvPr>
              <p:cNvSpPr/>
              <p:nvPr/>
            </p:nvSpPr>
            <p:spPr>
              <a:xfrm>
                <a:off x="317303" y="4988278"/>
                <a:ext cx="467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00EF554-3DE8-400A-93F7-0071B20E6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3" y="4988278"/>
                <a:ext cx="46794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7020CA2A-7E08-438D-B310-5961DE47299E}"/>
                  </a:ext>
                </a:extLst>
              </p:cNvPr>
              <p:cNvSpPr/>
              <p:nvPr/>
            </p:nvSpPr>
            <p:spPr>
              <a:xfrm>
                <a:off x="1529463" y="6296042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7020CA2A-7E08-438D-B310-5961DE472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463" y="6296042"/>
                <a:ext cx="48385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5569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2CF91-078D-45A6-B02D-7BA0269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000" dirty="0"/>
                  <a:t>Dimensionar a armadura longitudinal vertical do pilar mostrado na figura abaixo, sendo conhecidos: </a:t>
                </a:r>
              </a:p>
              <a:p>
                <a:r>
                  <a:rPr lang="pt-BR" sz="2000" dirty="0"/>
                  <a:t>Concreto C20;  Aço CA-50 ;  d’ = 2,5 cm ; </a:t>
                </a:r>
              </a:p>
              <a:p>
                <a:r>
                  <a:rPr lang="pt-BR" sz="2000" dirty="0"/>
                  <a:t>Coeficientes de ponderação: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2000" dirty="0"/>
                  <a:t> = 1,4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000" dirty="0"/>
                  <a:t>1,15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=50,0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000" dirty="0"/>
              </a:p>
              <a:p>
                <a:r>
                  <a:rPr lang="pt-BR" sz="2000" dirty="0"/>
                  <a:t>Seção Transversal 15 x 30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=450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²) </m:t>
                    </m:r>
                  </m:oMath>
                </a14:m>
                <a:r>
                  <a:rPr lang="pt-BR" sz="2000" dirty="0"/>
                  <a:t>	</a:t>
                </a:r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05264E6-9D38-4B5D-98D7-F8D54467D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315" y="-61244"/>
                <a:ext cx="6794605" cy="5248622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479FA886-5964-4D85-9E36-B682BF54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176" y="4397440"/>
            <a:ext cx="2008440" cy="21018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AE50BE-65D9-4985-B6EC-2B62EB67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13" y="4397440"/>
            <a:ext cx="1981059" cy="21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B6633BD-21CC-4CFB-B9B2-0E665E4C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4371" y="-58980"/>
            <a:ext cx="9975849" cy="4575659"/>
          </a:xfrm>
        </p:spPr>
        <p:txBody>
          <a:bodyPr anchor="t">
            <a:normAutofit/>
          </a:bodyPr>
          <a:lstStyle/>
          <a:p>
            <a:r>
              <a:rPr lang="pt-BR" sz="5400" dirty="0">
                <a:solidFill>
                  <a:schemeClr val="accent1"/>
                </a:solidFill>
              </a:rPr>
              <a:t>Lançamento dos Pilares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CAD36-9FE5-4992-B1DB-AA69BC64D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1" y="2963616"/>
            <a:ext cx="2594503" cy="4575660"/>
          </a:xfrm>
        </p:spPr>
        <p:txBody>
          <a:bodyPr anchor="t">
            <a:normAutofit fontScale="70000" lnSpcReduction="20000"/>
          </a:bodyPr>
          <a:lstStyle/>
          <a:p>
            <a:pPr algn="just">
              <a:spcBef>
                <a:spcPct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è"/>
            </a:pPr>
            <a:r>
              <a:rPr lang="pt-BR" altLang="pt-BR" sz="2200" dirty="0">
                <a:latin typeface="+mj-lt"/>
              </a:rPr>
              <a:t>Os pilares recebem uma numeração </a:t>
            </a:r>
            <a:r>
              <a:rPr lang="pt-BR" altLang="pt-BR" sz="2200" dirty="0" err="1">
                <a:latin typeface="+mj-lt"/>
              </a:rPr>
              <a:t>seqüencial</a:t>
            </a:r>
            <a:r>
              <a:rPr lang="pt-BR" altLang="pt-BR" sz="2200" dirty="0">
                <a:latin typeface="+mj-lt"/>
              </a:rPr>
              <a:t>: P01, P02, P03,..., PN (onde N é o número do último pilar). </a:t>
            </a:r>
          </a:p>
          <a:p>
            <a:pPr algn="just">
              <a:spcBef>
                <a:spcPct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è"/>
            </a:pPr>
            <a:r>
              <a:rPr lang="pt-BR" altLang="pt-BR" sz="2200" dirty="0">
                <a:latin typeface="+mj-lt"/>
              </a:rPr>
              <a:t>Esta numeração deve permanecer a mesma em todos os pavimentos.</a:t>
            </a:r>
          </a:p>
          <a:p>
            <a:pPr algn="just">
              <a:spcBef>
                <a:spcPct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è"/>
            </a:pPr>
            <a:r>
              <a:rPr lang="pt-BR" altLang="pt-BR" sz="2200" dirty="0">
                <a:latin typeface="+mj-lt"/>
              </a:rPr>
              <a:t> Começa-se a numerar no canto superior esquerdo do prédio. Daí, continua-se da esquerda para a direita e de cima para baixo.</a:t>
            </a:r>
          </a:p>
          <a:p>
            <a:pPr algn="just">
              <a:spcBef>
                <a:spcPct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è"/>
            </a:pPr>
            <a:r>
              <a:rPr lang="pt-BR" altLang="pt-BR" sz="2200" dirty="0">
                <a:latin typeface="+mj-lt"/>
              </a:rPr>
              <a:t> Junto do nome do pilar se escreve a sua seção transversal, por exemplo: P01 (20x40) ou P01 20/40</a:t>
            </a:r>
          </a:p>
          <a:p>
            <a:pPr algn="just"/>
            <a:endParaRPr lang="pt-BR" sz="2200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0ACB6DB-E2CE-4877-9D1B-BCB4CB54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46380"/>
            <a:ext cx="91440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ta para a direita 4">
            <a:extLst>
              <a:ext uri="{FF2B5EF4-FFF2-40B4-BE49-F238E27FC236}">
                <a16:creationId xmlns:a16="http://schemas.microsoft.com/office/drawing/2014/main" id="{CF5D31DF-AB2D-4C05-AAFF-B06832A4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2" y="870117"/>
            <a:ext cx="504825" cy="503238"/>
          </a:xfrm>
          <a:prstGeom prst="rightArrow">
            <a:avLst>
              <a:gd name="adj1" fmla="val 50000"/>
              <a:gd name="adj2" fmla="val 501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35" name="Seta para a direita 5">
            <a:extLst>
              <a:ext uri="{FF2B5EF4-FFF2-40B4-BE49-F238E27FC236}">
                <a16:creationId xmlns:a16="http://schemas.microsoft.com/office/drawing/2014/main" id="{2F9D4301-86A5-4ED5-80C8-80F2DCADCE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82107" y="3552199"/>
            <a:ext cx="576263" cy="5397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36" name="CaixaDeTexto 6">
            <a:extLst>
              <a:ext uri="{FF2B5EF4-FFF2-40B4-BE49-F238E27FC236}">
                <a16:creationId xmlns:a16="http://schemas.microsoft.com/office/drawing/2014/main" id="{9150F218-9798-47BB-8139-27653148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4" y="3389481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FF0000"/>
                </a:solidFill>
              </a:rPr>
              <a:t>2º</a:t>
            </a:r>
            <a:endParaRPr lang="pt-BR" altLang="pt-BR" sz="4000">
              <a:solidFill>
                <a:schemeClr val="tx2"/>
              </a:solidFill>
            </a:endParaRPr>
          </a:p>
        </p:txBody>
      </p:sp>
      <p:sp>
        <p:nvSpPr>
          <p:cNvPr id="37" name="CaixaDeTexto 8">
            <a:extLst>
              <a:ext uri="{FF2B5EF4-FFF2-40B4-BE49-F238E27FC236}">
                <a16:creationId xmlns:a16="http://schemas.microsoft.com/office/drawing/2014/main" id="{884919D9-C09D-45B6-A595-076F60B4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797093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FF0000"/>
                </a:solidFill>
              </a:rPr>
              <a:t>1º</a:t>
            </a:r>
            <a:endParaRPr lang="pt-BR" altLang="pt-BR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1B478-218C-47CC-9F4B-A20DD4BE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Método do Pilar-Padrão com Rigidez k Aproximada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7BCEA-988E-4830-A292-37E1EB72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3529663"/>
          </a:xfrm>
        </p:spPr>
        <p:txBody>
          <a:bodyPr/>
          <a:lstStyle/>
          <a:p>
            <a:pPr algn="just"/>
            <a:r>
              <a:rPr lang="pt-BR" dirty="0"/>
              <a:t>Conforme a NBR 6118 (15.8.3.3.3), o método pode ser “empregado apenas no cálculo de pilares com λ ≤ 90, com seção retangular constante e armadura simétrica e constante ao longo de seu eixo. A não linearidade geométrica deve ser considerada de forma aproximada, supondo-se que a deformação da barra seja senoidal. A não linearidade física deve ser considerada através de uma expressão aproximada da rigidez.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526EED2-BF4A-4972-98B6-A6708A75E689}"/>
                  </a:ext>
                </a:extLst>
              </p:cNvPr>
              <p:cNvSpPr txBox="1"/>
              <p:nvPr/>
            </p:nvSpPr>
            <p:spPr>
              <a:xfrm>
                <a:off x="536657" y="5703436"/>
                <a:ext cx="11118685" cy="351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19200 .</m:t>
                      </m:r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3840. 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−19200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 . 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−3840 .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526EED2-BF4A-4972-98B6-A6708A75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7" y="5703436"/>
                <a:ext cx="11118685" cy="351378"/>
              </a:xfrm>
              <a:prstGeom prst="rect">
                <a:avLst/>
              </a:prstGeom>
              <a:blipFill>
                <a:blip r:embed="rId2"/>
                <a:stretch>
                  <a:fillRect r="-55" b="-122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6B36A12-9372-4637-A595-2EDAAE6A88C9}"/>
                  </a:ext>
                </a:extLst>
              </p:cNvPr>
              <p:cNvSpPr txBox="1"/>
              <p:nvPr/>
            </p:nvSpPr>
            <p:spPr>
              <a:xfrm>
                <a:off x="6096000" y="4115854"/>
                <a:ext cx="3648884" cy="1281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𝑆𝑑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120 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6B36A12-9372-4637-A595-2EDAAE6A8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15854"/>
                <a:ext cx="3648884" cy="1281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010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6319</Words>
  <Application>Microsoft Office PowerPoint</Application>
  <PresentationFormat>Widescreen</PresentationFormat>
  <Paragraphs>653</Paragraphs>
  <Slides>73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Rockwell</vt:lpstr>
      <vt:lpstr>Wingdings</vt:lpstr>
      <vt:lpstr>Atlas</vt:lpstr>
      <vt:lpstr>Pilares</vt:lpstr>
      <vt:lpstr>Definição</vt:lpstr>
      <vt:lpstr>Conceitos Iniciais</vt:lpstr>
      <vt:lpstr>Índice de Esbeltez</vt:lpstr>
      <vt:lpstr>Lançamento dos Pilares</vt:lpstr>
      <vt:lpstr>Lançamento dos Pilares</vt:lpstr>
      <vt:lpstr>Lançamento dos Pilares</vt:lpstr>
      <vt:lpstr>Lançamento dos Pilares</vt:lpstr>
      <vt:lpstr>Método do Pilar-Padrão com Rigidez k Aproximada </vt:lpstr>
      <vt:lpstr>Método do Pilar-Padrão com Curvatura Aproximada </vt:lpstr>
      <vt:lpstr>Estimativa da Carga Vertical do Pilar pela Área de Influência</vt:lpstr>
      <vt:lpstr>Estimativa da Carga Vertical do Pilar pela Área de Influência</vt:lpstr>
      <vt:lpstr>Pré-Dimensionamento da Seção Transversal (A_C)</vt:lpstr>
      <vt:lpstr>Armadura Longitudinal</vt:lpstr>
      <vt:lpstr>Armadura Longitudinal: Taxa Mínima e Máxima</vt:lpstr>
      <vt:lpstr>Armadura Longitudinal: A_S </vt:lpstr>
      <vt:lpstr>Cálculo da Armadura Longitudinal com Auxilio de Ábacos</vt:lpstr>
      <vt:lpstr>Armadura Longitudinal: ω</vt:lpstr>
      <vt:lpstr>Armadura Transversal</vt:lpstr>
      <vt:lpstr>Situação Básica de Projeto</vt:lpstr>
      <vt:lpstr>Pilar Intermediário</vt:lpstr>
      <vt:lpstr>Dimensionamento</vt:lpstr>
      <vt:lpstr>Dimensionamento: γ_n </vt:lpstr>
      <vt:lpstr>Dimensionamento</vt:lpstr>
      <vt:lpstr>Exercício 1</vt:lpstr>
      <vt:lpstr>Apresentação do PowerPoint</vt:lpstr>
      <vt:lpstr>Apresentação do PowerPoint</vt:lpstr>
      <vt:lpstr>Apresentação do PowerPoint</vt:lpstr>
      <vt:lpstr>Exercício 02</vt:lpstr>
      <vt:lpstr>Apresentação do PowerPoint</vt:lpstr>
      <vt:lpstr>Apresentação do PowerPoint</vt:lpstr>
      <vt:lpstr>Exercício 03</vt:lpstr>
      <vt:lpstr>Apresentação do PowerPoint</vt:lpstr>
      <vt:lpstr>Apresentação do PowerPoint</vt:lpstr>
      <vt:lpstr>Pilar de Extremidade</vt:lpstr>
      <vt:lpstr>Dimensionamento</vt:lpstr>
      <vt:lpstr>Apresentação do PowerPoint</vt:lpstr>
      <vt:lpstr>Dimensionamento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Exercicio 04</vt:lpstr>
      <vt:lpstr>Apresentação do PowerPoint</vt:lpstr>
      <vt:lpstr>Apresentação do PowerPoint</vt:lpstr>
      <vt:lpstr>Exercicio 05</vt:lpstr>
      <vt:lpstr>Apresentação do PowerPoint</vt:lpstr>
      <vt:lpstr>Apresentação do PowerPoint</vt:lpstr>
      <vt:lpstr>Apresentação do PowerPoint</vt:lpstr>
      <vt:lpstr>Exercicio 06</vt:lpstr>
      <vt:lpstr>Pilar de Canto</vt:lpstr>
      <vt:lpstr>Exercício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Pilares</dc:title>
  <dc:creator>Talles Mello</dc:creator>
  <cp:lastModifiedBy>Talles Mello</cp:lastModifiedBy>
  <cp:revision>23</cp:revision>
  <dcterms:created xsi:type="dcterms:W3CDTF">2020-11-05T01:22:37Z</dcterms:created>
  <dcterms:modified xsi:type="dcterms:W3CDTF">2021-09-23T00:41:00Z</dcterms:modified>
</cp:coreProperties>
</file>