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8" r:id="rId3"/>
    <p:sldId id="290" r:id="rId4"/>
    <p:sldId id="293" r:id="rId5"/>
    <p:sldId id="282" r:id="rId6"/>
    <p:sldId id="635" r:id="rId7"/>
    <p:sldId id="663" r:id="rId8"/>
    <p:sldId id="664" r:id="rId9"/>
    <p:sldId id="662" r:id="rId10"/>
    <p:sldId id="661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3B7FF28-C310-4275-8720-31B4CA161973}" type="datetimeFigureOut">
              <a:rPr lang="pt-BR" smtClean="0"/>
              <a:pPr/>
              <a:t>31/01/2024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622F675-0FA2-4BB2-9D79-9718018599A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7FF28-C310-4275-8720-31B4CA161973}" type="datetimeFigureOut">
              <a:rPr lang="pt-BR" smtClean="0"/>
              <a:pPr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F675-0FA2-4BB2-9D79-9718018599A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7FF28-C310-4275-8720-31B4CA161973}" type="datetimeFigureOut">
              <a:rPr lang="pt-BR" smtClean="0"/>
              <a:pPr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F675-0FA2-4BB2-9D79-9718018599A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7FF28-C310-4275-8720-31B4CA161973}" type="datetimeFigureOut">
              <a:rPr lang="pt-BR" smtClean="0"/>
              <a:pPr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F675-0FA2-4BB2-9D79-9718018599A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3B7FF28-C310-4275-8720-31B4CA161973}" type="datetimeFigureOut">
              <a:rPr lang="pt-BR" smtClean="0"/>
              <a:pPr/>
              <a:t>31/01/2024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622F675-0FA2-4BB2-9D79-9718018599A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7FF28-C310-4275-8720-31B4CA161973}" type="datetimeFigureOut">
              <a:rPr lang="pt-BR" smtClean="0"/>
              <a:pPr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F675-0FA2-4BB2-9D79-9718018599A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7FF28-C310-4275-8720-31B4CA161973}" type="datetimeFigureOut">
              <a:rPr lang="pt-BR" smtClean="0"/>
              <a:pPr/>
              <a:t>31/01/2024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F675-0FA2-4BB2-9D79-9718018599A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7FF28-C310-4275-8720-31B4CA161973}" type="datetimeFigureOut">
              <a:rPr lang="pt-BR" smtClean="0"/>
              <a:pPr/>
              <a:t>31/01/2024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F675-0FA2-4BB2-9D79-9718018599A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7FF28-C310-4275-8720-31B4CA161973}" type="datetimeFigureOut">
              <a:rPr lang="pt-BR" smtClean="0"/>
              <a:pPr/>
              <a:t>31/01/2024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F675-0FA2-4BB2-9D79-9718018599A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7FF28-C310-4275-8720-31B4CA161973}" type="datetimeFigureOut">
              <a:rPr lang="pt-BR" smtClean="0"/>
              <a:pPr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F675-0FA2-4BB2-9D79-9718018599A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7FF28-C310-4275-8720-31B4CA161973}" type="datetimeFigureOut">
              <a:rPr lang="pt-BR" smtClean="0"/>
              <a:pPr/>
              <a:t>31/01/2024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2F675-0FA2-4BB2-9D79-9718018599A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3B7FF28-C310-4275-8720-31B4CA161973}" type="datetimeFigureOut">
              <a:rPr lang="pt-BR" smtClean="0"/>
              <a:pPr/>
              <a:t>31/01/2024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622F675-0FA2-4BB2-9D79-9718018599A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0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>
            <a:normAutofit/>
          </a:bodyPr>
          <a:lstStyle/>
          <a:p>
            <a:r>
              <a:rPr lang="pt-BR" dirty="0"/>
              <a:t>AGLOMERANTES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>
            <a:normAutofit/>
          </a:bodyPr>
          <a:lstStyle/>
          <a:p>
            <a:r>
              <a:rPr lang="pt-BR" dirty="0"/>
              <a:t>PROF.  TALLES MELLO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6F4C99-26EA-B0FA-05DD-909E34332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Resistência a Compressão (</a:t>
            </a:r>
            <a:r>
              <a:rPr lang="pt-BR" dirty="0" err="1"/>
              <a:t>Fck</a:t>
            </a:r>
            <a:r>
              <a:rPr lang="pt-BR" dirty="0"/>
              <a:t>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AF899AB-099A-C4A0-A14E-121F0D4F8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4984359" cy="326350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pt-BR" dirty="0"/>
              <a:t>O </a:t>
            </a:r>
            <a:r>
              <a:rPr lang="pt-BR" dirty="0" err="1"/>
              <a:t>fck</a:t>
            </a:r>
            <a:r>
              <a:rPr lang="pt-BR" dirty="0"/>
              <a:t> é definido pela ABNT NBR 6118:2014, como sendo a resistência característica do concreto à compressão. É uma variável de grande importância para a correta elaboração de projetos estruturais. Sua unidade no SI é o Mega Pascal (MPa).</a:t>
            </a:r>
          </a:p>
          <a:p>
            <a:pPr algn="just"/>
            <a:r>
              <a:rPr lang="pt-BR" dirty="0"/>
              <a:t>A norma diz ainda que quando não for especificada a data, o </a:t>
            </a:r>
            <a:r>
              <a:rPr lang="pt-BR" dirty="0" err="1"/>
              <a:t>fck</a:t>
            </a:r>
            <a:r>
              <a:rPr lang="pt-BR" dirty="0"/>
              <a:t> é a resistência característica do concreto à compressão aos 28 dias de idade.</a:t>
            </a:r>
          </a:p>
          <a:p>
            <a:pPr algn="just"/>
            <a:r>
              <a:rPr lang="pt-BR" dirty="0"/>
              <a:t>Em todo projeto estrutural de concreto, é obrigatória a especificação do </a:t>
            </a:r>
            <a:r>
              <a:rPr lang="pt-BR" dirty="0" err="1"/>
              <a:t>fck</a:t>
            </a:r>
            <a:r>
              <a:rPr lang="pt-BR" dirty="0"/>
              <a:t> que foi utilizado para cálculo, assim essa informação deve ser passada para equipe responsável executora do projeto.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F387828-6390-BAB2-976C-40CF6903C7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8332" y="1938448"/>
            <a:ext cx="2879660" cy="383954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6866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Definição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28600" indent="-228600" algn="just">
              <a:spcBef>
                <a:spcPts val="18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t-BR" sz="2800" dirty="0"/>
              <a:t> Os aglomerantes são definidos como produtos empregados na construção civil para fixar ou aglomerar outros materiais entre si.</a:t>
            </a:r>
          </a:p>
          <a:p>
            <a:pPr marL="228600" indent="-228600" algn="just">
              <a:spcBef>
                <a:spcPts val="18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t-BR" dirty="0"/>
              <a:t> </a:t>
            </a:r>
            <a:r>
              <a:rPr lang="pt-BR" sz="2800" dirty="0"/>
              <a:t>Geralmente são materiais em forma de pó, também chamados de pulverulentos que, misturados com a água, formam uma pasta capaz de endurecer por simples secagem ou devido à ocorrência de reações químicas.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5957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/>
              <a:t>Aglomerantes - Termos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pt-BR" dirty="0"/>
              <a:t> Existem alguns termos para definir a mistura de um aglomerante com materiais específicos. Entre os mais conhecidos podemos citar:</a:t>
            </a:r>
          </a:p>
          <a:p>
            <a:pPr marL="685800" lvl="1">
              <a:spcBef>
                <a:spcPts val="1800"/>
              </a:spcBef>
            </a:pPr>
            <a:r>
              <a:rPr lang="pt-BR" dirty="0"/>
              <a:t>Pasta = mistura de aglomerante + água</a:t>
            </a:r>
          </a:p>
          <a:p>
            <a:pPr marL="685800" lvl="1">
              <a:spcBef>
                <a:spcPts val="1800"/>
              </a:spcBef>
            </a:pPr>
            <a:r>
              <a:rPr lang="pt-BR" dirty="0"/>
              <a:t>Argamassa = mistura de aglomerante + agregado graúdo + água</a:t>
            </a:r>
          </a:p>
          <a:p>
            <a:pPr marL="685800" lvl="1">
              <a:spcBef>
                <a:spcPts val="1800"/>
              </a:spcBef>
            </a:pPr>
            <a:r>
              <a:rPr lang="pt-BR" dirty="0"/>
              <a:t>Concreto = aglomerante + agregado miúdo + agregado graúdo + água</a:t>
            </a:r>
          </a:p>
        </p:txBody>
      </p:sp>
    </p:spTree>
    <p:extLst>
      <p:ext uri="{BB962C8B-B14F-4D97-AF65-F5344CB8AC3E}">
        <p14:creationId xmlns:p14="http://schemas.microsoft.com/office/powerpoint/2010/main" val="2673816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object 94"/>
          <p:cNvSpPr/>
          <p:nvPr/>
        </p:nvSpPr>
        <p:spPr>
          <a:xfrm>
            <a:off x="901700" y="2492375"/>
            <a:ext cx="1981200" cy="685800"/>
          </a:xfrm>
          <a:custGeom>
            <a:avLst/>
            <a:gdLst/>
            <a:ahLst/>
            <a:cxnLst/>
            <a:rect l="l" t="t" r="r" b="b"/>
            <a:pathLst>
              <a:path w="1981200" h="685800">
                <a:moveTo>
                  <a:pt x="0" y="114300"/>
                </a:moveTo>
                <a:lnTo>
                  <a:pt x="0" y="571500"/>
                </a:lnTo>
                <a:lnTo>
                  <a:pt x="494" y="582205"/>
                </a:lnTo>
                <a:lnTo>
                  <a:pt x="12183" y="622902"/>
                </a:lnTo>
                <a:lnTo>
                  <a:pt x="37100" y="655790"/>
                </a:lnTo>
                <a:lnTo>
                  <a:pt x="72166" y="677783"/>
                </a:lnTo>
                <a:lnTo>
                  <a:pt x="114300" y="685800"/>
                </a:lnTo>
                <a:lnTo>
                  <a:pt x="1866900" y="685800"/>
                </a:lnTo>
                <a:lnTo>
                  <a:pt x="1905452" y="679133"/>
                </a:lnTo>
                <a:lnTo>
                  <a:pt x="1941286" y="658280"/>
                </a:lnTo>
                <a:lnTo>
                  <a:pt x="1967253" y="626253"/>
                </a:lnTo>
                <a:lnTo>
                  <a:pt x="1980271" y="586137"/>
                </a:lnTo>
                <a:lnTo>
                  <a:pt x="1981200" y="571500"/>
                </a:lnTo>
                <a:lnTo>
                  <a:pt x="1981200" y="114300"/>
                </a:lnTo>
                <a:lnTo>
                  <a:pt x="1974533" y="75747"/>
                </a:lnTo>
                <a:lnTo>
                  <a:pt x="1953680" y="39913"/>
                </a:lnTo>
                <a:lnTo>
                  <a:pt x="1921653" y="13946"/>
                </a:lnTo>
                <a:lnTo>
                  <a:pt x="1881537" y="928"/>
                </a:lnTo>
                <a:lnTo>
                  <a:pt x="1866900" y="0"/>
                </a:lnTo>
                <a:lnTo>
                  <a:pt x="114300" y="0"/>
                </a:lnTo>
                <a:lnTo>
                  <a:pt x="75742" y="6666"/>
                </a:lnTo>
                <a:lnTo>
                  <a:pt x="39908" y="27519"/>
                </a:lnTo>
                <a:lnTo>
                  <a:pt x="13944" y="59546"/>
                </a:lnTo>
                <a:lnTo>
                  <a:pt x="928" y="99662"/>
                </a:lnTo>
                <a:lnTo>
                  <a:pt x="0" y="114300"/>
                </a:lnTo>
                <a:close/>
              </a:path>
            </a:pathLst>
          </a:custGeom>
          <a:solidFill>
            <a:srgbClr val="B7C1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901700" y="2492375"/>
            <a:ext cx="1981200" cy="685800"/>
          </a:xfrm>
          <a:custGeom>
            <a:avLst/>
            <a:gdLst/>
            <a:ahLst/>
            <a:cxnLst/>
            <a:rect l="l" t="t" r="r" b="b"/>
            <a:pathLst>
              <a:path w="1981200" h="685800">
                <a:moveTo>
                  <a:pt x="0" y="114300"/>
                </a:moveTo>
                <a:lnTo>
                  <a:pt x="8014" y="72171"/>
                </a:lnTo>
                <a:lnTo>
                  <a:pt x="30005" y="37105"/>
                </a:lnTo>
                <a:lnTo>
                  <a:pt x="62891" y="12185"/>
                </a:lnTo>
                <a:lnTo>
                  <a:pt x="103593" y="494"/>
                </a:lnTo>
                <a:lnTo>
                  <a:pt x="114300" y="0"/>
                </a:lnTo>
                <a:lnTo>
                  <a:pt x="1866900" y="0"/>
                </a:lnTo>
                <a:lnTo>
                  <a:pt x="1909028" y="8016"/>
                </a:lnTo>
                <a:lnTo>
                  <a:pt x="1944094" y="30009"/>
                </a:lnTo>
                <a:lnTo>
                  <a:pt x="1969014" y="62897"/>
                </a:lnTo>
                <a:lnTo>
                  <a:pt x="1980705" y="103594"/>
                </a:lnTo>
                <a:lnTo>
                  <a:pt x="1981200" y="114300"/>
                </a:lnTo>
                <a:lnTo>
                  <a:pt x="1981200" y="571500"/>
                </a:lnTo>
                <a:lnTo>
                  <a:pt x="1973183" y="613628"/>
                </a:lnTo>
                <a:lnTo>
                  <a:pt x="1951190" y="648694"/>
                </a:lnTo>
                <a:lnTo>
                  <a:pt x="1918302" y="673614"/>
                </a:lnTo>
                <a:lnTo>
                  <a:pt x="1877605" y="685305"/>
                </a:lnTo>
                <a:lnTo>
                  <a:pt x="1866900" y="685800"/>
                </a:lnTo>
                <a:lnTo>
                  <a:pt x="114300" y="685800"/>
                </a:lnTo>
                <a:lnTo>
                  <a:pt x="72166" y="677783"/>
                </a:lnTo>
                <a:lnTo>
                  <a:pt x="37100" y="655790"/>
                </a:lnTo>
                <a:lnTo>
                  <a:pt x="12183" y="622902"/>
                </a:lnTo>
                <a:lnTo>
                  <a:pt x="494" y="582205"/>
                </a:lnTo>
                <a:lnTo>
                  <a:pt x="0" y="571500"/>
                </a:lnTo>
                <a:lnTo>
                  <a:pt x="0" y="114300"/>
                </a:lnTo>
                <a:close/>
              </a:path>
            </a:pathLst>
          </a:custGeom>
          <a:ln w="9525">
            <a:solidFill>
              <a:srgbClr val="40458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3568700" y="2492375"/>
            <a:ext cx="1981200" cy="685800"/>
          </a:xfrm>
          <a:custGeom>
            <a:avLst/>
            <a:gdLst/>
            <a:ahLst/>
            <a:cxnLst/>
            <a:rect l="l" t="t" r="r" b="b"/>
            <a:pathLst>
              <a:path w="1981200" h="685800">
                <a:moveTo>
                  <a:pt x="0" y="114300"/>
                </a:moveTo>
                <a:lnTo>
                  <a:pt x="0" y="571500"/>
                </a:lnTo>
                <a:lnTo>
                  <a:pt x="494" y="582205"/>
                </a:lnTo>
                <a:lnTo>
                  <a:pt x="12185" y="622902"/>
                </a:lnTo>
                <a:lnTo>
                  <a:pt x="37105" y="655790"/>
                </a:lnTo>
                <a:lnTo>
                  <a:pt x="72171" y="677783"/>
                </a:lnTo>
                <a:lnTo>
                  <a:pt x="114300" y="685800"/>
                </a:lnTo>
                <a:lnTo>
                  <a:pt x="1866900" y="685800"/>
                </a:lnTo>
                <a:lnTo>
                  <a:pt x="1905452" y="679133"/>
                </a:lnTo>
                <a:lnTo>
                  <a:pt x="1941286" y="658280"/>
                </a:lnTo>
                <a:lnTo>
                  <a:pt x="1967253" y="626253"/>
                </a:lnTo>
                <a:lnTo>
                  <a:pt x="1980271" y="586137"/>
                </a:lnTo>
                <a:lnTo>
                  <a:pt x="1981200" y="571500"/>
                </a:lnTo>
                <a:lnTo>
                  <a:pt x="1981200" y="114300"/>
                </a:lnTo>
                <a:lnTo>
                  <a:pt x="1974533" y="75747"/>
                </a:lnTo>
                <a:lnTo>
                  <a:pt x="1953680" y="39913"/>
                </a:lnTo>
                <a:lnTo>
                  <a:pt x="1921653" y="13946"/>
                </a:lnTo>
                <a:lnTo>
                  <a:pt x="1881537" y="928"/>
                </a:lnTo>
                <a:lnTo>
                  <a:pt x="1866900" y="0"/>
                </a:lnTo>
                <a:lnTo>
                  <a:pt x="114300" y="0"/>
                </a:lnTo>
                <a:lnTo>
                  <a:pt x="75747" y="6666"/>
                </a:lnTo>
                <a:lnTo>
                  <a:pt x="39913" y="27519"/>
                </a:lnTo>
                <a:lnTo>
                  <a:pt x="13946" y="59546"/>
                </a:lnTo>
                <a:lnTo>
                  <a:pt x="928" y="99662"/>
                </a:lnTo>
                <a:lnTo>
                  <a:pt x="0" y="114300"/>
                </a:lnTo>
                <a:close/>
              </a:path>
            </a:pathLst>
          </a:custGeom>
          <a:solidFill>
            <a:srgbClr val="B7C1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3568700" y="2492375"/>
            <a:ext cx="1981200" cy="685800"/>
          </a:xfrm>
          <a:custGeom>
            <a:avLst/>
            <a:gdLst/>
            <a:ahLst/>
            <a:cxnLst/>
            <a:rect l="l" t="t" r="r" b="b"/>
            <a:pathLst>
              <a:path w="1981200" h="685800">
                <a:moveTo>
                  <a:pt x="0" y="114300"/>
                </a:moveTo>
                <a:lnTo>
                  <a:pt x="8016" y="72171"/>
                </a:lnTo>
                <a:lnTo>
                  <a:pt x="30009" y="37105"/>
                </a:lnTo>
                <a:lnTo>
                  <a:pt x="62897" y="12185"/>
                </a:lnTo>
                <a:lnTo>
                  <a:pt x="103594" y="494"/>
                </a:lnTo>
                <a:lnTo>
                  <a:pt x="114300" y="0"/>
                </a:lnTo>
                <a:lnTo>
                  <a:pt x="1866900" y="0"/>
                </a:lnTo>
                <a:lnTo>
                  <a:pt x="1909028" y="8016"/>
                </a:lnTo>
                <a:lnTo>
                  <a:pt x="1944094" y="30009"/>
                </a:lnTo>
                <a:lnTo>
                  <a:pt x="1969014" y="62897"/>
                </a:lnTo>
                <a:lnTo>
                  <a:pt x="1980705" y="103594"/>
                </a:lnTo>
                <a:lnTo>
                  <a:pt x="1981200" y="114300"/>
                </a:lnTo>
                <a:lnTo>
                  <a:pt x="1981200" y="571500"/>
                </a:lnTo>
                <a:lnTo>
                  <a:pt x="1973183" y="613628"/>
                </a:lnTo>
                <a:lnTo>
                  <a:pt x="1951190" y="648694"/>
                </a:lnTo>
                <a:lnTo>
                  <a:pt x="1918302" y="673614"/>
                </a:lnTo>
                <a:lnTo>
                  <a:pt x="1877605" y="685305"/>
                </a:lnTo>
                <a:lnTo>
                  <a:pt x="1866900" y="685800"/>
                </a:lnTo>
                <a:lnTo>
                  <a:pt x="114300" y="685800"/>
                </a:lnTo>
                <a:lnTo>
                  <a:pt x="72171" y="677783"/>
                </a:lnTo>
                <a:lnTo>
                  <a:pt x="37105" y="655790"/>
                </a:lnTo>
                <a:lnTo>
                  <a:pt x="12185" y="622902"/>
                </a:lnTo>
                <a:lnTo>
                  <a:pt x="494" y="582205"/>
                </a:lnTo>
                <a:lnTo>
                  <a:pt x="0" y="571500"/>
                </a:lnTo>
                <a:lnTo>
                  <a:pt x="0" y="114300"/>
                </a:lnTo>
                <a:close/>
              </a:path>
            </a:pathLst>
          </a:custGeom>
          <a:ln w="9525">
            <a:solidFill>
              <a:srgbClr val="40458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311900" y="2492375"/>
            <a:ext cx="1981200" cy="685800"/>
          </a:xfrm>
          <a:custGeom>
            <a:avLst/>
            <a:gdLst/>
            <a:ahLst/>
            <a:cxnLst/>
            <a:rect l="l" t="t" r="r" b="b"/>
            <a:pathLst>
              <a:path w="1981200" h="685800">
                <a:moveTo>
                  <a:pt x="0" y="114300"/>
                </a:moveTo>
                <a:lnTo>
                  <a:pt x="0" y="571500"/>
                </a:lnTo>
                <a:lnTo>
                  <a:pt x="494" y="582205"/>
                </a:lnTo>
                <a:lnTo>
                  <a:pt x="12185" y="622902"/>
                </a:lnTo>
                <a:lnTo>
                  <a:pt x="37105" y="655790"/>
                </a:lnTo>
                <a:lnTo>
                  <a:pt x="72171" y="677783"/>
                </a:lnTo>
                <a:lnTo>
                  <a:pt x="114300" y="685800"/>
                </a:lnTo>
                <a:lnTo>
                  <a:pt x="1866900" y="685800"/>
                </a:lnTo>
                <a:lnTo>
                  <a:pt x="1905452" y="679133"/>
                </a:lnTo>
                <a:lnTo>
                  <a:pt x="1941286" y="658280"/>
                </a:lnTo>
                <a:lnTo>
                  <a:pt x="1967253" y="626253"/>
                </a:lnTo>
                <a:lnTo>
                  <a:pt x="1980271" y="586137"/>
                </a:lnTo>
                <a:lnTo>
                  <a:pt x="1981200" y="571500"/>
                </a:lnTo>
                <a:lnTo>
                  <a:pt x="1981200" y="114300"/>
                </a:lnTo>
                <a:lnTo>
                  <a:pt x="1974533" y="75747"/>
                </a:lnTo>
                <a:lnTo>
                  <a:pt x="1953680" y="39913"/>
                </a:lnTo>
                <a:lnTo>
                  <a:pt x="1921653" y="13946"/>
                </a:lnTo>
                <a:lnTo>
                  <a:pt x="1881537" y="928"/>
                </a:lnTo>
                <a:lnTo>
                  <a:pt x="1866900" y="0"/>
                </a:lnTo>
                <a:lnTo>
                  <a:pt x="114300" y="0"/>
                </a:lnTo>
                <a:lnTo>
                  <a:pt x="75747" y="6666"/>
                </a:lnTo>
                <a:lnTo>
                  <a:pt x="39913" y="27519"/>
                </a:lnTo>
                <a:lnTo>
                  <a:pt x="13946" y="59546"/>
                </a:lnTo>
                <a:lnTo>
                  <a:pt x="928" y="99662"/>
                </a:lnTo>
                <a:lnTo>
                  <a:pt x="0" y="114300"/>
                </a:lnTo>
                <a:close/>
              </a:path>
            </a:pathLst>
          </a:custGeom>
          <a:solidFill>
            <a:srgbClr val="B7C1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311900" y="2492375"/>
            <a:ext cx="1981200" cy="685800"/>
          </a:xfrm>
          <a:custGeom>
            <a:avLst/>
            <a:gdLst/>
            <a:ahLst/>
            <a:cxnLst/>
            <a:rect l="l" t="t" r="r" b="b"/>
            <a:pathLst>
              <a:path w="1981200" h="685800">
                <a:moveTo>
                  <a:pt x="0" y="114300"/>
                </a:moveTo>
                <a:lnTo>
                  <a:pt x="8016" y="72171"/>
                </a:lnTo>
                <a:lnTo>
                  <a:pt x="30009" y="37105"/>
                </a:lnTo>
                <a:lnTo>
                  <a:pt x="62897" y="12185"/>
                </a:lnTo>
                <a:lnTo>
                  <a:pt x="103594" y="494"/>
                </a:lnTo>
                <a:lnTo>
                  <a:pt x="114300" y="0"/>
                </a:lnTo>
                <a:lnTo>
                  <a:pt x="1866900" y="0"/>
                </a:lnTo>
                <a:lnTo>
                  <a:pt x="1909028" y="8016"/>
                </a:lnTo>
                <a:lnTo>
                  <a:pt x="1944094" y="30009"/>
                </a:lnTo>
                <a:lnTo>
                  <a:pt x="1969014" y="62897"/>
                </a:lnTo>
                <a:lnTo>
                  <a:pt x="1980705" y="103594"/>
                </a:lnTo>
                <a:lnTo>
                  <a:pt x="1981200" y="114300"/>
                </a:lnTo>
                <a:lnTo>
                  <a:pt x="1981200" y="571500"/>
                </a:lnTo>
                <a:lnTo>
                  <a:pt x="1973183" y="613628"/>
                </a:lnTo>
                <a:lnTo>
                  <a:pt x="1951190" y="648694"/>
                </a:lnTo>
                <a:lnTo>
                  <a:pt x="1918302" y="673614"/>
                </a:lnTo>
                <a:lnTo>
                  <a:pt x="1877605" y="685305"/>
                </a:lnTo>
                <a:lnTo>
                  <a:pt x="1866900" y="685800"/>
                </a:lnTo>
                <a:lnTo>
                  <a:pt x="114300" y="685800"/>
                </a:lnTo>
                <a:lnTo>
                  <a:pt x="72171" y="677783"/>
                </a:lnTo>
                <a:lnTo>
                  <a:pt x="37105" y="655790"/>
                </a:lnTo>
                <a:lnTo>
                  <a:pt x="12185" y="622902"/>
                </a:lnTo>
                <a:lnTo>
                  <a:pt x="494" y="582205"/>
                </a:lnTo>
                <a:lnTo>
                  <a:pt x="0" y="571500"/>
                </a:lnTo>
                <a:lnTo>
                  <a:pt x="0" y="114300"/>
                </a:lnTo>
                <a:close/>
              </a:path>
            </a:pathLst>
          </a:custGeom>
          <a:ln w="9525">
            <a:solidFill>
              <a:srgbClr val="40458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215900" y="3319399"/>
            <a:ext cx="1981200" cy="685800"/>
          </a:xfrm>
          <a:custGeom>
            <a:avLst/>
            <a:gdLst/>
            <a:ahLst/>
            <a:cxnLst/>
            <a:rect l="l" t="t" r="r" b="b"/>
            <a:pathLst>
              <a:path w="1981200" h="685800">
                <a:moveTo>
                  <a:pt x="0" y="114300"/>
                </a:moveTo>
                <a:lnTo>
                  <a:pt x="0" y="571500"/>
                </a:lnTo>
                <a:lnTo>
                  <a:pt x="494" y="582224"/>
                </a:lnTo>
                <a:lnTo>
                  <a:pt x="12183" y="622958"/>
                </a:lnTo>
                <a:lnTo>
                  <a:pt x="37100" y="655835"/>
                </a:lnTo>
                <a:lnTo>
                  <a:pt x="72166" y="677799"/>
                </a:lnTo>
                <a:lnTo>
                  <a:pt x="114300" y="685800"/>
                </a:lnTo>
                <a:lnTo>
                  <a:pt x="1866900" y="685800"/>
                </a:lnTo>
                <a:lnTo>
                  <a:pt x="1905452" y="679147"/>
                </a:lnTo>
                <a:lnTo>
                  <a:pt x="1941286" y="658322"/>
                </a:lnTo>
                <a:lnTo>
                  <a:pt x="1967253" y="626310"/>
                </a:lnTo>
                <a:lnTo>
                  <a:pt x="1980271" y="586162"/>
                </a:lnTo>
                <a:lnTo>
                  <a:pt x="1981200" y="571500"/>
                </a:lnTo>
                <a:lnTo>
                  <a:pt x="1981200" y="114300"/>
                </a:lnTo>
                <a:lnTo>
                  <a:pt x="1974533" y="75747"/>
                </a:lnTo>
                <a:lnTo>
                  <a:pt x="1953680" y="39913"/>
                </a:lnTo>
                <a:lnTo>
                  <a:pt x="1921653" y="13946"/>
                </a:lnTo>
                <a:lnTo>
                  <a:pt x="1881537" y="928"/>
                </a:lnTo>
                <a:lnTo>
                  <a:pt x="1866900" y="0"/>
                </a:lnTo>
                <a:lnTo>
                  <a:pt x="114300" y="0"/>
                </a:lnTo>
                <a:lnTo>
                  <a:pt x="75742" y="6666"/>
                </a:lnTo>
                <a:lnTo>
                  <a:pt x="39908" y="27519"/>
                </a:lnTo>
                <a:lnTo>
                  <a:pt x="13944" y="59546"/>
                </a:lnTo>
                <a:lnTo>
                  <a:pt x="928" y="99662"/>
                </a:lnTo>
                <a:lnTo>
                  <a:pt x="0" y="114300"/>
                </a:lnTo>
                <a:close/>
              </a:path>
            </a:pathLst>
          </a:custGeom>
          <a:solidFill>
            <a:srgbClr val="B7C1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215900" y="3319399"/>
            <a:ext cx="1981200" cy="685800"/>
          </a:xfrm>
          <a:custGeom>
            <a:avLst/>
            <a:gdLst/>
            <a:ahLst/>
            <a:cxnLst/>
            <a:rect l="l" t="t" r="r" b="b"/>
            <a:pathLst>
              <a:path w="1981200" h="685800">
                <a:moveTo>
                  <a:pt x="0" y="114300"/>
                </a:moveTo>
                <a:lnTo>
                  <a:pt x="8014" y="72171"/>
                </a:lnTo>
                <a:lnTo>
                  <a:pt x="30005" y="37105"/>
                </a:lnTo>
                <a:lnTo>
                  <a:pt x="62891" y="12185"/>
                </a:lnTo>
                <a:lnTo>
                  <a:pt x="103593" y="494"/>
                </a:lnTo>
                <a:lnTo>
                  <a:pt x="114300" y="0"/>
                </a:lnTo>
                <a:lnTo>
                  <a:pt x="1866900" y="0"/>
                </a:lnTo>
                <a:lnTo>
                  <a:pt x="1909028" y="8016"/>
                </a:lnTo>
                <a:lnTo>
                  <a:pt x="1944094" y="30009"/>
                </a:lnTo>
                <a:lnTo>
                  <a:pt x="1969014" y="62897"/>
                </a:lnTo>
                <a:lnTo>
                  <a:pt x="1980705" y="103594"/>
                </a:lnTo>
                <a:lnTo>
                  <a:pt x="1981200" y="114300"/>
                </a:lnTo>
                <a:lnTo>
                  <a:pt x="1981200" y="571500"/>
                </a:lnTo>
                <a:lnTo>
                  <a:pt x="1973183" y="613680"/>
                </a:lnTo>
                <a:lnTo>
                  <a:pt x="1951190" y="648744"/>
                </a:lnTo>
                <a:lnTo>
                  <a:pt x="1918302" y="673637"/>
                </a:lnTo>
                <a:lnTo>
                  <a:pt x="1877605" y="685306"/>
                </a:lnTo>
                <a:lnTo>
                  <a:pt x="1866900" y="685800"/>
                </a:lnTo>
                <a:lnTo>
                  <a:pt x="114300" y="685800"/>
                </a:lnTo>
                <a:lnTo>
                  <a:pt x="72166" y="677799"/>
                </a:lnTo>
                <a:lnTo>
                  <a:pt x="37100" y="655835"/>
                </a:lnTo>
                <a:lnTo>
                  <a:pt x="12183" y="622958"/>
                </a:lnTo>
                <a:lnTo>
                  <a:pt x="494" y="582224"/>
                </a:lnTo>
                <a:lnTo>
                  <a:pt x="0" y="571500"/>
                </a:lnTo>
                <a:lnTo>
                  <a:pt x="0" y="114300"/>
                </a:lnTo>
                <a:close/>
              </a:path>
            </a:pathLst>
          </a:custGeom>
          <a:ln w="9525">
            <a:solidFill>
              <a:srgbClr val="40458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473700" y="3319399"/>
            <a:ext cx="1143000" cy="685800"/>
          </a:xfrm>
          <a:custGeom>
            <a:avLst/>
            <a:gdLst/>
            <a:ahLst/>
            <a:cxnLst/>
            <a:rect l="l" t="t" r="r" b="b"/>
            <a:pathLst>
              <a:path w="1143000" h="685800">
                <a:moveTo>
                  <a:pt x="0" y="114300"/>
                </a:moveTo>
                <a:lnTo>
                  <a:pt x="0" y="571500"/>
                </a:lnTo>
                <a:lnTo>
                  <a:pt x="494" y="582224"/>
                </a:lnTo>
                <a:lnTo>
                  <a:pt x="12185" y="622958"/>
                </a:lnTo>
                <a:lnTo>
                  <a:pt x="37105" y="655835"/>
                </a:lnTo>
                <a:lnTo>
                  <a:pt x="72171" y="677799"/>
                </a:lnTo>
                <a:lnTo>
                  <a:pt x="114300" y="685800"/>
                </a:lnTo>
                <a:lnTo>
                  <a:pt x="1028700" y="685800"/>
                </a:lnTo>
                <a:lnTo>
                  <a:pt x="1067252" y="679147"/>
                </a:lnTo>
                <a:lnTo>
                  <a:pt x="1103086" y="658322"/>
                </a:lnTo>
                <a:lnTo>
                  <a:pt x="1129053" y="626310"/>
                </a:lnTo>
                <a:lnTo>
                  <a:pt x="1142071" y="586162"/>
                </a:lnTo>
                <a:lnTo>
                  <a:pt x="1143000" y="571500"/>
                </a:lnTo>
                <a:lnTo>
                  <a:pt x="1143000" y="114300"/>
                </a:lnTo>
                <a:lnTo>
                  <a:pt x="1136333" y="75747"/>
                </a:lnTo>
                <a:lnTo>
                  <a:pt x="1115480" y="39913"/>
                </a:lnTo>
                <a:lnTo>
                  <a:pt x="1083453" y="13946"/>
                </a:lnTo>
                <a:lnTo>
                  <a:pt x="1043337" y="928"/>
                </a:lnTo>
                <a:lnTo>
                  <a:pt x="1028700" y="0"/>
                </a:lnTo>
                <a:lnTo>
                  <a:pt x="114300" y="0"/>
                </a:lnTo>
                <a:lnTo>
                  <a:pt x="75747" y="6666"/>
                </a:lnTo>
                <a:lnTo>
                  <a:pt x="39913" y="27519"/>
                </a:lnTo>
                <a:lnTo>
                  <a:pt x="13946" y="59546"/>
                </a:lnTo>
                <a:lnTo>
                  <a:pt x="928" y="99662"/>
                </a:lnTo>
                <a:lnTo>
                  <a:pt x="0" y="114300"/>
                </a:lnTo>
                <a:close/>
              </a:path>
            </a:pathLst>
          </a:custGeom>
          <a:solidFill>
            <a:srgbClr val="B7C1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473700" y="3319399"/>
            <a:ext cx="1143000" cy="685800"/>
          </a:xfrm>
          <a:custGeom>
            <a:avLst/>
            <a:gdLst/>
            <a:ahLst/>
            <a:cxnLst/>
            <a:rect l="l" t="t" r="r" b="b"/>
            <a:pathLst>
              <a:path w="1143000" h="685800">
                <a:moveTo>
                  <a:pt x="0" y="114300"/>
                </a:moveTo>
                <a:lnTo>
                  <a:pt x="8016" y="72171"/>
                </a:lnTo>
                <a:lnTo>
                  <a:pt x="30009" y="37105"/>
                </a:lnTo>
                <a:lnTo>
                  <a:pt x="62897" y="12185"/>
                </a:lnTo>
                <a:lnTo>
                  <a:pt x="103594" y="494"/>
                </a:lnTo>
                <a:lnTo>
                  <a:pt x="114300" y="0"/>
                </a:lnTo>
                <a:lnTo>
                  <a:pt x="1028700" y="0"/>
                </a:lnTo>
                <a:lnTo>
                  <a:pt x="1070828" y="8016"/>
                </a:lnTo>
                <a:lnTo>
                  <a:pt x="1105894" y="30009"/>
                </a:lnTo>
                <a:lnTo>
                  <a:pt x="1130814" y="62897"/>
                </a:lnTo>
                <a:lnTo>
                  <a:pt x="1142505" y="103594"/>
                </a:lnTo>
                <a:lnTo>
                  <a:pt x="1143000" y="114300"/>
                </a:lnTo>
                <a:lnTo>
                  <a:pt x="1143000" y="571500"/>
                </a:lnTo>
                <a:lnTo>
                  <a:pt x="1134983" y="613680"/>
                </a:lnTo>
                <a:lnTo>
                  <a:pt x="1112990" y="648744"/>
                </a:lnTo>
                <a:lnTo>
                  <a:pt x="1080102" y="673637"/>
                </a:lnTo>
                <a:lnTo>
                  <a:pt x="1039405" y="685306"/>
                </a:lnTo>
                <a:lnTo>
                  <a:pt x="1028700" y="685800"/>
                </a:lnTo>
                <a:lnTo>
                  <a:pt x="114300" y="685800"/>
                </a:lnTo>
                <a:lnTo>
                  <a:pt x="72171" y="677799"/>
                </a:lnTo>
                <a:lnTo>
                  <a:pt x="37105" y="655835"/>
                </a:lnTo>
                <a:lnTo>
                  <a:pt x="12185" y="622958"/>
                </a:lnTo>
                <a:lnTo>
                  <a:pt x="494" y="582224"/>
                </a:lnTo>
                <a:lnTo>
                  <a:pt x="0" y="571500"/>
                </a:lnTo>
                <a:lnTo>
                  <a:pt x="0" y="114300"/>
                </a:lnTo>
                <a:close/>
              </a:path>
            </a:pathLst>
          </a:custGeom>
          <a:ln w="9525">
            <a:solidFill>
              <a:srgbClr val="40458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7226300" y="3319399"/>
            <a:ext cx="1600200" cy="685800"/>
          </a:xfrm>
          <a:custGeom>
            <a:avLst/>
            <a:gdLst/>
            <a:ahLst/>
            <a:cxnLst/>
            <a:rect l="l" t="t" r="r" b="b"/>
            <a:pathLst>
              <a:path w="1600200" h="685800">
                <a:moveTo>
                  <a:pt x="0" y="114300"/>
                </a:moveTo>
                <a:lnTo>
                  <a:pt x="0" y="571500"/>
                </a:lnTo>
                <a:lnTo>
                  <a:pt x="494" y="582224"/>
                </a:lnTo>
                <a:lnTo>
                  <a:pt x="12185" y="622958"/>
                </a:lnTo>
                <a:lnTo>
                  <a:pt x="37105" y="655835"/>
                </a:lnTo>
                <a:lnTo>
                  <a:pt x="72171" y="677799"/>
                </a:lnTo>
                <a:lnTo>
                  <a:pt x="114300" y="685800"/>
                </a:lnTo>
                <a:lnTo>
                  <a:pt x="1485900" y="685800"/>
                </a:lnTo>
                <a:lnTo>
                  <a:pt x="1524452" y="679147"/>
                </a:lnTo>
                <a:lnTo>
                  <a:pt x="1560286" y="658322"/>
                </a:lnTo>
                <a:lnTo>
                  <a:pt x="1586253" y="626310"/>
                </a:lnTo>
                <a:lnTo>
                  <a:pt x="1599271" y="586162"/>
                </a:lnTo>
                <a:lnTo>
                  <a:pt x="1600200" y="571500"/>
                </a:lnTo>
                <a:lnTo>
                  <a:pt x="1600200" y="114300"/>
                </a:lnTo>
                <a:lnTo>
                  <a:pt x="1593533" y="75747"/>
                </a:lnTo>
                <a:lnTo>
                  <a:pt x="1572680" y="39913"/>
                </a:lnTo>
                <a:lnTo>
                  <a:pt x="1540653" y="13946"/>
                </a:lnTo>
                <a:lnTo>
                  <a:pt x="1500537" y="928"/>
                </a:lnTo>
                <a:lnTo>
                  <a:pt x="1485900" y="0"/>
                </a:lnTo>
                <a:lnTo>
                  <a:pt x="114300" y="0"/>
                </a:lnTo>
                <a:lnTo>
                  <a:pt x="75747" y="6666"/>
                </a:lnTo>
                <a:lnTo>
                  <a:pt x="39913" y="27519"/>
                </a:lnTo>
                <a:lnTo>
                  <a:pt x="13946" y="59546"/>
                </a:lnTo>
                <a:lnTo>
                  <a:pt x="928" y="99662"/>
                </a:lnTo>
                <a:lnTo>
                  <a:pt x="0" y="114300"/>
                </a:lnTo>
                <a:close/>
              </a:path>
            </a:pathLst>
          </a:custGeom>
          <a:solidFill>
            <a:srgbClr val="B7C1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7226300" y="3319399"/>
            <a:ext cx="1600200" cy="685800"/>
          </a:xfrm>
          <a:custGeom>
            <a:avLst/>
            <a:gdLst/>
            <a:ahLst/>
            <a:cxnLst/>
            <a:rect l="l" t="t" r="r" b="b"/>
            <a:pathLst>
              <a:path w="1600200" h="685800">
                <a:moveTo>
                  <a:pt x="0" y="114300"/>
                </a:moveTo>
                <a:lnTo>
                  <a:pt x="8016" y="72171"/>
                </a:lnTo>
                <a:lnTo>
                  <a:pt x="30009" y="37105"/>
                </a:lnTo>
                <a:lnTo>
                  <a:pt x="62897" y="12185"/>
                </a:lnTo>
                <a:lnTo>
                  <a:pt x="103594" y="494"/>
                </a:lnTo>
                <a:lnTo>
                  <a:pt x="114300" y="0"/>
                </a:lnTo>
                <a:lnTo>
                  <a:pt x="1485900" y="0"/>
                </a:lnTo>
                <a:lnTo>
                  <a:pt x="1528028" y="8016"/>
                </a:lnTo>
                <a:lnTo>
                  <a:pt x="1563094" y="30009"/>
                </a:lnTo>
                <a:lnTo>
                  <a:pt x="1588014" y="62897"/>
                </a:lnTo>
                <a:lnTo>
                  <a:pt x="1599705" y="103594"/>
                </a:lnTo>
                <a:lnTo>
                  <a:pt x="1600200" y="114300"/>
                </a:lnTo>
                <a:lnTo>
                  <a:pt x="1600200" y="571500"/>
                </a:lnTo>
                <a:lnTo>
                  <a:pt x="1592183" y="613680"/>
                </a:lnTo>
                <a:lnTo>
                  <a:pt x="1570190" y="648744"/>
                </a:lnTo>
                <a:lnTo>
                  <a:pt x="1537302" y="673637"/>
                </a:lnTo>
                <a:lnTo>
                  <a:pt x="1496605" y="685306"/>
                </a:lnTo>
                <a:lnTo>
                  <a:pt x="1485900" y="685800"/>
                </a:lnTo>
                <a:lnTo>
                  <a:pt x="114300" y="685800"/>
                </a:lnTo>
                <a:lnTo>
                  <a:pt x="72171" y="677799"/>
                </a:lnTo>
                <a:lnTo>
                  <a:pt x="37105" y="655835"/>
                </a:lnTo>
                <a:lnTo>
                  <a:pt x="12185" y="622958"/>
                </a:lnTo>
                <a:lnTo>
                  <a:pt x="494" y="582224"/>
                </a:lnTo>
                <a:lnTo>
                  <a:pt x="0" y="571500"/>
                </a:lnTo>
                <a:lnTo>
                  <a:pt x="0" y="114300"/>
                </a:lnTo>
                <a:close/>
              </a:path>
            </a:pathLst>
          </a:custGeom>
          <a:ln w="9525">
            <a:solidFill>
              <a:srgbClr val="40458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2730500" y="3319399"/>
            <a:ext cx="2362200" cy="685800"/>
          </a:xfrm>
          <a:custGeom>
            <a:avLst/>
            <a:gdLst/>
            <a:ahLst/>
            <a:cxnLst/>
            <a:rect l="l" t="t" r="r" b="b"/>
            <a:pathLst>
              <a:path w="2362200" h="685800">
                <a:moveTo>
                  <a:pt x="0" y="114300"/>
                </a:moveTo>
                <a:lnTo>
                  <a:pt x="0" y="571500"/>
                </a:lnTo>
                <a:lnTo>
                  <a:pt x="494" y="582224"/>
                </a:lnTo>
                <a:lnTo>
                  <a:pt x="12185" y="622958"/>
                </a:lnTo>
                <a:lnTo>
                  <a:pt x="37105" y="655835"/>
                </a:lnTo>
                <a:lnTo>
                  <a:pt x="72171" y="677799"/>
                </a:lnTo>
                <a:lnTo>
                  <a:pt x="114300" y="685800"/>
                </a:lnTo>
                <a:lnTo>
                  <a:pt x="2247900" y="685800"/>
                </a:lnTo>
                <a:lnTo>
                  <a:pt x="2286452" y="679147"/>
                </a:lnTo>
                <a:lnTo>
                  <a:pt x="2322286" y="658322"/>
                </a:lnTo>
                <a:lnTo>
                  <a:pt x="2348253" y="626310"/>
                </a:lnTo>
                <a:lnTo>
                  <a:pt x="2361271" y="586162"/>
                </a:lnTo>
                <a:lnTo>
                  <a:pt x="2362200" y="571500"/>
                </a:lnTo>
                <a:lnTo>
                  <a:pt x="2362200" y="114300"/>
                </a:lnTo>
                <a:lnTo>
                  <a:pt x="2355533" y="75747"/>
                </a:lnTo>
                <a:lnTo>
                  <a:pt x="2334680" y="39913"/>
                </a:lnTo>
                <a:lnTo>
                  <a:pt x="2302653" y="13946"/>
                </a:lnTo>
                <a:lnTo>
                  <a:pt x="2262537" y="928"/>
                </a:lnTo>
                <a:lnTo>
                  <a:pt x="2247900" y="0"/>
                </a:lnTo>
                <a:lnTo>
                  <a:pt x="114300" y="0"/>
                </a:lnTo>
                <a:lnTo>
                  <a:pt x="75747" y="6666"/>
                </a:lnTo>
                <a:lnTo>
                  <a:pt x="39913" y="27519"/>
                </a:lnTo>
                <a:lnTo>
                  <a:pt x="13946" y="59546"/>
                </a:lnTo>
                <a:lnTo>
                  <a:pt x="928" y="99662"/>
                </a:lnTo>
                <a:lnTo>
                  <a:pt x="0" y="114300"/>
                </a:lnTo>
                <a:close/>
              </a:path>
            </a:pathLst>
          </a:custGeom>
          <a:solidFill>
            <a:srgbClr val="B7C1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2730500" y="3319399"/>
            <a:ext cx="2362200" cy="685800"/>
          </a:xfrm>
          <a:custGeom>
            <a:avLst/>
            <a:gdLst/>
            <a:ahLst/>
            <a:cxnLst/>
            <a:rect l="l" t="t" r="r" b="b"/>
            <a:pathLst>
              <a:path w="2362200" h="685800">
                <a:moveTo>
                  <a:pt x="0" y="114300"/>
                </a:moveTo>
                <a:lnTo>
                  <a:pt x="8016" y="72171"/>
                </a:lnTo>
                <a:lnTo>
                  <a:pt x="30009" y="37105"/>
                </a:lnTo>
                <a:lnTo>
                  <a:pt x="62897" y="12185"/>
                </a:lnTo>
                <a:lnTo>
                  <a:pt x="103594" y="494"/>
                </a:lnTo>
                <a:lnTo>
                  <a:pt x="114300" y="0"/>
                </a:lnTo>
                <a:lnTo>
                  <a:pt x="2247900" y="0"/>
                </a:lnTo>
                <a:lnTo>
                  <a:pt x="2290028" y="8016"/>
                </a:lnTo>
                <a:lnTo>
                  <a:pt x="2325094" y="30009"/>
                </a:lnTo>
                <a:lnTo>
                  <a:pt x="2350014" y="62897"/>
                </a:lnTo>
                <a:lnTo>
                  <a:pt x="2361705" y="103594"/>
                </a:lnTo>
                <a:lnTo>
                  <a:pt x="2362200" y="114300"/>
                </a:lnTo>
                <a:lnTo>
                  <a:pt x="2362200" y="571500"/>
                </a:lnTo>
                <a:lnTo>
                  <a:pt x="2354183" y="613680"/>
                </a:lnTo>
                <a:lnTo>
                  <a:pt x="2332190" y="648744"/>
                </a:lnTo>
                <a:lnTo>
                  <a:pt x="2299302" y="673637"/>
                </a:lnTo>
                <a:lnTo>
                  <a:pt x="2258605" y="685306"/>
                </a:lnTo>
                <a:lnTo>
                  <a:pt x="2247900" y="685800"/>
                </a:lnTo>
                <a:lnTo>
                  <a:pt x="114300" y="685800"/>
                </a:lnTo>
                <a:lnTo>
                  <a:pt x="72171" y="677799"/>
                </a:lnTo>
                <a:lnTo>
                  <a:pt x="37105" y="655835"/>
                </a:lnTo>
                <a:lnTo>
                  <a:pt x="12185" y="622958"/>
                </a:lnTo>
                <a:lnTo>
                  <a:pt x="494" y="582224"/>
                </a:lnTo>
                <a:lnTo>
                  <a:pt x="0" y="571500"/>
                </a:lnTo>
                <a:lnTo>
                  <a:pt x="0" y="114300"/>
                </a:lnTo>
                <a:close/>
              </a:path>
            </a:pathLst>
          </a:custGeom>
          <a:ln w="9525">
            <a:solidFill>
              <a:srgbClr val="40458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215900" y="4149725"/>
            <a:ext cx="1981200" cy="685800"/>
          </a:xfrm>
          <a:custGeom>
            <a:avLst/>
            <a:gdLst/>
            <a:ahLst/>
            <a:cxnLst/>
            <a:rect l="l" t="t" r="r" b="b"/>
            <a:pathLst>
              <a:path w="1981200" h="685800">
                <a:moveTo>
                  <a:pt x="0" y="114300"/>
                </a:moveTo>
                <a:lnTo>
                  <a:pt x="0" y="571500"/>
                </a:lnTo>
                <a:lnTo>
                  <a:pt x="494" y="582205"/>
                </a:lnTo>
                <a:lnTo>
                  <a:pt x="12183" y="622902"/>
                </a:lnTo>
                <a:lnTo>
                  <a:pt x="37100" y="655790"/>
                </a:lnTo>
                <a:lnTo>
                  <a:pt x="72166" y="677783"/>
                </a:lnTo>
                <a:lnTo>
                  <a:pt x="114300" y="685800"/>
                </a:lnTo>
                <a:lnTo>
                  <a:pt x="1866900" y="685800"/>
                </a:lnTo>
                <a:lnTo>
                  <a:pt x="1905452" y="679133"/>
                </a:lnTo>
                <a:lnTo>
                  <a:pt x="1941286" y="658280"/>
                </a:lnTo>
                <a:lnTo>
                  <a:pt x="1967253" y="626253"/>
                </a:lnTo>
                <a:lnTo>
                  <a:pt x="1980271" y="586137"/>
                </a:lnTo>
                <a:lnTo>
                  <a:pt x="1981200" y="571500"/>
                </a:lnTo>
                <a:lnTo>
                  <a:pt x="1981200" y="114300"/>
                </a:lnTo>
                <a:lnTo>
                  <a:pt x="1974533" y="75747"/>
                </a:lnTo>
                <a:lnTo>
                  <a:pt x="1953680" y="39913"/>
                </a:lnTo>
                <a:lnTo>
                  <a:pt x="1921653" y="13946"/>
                </a:lnTo>
                <a:lnTo>
                  <a:pt x="1881537" y="928"/>
                </a:lnTo>
                <a:lnTo>
                  <a:pt x="1866900" y="0"/>
                </a:lnTo>
                <a:lnTo>
                  <a:pt x="114300" y="0"/>
                </a:lnTo>
                <a:lnTo>
                  <a:pt x="75742" y="6666"/>
                </a:lnTo>
                <a:lnTo>
                  <a:pt x="39908" y="27519"/>
                </a:lnTo>
                <a:lnTo>
                  <a:pt x="13944" y="59546"/>
                </a:lnTo>
                <a:lnTo>
                  <a:pt x="928" y="99662"/>
                </a:lnTo>
                <a:lnTo>
                  <a:pt x="0" y="114300"/>
                </a:lnTo>
                <a:close/>
              </a:path>
            </a:pathLst>
          </a:custGeom>
          <a:solidFill>
            <a:srgbClr val="B7C1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215900" y="4149725"/>
            <a:ext cx="1981200" cy="685800"/>
          </a:xfrm>
          <a:custGeom>
            <a:avLst/>
            <a:gdLst/>
            <a:ahLst/>
            <a:cxnLst/>
            <a:rect l="l" t="t" r="r" b="b"/>
            <a:pathLst>
              <a:path w="1981200" h="685800">
                <a:moveTo>
                  <a:pt x="0" y="114300"/>
                </a:moveTo>
                <a:lnTo>
                  <a:pt x="8014" y="72171"/>
                </a:lnTo>
                <a:lnTo>
                  <a:pt x="30005" y="37105"/>
                </a:lnTo>
                <a:lnTo>
                  <a:pt x="62891" y="12185"/>
                </a:lnTo>
                <a:lnTo>
                  <a:pt x="103593" y="494"/>
                </a:lnTo>
                <a:lnTo>
                  <a:pt x="114300" y="0"/>
                </a:lnTo>
                <a:lnTo>
                  <a:pt x="1866900" y="0"/>
                </a:lnTo>
                <a:lnTo>
                  <a:pt x="1909028" y="8016"/>
                </a:lnTo>
                <a:lnTo>
                  <a:pt x="1944094" y="30009"/>
                </a:lnTo>
                <a:lnTo>
                  <a:pt x="1969014" y="62897"/>
                </a:lnTo>
                <a:lnTo>
                  <a:pt x="1980705" y="103594"/>
                </a:lnTo>
                <a:lnTo>
                  <a:pt x="1981200" y="114300"/>
                </a:lnTo>
                <a:lnTo>
                  <a:pt x="1981200" y="571500"/>
                </a:lnTo>
                <a:lnTo>
                  <a:pt x="1973183" y="613628"/>
                </a:lnTo>
                <a:lnTo>
                  <a:pt x="1951190" y="648694"/>
                </a:lnTo>
                <a:lnTo>
                  <a:pt x="1918302" y="673614"/>
                </a:lnTo>
                <a:lnTo>
                  <a:pt x="1877605" y="685305"/>
                </a:lnTo>
                <a:lnTo>
                  <a:pt x="1866900" y="685800"/>
                </a:lnTo>
                <a:lnTo>
                  <a:pt x="114300" y="685800"/>
                </a:lnTo>
                <a:lnTo>
                  <a:pt x="72166" y="677783"/>
                </a:lnTo>
                <a:lnTo>
                  <a:pt x="37100" y="655790"/>
                </a:lnTo>
                <a:lnTo>
                  <a:pt x="12183" y="622902"/>
                </a:lnTo>
                <a:lnTo>
                  <a:pt x="494" y="582205"/>
                </a:lnTo>
                <a:lnTo>
                  <a:pt x="0" y="571500"/>
                </a:lnTo>
                <a:lnTo>
                  <a:pt x="0" y="114300"/>
                </a:lnTo>
                <a:close/>
              </a:path>
            </a:pathLst>
          </a:custGeom>
          <a:ln w="9525">
            <a:solidFill>
              <a:srgbClr val="40458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5702300" y="4149725"/>
            <a:ext cx="1143000" cy="685800"/>
          </a:xfrm>
          <a:custGeom>
            <a:avLst/>
            <a:gdLst/>
            <a:ahLst/>
            <a:cxnLst/>
            <a:rect l="l" t="t" r="r" b="b"/>
            <a:pathLst>
              <a:path w="1143000" h="685800">
                <a:moveTo>
                  <a:pt x="0" y="114300"/>
                </a:moveTo>
                <a:lnTo>
                  <a:pt x="0" y="571500"/>
                </a:lnTo>
                <a:lnTo>
                  <a:pt x="494" y="582205"/>
                </a:lnTo>
                <a:lnTo>
                  <a:pt x="12185" y="622902"/>
                </a:lnTo>
                <a:lnTo>
                  <a:pt x="37105" y="655790"/>
                </a:lnTo>
                <a:lnTo>
                  <a:pt x="72171" y="677783"/>
                </a:lnTo>
                <a:lnTo>
                  <a:pt x="114300" y="685800"/>
                </a:lnTo>
                <a:lnTo>
                  <a:pt x="1028700" y="685800"/>
                </a:lnTo>
                <a:lnTo>
                  <a:pt x="1067252" y="679133"/>
                </a:lnTo>
                <a:lnTo>
                  <a:pt x="1103086" y="658280"/>
                </a:lnTo>
                <a:lnTo>
                  <a:pt x="1129053" y="626253"/>
                </a:lnTo>
                <a:lnTo>
                  <a:pt x="1142071" y="586137"/>
                </a:lnTo>
                <a:lnTo>
                  <a:pt x="1143000" y="571500"/>
                </a:lnTo>
                <a:lnTo>
                  <a:pt x="1143000" y="114300"/>
                </a:lnTo>
                <a:lnTo>
                  <a:pt x="1136333" y="75747"/>
                </a:lnTo>
                <a:lnTo>
                  <a:pt x="1115480" y="39913"/>
                </a:lnTo>
                <a:lnTo>
                  <a:pt x="1083453" y="13946"/>
                </a:lnTo>
                <a:lnTo>
                  <a:pt x="1043337" y="928"/>
                </a:lnTo>
                <a:lnTo>
                  <a:pt x="1028700" y="0"/>
                </a:lnTo>
                <a:lnTo>
                  <a:pt x="114300" y="0"/>
                </a:lnTo>
                <a:lnTo>
                  <a:pt x="75747" y="6666"/>
                </a:lnTo>
                <a:lnTo>
                  <a:pt x="39913" y="27519"/>
                </a:lnTo>
                <a:lnTo>
                  <a:pt x="13946" y="59546"/>
                </a:lnTo>
                <a:lnTo>
                  <a:pt x="928" y="99662"/>
                </a:lnTo>
                <a:lnTo>
                  <a:pt x="0" y="114300"/>
                </a:lnTo>
                <a:close/>
              </a:path>
            </a:pathLst>
          </a:custGeom>
          <a:solidFill>
            <a:srgbClr val="B7C1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702300" y="4149725"/>
            <a:ext cx="1143000" cy="685800"/>
          </a:xfrm>
          <a:custGeom>
            <a:avLst/>
            <a:gdLst/>
            <a:ahLst/>
            <a:cxnLst/>
            <a:rect l="l" t="t" r="r" b="b"/>
            <a:pathLst>
              <a:path w="1143000" h="685800">
                <a:moveTo>
                  <a:pt x="0" y="114300"/>
                </a:moveTo>
                <a:lnTo>
                  <a:pt x="8016" y="72171"/>
                </a:lnTo>
                <a:lnTo>
                  <a:pt x="30009" y="37105"/>
                </a:lnTo>
                <a:lnTo>
                  <a:pt x="62897" y="12185"/>
                </a:lnTo>
                <a:lnTo>
                  <a:pt x="103594" y="494"/>
                </a:lnTo>
                <a:lnTo>
                  <a:pt x="114300" y="0"/>
                </a:lnTo>
                <a:lnTo>
                  <a:pt x="1028700" y="0"/>
                </a:lnTo>
                <a:lnTo>
                  <a:pt x="1070828" y="8016"/>
                </a:lnTo>
                <a:lnTo>
                  <a:pt x="1105894" y="30009"/>
                </a:lnTo>
                <a:lnTo>
                  <a:pt x="1130814" y="62897"/>
                </a:lnTo>
                <a:lnTo>
                  <a:pt x="1142505" y="103594"/>
                </a:lnTo>
                <a:lnTo>
                  <a:pt x="1143000" y="114300"/>
                </a:lnTo>
                <a:lnTo>
                  <a:pt x="1143000" y="571500"/>
                </a:lnTo>
                <a:lnTo>
                  <a:pt x="1134983" y="613628"/>
                </a:lnTo>
                <a:lnTo>
                  <a:pt x="1112990" y="648694"/>
                </a:lnTo>
                <a:lnTo>
                  <a:pt x="1080102" y="673614"/>
                </a:lnTo>
                <a:lnTo>
                  <a:pt x="1039405" y="685305"/>
                </a:lnTo>
                <a:lnTo>
                  <a:pt x="1028700" y="685800"/>
                </a:lnTo>
                <a:lnTo>
                  <a:pt x="114300" y="685800"/>
                </a:lnTo>
                <a:lnTo>
                  <a:pt x="72171" y="677783"/>
                </a:lnTo>
                <a:lnTo>
                  <a:pt x="37105" y="655790"/>
                </a:lnTo>
                <a:lnTo>
                  <a:pt x="12185" y="622902"/>
                </a:lnTo>
                <a:lnTo>
                  <a:pt x="494" y="582205"/>
                </a:lnTo>
                <a:lnTo>
                  <a:pt x="0" y="571500"/>
                </a:lnTo>
                <a:lnTo>
                  <a:pt x="0" y="114300"/>
                </a:lnTo>
                <a:close/>
              </a:path>
            </a:pathLst>
          </a:custGeom>
          <a:ln w="9525">
            <a:solidFill>
              <a:srgbClr val="40458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378700" y="4149725"/>
            <a:ext cx="1447800" cy="685800"/>
          </a:xfrm>
          <a:custGeom>
            <a:avLst/>
            <a:gdLst/>
            <a:ahLst/>
            <a:cxnLst/>
            <a:rect l="l" t="t" r="r" b="b"/>
            <a:pathLst>
              <a:path w="1447800" h="685800">
                <a:moveTo>
                  <a:pt x="0" y="114300"/>
                </a:moveTo>
                <a:lnTo>
                  <a:pt x="0" y="571500"/>
                </a:lnTo>
                <a:lnTo>
                  <a:pt x="494" y="582205"/>
                </a:lnTo>
                <a:lnTo>
                  <a:pt x="12185" y="622902"/>
                </a:lnTo>
                <a:lnTo>
                  <a:pt x="37105" y="655790"/>
                </a:lnTo>
                <a:lnTo>
                  <a:pt x="72171" y="677783"/>
                </a:lnTo>
                <a:lnTo>
                  <a:pt x="114300" y="685800"/>
                </a:lnTo>
                <a:lnTo>
                  <a:pt x="1333500" y="685800"/>
                </a:lnTo>
                <a:lnTo>
                  <a:pt x="1372052" y="679133"/>
                </a:lnTo>
                <a:lnTo>
                  <a:pt x="1407886" y="658280"/>
                </a:lnTo>
                <a:lnTo>
                  <a:pt x="1433853" y="626253"/>
                </a:lnTo>
                <a:lnTo>
                  <a:pt x="1446871" y="586137"/>
                </a:lnTo>
                <a:lnTo>
                  <a:pt x="1447800" y="571500"/>
                </a:lnTo>
                <a:lnTo>
                  <a:pt x="1447800" y="114300"/>
                </a:lnTo>
                <a:lnTo>
                  <a:pt x="1441133" y="75747"/>
                </a:lnTo>
                <a:lnTo>
                  <a:pt x="1420280" y="39913"/>
                </a:lnTo>
                <a:lnTo>
                  <a:pt x="1388253" y="13946"/>
                </a:lnTo>
                <a:lnTo>
                  <a:pt x="1348137" y="928"/>
                </a:lnTo>
                <a:lnTo>
                  <a:pt x="1333500" y="0"/>
                </a:lnTo>
                <a:lnTo>
                  <a:pt x="114300" y="0"/>
                </a:lnTo>
                <a:lnTo>
                  <a:pt x="75747" y="6666"/>
                </a:lnTo>
                <a:lnTo>
                  <a:pt x="39913" y="27519"/>
                </a:lnTo>
                <a:lnTo>
                  <a:pt x="13946" y="59546"/>
                </a:lnTo>
                <a:lnTo>
                  <a:pt x="928" y="99662"/>
                </a:lnTo>
                <a:lnTo>
                  <a:pt x="0" y="114300"/>
                </a:lnTo>
                <a:close/>
              </a:path>
            </a:pathLst>
          </a:custGeom>
          <a:solidFill>
            <a:srgbClr val="B7C1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378700" y="4149725"/>
            <a:ext cx="1447800" cy="685800"/>
          </a:xfrm>
          <a:custGeom>
            <a:avLst/>
            <a:gdLst/>
            <a:ahLst/>
            <a:cxnLst/>
            <a:rect l="l" t="t" r="r" b="b"/>
            <a:pathLst>
              <a:path w="1447800" h="685800">
                <a:moveTo>
                  <a:pt x="0" y="114300"/>
                </a:moveTo>
                <a:lnTo>
                  <a:pt x="8016" y="72171"/>
                </a:lnTo>
                <a:lnTo>
                  <a:pt x="30009" y="37105"/>
                </a:lnTo>
                <a:lnTo>
                  <a:pt x="62897" y="12185"/>
                </a:lnTo>
                <a:lnTo>
                  <a:pt x="103594" y="494"/>
                </a:lnTo>
                <a:lnTo>
                  <a:pt x="114300" y="0"/>
                </a:lnTo>
                <a:lnTo>
                  <a:pt x="1333500" y="0"/>
                </a:lnTo>
                <a:lnTo>
                  <a:pt x="1375628" y="8016"/>
                </a:lnTo>
                <a:lnTo>
                  <a:pt x="1410694" y="30009"/>
                </a:lnTo>
                <a:lnTo>
                  <a:pt x="1435614" y="62897"/>
                </a:lnTo>
                <a:lnTo>
                  <a:pt x="1447305" y="103594"/>
                </a:lnTo>
                <a:lnTo>
                  <a:pt x="1447800" y="114300"/>
                </a:lnTo>
                <a:lnTo>
                  <a:pt x="1447800" y="571500"/>
                </a:lnTo>
                <a:lnTo>
                  <a:pt x="1439783" y="613628"/>
                </a:lnTo>
                <a:lnTo>
                  <a:pt x="1417790" y="648694"/>
                </a:lnTo>
                <a:lnTo>
                  <a:pt x="1384902" y="673614"/>
                </a:lnTo>
                <a:lnTo>
                  <a:pt x="1344205" y="685305"/>
                </a:lnTo>
                <a:lnTo>
                  <a:pt x="1333500" y="685800"/>
                </a:lnTo>
                <a:lnTo>
                  <a:pt x="114300" y="685800"/>
                </a:lnTo>
                <a:lnTo>
                  <a:pt x="72171" y="677783"/>
                </a:lnTo>
                <a:lnTo>
                  <a:pt x="37105" y="655790"/>
                </a:lnTo>
                <a:lnTo>
                  <a:pt x="12185" y="622902"/>
                </a:lnTo>
                <a:lnTo>
                  <a:pt x="494" y="582205"/>
                </a:lnTo>
                <a:lnTo>
                  <a:pt x="0" y="571500"/>
                </a:lnTo>
                <a:lnTo>
                  <a:pt x="0" y="114300"/>
                </a:lnTo>
                <a:close/>
              </a:path>
            </a:pathLst>
          </a:custGeom>
          <a:ln w="9525">
            <a:solidFill>
              <a:srgbClr val="40458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2730500" y="4149725"/>
            <a:ext cx="2514600" cy="685800"/>
          </a:xfrm>
          <a:custGeom>
            <a:avLst/>
            <a:gdLst/>
            <a:ahLst/>
            <a:cxnLst/>
            <a:rect l="l" t="t" r="r" b="b"/>
            <a:pathLst>
              <a:path w="2514600" h="685800">
                <a:moveTo>
                  <a:pt x="0" y="114300"/>
                </a:moveTo>
                <a:lnTo>
                  <a:pt x="0" y="571500"/>
                </a:lnTo>
                <a:lnTo>
                  <a:pt x="494" y="582205"/>
                </a:lnTo>
                <a:lnTo>
                  <a:pt x="12185" y="622902"/>
                </a:lnTo>
                <a:lnTo>
                  <a:pt x="37105" y="655790"/>
                </a:lnTo>
                <a:lnTo>
                  <a:pt x="72171" y="677783"/>
                </a:lnTo>
                <a:lnTo>
                  <a:pt x="114300" y="685800"/>
                </a:lnTo>
                <a:lnTo>
                  <a:pt x="2400300" y="685800"/>
                </a:lnTo>
                <a:lnTo>
                  <a:pt x="2438852" y="679133"/>
                </a:lnTo>
                <a:lnTo>
                  <a:pt x="2474686" y="658280"/>
                </a:lnTo>
                <a:lnTo>
                  <a:pt x="2500653" y="626253"/>
                </a:lnTo>
                <a:lnTo>
                  <a:pt x="2513671" y="586137"/>
                </a:lnTo>
                <a:lnTo>
                  <a:pt x="2514600" y="571500"/>
                </a:lnTo>
                <a:lnTo>
                  <a:pt x="2514600" y="114300"/>
                </a:lnTo>
                <a:lnTo>
                  <a:pt x="2507933" y="75747"/>
                </a:lnTo>
                <a:lnTo>
                  <a:pt x="2487080" y="39913"/>
                </a:lnTo>
                <a:lnTo>
                  <a:pt x="2455053" y="13946"/>
                </a:lnTo>
                <a:lnTo>
                  <a:pt x="2414937" y="928"/>
                </a:lnTo>
                <a:lnTo>
                  <a:pt x="2400300" y="0"/>
                </a:lnTo>
                <a:lnTo>
                  <a:pt x="114300" y="0"/>
                </a:lnTo>
                <a:lnTo>
                  <a:pt x="75747" y="6666"/>
                </a:lnTo>
                <a:lnTo>
                  <a:pt x="39913" y="27519"/>
                </a:lnTo>
                <a:lnTo>
                  <a:pt x="13946" y="59546"/>
                </a:lnTo>
                <a:lnTo>
                  <a:pt x="928" y="99662"/>
                </a:lnTo>
                <a:lnTo>
                  <a:pt x="0" y="114300"/>
                </a:lnTo>
                <a:close/>
              </a:path>
            </a:pathLst>
          </a:custGeom>
          <a:solidFill>
            <a:srgbClr val="B7C1E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2730500" y="4149725"/>
            <a:ext cx="2514600" cy="685800"/>
          </a:xfrm>
          <a:custGeom>
            <a:avLst/>
            <a:gdLst/>
            <a:ahLst/>
            <a:cxnLst/>
            <a:rect l="l" t="t" r="r" b="b"/>
            <a:pathLst>
              <a:path w="2514600" h="685800">
                <a:moveTo>
                  <a:pt x="0" y="114300"/>
                </a:moveTo>
                <a:lnTo>
                  <a:pt x="8016" y="72171"/>
                </a:lnTo>
                <a:lnTo>
                  <a:pt x="30009" y="37105"/>
                </a:lnTo>
                <a:lnTo>
                  <a:pt x="62897" y="12185"/>
                </a:lnTo>
                <a:lnTo>
                  <a:pt x="103594" y="494"/>
                </a:lnTo>
                <a:lnTo>
                  <a:pt x="114300" y="0"/>
                </a:lnTo>
                <a:lnTo>
                  <a:pt x="2400300" y="0"/>
                </a:lnTo>
                <a:lnTo>
                  <a:pt x="2442428" y="8016"/>
                </a:lnTo>
                <a:lnTo>
                  <a:pt x="2477494" y="30009"/>
                </a:lnTo>
                <a:lnTo>
                  <a:pt x="2502414" y="62897"/>
                </a:lnTo>
                <a:lnTo>
                  <a:pt x="2514105" y="103594"/>
                </a:lnTo>
                <a:lnTo>
                  <a:pt x="2514600" y="114300"/>
                </a:lnTo>
                <a:lnTo>
                  <a:pt x="2514600" y="571500"/>
                </a:lnTo>
                <a:lnTo>
                  <a:pt x="2506583" y="613628"/>
                </a:lnTo>
                <a:lnTo>
                  <a:pt x="2484590" y="648694"/>
                </a:lnTo>
                <a:lnTo>
                  <a:pt x="2451702" y="673614"/>
                </a:lnTo>
                <a:lnTo>
                  <a:pt x="2411005" y="685305"/>
                </a:lnTo>
                <a:lnTo>
                  <a:pt x="2400300" y="685800"/>
                </a:lnTo>
                <a:lnTo>
                  <a:pt x="114300" y="685800"/>
                </a:lnTo>
                <a:lnTo>
                  <a:pt x="72171" y="677783"/>
                </a:lnTo>
                <a:lnTo>
                  <a:pt x="37105" y="655790"/>
                </a:lnTo>
                <a:lnTo>
                  <a:pt x="12185" y="622902"/>
                </a:lnTo>
                <a:lnTo>
                  <a:pt x="494" y="582205"/>
                </a:lnTo>
                <a:lnTo>
                  <a:pt x="0" y="571500"/>
                </a:lnTo>
                <a:lnTo>
                  <a:pt x="0" y="114300"/>
                </a:lnTo>
                <a:close/>
              </a:path>
            </a:pathLst>
          </a:custGeom>
          <a:ln w="9525">
            <a:solidFill>
              <a:srgbClr val="40458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3995801" y="5851525"/>
            <a:ext cx="2232025" cy="719137"/>
          </a:xfrm>
          <a:custGeom>
            <a:avLst/>
            <a:gdLst/>
            <a:ahLst/>
            <a:cxnLst/>
            <a:rect l="l" t="t" r="r" b="b"/>
            <a:pathLst>
              <a:path w="2232025" h="719137">
                <a:moveTo>
                  <a:pt x="0" y="119849"/>
                </a:moveTo>
                <a:lnTo>
                  <a:pt x="104" y="604337"/>
                </a:lnTo>
                <a:lnTo>
                  <a:pt x="9439" y="646013"/>
                </a:lnTo>
                <a:lnTo>
                  <a:pt x="31917" y="680760"/>
                </a:lnTo>
                <a:lnTo>
                  <a:pt x="64741" y="705774"/>
                </a:lnTo>
                <a:lnTo>
                  <a:pt x="105111" y="718250"/>
                </a:lnTo>
                <a:lnTo>
                  <a:pt x="119761" y="719137"/>
                </a:lnTo>
                <a:lnTo>
                  <a:pt x="2117286" y="719028"/>
                </a:lnTo>
                <a:lnTo>
                  <a:pt x="2158926" y="709658"/>
                </a:lnTo>
                <a:lnTo>
                  <a:pt x="2193655" y="687152"/>
                </a:lnTo>
                <a:lnTo>
                  <a:pt x="2218663" y="654311"/>
                </a:lnTo>
                <a:lnTo>
                  <a:pt x="2231137" y="613936"/>
                </a:lnTo>
                <a:lnTo>
                  <a:pt x="2232025" y="599287"/>
                </a:lnTo>
                <a:lnTo>
                  <a:pt x="2231916" y="114698"/>
                </a:lnTo>
                <a:lnTo>
                  <a:pt x="2222536" y="73056"/>
                </a:lnTo>
                <a:lnTo>
                  <a:pt x="2200013" y="38339"/>
                </a:lnTo>
                <a:lnTo>
                  <a:pt x="2167157" y="13348"/>
                </a:lnTo>
                <a:lnTo>
                  <a:pt x="2126781" y="886"/>
                </a:lnTo>
                <a:lnTo>
                  <a:pt x="2112137" y="0"/>
                </a:lnTo>
                <a:lnTo>
                  <a:pt x="114712" y="104"/>
                </a:lnTo>
                <a:lnTo>
                  <a:pt x="73060" y="9449"/>
                </a:lnTo>
                <a:lnTo>
                  <a:pt x="38339" y="31949"/>
                </a:lnTo>
                <a:lnTo>
                  <a:pt x="13348" y="64799"/>
                </a:lnTo>
                <a:lnTo>
                  <a:pt x="886" y="105193"/>
                </a:lnTo>
                <a:lnTo>
                  <a:pt x="0" y="119849"/>
                </a:lnTo>
                <a:close/>
              </a:path>
            </a:pathLst>
          </a:custGeom>
          <a:solidFill>
            <a:srgbClr val="40458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3995801" y="5851525"/>
            <a:ext cx="2232025" cy="719137"/>
          </a:xfrm>
          <a:custGeom>
            <a:avLst/>
            <a:gdLst/>
            <a:ahLst/>
            <a:cxnLst/>
            <a:rect l="l" t="t" r="r" b="b"/>
            <a:pathLst>
              <a:path w="2232025" h="719137">
                <a:moveTo>
                  <a:pt x="0" y="119849"/>
                </a:moveTo>
                <a:lnTo>
                  <a:pt x="7663" y="77564"/>
                </a:lnTo>
                <a:lnTo>
                  <a:pt x="28789" y="41888"/>
                </a:lnTo>
                <a:lnTo>
                  <a:pt x="60578" y="15626"/>
                </a:lnTo>
                <a:lnTo>
                  <a:pt x="100231" y="1584"/>
                </a:lnTo>
                <a:lnTo>
                  <a:pt x="119761" y="0"/>
                </a:lnTo>
                <a:lnTo>
                  <a:pt x="2112137" y="0"/>
                </a:lnTo>
                <a:lnTo>
                  <a:pt x="2154395" y="7664"/>
                </a:lnTo>
                <a:lnTo>
                  <a:pt x="2190070" y="28790"/>
                </a:lnTo>
                <a:lnTo>
                  <a:pt x="2216350" y="60576"/>
                </a:lnTo>
                <a:lnTo>
                  <a:pt x="2230423" y="100220"/>
                </a:lnTo>
                <a:lnTo>
                  <a:pt x="2232025" y="119849"/>
                </a:lnTo>
                <a:lnTo>
                  <a:pt x="2232025" y="599287"/>
                </a:lnTo>
                <a:lnTo>
                  <a:pt x="2224352" y="641551"/>
                </a:lnTo>
                <a:lnTo>
                  <a:pt x="2203210" y="677215"/>
                </a:lnTo>
                <a:lnTo>
                  <a:pt x="2171409" y="703478"/>
                </a:lnTo>
                <a:lnTo>
                  <a:pt x="2131760" y="717538"/>
                </a:lnTo>
                <a:lnTo>
                  <a:pt x="2112137" y="719137"/>
                </a:lnTo>
                <a:lnTo>
                  <a:pt x="119761" y="719137"/>
                </a:lnTo>
                <a:lnTo>
                  <a:pt x="77497" y="711465"/>
                </a:lnTo>
                <a:lnTo>
                  <a:pt x="41847" y="690318"/>
                </a:lnTo>
                <a:lnTo>
                  <a:pt x="15609" y="658503"/>
                </a:lnTo>
                <a:lnTo>
                  <a:pt x="1582" y="618826"/>
                </a:lnTo>
                <a:lnTo>
                  <a:pt x="0" y="599287"/>
                </a:lnTo>
                <a:lnTo>
                  <a:pt x="0" y="119849"/>
                </a:lnTo>
                <a:close/>
              </a:path>
            </a:pathLst>
          </a:custGeom>
          <a:ln w="25400">
            <a:solidFill>
              <a:srgbClr val="2C2F6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228600" y="4997450"/>
            <a:ext cx="1981200" cy="685800"/>
          </a:xfrm>
          <a:custGeom>
            <a:avLst/>
            <a:gdLst/>
            <a:ahLst/>
            <a:cxnLst/>
            <a:rect l="l" t="t" r="r" b="b"/>
            <a:pathLst>
              <a:path w="1981200" h="685800">
                <a:moveTo>
                  <a:pt x="0" y="114300"/>
                </a:moveTo>
                <a:lnTo>
                  <a:pt x="0" y="571500"/>
                </a:lnTo>
                <a:lnTo>
                  <a:pt x="494" y="582206"/>
                </a:lnTo>
                <a:lnTo>
                  <a:pt x="12183" y="622908"/>
                </a:lnTo>
                <a:lnTo>
                  <a:pt x="37100" y="655794"/>
                </a:lnTo>
                <a:lnTo>
                  <a:pt x="72166" y="677785"/>
                </a:lnTo>
                <a:lnTo>
                  <a:pt x="114300" y="685800"/>
                </a:lnTo>
                <a:lnTo>
                  <a:pt x="1866900" y="685800"/>
                </a:lnTo>
                <a:lnTo>
                  <a:pt x="1905452" y="679134"/>
                </a:lnTo>
                <a:lnTo>
                  <a:pt x="1941286" y="658284"/>
                </a:lnTo>
                <a:lnTo>
                  <a:pt x="1967253" y="626259"/>
                </a:lnTo>
                <a:lnTo>
                  <a:pt x="1980271" y="586139"/>
                </a:lnTo>
                <a:lnTo>
                  <a:pt x="1981200" y="571500"/>
                </a:lnTo>
                <a:lnTo>
                  <a:pt x="1981200" y="114300"/>
                </a:lnTo>
                <a:lnTo>
                  <a:pt x="1974533" y="75747"/>
                </a:lnTo>
                <a:lnTo>
                  <a:pt x="1953680" y="39913"/>
                </a:lnTo>
                <a:lnTo>
                  <a:pt x="1921653" y="13946"/>
                </a:lnTo>
                <a:lnTo>
                  <a:pt x="1881537" y="928"/>
                </a:lnTo>
                <a:lnTo>
                  <a:pt x="1866900" y="0"/>
                </a:lnTo>
                <a:lnTo>
                  <a:pt x="114300" y="0"/>
                </a:lnTo>
                <a:lnTo>
                  <a:pt x="75742" y="6666"/>
                </a:lnTo>
                <a:lnTo>
                  <a:pt x="39908" y="27519"/>
                </a:lnTo>
                <a:lnTo>
                  <a:pt x="13944" y="59546"/>
                </a:lnTo>
                <a:lnTo>
                  <a:pt x="928" y="99662"/>
                </a:lnTo>
                <a:lnTo>
                  <a:pt x="0" y="114300"/>
                </a:lnTo>
                <a:close/>
              </a:path>
            </a:pathLst>
          </a:custGeom>
          <a:solidFill>
            <a:srgbClr val="40458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228600" y="4997450"/>
            <a:ext cx="1981200" cy="685800"/>
          </a:xfrm>
          <a:custGeom>
            <a:avLst/>
            <a:gdLst/>
            <a:ahLst/>
            <a:cxnLst/>
            <a:rect l="l" t="t" r="r" b="b"/>
            <a:pathLst>
              <a:path w="1981200" h="685800">
                <a:moveTo>
                  <a:pt x="0" y="114300"/>
                </a:moveTo>
                <a:lnTo>
                  <a:pt x="8014" y="72171"/>
                </a:lnTo>
                <a:lnTo>
                  <a:pt x="30005" y="37105"/>
                </a:lnTo>
                <a:lnTo>
                  <a:pt x="62891" y="12185"/>
                </a:lnTo>
                <a:lnTo>
                  <a:pt x="103593" y="494"/>
                </a:lnTo>
                <a:lnTo>
                  <a:pt x="114300" y="0"/>
                </a:lnTo>
                <a:lnTo>
                  <a:pt x="1866900" y="0"/>
                </a:lnTo>
                <a:lnTo>
                  <a:pt x="1909028" y="8016"/>
                </a:lnTo>
                <a:lnTo>
                  <a:pt x="1944094" y="30009"/>
                </a:lnTo>
                <a:lnTo>
                  <a:pt x="1969014" y="62897"/>
                </a:lnTo>
                <a:lnTo>
                  <a:pt x="1980705" y="103594"/>
                </a:lnTo>
                <a:lnTo>
                  <a:pt x="1981200" y="114300"/>
                </a:lnTo>
                <a:lnTo>
                  <a:pt x="1981200" y="571500"/>
                </a:lnTo>
                <a:lnTo>
                  <a:pt x="1973183" y="613633"/>
                </a:lnTo>
                <a:lnTo>
                  <a:pt x="1951190" y="648699"/>
                </a:lnTo>
                <a:lnTo>
                  <a:pt x="1918302" y="673616"/>
                </a:lnTo>
                <a:lnTo>
                  <a:pt x="1877605" y="685305"/>
                </a:lnTo>
                <a:lnTo>
                  <a:pt x="1866900" y="685800"/>
                </a:lnTo>
                <a:lnTo>
                  <a:pt x="114300" y="685800"/>
                </a:lnTo>
                <a:lnTo>
                  <a:pt x="72166" y="677785"/>
                </a:lnTo>
                <a:lnTo>
                  <a:pt x="37100" y="655794"/>
                </a:lnTo>
                <a:lnTo>
                  <a:pt x="12183" y="622908"/>
                </a:lnTo>
                <a:lnTo>
                  <a:pt x="494" y="582206"/>
                </a:lnTo>
                <a:lnTo>
                  <a:pt x="0" y="571500"/>
                </a:lnTo>
                <a:lnTo>
                  <a:pt x="0" y="114300"/>
                </a:lnTo>
                <a:close/>
              </a:path>
            </a:pathLst>
          </a:custGeom>
          <a:ln w="25400">
            <a:solidFill>
              <a:srgbClr val="2C2F6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5715000" y="4999101"/>
            <a:ext cx="1143000" cy="685736"/>
          </a:xfrm>
          <a:custGeom>
            <a:avLst/>
            <a:gdLst/>
            <a:ahLst/>
            <a:cxnLst/>
            <a:rect l="l" t="t" r="r" b="b"/>
            <a:pathLst>
              <a:path w="1143000" h="685736">
                <a:moveTo>
                  <a:pt x="0" y="114300"/>
                </a:moveTo>
                <a:lnTo>
                  <a:pt x="0" y="571500"/>
                </a:lnTo>
                <a:lnTo>
                  <a:pt x="490" y="582148"/>
                </a:lnTo>
                <a:lnTo>
                  <a:pt x="12170" y="622836"/>
                </a:lnTo>
                <a:lnTo>
                  <a:pt x="37088" y="655722"/>
                </a:lnTo>
                <a:lnTo>
                  <a:pt x="72160" y="677718"/>
                </a:lnTo>
                <a:lnTo>
                  <a:pt x="114300" y="685736"/>
                </a:lnTo>
                <a:lnTo>
                  <a:pt x="1028700" y="685736"/>
                </a:lnTo>
                <a:lnTo>
                  <a:pt x="1067215" y="679084"/>
                </a:lnTo>
                <a:lnTo>
                  <a:pt x="1103065" y="658244"/>
                </a:lnTo>
                <a:lnTo>
                  <a:pt x="1129045" y="626230"/>
                </a:lnTo>
                <a:lnTo>
                  <a:pt x="1142070" y="586129"/>
                </a:lnTo>
                <a:lnTo>
                  <a:pt x="1143000" y="571500"/>
                </a:lnTo>
                <a:lnTo>
                  <a:pt x="1143000" y="114300"/>
                </a:lnTo>
                <a:lnTo>
                  <a:pt x="1136333" y="75696"/>
                </a:lnTo>
                <a:lnTo>
                  <a:pt x="1115480" y="39862"/>
                </a:lnTo>
                <a:lnTo>
                  <a:pt x="1083453" y="13920"/>
                </a:lnTo>
                <a:lnTo>
                  <a:pt x="1043337" y="926"/>
                </a:lnTo>
                <a:lnTo>
                  <a:pt x="1028700" y="0"/>
                </a:lnTo>
                <a:lnTo>
                  <a:pt x="114300" y="0"/>
                </a:lnTo>
                <a:lnTo>
                  <a:pt x="75747" y="6652"/>
                </a:lnTo>
                <a:lnTo>
                  <a:pt x="39913" y="27477"/>
                </a:lnTo>
                <a:lnTo>
                  <a:pt x="13946" y="59489"/>
                </a:lnTo>
                <a:lnTo>
                  <a:pt x="928" y="99637"/>
                </a:lnTo>
                <a:lnTo>
                  <a:pt x="0" y="114300"/>
                </a:lnTo>
                <a:close/>
              </a:path>
            </a:pathLst>
          </a:custGeom>
          <a:solidFill>
            <a:srgbClr val="40458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715000" y="4999101"/>
            <a:ext cx="1143000" cy="685736"/>
          </a:xfrm>
          <a:custGeom>
            <a:avLst/>
            <a:gdLst/>
            <a:ahLst/>
            <a:cxnLst/>
            <a:rect l="l" t="t" r="r" b="b"/>
            <a:pathLst>
              <a:path w="1143000" h="685736">
                <a:moveTo>
                  <a:pt x="0" y="114300"/>
                </a:moveTo>
                <a:lnTo>
                  <a:pt x="8016" y="72119"/>
                </a:lnTo>
                <a:lnTo>
                  <a:pt x="30009" y="37055"/>
                </a:lnTo>
                <a:lnTo>
                  <a:pt x="62897" y="12162"/>
                </a:lnTo>
                <a:lnTo>
                  <a:pt x="103594" y="493"/>
                </a:lnTo>
                <a:lnTo>
                  <a:pt x="114300" y="0"/>
                </a:lnTo>
                <a:lnTo>
                  <a:pt x="1028700" y="0"/>
                </a:lnTo>
                <a:lnTo>
                  <a:pt x="1070828" y="8000"/>
                </a:lnTo>
                <a:lnTo>
                  <a:pt x="1105894" y="29964"/>
                </a:lnTo>
                <a:lnTo>
                  <a:pt x="1130814" y="62841"/>
                </a:lnTo>
                <a:lnTo>
                  <a:pt x="1142505" y="103575"/>
                </a:lnTo>
                <a:lnTo>
                  <a:pt x="1143000" y="114300"/>
                </a:lnTo>
                <a:lnTo>
                  <a:pt x="1143000" y="571500"/>
                </a:lnTo>
                <a:lnTo>
                  <a:pt x="1134979" y="613609"/>
                </a:lnTo>
                <a:lnTo>
                  <a:pt x="1112974" y="648661"/>
                </a:lnTo>
                <a:lnTo>
                  <a:pt x="1080071" y="673570"/>
                </a:lnTo>
                <a:lnTo>
                  <a:pt x="1039356" y="685246"/>
                </a:lnTo>
                <a:lnTo>
                  <a:pt x="1028700" y="685736"/>
                </a:lnTo>
                <a:lnTo>
                  <a:pt x="114300" y="685736"/>
                </a:lnTo>
                <a:lnTo>
                  <a:pt x="72160" y="677718"/>
                </a:lnTo>
                <a:lnTo>
                  <a:pt x="37088" y="655722"/>
                </a:lnTo>
                <a:lnTo>
                  <a:pt x="12170" y="622836"/>
                </a:lnTo>
                <a:lnTo>
                  <a:pt x="490" y="582148"/>
                </a:lnTo>
                <a:lnTo>
                  <a:pt x="0" y="571500"/>
                </a:lnTo>
                <a:lnTo>
                  <a:pt x="0" y="114300"/>
                </a:lnTo>
                <a:close/>
              </a:path>
            </a:pathLst>
          </a:custGeom>
          <a:ln w="25400">
            <a:solidFill>
              <a:srgbClr val="2C2F6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7391400" y="4999101"/>
            <a:ext cx="1447800" cy="685736"/>
          </a:xfrm>
          <a:custGeom>
            <a:avLst/>
            <a:gdLst/>
            <a:ahLst/>
            <a:cxnLst/>
            <a:rect l="l" t="t" r="r" b="b"/>
            <a:pathLst>
              <a:path w="1447800" h="685736">
                <a:moveTo>
                  <a:pt x="0" y="114300"/>
                </a:moveTo>
                <a:lnTo>
                  <a:pt x="0" y="571500"/>
                </a:lnTo>
                <a:lnTo>
                  <a:pt x="490" y="582148"/>
                </a:lnTo>
                <a:lnTo>
                  <a:pt x="12170" y="622836"/>
                </a:lnTo>
                <a:lnTo>
                  <a:pt x="37088" y="655722"/>
                </a:lnTo>
                <a:lnTo>
                  <a:pt x="72160" y="677718"/>
                </a:lnTo>
                <a:lnTo>
                  <a:pt x="114300" y="685736"/>
                </a:lnTo>
                <a:lnTo>
                  <a:pt x="1333500" y="685736"/>
                </a:lnTo>
                <a:lnTo>
                  <a:pt x="1372015" y="679084"/>
                </a:lnTo>
                <a:lnTo>
                  <a:pt x="1407865" y="658244"/>
                </a:lnTo>
                <a:lnTo>
                  <a:pt x="1433845" y="626230"/>
                </a:lnTo>
                <a:lnTo>
                  <a:pt x="1446870" y="586129"/>
                </a:lnTo>
                <a:lnTo>
                  <a:pt x="1447800" y="571500"/>
                </a:lnTo>
                <a:lnTo>
                  <a:pt x="1447800" y="114300"/>
                </a:lnTo>
                <a:lnTo>
                  <a:pt x="1441133" y="75696"/>
                </a:lnTo>
                <a:lnTo>
                  <a:pt x="1420280" y="39862"/>
                </a:lnTo>
                <a:lnTo>
                  <a:pt x="1388253" y="13920"/>
                </a:lnTo>
                <a:lnTo>
                  <a:pt x="1348137" y="926"/>
                </a:lnTo>
                <a:lnTo>
                  <a:pt x="1333500" y="0"/>
                </a:lnTo>
                <a:lnTo>
                  <a:pt x="114300" y="0"/>
                </a:lnTo>
                <a:lnTo>
                  <a:pt x="75747" y="6652"/>
                </a:lnTo>
                <a:lnTo>
                  <a:pt x="39913" y="27477"/>
                </a:lnTo>
                <a:lnTo>
                  <a:pt x="13946" y="59489"/>
                </a:lnTo>
                <a:lnTo>
                  <a:pt x="928" y="99637"/>
                </a:lnTo>
                <a:lnTo>
                  <a:pt x="0" y="114300"/>
                </a:lnTo>
                <a:close/>
              </a:path>
            </a:pathLst>
          </a:custGeom>
          <a:solidFill>
            <a:srgbClr val="40458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7391400" y="4999101"/>
            <a:ext cx="1447800" cy="685736"/>
          </a:xfrm>
          <a:custGeom>
            <a:avLst/>
            <a:gdLst/>
            <a:ahLst/>
            <a:cxnLst/>
            <a:rect l="l" t="t" r="r" b="b"/>
            <a:pathLst>
              <a:path w="1447800" h="685736">
                <a:moveTo>
                  <a:pt x="0" y="114300"/>
                </a:moveTo>
                <a:lnTo>
                  <a:pt x="8016" y="72119"/>
                </a:lnTo>
                <a:lnTo>
                  <a:pt x="30009" y="37055"/>
                </a:lnTo>
                <a:lnTo>
                  <a:pt x="62897" y="12162"/>
                </a:lnTo>
                <a:lnTo>
                  <a:pt x="103594" y="493"/>
                </a:lnTo>
                <a:lnTo>
                  <a:pt x="114300" y="0"/>
                </a:lnTo>
                <a:lnTo>
                  <a:pt x="1333500" y="0"/>
                </a:lnTo>
                <a:lnTo>
                  <a:pt x="1375628" y="8000"/>
                </a:lnTo>
                <a:lnTo>
                  <a:pt x="1410694" y="29964"/>
                </a:lnTo>
                <a:lnTo>
                  <a:pt x="1435614" y="62841"/>
                </a:lnTo>
                <a:lnTo>
                  <a:pt x="1447305" y="103575"/>
                </a:lnTo>
                <a:lnTo>
                  <a:pt x="1447800" y="114300"/>
                </a:lnTo>
                <a:lnTo>
                  <a:pt x="1447800" y="571500"/>
                </a:lnTo>
                <a:lnTo>
                  <a:pt x="1439779" y="613609"/>
                </a:lnTo>
                <a:lnTo>
                  <a:pt x="1417774" y="648661"/>
                </a:lnTo>
                <a:lnTo>
                  <a:pt x="1384871" y="673570"/>
                </a:lnTo>
                <a:lnTo>
                  <a:pt x="1344156" y="685246"/>
                </a:lnTo>
                <a:lnTo>
                  <a:pt x="1333500" y="685736"/>
                </a:lnTo>
                <a:lnTo>
                  <a:pt x="114300" y="685736"/>
                </a:lnTo>
                <a:lnTo>
                  <a:pt x="72160" y="677718"/>
                </a:lnTo>
                <a:lnTo>
                  <a:pt x="37088" y="655722"/>
                </a:lnTo>
                <a:lnTo>
                  <a:pt x="12170" y="622836"/>
                </a:lnTo>
                <a:lnTo>
                  <a:pt x="490" y="582148"/>
                </a:lnTo>
                <a:lnTo>
                  <a:pt x="0" y="571500"/>
                </a:lnTo>
                <a:lnTo>
                  <a:pt x="0" y="114300"/>
                </a:lnTo>
                <a:close/>
              </a:path>
            </a:pathLst>
          </a:custGeom>
          <a:ln w="25400">
            <a:solidFill>
              <a:srgbClr val="2C2F6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2743200" y="4999101"/>
            <a:ext cx="2514600" cy="685736"/>
          </a:xfrm>
          <a:custGeom>
            <a:avLst/>
            <a:gdLst/>
            <a:ahLst/>
            <a:cxnLst/>
            <a:rect l="l" t="t" r="r" b="b"/>
            <a:pathLst>
              <a:path w="2514600" h="685736">
                <a:moveTo>
                  <a:pt x="0" y="114300"/>
                </a:moveTo>
                <a:lnTo>
                  <a:pt x="0" y="571500"/>
                </a:lnTo>
                <a:lnTo>
                  <a:pt x="490" y="582148"/>
                </a:lnTo>
                <a:lnTo>
                  <a:pt x="12170" y="622836"/>
                </a:lnTo>
                <a:lnTo>
                  <a:pt x="37088" y="655722"/>
                </a:lnTo>
                <a:lnTo>
                  <a:pt x="72160" y="677718"/>
                </a:lnTo>
                <a:lnTo>
                  <a:pt x="114300" y="685736"/>
                </a:lnTo>
                <a:lnTo>
                  <a:pt x="2400300" y="685736"/>
                </a:lnTo>
                <a:lnTo>
                  <a:pt x="2438815" y="679084"/>
                </a:lnTo>
                <a:lnTo>
                  <a:pt x="2474665" y="658244"/>
                </a:lnTo>
                <a:lnTo>
                  <a:pt x="2500645" y="626230"/>
                </a:lnTo>
                <a:lnTo>
                  <a:pt x="2513670" y="586129"/>
                </a:lnTo>
                <a:lnTo>
                  <a:pt x="2514600" y="571500"/>
                </a:lnTo>
                <a:lnTo>
                  <a:pt x="2514600" y="114300"/>
                </a:lnTo>
                <a:lnTo>
                  <a:pt x="2507933" y="75696"/>
                </a:lnTo>
                <a:lnTo>
                  <a:pt x="2487080" y="39862"/>
                </a:lnTo>
                <a:lnTo>
                  <a:pt x="2455053" y="13920"/>
                </a:lnTo>
                <a:lnTo>
                  <a:pt x="2414937" y="926"/>
                </a:lnTo>
                <a:lnTo>
                  <a:pt x="2400300" y="0"/>
                </a:lnTo>
                <a:lnTo>
                  <a:pt x="114300" y="0"/>
                </a:lnTo>
                <a:lnTo>
                  <a:pt x="75747" y="6652"/>
                </a:lnTo>
                <a:lnTo>
                  <a:pt x="39913" y="27477"/>
                </a:lnTo>
                <a:lnTo>
                  <a:pt x="13946" y="59489"/>
                </a:lnTo>
                <a:lnTo>
                  <a:pt x="928" y="99637"/>
                </a:lnTo>
                <a:lnTo>
                  <a:pt x="0" y="114300"/>
                </a:lnTo>
                <a:close/>
              </a:path>
            </a:pathLst>
          </a:custGeom>
          <a:solidFill>
            <a:srgbClr val="40458B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2743200" y="4999101"/>
            <a:ext cx="2514600" cy="685736"/>
          </a:xfrm>
          <a:custGeom>
            <a:avLst/>
            <a:gdLst/>
            <a:ahLst/>
            <a:cxnLst/>
            <a:rect l="l" t="t" r="r" b="b"/>
            <a:pathLst>
              <a:path w="2514600" h="685736">
                <a:moveTo>
                  <a:pt x="0" y="114300"/>
                </a:moveTo>
                <a:lnTo>
                  <a:pt x="8016" y="72119"/>
                </a:lnTo>
                <a:lnTo>
                  <a:pt x="30009" y="37055"/>
                </a:lnTo>
                <a:lnTo>
                  <a:pt x="62897" y="12162"/>
                </a:lnTo>
                <a:lnTo>
                  <a:pt x="103594" y="493"/>
                </a:lnTo>
                <a:lnTo>
                  <a:pt x="114300" y="0"/>
                </a:lnTo>
                <a:lnTo>
                  <a:pt x="2400300" y="0"/>
                </a:lnTo>
                <a:lnTo>
                  <a:pt x="2442428" y="8000"/>
                </a:lnTo>
                <a:lnTo>
                  <a:pt x="2477494" y="29964"/>
                </a:lnTo>
                <a:lnTo>
                  <a:pt x="2502414" y="62841"/>
                </a:lnTo>
                <a:lnTo>
                  <a:pt x="2514105" y="103575"/>
                </a:lnTo>
                <a:lnTo>
                  <a:pt x="2514600" y="114300"/>
                </a:lnTo>
                <a:lnTo>
                  <a:pt x="2514600" y="571500"/>
                </a:lnTo>
                <a:lnTo>
                  <a:pt x="2506579" y="613609"/>
                </a:lnTo>
                <a:lnTo>
                  <a:pt x="2484574" y="648661"/>
                </a:lnTo>
                <a:lnTo>
                  <a:pt x="2451671" y="673570"/>
                </a:lnTo>
                <a:lnTo>
                  <a:pt x="2410956" y="685246"/>
                </a:lnTo>
                <a:lnTo>
                  <a:pt x="2400300" y="685736"/>
                </a:lnTo>
                <a:lnTo>
                  <a:pt x="114300" y="685736"/>
                </a:lnTo>
                <a:lnTo>
                  <a:pt x="72160" y="677718"/>
                </a:lnTo>
                <a:lnTo>
                  <a:pt x="37088" y="655722"/>
                </a:lnTo>
                <a:lnTo>
                  <a:pt x="12170" y="622836"/>
                </a:lnTo>
                <a:lnTo>
                  <a:pt x="490" y="582148"/>
                </a:lnTo>
                <a:lnTo>
                  <a:pt x="0" y="571500"/>
                </a:lnTo>
                <a:lnTo>
                  <a:pt x="0" y="114300"/>
                </a:lnTo>
                <a:close/>
              </a:path>
            </a:pathLst>
          </a:custGeom>
          <a:ln w="25400">
            <a:solidFill>
              <a:srgbClr val="2C2F6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688339" y="811732"/>
            <a:ext cx="3777917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err="1">
                <a:solidFill>
                  <a:schemeClr val="accent1"/>
                </a:solidFill>
                <a:latin typeface="Bookman Old Style (Títulos)"/>
                <a:cs typeface="Tahoma"/>
              </a:rPr>
              <a:t>Aglomeran</a:t>
            </a:r>
            <a:r>
              <a:rPr sz="4400" spc="14" dirty="0" err="1">
                <a:solidFill>
                  <a:schemeClr val="accent1"/>
                </a:solidFill>
                <a:latin typeface="Bookman Old Style (Títulos)"/>
                <a:cs typeface="Tahoma"/>
              </a:rPr>
              <a:t>t</a:t>
            </a:r>
            <a:r>
              <a:rPr sz="4400" spc="0" dirty="0" err="1">
                <a:solidFill>
                  <a:schemeClr val="accent1"/>
                </a:solidFill>
                <a:latin typeface="Bookman Old Style (Títulos)"/>
                <a:cs typeface="Tahoma"/>
              </a:rPr>
              <a:t>e</a:t>
            </a:r>
            <a:endParaRPr sz="4400" dirty="0">
              <a:solidFill>
                <a:schemeClr val="accent1"/>
              </a:solidFill>
              <a:latin typeface="Bookman Old Style (Títulos)"/>
              <a:cs typeface="Tahom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88340" y="1607906"/>
            <a:ext cx="7772092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85"/>
              </a:lnSpc>
              <a:spcBef>
                <a:spcPts val="129"/>
              </a:spcBef>
            </a:pPr>
            <a:r>
              <a:rPr sz="2400" spc="0" dirty="0">
                <a:latin typeface="Gill Sans MT (Corpo)"/>
                <a:cs typeface="Tahoma"/>
              </a:rPr>
              <a:t>Material liga</a:t>
            </a:r>
            <a:r>
              <a:rPr sz="2400" spc="14" dirty="0">
                <a:latin typeface="Gill Sans MT (Corpo)"/>
                <a:cs typeface="Tahoma"/>
              </a:rPr>
              <a:t>n</a:t>
            </a:r>
            <a:r>
              <a:rPr sz="2400" spc="0" dirty="0">
                <a:latin typeface="Gill Sans MT (Corpo)"/>
                <a:cs typeface="Tahoma"/>
              </a:rPr>
              <a:t>te que</a:t>
            </a:r>
            <a:r>
              <a:rPr sz="2400" spc="-14" dirty="0">
                <a:latin typeface="Gill Sans MT (Corpo)"/>
                <a:cs typeface="Tahoma"/>
              </a:rPr>
              <a:t> </a:t>
            </a:r>
            <a:r>
              <a:rPr sz="2400" spc="0" dirty="0">
                <a:latin typeface="Gill Sans MT (Corpo)"/>
                <a:cs typeface="Tahoma"/>
              </a:rPr>
              <a:t>tem </a:t>
            </a:r>
            <a:r>
              <a:rPr sz="2400" spc="0" dirty="0" err="1">
                <a:latin typeface="Gill Sans MT (Corpo)"/>
                <a:cs typeface="Tahoma"/>
              </a:rPr>
              <a:t>por</a:t>
            </a:r>
            <a:r>
              <a:rPr sz="2400" spc="-9" dirty="0">
                <a:latin typeface="Gill Sans MT (Corpo)"/>
                <a:cs typeface="Tahoma"/>
              </a:rPr>
              <a:t> </a:t>
            </a:r>
            <a:r>
              <a:rPr sz="2400" spc="0" dirty="0" err="1">
                <a:latin typeface="Gill Sans MT (Corpo)"/>
                <a:cs typeface="Tahoma"/>
              </a:rPr>
              <a:t>o</a:t>
            </a:r>
            <a:r>
              <a:rPr sz="2400" spc="9" dirty="0" err="1">
                <a:latin typeface="Gill Sans MT (Corpo)"/>
                <a:cs typeface="Tahoma"/>
              </a:rPr>
              <a:t>b</a:t>
            </a:r>
            <a:r>
              <a:rPr sz="2400" spc="0" dirty="0" err="1">
                <a:latin typeface="Gill Sans MT (Corpo)"/>
                <a:cs typeface="Tahoma"/>
              </a:rPr>
              <a:t>j</a:t>
            </a:r>
            <a:r>
              <a:rPr sz="2400" spc="-4" dirty="0" err="1">
                <a:latin typeface="Gill Sans MT (Corpo)"/>
                <a:cs typeface="Tahoma"/>
              </a:rPr>
              <a:t>e</a:t>
            </a:r>
            <a:r>
              <a:rPr sz="2400" spc="0" dirty="0" err="1">
                <a:latin typeface="Gill Sans MT (Corpo)"/>
                <a:cs typeface="Tahoma"/>
              </a:rPr>
              <a:t>ti</a:t>
            </a:r>
            <a:r>
              <a:rPr sz="2400" spc="4" dirty="0" err="1">
                <a:latin typeface="Gill Sans MT (Corpo)"/>
                <a:cs typeface="Tahoma"/>
              </a:rPr>
              <a:t>v</a:t>
            </a:r>
            <a:r>
              <a:rPr sz="2400" spc="0" dirty="0" err="1">
                <a:latin typeface="Gill Sans MT (Corpo)"/>
                <a:cs typeface="Tahoma"/>
              </a:rPr>
              <a:t>o</a:t>
            </a:r>
            <a:r>
              <a:rPr lang="pt-BR" sz="2400" spc="0" dirty="0">
                <a:latin typeface="Gill Sans MT (Corpo)"/>
                <a:cs typeface="Tahoma"/>
              </a:rPr>
              <a:t> pr</a:t>
            </a:r>
            <a:r>
              <a:rPr lang="pt-BR" sz="2400" spc="4" dirty="0">
                <a:latin typeface="Gill Sans MT (Corpo)"/>
                <a:cs typeface="Tahoma"/>
              </a:rPr>
              <a:t>o</a:t>
            </a:r>
            <a:r>
              <a:rPr lang="pt-BR" sz="2400" spc="0" dirty="0">
                <a:latin typeface="Gill Sans MT (Corpo)"/>
                <a:cs typeface="Tahoma"/>
              </a:rPr>
              <a:t>m</a:t>
            </a:r>
            <a:r>
              <a:rPr lang="pt-BR" sz="2400" spc="4" dirty="0">
                <a:latin typeface="Gill Sans MT (Corpo)"/>
                <a:cs typeface="Tahoma"/>
              </a:rPr>
              <a:t>o</a:t>
            </a:r>
            <a:r>
              <a:rPr lang="pt-BR" sz="2400" spc="0" dirty="0">
                <a:latin typeface="Gill Sans MT (Corpo)"/>
                <a:cs typeface="Tahoma"/>
              </a:rPr>
              <a:t>ver</a:t>
            </a:r>
            <a:r>
              <a:rPr lang="pt-BR" sz="2400" spc="-29" dirty="0">
                <a:latin typeface="Gill Sans MT (Corpo)"/>
                <a:cs typeface="Tahoma"/>
              </a:rPr>
              <a:t> </a:t>
            </a:r>
            <a:r>
              <a:rPr lang="pt-BR" sz="2400" spc="0" dirty="0">
                <a:latin typeface="Gill Sans MT (Corpo)"/>
                <a:cs typeface="Tahoma"/>
              </a:rPr>
              <a:t>a </a:t>
            </a:r>
            <a:r>
              <a:rPr lang="pt-BR" sz="2400" spc="9" dirty="0">
                <a:latin typeface="Gill Sans MT (Corpo)"/>
                <a:cs typeface="Tahoma"/>
              </a:rPr>
              <a:t>u</a:t>
            </a:r>
            <a:r>
              <a:rPr lang="pt-BR" sz="2400" spc="0" dirty="0">
                <a:latin typeface="Gill Sans MT (Corpo)"/>
                <a:cs typeface="Tahoma"/>
              </a:rPr>
              <a:t>ni</a:t>
            </a:r>
            <a:r>
              <a:rPr lang="pt-BR" sz="2400" spc="4" dirty="0">
                <a:latin typeface="Gill Sans MT (Corpo)"/>
                <a:cs typeface="Tahoma"/>
              </a:rPr>
              <a:t>ã</a:t>
            </a:r>
            <a:r>
              <a:rPr lang="pt-BR" sz="2400" spc="0" dirty="0">
                <a:latin typeface="Gill Sans MT (Corpo)"/>
                <a:cs typeface="Tahoma"/>
              </a:rPr>
              <a:t>o </a:t>
            </a:r>
            <a:r>
              <a:rPr sz="3600" spc="0" baseline="-2301" dirty="0">
                <a:latin typeface="Gill Sans MT (Corpo)"/>
                <a:cs typeface="Tahoma"/>
              </a:rPr>
              <a:t>entre os</a:t>
            </a:r>
            <a:r>
              <a:rPr sz="3600" spc="-9" baseline="-2301" dirty="0">
                <a:latin typeface="Gill Sans MT (Corpo)"/>
                <a:cs typeface="Tahoma"/>
              </a:rPr>
              <a:t> </a:t>
            </a:r>
            <a:r>
              <a:rPr sz="3600" spc="0" baseline="-2301" dirty="0">
                <a:latin typeface="Gill Sans MT (Corpo)"/>
                <a:cs typeface="Tahoma"/>
              </a:rPr>
              <a:t>grã</a:t>
            </a:r>
            <a:r>
              <a:rPr sz="3600" spc="4" baseline="-2301" dirty="0">
                <a:latin typeface="Gill Sans MT (Corpo)"/>
                <a:cs typeface="Tahoma"/>
              </a:rPr>
              <a:t>o</a:t>
            </a:r>
            <a:r>
              <a:rPr sz="3600" spc="0" baseline="-2301" dirty="0">
                <a:latin typeface="Gill Sans MT (Corpo)"/>
                <a:cs typeface="Tahoma"/>
              </a:rPr>
              <a:t>s</a:t>
            </a:r>
            <a:r>
              <a:rPr sz="3600" spc="-9" baseline="-2301" dirty="0">
                <a:latin typeface="Gill Sans MT (Corpo)"/>
                <a:cs typeface="Tahoma"/>
              </a:rPr>
              <a:t> </a:t>
            </a:r>
            <a:r>
              <a:rPr sz="3600" spc="0" baseline="-2301" dirty="0">
                <a:latin typeface="Gill Sans MT (Corpo)"/>
                <a:cs typeface="Tahoma"/>
              </a:rPr>
              <a:t>d</a:t>
            </a:r>
            <a:r>
              <a:rPr sz="3600" spc="9" baseline="-2301" dirty="0">
                <a:latin typeface="Gill Sans MT (Corpo)"/>
                <a:cs typeface="Tahoma"/>
              </a:rPr>
              <a:t>o</a:t>
            </a:r>
            <a:r>
              <a:rPr sz="3600" spc="0" baseline="-2301" dirty="0">
                <a:latin typeface="Gill Sans MT (Corpo)"/>
                <a:cs typeface="Tahoma"/>
              </a:rPr>
              <a:t>s</a:t>
            </a:r>
            <a:r>
              <a:rPr sz="3600" spc="-9" baseline="-2301" dirty="0">
                <a:latin typeface="Gill Sans MT (Corpo)"/>
                <a:cs typeface="Tahoma"/>
              </a:rPr>
              <a:t> </a:t>
            </a:r>
            <a:r>
              <a:rPr sz="3600" spc="0" baseline="-2301" dirty="0">
                <a:latin typeface="Gill Sans MT (Corpo)"/>
                <a:cs typeface="Tahoma"/>
              </a:rPr>
              <a:t>agre</a:t>
            </a:r>
            <a:r>
              <a:rPr sz="3600" spc="4" baseline="-2301" dirty="0">
                <a:latin typeface="Gill Sans MT (Corpo)"/>
                <a:cs typeface="Tahoma"/>
              </a:rPr>
              <a:t>g</a:t>
            </a:r>
            <a:r>
              <a:rPr sz="3600" spc="0" baseline="-2301" dirty="0">
                <a:latin typeface="Gill Sans MT (Corpo)"/>
                <a:cs typeface="Tahoma"/>
              </a:rPr>
              <a:t>ad</a:t>
            </a:r>
            <a:r>
              <a:rPr sz="3600" spc="9" baseline="-2301" dirty="0">
                <a:latin typeface="Gill Sans MT (Corpo)"/>
                <a:cs typeface="Tahoma"/>
              </a:rPr>
              <a:t>o</a:t>
            </a:r>
            <a:r>
              <a:rPr sz="3600" spc="0" baseline="-2301" dirty="0">
                <a:latin typeface="Gill Sans MT (Corpo)"/>
                <a:cs typeface="Tahoma"/>
              </a:rPr>
              <a:t>s.</a:t>
            </a:r>
            <a:endParaRPr sz="2400" dirty="0">
              <a:latin typeface="Gill Sans MT (Corpo)"/>
              <a:cs typeface="Tahom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3114548" y="2620042"/>
            <a:ext cx="41943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b="1" spc="0" dirty="0">
                <a:solidFill>
                  <a:srgbClr val="40458B"/>
                </a:solidFill>
                <a:latin typeface="Tahoma"/>
                <a:cs typeface="Tahoma"/>
              </a:rPr>
              <a:t>+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5782183" y="2620042"/>
            <a:ext cx="41943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b="1" spc="0" dirty="0">
                <a:solidFill>
                  <a:srgbClr val="40458B"/>
                </a:solidFill>
                <a:latin typeface="Tahoma"/>
                <a:cs typeface="Tahoma"/>
              </a:rPr>
              <a:t>=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1009904" y="2697596"/>
            <a:ext cx="1800852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0" dirty="0">
                <a:solidFill>
                  <a:srgbClr val="40458B"/>
                </a:solidFill>
                <a:latin typeface="Tahoma"/>
                <a:cs typeface="Tahoma"/>
              </a:rPr>
              <a:t>A</a:t>
            </a:r>
            <a:r>
              <a:rPr sz="2000" spc="-9" dirty="0">
                <a:solidFill>
                  <a:srgbClr val="40458B"/>
                </a:solidFill>
                <a:latin typeface="Tahoma"/>
                <a:cs typeface="Tahoma"/>
              </a:rPr>
              <a:t>G</a:t>
            </a:r>
            <a:r>
              <a:rPr sz="2000" spc="-14" dirty="0">
                <a:solidFill>
                  <a:srgbClr val="40458B"/>
                </a:solidFill>
                <a:latin typeface="Tahoma"/>
                <a:cs typeface="Tahoma"/>
              </a:rPr>
              <a:t>L</a:t>
            </a:r>
            <a:r>
              <a:rPr sz="2000" spc="0" dirty="0">
                <a:solidFill>
                  <a:srgbClr val="40458B"/>
                </a:solidFill>
                <a:latin typeface="Tahoma"/>
                <a:cs typeface="Tahoma"/>
              </a:rPr>
              <a:t>OME</a:t>
            </a:r>
            <a:r>
              <a:rPr sz="2000" spc="9" dirty="0">
                <a:solidFill>
                  <a:srgbClr val="40458B"/>
                </a:solidFill>
                <a:latin typeface="Tahoma"/>
                <a:cs typeface="Tahoma"/>
              </a:rPr>
              <a:t>R</a:t>
            </a:r>
            <a:r>
              <a:rPr sz="2000" spc="0" dirty="0">
                <a:solidFill>
                  <a:srgbClr val="40458B"/>
                </a:solidFill>
                <a:latin typeface="Tahoma"/>
                <a:cs typeface="Tahoma"/>
              </a:rPr>
              <a:t>A</a:t>
            </a:r>
            <a:r>
              <a:rPr sz="2000" spc="-9" dirty="0">
                <a:solidFill>
                  <a:srgbClr val="40458B"/>
                </a:solidFill>
                <a:latin typeface="Tahoma"/>
                <a:cs typeface="Tahoma"/>
              </a:rPr>
              <a:t>N</a:t>
            </a:r>
            <a:r>
              <a:rPr sz="2000" spc="0" dirty="0">
                <a:solidFill>
                  <a:srgbClr val="40458B"/>
                </a:solidFill>
                <a:latin typeface="Tahoma"/>
                <a:cs typeface="Tahoma"/>
              </a:rPr>
              <a:t>TE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226179" y="2697596"/>
            <a:ext cx="703818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0" dirty="0">
                <a:solidFill>
                  <a:srgbClr val="40458B"/>
                </a:solidFill>
                <a:latin typeface="Tahoma"/>
                <a:cs typeface="Tahoma"/>
              </a:rPr>
              <a:t>Á</a:t>
            </a:r>
            <a:r>
              <a:rPr sz="2000" spc="-9" dirty="0">
                <a:solidFill>
                  <a:srgbClr val="40458B"/>
                </a:solidFill>
                <a:latin typeface="Tahoma"/>
                <a:cs typeface="Tahoma"/>
              </a:rPr>
              <a:t>G</a:t>
            </a:r>
            <a:r>
              <a:rPr sz="2000" spc="-4" dirty="0">
                <a:solidFill>
                  <a:srgbClr val="40458B"/>
                </a:solidFill>
                <a:latin typeface="Tahoma"/>
                <a:cs typeface="Tahoma"/>
              </a:rPr>
              <a:t>U</a:t>
            </a:r>
            <a:r>
              <a:rPr sz="2000" spc="0" dirty="0">
                <a:solidFill>
                  <a:srgbClr val="40458B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931914" y="2697596"/>
            <a:ext cx="780171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-50" dirty="0">
                <a:solidFill>
                  <a:srgbClr val="40458B"/>
                </a:solidFill>
                <a:latin typeface="Tahoma"/>
                <a:cs typeface="Tahoma"/>
              </a:rPr>
              <a:t>P</a:t>
            </a:r>
            <a:r>
              <a:rPr sz="2000" spc="0" dirty="0">
                <a:solidFill>
                  <a:srgbClr val="40458B"/>
                </a:solidFill>
                <a:latin typeface="Tahoma"/>
                <a:cs typeface="Tahoma"/>
              </a:rPr>
              <a:t>AS</a:t>
            </a:r>
            <a:r>
              <a:rPr sz="2000" spc="-104" dirty="0">
                <a:solidFill>
                  <a:srgbClr val="40458B"/>
                </a:solidFill>
                <a:latin typeface="Tahoma"/>
                <a:cs typeface="Tahoma"/>
              </a:rPr>
              <a:t>T</a:t>
            </a:r>
            <a:r>
              <a:rPr sz="2000" spc="0" dirty="0">
                <a:solidFill>
                  <a:srgbClr val="40458B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276348" y="3447193"/>
            <a:ext cx="41943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b="1" spc="0" dirty="0">
                <a:solidFill>
                  <a:srgbClr val="40458B"/>
                </a:solidFill>
                <a:latin typeface="Tahoma"/>
                <a:cs typeface="Tahoma"/>
              </a:rPr>
              <a:t>+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096002" y="3447193"/>
            <a:ext cx="41943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b="1" spc="0" dirty="0">
                <a:solidFill>
                  <a:srgbClr val="40458B"/>
                </a:solidFill>
                <a:latin typeface="Tahoma"/>
                <a:cs typeface="Tahoma"/>
              </a:rPr>
              <a:t>+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772783" y="3447193"/>
            <a:ext cx="419433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b="1" spc="0" dirty="0">
                <a:solidFill>
                  <a:srgbClr val="40458B"/>
                </a:solidFill>
                <a:latin typeface="Tahoma"/>
                <a:cs typeface="Tahoma"/>
              </a:rPr>
              <a:t>=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4104" y="3524747"/>
            <a:ext cx="1800852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0" dirty="0">
                <a:solidFill>
                  <a:srgbClr val="40458B"/>
                </a:solidFill>
                <a:latin typeface="Tahoma"/>
                <a:cs typeface="Tahoma"/>
              </a:rPr>
              <a:t>A</a:t>
            </a:r>
            <a:r>
              <a:rPr sz="2000" spc="-9" dirty="0">
                <a:solidFill>
                  <a:srgbClr val="40458B"/>
                </a:solidFill>
                <a:latin typeface="Tahoma"/>
                <a:cs typeface="Tahoma"/>
              </a:rPr>
              <a:t>G</a:t>
            </a:r>
            <a:r>
              <a:rPr sz="2000" spc="-14" dirty="0">
                <a:solidFill>
                  <a:srgbClr val="40458B"/>
                </a:solidFill>
                <a:latin typeface="Tahoma"/>
                <a:cs typeface="Tahoma"/>
              </a:rPr>
              <a:t>L</a:t>
            </a:r>
            <a:r>
              <a:rPr sz="2000" spc="0" dirty="0">
                <a:solidFill>
                  <a:srgbClr val="40458B"/>
                </a:solidFill>
                <a:latin typeface="Tahoma"/>
                <a:cs typeface="Tahoma"/>
              </a:rPr>
              <a:t>OME</a:t>
            </a:r>
            <a:r>
              <a:rPr sz="2000" spc="9" dirty="0">
                <a:solidFill>
                  <a:srgbClr val="40458B"/>
                </a:solidFill>
                <a:latin typeface="Tahoma"/>
                <a:cs typeface="Tahoma"/>
              </a:rPr>
              <a:t>R</a:t>
            </a:r>
            <a:r>
              <a:rPr sz="2000" spc="0" dirty="0">
                <a:solidFill>
                  <a:srgbClr val="40458B"/>
                </a:solidFill>
                <a:latin typeface="Tahoma"/>
                <a:cs typeface="Tahoma"/>
              </a:rPr>
              <a:t>A</a:t>
            </a:r>
            <a:r>
              <a:rPr sz="2000" spc="-9" dirty="0">
                <a:solidFill>
                  <a:srgbClr val="40458B"/>
                </a:solidFill>
                <a:latin typeface="Tahoma"/>
                <a:cs typeface="Tahoma"/>
              </a:rPr>
              <a:t>N</a:t>
            </a:r>
            <a:r>
              <a:rPr sz="2000" spc="0" dirty="0">
                <a:solidFill>
                  <a:srgbClr val="40458B"/>
                </a:solidFill>
                <a:latin typeface="Tahoma"/>
                <a:cs typeface="Tahoma"/>
              </a:rPr>
              <a:t>TE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805430" y="3524747"/>
            <a:ext cx="1360737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0" dirty="0">
                <a:solidFill>
                  <a:srgbClr val="40458B"/>
                </a:solidFill>
                <a:latin typeface="Tahoma"/>
                <a:cs typeface="Tahoma"/>
              </a:rPr>
              <a:t>A</a:t>
            </a:r>
            <a:r>
              <a:rPr sz="2000" spc="-9" dirty="0">
                <a:solidFill>
                  <a:srgbClr val="40458B"/>
                </a:solidFill>
                <a:latin typeface="Tahoma"/>
                <a:cs typeface="Tahoma"/>
              </a:rPr>
              <a:t>G</a:t>
            </a:r>
            <a:r>
              <a:rPr sz="2000" spc="0" dirty="0">
                <a:solidFill>
                  <a:srgbClr val="40458B"/>
                </a:solidFill>
                <a:latin typeface="Tahoma"/>
                <a:cs typeface="Tahoma"/>
              </a:rPr>
              <a:t>R</a:t>
            </a:r>
            <a:r>
              <a:rPr sz="2000" spc="4" dirty="0">
                <a:solidFill>
                  <a:srgbClr val="40458B"/>
                </a:solidFill>
                <a:latin typeface="Tahoma"/>
                <a:cs typeface="Tahoma"/>
              </a:rPr>
              <a:t>E</a:t>
            </a:r>
            <a:r>
              <a:rPr sz="2000" spc="0" dirty="0">
                <a:solidFill>
                  <a:srgbClr val="40458B"/>
                </a:solidFill>
                <a:latin typeface="Tahoma"/>
                <a:cs typeface="Tahoma"/>
              </a:rPr>
              <a:t>G</a:t>
            </a:r>
            <a:r>
              <a:rPr sz="2000" spc="-9" dirty="0">
                <a:solidFill>
                  <a:srgbClr val="40458B"/>
                </a:solidFill>
                <a:latin typeface="Tahoma"/>
                <a:cs typeface="Tahoma"/>
              </a:rPr>
              <a:t>A</a:t>
            </a:r>
            <a:r>
              <a:rPr sz="2000" spc="0" dirty="0">
                <a:solidFill>
                  <a:srgbClr val="40458B"/>
                </a:solidFill>
                <a:latin typeface="Tahoma"/>
                <a:cs typeface="Tahoma"/>
              </a:rPr>
              <a:t>DO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181300" y="3524747"/>
            <a:ext cx="874199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0" dirty="0">
                <a:solidFill>
                  <a:srgbClr val="40458B"/>
                </a:solidFill>
                <a:latin typeface="Tahoma"/>
                <a:cs typeface="Tahoma"/>
              </a:rPr>
              <a:t>MIÚDO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712333" y="3524747"/>
            <a:ext cx="703818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0" dirty="0">
                <a:solidFill>
                  <a:srgbClr val="40458B"/>
                </a:solidFill>
                <a:latin typeface="Tahoma"/>
                <a:cs typeface="Tahoma"/>
              </a:rPr>
              <a:t>Á</a:t>
            </a:r>
            <a:r>
              <a:rPr sz="2000" spc="-9" dirty="0">
                <a:solidFill>
                  <a:srgbClr val="40458B"/>
                </a:solidFill>
                <a:latin typeface="Tahoma"/>
                <a:cs typeface="Tahoma"/>
              </a:rPr>
              <a:t>G</a:t>
            </a:r>
            <a:r>
              <a:rPr sz="2000" spc="-4" dirty="0">
                <a:solidFill>
                  <a:srgbClr val="40458B"/>
                </a:solidFill>
                <a:latin typeface="Tahoma"/>
                <a:cs typeface="Tahoma"/>
              </a:rPr>
              <a:t>U</a:t>
            </a:r>
            <a:r>
              <a:rPr sz="2000" spc="0" dirty="0">
                <a:solidFill>
                  <a:srgbClr val="40458B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308342" y="3524747"/>
            <a:ext cx="1476505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0" dirty="0">
                <a:solidFill>
                  <a:srgbClr val="40458B"/>
                </a:solidFill>
                <a:latin typeface="Tahoma"/>
                <a:cs typeface="Tahoma"/>
              </a:rPr>
              <a:t>ARGAMA</a:t>
            </a:r>
            <a:r>
              <a:rPr sz="2000" spc="-25" dirty="0">
                <a:solidFill>
                  <a:srgbClr val="40458B"/>
                </a:solidFill>
                <a:latin typeface="Tahoma"/>
                <a:cs typeface="Tahoma"/>
              </a:rPr>
              <a:t>S</a:t>
            </a:r>
            <a:r>
              <a:rPr sz="2000" spc="-9" dirty="0">
                <a:solidFill>
                  <a:srgbClr val="40458B"/>
                </a:solidFill>
                <a:latin typeface="Tahoma"/>
                <a:cs typeface="Tahoma"/>
              </a:rPr>
              <a:t>S</a:t>
            </a:r>
            <a:r>
              <a:rPr sz="2000" spc="0" dirty="0">
                <a:solidFill>
                  <a:srgbClr val="40458B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787142" y="4187433"/>
            <a:ext cx="1363051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0" dirty="0">
                <a:solidFill>
                  <a:srgbClr val="40458B"/>
                </a:solidFill>
                <a:latin typeface="Tahoma"/>
                <a:cs typeface="Tahoma"/>
              </a:rPr>
              <a:t>AGR</a:t>
            </a:r>
            <a:r>
              <a:rPr sz="2000" spc="9" dirty="0">
                <a:solidFill>
                  <a:srgbClr val="40458B"/>
                </a:solidFill>
                <a:latin typeface="Tahoma"/>
                <a:cs typeface="Tahoma"/>
              </a:rPr>
              <a:t>E</a:t>
            </a:r>
            <a:r>
              <a:rPr sz="2000" spc="0" dirty="0">
                <a:solidFill>
                  <a:srgbClr val="40458B"/>
                </a:solidFill>
                <a:latin typeface="Tahoma"/>
                <a:cs typeface="Tahoma"/>
              </a:rPr>
              <a:t>GADO</a:t>
            </a:r>
            <a:endParaRPr sz="2000" dirty="0">
              <a:latin typeface="Tahoma"/>
              <a:cs typeface="Tahom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165557" y="4187433"/>
            <a:ext cx="1064999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0" dirty="0">
                <a:solidFill>
                  <a:srgbClr val="40458B"/>
                </a:solidFill>
                <a:latin typeface="Tahoma"/>
                <a:cs typeface="Tahoma"/>
              </a:rPr>
              <a:t>GRA</a:t>
            </a:r>
            <a:r>
              <a:rPr sz="2000" spc="9" dirty="0">
                <a:solidFill>
                  <a:srgbClr val="40458B"/>
                </a:solidFill>
                <a:latin typeface="Tahoma"/>
                <a:cs typeface="Tahoma"/>
              </a:rPr>
              <a:t>Ú</a:t>
            </a:r>
            <a:r>
              <a:rPr sz="2000" spc="0" dirty="0">
                <a:solidFill>
                  <a:srgbClr val="40458B"/>
                </a:solidFill>
                <a:latin typeface="Tahoma"/>
                <a:cs typeface="Tahoma"/>
              </a:rPr>
              <a:t>DO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276348" y="4277521"/>
            <a:ext cx="419728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b="1" spc="0" dirty="0">
                <a:solidFill>
                  <a:srgbClr val="40458B"/>
                </a:solidFill>
                <a:latin typeface="Tahoma"/>
                <a:cs typeface="Tahoma"/>
              </a:rPr>
              <a:t>+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324602" y="4277521"/>
            <a:ext cx="419728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b="1" spc="0" dirty="0">
                <a:solidFill>
                  <a:srgbClr val="40458B"/>
                </a:solidFill>
                <a:latin typeface="Tahoma"/>
                <a:cs typeface="Tahoma"/>
              </a:rPr>
              <a:t>+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925183" y="4277521"/>
            <a:ext cx="419728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b="1" spc="0" dirty="0">
                <a:solidFill>
                  <a:srgbClr val="40458B"/>
                </a:solidFill>
                <a:latin typeface="Tahoma"/>
                <a:cs typeface="Tahoma"/>
              </a:rPr>
              <a:t>=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24104" y="4355074"/>
            <a:ext cx="1801450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0" dirty="0">
                <a:solidFill>
                  <a:srgbClr val="40458B"/>
                </a:solidFill>
                <a:latin typeface="Tahoma"/>
                <a:cs typeface="Tahoma"/>
              </a:rPr>
              <a:t>A</a:t>
            </a:r>
            <a:r>
              <a:rPr sz="2000" spc="-9" dirty="0">
                <a:solidFill>
                  <a:srgbClr val="40458B"/>
                </a:solidFill>
                <a:latin typeface="Tahoma"/>
                <a:cs typeface="Tahoma"/>
              </a:rPr>
              <a:t>G</a:t>
            </a:r>
            <a:r>
              <a:rPr sz="2000" spc="-14" dirty="0">
                <a:solidFill>
                  <a:srgbClr val="40458B"/>
                </a:solidFill>
                <a:latin typeface="Tahoma"/>
                <a:cs typeface="Tahoma"/>
              </a:rPr>
              <a:t>L</a:t>
            </a:r>
            <a:r>
              <a:rPr sz="2000" spc="0" dirty="0">
                <a:solidFill>
                  <a:srgbClr val="40458B"/>
                </a:solidFill>
                <a:latin typeface="Tahoma"/>
                <a:cs typeface="Tahoma"/>
              </a:rPr>
              <a:t>OMERA</a:t>
            </a:r>
            <a:r>
              <a:rPr sz="2000" spc="-9" dirty="0">
                <a:solidFill>
                  <a:srgbClr val="40458B"/>
                </a:solidFill>
                <a:latin typeface="Tahoma"/>
                <a:cs typeface="Tahoma"/>
              </a:rPr>
              <a:t>N</a:t>
            </a:r>
            <a:r>
              <a:rPr sz="2000" spc="0" dirty="0">
                <a:solidFill>
                  <a:srgbClr val="40458B"/>
                </a:solidFill>
                <a:latin typeface="Tahoma"/>
                <a:cs typeface="Tahoma"/>
              </a:rPr>
              <a:t>TE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40933" y="4355074"/>
            <a:ext cx="704121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0" dirty="0">
                <a:solidFill>
                  <a:srgbClr val="40458B"/>
                </a:solidFill>
                <a:latin typeface="Tahoma"/>
                <a:cs typeface="Tahoma"/>
              </a:rPr>
              <a:t>Á</a:t>
            </a:r>
            <a:r>
              <a:rPr sz="2000" spc="-9" dirty="0">
                <a:solidFill>
                  <a:srgbClr val="40458B"/>
                </a:solidFill>
                <a:latin typeface="Tahoma"/>
                <a:cs typeface="Tahoma"/>
              </a:rPr>
              <a:t>GU</a:t>
            </a:r>
            <a:r>
              <a:rPr sz="2000" spc="0" dirty="0">
                <a:solidFill>
                  <a:srgbClr val="40458B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451598" y="4355074"/>
            <a:ext cx="1342659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0" dirty="0">
                <a:solidFill>
                  <a:srgbClr val="40458B"/>
                </a:solidFill>
                <a:latin typeface="Tahoma"/>
                <a:cs typeface="Tahoma"/>
              </a:rPr>
              <a:t>C</a:t>
            </a:r>
            <a:r>
              <a:rPr sz="2000" spc="-9" dirty="0">
                <a:solidFill>
                  <a:srgbClr val="40458B"/>
                </a:solidFill>
                <a:latin typeface="Tahoma"/>
                <a:cs typeface="Tahoma"/>
              </a:rPr>
              <a:t>O</a:t>
            </a:r>
            <a:r>
              <a:rPr sz="2000" spc="-4" dirty="0">
                <a:solidFill>
                  <a:srgbClr val="40458B"/>
                </a:solidFill>
                <a:latin typeface="Tahoma"/>
                <a:cs typeface="Tahoma"/>
              </a:rPr>
              <a:t>N</a:t>
            </a:r>
            <a:r>
              <a:rPr sz="2000" spc="0" dirty="0">
                <a:solidFill>
                  <a:srgbClr val="40458B"/>
                </a:solidFill>
                <a:latin typeface="Tahoma"/>
                <a:cs typeface="Tahoma"/>
              </a:rPr>
              <a:t>CRE</a:t>
            </a:r>
            <a:r>
              <a:rPr sz="2000" spc="-44" dirty="0">
                <a:solidFill>
                  <a:srgbClr val="40458B"/>
                </a:solidFill>
                <a:latin typeface="Tahoma"/>
                <a:cs typeface="Tahoma"/>
              </a:rPr>
              <a:t>T</a:t>
            </a:r>
            <a:r>
              <a:rPr sz="2000" spc="0" dirty="0">
                <a:solidFill>
                  <a:srgbClr val="40458B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881630" y="4522967"/>
            <a:ext cx="2253806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0" dirty="0">
                <a:solidFill>
                  <a:srgbClr val="40458B"/>
                </a:solidFill>
                <a:latin typeface="Tahoma"/>
                <a:cs typeface="Tahoma"/>
              </a:rPr>
              <a:t>AGR</a:t>
            </a:r>
            <a:r>
              <a:rPr sz="2000" spc="9" dirty="0">
                <a:solidFill>
                  <a:srgbClr val="40458B"/>
                </a:solidFill>
                <a:latin typeface="Tahoma"/>
                <a:cs typeface="Tahoma"/>
              </a:rPr>
              <a:t>E</a:t>
            </a:r>
            <a:r>
              <a:rPr sz="2000" spc="0" dirty="0">
                <a:solidFill>
                  <a:srgbClr val="40458B"/>
                </a:solidFill>
                <a:latin typeface="Tahoma"/>
                <a:cs typeface="Tahoma"/>
              </a:rPr>
              <a:t>GADO MI</a:t>
            </a:r>
            <a:r>
              <a:rPr sz="2000" spc="9" dirty="0">
                <a:solidFill>
                  <a:srgbClr val="40458B"/>
                </a:solidFill>
                <a:latin typeface="Tahoma"/>
                <a:cs typeface="Tahoma"/>
              </a:rPr>
              <a:t>U</a:t>
            </a:r>
            <a:r>
              <a:rPr sz="2000" spc="0" dirty="0">
                <a:solidFill>
                  <a:srgbClr val="40458B"/>
                </a:solidFill>
                <a:latin typeface="Tahoma"/>
                <a:cs typeface="Tahoma"/>
              </a:rPr>
              <a:t>DO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99969" y="5036936"/>
            <a:ext cx="2420370" cy="6154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175"/>
              </a:lnSpc>
              <a:spcBef>
                <a:spcPts val="108"/>
              </a:spcBef>
            </a:pPr>
            <a:r>
              <a:rPr sz="2000" spc="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000" spc="-9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sz="2000" spc="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000" spc="4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000" spc="0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sz="2000" spc="-9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000" spc="0" dirty="0">
                <a:solidFill>
                  <a:srgbClr val="FFFFFF"/>
                </a:solidFill>
                <a:latin typeface="Tahoma"/>
                <a:cs typeface="Tahoma"/>
              </a:rPr>
              <a:t>DO GRAÚDO</a:t>
            </a:r>
            <a:endParaRPr sz="2000">
              <a:latin typeface="Tahoma"/>
              <a:cs typeface="Tahoma"/>
            </a:endParaRPr>
          </a:p>
          <a:p>
            <a:pPr marL="75399" marR="94901" algn="ctr">
              <a:lnSpc>
                <a:spcPct val="100585"/>
              </a:lnSpc>
              <a:spcBef>
                <a:spcPts val="116"/>
              </a:spcBef>
            </a:pPr>
            <a:r>
              <a:rPr sz="2000" spc="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000" spc="-9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sz="2000" spc="0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000" spc="4" dirty="0">
                <a:solidFill>
                  <a:srgbClr val="FFFFFF"/>
                </a:solidFill>
                <a:latin typeface="Tahoma"/>
                <a:cs typeface="Tahoma"/>
              </a:rPr>
              <a:t>E</a:t>
            </a:r>
            <a:r>
              <a:rPr sz="2000" spc="0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sz="2000" spc="-9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000" spc="0" dirty="0">
                <a:solidFill>
                  <a:srgbClr val="FFFFFF"/>
                </a:solidFill>
                <a:latin typeface="Tahoma"/>
                <a:cs typeface="Tahoma"/>
              </a:rPr>
              <a:t>DO MIUDO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534402" y="5036936"/>
            <a:ext cx="1200045" cy="6154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0" dirty="0">
                <a:solidFill>
                  <a:srgbClr val="FFFFFF"/>
                </a:solidFill>
                <a:latin typeface="Tahoma"/>
                <a:cs typeface="Tahoma"/>
              </a:rPr>
              <a:t>AD</a:t>
            </a:r>
            <a:r>
              <a:rPr sz="2000" spc="-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000" spc="0" dirty="0">
                <a:solidFill>
                  <a:srgbClr val="FFFFFF"/>
                </a:solidFill>
                <a:latin typeface="Tahoma"/>
                <a:cs typeface="Tahoma"/>
              </a:rPr>
              <a:t>TIVOS</a:t>
            </a:r>
            <a:endParaRPr sz="2000">
              <a:latin typeface="Tahoma"/>
              <a:cs typeface="Tahoma"/>
            </a:endParaRPr>
          </a:p>
          <a:p>
            <a:pPr marL="62992" marR="38176">
              <a:lnSpc>
                <a:spcPct val="100585"/>
              </a:lnSpc>
              <a:spcBef>
                <a:spcPts val="116"/>
              </a:spcBef>
            </a:pPr>
            <a:r>
              <a:rPr sz="2000" spc="0" dirty="0">
                <a:solidFill>
                  <a:srgbClr val="FFFFFF"/>
                </a:solidFill>
                <a:latin typeface="Tahoma"/>
                <a:cs typeface="Tahoma"/>
              </a:rPr>
              <a:t>AD</a:t>
            </a:r>
            <a:r>
              <a:rPr sz="2000" spc="-9" dirty="0">
                <a:solidFill>
                  <a:srgbClr val="FFFFFF"/>
                </a:solidFill>
                <a:latin typeface="Tahoma"/>
                <a:cs typeface="Tahoma"/>
              </a:rPr>
              <a:t>I</a:t>
            </a:r>
            <a:r>
              <a:rPr sz="2000" spc="0" dirty="0">
                <a:solidFill>
                  <a:srgbClr val="FFFFFF"/>
                </a:solidFill>
                <a:latin typeface="Tahoma"/>
                <a:cs typeface="Tahoma"/>
              </a:rPr>
              <a:t>Ç</a:t>
            </a:r>
            <a:r>
              <a:rPr sz="2000" spc="-4" dirty="0">
                <a:solidFill>
                  <a:srgbClr val="FFFFFF"/>
                </a:solidFill>
                <a:latin typeface="Tahoma"/>
                <a:cs typeface="Tahoma"/>
              </a:rPr>
              <a:t>Õ</a:t>
            </a:r>
            <a:r>
              <a:rPr sz="2000" spc="0" dirty="0">
                <a:solidFill>
                  <a:srgbClr val="FFFFFF"/>
                </a:solidFill>
                <a:latin typeface="Tahoma"/>
                <a:cs typeface="Tahoma"/>
              </a:rPr>
              <a:t>ES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88794" y="5127024"/>
            <a:ext cx="419728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b="1" spc="0" dirty="0">
                <a:solidFill>
                  <a:srgbClr val="40458B"/>
                </a:solidFill>
                <a:latin typeface="Tahoma"/>
                <a:cs typeface="Tahoma"/>
              </a:rPr>
              <a:t>+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37429" y="5127024"/>
            <a:ext cx="419728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b="1" spc="0" dirty="0">
                <a:solidFill>
                  <a:srgbClr val="40458B"/>
                </a:solidFill>
                <a:latin typeface="Tahoma"/>
                <a:cs typeface="Tahoma"/>
              </a:rPr>
              <a:t>+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38009" y="5127024"/>
            <a:ext cx="419728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b="1" spc="0" dirty="0">
                <a:solidFill>
                  <a:srgbClr val="40458B"/>
                </a:solidFill>
                <a:latin typeface="Tahoma"/>
                <a:cs typeface="Tahoma"/>
              </a:rPr>
              <a:t>+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6905" y="5203052"/>
            <a:ext cx="1800852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000" spc="-9" dirty="0">
                <a:solidFill>
                  <a:srgbClr val="FFFFFF"/>
                </a:solidFill>
                <a:latin typeface="Tahoma"/>
                <a:cs typeface="Tahoma"/>
              </a:rPr>
              <a:t>G</a:t>
            </a:r>
            <a:r>
              <a:rPr sz="2000" spc="-14" dirty="0">
                <a:solidFill>
                  <a:srgbClr val="FFFFFF"/>
                </a:solidFill>
                <a:latin typeface="Tahoma"/>
                <a:cs typeface="Tahoma"/>
              </a:rPr>
              <a:t>L</a:t>
            </a:r>
            <a:r>
              <a:rPr sz="2000" spc="0" dirty="0">
                <a:solidFill>
                  <a:srgbClr val="FFFFFF"/>
                </a:solidFill>
                <a:latin typeface="Tahoma"/>
                <a:cs typeface="Tahoma"/>
              </a:rPr>
              <a:t>OME</a:t>
            </a:r>
            <a:r>
              <a:rPr sz="2000" spc="9" dirty="0">
                <a:solidFill>
                  <a:srgbClr val="FFFFFF"/>
                </a:solidFill>
                <a:latin typeface="Tahoma"/>
                <a:cs typeface="Tahoma"/>
              </a:rPr>
              <a:t>R</a:t>
            </a:r>
            <a:r>
              <a:rPr sz="2000" spc="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r>
              <a:rPr sz="2000" spc="-9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000" spc="0" dirty="0">
                <a:solidFill>
                  <a:srgbClr val="FFFFFF"/>
                </a:solidFill>
                <a:latin typeface="Tahoma"/>
                <a:cs typeface="Tahoma"/>
              </a:rPr>
              <a:t>TE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53760" y="5204577"/>
            <a:ext cx="704121" cy="280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75"/>
              </a:lnSpc>
              <a:spcBef>
                <a:spcPts val="108"/>
              </a:spcBef>
            </a:pPr>
            <a:r>
              <a:rPr sz="2000" spc="0" dirty="0">
                <a:solidFill>
                  <a:srgbClr val="FFFFFF"/>
                </a:solidFill>
                <a:latin typeface="Tahoma"/>
                <a:cs typeface="Tahoma"/>
              </a:rPr>
              <a:t>Á</a:t>
            </a:r>
            <a:r>
              <a:rPr sz="2000" spc="-9" dirty="0">
                <a:solidFill>
                  <a:srgbClr val="FFFFFF"/>
                </a:solidFill>
                <a:latin typeface="Tahoma"/>
                <a:cs typeface="Tahoma"/>
              </a:rPr>
              <a:t>GU</a:t>
            </a:r>
            <a:r>
              <a:rPr sz="2000" spc="0" dirty="0">
                <a:solidFill>
                  <a:srgbClr val="FFFFFF"/>
                </a:solidFill>
                <a:latin typeface="Tahoma"/>
                <a:cs typeface="Tahoma"/>
              </a:rPr>
              <a:t>A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421886" y="5906227"/>
            <a:ext cx="1323548" cy="6154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175"/>
              </a:lnSpc>
              <a:spcBef>
                <a:spcPts val="108"/>
              </a:spcBef>
            </a:pPr>
            <a:r>
              <a:rPr sz="2000" spc="0" dirty="0">
                <a:solidFill>
                  <a:srgbClr val="FFFFFF"/>
                </a:solidFill>
                <a:latin typeface="Tahoma"/>
                <a:cs typeface="Tahoma"/>
              </a:rPr>
              <a:t>C</a:t>
            </a:r>
            <a:r>
              <a:rPr sz="2000" spc="-9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r>
              <a:rPr sz="2000" spc="-4" dirty="0">
                <a:solidFill>
                  <a:srgbClr val="FFFFFF"/>
                </a:solidFill>
                <a:latin typeface="Tahoma"/>
                <a:cs typeface="Tahoma"/>
              </a:rPr>
              <a:t>N</a:t>
            </a:r>
            <a:r>
              <a:rPr sz="2000" spc="0" dirty="0">
                <a:solidFill>
                  <a:srgbClr val="FFFFFF"/>
                </a:solidFill>
                <a:latin typeface="Tahoma"/>
                <a:cs typeface="Tahoma"/>
              </a:rPr>
              <a:t>CRE</a:t>
            </a:r>
            <a:r>
              <a:rPr sz="2000" spc="-44" dirty="0">
                <a:solidFill>
                  <a:srgbClr val="FFFFFF"/>
                </a:solidFill>
                <a:latin typeface="Tahoma"/>
                <a:cs typeface="Tahoma"/>
              </a:rPr>
              <a:t>T</a:t>
            </a:r>
            <a:r>
              <a:rPr sz="2000" spc="0" dirty="0">
                <a:solidFill>
                  <a:srgbClr val="FFFFFF"/>
                </a:solidFill>
                <a:latin typeface="Tahoma"/>
                <a:cs typeface="Tahoma"/>
              </a:rPr>
              <a:t>O</a:t>
            </a:r>
            <a:endParaRPr sz="2000">
              <a:latin typeface="Tahoma"/>
              <a:cs typeface="Tahoma"/>
            </a:endParaRPr>
          </a:p>
          <a:p>
            <a:pPr marL="58635" marR="1868" algn="ctr">
              <a:lnSpc>
                <a:spcPct val="100585"/>
              </a:lnSpc>
              <a:spcBef>
                <a:spcPts val="116"/>
              </a:spcBef>
            </a:pPr>
            <a:r>
              <a:rPr sz="2000" spc="0" dirty="0">
                <a:solidFill>
                  <a:srgbClr val="FFFFFF"/>
                </a:solidFill>
                <a:latin typeface="Tahoma"/>
                <a:cs typeface="Tahoma"/>
              </a:rPr>
              <a:t>MODERNO</a:t>
            </a:r>
            <a:endParaRPr sz="20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46475" y="6119148"/>
            <a:ext cx="419728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b="1" spc="0" dirty="0">
                <a:solidFill>
                  <a:srgbClr val="40458B"/>
                </a:solidFill>
                <a:latin typeface="Tahoma"/>
                <a:cs typeface="Tahoma"/>
              </a:rPr>
              <a:t>=</a:t>
            </a:r>
            <a:endParaRPr sz="3200">
              <a:latin typeface="Tahoma"/>
              <a:cs typeface="Tahom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14337" y="1513839"/>
            <a:ext cx="193954" cy="222631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  <p:extLst>
      <p:ext uri="{BB962C8B-B14F-4D97-AF65-F5344CB8AC3E}">
        <p14:creationId xmlns:p14="http://schemas.microsoft.com/office/powerpoint/2010/main" val="1066041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Classificação dos Aglomerantes</a:t>
            </a:r>
          </a:p>
        </p:txBody>
      </p:sp>
      <p:pic>
        <p:nvPicPr>
          <p:cNvPr id="3079" name="Picture 7" descr="http://imoveis.culturamix.com/blog/wp-content/gallery/5-292/tipos-de-cimentos-e-suas-aplicacoes-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40923" y="4437112"/>
            <a:ext cx="2182283" cy="1944216"/>
          </a:xfrm>
          <a:prstGeom prst="rect">
            <a:avLst/>
          </a:prstGeom>
          <a:noFill/>
        </p:spPr>
      </p:pic>
      <p:pic>
        <p:nvPicPr>
          <p:cNvPr id="3081" name="Picture 9" descr="http://www.plantagro.com.br/wp-content/uploads/2012/07/mineracao-argila-sl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437112"/>
            <a:ext cx="3352889" cy="1886000"/>
          </a:xfrm>
          <a:prstGeom prst="rect">
            <a:avLst/>
          </a:prstGeom>
          <a:noFill/>
        </p:spPr>
      </p:pic>
      <p:pic>
        <p:nvPicPr>
          <p:cNvPr id="3077" name="Picture 5" descr="http://www.sibelcosam.com/wp-content/uploads/2012/08/cal-calcario0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4437112"/>
            <a:ext cx="3670214" cy="1886000"/>
          </a:xfrm>
          <a:prstGeom prst="rect">
            <a:avLst/>
          </a:prstGeom>
          <a:noFill/>
        </p:spPr>
      </p:pic>
      <p:sp>
        <p:nvSpPr>
          <p:cNvPr id="8" name="CaixaDeTexto 7"/>
          <p:cNvSpPr txBox="1"/>
          <p:nvPr/>
        </p:nvSpPr>
        <p:spPr>
          <a:xfrm>
            <a:off x="755577" y="1484784"/>
            <a:ext cx="784888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spcBef>
                <a:spcPts val="18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t-BR" sz="2000" dirty="0"/>
              <a:t>De acordo com o mecanismo de endurecimento, os aglomerantes podem ser classificados em:</a:t>
            </a:r>
          </a:p>
          <a:p>
            <a:pPr marL="685800" lvl="1" indent="-228600">
              <a:spcBef>
                <a:spcPts val="18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t-BR" sz="2000" dirty="0"/>
              <a:t>Aglomerantes quimicamente inertes: seu endurecimento ocorre devido à secagem do material. A argila é um exemplo de aglomerante inerte.</a:t>
            </a:r>
          </a:p>
          <a:p>
            <a:pPr marL="685800" lvl="1" indent="-228600">
              <a:spcBef>
                <a:spcPts val="18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pt-BR" sz="2000" dirty="0"/>
              <a:t>Aglomerantes quimicamente ativos: seu endurecimento se dá por meio de reações químicas. É o caso da cal e do cimento.</a:t>
            </a:r>
          </a:p>
        </p:txBody>
      </p:sp>
    </p:spTree>
    <p:extLst>
      <p:ext uri="{BB962C8B-B14F-4D97-AF65-F5344CB8AC3E}">
        <p14:creationId xmlns:p14="http://schemas.microsoft.com/office/powerpoint/2010/main" val="3366930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295386" y="1952767"/>
            <a:ext cx="6005109" cy="32507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3458" algn="just">
              <a:lnSpc>
                <a:spcPct val="150000"/>
              </a:lnSpc>
            </a:pPr>
            <a:r>
              <a:rPr sz="1425" dirty="0">
                <a:solidFill>
                  <a:schemeClr val="tx1">
                    <a:lumMod val="65000"/>
                  </a:schemeClr>
                </a:solidFill>
                <a:latin typeface="Gill Sans MT (Corpo)"/>
                <a:cs typeface="Arial"/>
              </a:rPr>
              <a:t>A </a:t>
            </a:r>
            <a:r>
              <a:rPr sz="1425" spc="-4" dirty="0">
                <a:solidFill>
                  <a:schemeClr val="tx1">
                    <a:lumMod val="65000"/>
                  </a:schemeClr>
                </a:solidFill>
                <a:latin typeface="Gill Sans MT (Corpo)"/>
                <a:cs typeface="Arial"/>
              </a:rPr>
              <a:t>água utilizada na mistura do concreto, deve ser isenta de  teores prejudiciais de substâncias estranhas, tais como óleo,  ácidos, sais, matéria orgânica </a:t>
            </a:r>
            <a:r>
              <a:rPr sz="1425" dirty="0">
                <a:solidFill>
                  <a:schemeClr val="tx1">
                    <a:lumMod val="65000"/>
                  </a:schemeClr>
                </a:solidFill>
                <a:latin typeface="Gill Sans MT (Corpo)"/>
                <a:cs typeface="Arial"/>
              </a:rPr>
              <a:t>e </a:t>
            </a:r>
            <a:r>
              <a:rPr sz="1425" spc="-4" dirty="0">
                <a:solidFill>
                  <a:schemeClr val="tx1">
                    <a:lumMod val="65000"/>
                  </a:schemeClr>
                </a:solidFill>
                <a:latin typeface="Gill Sans MT (Corpo)"/>
                <a:cs typeface="Arial"/>
              </a:rPr>
              <a:t>outras que possam interferir  nas reações da hidratação do cimento, prejudicar </a:t>
            </a:r>
            <a:r>
              <a:rPr sz="1425" dirty="0">
                <a:solidFill>
                  <a:schemeClr val="tx1">
                    <a:lumMod val="65000"/>
                  </a:schemeClr>
                </a:solidFill>
                <a:latin typeface="Gill Sans MT (Corpo)"/>
                <a:cs typeface="Arial"/>
              </a:rPr>
              <a:t>a  durabilidade e </a:t>
            </a:r>
            <a:r>
              <a:rPr sz="1425" spc="-4" dirty="0">
                <a:solidFill>
                  <a:schemeClr val="tx1">
                    <a:lumMod val="65000"/>
                  </a:schemeClr>
                </a:solidFill>
                <a:latin typeface="Gill Sans MT (Corpo)"/>
                <a:cs typeface="Arial"/>
              </a:rPr>
              <a:t>afetar </a:t>
            </a:r>
            <a:r>
              <a:rPr sz="1425" dirty="0">
                <a:solidFill>
                  <a:schemeClr val="tx1">
                    <a:lumMod val="65000"/>
                  </a:schemeClr>
                </a:solidFill>
                <a:latin typeface="Gill Sans MT (Corpo)"/>
                <a:cs typeface="Arial"/>
              </a:rPr>
              <a:t>a </a:t>
            </a:r>
            <a:r>
              <a:rPr sz="1425" spc="-4" dirty="0">
                <a:solidFill>
                  <a:schemeClr val="tx1">
                    <a:lumMod val="65000"/>
                  </a:schemeClr>
                </a:solidFill>
                <a:latin typeface="Gill Sans MT (Corpo)"/>
                <a:cs typeface="Arial"/>
              </a:rPr>
              <a:t>coloração final do</a:t>
            </a:r>
            <a:r>
              <a:rPr sz="1425" spc="-7" dirty="0">
                <a:solidFill>
                  <a:schemeClr val="tx1">
                    <a:lumMod val="65000"/>
                  </a:schemeClr>
                </a:solidFill>
                <a:latin typeface="Gill Sans MT (Corpo)"/>
                <a:cs typeface="Arial"/>
              </a:rPr>
              <a:t> </a:t>
            </a:r>
            <a:r>
              <a:rPr sz="1425" spc="-4" dirty="0">
                <a:solidFill>
                  <a:schemeClr val="tx1">
                    <a:lumMod val="65000"/>
                  </a:schemeClr>
                </a:solidFill>
                <a:latin typeface="Gill Sans MT (Corpo)"/>
                <a:cs typeface="Arial"/>
              </a:rPr>
              <a:t>concreto.</a:t>
            </a:r>
            <a:endParaRPr sz="1425" dirty="0">
              <a:solidFill>
                <a:schemeClr val="tx1">
                  <a:lumMod val="65000"/>
                </a:schemeClr>
              </a:solidFill>
              <a:latin typeface="Gill Sans MT (Corpo)"/>
              <a:cs typeface="Arial"/>
            </a:endParaRPr>
          </a:p>
          <a:p>
            <a:pPr marR="2898200" algn="just">
              <a:lnSpc>
                <a:spcPct val="150000"/>
              </a:lnSpc>
              <a:buFont typeface="Arial" panose="020B0604020202020204" pitchFamily="34" charset="0"/>
              <a:buChar char="•"/>
              <a:tabLst>
                <a:tab pos="431813" algn="l"/>
              </a:tabLst>
            </a:pPr>
            <a:r>
              <a:rPr sz="1425" dirty="0" err="1">
                <a:solidFill>
                  <a:schemeClr val="tx1">
                    <a:lumMod val="65000"/>
                  </a:schemeClr>
                </a:solidFill>
                <a:latin typeface="Gill Sans MT (Corpo)"/>
                <a:cs typeface="Arial"/>
              </a:rPr>
              <a:t>Água</a:t>
            </a:r>
            <a:r>
              <a:rPr sz="1425" dirty="0">
                <a:solidFill>
                  <a:schemeClr val="tx1">
                    <a:lumMod val="65000"/>
                  </a:schemeClr>
                </a:solidFill>
                <a:latin typeface="Gill Sans MT (Corpo)"/>
                <a:cs typeface="Arial"/>
              </a:rPr>
              <a:t> do </a:t>
            </a:r>
            <a:r>
              <a:rPr sz="1425" spc="-4" dirty="0">
                <a:solidFill>
                  <a:schemeClr val="tx1">
                    <a:lumMod val="65000"/>
                  </a:schemeClr>
                </a:solidFill>
                <a:latin typeface="Gill Sans MT (Corpo)"/>
                <a:cs typeface="Arial"/>
              </a:rPr>
              <a:t>mar </a:t>
            </a:r>
            <a:r>
              <a:rPr sz="1425" dirty="0">
                <a:solidFill>
                  <a:schemeClr val="tx1">
                    <a:lumMod val="65000"/>
                  </a:schemeClr>
                </a:solidFill>
                <a:latin typeface="Gill Sans MT (Corpo)"/>
                <a:cs typeface="Arial"/>
              </a:rPr>
              <a:t>contém </a:t>
            </a:r>
            <a:r>
              <a:rPr sz="1425" spc="-4" dirty="0">
                <a:solidFill>
                  <a:schemeClr val="tx1">
                    <a:lumMod val="65000"/>
                  </a:schemeClr>
                </a:solidFill>
                <a:latin typeface="Gill Sans MT (Corpo)"/>
                <a:cs typeface="Arial"/>
              </a:rPr>
              <a:t>sais  como: sulfato </a:t>
            </a:r>
            <a:r>
              <a:rPr sz="1425" dirty="0">
                <a:solidFill>
                  <a:schemeClr val="tx1">
                    <a:lumMod val="65000"/>
                  </a:schemeClr>
                </a:solidFill>
                <a:latin typeface="Gill Sans MT (Corpo)"/>
                <a:cs typeface="Arial"/>
              </a:rPr>
              <a:t>de </a:t>
            </a:r>
            <a:r>
              <a:rPr sz="1425" spc="-4" dirty="0">
                <a:solidFill>
                  <a:schemeClr val="tx1">
                    <a:lumMod val="65000"/>
                  </a:schemeClr>
                </a:solidFill>
                <a:latin typeface="Gill Sans MT (Corpo)"/>
                <a:cs typeface="Arial"/>
              </a:rPr>
              <a:t>cálcio,</a:t>
            </a:r>
            <a:r>
              <a:rPr sz="1425" spc="-41" dirty="0">
                <a:solidFill>
                  <a:schemeClr val="tx1">
                    <a:lumMod val="65000"/>
                  </a:schemeClr>
                </a:solidFill>
                <a:latin typeface="Gill Sans MT (Corpo)"/>
                <a:cs typeface="Arial"/>
              </a:rPr>
              <a:t> </a:t>
            </a:r>
            <a:r>
              <a:rPr sz="1425" spc="-4" dirty="0" err="1">
                <a:solidFill>
                  <a:schemeClr val="tx1">
                    <a:lumMod val="65000"/>
                  </a:schemeClr>
                </a:solidFill>
                <a:latin typeface="Gill Sans MT (Corpo)"/>
                <a:cs typeface="Arial"/>
              </a:rPr>
              <a:t>sulfato</a:t>
            </a:r>
            <a:r>
              <a:rPr sz="1425" spc="-4" dirty="0">
                <a:solidFill>
                  <a:schemeClr val="tx1">
                    <a:lumMod val="65000"/>
                  </a:schemeClr>
                </a:solidFill>
                <a:latin typeface="Gill Sans MT (Corpo)"/>
                <a:cs typeface="Arial"/>
              </a:rPr>
              <a:t>  </a:t>
            </a:r>
            <a:r>
              <a:rPr sz="1425" dirty="0">
                <a:solidFill>
                  <a:schemeClr val="tx1">
                    <a:lumMod val="65000"/>
                  </a:schemeClr>
                </a:solidFill>
                <a:latin typeface="Gill Sans MT (Corpo)"/>
                <a:cs typeface="Arial"/>
              </a:rPr>
              <a:t>de</a:t>
            </a:r>
            <a:r>
              <a:rPr lang="pt-BR" sz="1425" dirty="0">
                <a:solidFill>
                  <a:schemeClr val="tx1">
                    <a:lumMod val="65000"/>
                  </a:schemeClr>
                </a:solidFill>
                <a:latin typeface="Gill Sans MT (Corpo)"/>
                <a:cs typeface="Arial"/>
              </a:rPr>
              <a:t> </a:t>
            </a:r>
            <a:r>
              <a:rPr sz="1425" spc="-4" dirty="0" err="1">
                <a:solidFill>
                  <a:schemeClr val="tx1">
                    <a:lumMod val="65000"/>
                  </a:schemeClr>
                </a:solidFill>
                <a:latin typeface="Gill Sans MT (Corpo)"/>
                <a:cs typeface="Arial"/>
              </a:rPr>
              <a:t>magnésio</a:t>
            </a:r>
            <a:r>
              <a:rPr sz="1425" spc="-4" dirty="0">
                <a:solidFill>
                  <a:schemeClr val="tx1">
                    <a:lumMod val="65000"/>
                  </a:schemeClr>
                </a:solidFill>
                <a:latin typeface="Gill Sans MT (Corpo)"/>
                <a:cs typeface="Arial"/>
              </a:rPr>
              <a:t> </a:t>
            </a:r>
            <a:r>
              <a:rPr sz="1425" dirty="0">
                <a:solidFill>
                  <a:schemeClr val="tx1">
                    <a:lumMod val="65000"/>
                  </a:schemeClr>
                </a:solidFill>
                <a:latin typeface="Gill Sans MT (Corpo)"/>
                <a:cs typeface="Arial"/>
              </a:rPr>
              <a:t>e</a:t>
            </a:r>
            <a:r>
              <a:rPr lang="pt-BR" sz="1425" dirty="0">
                <a:solidFill>
                  <a:schemeClr val="tx1">
                    <a:lumMod val="65000"/>
                  </a:schemeClr>
                </a:solidFill>
                <a:latin typeface="Gill Sans MT (Corpo)"/>
                <a:cs typeface="Arial"/>
              </a:rPr>
              <a:t> </a:t>
            </a:r>
            <a:r>
              <a:rPr sz="1425" spc="-4" dirty="0" err="1">
                <a:solidFill>
                  <a:schemeClr val="tx1">
                    <a:lumMod val="65000"/>
                  </a:schemeClr>
                </a:solidFill>
                <a:latin typeface="Gill Sans MT (Corpo)"/>
                <a:cs typeface="Arial"/>
              </a:rPr>
              <a:t>cloreto</a:t>
            </a:r>
            <a:r>
              <a:rPr sz="1425" spc="-31" dirty="0">
                <a:solidFill>
                  <a:schemeClr val="tx1">
                    <a:lumMod val="65000"/>
                  </a:schemeClr>
                </a:solidFill>
                <a:latin typeface="Gill Sans MT (Corpo)"/>
                <a:cs typeface="Arial"/>
              </a:rPr>
              <a:t> </a:t>
            </a:r>
            <a:r>
              <a:rPr sz="1425" dirty="0">
                <a:solidFill>
                  <a:schemeClr val="tx1">
                    <a:lumMod val="65000"/>
                  </a:schemeClr>
                </a:solidFill>
                <a:latin typeface="Gill Sans MT (Corpo)"/>
                <a:cs typeface="Arial"/>
              </a:rPr>
              <a:t>de  </a:t>
            </a:r>
            <a:r>
              <a:rPr sz="1425" spc="-4" dirty="0">
                <a:solidFill>
                  <a:schemeClr val="tx1">
                    <a:lumMod val="65000"/>
                  </a:schemeClr>
                </a:solidFill>
                <a:latin typeface="Gill Sans MT (Corpo)"/>
                <a:cs typeface="Arial"/>
              </a:rPr>
              <a:t>sódio.</a:t>
            </a:r>
            <a:endParaRPr sz="1425" dirty="0">
              <a:solidFill>
                <a:schemeClr val="tx1">
                  <a:lumMod val="65000"/>
                </a:schemeClr>
              </a:solidFill>
              <a:latin typeface="Gill Sans MT (Corpo)"/>
              <a:cs typeface="Arial"/>
            </a:endParaRPr>
          </a:p>
          <a:p>
            <a:pPr marR="2925431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sz="1425" dirty="0" err="1">
                <a:solidFill>
                  <a:schemeClr val="tx1">
                    <a:lumMod val="65000"/>
                  </a:schemeClr>
                </a:solidFill>
                <a:latin typeface="Gill Sans MT (Corpo)"/>
                <a:cs typeface="Arial"/>
              </a:rPr>
              <a:t>Água</a:t>
            </a:r>
            <a:r>
              <a:rPr sz="1425" dirty="0">
                <a:solidFill>
                  <a:schemeClr val="tx1">
                    <a:lumMod val="65000"/>
                  </a:schemeClr>
                </a:solidFill>
                <a:latin typeface="Gill Sans MT (Corpo)"/>
                <a:cs typeface="Arial"/>
              </a:rPr>
              <a:t> de </a:t>
            </a:r>
            <a:r>
              <a:rPr sz="1425" spc="-4" dirty="0">
                <a:solidFill>
                  <a:schemeClr val="tx1">
                    <a:lumMod val="65000"/>
                  </a:schemeClr>
                </a:solidFill>
                <a:latin typeface="Gill Sans MT (Corpo)"/>
                <a:cs typeface="Arial"/>
              </a:rPr>
              <a:t>rios </a:t>
            </a:r>
            <a:r>
              <a:rPr sz="1425" dirty="0">
                <a:solidFill>
                  <a:schemeClr val="tx1">
                    <a:lumMod val="65000"/>
                  </a:schemeClr>
                </a:solidFill>
                <a:latin typeface="Gill Sans MT (Corpo)"/>
                <a:cs typeface="Arial"/>
              </a:rPr>
              <a:t>e </a:t>
            </a:r>
            <a:r>
              <a:rPr sz="1425" spc="-4" dirty="0">
                <a:solidFill>
                  <a:schemeClr val="tx1">
                    <a:lumMod val="65000"/>
                  </a:schemeClr>
                </a:solidFill>
                <a:latin typeface="Gill Sans MT (Corpo)"/>
                <a:cs typeface="Arial"/>
              </a:rPr>
              <a:t>represas</a:t>
            </a:r>
            <a:r>
              <a:rPr sz="1425" spc="-65" dirty="0">
                <a:solidFill>
                  <a:schemeClr val="tx1">
                    <a:lumMod val="65000"/>
                  </a:schemeClr>
                </a:solidFill>
                <a:latin typeface="Gill Sans MT (Corpo)"/>
                <a:cs typeface="Arial"/>
              </a:rPr>
              <a:t> </a:t>
            </a:r>
            <a:r>
              <a:rPr sz="1425" dirty="0">
                <a:solidFill>
                  <a:schemeClr val="tx1">
                    <a:lumMod val="65000"/>
                  </a:schemeClr>
                </a:solidFill>
                <a:latin typeface="Gill Sans MT (Corpo)"/>
                <a:cs typeface="Arial"/>
              </a:rPr>
              <a:t>urbanas  podem </a:t>
            </a:r>
            <a:r>
              <a:rPr sz="1425" spc="-4" dirty="0">
                <a:solidFill>
                  <a:schemeClr val="tx1">
                    <a:lumMod val="65000"/>
                  </a:schemeClr>
                </a:solidFill>
                <a:latin typeface="Gill Sans MT (Corpo)"/>
                <a:cs typeface="Arial"/>
              </a:rPr>
              <a:t>estar contaminadas por  resíduos industriais </a:t>
            </a:r>
            <a:r>
              <a:rPr sz="1425" dirty="0">
                <a:solidFill>
                  <a:schemeClr val="tx1">
                    <a:lumMod val="65000"/>
                  </a:schemeClr>
                </a:solidFill>
                <a:latin typeface="Gill Sans MT (Corpo)"/>
                <a:cs typeface="Arial"/>
              </a:rPr>
              <a:t>e </a:t>
            </a:r>
            <a:r>
              <a:rPr sz="1425" spc="-4" dirty="0">
                <a:solidFill>
                  <a:schemeClr val="tx1">
                    <a:lumMod val="65000"/>
                  </a:schemeClr>
                </a:solidFill>
                <a:latin typeface="Gill Sans MT (Corpo)"/>
                <a:cs typeface="Arial"/>
              </a:rPr>
              <a:t>água  servida</a:t>
            </a:r>
            <a:r>
              <a:rPr sz="1425" spc="-38" dirty="0">
                <a:solidFill>
                  <a:schemeClr val="tx1">
                    <a:lumMod val="65000"/>
                  </a:schemeClr>
                </a:solidFill>
                <a:latin typeface="Gill Sans MT (Corpo)"/>
                <a:cs typeface="Arial"/>
              </a:rPr>
              <a:t> </a:t>
            </a:r>
            <a:r>
              <a:rPr sz="1425" spc="-4" dirty="0">
                <a:solidFill>
                  <a:schemeClr val="tx1">
                    <a:lumMod val="65000"/>
                  </a:schemeClr>
                </a:solidFill>
                <a:latin typeface="Gill Sans MT (Corpo)"/>
                <a:cs typeface="Arial"/>
              </a:rPr>
              <a:t>residencial.</a:t>
            </a:r>
            <a:endParaRPr sz="1425" dirty="0">
              <a:solidFill>
                <a:schemeClr val="tx1">
                  <a:lumMod val="65000"/>
                </a:schemeClr>
              </a:solidFill>
              <a:latin typeface="Gill Sans MT (Corpo)"/>
              <a:cs typeface="Arial"/>
            </a:endParaRPr>
          </a:p>
        </p:txBody>
      </p:sp>
      <p:sp>
        <p:nvSpPr>
          <p:cNvPr id="12" name="Título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pc="-4" dirty="0">
                <a:latin typeface="Gill Sans MT (Corpo)"/>
                <a:cs typeface="Arial"/>
              </a:rPr>
              <a:t>Água de Amassamento</a:t>
            </a:r>
            <a:endParaRPr lang="pt-BR" dirty="0">
              <a:latin typeface="Gill Sans MT (Corpo)"/>
            </a:endParaRPr>
          </a:p>
        </p:txBody>
      </p:sp>
      <p:pic>
        <p:nvPicPr>
          <p:cNvPr id="1026" name="Picture 2" descr="Imagem relacionada">
            <a:extLst>
              <a:ext uri="{FF2B5EF4-FFF2-40B4-BE49-F238E27FC236}">
                <a16:creationId xmlns:a16="http://schemas.microsoft.com/office/drawing/2014/main" id="{511CC0B2-0732-436E-A048-7DC4A3A99D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8800" y="2116871"/>
            <a:ext cx="2457826" cy="3490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ject 8">
            <a:extLst>
              <a:ext uri="{FF2B5EF4-FFF2-40B4-BE49-F238E27FC236}">
                <a16:creationId xmlns:a16="http://schemas.microsoft.com/office/drawing/2014/main" id="{CB664B7C-A115-4E35-8DDB-5903482A3D11}"/>
              </a:ext>
            </a:extLst>
          </p:cNvPr>
          <p:cNvSpPr/>
          <p:nvPr/>
        </p:nvSpPr>
        <p:spPr>
          <a:xfrm>
            <a:off x="3672903" y="3383956"/>
            <a:ext cx="2627593" cy="22230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226"/>
          </a:p>
        </p:txBody>
      </p:sp>
    </p:spTree>
    <p:extLst>
      <p:ext uri="{BB962C8B-B14F-4D97-AF65-F5344CB8AC3E}">
        <p14:creationId xmlns:p14="http://schemas.microsoft.com/office/powerpoint/2010/main" val="863951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E0EFB0-7E16-6E73-2C1C-DAE047063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Trabalhabilidade (</a:t>
            </a:r>
            <a:r>
              <a:rPr lang="pt-BR" dirty="0" err="1"/>
              <a:t>Slump</a:t>
            </a:r>
            <a:r>
              <a:rPr lang="pt-BR" dirty="0"/>
              <a:t>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70BCD11-E46D-6F17-4A69-88BC0AAFD62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A trabalhabilidade é a propriedade no estado fresco que determina a facilidade e a homogeneidade com que o aglomerante pode ser misturado, lançado, adensado e acabado (comum em concreto). </a:t>
            </a:r>
          </a:p>
        </p:txBody>
      </p:sp>
      <p:sp>
        <p:nvSpPr>
          <p:cNvPr id="4" name="object 8">
            <a:extLst>
              <a:ext uri="{FF2B5EF4-FFF2-40B4-BE49-F238E27FC236}">
                <a16:creationId xmlns:a16="http://schemas.microsoft.com/office/drawing/2014/main" id="{D468A28E-68A5-156A-A895-797C092C4B74}"/>
              </a:ext>
            </a:extLst>
          </p:cNvPr>
          <p:cNvSpPr/>
          <p:nvPr/>
        </p:nvSpPr>
        <p:spPr>
          <a:xfrm>
            <a:off x="540521" y="2880291"/>
            <a:ext cx="4098814" cy="20702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634">
              <a:solidFill>
                <a:schemeClr val="tx1">
                  <a:lumMod val="75000"/>
                </a:schemeClr>
              </a:solidFill>
            </a:endParaRPr>
          </a:p>
        </p:txBody>
      </p:sp>
      <p:pic>
        <p:nvPicPr>
          <p:cNvPr id="5" name="Espaço Reservado para Conteúdo 3">
            <a:extLst>
              <a:ext uri="{FF2B5EF4-FFF2-40B4-BE49-F238E27FC236}">
                <a16:creationId xmlns:a16="http://schemas.microsoft.com/office/drawing/2014/main" id="{744C4B50-8AC0-52B2-5DE3-E1A3916100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852936"/>
            <a:ext cx="3282116" cy="184034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3B3460CB-8027-EF6F-3583-EBFCCC02C7F2}"/>
                  </a:ext>
                </a:extLst>
              </p:cNvPr>
              <p:cNvSpPr txBox="1"/>
              <p:nvPr/>
            </p:nvSpPr>
            <p:spPr>
              <a:xfrm>
                <a:off x="2267744" y="5694563"/>
                <a:ext cx="40988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𝑆𝑙𝑢𝑚𝑝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𝑒𝑛𝑡𝑟𝑒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0−5: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𝑀𝑎𝑡𝑒𝑟𝑖𝑎𝑙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"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𝑏𝑒𝑚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𝑠𝑒𝑐𝑜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"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3B3460CB-8027-EF6F-3583-EBFCCC02C7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5694563"/>
                <a:ext cx="4098814" cy="276999"/>
              </a:xfrm>
              <a:prstGeom prst="rect">
                <a:avLst/>
              </a:prstGeom>
              <a:blipFill>
                <a:blip r:embed="rId4"/>
                <a:stretch>
                  <a:fillRect l="-1637" r="-1190" b="-3478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7E651EF3-EAF0-AC75-412F-DC937CA3A705}"/>
                  </a:ext>
                </a:extLst>
              </p:cNvPr>
              <p:cNvSpPr txBox="1"/>
              <p:nvPr/>
            </p:nvSpPr>
            <p:spPr>
              <a:xfrm>
                <a:off x="2267744" y="6018460"/>
                <a:ext cx="42487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𝑆𝑙𝑢𝑚𝑝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𝑎𝑐𝑖𝑚𝑎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𝑑𝑒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20: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𝑀𝑎𝑡𝑒𝑟𝑖𝑎𝑙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"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𝑏𝑒𝑚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𝑚𝑜𝑙𝑒</m:t>
                      </m:r>
                      <m:r>
                        <a:rPr lang="pt-B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"</m:t>
                      </m:r>
                    </m:oMath>
                  </m:oMathPara>
                </a14:m>
                <a:endParaRPr lang="pt-BR" dirty="0"/>
              </a:p>
            </p:txBody>
          </p:sp>
        </mc:Choice>
        <mc:Fallback xmlns="">
          <p:sp>
            <p:nvSpPr>
              <p:cNvPr id="7" name="CaixaDeTexto 6">
                <a:extLst>
                  <a:ext uri="{FF2B5EF4-FFF2-40B4-BE49-F238E27FC236}">
                    <a16:creationId xmlns:a16="http://schemas.microsoft.com/office/drawing/2014/main" id="{7E651EF3-EAF0-AC75-412F-DC937CA3A7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6018460"/>
                <a:ext cx="4248727" cy="276999"/>
              </a:xfrm>
              <a:prstGeom prst="rect">
                <a:avLst/>
              </a:prstGeom>
              <a:blipFill>
                <a:blip r:embed="rId5"/>
                <a:stretch>
                  <a:fillRect l="-1435" r="-1004" b="-3478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CaixaDeTexto 10">
            <a:extLst>
              <a:ext uri="{FF2B5EF4-FFF2-40B4-BE49-F238E27FC236}">
                <a16:creationId xmlns:a16="http://schemas.microsoft.com/office/drawing/2014/main" id="{8CB58885-7A92-5168-4AAE-B09A0AC21AEA}"/>
              </a:ext>
            </a:extLst>
          </p:cNvPr>
          <p:cNvSpPr txBox="1"/>
          <p:nvPr/>
        </p:nvSpPr>
        <p:spPr>
          <a:xfrm>
            <a:off x="457200" y="5128977"/>
            <a:ext cx="82296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500" dirty="0"/>
              <a:t>Quando plástica, a avaliação é feita por meio do ensaio de abatimento do tronco de cone (NBR NM 67/1998); quando fluida, pelo ensaio de concreto autoadensável (NBR 15823/2017)</a:t>
            </a:r>
          </a:p>
        </p:txBody>
      </p:sp>
    </p:spTree>
    <p:extLst>
      <p:ext uri="{BB962C8B-B14F-4D97-AF65-F5344CB8AC3E}">
        <p14:creationId xmlns:p14="http://schemas.microsoft.com/office/powerpoint/2010/main" val="3351331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111F22-6182-0894-D2EE-595D0B3C3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Slump</a:t>
            </a:r>
            <a:r>
              <a:rPr lang="pt-BR" dirty="0"/>
              <a:t> Test: Ensaio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BC6761-DAF9-BC91-0833-05B74891DD3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3987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61F28C-C87B-1F54-4434-AB23940AD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Pega e Cura</a:t>
            </a:r>
          </a:p>
        </p:txBody>
      </p:sp>
      <p:cxnSp>
        <p:nvCxnSpPr>
          <p:cNvPr id="5" name="Conector de Seta Reta 4">
            <a:extLst>
              <a:ext uri="{FF2B5EF4-FFF2-40B4-BE49-F238E27FC236}">
                <a16:creationId xmlns:a16="http://schemas.microsoft.com/office/drawing/2014/main" id="{AB39641A-4E66-ACD1-D6AB-7DFE6BA4DE0A}"/>
              </a:ext>
            </a:extLst>
          </p:cNvPr>
          <p:cNvCxnSpPr>
            <a:cxnSpLocks/>
          </p:cNvCxnSpPr>
          <p:nvPr/>
        </p:nvCxnSpPr>
        <p:spPr>
          <a:xfrm>
            <a:off x="1835835" y="2771540"/>
            <a:ext cx="1825283" cy="0"/>
          </a:xfrm>
          <a:prstGeom prst="straightConnector1">
            <a:avLst/>
          </a:prstGeom>
          <a:ln w="57150">
            <a:solidFill>
              <a:srgbClr val="00B0F0"/>
            </a:solidFill>
            <a:prstDash val="sysDash"/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Conector de Seta Reta 5">
            <a:extLst>
              <a:ext uri="{FF2B5EF4-FFF2-40B4-BE49-F238E27FC236}">
                <a16:creationId xmlns:a16="http://schemas.microsoft.com/office/drawing/2014/main" id="{8C565FDA-0B80-8C76-6DFE-04B292BED34E}"/>
              </a:ext>
            </a:extLst>
          </p:cNvPr>
          <p:cNvCxnSpPr>
            <a:cxnSpLocks/>
          </p:cNvCxnSpPr>
          <p:nvPr/>
        </p:nvCxnSpPr>
        <p:spPr>
          <a:xfrm>
            <a:off x="3817620" y="2771540"/>
            <a:ext cx="3884442" cy="0"/>
          </a:xfrm>
          <a:prstGeom prst="straightConnector1">
            <a:avLst/>
          </a:prstGeom>
          <a:ln w="57150">
            <a:solidFill>
              <a:srgbClr val="00B0F0"/>
            </a:solidFill>
            <a:prstDash val="sysDash"/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1B6B436F-7A03-FFB7-6063-9BA1DEF73B95}"/>
              </a:ext>
            </a:extLst>
          </p:cNvPr>
          <p:cNvCxnSpPr/>
          <p:nvPr/>
        </p:nvCxnSpPr>
        <p:spPr>
          <a:xfrm>
            <a:off x="1825283" y="2476119"/>
            <a:ext cx="0" cy="59084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5956FA94-5B8A-AACA-450D-E49158B82A11}"/>
              </a:ext>
            </a:extLst>
          </p:cNvPr>
          <p:cNvCxnSpPr/>
          <p:nvPr/>
        </p:nvCxnSpPr>
        <p:spPr>
          <a:xfrm>
            <a:off x="3720905" y="2486670"/>
            <a:ext cx="0" cy="59084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60FA23BA-8E83-70F6-32FA-4076D60F7602}"/>
              </a:ext>
            </a:extLst>
          </p:cNvPr>
          <p:cNvCxnSpPr/>
          <p:nvPr/>
        </p:nvCxnSpPr>
        <p:spPr>
          <a:xfrm>
            <a:off x="7712613" y="2486670"/>
            <a:ext cx="0" cy="59084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7C3A1C7A-1A88-B421-75D7-EE6E214A1E85}"/>
                  </a:ext>
                </a:extLst>
              </p:cNvPr>
              <p:cNvSpPr txBox="1"/>
              <p:nvPr/>
            </p:nvSpPr>
            <p:spPr>
              <a:xfrm>
                <a:off x="3256258" y="3164556"/>
                <a:ext cx="938077" cy="207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3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pt-BR" sz="1350" i="1">
                          <a:latin typeface="Cambria Math" panose="02040503050406030204" pitchFamily="18" charset="0"/>
                        </a:rPr>
                        <m:t>08 </m:t>
                      </m:r>
                      <m:r>
                        <a:rPr lang="pt-BR" sz="1350" i="1">
                          <a:latin typeface="Cambria Math" panose="02040503050406030204" pitchFamily="18" charset="0"/>
                        </a:rPr>
                        <m:t>𝐻𝑜𝑟𝑎𝑠</m:t>
                      </m:r>
                    </m:oMath>
                  </m:oMathPara>
                </a14:m>
                <a:endParaRPr lang="pt-BR" sz="1350" dirty="0"/>
              </a:p>
            </p:txBody>
          </p:sp>
        </mc:Choice>
        <mc:Fallback xmlns="">
          <p:sp>
            <p:nvSpPr>
              <p:cNvPr id="15" name="CaixaDeTexto 14">
                <a:extLst>
                  <a:ext uri="{FF2B5EF4-FFF2-40B4-BE49-F238E27FC236}">
                    <a16:creationId xmlns:a16="http://schemas.microsoft.com/office/drawing/2014/main" id="{7C3A1C7A-1A88-B421-75D7-EE6E214A1E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6258" y="3164556"/>
                <a:ext cx="938077" cy="207749"/>
              </a:xfrm>
              <a:prstGeom prst="rect">
                <a:avLst/>
              </a:prstGeom>
              <a:blipFill>
                <a:blip r:embed="rId2"/>
                <a:stretch>
                  <a:fillRect l="-1948" r="-2597" b="-882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Conector: Angulado 16">
            <a:extLst>
              <a:ext uri="{FF2B5EF4-FFF2-40B4-BE49-F238E27FC236}">
                <a16:creationId xmlns:a16="http://schemas.microsoft.com/office/drawing/2014/main" id="{4C273201-F8B3-3B57-35BD-F06581A23EFB}"/>
              </a:ext>
            </a:extLst>
          </p:cNvPr>
          <p:cNvCxnSpPr/>
          <p:nvPr/>
        </p:nvCxnSpPr>
        <p:spPr>
          <a:xfrm rot="5400000">
            <a:off x="3598693" y="3440005"/>
            <a:ext cx="221566" cy="9671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05A2D6C1-3866-E5CD-9BE3-CCB3906B3055}"/>
                  </a:ext>
                </a:extLst>
              </p:cNvPr>
              <p:cNvSpPr txBox="1"/>
              <p:nvPr/>
            </p:nvSpPr>
            <p:spPr>
              <a:xfrm>
                <a:off x="2217718" y="3557571"/>
                <a:ext cx="3558923" cy="207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3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𝑉𝑎𝑟𝑖𝑎</m:t>
                      </m:r>
                      <m:r>
                        <a:rPr lang="pt-BR" sz="13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sz="13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𝐶𝑜𝑛𝑓𝑜𝑟𝑚𝑒</m:t>
                      </m:r>
                      <m:r>
                        <a:rPr lang="pt-BR" sz="13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sz="13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𝑉𝑒𝑛𝑡𝑜</m:t>
                      </m:r>
                      <m:r>
                        <a:rPr lang="pt-BR" sz="13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sz="13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pt-BR" sz="13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sz="13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𝑇𝑒𝑚𝑝𝑒𝑡𝑢𝑟𝑎</m:t>
                      </m:r>
                      <m:r>
                        <a:rPr lang="pt-BR" sz="13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sz="13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𝑑𝑜</m:t>
                      </m:r>
                      <m:r>
                        <a:rPr lang="pt-BR" sz="13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sz="13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𝐿𝑜𝑐𝑎𝑙</m:t>
                      </m:r>
                    </m:oMath>
                  </m:oMathPara>
                </a14:m>
                <a:endParaRPr lang="pt-BR" sz="1350" dirty="0"/>
              </a:p>
            </p:txBody>
          </p:sp>
        </mc:Choice>
        <mc:Fallback xmlns="">
          <p:sp>
            <p:nvSpPr>
              <p:cNvPr id="18" name="CaixaDeTexto 17">
                <a:extLst>
                  <a:ext uri="{FF2B5EF4-FFF2-40B4-BE49-F238E27FC236}">
                    <a16:creationId xmlns:a16="http://schemas.microsoft.com/office/drawing/2014/main" id="{05A2D6C1-3866-E5CD-9BE3-CCB3906B30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7718" y="3557571"/>
                <a:ext cx="3558923" cy="207749"/>
              </a:xfrm>
              <a:prstGeom prst="rect">
                <a:avLst/>
              </a:prstGeom>
              <a:blipFill>
                <a:blip r:embed="rId3"/>
                <a:stretch>
                  <a:fillRect l="-514" r="-514" b="-3529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AB3713D3-1460-CA46-647E-7DD33DD6B615}"/>
                  </a:ext>
                </a:extLst>
              </p:cNvPr>
              <p:cNvSpPr txBox="1"/>
              <p:nvPr/>
            </p:nvSpPr>
            <p:spPr>
              <a:xfrm>
                <a:off x="7388900" y="3170145"/>
                <a:ext cx="633507" cy="207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3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28 </m:t>
                      </m:r>
                      <m:r>
                        <a:rPr lang="pt-BR" sz="13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𝐷𝑖𝑎𝑠</m:t>
                      </m:r>
                    </m:oMath>
                  </m:oMathPara>
                </a14:m>
                <a:endParaRPr lang="pt-BR" sz="1350" dirty="0"/>
              </a:p>
            </p:txBody>
          </p:sp>
        </mc:Choice>
        <mc:Fallback xmlns="">
          <p:sp>
            <p:nvSpPr>
              <p:cNvPr id="19" name="CaixaDeTexto 18">
                <a:extLst>
                  <a:ext uri="{FF2B5EF4-FFF2-40B4-BE49-F238E27FC236}">
                    <a16:creationId xmlns:a16="http://schemas.microsoft.com/office/drawing/2014/main" id="{AB3713D3-1460-CA46-647E-7DD33DD6B6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8900" y="3170145"/>
                <a:ext cx="633507" cy="207749"/>
              </a:xfrm>
              <a:prstGeom prst="rect">
                <a:avLst/>
              </a:prstGeom>
              <a:blipFill>
                <a:blip r:embed="rId4"/>
                <a:stretch>
                  <a:fillRect l="-5769" r="-4808" b="-882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0393FD74-C1B6-1B02-D46B-606B0C0F1254}"/>
                  </a:ext>
                </a:extLst>
              </p:cNvPr>
              <p:cNvSpPr txBox="1"/>
              <p:nvPr/>
            </p:nvSpPr>
            <p:spPr>
              <a:xfrm>
                <a:off x="112111" y="2678907"/>
                <a:ext cx="1664495" cy="207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3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𝑀𝑖𝑠𝑡𝑢𝑟𝑎</m:t>
                      </m:r>
                      <m:r>
                        <a:rPr lang="pt-BR" sz="13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sz="13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𝑑𝑜</m:t>
                      </m:r>
                      <m:r>
                        <a:rPr lang="pt-BR" sz="13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pt-BR" sz="13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𝐶𝑜𝑛𝑐𝑟𝑒𝑡𝑜</m:t>
                      </m:r>
                    </m:oMath>
                  </m:oMathPara>
                </a14:m>
                <a:endParaRPr lang="pt-BR" sz="1350" dirty="0"/>
              </a:p>
            </p:txBody>
          </p:sp>
        </mc:Choice>
        <mc:Fallback xmlns="">
          <p:sp>
            <p:nvSpPr>
              <p:cNvPr id="20" name="CaixaDeTexto 19">
                <a:extLst>
                  <a:ext uri="{FF2B5EF4-FFF2-40B4-BE49-F238E27FC236}">
                    <a16:creationId xmlns:a16="http://schemas.microsoft.com/office/drawing/2014/main" id="{0393FD74-C1B6-1B02-D46B-606B0C0F12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11" y="2678907"/>
                <a:ext cx="1664495" cy="207749"/>
              </a:xfrm>
              <a:prstGeom prst="rect">
                <a:avLst/>
              </a:prstGeom>
              <a:blipFill>
                <a:blip r:embed="rId5"/>
                <a:stretch>
                  <a:fillRect l="-1832" r="-1465" b="-8571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E6F32527-24FD-3ED1-9529-9E570772EEF2}"/>
                  </a:ext>
                </a:extLst>
              </p:cNvPr>
              <p:cNvSpPr txBox="1"/>
              <p:nvPr/>
            </p:nvSpPr>
            <p:spPr>
              <a:xfrm>
                <a:off x="2444378" y="2342400"/>
                <a:ext cx="623056" cy="2885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875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𝑃𝑒𝑔𝑎</m:t>
                      </m:r>
                    </m:oMath>
                  </m:oMathPara>
                </a14:m>
                <a:endParaRPr lang="pt-BR" sz="1875" dirty="0"/>
              </a:p>
            </p:txBody>
          </p:sp>
        </mc:Choice>
        <mc:Fallback xmlns="">
          <p:sp>
            <p:nvSpPr>
              <p:cNvPr id="21" name="CaixaDeTexto 20">
                <a:extLst>
                  <a:ext uri="{FF2B5EF4-FFF2-40B4-BE49-F238E27FC236}">
                    <a16:creationId xmlns:a16="http://schemas.microsoft.com/office/drawing/2014/main" id="{E6F32527-24FD-3ED1-9529-9E570772EE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4378" y="2342400"/>
                <a:ext cx="623056" cy="288541"/>
              </a:xfrm>
              <a:prstGeom prst="rect">
                <a:avLst/>
              </a:prstGeom>
              <a:blipFill>
                <a:blip r:embed="rId6"/>
                <a:stretch>
                  <a:fillRect l="-11765" r="-9804" b="-3333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5E2CC208-6516-0463-43FE-47843AF29E37}"/>
                  </a:ext>
                </a:extLst>
              </p:cNvPr>
              <p:cNvSpPr txBox="1"/>
              <p:nvPr/>
            </p:nvSpPr>
            <p:spPr>
              <a:xfrm>
                <a:off x="5312428" y="2390367"/>
                <a:ext cx="603820" cy="28854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875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𝐶𝑢𝑟𝑎</m:t>
                      </m:r>
                    </m:oMath>
                  </m:oMathPara>
                </a14:m>
                <a:endParaRPr lang="pt-BR" sz="1875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2" name="CaixaDeTexto 21">
                <a:extLst>
                  <a:ext uri="{FF2B5EF4-FFF2-40B4-BE49-F238E27FC236}">
                    <a16:creationId xmlns:a16="http://schemas.microsoft.com/office/drawing/2014/main" id="{5E2CC208-6516-0463-43FE-47843AF29E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2428" y="2390367"/>
                <a:ext cx="603820" cy="288541"/>
              </a:xfrm>
              <a:prstGeom prst="rect">
                <a:avLst/>
              </a:prstGeom>
              <a:blipFill>
                <a:blip r:embed="rId7"/>
                <a:stretch>
                  <a:fillRect l="-7000" r="-6000" b="-10638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CaixaDeTexto 29">
            <a:extLst>
              <a:ext uri="{FF2B5EF4-FFF2-40B4-BE49-F238E27FC236}">
                <a16:creationId xmlns:a16="http://schemas.microsoft.com/office/drawing/2014/main" id="{B562FBE1-AFEC-6600-3B3C-AE1BB637E594}"/>
              </a:ext>
            </a:extLst>
          </p:cNvPr>
          <p:cNvSpPr txBox="1"/>
          <p:nvPr/>
        </p:nvSpPr>
        <p:spPr>
          <a:xfrm>
            <a:off x="4322864" y="3875419"/>
            <a:ext cx="4573758" cy="1938992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algn="just"/>
            <a:r>
              <a:rPr lang="pt-BR" sz="1500" dirty="0"/>
              <a:t>A cura é o processo de ganho de resistência a compressão do concreto, que leva aproximadamente 28 dias para que se finalize, sendo que este processo precisa necessariamente de  intervenção humana, visando manter o concreto saturado, ou o mais próximo possível da saturação, até que o espaço ocupado pela água da pasta de cimento tenha sido preenchido pelos produtos de hidratação do cimento.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C9D39922-910E-C382-FECA-857A348736D5}"/>
              </a:ext>
            </a:extLst>
          </p:cNvPr>
          <p:cNvSpPr txBox="1"/>
          <p:nvPr/>
        </p:nvSpPr>
        <p:spPr>
          <a:xfrm>
            <a:off x="446656" y="4106252"/>
            <a:ext cx="3542123" cy="1477328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ash"/>
          </a:ln>
        </p:spPr>
        <p:txBody>
          <a:bodyPr wrap="square">
            <a:spAutoFit/>
          </a:bodyPr>
          <a:lstStyle/>
          <a:p>
            <a:pPr algn="just"/>
            <a:r>
              <a:rPr lang="pt-BR" sz="1500" dirty="0"/>
              <a:t>A pega é o processo de solidificação (endurecimento) do concreto.</a:t>
            </a:r>
          </a:p>
          <a:p>
            <a:pPr algn="just"/>
            <a:r>
              <a:rPr lang="pt-BR" sz="1500" dirty="0"/>
              <a:t>Um dos principais cuidados que se deve ter, é ter finalizado o lançamento do concreto na forma (local) sem o material ter entrado em processo de inicio pega.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6F46AA99-F89E-4FD7-3F22-7FDAD00755CA}"/>
                  </a:ext>
                </a:extLst>
              </p:cNvPr>
              <p:cNvSpPr txBox="1"/>
              <p:nvPr/>
            </p:nvSpPr>
            <p:spPr>
              <a:xfrm>
                <a:off x="1848749" y="2165502"/>
                <a:ext cx="499111" cy="207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35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𝐼𝑛𝑖𝑐𝑖𝑜</m:t>
                      </m:r>
                    </m:oMath>
                  </m:oMathPara>
                </a14:m>
                <a:endParaRPr lang="pt-BR" sz="135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CaixaDeTexto 32">
                <a:extLst>
                  <a:ext uri="{FF2B5EF4-FFF2-40B4-BE49-F238E27FC236}">
                    <a16:creationId xmlns:a16="http://schemas.microsoft.com/office/drawing/2014/main" id="{6F46AA99-F89E-4FD7-3F22-7FDAD00755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8749" y="2165502"/>
                <a:ext cx="499111" cy="207749"/>
              </a:xfrm>
              <a:prstGeom prst="rect">
                <a:avLst/>
              </a:prstGeom>
              <a:blipFill>
                <a:blip r:embed="rId8"/>
                <a:stretch>
                  <a:fillRect l="-7317" r="-6098" b="-882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aixaDeTexto 33">
                <a:extLst>
                  <a:ext uri="{FF2B5EF4-FFF2-40B4-BE49-F238E27FC236}">
                    <a16:creationId xmlns:a16="http://schemas.microsoft.com/office/drawing/2014/main" id="{37397475-7E60-94A8-1DAE-83048DAFF664}"/>
                  </a:ext>
                </a:extLst>
              </p:cNvPr>
              <p:cNvSpPr txBox="1"/>
              <p:nvPr/>
            </p:nvSpPr>
            <p:spPr>
              <a:xfrm>
                <a:off x="3217561" y="2149962"/>
                <a:ext cx="357214" cy="207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35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𝐹𝑖𝑚</m:t>
                      </m:r>
                    </m:oMath>
                  </m:oMathPara>
                </a14:m>
                <a:endParaRPr lang="pt-BR" sz="135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4" name="CaixaDeTexto 33">
                <a:extLst>
                  <a:ext uri="{FF2B5EF4-FFF2-40B4-BE49-F238E27FC236}">
                    <a16:creationId xmlns:a16="http://schemas.microsoft.com/office/drawing/2014/main" id="{37397475-7E60-94A8-1DAE-83048DAFF6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7561" y="2149962"/>
                <a:ext cx="357214" cy="207749"/>
              </a:xfrm>
              <a:prstGeom prst="rect">
                <a:avLst/>
              </a:prstGeom>
              <a:blipFill>
                <a:blip r:embed="rId9"/>
                <a:stretch>
                  <a:fillRect l="-10345" r="-8621" b="-882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62D9456A-1840-9CD7-0361-85BA59078C87}"/>
                  </a:ext>
                </a:extLst>
              </p:cNvPr>
              <p:cNvSpPr txBox="1"/>
              <p:nvPr/>
            </p:nvSpPr>
            <p:spPr>
              <a:xfrm>
                <a:off x="3830950" y="2163640"/>
                <a:ext cx="499111" cy="207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35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𝐼𝑛𝑖𝑐𝑖𝑜</m:t>
                      </m:r>
                    </m:oMath>
                  </m:oMathPara>
                </a14:m>
                <a:endParaRPr lang="pt-BR" sz="135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5" name="CaixaDeTexto 34">
                <a:extLst>
                  <a:ext uri="{FF2B5EF4-FFF2-40B4-BE49-F238E27FC236}">
                    <a16:creationId xmlns:a16="http://schemas.microsoft.com/office/drawing/2014/main" id="{62D9456A-1840-9CD7-0361-85BA59078C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0950" y="2163640"/>
                <a:ext cx="499111" cy="207749"/>
              </a:xfrm>
              <a:prstGeom prst="rect">
                <a:avLst/>
              </a:prstGeom>
              <a:blipFill>
                <a:blip r:embed="rId10"/>
                <a:stretch>
                  <a:fillRect l="-7317" r="-6098" b="-882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43195BF6-058D-A43E-C584-A79AD2F8B80E}"/>
                  </a:ext>
                </a:extLst>
              </p:cNvPr>
              <p:cNvSpPr txBox="1"/>
              <p:nvPr/>
            </p:nvSpPr>
            <p:spPr>
              <a:xfrm>
                <a:off x="7214284" y="2149961"/>
                <a:ext cx="357214" cy="207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350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𝐹𝑖𝑚</m:t>
                      </m:r>
                    </m:oMath>
                  </m:oMathPara>
                </a14:m>
                <a:endParaRPr lang="pt-BR" sz="135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6" name="CaixaDeTexto 35">
                <a:extLst>
                  <a:ext uri="{FF2B5EF4-FFF2-40B4-BE49-F238E27FC236}">
                    <a16:creationId xmlns:a16="http://schemas.microsoft.com/office/drawing/2014/main" id="{43195BF6-058D-A43E-C584-A79AD2F8B8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4284" y="2149961"/>
                <a:ext cx="357214" cy="207749"/>
              </a:xfrm>
              <a:prstGeom prst="rect">
                <a:avLst/>
              </a:prstGeom>
              <a:blipFill>
                <a:blip r:embed="rId11"/>
                <a:stretch>
                  <a:fillRect l="-10169" r="-6780" b="-882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14434F9D-55A9-D517-86FF-3FEF544C5E71}"/>
                  </a:ext>
                </a:extLst>
              </p:cNvPr>
              <p:cNvSpPr txBox="1"/>
              <p:nvPr/>
            </p:nvSpPr>
            <p:spPr>
              <a:xfrm>
                <a:off x="1411370" y="3174137"/>
                <a:ext cx="938077" cy="2077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135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r>
                        <a:rPr lang="pt-BR" sz="1350" i="1">
                          <a:latin typeface="Cambria Math" panose="02040503050406030204" pitchFamily="18" charset="0"/>
                        </a:rPr>
                        <m:t>02 </m:t>
                      </m:r>
                      <m:r>
                        <a:rPr lang="pt-BR" sz="1350" i="1">
                          <a:latin typeface="Cambria Math" panose="02040503050406030204" pitchFamily="18" charset="0"/>
                        </a:rPr>
                        <m:t>𝐻𝑜𝑟𝑎𝑠</m:t>
                      </m:r>
                    </m:oMath>
                  </m:oMathPara>
                </a14:m>
                <a:endParaRPr lang="pt-BR" sz="1350" dirty="0"/>
              </a:p>
            </p:txBody>
          </p:sp>
        </mc:Choice>
        <mc:Fallback xmlns="">
          <p:sp>
            <p:nvSpPr>
              <p:cNvPr id="4" name="CaixaDeTexto 3">
                <a:extLst>
                  <a:ext uri="{FF2B5EF4-FFF2-40B4-BE49-F238E27FC236}">
                    <a16:creationId xmlns:a16="http://schemas.microsoft.com/office/drawing/2014/main" id="{14434F9D-55A9-D517-86FF-3FEF544C5E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11370" y="3174137"/>
                <a:ext cx="938077" cy="207749"/>
              </a:xfrm>
              <a:prstGeom prst="rect">
                <a:avLst/>
              </a:prstGeom>
              <a:blipFill>
                <a:blip r:embed="rId12"/>
                <a:stretch>
                  <a:fillRect l="-2614" r="-3268" b="-882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13347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480</TotalTime>
  <Words>669</Words>
  <Application>Microsoft Office PowerPoint</Application>
  <PresentationFormat>Apresentação na tela (4:3)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20" baseType="lpstr">
      <vt:lpstr>Arial</vt:lpstr>
      <vt:lpstr>Bookman Old Style</vt:lpstr>
      <vt:lpstr>Bookman Old Style (Títulos)</vt:lpstr>
      <vt:lpstr>Cambria Math</vt:lpstr>
      <vt:lpstr>Gill Sans MT</vt:lpstr>
      <vt:lpstr>Gill Sans MT (Corpo)</vt:lpstr>
      <vt:lpstr>Tahoma</vt:lpstr>
      <vt:lpstr>Wingdings</vt:lpstr>
      <vt:lpstr>Wingdings 3</vt:lpstr>
      <vt:lpstr>Origem</vt:lpstr>
      <vt:lpstr>AGLOMERANTES</vt:lpstr>
      <vt:lpstr>Definição</vt:lpstr>
      <vt:lpstr>Aglomerantes - Termos</vt:lpstr>
      <vt:lpstr>Apresentação do PowerPoint</vt:lpstr>
      <vt:lpstr>Classificação dos Aglomerantes</vt:lpstr>
      <vt:lpstr>Água de Amassamento</vt:lpstr>
      <vt:lpstr>Trabalhabilidade (Slump)</vt:lpstr>
      <vt:lpstr>Slump Test: Ensaio</vt:lpstr>
      <vt:lpstr>Pega e Cura</vt:lpstr>
      <vt:lpstr>Resistência a Compressão (Fck)</vt:lpstr>
    </vt:vector>
  </TitlesOfParts>
  <Company>OP PARTICIPAÇÕES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MATERIAIS  DE CONSTRUÇÃO CIVIL</dc:title>
  <dc:creator>RUTENIO</dc:creator>
  <cp:lastModifiedBy>Talles Teylor Dos Santos Mello</cp:lastModifiedBy>
  <cp:revision>28</cp:revision>
  <dcterms:created xsi:type="dcterms:W3CDTF">2012-02-14T07:54:45Z</dcterms:created>
  <dcterms:modified xsi:type="dcterms:W3CDTF">2024-02-01T00:25:17Z</dcterms:modified>
</cp:coreProperties>
</file>