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jpg"/>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media/image24.jpg" ContentType="image/jpg"/>
  <Override PartName="/ppt/media/image43.jpg" ContentType="image/jpg"/>
  <Override PartName="/ppt/media/image45.jpg" ContentType="image/jpg"/>
  <Override PartName="/ppt/media/image51.jpg" ContentType="image/jpg"/>
  <Override PartName="/ppt/media/image52.jpg" ContentType="image/jpg"/>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31" r:id="rId3"/>
    <p:sldId id="438" r:id="rId4"/>
    <p:sldId id="257" r:id="rId5"/>
    <p:sldId id="330" r:id="rId6"/>
    <p:sldId id="372" r:id="rId7"/>
    <p:sldId id="373" r:id="rId8"/>
    <p:sldId id="260" r:id="rId9"/>
    <p:sldId id="261" r:id="rId10"/>
    <p:sldId id="262" r:id="rId11"/>
    <p:sldId id="263" r:id="rId12"/>
    <p:sldId id="329" r:id="rId13"/>
    <p:sldId id="335" r:id="rId14"/>
    <p:sldId id="336" r:id="rId15"/>
    <p:sldId id="337" r:id="rId16"/>
    <p:sldId id="421" r:id="rId17"/>
    <p:sldId id="348" r:id="rId18"/>
    <p:sldId id="338" r:id="rId19"/>
    <p:sldId id="340" r:id="rId20"/>
    <p:sldId id="343" r:id="rId21"/>
    <p:sldId id="346" r:id="rId22"/>
    <p:sldId id="347" r:id="rId23"/>
    <p:sldId id="344" r:id="rId24"/>
    <p:sldId id="345" r:id="rId25"/>
    <p:sldId id="420" r:id="rId26"/>
    <p:sldId id="354" r:id="rId27"/>
    <p:sldId id="350" r:id="rId28"/>
    <p:sldId id="355" r:id="rId29"/>
    <p:sldId id="363" r:id="rId30"/>
    <p:sldId id="362" r:id="rId31"/>
    <p:sldId id="440" r:id="rId32"/>
    <p:sldId id="441" r:id="rId33"/>
    <p:sldId id="366" r:id="rId34"/>
    <p:sldId id="374" r:id="rId35"/>
    <p:sldId id="365" r:id="rId36"/>
    <p:sldId id="361" r:id="rId37"/>
    <p:sldId id="368" r:id="rId38"/>
    <p:sldId id="370" r:id="rId39"/>
    <p:sldId id="433" r:id="rId40"/>
    <p:sldId id="422" r:id="rId41"/>
    <p:sldId id="425" r:id="rId42"/>
    <p:sldId id="423" r:id="rId43"/>
    <p:sldId id="427" r:id="rId44"/>
    <p:sldId id="426" r:id="rId45"/>
    <p:sldId id="435" r:id="rId46"/>
    <p:sldId id="436" r:id="rId47"/>
    <p:sldId id="437" r:id="rId48"/>
    <p:sldId id="376" r:id="rId49"/>
    <p:sldId id="377" r:id="rId50"/>
    <p:sldId id="378" r:id="rId51"/>
    <p:sldId id="379" r:id="rId52"/>
    <p:sldId id="429" r:id="rId53"/>
    <p:sldId id="430" r:id="rId54"/>
    <p:sldId id="431" r:id="rId5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94291" autoAdjust="0"/>
  </p:normalViewPr>
  <p:slideViewPr>
    <p:cSldViewPr snapToGrid="0">
      <p:cViewPr varScale="1">
        <p:scale>
          <a:sx n="72" d="100"/>
          <a:sy n="72" d="100"/>
        </p:scale>
        <p:origin x="504"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665FB-0458-41EC-8F49-243EAD1E29AF}" type="doc">
      <dgm:prSet loTypeId="urn:microsoft.com/office/officeart/2005/8/layout/hierarchy1" loCatId="hierarchy" qsTypeId="urn:microsoft.com/office/officeart/2005/8/quickstyle/simple2" qsCatId="simple" csTypeId="urn:microsoft.com/office/officeart/2005/8/colors/accent5_2" csCatId="accent5" phldr="1"/>
      <dgm:spPr/>
      <dgm:t>
        <a:bodyPr/>
        <a:lstStyle/>
        <a:p>
          <a:endParaRPr lang="en-US"/>
        </a:p>
      </dgm:t>
    </dgm:pt>
    <dgm:pt modelId="{234C8791-AE86-48BC-B4C5-97F8CF4C0FA1}">
      <dgm:prSet/>
      <dgm:spPr/>
      <dgm:t>
        <a:bodyPr/>
        <a:lstStyle/>
        <a:p>
          <a:r>
            <a:rPr lang="pt-BR"/>
            <a:t>A NBR 5626:1998 estabelece que o volume de água reservado para uso doméstico deve ser, no mínimo, o necessário para atender 24 horas de consumo normal do edifício, sem considerar o volume de água para combate a incêndio. </a:t>
          </a:r>
          <a:endParaRPr lang="en-US"/>
        </a:p>
      </dgm:t>
    </dgm:pt>
    <dgm:pt modelId="{BCECEFE2-F441-48BD-B901-02A9695E2FE9}" type="parTrans" cxnId="{7E04B2D9-9D47-4C54-8598-02C3CE88F877}">
      <dgm:prSet/>
      <dgm:spPr/>
      <dgm:t>
        <a:bodyPr/>
        <a:lstStyle/>
        <a:p>
          <a:endParaRPr lang="en-US"/>
        </a:p>
      </dgm:t>
    </dgm:pt>
    <dgm:pt modelId="{77B800B1-4664-483F-8833-C1100A1F864C}" type="sibTrans" cxnId="{7E04B2D9-9D47-4C54-8598-02C3CE88F877}">
      <dgm:prSet/>
      <dgm:spPr/>
      <dgm:t>
        <a:bodyPr/>
        <a:lstStyle/>
        <a:p>
          <a:endParaRPr lang="en-US"/>
        </a:p>
      </dgm:t>
    </dgm:pt>
    <dgm:pt modelId="{BE4C2211-A592-4ABE-AF88-7376B1945343}">
      <dgm:prSet/>
      <dgm:spPr/>
      <dgm:t>
        <a:bodyPr/>
        <a:lstStyle/>
        <a:p>
          <a:r>
            <a:rPr lang="en-US" dirty="0"/>
            <a:t>Em </a:t>
          </a:r>
          <a:r>
            <a:rPr lang="en-US" dirty="0" err="1"/>
            <a:t>virtude</a:t>
          </a:r>
          <a:r>
            <a:rPr lang="en-US" dirty="0"/>
            <a:t> das </a:t>
          </a:r>
          <a:r>
            <a:rPr lang="en-US" dirty="0" err="1"/>
            <a:t>deficiências</a:t>
          </a:r>
          <a:r>
            <a:rPr lang="en-US" dirty="0"/>
            <a:t> no </a:t>
          </a:r>
          <a:r>
            <a:rPr lang="en-US" dirty="0" err="1"/>
            <a:t>abastecimento</a:t>
          </a:r>
          <a:r>
            <a:rPr lang="en-US" dirty="0"/>
            <a:t> </a:t>
          </a:r>
          <a:r>
            <a:rPr lang="en-US" dirty="0" err="1"/>
            <a:t>público</a:t>
          </a:r>
          <a:r>
            <a:rPr lang="en-US" dirty="0"/>
            <a:t> de </a:t>
          </a:r>
          <a:r>
            <a:rPr lang="en-US" dirty="0" err="1"/>
            <a:t>água</a:t>
          </a:r>
          <a:r>
            <a:rPr lang="en-US" dirty="0"/>
            <a:t> </a:t>
          </a:r>
          <a:r>
            <a:rPr lang="en-US" dirty="0" err="1"/>
            <a:t>em</a:t>
          </a:r>
          <a:r>
            <a:rPr lang="en-US" dirty="0"/>
            <a:t> </a:t>
          </a:r>
          <a:r>
            <a:rPr lang="en-US" dirty="0" err="1"/>
            <a:t>praticamente</a:t>
          </a:r>
          <a:r>
            <a:rPr lang="en-US" dirty="0"/>
            <a:t> </a:t>
          </a:r>
          <a:r>
            <a:rPr lang="en-US" dirty="0" err="1"/>
            <a:t>todo</a:t>
          </a:r>
          <a:r>
            <a:rPr lang="en-US" dirty="0"/>
            <a:t> o </a:t>
          </a:r>
          <a:r>
            <a:rPr lang="en-US" dirty="0" err="1"/>
            <a:t>país</a:t>
          </a:r>
          <a:r>
            <a:rPr lang="en-US" dirty="0"/>
            <a:t>, </a:t>
          </a:r>
          <a:r>
            <a:rPr lang="en-US" dirty="0" err="1"/>
            <a:t>Creder</a:t>
          </a:r>
          <a:r>
            <a:rPr lang="en-US" dirty="0"/>
            <a:t> (1995) </a:t>
          </a:r>
          <a:r>
            <a:rPr lang="en-US" dirty="0" err="1"/>
            <a:t>recomenda</a:t>
          </a:r>
          <a:r>
            <a:rPr lang="en-US" dirty="0"/>
            <a:t> que se </a:t>
          </a:r>
          <a:r>
            <a:rPr lang="en-US" dirty="0" err="1"/>
            <a:t>adote</a:t>
          </a:r>
          <a:r>
            <a:rPr lang="en-US" dirty="0"/>
            <a:t> </a:t>
          </a:r>
          <a:r>
            <a:rPr lang="en-US" dirty="0" err="1"/>
            <a:t>reservatórios</a:t>
          </a:r>
          <a:r>
            <a:rPr lang="en-US" dirty="0"/>
            <a:t> com </a:t>
          </a:r>
          <a:r>
            <a:rPr lang="en-US" dirty="0" err="1"/>
            <a:t>capacidade</a:t>
          </a:r>
          <a:r>
            <a:rPr lang="en-US" dirty="0"/>
            <a:t> “</a:t>
          </a:r>
          <a:r>
            <a:rPr lang="en-US" dirty="0" err="1"/>
            <a:t>suficiente</a:t>
          </a:r>
          <a:r>
            <a:rPr lang="en-US" dirty="0"/>
            <a:t> para </a:t>
          </a:r>
          <a:r>
            <a:rPr lang="en-US" dirty="0" err="1"/>
            <a:t>uns</a:t>
          </a:r>
          <a:r>
            <a:rPr lang="en-US" dirty="0"/>
            <a:t> </a:t>
          </a:r>
          <a:r>
            <a:rPr lang="en-US" dirty="0" err="1"/>
            <a:t>dois</a:t>
          </a:r>
          <a:r>
            <a:rPr lang="en-US" dirty="0"/>
            <a:t> </a:t>
          </a:r>
          <a:r>
            <a:rPr lang="en-US" dirty="0" err="1"/>
            <a:t>dias</a:t>
          </a:r>
          <a:r>
            <a:rPr lang="en-US" dirty="0"/>
            <a:t> de </a:t>
          </a:r>
          <a:r>
            <a:rPr lang="en-US" dirty="0" err="1"/>
            <a:t>consumo</a:t>
          </a:r>
          <a:r>
            <a:rPr lang="en-US" dirty="0"/>
            <a:t>” e que o </a:t>
          </a:r>
          <a:r>
            <a:rPr lang="en-US" dirty="0" err="1"/>
            <a:t>reservatório</a:t>
          </a:r>
          <a:r>
            <a:rPr lang="en-US" dirty="0"/>
            <a:t> inferior </a:t>
          </a:r>
          <a:r>
            <a:rPr lang="en-US" dirty="0" err="1"/>
            <a:t>armazene</a:t>
          </a:r>
          <a:r>
            <a:rPr lang="en-US" dirty="0"/>
            <a:t> 60% e o superior 40% do consume, </a:t>
          </a:r>
          <a:r>
            <a:rPr lang="en-US" dirty="0" err="1"/>
            <a:t>em</a:t>
          </a:r>
          <a:r>
            <a:rPr lang="en-US" dirty="0"/>
            <a:t> </a:t>
          </a:r>
          <a:r>
            <a:rPr lang="en-US" dirty="0" err="1"/>
            <a:t>edificações</a:t>
          </a:r>
          <a:r>
            <a:rPr lang="en-US" dirty="0"/>
            <a:t> </a:t>
          </a:r>
          <a:r>
            <a:rPr lang="en-US" dirty="0" err="1"/>
            <a:t>multiresidenciais</a:t>
          </a:r>
          <a:r>
            <a:rPr lang="en-US" dirty="0"/>
            <a:t>.</a:t>
          </a:r>
        </a:p>
      </dgm:t>
    </dgm:pt>
    <dgm:pt modelId="{9F78BA80-78F1-460D-9E62-4A487DA4AD35}" type="parTrans" cxnId="{E5850884-99D1-4E9F-B412-E70B46A30426}">
      <dgm:prSet/>
      <dgm:spPr/>
      <dgm:t>
        <a:bodyPr/>
        <a:lstStyle/>
        <a:p>
          <a:endParaRPr lang="en-US"/>
        </a:p>
      </dgm:t>
    </dgm:pt>
    <dgm:pt modelId="{1E0FC3F2-A8CD-49E6-81E3-25991CD0C747}" type="sibTrans" cxnId="{E5850884-99D1-4E9F-B412-E70B46A30426}">
      <dgm:prSet/>
      <dgm:spPr/>
      <dgm:t>
        <a:bodyPr/>
        <a:lstStyle/>
        <a:p>
          <a:endParaRPr lang="en-US"/>
        </a:p>
      </dgm:t>
    </dgm:pt>
    <dgm:pt modelId="{C4ADC238-0628-4ACF-A79E-7E8B1334C98A}" type="pres">
      <dgm:prSet presAssocID="{443665FB-0458-41EC-8F49-243EAD1E29AF}" presName="hierChild1" presStyleCnt="0">
        <dgm:presLayoutVars>
          <dgm:chPref val="1"/>
          <dgm:dir/>
          <dgm:animOne val="branch"/>
          <dgm:animLvl val="lvl"/>
          <dgm:resizeHandles/>
        </dgm:presLayoutVars>
      </dgm:prSet>
      <dgm:spPr/>
    </dgm:pt>
    <dgm:pt modelId="{92CE98FB-66D5-4D1D-912E-AE6F0B2E31C9}" type="pres">
      <dgm:prSet presAssocID="{234C8791-AE86-48BC-B4C5-97F8CF4C0FA1}" presName="hierRoot1" presStyleCnt="0"/>
      <dgm:spPr/>
    </dgm:pt>
    <dgm:pt modelId="{D97F3316-2B1D-4C50-AD9A-FAD00C7FF60C}" type="pres">
      <dgm:prSet presAssocID="{234C8791-AE86-48BC-B4C5-97F8CF4C0FA1}" presName="composite" presStyleCnt="0"/>
      <dgm:spPr/>
    </dgm:pt>
    <dgm:pt modelId="{7AB90C2F-B005-4367-956E-94E37C8AB429}" type="pres">
      <dgm:prSet presAssocID="{234C8791-AE86-48BC-B4C5-97F8CF4C0FA1}" presName="background" presStyleLbl="node0" presStyleIdx="0" presStyleCnt="2"/>
      <dgm:spPr/>
    </dgm:pt>
    <dgm:pt modelId="{31F72837-4F30-442B-99E6-CBB4F6671348}" type="pres">
      <dgm:prSet presAssocID="{234C8791-AE86-48BC-B4C5-97F8CF4C0FA1}" presName="text" presStyleLbl="fgAcc0" presStyleIdx="0" presStyleCnt="2">
        <dgm:presLayoutVars>
          <dgm:chPref val="3"/>
        </dgm:presLayoutVars>
      </dgm:prSet>
      <dgm:spPr/>
    </dgm:pt>
    <dgm:pt modelId="{5CB0C7E7-9A02-4F28-AB66-F9C864A7BD48}" type="pres">
      <dgm:prSet presAssocID="{234C8791-AE86-48BC-B4C5-97F8CF4C0FA1}" presName="hierChild2" presStyleCnt="0"/>
      <dgm:spPr/>
    </dgm:pt>
    <dgm:pt modelId="{97AE5A45-A0E2-40E3-951B-6133935980E8}" type="pres">
      <dgm:prSet presAssocID="{BE4C2211-A592-4ABE-AF88-7376B1945343}" presName="hierRoot1" presStyleCnt="0"/>
      <dgm:spPr/>
    </dgm:pt>
    <dgm:pt modelId="{C7145FA8-B4FB-494B-8609-851AB82E0493}" type="pres">
      <dgm:prSet presAssocID="{BE4C2211-A592-4ABE-AF88-7376B1945343}" presName="composite" presStyleCnt="0"/>
      <dgm:spPr/>
    </dgm:pt>
    <dgm:pt modelId="{8B1CE0CD-5534-492B-97E5-2FD297CC2D4D}" type="pres">
      <dgm:prSet presAssocID="{BE4C2211-A592-4ABE-AF88-7376B1945343}" presName="background" presStyleLbl="node0" presStyleIdx="1" presStyleCnt="2"/>
      <dgm:spPr/>
    </dgm:pt>
    <dgm:pt modelId="{8812FFD0-5FF5-485B-8578-04FA32B1EF8C}" type="pres">
      <dgm:prSet presAssocID="{BE4C2211-A592-4ABE-AF88-7376B1945343}" presName="text" presStyleLbl="fgAcc0" presStyleIdx="1" presStyleCnt="2">
        <dgm:presLayoutVars>
          <dgm:chPref val="3"/>
        </dgm:presLayoutVars>
      </dgm:prSet>
      <dgm:spPr/>
    </dgm:pt>
    <dgm:pt modelId="{EFC0C1E3-129B-49D2-9D8A-B3518106DBA8}" type="pres">
      <dgm:prSet presAssocID="{BE4C2211-A592-4ABE-AF88-7376B1945343}" presName="hierChild2" presStyleCnt="0"/>
      <dgm:spPr/>
    </dgm:pt>
  </dgm:ptLst>
  <dgm:cxnLst>
    <dgm:cxn modelId="{E5850884-99D1-4E9F-B412-E70B46A30426}" srcId="{443665FB-0458-41EC-8F49-243EAD1E29AF}" destId="{BE4C2211-A592-4ABE-AF88-7376B1945343}" srcOrd="1" destOrd="0" parTransId="{9F78BA80-78F1-460D-9E62-4A487DA4AD35}" sibTransId="{1E0FC3F2-A8CD-49E6-81E3-25991CD0C747}"/>
    <dgm:cxn modelId="{7E04B2D9-9D47-4C54-8598-02C3CE88F877}" srcId="{443665FB-0458-41EC-8F49-243EAD1E29AF}" destId="{234C8791-AE86-48BC-B4C5-97F8CF4C0FA1}" srcOrd="0" destOrd="0" parTransId="{BCECEFE2-F441-48BD-B901-02A9695E2FE9}" sibTransId="{77B800B1-4664-483F-8833-C1100A1F864C}"/>
    <dgm:cxn modelId="{359022E3-D24E-42C4-8EB2-11256BFBA716}" type="presOf" srcId="{234C8791-AE86-48BC-B4C5-97F8CF4C0FA1}" destId="{31F72837-4F30-442B-99E6-CBB4F6671348}" srcOrd="0" destOrd="0" presId="urn:microsoft.com/office/officeart/2005/8/layout/hierarchy1"/>
    <dgm:cxn modelId="{FC4BF4EE-4BE0-4974-AC17-C9C565253671}" type="presOf" srcId="{BE4C2211-A592-4ABE-AF88-7376B1945343}" destId="{8812FFD0-5FF5-485B-8578-04FA32B1EF8C}" srcOrd="0" destOrd="0" presId="urn:microsoft.com/office/officeart/2005/8/layout/hierarchy1"/>
    <dgm:cxn modelId="{61DE8CFE-6809-4771-AF74-BC8603290577}" type="presOf" srcId="{443665FB-0458-41EC-8F49-243EAD1E29AF}" destId="{C4ADC238-0628-4ACF-A79E-7E8B1334C98A}" srcOrd="0" destOrd="0" presId="urn:microsoft.com/office/officeart/2005/8/layout/hierarchy1"/>
    <dgm:cxn modelId="{2C557CF8-B204-436B-B809-3B43CFFC967D}" type="presParOf" srcId="{C4ADC238-0628-4ACF-A79E-7E8B1334C98A}" destId="{92CE98FB-66D5-4D1D-912E-AE6F0B2E31C9}" srcOrd="0" destOrd="0" presId="urn:microsoft.com/office/officeart/2005/8/layout/hierarchy1"/>
    <dgm:cxn modelId="{55B7CA0A-81E6-4887-B279-1B7311138248}" type="presParOf" srcId="{92CE98FB-66D5-4D1D-912E-AE6F0B2E31C9}" destId="{D97F3316-2B1D-4C50-AD9A-FAD00C7FF60C}" srcOrd="0" destOrd="0" presId="urn:microsoft.com/office/officeart/2005/8/layout/hierarchy1"/>
    <dgm:cxn modelId="{4E863891-50BA-4EE4-8341-36F8D72041B9}" type="presParOf" srcId="{D97F3316-2B1D-4C50-AD9A-FAD00C7FF60C}" destId="{7AB90C2F-B005-4367-956E-94E37C8AB429}" srcOrd="0" destOrd="0" presId="urn:microsoft.com/office/officeart/2005/8/layout/hierarchy1"/>
    <dgm:cxn modelId="{9AA451EB-10A3-4DCC-8E5C-411CF1B83BE0}" type="presParOf" srcId="{D97F3316-2B1D-4C50-AD9A-FAD00C7FF60C}" destId="{31F72837-4F30-442B-99E6-CBB4F6671348}" srcOrd="1" destOrd="0" presId="urn:microsoft.com/office/officeart/2005/8/layout/hierarchy1"/>
    <dgm:cxn modelId="{14BF7468-B037-47C0-AE04-B2338EB2CB40}" type="presParOf" srcId="{92CE98FB-66D5-4D1D-912E-AE6F0B2E31C9}" destId="{5CB0C7E7-9A02-4F28-AB66-F9C864A7BD48}" srcOrd="1" destOrd="0" presId="urn:microsoft.com/office/officeart/2005/8/layout/hierarchy1"/>
    <dgm:cxn modelId="{304438BF-DF78-453A-81FF-D8807C9D5E5E}" type="presParOf" srcId="{C4ADC238-0628-4ACF-A79E-7E8B1334C98A}" destId="{97AE5A45-A0E2-40E3-951B-6133935980E8}" srcOrd="1" destOrd="0" presId="urn:microsoft.com/office/officeart/2005/8/layout/hierarchy1"/>
    <dgm:cxn modelId="{A45A8D8C-F017-4950-9E67-1713F4758F83}" type="presParOf" srcId="{97AE5A45-A0E2-40E3-951B-6133935980E8}" destId="{C7145FA8-B4FB-494B-8609-851AB82E0493}" srcOrd="0" destOrd="0" presId="urn:microsoft.com/office/officeart/2005/8/layout/hierarchy1"/>
    <dgm:cxn modelId="{7CC00390-6E88-43B8-9CF2-B007F3489109}" type="presParOf" srcId="{C7145FA8-B4FB-494B-8609-851AB82E0493}" destId="{8B1CE0CD-5534-492B-97E5-2FD297CC2D4D}" srcOrd="0" destOrd="0" presId="urn:microsoft.com/office/officeart/2005/8/layout/hierarchy1"/>
    <dgm:cxn modelId="{FAE5672F-E913-4D54-87FE-78443C940907}" type="presParOf" srcId="{C7145FA8-B4FB-494B-8609-851AB82E0493}" destId="{8812FFD0-5FF5-485B-8578-04FA32B1EF8C}" srcOrd="1" destOrd="0" presId="urn:microsoft.com/office/officeart/2005/8/layout/hierarchy1"/>
    <dgm:cxn modelId="{6B1C56F5-3698-4CCA-9180-F17821C7CE4D}" type="presParOf" srcId="{97AE5A45-A0E2-40E3-951B-6133935980E8}" destId="{EFC0C1E3-129B-49D2-9D8A-B3518106DBA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40021-BB8A-4355-9562-BFEEBE9E34EA}"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2DC404B9-6E39-4754-A39D-A02BB37A26B5}">
      <dgm:prSet/>
      <dgm:spPr/>
      <dgm:t>
        <a:bodyPr/>
        <a:lstStyle/>
        <a:p>
          <a:pPr>
            <a:lnSpc>
              <a:spcPct val="100000"/>
            </a:lnSpc>
          </a:pPr>
          <a:r>
            <a:rPr lang="pt-BR" b="0" dirty="0"/>
            <a:t>Critério do Consumo Máximo Possível </a:t>
          </a:r>
          <a:endParaRPr lang="en-US" b="0" dirty="0"/>
        </a:p>
      </dgm:t>
    </dgm:pt>
    <dgm:pt modelId="{1217DBA7-08AE-4A4C-9F6A-92BE8A84F7C7}" type="parTrans" cxnId="{22A85227-33A4-460B-BB5F-17BA5DDB8D23}">
      <dgm:prSet/>
      <dgm:spPr/>
      <dgm:t>
        <a:bodyPr/>
        <a:lstStyle/>
        <a:p>
          <a:endParaRPr lang="en-US"/>
        </a:p>
      </dgm:t>
    </dgm:pt>
    <dgm:pt modelId="{793C1E8D-5020-484A-AC9E-7FFFD3B2CE7A}" type="sibTrans" cxnId="{22A85227-33A4-460B-BB5F-17BA5DDB8D23}">
      <dgm:prSet/>
      <dgm:spPr/>
      <dgm:t>
        <a:bodyPr/>
        <a:lstStyle/>
        <a:p>
          <a:pPr>
            <a:lnSpc>
              <a:spcPct val="100000"/>
            </a:lnSpc>
          </a:pPr>
          <a:endParaRPr lang="en-US"/>
        </a:p>
      </dgm:t>
    </dgm:pt>
    <dgm:pt modelId="{3EE7B032-7731-4011-9B73-5B4F7B95B7CE}">
      <dgm:prSet/>
      <dgm:spPr/>
      <dgm:t>
        <a:bodyPr/>
        <a:lstStyle/>
        <a:p>
          <a:pPr>
            <a:lnSpc>
              <a:spcPct val="100000"/>
            </a:lnSpc>
          </a:pPr>
          <a:r>
            <a:rPr lang="pt-BR" dirty="0"/>
            <a:t>Este critério se baseia na hipótese que os diversos aparelhos servidos pelo ramal sejam utilizados simultaneamente</a:t>
          </a:r>
          <a:endParaRPr lang="en-US" dirty="0"/>
        </a:p>
      </dgm:t>
    </dgm:pt>
    <dgm:pt modelId="{9A74D863-EEE6-4E43-93D3-916B73BA28D5}" type="parTrans" cxnId="{49A5C400-E934-43DF-9D70-DFCD5B73A0D4}">
      <dgm:prSet/>
      <dgm:spPr/>
      <dgm:t>
        <a:bodyPr/>
        <a:lstStyle/>
        <a:p>
          <a:endParaRPr lang="en-US"/>
        </a:p>
      </dgm:t>
    </dgm:pt>
    <dgm:pt modelId="{9FCBEB3B-3CF1-46D5-8E72-CF45A72B8D88}" type="sibTrans" cxnId="{49A5C400-E934-43DF-9D70-DFCD5B73A0D4}">
      <dgm:prSet/>
      <dgm:spPr/>
      <dgm:t>
        <a:bodyPr/>
        <a:lstStyle/>
        <a:p>
          <a:endParaRPr lang="en-US"/>
        </a:p>
      </dgm:t>
    </dgm:pt>
    <dgm:pt modelId="{457D3069-8E88-44D6-91C8-F7F79FE1F037}" type="pres">
      <dgm:prSet presAssocID="{17940021-BB8A-4355-9562-BFEEBE9E34EA}" presName="hierChild1" presStyleCnt="0">
        <dgm:presLayoutVars>
          <dgm:chPref val="1"/>
          <dgm:dir/>
          <dgm:animOne val="branch"/>
          <dgm:animLvl val="lvl"/>
          <dgm:resizeHandles/>
        </dgm:presLayoutVars>
      </dgm:prSet>
      <dgm:spPr/>
    </dgm:pt>
    <dgm:pt modelId="{D33EDBC7-4DCC-4BF5-9787-DA3CF59413F3}" type="pres">
      <dgm:prSet presAssocID="{2DC404B9-6E39-4754-A39D-A02BB37A26B5}" presName="hierRoot1" presStyleCnt="0"/>
      <dgm:spPr/>
    </dgm:pt>
    <dgm:pt modelId="{DC4D5E84-28CE-4B09-991C-0724A865D104}" type="pres">
      <dgm:prSet presAssocID="{2DC404B9-6E39-4754-A39D-A02BB37A26B5}" presName="composite" presStyleCnt="0"/>
      <dgm:spPr/>
    </dgm:pt>
    <dgm:pt modelId="{FAC0253C-967B-4E69-B72E-D24A83AAD3A3}" type="pres">
      <dgm:prSet presAssocID="{2DC404B9-6E39-4754-A39D-A02BB37A26B5}" presName="background" presStyleLbl="node0" presStyleIdx="0" presStyleCnt="2"/>
      <dgm:spPr/>
    </dgm:pt>
    <dgm:pt modelId="{7FDB2279-DCC6-47EF-8F63-6C10F34B1DA7}" type="pres">
      <dgm:prSet presAssocID="{2DC404B9-6E39-4754-A39D-A02BB37A26B5}" presName="text" presStyleLbl="fgAcc0" presStyleIdx="0" presStyleCnt="2">
        <dgm:presLayoutVars>
          <dgm:chPref val="3"/>
        </dgm:presLayoutVars>
      </dgm:prSet>
      <dgm:spPr/>
    </dgm:pt>
    <dgm:pt modelId="{006C7C26-BADA-4792-A6C6-EFBCB14CF407}" type="pres">
      <dgm:prSet presAssocID="{2DC404B9-6E39-4754-A39D-A02BB37A26B5}" presName="hierChild2" presStyleCnt="0"/>
      <dgm:spPr/>
    </dgm:pt>
    <dgm:pt modelId="{4E3C91F7-5BDE-4002-8166-F2242B12D5FC}" type="pres">
      <dgm:prSet presAssocID="{3EE7B032-7731-4011-9B73-5B4F7B95B7CE}" presName="hierRoot1" presStyleCnt="0"/>
      <dgm:spPr/>
    </dgm:pt>
    <dgm:pt modelId="{187FD749-777E-4C5C-9771-FB947E881552}" type="pres">
      <dgm:prSet presAssocID="{3EE7B032-7731-4011-9B73-5B4F7B95B7CE}" presName="composite" presStyleCnt="0"/>
      <dgm:spPr/>
    </dgm:pt>
    <dgm:pt modelId="{9E4F3AC0-AAC9-418C-8A54-0E1DAD8027E2}" type="pres">
      <dgm:prSet presAssocID="{3EE7B032-7731-4011-9B73-5B4F7B95B7CE}" presName="background" presStyleLbl="node0" presStyleIdx="1" presStyleCnt="2"/>
      <dgm:spPr/>
    </dgm:pt>
    <dgm:pt modelId="{2036A9AB-89BC-4F32-ADEE-E9C802CA0479}" type="pres">
      <dgm:prSet presAssocID="{3EE7B032-7731-4011-9B73-5B4F7B95B7CE}" presName="text" presStyleLbl="fgAcc0" presStyleIdx="1" presStyleCnt="2">
        <dgm:presLayoutVars>
          <dgm:chPref val="3"/>
        </dgm:presLayoutVars>
      </dgm:prSet>
      <dgm:spPr/>
    </dgm:pt>
    <dgm:pt modelId="{0D2A9A95-1A07-4369-9DC7-0BEFAB0B7DE9}" type="pres">
      <dgm:prSet presAssocID="{3EE7B032-7731-4011-9B73-5B4F7B95B7CE}" presName="hierChild2" presStyleCnt="0"/>
      <dgm:spPr/>
    </dgm:pt>
  </dgm:ptLst>
  <dgm:cxnLst>
    <dgm:cxn modelId="{49A5C400-E934-43DF-9D70-DFCD5B73A0D4}" srcId="{17940021-BB8A-4355-9562-BFEEBE9E34EA}" destId="{3EE7B032-7731-4011-9B73-5B4F7B95B7CE}" srcOrd="1" destOrd="0" parTransId="{9A74D863-EEE6-4E43-93D3-916B73BA28D5}" sibTransId="{9FCBEB3B-3CF1-46D5-8E72-CF45A72B8D88}"/>
    <dgm:cxn modelId="{28F77006-30C6-45EF-9CD7-89E5B4200DFA}" type="presOf" srcId="{3EE7B032-7731-4011-9B73-5B4F7B95B7CE}" destId="{2036A9AB-89BC-4F32-ADEE-E9C802CA0479}" srcOrd="0" destOrd="0" presId="urn:microsoft.com/office/officeart/2005/8/layout/hierarchy1"/>
    <dgm:cxn modelId="{2FE49221-CB43-4259-9802-E6A10D46C120}" type="presOf" srcId="{2DC404B9-6E39-4754-A39D-A02BB37A26B5}" destId="{7FDB2279-DCC6-47EF-8F63-6C10F34B1DA7}" srcOrd="0" destOrd="0" presId="urn:microsoft.com/office/officeart/2005/8/layout/hierarchy1"/>
    <dgm:cxn modelId="{22A85227-33A4-460B-BB5F-17BA5DDB8D23}" srcId="{17940021-BB8A-4355-9562-BFEEBE9E34EA}" destId="{2DC404B9-6E39-4754-A39D-A02BB37A26B5}" srcOrd="0" destOrd="0" parTransId="{1217DBA7-08AE-4A4C-9F6A-92BE8A84F7C7}" sibTransId="{793C1E8D-5020-484A-AC9E-7FFFD3B2CE7A}"/>
    <dgm:cxn modelId="{F0E75289-F496-4A17-9E82-7DFB454269CF}" type="presOf" srcId="{17940021-BB8A-4355-9562-BFEEBE9E34EA}" destId="{457D3069-8E88-44D6-91C8-F7F79FE1F037}" srcOrd="0" destOrd="0" presId="urn:microsoft.com/office/officeart/2005/8/layout/hierarchy1"/>
    <dgm:cxn modelId="{3B5C32B0-FDC4-4B16-B7C6-4F535870BE86}" type="presParOf" srcId="{457D3069-8E88-44D6-91C8-F7F79FE1F037}" destId="{D33EDBC7-4DCC-4BF5-9787-DA3CF59413F3}" srcOrd="0" destOrd="0" presId="urn:microsoft.com/office/officeart/2005/8/layout/hierarchy1"/>
    <dgm:cxn modelId="{F14BD4C8-7B1B-452F-9911-6FF42A98FD03}" type="presParOf" srcId="{D33EDBC7-4DCC-4BF5-9787-DA3CF59413F3}" destId="{DC4D5E84-28CE-4B09-991C-0724A865D104}" srcOrd="0" destOrd="0" presId="urn:microsoft.com/office/officeart/2005/8/layout/hierarchy1"/>
    <dgm:cxn modelId="{1CC7A7B9-9F06-4B0A-A912-F4E09D3A9754}" type="presParOf" srcId="{DC4D5E84-28CE-4B09-991C-0724A865D104}" destId="{FAC0253C-967B-4E69-B72E-D24A83AAD3A3}" srcOrd="0" destOrd="0" presId="urn:microsoft.com/office/officeart/2005/8/layout/hierarchy1"/>
    <dgm:cxn modelId="{ED4E52D7-2323-484B-8624-187ABA52E366}" type="presParOf" srcId="{DC4D5E84-28CE-4B09-991C-0724A865D104}" destId="{7FDB2279-DCC6-47EF-8F63-6C10F34B1DA7}" srcOrd="1" destOrd="0" presId="urn:microsoft.com/office/officeart/2005/8/layout/hierarchy1"/>
    <dgm:cxn modelId="{2051DFAE-21FE-4636-82AF-EA999923C302}" type="presParOf" srcId="{D33EDBC7-4DCC-4BF5-9787-DA3CF59413F3}" destId="{006C7C26-BADA-4792-A6C6-EFBCB14CF407}" srcOrd="1" destOrd="0" presId="urn:microsoft.com/office/officeart/2005/8/layout/hierarchy1"/>
    <dgm:cxn modelId="{78DB3271-629F-4BFE-8B91-BCFDD3CA626C}" type="presParOf" srcId="{457D3069-8E88-44D6-91C8-F7F79FE1F037}" destId="{4E3C91F7-5BDE-4002-8166-F2242B12D5FC}" srcOrd="1" destOrd="0" presId="urn:microsoft.com/office/officeart/2005/8/layout/hierarchy1"/>
    <dgm:cxn modelId="{B99C157C-295E-462C-833F-50EBB386E5FA}" type="presParOf" srcId="{4E3C91F7-5BDE-4002-8166-F2242B12D5FC}" destId="{187FD749-777E-4C5C-9771-FB947E881552}" srcOrd="0" destOrd="0" presId="urn:microsoft.com/office/officeart/2005/8/layout/hierarchy1"/>
    <dgm:cxn modelId="{45BD2FE2-D94B-4966-811B-D5E3E04B7AA2}" type="presParOf" srcId="{187FD749-777E-4C5C-9771-FB947E881552}" destId="{9E4F3AC0-AAC9-418C-8A54-0E1DAD8027E2}" srcOrd="0" destOrd="0" presId="urn:microsoft.com/office/officeart/2005/8/layout/hierarchy1"/>
    <dgm:cxn modelId="{41D09B86-B604-48F7-9F53-82ACDC735550}" type="presParOf" srcId="{187FD749-777E-4C5C-9771-FB947E881552}" destId="{2036A9AB-89BC-4F32-ADEE-E9C802CA0479}" srcOrd="1" destOrd="0" presId="urn:microsoft.com/office/officeart/2005/8/layout/hierarchy1"/>
    <dgm:cxn modelId="{FC338F65-E4A5-46BB-AD04-23FFBB9EDC2A}" type="presParOf" srcId="{4E3C91F7-5BDE-4002-8166-F2242B12D5FC}" destId="{0D2A9A95-1A07-4369-9DC7-0BEFAB0B7D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90C2F-B005-4367-956E-94E37C8AB429}">
      <dsp:nvSpPr>
        <dsp:cNvPr id="0" name=""/>
        <dsp:cNvSpPr/>
      </dsp:nvSpPr>
      <dsp:spPr>
        <a:xfrm>
          <a:off x="1283" y="372168"/>
          <a:ext cx="4505585" cy="286104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F72837-4F30-442B-99E6-CBB4F6671348}">
      <dsp:nvSpPr>
        <dsp:cNvPr id="0" name=""/>
        <dsp:cNvSpPr/>
      </dsp:nvSpPr>
      <dsp:spPr>
        <a:xfrm>
          <a:off x="501904" y="847758"/>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a:t>A NBR 5626:1998 estabelece que o volume de água reservado para uso doméstico deve ser, no mínimo, o necessário para atender 24 horas de consumo normal do edifício, sem considerar o volume de água para combate a incêndio. </a:t>
          </a:r>
          <a:endParaRPr lang="en-US" sz="2000" kern="1200"/>
        </a:p>
      </dsp:txBody>
      <dsp:txXfrm>
        <a:off x="585701" y="931555"/>
        <a:ext cx="4337991" cy="2693452"/>
      </dsp:txXfrm>
    </dsp:sp>
    <dsp:sp modelId="{8B1CE0CD-5534-492B-97E5-2FD297CC2D4D}">
      <dsp:nvSpPr>
        <dsp:cNvPr id="0" name=""/>
        <dsp:cNvSpPr/>
      </dsp:nvSpPr>
      <dsp:spPr>
        <a:xfrm>
          <a:off x="5508110" y="372168"/>
          <a:ext cx="4505585" cy="286104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812FFD0-5FF5-485B-8578-04FA32B1EF8C}">
      <dsp:nvSpPr>
        <dsp:cNvPr id="0" name=""/>
        <dsp:cNvSpPr/>
      </dsp:nvSpPr>
      <dsp:spPr>
        <a:xfrm>
          <a:off x="6008730" y="847758"/>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 </a:t>
          </a:r>
          <a:r>
            <a:rPr lang="en-US" sz="2000" kern="1200" dirty="0" err="1"/>
            <a:t>virtude</a:t>
          </a:r>
          <a:r>
            <a:rPr lang="en-US" sz="2000" kern="1200" dirty="0"/>
            <a:t> das </a:t>
          </a:r>
          <a:r>
            <a:rPr lang="en-US" sz="2000" kern="1200" dirty="0" err="1"/>
            <a:t>deficiências</a:t>
          </a:r>
          <a:r>
            <a:rPr lang="en-US" sz="2000" kern="1200" dirty="0"/>
            <a:t> no </a:t>
          </a:r>
          <a:r>
            <a:rPr lang="en-US" sz="2000" kern="1200" dirty="0" err="1"/>
            <a:t>abastecimento</a:t>
          </a:r>
          <a:r>
            <a:rPr lang="en-US" sz="2000" kern="1200" dirty="0"/>
            <a:t> </a:t>
          </a:r>
          <a:r>
            <a:rPr lang="en-US" sz="2000" kern="1200" dirty="0" err="1"/>
            <a:t>público</a:t>
          </a:r>
          <a:r>
            <a:rPr lang="en-US" sz="2000" kern="1200" dirty="0"/>
            <a:t> de </a:t>
          </a:r>
          <a:r>
            <a:rPr lang="en-US" sz="2000" kern="1200" dirty="0" err="1"/>
            <a:t>água</a:t>
          </a:r>
          <a:r>
            <a:rPr lang="en-US" sz="2000" kern="1200" dirty="0"/>
            <a:t> </a:t>
          </a:r>
          <a:r>
            <a:rPr lang="en-US" sz="2000" kern="1200" dirty="0" err="1"/>
            <a:t>em</a:t>
          </a:r>
          <a:r>
            <a:rPr lang="en-US" sz="2000" kern="1200" dirty="0"/>
            <a:t> </a:t>
          </a:r>
          <a:r>
            <a:rPr lang="en-US" sz="2000" kern="1200" dirty="0" err="1"/>
            <a:t>praticamente</a:t>
          </a:r>
          <a:r>
            <a:rPr lang="en-US" sz="2000" kern="1200" dirty="0"/>
            <a:t> </a:t>
          </a:r>
          <a:r>
            <a:rPr lang="en-US" sz="2000" kern="1200" dirty="0" err="1"/>
            <a:t>todo</a:t>
          </a:r>
          <a:r>
            <a:rPr lang="en-US" sz="2000" kern="1200" dirty="0"/>
            <a:t> o </a:t>
          </a:r>
          <a:r>
            <a:rPr lang="en-US" sz="2000" kern="1200" dirty="0" err="1"/>
            <a:t>país</a:t>
          </a:r>
          <a:r>
            <a:rPr lang="en-US" sz="2000" kern="1200" dirty="0"/>
            <a:t>, </a:t>
          </a:r>
          <a:r>
            <a:rPr lang="en-US" sz="2000" kern="1200" dirty="0" err="1"/>
            <a:t>Creder</a:t>
          </a:r>
          <a:r>
            <a:rPr lang="en-US" sz="2000" kern="1200" dirty="0"/>
            <a:t> (1995) </a:t>
          </a:r>
          <a:r>
            <a:rPr lang="en-US" sz="2000" kern="1200" dirty="0" err="1"/>
            <a:t>recomenda</a:t>
          </a:r>
          <a:r>
            <a:rPr lang="en-US" sz="2000" kern="1200" dirty="0"/>
            <a:t> que se </a:t>
          </a:r>
          <a:r>
            <a:rPr lang="en-US" sz="2000" kern="1200" dirty="0" err="1"/>
            <a:t>adote</a:t>
          </a:r>
          <a:r>
            <a:rPr lang="en-US" sz="2000" kern="1200" dirty="0"/>
            <a:t> </a:t>
          </a:r>
          <a:r>
            <a:rPr lang="en-US" sz="2000" kern="1200" dirty="0" err="1"/>
            <a:t>reservatórios</a:t>
          </a:r>
          <a:r>
            <a:rPr lang="en-US" sz="2000" kern="1200" dirty="0"/>
            <a:t> com </a:t>
          </a:r>
          <a:r>
            <a:rPr lang="en-US" sz="2000" kern="1200" dirty="0" err="1"/>
            <a:t>capacidade</a:t>
          </a:r>
          <a:r>
            <a:rPr lang="en-US" sz="2000" kern="1200" dirty="0"/>
            <a:t> “</a:t>
          </a:r>
          <a:r>
            <a:rPr lang="en-US" sz="2000" kern="1200" dirty="0" err="1"/>
            <a:t>suficiente</a:t>
          </a:r>
          <a:r>
            <a:rPr lang="en-US" sz="2000" kern="1200" dirty="0"/>
            <a:t> para </a:t>
          </a:r>
          <a:r>
            <a:rPr lang="en-US" sz="2000" kern="1200" dirty="0" err="1"/>
            <a:t>uns</a:t>
          </a:r>
          <a:r>
            <a:rPr lang="en-US" sz="2000" kern="1200" dirty="0"/>
            <a:t> </a:t>
          </a:r>
          <a:r>
            <a:rPr lang="en-US" sz="2000" kern="1200" dirty="0" err="1"/>
            <a:t>dois</a:t>
          </a:r>
          <a:r>
            <a:rPr lang="en-US" sz="2000" kern="1200" dirty="0"/>
            <a:t> </a:t>
          </a:r>
          <a:r>
            <a:rPr lang="en-US" sz="2000" kern="1200" dirty="0" err="1"/>
            <a:t>dias</a:t>
          </a:r>
          <a:r>
            <a:rPr lang="en-US" sz="2000" kern="1200" dirty="0"/>
            <a:t> de </a:t>
          </a:r>
          <a:r>
            <a:rPr lang="en-US" sz="2000" kern="1200" dirty="0" err="1"/>
            <a:t>consumo</a:t>
          </a:r>
          <a:r>
            <a:rPr lang="en-US" sz="2000" kern="1200" dirty="0"/>
            <a:t>” e que o </a:t>
          </a:r>
          <a:r>
            <a:rPr lang="en-US" sz="2000" kern="1200" dirty="0" err="1"/>
            <a:t>reservatório</a:t>
          </a:r>
          <a:r>
            <a:rPr lang="en-US" sz="2000" kern="1200" dirty="0"/>
            <a:t> inferior </a:t>
          </a:r>
          <a:r>
            <a:rPr lang="en-US" sz="2000" kern="1200" dirty="0" err="1"/>
            <a:t>armazene</a:t>
          </a:r>
          <a:r>
            <a:rPr lang="en-US" sz="2000" kern="1200" dirty="0"/>
            <a:t> 60% e o superior 40% do consume, </a:t>
          </a:r>
          <a:r>
            <a:rPr lang="en-US" sz="2000" kern="1200" dirty="0" err="1"/>
            <a:t>em</a:t>
          </a:r>
          <a:r>
            <a:rPr lang="en-US" sz="2000" kern="1200" dirty="0"/>
            <a:t> </a:t>
          </a:r>
          <a:r>
            <a:rPr lang="en-US" sz="2000" kern="1200" dirty="0" err="1"/>
            <a:t>edificações</a:t>
          </a:r>
          <a:r>
            <a:rPr lang="en-US" sz="2000" kern="1200" dirty="0"/>
            <a:t> </a:t>
          </a:r>
          <a:r>
            <a:rPr lang="en-US" sz="2000" kern="1200" dirty="0" err="1"/>
            <a:t>multiresidenciais</a:t>
          </a:r>
          <a:r>
            <a:rPr lang="en-US" sz="2000" kern="1200" dirty="0"/>
            <a:t>.</a:t>
          </a:r>
        </a:p>
      </dsp:txBody>
      <dsp:txXfrm>
        <a:off x="6092527" y="931555"/>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0253C-967B-4E69-B72E-D24A83AAD3A3}">
      <dsp:nvSpPr>
        <dsp:cNvPr id="0" name=""/>
        <dsp:cNvSpPr/>
      </dsp:nvSpPr>
      <dsp:spPr>
        <a:xfrm>
          <a:off x="703" y="277971"/>
          <a:ext cx="2468561" cy="156753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B2279-DCC6-47EF-8F63-6C10F34B1DA7}">
      <dsp:nvSpPr>
        <dsp:cNvPr id="0" name=""/>
        <dsp:cNvSpPr/>
      </dsp:nvSpPr>
      <dsp:spPr>
        <a:xfrm>
          <a:off x="274987" y="538541"/>
          <a:ext cx="2468561" cy="156753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pPr>
          <a:r>
            <a:rPr lang="pt-BR" sz="1700" b="0" kern="1200" dirty="0"/>
            <a:t>Critério do Consumo Máximo Possível </a:t>
          </a:r>
          <a:endParaRPr lang="en-US" sz="1700" b="0" kern="1200" dirty="0"/>
        </a:p>
      </dsp:txBody>
      <dsp:txXfrm>
        <a:off x="320899" y="584453"/>
        <a:ext cx="2376737" cy="1475712"/>
      </dsp:txXfrm>
    </dsp:sp>
    <dsp:sp modelId="{9E4F3AC0-AAC9-418C-8A54-0E1DAD8027E2}">
      <dsp:nvSpPr>
        <dsp:cNvPr id="0" name=""/>
        <dsp:cNvSpPr/>
      </dsp:nvSpPr>
      <dsp:spPr>
        <a:xfrm>
          <a:off x="3017833" y="277971"/>
          <a:ext cx="2468561" cy="156753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6A9AB-89BC-4F32-ADEE-E9C802CA0479}">
      <dsp:nvSpPr>
        <dsp:cNvPr id="0" name=""/>
        <dsp:cNvSpPr/>
      </dsp:nvSpPr>
      <dsp:spPr>
        <a:xfrm>
          <a:off x="3292118" y="538541"/>
          <a:ext cx="2468561" cy="156753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pPr>
          <a:r>
            <a:rPr lang="pt-BR" sz="1700" kern="1200" dirty="0"/>
            <a:t>Este critério se baseia na hipótese que os diversos aparelhos servidos pelo ramal sejam utilizados simultaneamente</a:t>
          </a:r>
          <a:endParaRPr lang="en-US" sz="1700" kern="1200" dirty="0"/>
        </a:p>
      </dsp:txBody>
      <dsp:txXfrm>
        <a:off x="3338030" y="584453"/>
        <a:ext cx="2376737" cy="14757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E6A9A-EB4E-4F4E-8999-F7E4EC2BA03A}" type="datetimeFigureOut">
              <a:rPr lang="pt-BR" smtClean="0"/>
              <a:t>06/04/2024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ED2CC-005C-4989-9CC1-548A6B395ED7}" type="slidenum">
              <a:rPr lang="pt-BR" smtClean="0"/>
              <a:t>‹nº›</a:t>
            </a:fld>
            <a:endParaRPr lang="pt-BR"/>
          </a:p>
        </p:txBody>
      </p:sp>
    </p:spTree>
    <p:extLst>
      <p:ext uri="{BB962C8B-B14F-4D97-AF65-F5344CB8AC3E}">
        <p14:creationId xmlns:p14="http://schemas.microsoft.com/office/powerpoint/2010/main" val="307908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7ED2CC-005C-4989-9CC1-548A6B395ED7}" type="slidenum">
              <a:rPr lang="pt-BR" smtClean="0"/>
              <a:t>12</a:t>
            </a:fld>
            <a:endParaRPr lang="pt-BR"/>
          </a:p>
        </p:txBody>
      </p:sp>
    </p:spTree>
    <p:extLst>
      <p:ext uri="{BB962C8B-B14F-4D97-AF65-F5344CB8AC3E}">
        <p14:creationId xmlns:p14="http://schemas.microsoft.com/office/powerpoint/2010/main" val="162435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7ED2CC-005C-4989-9CC1-548A6B395ED7}" type="slidenum">
              <a:rPr lang="pt-BR" smtClean="0"/>
              <a:t>17</a:t>
            </a:fld>
            <a:endParaRPr lang="pt-BR"/>
          </a:p>
        </p:txBody>
      </p:sp>
    </p:spTree>
    <p:extLst>
      <p:ext uri="{BB962C8B-B14F-4D97-AF65-F5344CB8AC3E}">
        <p14:creationId xmlns:p14="http://schemas.microsoft.com/office/powerpoint/2010/main" val="301326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7ED2CC-005C-4989-9CC1-548A6B395ED7}" type="slidenum">
              <a:rPr lang="pt-BR" smtClean="0"/>
              <a:t>25</a:t>
            </a:fld>
            <a:endParaRPr lang="pt-BR"/>
          </a:p>
        </p:txBody>
      </p:sp>
    </p:spTree>
    <p:extLst>
      <p:ext uri="{BB962C8B-B14F-4D97-AF65-F5344CB8AC3E}">
        <p14:creationId xmlns:p14="http://schemas.microsoft.com/office/powerpoint/2010/main" val="340510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7ED2CC-005C-4989-9CC1-548A6B395ED7}" type="slidenum">
              <a:rPr lang="pt-BR" smtClean="0"/>
              <a:t>51</a:t>
            </a:fld>
            <a:endParaRPr lang="pt-BR"/>
          </a:p>
        </p:txBody>
      </p:sp>
    </p:spTree>
    <p:extLst>
      <p:ext uri="{BB962C8B-B14F-4D97-AF65-F5344CB8AC3E}">
        <p14:creationId xmlns:p14="http://schemas.microsoft.com/office/powerpoint/2010/main" val="255075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7ED2CC-005C-4989-9CC1-548A6B395ED7}" type="slidenum">
              <a:rPr lang="pt-BR" smtClean="0"/>
              <a:t>54</a:t>
            </a:fld>
            <a:endParaRPr lang="pt-BR"/>
          </a:p>
        </p:txBody>
      </p:sp>
    </p:spTree>
    <p:extLst>
      <p:ext uri="{BB962C8B-B14F-4D97-AF65-F5344CB8AC3E}">
        <p14:creationId xmlns:p14="http://schemas.microsoft.com/office/powerpoint/2010/main" val="12082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DCC27-6E75-48B7-A054-574C1BA815B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71A72BE-8626-4739-8A7D-AF85489C2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656980D-C3C5-41DD-8AAB-9D79FB7C0165}"/>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5" name="Espaço Reservado para Rodapé 4">
            <a:extLst>
              <a:ext uri="{FF2B5EF4-FFF2-40B4-BE49-F238E27FC236}">
                <a16:creationId xmlns:a16="http://schemas.microsoft.com/office/drawing/2014/main" id="{39C5ECD5-8CE1-4200-89FF-A366330E1C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B31FC5-9E11-49A1-BCB0-C2B09D2D3189}"/>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73781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EC9E1-D6C5-48EC-B8EC-4AFCE3E9473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FC46A99-654A-4979-ACE3-775E16B8610F}"/>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B13AEAA-DCB8-4F45-A08E-E04030C46123}"/>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5" name="Espaço Reservado para Rodapé 4">
            <a:extLst>
              <a:ext uri="{FF2B5EF4-FFF2-40B4-BE49-F238E27FC236}">
                <a16:creationId xmlns:a16="http://schemas.microsoft.com/office/drawing/2014/main" id="{8D9BD8A0-B6C1-4587-A0E4-F9C79E509B7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90AE5A3-4021-4946-AE89-FBF68951EE10}"/>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11880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858A36-54FD-4EC4-8BA6-648C7ADF4B7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23C58AF-C1F3-4BB5-A0AD-196DDD43CE43}"/>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6B57D25-43BD-464D-864E-8E9A6F6B5275}"/>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5" name="Espaço Reservado para Rodapé 4">
            <a:extLst>
              <a:ext uri="{FF2B5EF4-FFF2-40B4-BE49-F238E27FC236}">
                <a16:creationId xmlns:a16="http://schemas.microsoft.com/office/drawing/2014/main" id="{7636FBEA-022E-454A-8D39-F99F38496EE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4C21CDF-B30A-4733-850A-2048E4552EED}"/>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256727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6AA18-740F-4B85-80A0-22B32206D3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B31FC6C-25BD-4E4D-8F3A-457B372C855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43E423D-E5A7-4BD4-B187-ED93C31BEC12}"/>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5" name="Espaço Reservado para Rodapé 4">
            <a:extLst>
              <a:ext uri="{FF2B5EF4-FFF2-40B4-BE49-F238E27FC236}">
                <a16:creationId xmlns:a16="http://schemas.microsoft.com/office/drawing/2014/main" id="{B3E69CEF-FD03-466B-ACDF-BA6DC2D20CA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6CCC342-C1CE-439A-A785-F115197FB168}"/>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223456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A6F89-B821-4375-A552-5E5CF433CFF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05993AB-B5FA-4B29-88B0-005DCFFA1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3D11326D-8BAE-44DD-91E0-7F557B203AEF}"/>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5" name="Espaço Reservado para Rodapé 4">
            <a:extLst>
              <a:ext uri="{FF2B5EF4-FFF2-40B4-BE49-F238E27FC236}">
                <a16:creationId xmlns:a16="http://schemas.microsoft.com/office/drawing/2014/main" id="{ECA68EEA-D100-462E-8408-05D16B1ED87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2CB226B-8045-40A6-9555-1030A94C0F18}"/>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26278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BB968A-D476-46B7-A98A-DA0579A8562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39C2696-6927-41FF-A205-12C26A4449C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D72060B-DD19-4EDE-8375-7B2AF61FB5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D8FE463-88D1-4253-B4F5-BBE9DD7CE796}"/>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6" name="Espaço Reservado para Rodapé 5">
            <a:extLst>
              <a:ext uri="{FF2B5EF4-FFF2-40B4-BE49-F238E27FC236}">
                <a16:creationId xmlns:a16="http://schemas.microsoft.com/office/drawing/2014/main" id="{9596B274-AF0E-429E-B8DB-A80350EAE0D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42B567D-5118-44A0-A79D-A4A22D2FD05F}"/>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186878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D6C0C-98EE-4451-88DC-B63CE26DAFE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D5261B7-2CD7-4588-AACE-67E5A2360B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09432520-E9A2-40BF-A5FB-1EA2D230C56F}"/>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872BE84-9643-4B13-855F-E24D37B20A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7F812CAC-2C41-4BDD-BD9F-F416A5575CA8}"/>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5CC7B73-4ACA-489B-877B-F403905C8C83}"/>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8" name="Espaço Reservado para Rodapé 7">
            <a:extLst>
              <a:ext uri="{FF2B5EF4-FFF2-40B4-BE49-F238E27FC236}">
                <a16:creationId xmlns:a16="http://schemas.microsoft.com/office/drawing/2014/main" id="{A1C7B5E1-BFD2-48A6-B5A3-213038D284A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BBE6F16-13E6-47A0-BD7C-AC8582C35176}"/>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118575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8A1F6-E616-45EC-AC35-A8B5C417D91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57981DA-1CED-4143-9184-75D7A0DB2C1B}"/>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4" name="Espaço Reservado para Rodapé 3">
            <a:extLst>
              <a:ext uri="{FF2B5EF4-FFF2-40B4-BE49-F238E27FC236}">
                <a16:creationId xmlns:a16="http://schemas.microsoft.com/office/drawing/2014/main" id="{E20E5E5B-B138-443E-A577-DD70F297330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CB74D69-8DF3-41FD-AE28-641180A84524}"/>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169951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A9209F5-285A-4842-BE79-42881F531D18}"/>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3" name="Espaço Reservado para Rodapé 2">
            <a:extLst>
              <a:ext uri="{FF2B5EF4-FFF2-40B4-BE49-F238E27FC236}">
                <a16:creationId xmlns:a16="http://schemas.microsoft.com/office/drawing/2014/main" id="{81C35BE3-5B6B-47EE-8157-ED6197468B1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ADC08D6-A7B4-4E1B-85BC-64C86FD0B0B6}"/>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217539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CB7FF4-CDD9-44CC-B7F7-F7AC2E56A54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2A5A646-0BE9-4223-A753-A388AD215D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3DC4DD6-A5D0-415D-B51E-91705FB42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8649E6C-C06B-4932-9B84-A519D3AE4D26}"/>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6" name="Espaço Reservado para Rodapé 5">
            <a:extLst>
              <a:ext uri="{FF2B5EF4-FFF2-40B4-BE49-F238E27FC236}">
                <a16:creationId xmlns:a16="http://schemas.microsoft.com/office/drawing/2014/main" id="{512A2E0F-FC58-48F2-9CDD-F0A44B0A2CF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7D29DB2-BB32-4E03-AE67-DEECC3D3179D}"/>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16345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1CA77-C4F9-4695-B0CF-7856B9DEE3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30D01E1-DA13-4BA9-85A8-078069591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3E6F4BF-CAEC-46E5-9200-F0A307E27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09E9C19-6FE8-494F-8B00-1B4F00E5AEAF}"/>
              </a:ext>
            </a:extLst>
          </p:cNvPr>
          <p:cNvSpPr>
            <a:spLocks noGrp="1"/>
          </p:cNvSpPr>
          <p:nvPr>
            <p:ph type="dt" sz="half" idx="10"/>
          </p:nvPr>
        </p:nvSpPr>
        <p:spPr/>
        <p:txBody>
          <a:bodyPr/>
          <a:lstStyle/>
          <a:p>
            <a:fld id="{BF924BB1-23F0-4DB0-AE3F-6E7062D02BBC}" type="datetimeFigureOut">
              <a:rPr lang="pt-BR" smtClean="0"/>
              <a:t>06/04/2024</a:t>
            </a:fld>
            <a:endParaRPr lang="pt-BR"/>
          </a:p>
        </p:txBody>
      </p:sp>
      <p:sp>
        <p:nvSpPr>
          <p:cNvPr id="6" name="Espaço Reservado para Rodapé 5">
            <a:extLst>
              <a:ext uri="{FF2B5EF4-FFF2-40B4-BE49-F238E27FC236}">
                <a16:creationId xmlns:a16="http://schemas.microsoft.com/office/drawing/2014/main" id="{2407EF52-3B7E-41CD-82C8-58F7DC65982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67E6277-F714-43B6-9300-A2BABCCF8A40}"/>
              </a:ext>
            </a:extLst>
          </p:cNvPr>
          <p:cNvSpPr>
            <a:spLocks noGrp="1"/>
          </p:cNvSpPr>
          <p:nvPr>
            <p:ph type="sldNum" sz="quarter" idx="12"/>
          </p:nvPr>
        </p:nvSpPr>
        <p:spPr/>
        <p:txBody>
          <a:bodyPr/>
          <a:lstStyle/>
          <a:p>
            <a:fld id="{E69C0E53-D5DE-4B04-806E-648441031169}" type="slidenum">
              <a:rPr lang="pt-BR" smtClean="0"/>
              <a:t>‹nº›</a:t>
            </a:fld>
            <a:endParaRPr lang="pt-BR"/>
          </a:p>
        </p:txBody>
      </p:sp>
    </p:spTree>
    <p:extLst>
      <p:ext uri="{BB962C8B-B14F-4D97-AF65-F5344CB8AC3E}">
        <p14:creationId xmlns:p14="http://schemas.microsoft.com/office/powerpoint/2010/main" val="388255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03F74CC-5645-4663-87A4-F60476A74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0A63C2A-1AD0-4F17-A3BE-9443A8ACE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D1EAA19-9F9B-4617-A6E4-B30AFE728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24BB1-23F0-4DB0-AE3F-6E7062D02BBC}" type="datetimeFigureOut">
              <a:rPr lang="pt-BR" smtClean="0"/>
              <a:t>06/04/2024</a:t>
            </a:fld>
            <a:endParaRPr lang="pt-BR"/>
          </a:p>
        </p:txBody>
      </p:sp>
      <p:sp>
        <p:nvSpPr>
          <p:cNvPr id="5" name="Espaço Reservado para Rodapé 4">
            <a:extLst>
              <a:ext uri="{FF2B5EF4-FFF2-40B4-BE49-F238E27FC236}">
                <a16:creationId xmlns:a16="http://schemas.microsoft.com/office/drawing/2014/main" id="{8DB9D0C0-DBF0-4B06-A67F-FD26DB798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47DFE26-B134-4610-A322-D500E1231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C0E53-D5DE-4B04-806E-648441031169}" type="slidenum">
              <a:rPr lang="pt-BR" smtClean="0"/>
              <a:t>‹nº›</a:t>
            </a:fld>
            <a:endParaRPr lang="pt-BR"/>
          </a:p>
        </p:txBody>
      </p:sp>
    </p:spTree>
    <p:extLst>
      <p:ext uri="{BB962C8B-B14F-4D97-AF65-F5344CB8AC3E}">
        <p14:creationId xmlns:p14="http://schemas.microsoft.com/office/powerpoint/2010/main" val="376716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Layout" Target="../diagrams/layout2.xml"/><Relationship Id="rId7" Type="http://schemas.openxmlformats.org/officeDocument/2006/relationships/image" Target="../media/image6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6.png"/><Relationship Id="rId18" Type="http://schemas.openxmlformats.org/officeDocument/2006/relationships/image" Target="../media/image91.png"/><Relationship Id="rId7" Type="http://schemas.openxmlformats.org/officeDocument/2006/relationships/image" Target="../media/image76.jpeg"/><Relationship Id="rId12" Type="http://schemas.openxmlformats.org/officeDocument/2006/relationships/image" Target="../media/image85.png"/><Relationship Id="rId17" Type="http://schemas.openxmlformats.org/officeDocument/2006/relationships/image" Target="../media/image90.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3.png"/><Relationship Id="rId15" Type="http://schemas.openxmlformats.org/officeDocument/2006/relationships/image" Target="../media/image88.png"/><Relationship Id="rId10" Type="http://schemas.openxmlformats.org/officeDocument/2006/relationships/image" Target="../media/image82.png"/><Relationship Id="rId19" Type="http://schemas.openxmlformats.org/officeDocument/2006/relationships/image" Target="../media/image92.png"/><Relationship Id="rId9" Type="http://schemas.openxmlformats.org/officeDocument/2006/relationships/image" Target="../media/image81.png"/><Relationship Id="rId14" Type="http://schemas.openxmlformats.org/officeDocument/2006/relationships/image" Target="../media/image87.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7.jp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960.png"/><Relationship Id="rId18" Type="http://schemas.openxmlformats.org/officeDocument/2006/relationships/image" Target="../media/image101.png"/><Relationship Id="rId3" Type="http://schemas.openxmlformats.org/officeDocument/2006/relationships/image" Target="../media/image860.png"/><Relationship Id="rId21" Type="http://schemas.openxmlformats.org/officeDocument/2006/relationships/image" Target="../media/image104.png"/><Relationship Id="rId7" Type="http://schemas.openxmlformats.org/officeDocument/2006/relationships/image" Target="../media/image900.png"/><Relationship Id="rId12" Type="http://schemas.openxmlformats.org/officeDocument/2006/relationships/image" Target="../media/image950.png"/><Relationship Id="rId17" Type="http://schemas.openxmlformats.org/officeDocument/2006/relationships/image" Target="../media/image100.png"/><Relationship Id="rId2" Type="http://schemas.openxmlformats.org/officeDocument/2006/relationships/image" Target="../media/image850.png"/><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890.png"/><Relationship Id="rId11" Type="http://schemas.openxmlformats.org/officeDocument/2006/relationships/image" Target="../media/image940.png"/><Relationship Id="rId24" Type="http://schemas.openxmlformats.org/officeDocument/2006/relationships/image" Target="../media/image107.png"/><Relationship Id="rId5" Type="http://schemas.openxmlformats.org/officeDocument/2006/relationships/image" Target="../media/image880.png"/><Relationship Id="rId15" Type="http://schemas.openxmlformats.org/officeDocument/2006/relationships/image" Target="../media/image98.png"/><Relationship Id="rId23" Type="http://schemas.openxmlformats.org/officeDocument/2006/relationships/image" Target="../media/image106.png"/><Relationship Id="rId10" Type="http://schemas.openxmlformats.org/officeDocument/2006/relationships/image" Target="../media/image93.png"/><Relationship Id="rId19" Type="http://schemas.openxmlformats.org/officeDocument/2006/relationships/image" Target="../media/image102.png"/><Relationship Id="rId4" Type="http://schemas.openxmlformats.org/officeDocument/2006/relationships/image" Target="../media/image870.png"/><Relationship Id="rId9" Type="http://schemas.openxmlformats.org/officeDocument/2006/relationships/image" Target="../media/image920.png"/><Relationship Id="rId14" Type="http://schemas.openxmlformats.org/officeDocument/2006/relationships/image" Target="../media/image970.png"/><Relationship Id="rId22" Type="http://schemas.openxmlformats.org/officeDocument/2006/relationships/image" Target="../media/image105.png"/></Relationships>
</file>

<file path=ppt/slides/_rels/slide41.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78.jp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2.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image" Target="../media/image112.png"/><Relationship Id="rId21" Type="http://schemas.openxmlformats.org/officeDocument/2006/relationships/image" Target="../media/image130.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image" Target="../media/image111.png"/><Relationship Id="rId16" Type="http://schemas.openxmlformats.org/officeDocument/2006/relationships/image" Target="../media/image125.png"/><Relationship Id="rId20"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19" Type="http://schemas.openxmlformats.org/officeDocument/2006/relationships/image" Target="../media/image128.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1.png"/></Relationships>
</file>

<file path=ppt/slides/_rels/slide43.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2" Type="http://schemas.openxmlformats.org/officeDocument/2006/relationships/image" Target="../media/image79.jpg"/><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s>
</file>

<file path=ppt/slides/_rels/slide44.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18" Type="http://schemas.openxmlformats.org/officeDocument/2006/relationships/image" Target="../media/image159.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17" Type="http://schemas.openxmlformats.org/officeDocument/2006/relationships/image" Target="../media/image158.png"/><Relationship Id="rId2" Type="http://schemas.openxmlformats.org/officeDocument/2006/relationships/image" Target="../media/image143.png"/><Relationship Id="rId16"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5" Type="http://schemas.openxmlformats.org/officeDocument/2006/relationships/image" Target="../media/image156.png"/><Relationship Id="rId10" Type="http://schemas.openxmlformats.org/officeDocument/2006/relationships/image" Target="../media/image151.png"/><Relationship Id="rId19" Type="http://schemas.openxmlformats.org/officeDocument/2006/relationships/image" Target="../media/image160.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s>
</file>

<file path=ppt/slides/_rels/slide4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3" Type="http://schemas.openxmlformats.org/officeDocument/2006/relationships/image" Target="../media/image162.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image" Target="../media/image161.png"/><Relationship Id="rId16"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5" Type="http://schemas.openxmlformats.org/officeDocument/2006/relationships/image" Target="../media/image17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 Id="rId14" Type="http://schemas.openxmlformats.org/officeDocument/2006/relationships/image" Target="../media/image173.png"/></Relationships>
</file>

<file path=ppt/slides/_rels/slide48.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50.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690.png"/><Relationship Id="rId13" Type="http://schemas.openxmlformats.org/officeDocument/2006/relationships/image" Target="../media/image1740.png"/><Relationship Id="rId3" Type="http://schemas.openxmlformats.org/officeDocument/2006/relationships/image" Target="../media/image1640.png"/><Relationship Id="rId7" Type="http://schemas.openxmlformats.org/officeDocument/2006/relationships/image" Target="../media/image1680.png"/><Relationship Id="rId12" Type="http://schemas.openxmlformats.org/officeDocument/2006/relationships/image" Target="../media/image1730.png"/><Relationship Id="rId2" Type="http://schemas.openxmlformats.org/officeDocument/2006/relationships/image" Target="../media/image1630.png"/><Relationship Id="rId16" Type="http://schemas.openxmlformats.org/officeDocument/2006/relationships/image" Target="../media/image1770.png"/><Relationship Id="rId1" Type="http://schemas.openxmlformats.org/officeDocument/2006/relationships/slideLayout" Target="../slideLayouts/slideLayout7.xml"/><Relationship Id="rId6" Type="http://schemas.openxmlformats.org/officeDocument/2006/relationships/image" Target="../media/image1670.png"/><Relationship Id="rId11" Type="http://schemas.openxmlformats.org/officeDocument/2006/relationships/image" Target="../media/image1720.png"/><Relationship Id="rId5" Type="http://schemas.openxmlformats.org/officeDocument/2006/relationships/image" Target="../media/image1660.png"/><Relationship Id="rId15" Type="http://schemas.openxmlformats.org/officeDocument/2006/relationships/image" Target="../media/image1760.png"/><Relationship Id="rId10" Type="http://schemas.openxmlformats.org/officeDocument/2006/relationships/image" Target="../media/image1710.png"/><Relationship Id="rId4" Type="http://schemas.openxmlformats.org/officeDocument/2006/relationships/image" Target="../media/image1650.png"/><Relationship Id="rId9" Type="http://schemas.openxmlformats.org/officeDocument/2006/relationships/image" Target="../media/image1700.png"/><Relationship Id="rId14" Type="http://schemas.openxmlformats.org/officeDocument/2006/relationships/image" Target="../media/image1750.png"/></Relationships>
</file>

<file path=ppt/slides/_rels/slide53.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189.png"/><Relationship Id="rId3" Type="http://schemas.openxmlformats.org/officeDocument/2006/relationships/image" Target="../media/image179.png"/><Relationship Id="rId7" Type="http://schemas.openxmlformats.org/officeDocument/2006/relationships/image" Target="../media/image183.png"/><Relationship Id="rId12" Type="http://schemas.openxmlformats.org/officeDocument/2006/relationships/image" Target="../media/image188.png"/><Relationship Id="rId2" Type="http://schemas.openxmlformats.org/officeDocument/2006/relationships/image" Target="../media/image178.png"/><Relationship Id="rId16" Type="http://schemas.openxmlformats.org/officeDocument/2006/relationships/image" Target="../media/image192.png"/><Relationship Id="rId1" Type="http://schemas.openxmlformats.org/officeDocument/2006/relationships/slideLayout" Target="../slideLayouts/slideLayout7.xml"/><Relationship Id="rId6" Type="http://schemas.openxmlformats.org/officeDocument/2006/relationships/image" Target="../media/image182.png"/><Relationship Id="rId11" Type="http://schemas.openxmlformats.org/officeDocument/2006/relationships/image" Target="../media/image187.png"/><Relationship Id="rId5" Type="http://schemas.openxmlformats.org/officeDocument/2006/relationships/image" Target="../media/image181.png"/><Relationship Id="rId15" Type="http://schemas.openxmlformats.org/officeDocument/2006/relationships/image" Target="../media/image191.png"/><Relationship Id="rId10" Type="http://schemas.openxmlformats.org/officeDocument/2006/relationships/image" Target="../media/image186.png"/><Relationship Id="rId4" Type="http://schemas.openxmlformats.org/officeDocument/2006/relationships/image" Target="../media/image180.png"/><Relationship Id="rId9" Type="http://schemas.openxmlformats.org/officeDocument/2006/relationships/image" Target="../media/image185.png"/><Relationship Id="rId14" Type="http://schemas.openxmlformats.org/officeDocument/2006/relationships/image" Target="../media/image190.png"/></Relationships>
</file>

<file path=ppt/slides/_rels/slide54.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922BD39-6B5B-493A-BE62-58ECD0F7A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a:extLst>
              <a:ext uri="{FF2B5EF4-FFF2-40B4-BE49-F238E27FC236}">
                <a16:creationId xmlns:a16="http://schemas.microsoft.com/office/drawing/2014/main" id="{4741521E-DC76-41B9-8A47-448CD4F9F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2661" y="-3359290"/>
            <a:ext cx="5470372" cy="12188952"/>
          </a:xfrm>
          <a:prstGeom prst="rect">
            <a:avLst/>
          </a:prstGeom>
        </p:spPr>
      </p:pic>
      <p:sp>
        <p:nvSpPr>
          <p:cNvPr id="2" name="Título 1">
            <a:extLst>
              <a:ext uri="{FF2B5EF4-FFF2-40B4-BE49-F238E27FC236}">
                <a16:creationId xmlns:a16="http://schemas.microsoft.com/office/drawing/2014/main" id="{50C823A2-F4ED-4BFF-BA14-9E1D11649A0B}"/>
              </a:ext>
            </a:extLst>
          </p:cNvPr>
          <p:cNvSpPr>
            <a:spLocks noGrp="1"/>
          </p:cNvSpPr>
          <p:nvPr>
            <p:ph type="ctrTitle"/>
          </p:nvPr>
        </p:nvSpPr>
        <p:spPr>
          <a:xfrm>
            <a:off x="1403632" y="184336"/>
            <a:ext cx="9283781" cy="1405965"/>
          </a:xfrm>
        </p:spPr>
        <p:txBody>
          <a:bodyPr>
            <a:normAutofit/>
          </a:bodyPr>
          <a:lstStyle/>
          <a:p>
            <a:r>
              <a:rPr lang="pt-BR" sz="5000" dirty="0"/>
              <a:t>Água Fria</a:t>
            </a:r>
          </a:p>
        </p:txBody>
      </p:sp>
      <p:sp>
        <p:nvSpPr>
          <p:cNvPr id="3" name="Subtítulo 2">
            <a:extLst>
              <a:ext uri="{FF2B5EF4-FFF2-40B4-BE49-F238E27FC236}">
                <a16:creationId xmlns:a16="http://schemas.microsoft.com/office/drawing/2014/main" id="{44B47A62-C80F-4DBC-8491-87096D148BFB}"/>
              </a:ext>
            </a:extLst>
          </p:cNvPr>
          <p:cNvSpPr>
            <a:spLocks noGrp="1"/>
          </p:cNvSpPr>
          <p:nvPr>
            <p:ph type="subTitle" idx="1"/>
          </p:nvPr>
        </p:nvSpPr>
        <p:spPr>
          <a:xfrm>
            <a:off x="1403632" y="1705722"/>
            <a:ext cx="9283781" cy="1221815"/>
          </a:xfrm>
        </p:spPr>
        <p:txBody>
          <a:bodyPr>
            <a:normAutofit/>
          </a:bodyPr>
          <a:lstStyle/>
          <a:p>
            <a:r>
              <a:rPr lang="pt-BR" sz="2200" dirty="0"/>
              <a:t>www.tallesmello.com.br</a:t>
            </a:r>
          </a:p>
        </p:txBody>
      </p:sp>
      <p:sp>
        <p:nvSpPr>
          <p:cNvPr id="39" name="Rectangle 38">
            <a:extLst>
              <a:ext uri="{FF2B5EF4-FFF2-40B4-BE49-F238E27FC236}">
                <a16:creationId xmlns:a16="http://schemas.microsoft.com/office/drawing/2014/main" id="{53FD85F6-ECDC-4124-9916-6444E142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m 4">
            <a:extLst>
              <a:ext uri="{FF2B5EF4-FFF2-40B4-BE49-F238E27FC236}">
                <a16:creationId xmlns:a16="http://schemas.microsoft.com/office/drawing/2014/main" id="{DE8D8497-712C-4C26-B36A-9C7C0561F942}"/>
              </a:ext>
            </a:extLst>
          </p:cNvPr>
          <p:cNvPicPr>
            <a:picLocks noChangeAspect="1"/>
          </p:cNvPicPr>
          <p:nvPr/>
        </p:nvPicPr>
        <p:blipFill rotWithShape="1">
          <a:blip r:embed="rId4">
            <a:extLst>
              <a:ext uri="{28A0092B-C50C-407E-A947-70E740481C1C}">
                <a14:useLocalDpi xmlns:a14="http://schemas.microsoft.com/office/drawing/2010/main" val="0"/>
              </a:ext>
            </a:extLst>
          </a:blip>
          <a:srcRect t="6152" r="-1" b="2481"/>
          <a:stretch/>
        </p:blipFill>
        <p:spPr>
          <a:xfrm>
            <a:off x="-1078" y="3076855"/>
            <a:ext cx="12188952" cy="3118224"/>
          </a:xfrm>
          <a:prstGeom prst="rect">
            <a:avLst/>
          </a:prstGeom>
        </p:spPr>
      </p:pic>
      <p:sp>
        <p:nvSpPr>
          <p:cNvPr id="41" name="Rectangle 40">
            <a:extLst>
              <a:ext uri="{FF2B5EF4-FFF2-40B4-BE49-F238E27FC236}">
                <a16:creationId xmlns:a16="http://schemas.microsoft.com/office/drawing/2014/main" id="{FB5D26B4-74AD-4118-8F13-7051DA3BF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Imagem 14" descr="Uma imagem contendo texto&#10;&#10;Descrição gerada automaticamente">
            <a:extLst>
              <a:ext uri="{FF2B5EF4-FFF2-40B4-BE49-F238E27FC236}">
                <a16:creationId xmlns:a16="http://schemas.microsoft.com/office/drawing/2014/main" id="{57955B06-E91D-40D8-B709-09E8A7025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6543" y="2081963"/>
            <a:ext cx="1377957" cy="663941"/>
          </a:xfrm>
          <a:prstGeom prst="rect">
            <a:avLst/>
          </a:prstGeom>
        </p:spPr>
      </p:pic>
    </p:spTree>
    <p:extLst>
      <p:ext uri="{BB962C8B-B14F-4D97-AF65-F5344CB8AC3E}">
        <p14:creationId xmlns:p14="http://schemas.microsoft.com/office/powerpoint/2010/main" val="36201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ECF157C5-282F-4C93-80F7-CCD7F4A43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BE4A44A-C27C-4ACA-8079-4CAA8A7E8075}"/>
              </a:ext>
            </a:extLst>
          </p:cNvPr>
          <p:cNvSpPr>
            <a:spLocks noGrp="1"/>
          </p:cNvSpPr>
          <p:nvPr>
            <p:ph type="title"/>
          </p:nvPr>
        </p:nvSpPr>
        <p:spPr>
          <a:xfrm>
            <a:off x="841248" y="5529884"/>
            <a:ext cx="6754845" cy="1096331"/>
          </a:xfrm>
        </p:spPr>
        <p:txBody>
          <a:bodyPr>
            <a:normAutofit/>
          </a:bodyPr>
          <a:lstStyle/>
          <a:p>
            <a:r>
              <a:rPr lang="pt-BR" sz="4000">
                <a:solidFill>
                  <a:srgbClr val="303030"/>
                </a:solidFill>
              </a:rPr>
              <a:t>Componentes: Terminologia</a:t>
            </a:r>
          </a:p>
        </p:txBody>
      </p:sp>
      <p:sp>
        <p:nvSpPr>
          <p:cNvPr id="3" name="Espaço Reservado para Conteúdo 2">
            <a:extLst>
              <a:ext uri="{FF2B5EF4-FFF2-40B4-BE49-F238E27FC236}">
                <a16:creationId xmlns:a16="http://schemas.microsoft.com/office/drawing/2014/main" id="{311D0492-4FA8-4FA4-A789-2DD0BE227D1E}"/>
              </a:ext>
            </a:extLst>
          </p:cNvPr>
          <p:cNvSpPr>
            <a:spLocks noGrp="1"/>
          </p:cNvSpPr>
          <p:nvPr>
            <p:ph idx="1"/>
          </p:nvPr>
        </p:nvSpPr>
        <p:spPr>
          <a:xfrm>
            <a:off x="841248" y="731520"/>
            <a:ext cx="10701507" cy="4254137"/>
          </a:xfrm>
        </p:spPr>
        <p:txBody>
          <a:bodyPr anchor="ctr">
            <a:normAutofit/>
          </a:bodyPr>
          <a:lstStyle/>
          <a:p>
            <a:pPr marL="285115" marR="5080" indent="-273050">
              <a:spcBef>
                <a:spcPts val="1390"/>
              </a:spcBef>
            </a:pPr>
            <a:r>
              <a:rPr lang="pt-BR" sz="1900" dirty="0">
                <a:latin typeface="Verdana"/>
                <a:cs typeface="Verdana"/>
              </a:rPr>
              <a:t>Rede pública de abastecimento: é o ponto de partida da IPAF, embora não pertença a mesma.</a:t>
            </a:r>
          </a:p>
          <a:p>
            <a:pPr marL="285115" marR="5080" indent="-273050">
              <a:spcBef>
                <a:spcPts val="1390"/>
              </a:spcBef>
            </a:pPr>
            <a:r>
              <a:rPr lang="pt-BR" sz="1900" dirty="0">
                <a:latin typeface="Verdana"/>
                <a:cs typeface="Verdana"/>
              </a:rPr>
              <a:t>Ramal predial: também chamado de ramal externo, é a tubulação  entre a rede pública de abastecimento e a instalação predial.</a:t>
            </a:r>
          </a:p>
          <a:p>
            <a:pPr marL="285115" marR="5080" indent="-273050">
              <a:spcBef>
                <a:spcPts val="1390"/>
              </a:spcBef>
            </a:pPr>
            <a:r>
              <a:rPr lang="pt-BR" sz="1900" dirty="0">
                <a:latin typeface="Verdana"/>
                <a:cs typeface="Verdana"/>
              </a:rPr>
              <a:t>Alimentador predial: também chamado de ramal interno, é a tubulação existente entre o hidrômetro e a entrada de água	no reservatório de acumulação.</a:t>
            </a:r>
          </a:p>
          <a:p>
            <a:pPr marL="285115" marR="5080" indent="-273050">
              <a:spcBef>
                <a:spcPts val="1390"/>
              </a:spcBef>
            </a:pPr>
            <a:r>
              <a:rPr lang="pt-BR" sz="1900" dirty="0" err="1">
                <a:latin typeface="Verdana"/>
                <a:cs typeface="Verdana"/>
              </a:rPr>
              <a:t>Extravasor</a:t>
            </a:r>
            <a:r>
              <a:rPr lang="pt-BR" sz="1900" dirty="0">
                <a:latin typeface="Verdana"/>
                <a:cs typeface="Verdana"/>
              </a:rPr>
              <a:t>: serve para avisar do não funcionamento da válvula de  </a:t>
            </a:r>
            <a:r>
              <a:rPr lang="pt-BR" sz="1900" dirty="0" err="1">
                <a:latin typeface="Verdana"/>
                <a:cs typeface="Verdana"/>
              </a:rPr>
              <a:t>bóia</a:t>
            </a:r>
            <a:r>
              <a:rPr lang="pt-BR" sz="1900" dirty="0">
                <a:latin typeface="Verdana"/>
                <a:cs typeface="Verdana"/>
              </a:rPr>
              <a:t>, dirigindo a descarga adequadamente. O </a:t>
            </a:r>
            <a:r>
              <a:rPr lang="pt-BR" sz="1900" dirty="0" err="1">
                <a:latin typeface="Verdana"/>
                <a:cs typeface="Verdana"/>
              </a:rPr>
              <a:t>extravasor</a:t>
            </a:r>
            <a:r>
              <a:rPr lang="pt-BR" sz="1900" dirty="0">
                <a:latin typeface="Verdana"/>
                <a:cs typeface="Verdana"/>
              </a:rPr>
              <a:t> também é  conhecido como “ladrão” ou “aviso”.</a:t>
            </a:r>
          </a:p>
          <a:p>
            <a:pPr marL="285115" marR="5080" indent="-273050">
              <a:spcBef>
                <a:spcPts val="1390"/>
              </a:spcBef>
            </a:pPr>
            <a:r>
              <a:rPr lang="pt-BR" sz="1900" dirty="0">
                <a:latin typeface="Verdana"/>
                <a:cs typeface="Verdana"/>
              </a:rPr>
              <a:t>Sistema de recalque: o sistema de recalque atua no sentido de possibilitar o transporte de água do reservatório inferior para o reservatório superior, mediante o fornecimento de energia ao  líquido. No sistema de recalque incluem-se a canalização de  sucção, o conjunto motor-bomba e a canalização de recalque.</a:t>
            </a:r>
            <a:endParaRPr lang="pt-BR" sz="1900" dirty="0"/>
          </a:p>
        </p:txBody>
      </p:sp>
      <p:sp>
        <p:nvSpPr>
          <p:cNvPr id="36" name="Freeform: Shape 35">
            <a:extLst>
              <a:ext uri="{FF2B5EF4-FFF2-40B4-BE49-F238E27FC236}">
                <a16:creationId xmlns:a16="http://schemas.microsoft.com/office/drawing/2014/main" id="{54A9C5F1-B76A-4908-9A82-8F1CD0FB5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33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ECF157C5-282F-4C93-80F7-CCD7F4A43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BE4A44A-C27C-4ACA-8079-4CAA8A7E8075}"/>
              </a:ext>
            </a:extLst>
          </p:cNvPr>
          <p:cNvSpPr>
            <a:spLocks noGrp="1"/>
          </p:cNvSpPr>
          <p:nvPr>
            <p:ph type="title"/>
          </p:nvPr>
        </p:nvSpPr>
        <p:spPr>
          <a:xfrm>
            <a:off x="841248" y="5529884"/>
            <a:ext cx="6754845" cy="1096331"/>
          </a:xfrm>
        </p:spPr>
        <p:txBody>
          <a:bodyPr>
            <a:normAutofit/>
          </a:bodyPr>
          <a:lstStyle/>
          <a:p>
            <a:r>
              <a:rPr lang="pt-BR" sz="4000">
                <a:solidFill>
                  <a:srgbClr val="303030"/>
                </a:solidFill>
              </a:rPr>
              <a:t>Componentes: Terminologia</a:t>
            </a:r>
          </a:p>
        </p:txBody>
      </p:sp>
      <p:sp>
        <p:nvSpPr>
          <p:cNvPr id="3" name="Espaço Reservado para Conteúdo 2">
            <a:extLst>
              <a:ext uri="{FF2B5EF4-FFF2-40B4-BE49-F238E27FC236}">
                <a16:creationId xmlns:a16="http://schemas.microsoft.com/office/drawing/2014/main" id="{311D0492-4FA8-4FA4-A789-2DD0BE227D1E}"/>
              </a:ext>
            </a:extLst>
          </p:cNvPr>
          <p:cNvSpPr>
            <a:spLocks noGrp="1"/>
          </p:cNvSpPr>
          <p:nvPr>
            <p:ph idx="1"/>
          </p:nvPr>
        </p:nvSpPr>
        <p:spPr>
          <a:xfrm>
            <a:off x="841248" y="731520"/>
            <a:ext cx="10701507" cy="4254137"/>
          </a:xfrm>
        </p:spPr>
        <p:txBody>
          <a:bodyPr anchor="ctr">
            <a:normAutofit/>
          </a:bodyPr>
          <a:lstStyle/>
          <a:p>
            <a:pPr marL="285115" marR="5080" indent="-273050">
              <a:spcBef>
                <a:spcPts val="1390"/>
              </a:spcBef>
            </a:pPr>
            <a:r>
              <a:rPr lang="pt-BR" sz="1900" dirty="0">
                <a:latin typeface="Verdana"/>
                <a:cs typeface="Verdana"/>
              </a:rPr>
              <a:t>Reservatório Inferior: Reservatório intercalado entre o  alimentador predial e a instalação elevatória, destinada a reservar  água e a funcionar como poço de sucção da instalação elevatória.</a:t>
            </a:r>
          </a:p>
          <a:p>
            <a:pPr marL="285115" marR="5080" indent="-273050">
              <a:spcBef>
                <a:spcPts val="1390"/>
              </a:spcBef>
            </a:pPr>
            <a:r>
              <a:rPr lang="pt-BR" sz="1900" dirty="0">
                <a:latin typeface="Verdana"/>
                <a:cs typeface="Verdana"/>
              </a:rPr>
              <a:t>Reservatório Superior: reservatório ligado ao alimentador predial  ou à tubulação de recalque, destinado a alimentar a rede predial de  distribuição.</a:t>
            </a:r>
          </a:p>
          <a:p>
            <a:pPr marL="285115" marR="5080" indent="-273050">
              <a:spcBef>
                <a:spcPts val="1390"/>
              </a:spcBef>
            </a:pPr>
            <a:r>
              <a:rPr lang="pt-BR" sz="1900" dirty="0">
                <a:latin typeface="Verdana"/>
                <a:cs typeface="Verdana"/>
              </a:rPr>
              <a:t>Colar ou barrilete: situa-se abaixo do reservatório superior e acima de laje-teto do último pavimento. É dotado de registros de gaveta que comandam toda distribuição de água. </a:t>
            </a:r>
          </a:p>
          <a:p>
            <a:pPr marL="285115" marR="5080" indent="-273050">
              <a:spcBef>
                <a:spcPts val="1390"/>
              </a:spcBef>
            </a:pPr>
            <a:r>
              <a:rPr lang="pt-BR" sz="1900" dirty="0">
                <a:latin typeface="Verdana"/>
                <a:cs typeface="Verdana"/>
              </a:rPr>
              <a:t>Coluna de água fria (CAF): é uma canalização vertical que parte  do barrilete e abastece os ramais de distribuição de água.</a:t>
            </a:r>
          </a:p>
          <a:p>
            <a:pPr marL="285115" marR="5080" indent="-273050">
              <a:spcBef>
                <a:spcPts val="1390"/>
              </a:spcBef>
            </a:pPr>
            <a:r>
              <a:rPr lang="pt-BR" sz="1900" dirty="0">
                <a:latin typeface="Verdana"/>
                <a:cs typeface="Verdana"/>
              </a:rPr>
              <a:t>Ramal: é a canalização compreendida entre a coluna e os sub-  ramais.</a:t>
            </a:r>
          </a:p>
          <a:p>
            <a:pPr marL="285115" marR="5080" indent="-273050">
              <a:spcBef>
                <a:spcPts val="1390"/>
              </a:spcBef>
            </a:pPr>
            <a:r>
              <a:rPr lang="pt-BR" sz="1900" dirty="0">
                <a:latin typeface="Verdana"/>
                <a:cs typeface="Verdana"/>
              </a:rPr>
              <a:t>Sub-ramal: é a canalização que conecta os ramais aos aparelhos  de utilização.</a:t>
            </a:r>
          </a:p>
          <a:p>
            <a:endParaRPr lang="pt-BR" sz="1900" dirty="0"/>
          </a:p>
        </p:txBody>
      </p:sp>
      <p:sp>
        <p:nvSpPr>
          <p:cNvPr id="36" name="Freeform: Shape 35">
            <a:extLst>
              <a:ext uri="{FF2B5EF4-FFF2-40B4-BE49-F238E27FC236}">
                <a16:creationId xmlns:a16="http://schemas.microsoft.com/office/drawing/2014/main" id="{54A9C5F1-B76A-4908-9A82-8F1CD0FB5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65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B81F8C7F-BC9A-49C4-9646-813495AFF239}"/>
              </a:ext>
            </a:extLst>
          </p:cNvPr>
          <p:cNvSpPr/>
          <p:nvPr/>
        </p:nvSpPr>
        <p:spPr>
          <a:xfrm>
            <a:off x="2402205" y="3663951"/>
            <a:ext cx="7753350" cy="2647949"/>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9CD7381F-0F93-4A7A-8D41-409E5DA80D99}"/>
              </a:ext>
            </a:extLst>
          </p:cNvPr>
          <p:cNvSpPr txBox="1"/>
          <p:nvPr/>
        </p:nvSpPr>
        <p:spPr>
          <a:xfrm>
            <a:off x="2423408" y="6338826"/>
            <a:ext cx="2135505" cy="269875"/>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Arial"/>
                <a:cs typeface="Arial"/>
              </a:rPr>
              <a:t>FONTE: Creder</a:t>
            </a:r>
            <a:r>
              <a:rPr sz="1600" b="1" spc="-80" dirty="0">
                <a:latin typeface="Arial"/>
                <a:cs typeface="Arial"/>
              </a:rPr>
              <a:t> </a:t>
            </a:r>
            <a:r>
              <a:rPr sz="1600" b="1" spc="-5" dirty="0">
                <a:latin typeface="Arial"/>
                <a:cs typeface="Arial"/>
              </a:rPr>
              <a:t>(2006)</a:t>
            </a:r>
            <a:endParaRPr sz="1600">
              <a:latin typeface="Arial"/>
              <a:cs typeface="Arial"/>
            </a:endParaRPr>
          </a:p>
        </p:txBody>
      </p:sp>
      <p:sp>
        <p:nvSpPr>
          <p:cNvPr id="8" name="Título 7">
            <a:extLst>
              <a:ext uri="{FF2B5EF4-FFF2-40B4-BE49-F238E27FC236}">
                <a16:creationId xmlns:a16="http://schemas.microsoft.com/office/drawing/2014/main" id="{B83E4993-7AD2-4C8A-9085-FC1DACDF8835}"/>
              </a:ext>
            </a:extLst>
          </p:cNvPr>
          <p:cNvSpPr>
            <a:spLocks noGrp="1"/>
          </p:cNvSpPr>
          <p:nvPr>
            <p:ph type="title"/>
          </p:nvPr>
        </p:nvSpPr>
        <p:spPr/>
        <p:txBody>
          <a:bodyPr>
            <a:normAutofit/>
          </a:bodyPr>
          <a:lstStyle/>
          <a:p>
            <a:r>
              <a:rPr lang="pt-BR" sz="3400" dirty="0"/>
              <a:t>Dimensionamento da Caixa D’água: Consumo Diário (CD)</a:t>
            </a:r>
          </a:p>
        </p:txBody>
      </p:sp>
      <p:sp>
        <p:nvSpPr>
          <p:cNvPr id="9" name="Espaço Reservado para Conteúdo 8">
            <a:extLst>
              <a:ext uri="{FF2B5EF4-FFF2-40B4-BE49-F238E27FC236}">
                <a16:creationId xmlns:a16="http://schemas.microsoft.com/office/drawing/2014/main" id="{1FA6E34B-804A-401D-A2F9-7AD38886D664}"/>
              </a:ext>
            </a:extLst>
          </p:cNvPr>
          <p:cNvSpPr>
            <a:spLocks noGrp="1"/>
          </p:cNvSpPr>
          <p:nvPr>
            <p:ph idx="1"/>
          </p:nvPr>
        </p:nvSpPr>
        <p:spPr/>
        <p:txBody>
          <a:bodyPr/>
          <a:lstStyle/>
          <a:p>
            <a:pPr algn="just"/>
            <a:r>
              <a:rPr lang="en-US" dirty="0"/>
              <a:t>Para se </a:t>
            </a:r>
            <a:r>
              <a:rPr lang="en-US" dirty="0" err="1"/>
              <a:t>estimar</a:t>
            </a:r>
            <a:r>
              <a:rPr lang="en-US" dirty="0"/>
              <a:t> o </a:t>
            </a:r>
            <a:r>
              <a:rPr lang="en-US" dirty="0" err="1"/>
              <a:t>consumo</a:t>
            </a:r>
            <a:r>
              <a:rPr lang="en-US" dirty="0"/>
              <a:t> </a:t>
            </a:r>
            <a:r>
              <a:rPr lang="en-US" dirty="0" err="1"/>
              <a:t>diário</a:t>
            </a:r>
            <a:r>
              <a:rPr lang="en-US" dirty="0"/>
              <a:t> de </a:t>
            </a:r>
            <a:r>
              <a:rPr lang="en-US" dirty="0" err="1"/>
              <a:t>água</a:t>
            </a:r>
            <a:r>
              <a:rPr lang="en-US" dirty="0"/>
              <a:t> é </a:t>
            </a:r>
            <a:r>
              <a:rPr lang="en-US" dirty="0" err="1"/>
              <a:t>necessário</a:t>
            </a:r>
            <a:r>
              <a:rPr lang="en-US" dirty="0"/>
              <a:t> que se </a:t>
            </a:r>
            <a:r>
              <a:rPr lang="en-US" dirty="0" err="1"/>
              <a:t>conheça</a:t>
            </a:r>
            <a:r>
              <a:rPr lang="en-US" dirty="0"/>
              <a:t> a </a:t>
            </a:r>
            <a:r>
              <a:rPr lang="en-US" dirty="0" err="1"/>
              <a:t>quantidade</a:t>
            </a:r>
            <a:r>
              <a:rPr lang="en-US" dirty="0"/>
              <a:t> de </a:t>
            </a:r>
            <a:r>
              <a:rPr lang="en-US" dirty="0" err="1"/>
              <a:t>pessoas</a:t>
            </a:r>
            <a:r>
              <a:rPr lang="en-US" dirty="0"/>
              <a:t> que </a:t>
            </a:r>
            <a:r>
              <a:rPr lang="en-US" dirty="0" err="1"/>
              <a:t>ocupará</a:t>
            </a:r>
            <a:r>
              <a:rPr lang="en-US" dirty="0"/>
              <a:t> a </a:t>
            </a:r>
            <a:r>
              <a:rPr lang="en-US" dirty="0" err="1"/>
              <a:t>edificação</a:t>
            </a:r>
            <a:r>
              <a:rPr lang="en-US" dirty="0"/>
              <a:t>. Para o </a:t>
            </a:r>
            <a:r>
              <a:rPr lang="en-US" dirty="0" err="1"/>
              <a:t>setor</a:t>
            </a:r>
            <a:r>
              <a:rPr lang="en-US" dirty="0"/>
              <a:t> </a:t>
            </a:r>
            <a:r>
              <a:rPr lang="en-US" dirty="0" err="1"/>
              <a:t>residencial</a:t>
            </a:r>
            <a:r>
              <a:rPr lang="en-US" dirty="0"/>
              <a:t>, é </a:t>
            </a:r>
            <a:r>
              <a:rPr lang="en-US" dirty="0" err="1"/>
              <a:t>recomendado</a:t>
            </a:r>
            <a:r>
              <a:rPr lang="en-US" dirty="0"/>
              <a:t> que se </a:t>
            </a:r>
            <a:r>
              <a:rPr lang="en-US" dirty="0" err="1"/>
              <a:t>considere</a:t>
            </a:r>
            <a:r>
              <a:rPr lang="en-US" dirty="0"/>
              <a:t> </a:t>
            </a:r>
            <a:r>
              <a:rPr lang="en-US" dirty="0" err="1"/>
              <a:t>cada</a:t>
            </a:r>
            <a:r>
              <a:rPr lang="en-US" dirty="0"/>
              <a:t> quarto social </a:t>
            </a:r>
            <a:r>
              <a:rPr lang="en-US" dirty="0" err="1"/>
              <a:t>ocupado</a:t>
            </a:r>
            <a:r>
              <a:rPr lang="en-US" dirty="0"/>
              <a:t> por </a:t>
            </a:r>
            <a:r>
              <a:rPr lang="en-US" dirty="0" err="1"/>
              <a:t>duas</a:t>
            </a:r>
            <a:r>
              <a:rPr lang="en-US" dirty="0"/>
              <a:t> </a:t>
            </a:r>
            <a:r>
              <a:rPr lang="en-US" dirty="0" err="1"/>
              <a:t>pessoas</a:t>
            </a:r>
            <a:r>
              <a:rPr lang="en-US" dirty="0"/>
              <a:t> e </a:t>
            </a:r>
            <a:r>
              <a:rPr lang="en-US" dirty="0" err="1"/>
              <a:t>cada</a:t>
            </a:r>
            <a:r>
              <a:rPr lang="en-US" dirty="0"/>
              <a:t> quarto de </a:t>
            </a:r>
            <a:r>
              <a:rPr lang="en-US" dirty="0" err="1"/>
              <a:t>serviço</a:t>
            </a:r>
            <a:r>
              <a:rPr lang="en-US" dirty="0"/>
              <a:t>, por </a:t>
            </a:r>
            <a:r>
              <a:rPr lang="en-US" dirty="0" err="1"/>
              <a:t>uma</a:t>
            </a:r>
            <a:r>
              <a:rPr lang="en-US" dirty="0"/>
              <a:t> </a:t>
            </a:r>
            <a:r>
              <a:rPr lang="en-US" dirty="0" err="1"/>
              <a:t>pessoa</a:t>
            </a:r>
            <a:r>
              <a:rPr lang="en-US" dirty="0"/>
              <a:t>.</a:t>
            </a:r>
            <a:endParaRPr lang="pt-BR" dirty="0"/>
          </a:p>
          <a:p>
            <a:pPr algn="just"/>
            <a:endParaRPr lang="pt-BR" dirty="0"/>
          </a:p>
        </p:txBody>
      </p:sp>
    </p:spTree>
    <p:extLst>
      <p:ext uri="{BB962C8B-B14F-4D97-AF65-F5344CB8AC3E}">
        <p14:creationId xmlns:p14="http://schemas.microsoft.com/office/powerpoint/2010/main" val="177173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933BFAD-6D51-4AAB-AF92-2D1C926F804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Consumo</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específico</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em</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função</a:t>
            </a:r>
            <a:r>
              <a:rPr lang="en-US" sz="2600" kern="1200" dirty="0">
                <a:solidFill>
                  <a:srgbClr val="FFFFFF"/>
                </a:solidFill>
                <a:latin typeface="+mj-lt"/>
                <a:ea typeface="+mj-ea"/>
                <a:cs typeface="+mj-cs"/>
              </a:rPr>
              <a:t> do </a:t>
            </a:r>
            <a:r>
              <a:rPr lang="en-US" sz="2600" kern="1200" dirty="0" err="1">
                <a:solidFill>
                  <a:srgbClr val="FFFFFF"/>
                </a:solidFill>
                <a:latin typeface="+mj-lt"/>
                <a:ea typeface="+mj-ea"/>
                <a:cs typeface="+mj-cs"/>
              </a:rPr>
              <a:t>tipo</a:t>
            </a:r>
            <a:r>
              <a:rPr lang="en-US" sz="2600" kern="1200" dirty="0">
                <a:solidFill>
                  <a:srgbClr val="FFFFFF"/>
                </a:solidFill>
                <a:latin typeface="+mj-lt"/>
                <a:ea typeface="+mj-ea"/>
                <a:cs typeface="+mj-cs"/>
              </a:rPr>
              <a:t> de </a:t>
            </a:r>
            <a:r>
              <a:rPr lang="en-US" sz="2600" kern="1200" dirty="0" err="1">
                <a:solidFill>
                  <a:srgbClr val="FFFFFF"/>
                </a:solidFill>
                <a:latin typeface="+mj-lt"/>
                <a:ea typeface="+mj-ea"/>
                <a:cs typeface="+mj-cs"/>
              </a:rPr>
              <a:t>prédio</a:t>
            </a:r>
            <a:endParaRPr lang="en-US" sz="2600" kern="1200" dirty="0">
              <a:solidFill>
                <a:srgbClr val="FFFFFF"/>
              </a:solidFill>
              <a:latin typeface="+mj-lt"/>
              <a:ea typeface="+mj-ea"/>
              <a:cs typeface="+mj-cs"/>
            </a:endParaRPr>
          </a:p>
        </p:txBody>
      </p:sp>
      <p:graphicFrame>
        <p:nvGraphicFramePr>
          <p:cNvPr id="7" name="Espaço Reservado para Conteúdo 6">
            <a:extLst>
              <a:ext uri="{FF2B5EF4-FFF2-40B4-BE49-F238E27FC236}">
                <a16:creationId xmlns:a16="http://schemas.microsoft.com/office/drawing/2014/main" id="{3B67A709-6BF8-4243-9894-F07C8EC0F27E}"/>
              </a:ext>
            </a:extLst>
          </p:cNvPr>
          <p:cNvGraphicFramePr>
            <a:graphicFrameLocks noGrp="1"/>
          </p:cNvGraphicFramePr>
          <p:nvPr>
            <p:ph idx="1"/>
            <p:extLst>
              <p:ext uri="{D42A27DB-BD31-4B8C-83A1-F6EECF244321}">
                <p14:modId xmlns:p14="http://schemas.microsoft.com/office/powerpoint/2010/main" val="895665772"/>
              </p:ext>
            </p:extLst>
          </p:nvPr>
        </p:nvGraphicFramePr>
        <p:xfrm>
          <a:off x="3702038" y="42204"/>
          <a:ext cx="8461826" cy="6757546"/>
        </p:xfrm>
        <a:graphic>
          <a:graphicData uri="http://schemas.openxmlformats.org/drawingml/2006/table">
            <a:tbl>
              <a:tblPr firstRow="1" firstCol="1" bandRow="1">
                <a:tableStyleId>{5C22544A-7EE6-4342-B048-85BDC9FD1C3A}</a:tableStyleId>
              </a:tblPr>
              <a:tblGrid>
                <a:gridCol w="3214070">
                  <a:extLst>
                    <a:ext uri="{9D8B030D-6E8A-4147-A177-3AD203B41FA5}">
                      <a16:colId xmlns:a16="http://schemas.microsoft.com/office/drawing/2014/main" val="201695855"/>
                    </a:ext>
                  </a:extLst>
                </a:gridCol>
                <a:gridCol w="2606831">
                  <a:extLst>
                    <a:ext uri="{9D8B030D-6E8A-4147-A177-3AD203B41FA5}">
                      <a16:colId xmlns:a16="http://schemas.microsoft.com/office/drawing/2014/main" val="2868777678"/>
                    </a:ext>
                  </a:extLst>
                </a:gridCol>
                <a:gridCol w="2640925">
                  <a:extLst>
                    <a:ext uri="{9D8B030D-6E8A-4147-A177-3AD203B41FA5}">
                      <a16:colId xmlns:a16="http://schemas.microsoft.com/office/drawing/2014/main" val="617517659"/>
                    </a:ext>
                  </a:extLst>
                </a:gridCol>
              </a:tblGrid>
              <a:tr h="257947">
                <a:tc>
                  <a:txBody>
                    <a:bodyPr/>
                    <a:lstStyle/>
                    <a:p>
                      <a:pPr marL="74930" algn="just">
                        <a:lnSpc>
                          <a:spcPct val="150000"/>
                        </a:lnSpc>
                        <a:spcAft>
                          <a:spcPts val="0"/>
                        </a:spcAft>
                      </a:pPr>
                      <a:r>
                        <a:rPr lang="pt-BR" sz="1450" dirty="0">
                          <a:effectLst/>
                        </a:rPr>
                        <a:t>Prédio</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just">
                        <a:lnSpc>
                          <a:spcPct val="150000"/>
                        </a:lnSpc>
                        <a:spcAft>
                          <a:spcPts val="0"/>
                        </a:spcAft>
                      </a:pPr>
                      <a:r>
                        <a:rPr lang="pt-BR" sz="1450">
                          <a:effectLst/>
                        </a:rPr>
                        <a:t>Consumo (litros/dia)</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just">
                        <a:lnSpc>
                          <a:spcPct val="150000"/>
                        </a:lnSpc>
                        <a:spcAft>
                          <a:spcPts val="0"/>
                        </a:spcAft>
                      </a:pPr>
                      <a:r>
                        <a:rPr lang="pt-BR" sz="1450">
                          <a:effectLst/>
                        </a:rPr>
                        <a:t>Unidade</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1114305062"/>
                  </a:ext>
                </a:extLst>
              </a:tr>
              <a:tr h="339725">
                <a:tc gridSpan="3">
                  <a:txBody>
                    <a:bodyPr/>
                    <a:lstStyle/>
                    <a:p>
                      <a:pPr marL="74930" algn="just">
                        <a:lnSpc>
                          <a:spcPct val="150000"/>
                        </a:lnSpc>
                        <a:spcAft>
                          <a:spcPts val="0"/>
                        </a:spcAft>
                      </a:pPr>
                      <a:r>
                        <a:rPr lang="pt-BR" sz="1450" dirty="0">
                          <a:effectLst/>
                        </a:rPr>
                        <a:t>Serviço Doméstico</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96870" marR="96870" marT="48435" marB="48435"/>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99710804"/>
                  </a:ext>
                </a:extLst>
              </a:tr>
              <a:tr h="257947">
                <a:tc>
                  <a:txBody>
                    <a:bodyPr/>
                    <a:lstStyle/>
                    <a:p>
                      <a:pPr marL="74930" algn="just">
                        <a:lnSpc>
                          <a:spcPct val="150000"/>
                        </a:lnSpc>
                        <a:spcAft>
                          <a:spcPts val="0"/>
                        </a:spcAft>
                      </a:pPr>
                      <a:r>
                        <a:rPr lang="pt-BR" sz="1450">
                          <a:effectLst/>
                        </a:rPr>
                        <a:t>Apartamentos</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200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rowSpan="5">
                  <a:txBody>
                    <a:bodyPr/>
                    <a:lstStyle/>
                    <a:p>
                      <a:pPr marL="74930" algn="ctr">
                        <a:lnSpc>
                          <a:spcPct val="150000"/>
                        </a:lnSpc>
                        <a:spcAft>
                          <a:spcPts val="0"/>
                        </a:spcAft>
                      </a:pPr>
                      <a:r>
                        <a:rPr lang="pt-BR" sz="1450" dirty="0">
                          <a:effectLst/>
                        </a:rPr>
                        <a:t>Per capita</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96870" marR="96870" marT="48435" marB="48435" anchor="ctr"/>
                </a:tc>
                <a:extLst>
                  <a:ext uri="{0D108BD9-81ED-4DB2-BD59-A6C34878D82A}">
                    <a16:rowId xmlns:a16="http://schemas.microsoft.com/office/drawing/2014/main" val="1523435342"/>
                  </a:ext>
                </a:extLst>
              </a:tr>
              <a:tr h="257947">
                <a:tc>
                  <a:txBody>
                    <a:bodyPr/>
                    <a:lstStyle/>
                    <a:p>
                      <a:pPr marL="74930" algn="just">
                        <a:lnSpc>
                          <a:spcPct val="150000"/>
                        </a:lnSpc>
                        <a:spcAft>
                          <a:spcPts val="0"/>
                        </a:spcAft>
                      </a:pPr>
                      <a:r>
                        <a:rPr lang="pt-BR" sz="1450" dirty="0">
                          <a:effectLst/>
                        </a:rPr>
                        <a:t>Apartamentos e residências de luxo</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dirty="0">
                          <a:effectLst/>
                        </a:rPr>
                        <a:t>300 a 400</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vMerge="1">
                  <a:txBody>
                    <a:bodyPr/>
                    <a:lstStyle/>
                    <a:p>
                      <a:endParaRPr lang="pt-BR"/>
                    </a:p>
                  </a:txBody>
                  <a:tcPr/>
                </a:tc>
                <a:extLst>
                  <a:ext uri="{0D108BD9-81ED-4DB2-BD59-A6C34878D82A}">
                    <a16:rowId xmlns:a16="http://schemas.microsoft.com/office/drawing/2014/main" val="3943969907"/>
                  </a:ext>
                </a:extLst>
              </a:tr>
              <a:tr h="257947">
                <a:tc>
                  <a:txBody>
                    <a:bodyPr/>
                    <a:lstStyle/>
                    <a:p>
                      <a:pPr marL="74930" algn="just">
                        <a:lnSpc>
                          <a:spcPct val="150000"/>
                        </a:lnSpc>
                        <a:spcAft>
                          <a:spcPts val="0"/>
                        </a:spcAft>
                      </a:pPr>
                      <a:r>
                        <a:rPr lang="pt-BR" sz="1450" dirty="0">
                          <a:effectLst/>
                        </a:rPr>
                        <a:t>Residência média</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dirty="0">
                          <a:effectLst/>
                        </a:rPr>
                        <a:t>150</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vMerge="1">
                  <a:txBody>
                    <a:bodyPr/>
                    <a:lstStyle/>
                    <a:p>
                      <a:endParaRPr lang="pt-BR"/>
                    </a:p>
                  </a:txBody>
                  <a:tcPr/>
                </a:tc>
                <a:extLst>
                  <a:ext uri="{0D108BD9-81ED-4DB2-BD59-A6C34878D82A}">
                    <a16:rowId xmlns:a16="http://schemas.microsoft.com/office/drawing/2014/main" val="2329545542"/>
                  </a:ext>
                </a:extLst>
              </a:tr>
              <a:tr h="257947">
                <a:tc>
                  <a:txBody>
                    <a:bodyPr/>
                    <a:lstStyle/>
                    <a:p>
                      <a:pPr marL="74930" algn="just">
                        <a:lnSpc>
                          <a:spcPct val="150000"/>
                        </a:lnSpc>
                        <a:spcAft>
                          <a:spcPts val="0"/>
                        </a:spcAft>
                      </a:pPr>
                      <a:r>
                        <a:rPr lang="pt-BR" sz="1450">
                          <a:effectLst/>
                        </a:rPr>
                        <a:t>Residência popular</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120 a 150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vMerge="1">
                  <a:txBody>
                    <a:bodyPr/>
                    <a:lstStyle/>
                    <a:p>
                      <a:endParaRPr lang="pt-BR"/>
                    </a:p>
                  </a:txBody>
                  <a:tcPr/>
                </a:tc>
                <a:extLst>
                  <a:ext uri="{0D108BD9-81ED-4DB2-BD59-A6C34878D82A}">
                    <a16:rowId xmlns:a16="http://schemas.microsoft.com/office/drawing/2014/main" val="3366166627"/>
                  </a:ext>
                </a:extLst>
              </a:tr>
              <a:tr h="257947">
                <a:tc>
                  <a:txBody>
                    <a:bodyPr/>
                    <a:lstStyle/>
                    <a:p>
                      <a:pPr marL="74930" algn="just">
                        <a:lnSpc>
                          <a:spcPct val="150000"/>
                        </a:lnSpc>
                        <a:spcAft>
                          <a:spcPts val="0"/>
                        </a:spcAft>
                      </a:pPr>
                      <a:r>
                        <a:rPr lang="pt-BR" sz="1450">
                          <a:effectLst/>
                        </a:rPr>
                        <a:t>Alojamento provisório de obra</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80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vMerge="1">
                  <a:txBody>
                    <a:bodyPr/>
                    <a:lstStyle/>
                    <a:p>
                      <a:endParaRPr lang="pt-BR"/>
                    </a:p>
                  </a:txBody>
                  <a:tcPr/>
                </a:tc>
                <a:extLst>
                  <a:ext uri="{0D108BD9-81ED-4DB2-BD59-A6C34878D82A}">
                    <a16:rowId xmlns:a16="http://schemas.microsoft.com/office/drawing/2014/main" val="1617432851"/>
                  </a:ext>
                </a:extLst>
              </a:tr>
              <a:tr h="339725">
                <a:tc gridSpan="3">
                  <a:txBody>
                    <a:bodyPr/>
                    <a:lstStyle/>
                    <a:p>
                      <a:pPr marL="74930" algn="just">
                        <a:lnSpc>
                          <a:spcPct val="150000"/>
                        </a:lnSpc>
                        <a:spcAft>
                          <a:spcPts val="0"/>
                        </a:spcAft>
                      </a:pPr>
                      <a:r>
                        <a:rPr lang="pt-BR" sz="1450" dirty="0">
                          <a:effectLst/>
                        </a:rPr>
                        <a:t>Serviço Publico</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96870" marR="96870" marT="48435" marB="48435"/>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612799835"/>
                  </a:ext>
                </a:extLst>
              </a:tr>
              <a:tr h="257947">
                <a:tc>
                  <a:txBody>
                    <a:bodyPr/>
                    <a:lstStyle/>
                    <a:p>
                      <a:pPr marL="74930" algn="just">
                        <a:lnSpc>
                          <a:spcPct val="150000"/>
                        </a:lnSpc>
                        <a:spcAft>
                          <a:spcPts val="0"/>
                        </a:spcAft>
                      </a:pPr>
                      <a:r>
                        <a:rPr lang="pt-BR" sz="1450">
                          <a:effectLst/>
                        </a:rPr>
                        <a:t>Edifício de escritório</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50 a 80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Ocupante efetivo</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3387428458"/>
                  </a:ext>
                </a:extLst>
              </a:tr>
              <a:tr h="257947">
                <a:tc>
                  <a:txBody>
                    <a:bodyPr/>
                    <a:lstStyle/>
                    <a:p>
                      <a:pPr marL="74930" algn="just">
                        <a:lnSpc>
                          <a:spcPct val="150000"/>
                        </a:lnSpc>
                        <a:spcAft>
                          <a:spcPts val="0"/>
                        </a:spcAft>
                      </a:pPr>
                      <a:r>
                        <a:rPr lang="pt-BR" sz="1450">
                          <a:effectLst/>
                        </a:rPr>
                        <a:t>Escola (internato)</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150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Per capita</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2205378418"/>
                  </a:ext>
                </a:extLst>
              </a:tr>
              <a:tr h="257947">
                <a:tc>
                  <a:txBody>
                    <a:bodyPr/>
                    <a:lstStyle/>
                    <a:p>
                      <a:pPr marL="74930" algn="just">
                        <a:lnSpc>
                          <a:spcPct val="150000"/>
                        </a:lnSpc>
                        <a:spcAft>
                          <a:spcPts val="0"/>
                        </a:spcAft>
                      </a:pPr>
                      <a:r>
                        <a:rPr lang="pt-BR" sz="1450">
                          <a:effectLst/>
                        </a:rPr>
                        <a:t>Escola (externato)</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50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Aluno</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3163633697"/>
                  </a:ext>
                </a:extLst>
              </a:tr>
              <a:tr h="257947">
                <a:tc>
                  <a:txBody>
                    <a:bodyPr/>
                    <a:lstStyle/>
                    <a:p>
                      <a:pPr marL="74930" algn="just">
                        <a:lnSpc>
                          <a:spcPct val="150000"/>
                        </a:lnSpc>
                        <a:spcAft>
                          <a:spcPts val="0"/>
                        </a:spcAft>
                      </a:pPr>
                      <a:r>
                        <a:rPr lang="pt-BR" sz="1450">
                          <a:effectLst/>
                        </a:rPr>
                        <a:t>Hospitais e casas de saúde</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250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Leito</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1537898550"/>
                  </a:ext>
                </a:extLst>
              </a:tr>
              <a:tr h="257947">
                <a:tc>
                  <a:txBody>
                    <a:bodyPr/>
                    <a:lstStyle/>
                    <a:p>
                      <a:pPr marL="74930" algn="just">
                        <a:lnSpc>
                          <a:spcPct val="150000"/>
                        </a:lnSpc>
                        <a:spcAft>
                          <a:spcPts val="0"/>
                        </a:spcAft>
                      </a:pPr>
                      <a:r>
                        <a:rPr lang="pt-BR" sz="1450" dirty="0">
                          <a:effectLst/>
                        </a:rPr>
                        <a:t>Hotéis com cozinha e lavanderia</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250 a 350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dirty="0">
                          <a:effectLst/>
                        </a:rPr>
                        <a:t>Hóspede</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3664647257"/>
                  </a:ext>
                </a:extLst>
              </a:tr>
              <a:tr h="257947">
                <a:tc>
                  <a:txBody>
                    <a:bodyPr/>
                    <a:lstStyle/>
                    <a:p>
                      <a:pPr marL="74930" algn="just">
                        <a:lnSpc>
                          <a:spcPct val="150000"/>
                        </a:lnSpc>
                        <a:spcAft>
                          <a:spcPts val="0"/>
                        </a:spcAft>
                      </a:pPr>
                      <a:r>
                        <a:rPr lang="pt-BR" sz="1450">
                          <a:effectLst/>
                        </a:rPr>
                        <a:t>Hotéis sem cozinha e lavanderia</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120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Hóspede</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348071800"/>
                  </a:ext>
                </a:extLst>
              </a:tr>
              <a:tr h="257947">
                <a:tc>
                  <a:txBody>
                    <a:bodyPr/>
                    <a:lstStyle/>
                    <a:p>
                      <a:pPr marL="74930" algn="just">
                        <a:lnSpc>
                          <a:spcPct val="150000"/>
                        </a:lnSpc>
                        <a:spcAft>
                          <a:spcPts val="0"/>
                        </a:spcAft>
                      </a:pPr>
                      <a:r>
                        <a:rPr lang="pt-BR" sz="1450">
                          <a:effectLst/>
                        </a:rPr>
                        <a:t>Quartéis</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150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dirty="0">
                          <a:effectLst/>
                        </a:rPr>
                        <a:t>Per capita</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3801236869"/>
                  </a:ext>
                </a:extLst>
              </a:tr>
              <a:tr h="257947">
                <a:tc>
                  <a:txBody>
                    <a:bodyPr/>
                    <a:lstStyle/>
                    <a:p>
                      <a:pPr marL="74930" algn="just">
                        <a:lnSpc>
                          <a:spcPct val="150000"/>
                        </a:lnSpc>
                        <a:spcAft>
                          <a:spcPts val="0"/>
                        </a:spcAft>
                      </a:pPr>
                      <a:r>
                        <a:rPr lang="pt-BR" sz="1450">
                          <a:effectLst/>
                        </a:rPr>
                        <a:t>Restaurantes e Similares</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25</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Refeição</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4201563293"/>
                  </a:ext>
                </a:extLst>
              </a:tr>
              <a:tr h="257947">
                <a:tc>
                  <a:txBody>
                    <a:bodyPr/>
                    <a:lstStyle/>
                    <a:p>
                      <a:pPr marL="74930" algn="just">
                        <a:lnSpc>
                          <a:spcPct val="150000"/>
                        </a:lnSpc>
                        <a:spcAft>
                          <a:spcPts val="0"/>
                        </a:spcAft>
                      </a:pPr>
                      <a:r>
                        <a:rPr lang="pt-BR" sz="1450">
                          <a:effectLst/>
                        </a:rPr>
                        <a:t>Mercados</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5</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m²</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3707357200"/>
                  </a:ext>
                </a:extLst>
              </a:tr>
              <a:tr h="257947">
                <a:tc rowSpan="2">
                  <a:txBody>
                    <a:bodyPr/>
                    <a:lstStyle/>
                    <a:p>
                      <a:pPr marL="74930" algn="just">
                        <a:lnSpc>
                          <a:spcPct val="150000"/>
                        </a:lnSpc>
                        <a:spcAft>
                          <a:spcPts val="0"/>
                        </a:spcAft>
                      </a:pPr>
                      <a:r>
                        <a:rPr lang="pt-BR" sz="1450">
                          <a:effectLst/>
                        </a:rPr>
                        <a:t>Postos de serviços</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96870" marR="96870" marT="48435" marB="48435"/>
                </a:tc>
                <a:tc>
                  <a:txBody>
                    <a:bodyPr/>
                    <a:lstStyle/>
                    <a:p>
                      <a:pPr marL="74930" algn="ctr">
                        <a:lnSpc>
                          <a:spcPct val="150000"/>
                        </a:lnSpc>
                        <a:spcAft>
                          <a:spcPts val="0"/>
                        </a:spcAft>
                      </a:pPr>
                      <a:r>
                        <a:rPr lang="pt-BR" sz="1450">
                          <a:effectLst/>
                        </a:rPr>
                        <a:t>100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Automóvel</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3895952583"/>
                  </a:ext>
                </a:extLst>
              </a:tr>
              <a:tr h="257947">
                <a:tc vMerge="1">
                  <a:txBody>
                    <a:bodyPr/>
                    <a:lstStyle/>
                    <a:p>
                      <a:endParaRPr lang="pt-BR"/>
                    </a:p>
                  </a:txBody>
                  <a:tcPr/>
                </a:tc>
                <a:tc>
                  <a:txBody>
                    <a:bodyPr/>
                    <a:lstStyle/>
                    <a:p>
                      <a:pPr marL="74930" algn="ctr">
                        <a:lnSpc>
                          <a:spcPct val="150000"/>
                        </a:lnSpc>
                        <a:spcAft>
                          <a:spcPts val="0"/>
                        </a:spcAft>
                      </a:pPr>
                      <a:r>
                        <a:rPr lang="pt-BR" sz="1450">
                          <a:effectLst/>
                        </a:rPr>
                        <a:t>150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Caminhão</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2101172951"/>
                  </a:ext>
                </a:extLst>
              </a:tr>
              <a:tr h="257947">
                <a:tc>
                  <a:txBody>
                    <a:bodyPr/>
                    <a:lstStyle/>
                    <a:p>
                      <a:pPr marL="74930" algn="just">
                        <a:lnSpc>
                          <a:spcPct val="150000"/>
                        </a:lnSpc>
                        <a:spcAft>
                          <a:spcPts val="0"/>
                        </a:spcAft>
                      </a:pPr>
                      <a:r>
                        <a:rPr lang="pt-BR" sz="1450">
                          <a:effectLst/>
                        </a:rPr>
                        <a:t>Cinemas e Teatros</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2</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Lugar</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915282244"/>
                  </a:ext>
                </a:extLst>
              </a:tr>
              <a:tr h="257947">
                <a:tc>
                  <a:txBody>
                    <a:bodyPr/>
                    <a:lstStyle/>
                    <a:p>
                      <a:pPr marL="74930" algn="just">
                        <a:lnSpc>
                          <a:spcPct val="150000"/>
                        </a:lnSpc>
                        <a:spcAft>
                          <a:spcPts val="0"/>
                        </a:spcAft>
                      </a:pPr>
                      <a:r>
                        <a:rPr lang="pt-BR" sz="1450">
                          <a:effectLst/>
                        </a:rPr>
                        <a:t>Igrejas e Templos</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2</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Lugar</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2483852117"/>
                  </a:ext>
                </a:extLst>
              </a:tr>
              <a:tr h="257947">
                <a:tc>
                  <a:txBody>
                    <a:bodyPr/>
                    <a:lstStyle/>
                    <a:p>
                      <a:pPr marL="74930" algn="just">
                        <a:lnSpc>
                          <a:spcPct val="150000"/>
                        </a:lnSpc>
                        <a:spcAft>
                          <a:spcPts val="0"/>
                        </a:spcAft>
                      </a:pPr>
                      <a:r>
                        <a:rPr lang="pt-BR" sz="1450">
                          <a:effectLst/>
                        </a:rPr>
                        <a:t>Creches</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a:effectLst/>
                        </a:rPr>
                        <a:t>50</a:t>
                      </a:r>
                      <a:endParaRPr lang="pt-BR" sz="145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tc>
                  <a:txBody>
                    <a:bodyPr/>
                    <a:lstStyle/>
                    <a:p>
                      <a:pPr marL="74930" algn="ctr">
                        <a:lnSpc>
                          <a:spcPct val="150000"/>
                        </a:lnSpc>
                        <a:spcAft>
                          <a:spcPts val="0"/>
                        </a:spcAft>
                      </a:pPr>
                      <a:r>
                        <a:rPr lang="pt-BR" sz="1450" dirty="0">
                          <a:effectLst/>
                        </a:rPr>
                        <a:t>Per capita</a:t>
                      </a:r>
                      <a:endParaRPr lang="pt-BR" sz="1450" dirty="0">
                        <a:effectLst/>
                        <a:latin typeface="Book Antiqua" panose="02040602050305030304" pitchFamily="18" charset="0"/>
                        <a:ea typeface="Book Antiqua" panose="02040602050305030304" pitchFamily="18" charset="0"/>
                        <a:cs typeface="Book Antiqua" panose="02040602050305030304" pitchFamily="18" charset="0"/>
                      </a:endParaRPr>
                    </a:p>
                  </a:txBody>
                  <a:tcPr marL="64729" marR="64729" marT="0" marB="0"/>
                </a:tc>
                <a:extLst>
                  <a:ext uri="{0D108BD9-81ED-4DB2-BD59-A6C34878D82A}">
                    <a16:rowId xmlns:a16="http://schemas.microsoft.com/office/drawing/2014/main" val="2277478649"/>
                  </a:ext>
                </a:extLst>
              </a:tr>
            </a:tbl>
          </a:graphicData>
        </a:graphic>
      </p:graphicFrame>
    </p:spTree>
    <p:extLst>
      <p:ext uri="{BB962C8B-B14F-4D97-AF65-F5344CB8AC3E}">
        <p14:creationId xmlns:p14="http://schemas.microsoft.com/office/powerpoint/2010/main" val="347705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FE1542-43D1-44B0-BF3A-1BC9D0DED1F6}"/>
              </a:ext>
            </a:extLst>
          </p:cNvPr>
          <p:cNvSpPr>
            <a:spLocks noGrp="1"/>
          </p:cNvSpPr>
          <p:nvPr>
            <p:ph type="title"/>
          </p:nvPr>
        </p:nvSpPr>
        <p:spPr>
          <a:xfrm>
            <a:off x="838200" y="5529884"/>
            <a:ext cx="7719381" cy="1096331"/>
          </a:xfrm>
        </p:spPr>
        <p:txBody>
          <a:bodyPr>
            <a:normAutofit/>
          </a:bodyPr>
          <a:lstStyle/>
          <a:p>
            <a:r>
              <a:rPr lang="pt-BR"/>
              <a:t>Capacidade dos Reservatórios</a:t>
            </a:r>
          </a:p>
        </p:txBody>
      </p:sp>
      <p:sp>
        <p:nvSpPr>
          <p:cNvPr id="31" name="Freeform: Shape 30">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4" name="Espaço Reservado para Conteúdo 2">
            <a:extLst>
              <a:ext uri="{FF2B5EF4-FFF2-40B4-BE49-F238E27FC236}">
                <a16:creationId xmlns:a16="http://schemas.microsoft.com/office/drawing/2014/main" id="{D6F8FB78-C0D3-4136-ADC7-C953A2D652E2}"/>
              </a:ext>
            </a:extLst>
          </p:cNvPr>
          <p:cNvGraphicFramePr>
            <a:graphicFrameLocks noGrp="1"/>
          </p:cNvGraphicFramePr>
          <p:nvPr>
            <p:ph idx="1"/>
            <p:extLst>
              <p:ext uri="{D42A27DB-BD31-4B8C-83A1-F6EECF244321}">
                <p14:modId xmlns:p14="http://schemas.microsoft.com/office/powerpoint/2010/main" val="2116363527"/>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39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560F2CD6-C1A1-49A6-8E50-3CADBCC89976}"/>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Exercícios</a:t>
            </a:r>
          </a:p>
        </p:txBody>
      </p:sp>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DB5D302E-CB1A-4C3C-9BA1-5B217BF2A3C6}"/>
                  </a:ext>
                </a:extLst>
              </p:cNvPr>
              <p:cNvSpPr>
                <a:spLocks noGrp="1"/>
              </p:cNvSpPr>
              <p:nvPr>
                <p:ph idx="1"/>
              </p:nvPr>
            </p:nvSpPr>
            <p:spPr>
              <a:xfrm>
                <a:off x="1397035" y="2177170"/>
                <a:ext cx="9708995" cy="4448713"/>
              </a:xfrm>
            </p:spPr>
            <p:txBody>
              <a:bodyPr anchor="ctr">
                <a:normAutofit/>
              </a:bodyPr>
              <a:lstStyle/>
              <a:p>
                <a:pPr algn="just"/>
                <a:r>
                  <a:rPr lang="pt-BR" sz="2400" dirty="0"/>
                  <a:t>1. Determinar as capacidades dos reservatórios superior e inferior de um edifício com 18 pavimentos que tenha 8 apartamentos cada pavimento. Cada apartamento tem 3 dormitórios com e 1 quarto de empregada. Prever 10000 litros para reserva técnica de incêndio. Considerar residência de alto padrão. </a:t>
                </a:r>
              </a:p>
              <a:p>
                <a:pPr marL="0" indent="0" algn="just">
                  <a:buNone/>
                </a:pPr>
                <a14:m>
                  <m:oMathPara xmlns:m="http://schemas.openxmlformats.org/officeDocument/2006/math">
                    <m:oMathParaPr>
                      <m:jc m:val="centerGroup"/>
                    </m:oMathParaPr>
                    <m:oMath xmlns:m="http://schemas.openxmlformats.org/officeDocument/2006/math">
                      <m:r>
                        <a:rPr lang="pt-BR" sz="2400" b="0" i="1" smtClean="0">
                          <a:solidFill>
                            <a:srgbClr val="FF0000"/>
                          </a:solidFill>
                          <a:latin typeface="Cambria Math" panose="02040503050406030204" pitchFamily="18" charset="0"/>
                        </a:rPr>
                        <m:t>𝐴𝑝𝑡𝑜</m:t>
                      </m:r>
                      <m:r>
                        <a:rPr lang="pt-BR" sz="2400" b="0" i="1" smtClean="0">
                          <a:solidFill>
                            <a:srgbClr val="FF0000"/>
                          </a:solidFill>
                          <a:latin typeface="Cambria Math" panose="02040503050406030204" pitchFamily="18" charset="0"/>
                        </a:rPr>
                        <m:t>=3 . 2+1=7 </m:t>
                      </m:r>
                      <m:r>
                        <a:rPr lang="pt-BR" sz="2400" b="0" i="1" smtClean="0">
                          <a:solidFill>
                            <a:srgbClr val="FF0000"/>
                          </a:solidFill>
                          <a:latin typeface="Cambria Math" panose="02040503050406030204" pitchFamily="18" charset="0"/>
                        </a:rPr>
                        <m:t>𝑝𝑒𝑠𝑠𝑜𝑎𝑠</m:t>
                      </m:r>
                    </m:oMath>
                  </m:oMathPara>
                </a14:m>
                <a:endParaRPr lang="pt-BR" sz="2400" dirty="0">
                  <a:solidFill>
                    <a:srgbClr val="FF0000"/>
                  </a:solidFill>
                </a:endParaRPr>
              </a:p>
              <a:p>
                <a:pPr marL="0" indent="0" algn="just">
                  <a:buNone/>
                </a:pPr>
                <a14:m>
                  <m:oMathPara xmlns:m="http://schemas.openxmlformats.org/officeDocument/2006/math">
                    <m:oMathParaPr>
                      <m:jc m:val="centerGroup"/>
                    </m:oMathParaPr>
                    <m:oMath xmlns:m="http://schemas.openxmlformats.org/officeDocument/2006/math">
                      <m:sSub>
                        <m:sSubPr>
                          <m:ctrlPr>
                            <a:rPr lang="pt-BR" sz="2400" b="0" i="1" smtClean="0">
                              <a:solidFill>
                                <a:srgbClr val="FF0000"/>
                              </a:solidFill>
                              <a:latin typeface="Cambria Math" panose="02040503050406030204" pitchFamily="18" charset="0"/>
                            </a:rPr>
                          </m:ctrlPr>
                        </m:sSubPr>
                        <m:e>
                          <m:r>
                            <a:rPr lang="pt-BR" sz="2400" b="0" i="1" smtClean="0">
                              <a:solidFill>
                                <a:srgbClr val="FF0000"/>
                              </a:solidFill>
                              <a:latin typeface="Cambria Math" panose="02040503050406030204" pitchFamily="18" charset="0"/>
                            </a:rPr>
                            <m:t>𝑁</m:t>
                          </m:r>
                        </m:e>
                        <m:sub>
                          <m:r>
                            <a:rPr lang="pt-BR" sz="2400" b="0" i="1" smtClean="0">
                              <a:solidFill>
                                <a:srgbClr val="FF0000"/>
                              </a:solidFill>
                              <a:latin typeface="Cambria Math" panose="02040503050406030204" pitchFamily="18" charset="0"/>
                            </a:rPr>
                            <m:t>𝑃𝑒𝑠𝑠𝑜𝑎𝑠</m:t>
                          </m:r>
                        </m:sub>
                      </m:sSub>
                      <m:r>
                        <a:rPr lang="pt-BR" sz="2400" b="0" i="1" smtClean="0">
                          <a:solidFill>
                            <a:srgbClr val="FF0000"/>
                          </a:solidFill>
                          <a:latin typeface="Cambria Math" panose="02040503050406030204" pitchFamily="18" charset="0"/>
                        </a:rPr>
                        <m:t>=</m:t>
                      </m:r>
                      <m:r>
                        <a:rPr lang="pt-BR" sz="2400" b="0" i="0" smtClean="0">
                          <a:solidFill>
                            <a:srgbClr val="FF0000"/>
                          </a:solidFill>
                          <a:latin typeface="Cambria Math" panose="02040503050406030204" pitchFamily="18" charset="0"/>
                        </a:rPr>
                        <m:t>18 . 8 . 7=1008 </m:t>
                      </m:r>
                      <m:r>
                        <m:rPr>
                          <m:sty m:val="p"/>
                        </m:rPr>
                        <a:rPr lang="pt-BR" sz="2400" b="0" i="0" smtClean="0">
                          <a:solidFill>
                            <a:srgbClr val="FF0000"/>
                          </a:solidFill>
                          <a:latin typeface="Cambria Math" panose="02040503050406030204" pitchFamily="18" charset="0"/>
                        </a:rPr>
                        <m:t>pessoas</m:t>
                      </m:r>
                    </m:oMath>
                  </m:oMathPara>
                </a14:m>
                <a:endParaRPr lang="pt-BR" sz="2400" dirty="0"/>
              </a:p>
              <a:p>
                <a:pPr marL="0" indent="0" algn="just">
                  <a:buNone/>
                </a:pPr>
                <a14:m>
                  <m:oMathPara xmlns:m="http://schemas.openxmlformats.org/officeDocument/2006/math">
                    <m:oMathParaPr>
                      <m:jc m:val="centerGroup"/>
                    </m:oMathParaPr>
                    <m:oMath xmlns:m="http://schemas.openxmlformats.org/officeDocument/2006/math">
                      <m:sSub>
                        <m:sSubPr>
                          <m:ctrlPr>
                            <a:rPr lang="pt-BR" sz="2400" b="0" i="1" smtClean="0">
                              <a:solidFill>
                                <a:srgbClr val="FF0000"/>
                              </a:solidFill>
                              <a:latin typeface="Cambria Math" panose="02040503050406030204" pitchFamily="18" charset="0"/>
                            </a:rPr>
                          </m:ctrlPr>
                        </m:sSubPr>
                        <m:e>
                          <m:r>
                            <a:rPr lang="pt-BR" sz="2400" b="0" i="1" smtClean="0">
                              <a:solidFill>
                                <a:srgbClr val="FF0000"/>
                              </a:solidFill>
                              <a:latin typeface="Cambria Math" panose="02040503050406030204" pitchFamily="18" charset="0"/>
                            </a:rPr>
                            <m:t>𝑉𝑜𝑙𝑢𝑚𝑒</m:t>
                          </m:r>
                        </m:e>
                        <m:sub>
                          <m:r>
                            <a:rPr lang="pt-BR" sz="2400" b="0" i="1" smtClean="0">
                              <a:solidFill>
                                <a:srgbClr val="FF0000"/>
                              </a:solidFill>
                              <a:latin typeface="Cambria Math" panose="02040503050406030204" pitchFamily="18" charset="0"/>
                            </a:rPr>
                            <m:t>𝑇𝑂𝑇𝐴𝐿</m:t>
                          </m:r>
                        </m:sub>
                      </m:sSub>
                      <m:r>
                        <a:rPr lang="pt-BR" sz="2400" b="0" i="1" smtClean="0">
                          <a:solidFill>
                            <a:srgbClr val="FF0000"/>
                          </a:solidFill>
                          <a:latin typeface="Cambria Math" panose="02040503050406030204" pitchFamily="18" charset="0"/>
                          <a:ea typeface="Cambria Math" panose="02040503050406030204" pitchFamily="18" charset="0"/>
                        </a:rPr>
                        <m:t>→1</m:t>
                      </m:r>
                      <m:r>
                        <a:rPr lang="pt-BR" sz="2400" b="0" i="1" smtClean="0">
                          <a:solidFill>
                            <a:srgbClr val="FF0000"/>
                          </a:solidFill>
                          <a:latin typeface="Cambria Math" panose="02040503050406030204" pitchFamily="18" charset="0"/>
                          <a:ea typeface="Cambria Math" panose="02040503050406030204" pitchFamily="18" charset="0"/>
                        </a:rPr>
                        <m:t>𝐶𝐷</m:t>
                      </m:r>
                      <m:r>
                        <a:rPr lang="pt-BR" sz="2400" b="0" i="1" smtClean="0">
                          <a:solidFill>
                            <a:srgbClr val="FF0000"/>
                          </a:solidFill>
                          <a:latin typeface="Cambria Math" panose="02040503050406030204" pitchFamily="18" charset="0"/>
                        </a:rPr>
                        <m:t>=1008 .400=403.200</m:t>
                      </m:r>
                      <m:r>
                        <a:rPr lang="pt-BR" sz="2400" b="0" i="1" smtClean="0">
                          <a:solidFill>
                            <a:srgbClr val="FF0000"/>
                          </a:solidFill>
                          <a:latin typeface="Cambria Math" panose="02040503050406030204" pitchFamily="18" charset="0"/>
                          <a:ea typeface="Cambria Math" panose="02040503050406030204" pitchFamily="18" charset="0"/>
                        </a:rPr>
                        <m:t>ℓ</m:t>
                      </m:r>
                      <m:r>
                        <a:rPr lang="pt-BR" sz="2400" b="0" i="1" smtClean="0">
                          <a:solidFill>
                            <a:srgbClr val="FF0000"/>
                          </a:solidFill>
                          <a:latin typeface="Cambria Math" panose="02040503050406030204" pitchFamily="18" charset="0"/>
                        </a:rPr>
                        <m:t> </m:t>
                      </m:r>
                    </m:oMath>
                  </m:oMathPara>
                </a14:m>
                <a:endParaRPr lang="pt-BR" sz="2400" b="0" dirty="0">
                  <a:solidFill>
                    <a:srgbClr val="FF0000"/>
                  </a:solidFill>
                </a:endParaRPr>
              </a:p>
              <a:p>
                <a:pPr marL="0" indent="0" algn="just">
                  <a:buNone/>
                </a:pPr>
                <a14:m>
                  <m:oMathPara xmlns:m="http://schemas.openxmlformats.org/officeDocument/2006/math">
                    <m:oMathParaPr>
                      <m:jc m:val="centerGroup"/>
                    </m:oMathParaPr>
                    <m:oMath xmlns:m="http://schemas.openxmlformats.org/officeDocument/2006/math">
                      <m:sSub>
                        <m:sSubPr>
                          <m:ctrlPr>
                            <a:rPr lang="pt-BR" sz="2400" i="1" smtClean="0">
                              <a:solidFill>
                                <a:srgbClr val="FF0000"/>
                              </a:solidFill>
                              <a:latin typeface="Cambria Math" panose="02040503050406030204" pitchFamily="18" charset="0"/>
                            </a:rPr>
                          </m:ctrlPr>
                        </m:sSubPr>
                        <m:e>
                          <m:r>
                            <a:rPr lang="pt-BR" sz="2400" b="0" i="1" smtClean="0">
                              <a:solidFill>
                                <a:srgbClr val="FF0000"/>
                              </a:solidFill>
                              <a:latin typeface="Cambria Math" panose="02040503050406030204" pitchFamily="18" charset="0"/>
                            </a:rPr>
                            <m:t>𝑅</m:t>
                          </m:r>
                        </m:e>
                        <m:sub>
                          <m:r>
                            <a:rPr lang="pt-BR" sz="2400" b="0" i="1" smtClean="0">
                              <a:solidFill>
                                <a:srgbClr val="FF0000"/>
                              </a:solidFill>
                              <a:latin typeface="Cambria Math" panose="02040503050406030204" pitchFamily="18" charset="0"/>
                            </a:rPr>
                            <m:t>𝐼𝑁𝐹𝐸𝑅𝐼𝑂𝑅</m:t>
                          </m:r>
                        </m:sub>
                      </m:sSub>
                      <m:r>
                        <a:rPr lang="pt-BR" sz="2400" b="0" i="1" smtClean="0">
                          <a:solidFill>
                            <a:srgbClr val="FF0000"/>
                          </a:solidFill>
                          <a:latin typeface="Cambria Math" panose="02040503050406030204" pitchFamily="18" charset="0"/>
                        </a:rPr>
                        <m:t>=403.200 . 0,6=241920</m:t>
                      </m:r>
                      <m:r>
                        <a:rPr lang="pt-BR" sz="2400" i="1">
                          <a:solidFill>
                            <a:srgbClr val="FF0000"/>
                          </a:solidFill>
                          <a:latin typeface="Cambria Math" panose="02040503050406030204" pitchFamily="18" charset="0"/>
                          <a:ea typeface="Cambria Math" panose="02040503050406030204" pitchFamily="18" charset="0"/>
                        </a:rPr>
                        <m:t>ℓ</m:t>
                      </m:r>
                    </m:oMath>
                  </m:oMathPara>
                </a14:m>
                <a:endParaRPr lang="pt-BR" sz="2400" dirty="0">
                  <a:solidFill>
                    <a:srgbClr val="FF0000"/>
                  </a:solidFill>
                </a:endParaRPr>
              </a:p>
              <a:p>
                <a:pPr marL="0" indent="0" algn="just">
                  <a:buNone/>
                </a:pPr>
                <a14:m>
                  <m:oMathPara xmlns:m="http://schemas.openxmlformats.org/officeDocument/2006/math">
                    <m:oMathParaPr>
                      <m:jc m:val="centerGroup"/>
                    </m:oMathParaPr>
                    <m:oMath xmlns:m="http://schemas.openxmlformats.org/officeDocument/2006/math">
                      <m:sSub>
                        <m:sSubPr>
                          <m:ctrlPr>
                            <a:rPr lang="pt-BR" sz="2400" i="1" smtClean="0">
                              <a:solidFill>
                                <a:srgbClr val="FF0000"/>
                              </a:solidFill>
                              <a:latin typeface="Cambria Math" panose="02040503050406030204" pitchFamily="18" charset="0"/>
                            </a:rPr>
                          </m:ctrlPr>
                        </m:sSubPr>
                        <m:e>
                          <m:r>
                            <a:rPr lang="pt-BR" sz="2400" b="0" i="1" smtClean="0">
                              <a:solidFill>
                                <a:srgbClr val="FF0000"/>
                              </a:solidFill>
                              <a:latin typeface="Cambria Math" panose="02040503050406030204" pitchFamily="18" charset="0"/>
                            </a:rPr>
                            <m:t>𝑅</m:t>
                          </m:r>
                        </m:e>
                        <m:sub>
                          <m:r>
                            <a:rPr lang="pt-BR" sz="2400" b="0" i="1" smtClean="0">
                              <a:solidFill>
                                <a:srgbClr val="FF0000"/>
                              </a:solidFill>
                              <a:latin typeface="Cambria Math" panose="02040503050406030204" pitchFamily="18" charset="0"/>
                            </a:rPr>
                            <m:t>𝑆𝑈𝑃𝐸𝑅𝐼𝑂𝑅</m:t>
                          </m:r>
                        </m:sub>
                      </m:sSub>
                      <m:r>
                        <a:rPr lang="pt-BR" sz="2400" b="0" i="1" smtClean="0">
                          <a:solidFill>
                            <a:srgbClr val="FF0000"/>
                          </a:solidFill>
                          <a:latin typeface="Cambria Math" panose="02040503050406030204" pitchFamily="18" charset="0"/>
                        </a:rPr>
                        <m:t>=403.200 . 0,4=161280</m:t>
                      </m:r>
                      <m:r>
                        <a:rPr lang="pt-BR" sz="2400" i="1">
                          <a:solidFill>
                            <a:srgbClr val="FF0000"/>
                          </a:solidFill>
                          <a:latin typeface="Cambria Math" panose="02040503050406030204" pitchFamily="18" charset="0"/>
                          <a:ea typeface="Cambria Math" panose="02040503050406030204" pitchFamily="18" charset="0"/>
                        </a:rPr>
                        <m:t>ℓ</m:t>
                      </m:r>
                      <m:r>
                        <a:rPr lang="pt-BR" sz="2400" b="0" i="1" smtClean="0">
                          <a:solidFill>
                            <a:srgbClr val="FF0000"/>
                          </a:solidFill>
                          <a:latin typeface="Cambria Math" panose="02040503050406030204" pitchFamily="18" charset="0"/>
                          <a:ea typeface="Cambria Math" panose="02040503050406030204" pitchFamily="18" charset="0"/>
                        </a:rPr>
                        <m:t>+</m:t>
                      </m:r>
                      <m:r>
                        <a:rPr lang="pt-BR" sz="2400" b="0" i="1" smtClean="0">
                          <a:solidFill>
                            <a:srgbClr val="00B050"/>
                          </a:solidFill>
                          <a:latin typeface="Cambria Math" panose="02040503050406030204" pitchFamily="18" charset="0"/>
                          <a:ea typeface="Cambria Math" panose="02040503050406030204" pitchFamily="18" charset="0"/>
                        </a:rPr>
                        <m:t>10000</m:t>
                      </m:r>
                      <m:r>
                        <a:rPr lang="pt-BR" sz="2400" i="1">
                          <a:solidFill>
                            <a:srgbClr val="00B050"/>
                          </a:solidFill>
                          <a:latin typeface="Cambria Math" panose="02040503050406030204" pitchFamily="18" charset="0"/>
                          <a:ea typeface="Cambria Math" panose="02040503050406030204" pitchFamily="18" charset="0"/>
                        </a:rPr>
                        <m:t>ℓ</m:t>
                      </m:r>
                      <m:r>
                        <a:rPr lang="pt-BR" sz="2400" b="0" i="1" smtClean="0">
                          <a:solidFill>
                            <a:srgbClr val="FF0000"/>
                          </a:solidFill>
                          <a:latin typeface="Cambria Math" panose="02040503050406030204" pitchFamily="18" charset="0"/>
                          <a:ea typeface="Cambria Math" panose="02040503050406030204" pitchFamily="18" charset="0"/>
                        </a:rPr>
                        <m:t>=171280</m:t>
                      </m:r>
                      <m:r>
                        <a:rPr lang="pt-BR" sz="2400" i="1">
                          <a:solidFill>
                            <a:srgbClr val="FF0000"/>
                          </a:solidFill>
                          <a:latin typeface="Cambria Math" panose="02040503050406030204" pitchFamily="18" charset="0"/>
                          <a:ea typeface="Cambria Math" panose="02040503050406030204" pitchFamily="18" charset="0"/>
                        </a:rPr>
                        <m:t>ℓ</m:t>
                      </m:r>
                    </m:oMath>
                  </m:oMathPara>
                </a14:m>
                <a:endParaRPr lang="pt-BR" sz="2400" dirty="0">
                  <a:solidFill>
                    <a:srgbClr val="FF0000"/>
                  </a:solidFill>
                </a:endParaRPr>
              </a:p>
            </p:txBody>
          </p:sp>
        </mc:Choice>
        <mc:Fallback xmlns="">
          <p:sp>
            <p:nvSpPr>
              <p:cNvPr id="3" name="Espaço Reservado para Conteúdo 2">
                <a:extLst>
                  <a:ext uri="{FF2B5EF4-FFF2-40B4-BE49-F238E27FC236}">
                    <a16:creationId xmlns:a16="http://schemas.microsoft.com/office/drawing/2014/main" id="{DB5D302E-CB1A-4C3C-9BA1-5B217BF2A3C6}"/>
                  </a:ext>
                </a:extLst>
              </p:cNvPr>
              <p:cNvSpPr>
                <a:spLocks noGrp="1" noRot="1" noChangeAspect="1" noMove="1" noResize="1" noEditPoints="1" noAdjustHandles="1" noChangeArrowheads="1" noChangeShapeType="1" noTextEdit="1"/>
              </p:cNvSpPr>
              <p:nvPr>
                <p:ph idx="1"/>
              </p:nvPr>
            </p:nvSpPr>
            <p:spPr>
              <a:xfrm>
                <a:off x="1397035" y="2177170"/>
                <a:ext cx="9708995" cy="4448713"/>
              </a:xfrm>
              <a:blipFill>
                <a:blip r:embed="rId2"/>
                <a:stretch>
                  <a:fillRect l="-816" r="-1004"/>
                </a:stretch>
              </a:blipFill>
            </p:spPr>
            <p:txBody>
              <a:bodyPr/>
              <a:lstStyle/>
              <a:p>
                <a:r>
                  <a:rPr lang="pt-BR">
                    <a:noFill/>
                  </a:rPr>
                  <a:t> </a:t>
                </a:r>
              </a:p>
            </p:txBody>
          </p:sp>
        </mc:Fallback>
      </mc:AlternateContent>
    </p:spTree>
    <p:extLst>
      <p:ext uri="{BB962C8B-B14F-4D97-AF65-F5344CB8AC3E}">
        <p14:creationId xmlns:p14="http://schemas.microsoft.com/office/powerpoint/2010/main" val="64855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560F2CD6-C1A1-49A6-8E50-3CADBCC89976}"/>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Exercícios</a:t>
            </a:r>
          </a:p>
        </p:txBody>
      </p:sp>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DB5D302E-CB1A-4C3C-9BA1-5B217BF2A3C6}"/>
                  </a:ext>
                </a:extLst>
              </p:cNvPr>
              <p:cNvSpPr>
                <a:spLocks noGrp="1"/>
              </p:cNvSpPr>
              <p:nvPr>
                <p:ph idx="1"/>
              </p:nvPr>
            </p:nvSpPr>
            <p:spPr>
              <a:xfrm>
                <a:off x="1367624" y="2490436"/>
                <a:ext cx="9708995" cy="4149515"/>
              </a:xfrm>
            </p:spPr>
            <p:txBody>
              <a:bodyPr anchor="ctr">
                <a:normAutofit/>
              </a:bodyPr>
              <a:lstStyle/>
              <a:p>
                <a:pPr algn="just"/>
                <a:r>
                  <a:rPr lang="pt-BR" sz="2400" dirty="0"/>
                  <a:t>2. Determinar a capacidade do reservatório de uma residência térrea de 4 quartos. Considerar residência de médio valor. Considerar 1CD.</a:t>
                </a:r>
              </a:p>
              <a:p>
                <a:pPr marL="0" indent="0" algn="just">
                  <a:buNone/>
                </a:pPr>
                <a14:m>
                  <m:oMathPara xmlns:m="http://schemas.openxmlformats.org/officeDocument/2006/math">
                    <m:oMathParaPr>
                      <m:jc m:val="centerGroup"/>
                    </m:oMathParaPr>
                    <m:oMath xmlns:m="http://schemas.openxmlformats.org/officeDocument/2006/math">
                      <m:r>
                        <a:rPr lang="pt-BR" sz="2400" b="0" i="1" smtClean="0">
                          <a:solidFill>
                            <a:srgbClr val="FF0000"/>
                          </a:solidFill>
                          <a:latin typeface="Cambria Math" panose="02040503050406030204" pitchFamily="18" charset="0"/>
                        </a:rPr>
                        <m:t>𝐴𝑝𝑡𝑜</m:t>
                      </m:r>
                      <m:r>
                        <a:rPr lang="pt-BR" sz="2400" b="0" i="1" smtClean="0">
                          <a:solidFill>
                            <a:srgbClr val="FF0000"/>
                          </a:solidFill>
                          <a:latin typeface="Cambria Math" panose="02040503050406030204" pitchFamily="18" charset="0"/>
                        </a:rPr>
                        <m:t>=4 . 2+1=9 </m:t>
                      </m:r>
                      <m:r>
                        <a:rPr lang="pt-BR" sz="2400" b="0" i="1" smtClean="0">
                          <a:solidFill>
                            <a:srgbClr val="FF0000"/>
                          </a:solidFill>
                          <a:latin typeface="Cambria Math" panose="02040503050406030204" pitchFamily="18" charset="0"/>
                        </a:rPr>
                        <m:t>𝑝𝑒𝑠𝑠𝑜𝑎𝑠</m:t>
                      </m:r>
                    </m:oMath>
                  </m:oMathPara>
                </a14:m>
                <a:endParaRPr lang="pt-BR" sz="2400" dirty="0">
                  <a:solidFill>
                    <a:srgbClr val="FF0000"/>
                  </a:solidFill>
                </a:endParaRPr>
              </a:p>
              <a:p>
                <a:pPr marL="0" indent="0" algn="just">
                  <a:buNone/>
                </a:pPr>
                <a14:m>
                  <m:oMathPara xmlns:m="http://schemas.openxmlformats.org/officeDocument/2006/math">
                    <m:oMathParaPr>
                      <m:jc m:val="centerGroup"/>
                    </m:oMathParaPr>
                    <m:oMath xmlns:m="http://schemas.openxmlformats.org/officeDocument/2006/math">
                      <m:sSub>
                        <m:sSubPr>
                          <m:ctrlPr>
                            <a:rPr lang="pt-BR" sz="2400" b="0" i="1" smtClean="0">
                              <a:solidFill>
                                <a:srgbClr val="FF0000"/>
                              </a:solidFill>
                              <a:latin typeface="Cambria Math" panose="02040503050406030204" pitchFamily="18" charset="0"/>
                            </a:rPr>
                          </m:ctrlPr>
                        </m:sSubPr>
                        <m:e>
                          <m:r>
                            <a:rPr lang="pt-BR" sz="2400" b="0" i="1" smtClean="0">
                              <a:solidFill>
                                <a:srgbClr val="FF0000"/>
                              </a:solidFill>
                              <a:latin typeface="Cambria Math" panose="02040503050406030204" pitchFamily="18" charset="0"/>
                            </a:rPr>
                            <m:t>𝑉𝑜𝑙𝑢𝑚𝑒</m:t>
                          </m:r>
                        </m:e>
                        <m:sub>
                          <m:r>
                            <a:rPr lang="pt-BR" sz="2400" b="0" i="1" smtClean="0">
                              <a:solidFill>
                                <a:srgbClr val="FF0000"/>
                              </a:solidFill>
                              <a:latin typeface="Cambria Math" panose="02040503050406030204" pitchFamily="18" charset="0"/>
                            </a:rPr>
                            <m:t>𝑇𝑂𝑇𝐴𝐿</m:t>
                          </m:r>
                        </m:sub>
                      </m:sSub>
                      <m:r>
                        <a:rPr lang="pt-BR" sz="2400" b="0" i="1" smtClean="0">
                          <a:solidFill>
                            <a:srgbClr val="FF0000"/>
                          </a:solidFill>
                          <a:latin typeface="Cambria Math" panose="02040503050406030204" pitchFamily="18" charset="0"/>
                          <a:ea typeface="Cambria Math" panose="02040503050406030204" pitchFamily="18" charset="0"/>
                        </a:rPr>
                        <m:t>→1</m:t>
                      </m:r>
                      <m:r>
                        <a:rPr lang="pt-BR" sz="2400" b="0" i="1" smtClean="0">
                          <a:solidFill>
                            <a:srgbClr val="FF0000"/>
                          </a:solidFill>
                          <a:latin typeface="Cambria Math" panose="02040503050406030204" pitchFamily="18" charset="0"/>
                          <a:ea typeface="Cambria Math" panose="02040503050406030204" pitchFamily="18" charset="0"/>
                        </a:rPr>
                        <m:t>𝐶𝐷</m:t>
                      </m:r>
                      <m:r>
                        <a:rPr lang="pt-BR" sz="2400" b="0" i="1" smtClean="0">
                          <a:solidFill>
                            <a:srgbClr val="FF0000"/>
                          </a:solidFill>
                          <a:latin typeface="Cambria Math" panose="02040503050406030204" pitchFamily="18" charset="0"/>
                        </a:rPr>
                        <m:t>=9 . 150=1350</m:t>
                      </m:r>
                      <m:r>
                        <a:rPr lang="pt-BR" sz="2400" b="0" i="1" smtClean="0">
                          <a:solidFill>
                            <a:srgbClr val="FF0000"/>
                          </a:solidFill>
                          <a:latin typeface="Cambria Math" panose="02040503050406030204" pitchFamily="18" charset="0"/>
                          <a:ea typeface="Cambria Math" panose="02040503050406030204" pitchFamily="18" charset="0"/>
                        </a:rPr>
                        <m:t>ℓ</m:t>
                      </m:r>
                      <m:r>
                        <a:rPr lang="pt-BR" sz="2400" b="0" i="1" smtClean="0">
                          <a:solidFill>
                            <a:srgbClr val="FF0000"/>
                          </a:solidFill>
                          <a:latin typeface="Cambria Math" panose="02040503050406030204" pitchFamily="18" charset="0"/>
                        </a:rPr>
                        <m:t> </m:t>
                      </m:r>
                    </m:oMath>
                  </m:oMathPara>
                </a14:m>
                <a:endParaRPr lang="pt-BR" sz="2400" b="0" dirty="0">
                  <a:solidFill>
                    <a:srgbClr val="FF0000"/>
                  </a:solidFill>
                </a:endParaRPr>
              </a:p>
              <a:p>
                <a:pPr algn="just"/>
                <a:endParaRPr lang="pt-BR" sz="2400" dirty="0"/>
              </a:p>
              <a:p>
                <a:pPr algn="just"/>
                <a:r>
                  <a:rPr lang="pt-BR" sz="2400" dirty="0"/>
                  <a:t>3. Determinar a capacidade do reservatório  do restaurante Sal e Brasa com 700,0 m² de área e atendendo uma faixa de 320 refeições por dia. Considerar 1CD.</a:t>
                </a:r>
              </a:p>
              <a:p>
                <a:pPr marL="0" indent="0" algn="just">
                  <a:buNone/>
                </a:pPr>
                <a14:m>
                  <m:oMathPara xmlns:m="http://schemas.openxmlformats.org/officeDocument/2006/math">
                    <m:oMathParaPr>
                      <m:jc m:val="centerGroup"/>
                    </m:oMathParaPr>
                    <m:oMath xmlns:m="http://schemas.openxmlformats.org/officeDocument/2006/math">
                      <m:sSub>
                        <m:sSubPr>
                          <m:ctrlPr>
                            <a:rPr lang="pt-BR" sz="2400" b="0" i="1" smtClean="0">
                              <a:solidFill>
                                <a:srgbClr val="FF0000"/>
                              </a:solidFill>
                              <a:latin typeface="Cambria Math" panose="02040503050406030204" pitchFamily="18" charset="0"/>
                            </a:rPr>
                          </m:ctrlPr>
                        </m:sSubPr>
                        <m:e>
                          <m:r>
                            <a:rPr lang="pt-BR" sz="2400" b="0" i="1" smtClean="0">
                              <a:solidFill>
                                <a:srgbClr val="FF0000"/>
                              </a:solidFill>
                              <a:latin typeface="Cambria Math" panose="02040503050406030204" pitchFamily="18" charset="0"/>
                            </a:rPr>
                            <m:t>𝑉𝑜𝑙𝑢𝑚𝑒</m:t>
                          </m:r>
                        </m:e>
                        <m:sub>
                          <m:r>
                            <a:rPr lang="pt-BR" sz="2400" b="0" i="1" smtClean="0">
                              <a:solidFill>
                                <a:srgbClr val="FF0000"/>
                              </a:solidFill>
                              <a:latin typeface="Cambria Math" panose="02040503050406030204" pitchFamily="18" charset="0"/>
                            </a:rPr>
                            <m:t>𝑇𝑂𝑇𝐴𝐿</m:t>
                          </m:r>
                        </m:sub>
                      </m:sSub>
                      <m:r>
                        <a:rPr lang="pt-BR" sz="2400" b="0" i="1" smtClean="0">
                          <a:solidFill>
                            <a:srgbClr val="FF0000"/>
                          </a:solidFill>
                          <a:latin typeface="Cambria Math" panose="02040503050406030204" pitchFamily="18" charset="0"/>
                          <a:ea typeface="Cambria Math" panose="02040503050406030204" pitchFamily="18" charset="0"/>
                        </a:rPr>
                        <m:t>→1</m:t>
                      </m:r>
                      <m:r>
                        <a:rPr lang="pt-BR" sz="2400" b="0" i="1" smtClean="0">
                          <a:solidFill>
                            <a:srgbClr val="FF0000"/>
                          </a:solidFill>
                          <a:latin typeface="Cambria Math" panose="02040503050406030204" pitchFamily="18" charset="0"/>
                          <a:ea typeface="Cambria Math" panose="02040503050406030204" pitchFamily="18" charset="0"/>
                        </a:rPr>
                        <m:t>𝐶𝐷</m:t>
                      </m:r>
                      <m:r>
                        <a:rPr lang="pt-BR" sz="2400" b="0" i="1" smtClean="0">
                          <a:solidFill>
                            <a:srgbClr val="FF0000"/>
                          </a:solidFill>
                          <a:latin typeface="Cambria Math" panose="02040503050406030204" pitchFamily="18" charset="0"/>
                        </a:rPr>
                        <m:t>=320 . 25=8000</m:t>
                      </m:r>
                      <m:r>
                        <a:rPr lang="pt-BR" sz="2400" b="0" i="1" smtClean="0">
                          <a:solidFill>
                            <a:srgbClr val="FF0000"/>
                          </a:solidFill>
                          <a:latin typeface="Cambria Math" panose="02040503050406030204" pitchFamily="18" charset="0"/>
                          <a:ea typeface="Cambria Math" panose="02040503050406030204" pitchFamily="18" charset="0"/>
                        </a:rPr>
                        <m:t>ℓ</m:t>
                      </m:r>
                    </m:oMath>
                  </m:oMathPara>
                </a14:m>
                <a:endParaRPr lang="pt-BR" sz="2400" dirty="0"/>
              </a:p>
            </p:txBody>
          </p:sp>
        </mc:Choice>
        <mc:Fallback xmlns="">
          <p:sp>
            <p:nvSpPr>
              <p:cNvPr id="3" name="Espaço Reservado para Conteúdo 2">
                <a:extLst>
                  <a:ext uri="{FF2B5EF4-FFF2-40B4-BE49-F238E27FC236}">
                    <a16:creationId xmlns:a16="http://schemas.microsoft.com/office/drawing/2014/main" id="{DB5D302E-CB1A-4C3C-9BA1-5B217BF2A3C6}"/>
                  </a:ext>
                </a:extLst>
              </p:cNvPr>
              <p:cNvSpPr>
                <a:spLocks noGrp="1" noRot="1" noChangeAspect="1" noMove="1" noResize="1" noEditPoints="1" noAdjustHandles="1" noChangeArrowheads="1" noChangeShapeType="1" noTextEdit="1"/>
              </p:cNvSpPr>
              <p:nvPr>
                <p:ph idx="1"/>
              </p:nvPr>
            </p:nvSpPr>
            <p:spPr>
              <a:xfrm>
                <a:off x="1367624" y="2490436"/>
                <a:ext cx="9708995" cy="4149515"/>
              </a:xfrm>
              <a:blipFill>
                <a:blip r:embed="rId2"/>
                <a:stretch>
                  <a:fillRect l="-816" r="-1004"/>
                </a:stretch>
              </a:blipFill>
            </p:spPr>
            <p:txBody>
              <a:bodyPr/>
              <a:lstStyle/>
              <a:p>
                <a:r>
                  <a:rPr lang="pt-BR">
                    <a:noFill/>
                  </a:rPr>
                  <a:t> </a:t>
                </a:r>
              </a:p>
            </p:txBody>
          </p:sp>
        </mc:Fallback>
      </mc:AlternateContent>
    </p:spTree>
    <p:extLst>
      <p:ext uri="{BB962C8B-B14F-4D97-AF65-F5344CB8AC3E}">
        <p14:creationId xmlns:p14="http://schemas.microsoft.com/office/powerpoint/2010/main" val="15682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8898782E-C95D-4BB6-8C05-C538279E1728}"/>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Materiais</a:t>
            </a:r>
          </a:p>
        </p:txBody>
      </p:sp>
      <p:sp>
        <p:nvSpPr>
          <p:cNvPr id="3" name="Espaço Reservado para Conteúdo 2">
            <a:extLst>
              <a:ext uri="{FF2B5EF4-FFF2-40B4-BE49-F238E27FC236}">
                <a16:creationId xmlns:a16="http://schemas.microsoft.com/office/drawing/2014/main" id="{DB67C0F2-92D0-4965-B729-16EB9C4DCDFD}"/>
              </a:ext>
            </a:extLst>
          </p:cNvPr>
          <p:cNvSpPr>
            <a:spLocks noGrp="1"/>
          </p:cNvSpPr>
          <p:nvPr>
            <p:ph idx="1"/>
          </p:nvPr>
        </p:nvSpPr>
        <p:spPr>
          <a:xfrm>
            <a:off x="1367624" y="2490436"/>
            <a:ext cx="9708995" cy="3567173"/>
          </a:xfrm>
        </p:spPr>
        <p:txBody>
          <a:bodyPr anchor="ctr">
            <a:normAutofit/>
          </a:bodyPr>
          <a:lstStyle/>
          <a:p>
            <a:r>
              <a:rPr lang="pt-BR" sz="2400" dirty="0">
                <a:latin typeface="Verdana" panose="020B0604030504040204" pitchFamily="34" charset="0"/>
                <a:ea typeface="Verdana" panose="020B0604030504040204" pitchFamily="34" charset="0"/>
              </a:rPr>
              <a:t>PVC (</a:t>
            </a:r>
            <a:r>
              <a:rPr lang="pt-BR" sz="2400" dirty="0" err="1">
                <a:latin typeface="Verdana" panose="020B0604030504040204" pitchFamily="34" charset="0"/>
                <a:ea typeface="Verdana" panose="020B0604030504040204" pitchFamily="34" charset="0"/>
              </a:rPr>
              <a:t>PoliCloreto</a:t>
            </a:r>
            <a:r>
              <a:rPr lang="pt-BR" sz="2400" dirty="0">
                <a:latin typeface="Verdana" panose="020B0604030504040204" pitchFamily="34" charset="0"/>
                <a:ea typeface="Verdana" panose="020B0604030504040204" pitchFamily="34" charset="0"/>
              </a:rPr>
              <a:t> de </a:t>
            </a:r>
            <a:r>
              <a:rPr lang="pt-BR" sz="2400" dirty="0" err="1">
                <a:latin typeface="Verdana" panose="020B0604030504040204" pitchFamily="34" charset="0"/>
                <a:ea typeface="Verdana" panose="020B0604030504040204" pitchFamily="34" charset="0"/>
              </a:rPr>
              <a:t>Vinila</a:t>
            </a:r>
            <a:r>
              <a:rPr lang="pt-BR" sz="2400" dirty="0">
                <a:latin typeface="Verdana" panose="020B0604030504040204" pitchFamily="34" charset="0"/>
                <a:ea typeface="Verdana" panose="020B0604030504040204" pitchFamily="34" charset="0"/>
              </a:rPr>
              <a:t>)</a:t>
            </a:r>
          </a:p>
          <a:p>
            <a:pPr marL="0" indent="0">
              <a:buNone/>
            </a:pPr>
            <a:endParaRPr lang="pt-BR" sz="2400" dirty="0">
              <a:latin typeface="Verdana" panose="020B0604030504040204" pitchFamily="34" charset="0"/>
              <a:ea typeface="Verdana" panose="020B0604030504040204" pitchFamily="34" charset="0"/>
            </a:endParaRPr>
          </a:p>
          <a:p>
            <a:pPr marL="355600" marR="5080" indent="-342900">
              <a:tabLst>
                <a:tab pos="374015" algn="l"/>
                <a:tab pos="374650" algn="l"/>
              </a:tabLst>
            </a:pPr>
            <a:r>
              <a:rPr lang="pt-BR" sz="2400" spc="-10" dirty="0">
                <a:latin typeface="Verdana" panose="020B0604030504040204" pitchFamily="34" charset="0"/>
                <a:ea typeface="Verdana" panose="020B0604030504040204" pitchFamily="34" charset="0"/>
                <a:cs typeface="Arial"/>
              </a:rPr>
              <a:t>Único material plástico que não é 100%  originário do petróleo.</a:t>
            </a:r>
          </a:p>
          <a:p>
            <a:pPr marL="355600" marR="5080" indent="-342900">
              <a:tabLst>
                <a:tab pos="374015" algn="l"/>
                <a:tab pos="374650" algn="l"/>
              </a:tabLst>
            </a:pPr>
            <a:r>
              <a:rPr lang="pt-BR" sz="2400" spc="-10" dirty="0">
                <a:latin typeface="Verdana" panose="020B0604030504040204" pitchFamily="34" charset="0"/>
                <a:ea typeface="Verdana" panose="020B0604030504040204" pitchFamily="34" charset="0"/>
                <a:cs typeface="Arial"/>
              </a:rPr>
              <a:t>57% de cloro (cloreto de sódio - sal de cozinha)  e 43% de eteno (derivado do petróleo).</a:t>
            </a:r>
          </a:p>
          <a:p>
            <a:pPr marL="12700" marR="5080" indent="0">
              <a:buNone/>
              <a:tabLst>
                <a:tab pos="374015" algn="l"/>
                <a:tab pos="374650" algn="l"/>
              </a:tabLst>
            </a:pPr>
            <a:endParaRPr lang="pt-BR" sz="2400" spc="-10" dirty="0">
              <a:latin typeface="Verdana" panose="020B0604030504040204" pitchFamily="34" charset="0"/>
              <a:ea typeface="Verdana" panose="020B0604030504040204" pitchFamily="34" charset="0"/>
              <a:cs typeface="Arial"/>
            </a:endParaRPr>
          </a:p>
          <a:p>
            <a:pPr marL="12700" marR="5080" indent="0">
              <a:buNone/>
              <a:tabLst>
                <a:tab pos="374015" algn="l"/>
                <a:tab pos="374650" algn="l"/>
              </a:tabLst>
            </a:pPr>
            <a:endParaRPr lang="pt-BR" sz="2400" dirty="0">
              <a:latin typeface="Verdana" panose="020B0604030504040204" pitchFamily="34" charset="0"/>
              <a:ea typeface="Verdana" panose="020B0604030504040204" pitchFamily="34" charset="0"/>
              <a:cs typeface="Arial"/>
            </a:endParaRPr>
          </a:p>
        </p:txBody>
      </p:sp>
      <p:sp>
        <p:nvSpPr>
          <p:cNvPr id="12" name="object 3">
            <a:extLst>
              <a:ext uri="{FF2B5EF4-FFF2-40B4-BE49-F238E27FC236}">
                <a16:creationId xmlns:a16="http://schemas.microsoft.com/office/drawing/2014/main" id="{EAF7DAB9-103F-4D5C-8F22-261AFD65C3FF}"/>
              </a:ext>
            </a:extLst>
          </p:cNvPr>
          <p:cNvSpPr/>
          <p:nvPr/>
        </p:nvSpPr>
        <p:spPr>
          <a:xfrm>
            <a:off x="3337745" y="5075495"/>
            <a:ext cx="5506217" cy="1382309"/>
          </a:xfrm>
          <a:prstGeom prst="rect">
            <a:avLst/>
          </a:prstGeom>
          <a:blipFill>
            <a:blip r:embed="rId3"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243954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4C5BAA16-4A5C-4E0B-B430-7A67797608D8}"/>
              </a:ext>
            </a:extLst>
          </p:cNvPr>
          <p:cNvSpPr>
            <a:spLocks noGrp="1"/>
          </p:cNvSpPr>
          <p:nvPr>
            <p:ph type="title"/>
          </p:nvPr>
        </p:nvSpPr>
        <p:spPr>
          <a:xfrm>
            <a:off x="958506" y="800392"/>
            <a:ext cx="10264697" cy="1212102"/>
          </a:xfrm>
          <a:prstGeom prst="ellipse">
            <a:avLst/>
          </a:prstGeom>
        </p:spPr>
        <p:txBody>
          <a:bodyPr vert="horz" lIns="91440" tIns="45720" rIns="91440" bIns="45720" rtlCol="0">
            <a:normAutofit/>
          </a:bodyPr>
          <a:lstStyle/>
          <a:p>
            <a:r>
              <a:rPr lang="en-US" sz="4000">
                <a:solidFill>
                  <a:srgbClr val="FFFFFF"/>
                </a:solidFill>
              </a:rPr>
              <a:t>Principais Peças e Conexões</a:t>
            </a:r>
          </a:p>
        </p:txBody>
      </p:sp>
      <p:sp>
        <p:nvSpPr>
          <p:cNvPr id="31" name="object 6">
            <a:extLst>
              <a:ext uri="{FF2B5EF4-FFF2-40B4-BE49-F238E27FC236}">
                <a16:creationId xmlns:a16="http://schemas.microsoft.com/office/drawing/2014/main" id="{D5322EA9-6053-4997-B101-8B7F2F240642}"/>
              </a:ext>
            </a:extLst>
          </p:cNvPr>
          <p:cNvSpPr txBox="1"/>
          <p:nvPr/>
        </p:nvSpPr>
        <p:spPr>
          <a:xfrm>
            <a:off x="5619054" y="5937841"/>
            <a:ext cx="1058930" cy="234895"/>
          </a:xfrm>
          <a:prstGeom prst="rect">
            <a:avLst/>
          </a:prstGeom>
        </p:spPr>
        <p:txBody>
          <a:bodyPr vert="horz" wrap="square" lIns="0" tIns="11516" rIns="0" bIns="0" rtlCol="0">
            <a:spAutoFit/>
          </a:bodyPr>
          <a:lstStyle/>
          <a:p>
            <a:pPr marL="11516">
              <a:spcBef>
                <a:spcPts val="91"/>
              </a:spcBef>
            </a:pPr>
            <a:r>
              <a:rPr sz="1451" b="1" dirty="0">
                <a:latin typeface="Verdana"/>
                <a:cs typeface="Verdana"/>
              </a:rPr>
              <a:t>Curva</a:t>
            </a:r>
            <a:r>
              <a:rPr sz="1451" b="1" spc="-63" dirty="0">
                <a:latin typeface="Verdana"/>
                <a:cs typeface="Verdana"/>
              </a:rPr>
              <a:t> </a:t>
            </a:r>
            <a:r>
              <a:rPr sz="1451" b="1" spc="-5" dirty="0">
                <a:latin typeface="Verdana"/>
                <a:cs typeface="Verdana"/>
              </a:rPr>
              <a:t>90º</a:t>
            </a:r>
            <a:endParaRPr sz="1451">
              <a:latin typeface="Verdana"/>
              <a:cs typeface="Verdana"/>
            </a:endParaRPr>
          </a:p>
        </p:txBody>
      </p:sp>
      <p:sp>
        <p:nvSpPr>
          <p:cNvPr id="32" name="object 8">
            <a:extLst>
              <a:ext uri="{FF2B5EF4-FFF2-40B4-BE49-F238E27FC236}">
                <a16:creationId xmlns:a16="http://schemas.microsoft.com/office/drawing/2014/main" id="{56015788-AD99-42DD-8514-6FB0D1142401}"/>
              </a:ext>
            </a:extLst>
          </p:cNvPr>
          <p:cNvSpPr/>
          <p:nvPr/>
        </p:nvSpPr>
        <p:spPr>
          <a:xfrm>
            <a:off x="5483402" y="4602634"/>
            <a:ext cx="1243767" cy="1334286"/>
          </a:xfrm>
          <a:prstGeom prst="rect">
            <a:avLst/>
          </a:prstGeom>
          <a:blipFill>
            <a:blip r:embed="rId2" cstate="print"/>
            <a:stretch>
              <a:fillRect/>
            </a:stretch>
          </a:blipFill>
        </p:spPr>
        <p:txBody>
          <a:bodyPr wrap="square" lIns="0" tIns="0" rIns="0" bIns="0" rtlCol="0"/>
          <a:lstStyle/>
          <a:p>
            <a:endParaRPr sz="1632"/>
          </a:p>
        </p:txBody>
      </p:sp>
      <p:sp>
        <p:nvSpPr>
          <p:cNvPr id="33" name="object 9">
            <a:extLst>
              <a:ext uri="{FF2B5EF4-FFF2-40B4-BE49-F238E27FC236}">
                <a16:creationId xmlns:a16="http://schemas.microsoft.com/office/drawing/2014/main" id="{7E68D767-ACA9-4960-A065-B0640D007F20}"/>
              </a:ext>
            </a:extLst>
          </p:cNvPr>
          <p:cNvSpPr/>
          <p:nvPr/>
        </p:nvSpPr>
        <p:spPr>
          <a:xfrm>
            <a:off x="6906788" y="4533536"/>
            <a:ext cx="1341887" cy="1637628"/>
          </a:xfrm>
          <a:prstGeom prst="rect">
            <a:avLst/>
          </a:prstGeom>
          <a:blipFill>
            <a:blip r:embed="rId3" cstate="print"/>
            <a:stretch>
              <a:fillRect/>
            </a:stretch>
          </a:blipFill>
        </p:spPr>
        <p:txBody>
          <a:bodyPr wrap="square" lIns="0" tIns="0" rIns="0" bIns="0" rtlCol="0"/>
          <a:lstStyle/>
          <a:p>
            <a:endParaRPr sz="1632"/>
          </a:p>
        </p:txBody>
      </p:sp>
      <p:sp>
        <p:nvSpPr>
          <p:cNvPr id="34" name="object 11">
            <a:extLst>
              <a:ext uri="{FF2B5EF4-FFF2-40B4-BE49-F238E27FC236}">
                <a16:creationId xmlns:a16="http://schemas.microsoft.com/office/drawing/2014/main" id="{1B980E64-07A7-4FB3-8349-8F19F03D1E26}"/>
              </a:ext>
            </a:extLst>
          </p:cNvPr>
          <p:cNvSpPr txBox="1"/>
          <p:nvPr/>
        </p:nvSpPr>
        <p:spPr>
          <a:xfrm>
            <a:off x="7107392" y="6258458"/>
            <a:ext cx="1058930" cy="234895"/>
          </a:xfrm>
          <a:prstGeom prst="rect">
            <a:avLst/>
          </a:prstGeom>
        </p:spPr>
        <p:txBody>
          <a:bodyPr vert="horz" wrap="square" lIns="0" tIns="11516" rIns="0" bIns="0" rtlCol="0">
            <a:spAutoFit/>
          </a:bodyPr>
          <a:lstStyle/>
          <a:p>
            <a:pPr marL="11516">
              <a:spcBef>
                <a:spcPts val="91"/>
              </a:spcBef>
            </a:pPr>
            <a:r>
              <a:rPr sz="1451" b="1" dirty="0">
                <a:latin typeface="Verdana"/>
                <a:cs typeface="Verdana"/>
              </a:rPr>
              <a:t>Curva</a:t>
            </a:r>
            <a:r>
              <a:rPr sz="1451" b="1" spc="-73" dirty="0">
                <a:latin typeface="Verdana"/>
                <a:cs typeface="Verdana"/>
              </a:rPr>
              <a:t> </a:t>
            </a:r>
            <a:r>
              <a:rPr sz="1451" b="1" dirty="0">
                <a:latin typeface="Verdana"/>
                <a:cs typeface="Verdana"/>
              </a:rPr>
              <a:t>45º</a:t>
            </a:r>
            <a:endParaRPr sz="1451" dirty="0">
              <a:latin typeface="Verdana"/>
              <a:cs typeface="Verdana"/>
            </a:endParaRPr>
          </a:p>
        </p:txBody>
      </p:sp>
      <p:sp>
        <p:nvSpPr>
          <p:cNvPr id="35" name="object 12">
            <a:extLst>
              <a:ext uri="{FF2B5EF4-FFF2-40B4-BE49-F238E27FC236}">
                <a16:creationId xmlns:a16="http://schemas.microsoft.com/office/drawing/2014/main" id="{A85875DF-2703-49B2-8B31-0A976E4FA68B}"/>
              </a:ext>
            </a:extLst>
          </p:cNvPr>
          <p:cNvSpPr/>
          <p:nvPr/>
        </p:nvSpPr>
        <p:spPr>
          <a:xfrm>
            <a:off x="6906788" y="6167728"/>
            <a:ext cx="1341887" cy="76699"/>
          </a:xfrm>
          <a:prstGeom prst="rect">
            <a:avLst/>
          </a:prstGeom>
          <a:blipFill>
            <a:blip r:embed="rId4" cstate="print"/>
            <a:stretch>
              <a:fillRect/>
            </a:stretch>
          </a:blipFill>
        </p:spPr>
        <p:txBody>
          <a:bodyPr wrap="square" lIns="0" tIns="0" rIns="0" bIns="0" rtlCol="0"/>
          <a:lstStyle/>
          <a:p>
            <a:endParaRPr sz="1632"/>
          </a:p>
        </p:txBody>
      </p:sp>
      <p:sp>
        <p:nvSpPr>
          <p:cNvPr id="36" name="object 13">
            <a:extLst>
              <a:ext uri="{FF2B5EF4-FFF2-40B4-BE49-F238E27FC236}">
                <a16:creationId xmlns:a16="http://schemas.microsoft.com/office/drawing/2014/main" id="{E55DC7C9-0878-4074-A142-FAEC5D505526}"/>
              </a:ext>
            </a:extLst>
          </p:cNvPr>
          <p:cNvSpPr/>
          <p:nvPr/>
        </p:nvSpPr>
        <p:spPr>
          <a:xfrm>
            <a:off x="2476162" y="2643009"/>
            <a:ext cx="1569220" cy="1562310"/>
          </a:xfrm>
          <a:prstGeom prst="rect">
            <a:avLst/>
          </a:prstGeom>
          <a:blipFill>
            <a:blip r:embed="rId5" cstate="print"/>
            <a:stretch>
              <a:fillRect/>
            </a:stretch>
          </a:blipFill>
        </p:spPr>
        <p:txBody>
          <a:bodyPr wrap="square" lIns="0" tIns="0" rIns="0" bIns="0" rtlCol="0"/>
          <a:lstStyle/>
          <a:p>
            <a:endParaRPr sz="1632"/>
          </a:p>
        </p:txBody>
      </p:sp>
      <p:sp>
        <p:nvSpPr>
          <p:cNvPr id="37" name="object 14">
            <a:extLst>
              <a:ext uri="{FF2B5EF4-FFF2-40B4-BE49-F238E27FC236}">
                <a16:creationId xmlns:a16="http://schemas.microsoft.com/office/drawing/2014/main" id="{AE67D7D2-75AA-49D2-99F3-5509DEDBCDA7}"/>
              </a:ext>
            </a:extLst>
          </p:cNvPr>
          <p:cNvSpPr txBox="1"/>
          <p:nvPr/>
        </p:nvSpPr>
        <p:spPr>
          <a:xfrm>
            <a:off x="2678154" y="4239408"/>
            <a:ext cx="1334172" cy="234895"/>
          </a:xfrm>
          <a:prstGeom prst="rect">
            <a:avLst/>
          </a:prstGeom>
        </p:spPr>
        <p:txBody>
          <a:bodyPr vert="horz" wrap="square" lIns="0" tIns="11516" rIns="0" bIns="0" rtlCol="0">
            <a:spAutoFit/>
          </a:bodyPr>
          <a:lstStyle/>
          <a:p>
            <a:pPr marL="11516" marR="4607">
              <a:spcBef>
                <a:spcPts val="91"/>
              </a:spcBef>
            </a:pPr>
            <a:r>
              <a:rPr sz="1451" b="1" spc="-5" dirty="0">
                <a:latin typeface="Verdana"/>
                <a:cs typeface="Verdana"/>
              </a:rPr>
              <a:t>Joelho  </a:t>
            </a:r>
            <a:r>
              <a:rPr sz="1451" b="1" dirty="0">
                <a:latin typeface="Verdana"/>
                <a:cs typeface="Verdana"/>
              </a:rPr>
              <a:t>90º</a:t>
            </a:r>
            <a:endParaRPr sz="1451" dirty="0">
              <a:latin typeface="Verdana"/>
              <a:cs typeface="Verdana"/>
            </a:endParaRPr>
          </a:p>
        </p:txBody>
      </p:sp>
      <p:sp>
        <p:nvSpPr>
          <p:cNvPr id="38" name="object 15">
            <a:extLst>
              <a:ext uri="{FF2B5EF4-FFF2-40B4-BE49-F238E27FC236}">
                <a16:creationId xmlns:a16="http://schemas.microsoft.com/office/drawing/2014/main" id="{BFA2F055-097F-40C7-BF86-BF24AF80C93E}"/>
              </a:ext>
            </a:extLst>
          </p:cNvPr>
          <p:cNvSpPr/>
          <p:nvPr/>
        </p:nvSpPr>
        <p:spPr>
          <a:xfrm>
            <a:off x="4108263" y="2643008"/>
            <a:ext cx="1530525" cy="1571984"/>
          </a:xfrm>
          <a:prstGeom prst="rect">
            <a:avLst/>
          </a:prstGeom>
          <a:blipFill>
            <a:blip r:embed="rId6" cstate="print"/>
            <a:stretch>
              <a:fillRect/>
            </a:stretch>
          </a:blipFill>
        </p:spPr>
        <p:txBody>
          <a:bodyPr wrap="square" lIns="0" tIns="0" rIns="0" bIns="0" rtlCol="0"/>
          <a:lstStyle/>
          <a:p>
            <a:endParaRPr sz="1632"/>
          </a:p>
        </p:txBody>
      </p:sp>
      <p:sp>
        <p:nvSpPr>
          <p:cNvPr id="39" name="object 16">
            <a:extLst>
              <a:ext uri="{FF2B5EF4-FFF2-40B4-BE49-F238E27FC236}">
                <a16:creationId xmlns:a16="http://schemas.microsoft.com/office/drawing/2014/main" id="{8A5A7616-372B-4E0A-8676-CDED4C6BDAB7}"/>
              </a:ext>
            </a:extLst>
          </p:cNvPr>
          <p:cNvSpPr txBox="1"/>
          <p:nvPr/>
        </p:nvSpPr>
        <p:spPr>
          <a:xfrm>
            <a:off x="4376583" y="4239408"/>
            <a:ext cx="1377589" cy="234895"/>
          </a:xfrm>
          <a:prstGeom prst="rect">
            <a:avLst/>
          </a:prstGeom>
        </p:spPr>
        <p:txBody>
          <a:bodyPr vert="horz" wrap="square" lIns="0" tIns="11516" rIns="0" bIns="0" rtlCol="0">
            <a:spAutoFit/>
          </a:bodyPr>
          <a:lstStyle/>
          <a:p>
            <a:pPr marL="11516" marR="4607">
              <a:spcBef>
                <a:spcPts val="91"/>
              </a:spcBef>
            </a:pPr>
            <a:r>
              <a:rPr sz="1451" b="1" spc="-5" dirty="0">
                <a:latin typeface="Verdana"/>
                <a:cs typeface="Verdana"/>
              </a:rPr>
              <a:t>Joelho  </a:t>
            </a:r>
            <a:r>
              <a:rPr sz="1451" b="1" dirty="0">
                <a:latin typeface="Verdana"/>
                <a:cs typeface="Verdana"/>
              </a:rPr>
              <a:t>45º</a:t>
            </a:r>
            <a:endParaRPr sz="1451" dirty="0">
              <a:latin typeface="Verdana"/>
              <a:cs typeface="Verdana"/>
            </a:endParaRPr>
          </a:p>
        </p:txBody>
      </p:sp>
      <p:sp>
        <p:nvSpPr>
          <p:cNvPr id="40" name="object 17">
            <a:extLst>
              <a:ext uri="{FF2B5EF4-FFF2-40B4-BE49-F238E27FC236}">
                <a16:creationId xmlns:a16="http://schemas.microsoft.com/office/drawing/2014/main" id="{0840E107-F6C3-4642-8AF4-40C5468E4E80}"/>
              </a:ext>
            </a:extLst>
          </p:cNvPr>
          <p:cNvSpPr/>
          <p:nvPr/>
        </p:nvSpPr>
        <p:spPr>
          <a:xfrm>
            <a:off x="5880367" y="2643008"/>
            <a:ext cx="1638318" cy="1533980"/>
          </a:xfrm>
          <a:prstGeom prst="rect">
            <a:avLst/>
          </a:prstGeom>
          <a:blipFill>
            <a:blip r:embed="rId7" cstate="print"/>
            <a:stretch>
              <a:fillRect/>
            </a:stretch>
          </a:blipFill>
        </p:spPr>
        <p:txBody>
          <a:bodyPr wrap="square" lIns="0" tIns="0" rIns="0" bIns="0" rtlCol="0"/>
          <a:lstStyle/>
          <a:p>
            <a:endParaRPr sz="1632"/>
          </a:p>
        </p:txBody>
      </p:sp>
      <p:sp>
        <p:nvSpPr>
          <p:cNvPr id="41" name="object 18">
            <a:extLst>
              <a:ext uri="{FF2B5EF4-FFF2-40B4-BE49-F238E27FC236}">
                <a16:creationId xmlns:a16="http://schemas.microsoft.com/office/drawing/2014/main" id="{8355C18C-C31B-4A24-BEEC-C0F540C60F09}"/>
              </a:ext>
            </a:extLst>
          </p:cNvPr>
          <p:cNvSpPr txBox="1"/>
          <p:nvPr/>
        </p:nvSpPr>
        <p:spPr>
          <a:xfrm>
            <a:off x="6604735" y="4233188"/>
            <a:ext cx="271786" cy="234895"/>
          </a:xfrm>
          <a:prstGeom prst="rect">
            <a:avLst/>
          </a:prstGeom>
        </p:spPr>
        <p:txBody>
          <a:bodyPr vert="horz" wrap="square" lIns="0" tIns="11516" rIns="0" bIns="0" rtlCol="0">
            <a:spAutoFit/>
          </a:bodyPr>
          <a:lstStyle/>
          <a:p>
            <a:pPr marL="11516">
              <a:spcBef>
                <a:spcPts val="91"/>
              </a:spcBef>
            </a:pPr>
            <a:r>
              <a:rPr sz="1451" b="1" dirty="0">
                <a:latin typeface="Verdana"/>
                <a:cs typeface="Verdana"/>
              </a:rPr>
              <a:t>Tê</a:t>
            </a:r>
            <a:endParaRPr sz="1451">
              <a:latin typeface="Verdana"/>
              <a:cs typeface="Verdana"/>
            </a:endParaRPr>
          </a:p>
        </p:txBody>
      </p:sp>
      <p:sp>
        <p:nvSpPr>
          <p:cNvPr id="42" name="object 19">
            <a:extLst>
              <a:ext uri="{FF2B5EF4-FFF2-40B4-BE49-F238E27FC236}">
                <a16:creationId xmlns:a16="http://schemas.microsoft.com/office/drawing/2014/main" id="{D28FAA55-6D5B-44D8-9AF8-CB5ADF050946}"/>
              </a:ext>
            </a:extLst>
          </p:cNvPr>
          <p:cNvSpPr/>
          <p:nvPr/>
        </p:nvSpPr>
        <p:spPr>
          <a:xfrm>
            <a:off x="7849588" y="2634466"/>
            <a:ext cx="1494594" cy="1375746"/>
          </a:xfrm>
          <a:prstGeom prst="rect">
            <a:avLst/>
          </a:prstGeom>
          <a:blipFill>
            <a:blip r:embed="rId8" cstate="print"/>
            <a:stretch>
              <a:fillRect/>
            </a:stretch>
          </a:blipFill>
        </p:spPr>
        <p:txBody>
          <a:bodyPr wrap="square" lIns="0" tIns="0" rIns="0" bIns="0" rtlCol="0"/>
          <a:lstStyle/>
          <a:p>
            <a:endParaRPr sz="1632"/>
          </a:p>
        </p:txBody>
      </p:sp>
      <p:sp>
        <p:nvSpPr>
          <p:cNvPr id="43" name="object 20">
            <a:extLst>
              <a:ext uri="{FF2B5EF4-FFF2-40B4-BE49-F238E27FC236}">
                <a16:creationId xmlns:a16="http://schemas.microsoft.com/office/drawing/2014/main" id="{F765B593-8DF1-4A6A-B90D-65326730F06D}"/>
              </a:ext>
            </a:extLst>
          </p:cNvPr>
          <p:cNvSpPr txBox="1"/>
          <p:nvPr/>
        </p:nvSpPr>
        <p:spPr>
          <a:xfrm>
            <a:off x="7920990" y="4098888"/>
            <a:ext cx="1482156" cy="234895"/>
          </a:xfrm>
          <a:prstGeom prst="rect">
            <a:avLst/>
          </a:prstGeom>
        </p:spPr>
        <p:txBody>
          <a:bodyPr vert="horz" wrap="square" lIns="0" tIns="11516" rIns="0" bIns="0" rtlCol="0">
            <a:spAutoFit/>
          </a:bodyPr>
          <a:lstStyle/>
          <a:p>
            <a:pPr marL="11516">
              <a:spcBef>
                <a:spcPts val="91"/>
              </a:spcBef>
            </a:pPr>
            <a:r>
              <a:rPr sz="1451" b="1" dirty="0">
                <a:latin typeface="Verdana"/>
                <a:cs typeface="Verdana"/>
              </a:rPr>
              <a:t>Tê de</a:t>
            </a:r>
            <a:r>
              <a:rPr sz="1451" b="1" spc="-77" dirty="0">
                <a:latin typeface="Verdana"/>
                <a:cs typeface="Verdana"/>
              </a:rPr>
              <a:t> </a:t>
            </a:r>
            <a:r>
              <a:rPr sz="1451" b="1" dirty="0">
                <a:latin typeface="Verdana"/>
                <a:cs typeface="Verdana"/>
              </a:rPr>
              <a:t>redução</a:t>
            </a:r>
            <a:endParaRPr sz="1451">
              <a:latin typeface="Verdana"/>
              <a:cs typeface="Verdana"/>
            </a:endParaRPr>
          </a:p>
        </p:txBody>
      </p:sp>
      <p:sp>
        <p:nvSpPr>
          <p:cNvPr id="44" name="object 21">
            <a:extLst>
              <a:ext uri="{FF2B5EF4-FFF2-40B4-BE49-F238E27FC236}">
                <a16:creationId xmlns:a16="http://schemas.microsoft.com/office/drawing/2014/main" id="{7D53048C-FB08-4309-B62C-C91080C47F98}"/>
              </a:ext>
            </a:extLst>
          </p:cNvPr>
          <p:cNvSpPr/>
          <p:nvPr/>
        </p:nvSpPr>
        <p:spPr>
          <a:xfrm>
            <a:off x="8614158" y="5998765"/>
            <a:ext cx="1438395" cy="0"/>
          </a:xfrm>
          <a:custGeom>
            <a:avLst/>
            <a:gdLst/>
            <a:ahLst/>
            <a:cxnLst/>
            <a:rect l="l" t="t" r="r" b="b"/>
            <a:pathLst>
              <a:path w="1586229">
                <a:moveTo>
                  <a:pt x="0" y="0"/>
                </a:moveTo>
                <a:lnTo>
                  <a:pt x="1585721" y="0"/>
                </a:lnTo>
              </a:path>
            </a:pathLst>
          </a:custGeom>
          <a:ln w="3809">
            <a:solidFill>
              <a:srgbClr val="CC0000"/>
            </a:solidFill>
          </a:ln>
        </p:spPr>
        <p:txBody>
          <a:bodyPr wrap="square" lIns="0" tIns="0" rIns="0" bIns="0" rtlCol="0"/>
          <a:lstStyle/>
          <a:p>
            <a:endParaRPr sz="1632"/>
          </a:p>
        </p:txBody>
      </p:sp>
      <p:sp>
        <p:nvSpPr>
          <p:cNvPr id="45" name="object 23">
            <a:extLst>
              <a:ext uri="{FF2B5EF4-FFF2-40B4-BE49-F238E27FC236}">
                <a16:creationId xmlns:a16="http://schemas.microsoft.com/office/drawing/2014/main" id="{CC6664C4-278C-4D1A-907F-A2E60F3182A3}"/>
              </a:ext>
            </a:extLst>
          </p:cNvPr>
          <p:cNvSpPr/>
          <p:nvPr/>
        </p:nvSpPr>
        <p:spPr>
          <a:xfrm>
            <a:off x="2313090" y="4602634"/>
            <a:ext cx="1229949" cy="1180198"/>
          </a:xfrm>
          <a:prstGeom prst="rect">
            <a:avLst/>
          </a:prstGeom>
          <a:blipFill>
            <a:blip r:embed="rId9" cstate="print"/>
            <a:stretch>
              <a:fillRect/>
            </a:stretch>
          </a:blipFill>
        </p:spPr>
        <p:txBody>
          <a:bodyPr wrap="square" lIns="0" tIns="0" rIns="0" bIns="0" rtlCol="0"/>
          <a:lstStyle/>
          <a:p>
            <a:endParaRPr sz="1632"/>
          </a:p>
        </p:txBody>
      </p:sp>
      <p:sp>
        <p:nvSpPr>
          <p:cNvPr id="46" name="object 24">
            <a:extLst>
              <a:ext uri="{FF2B5EF4-FFF2-40B4-BE49-F238E27FC236}">
                <a16:creationId xmlns:a16="http://schemas.microsoft.com/office/drawing/2014/main" id="{3900C47A-5F6E-4542-948B-216DB5D9FA0B}"/>
              </a:ext>
            </a:extLst>
          </p:cNvPr>
          <p:cNvSpPr/>
          <p:nvPr/>
        </p:nvSpPr>
        <p:spPr>
          <a:xfrm>
            <a:off x="3781428" y="4666896"/>
            <a:ext cx="1449680" cy="1225111"/>
          </a:xfrm>
          <a:prstGeom prst="rect">
            <a:avLst/>
          </a:prstGeom>
          <a:blipFill>
            <a:blip r:embed="rId10" cstate="print"/>
            <a:stretch>
              <a:fillRect/>
            </a:stretch>
          </a:blipFill>
        </p:spPr>
        <p:txBody>
          <a:bodyPr wrap="square" lIns="0" tIns="0" rIns="0" bIns="0" rtlCol="0"/>
          <a:lstStyle/>
          <a:p>
            <a:endParaRPr sz="1632"/>
          </a:p>
        </p:txBody>
      </p:sp>
      <p:sp>
        <p:nvSpPr>
          <p:cNvPr id="47" name="object 25">
            <a:extLst>
              <a:ext uri="{FF2B5EF4-FFF2-40B4-BE49-F238E27FC236}">
                <a16:creationId xmlns:a16="http://schemas.microsoft.com/office/drawing/2014/main" id="{00680C22-D2D2-451F-A6D1-4FB93074ABA5}"/>
              </a:ext>
            </a:extLst>
          </p:cNvPr>
          <p:cNvSpPr/>
          <p:nvPr/>
        </p:nvSpPr>
        <p:spPr>
          <a:xfrm>
            <a:off x="8670117" y="4533536"/>
            <a:ext cx="1446916" cy="1387492"/>
          </a:xfrm>
          <a:prstGeom prst="rect">
            <a:avLst/>
          </a:prstGeom>
          <a:blipFill>
            <a:blip r:embed="rId11" cstate="print"/>
            <a:stretch>
              <a:fillRect/>
            </a:stretch>
          </a:blipFill>
        </p:spPr>
        <p:txBody>
          <a:bodyPr wrap="square" lIns="0" tIns="0" rIns="0" bIns="0" rtlCol="0"/>
          <a:lstStyle/>
          <a:p>
            <a:endParaRPr sz="1632"/>
          </a:p>
        </p:txBody>
      </p:sp>
      <p:sp>
        <p:nvSpPr>
          <p:cNvPr id="48" name="object 28">
            <a:extLst>
              <a:ext uri="{FF2B5EF4-FFF2-40B4-BE49-F238E27FC236}">
                <a16:creationId xmlns:a16="http://schemas.microsoft.com/office/drawing/2014/main" id="{460465AA-AF9C-42B4-9A60-FCF3F0A183B3}"/>
              </a:ext>
            </a:extLst>
          </p:cNvPr>
          <p:cNvSpPr txBox="1"/>
          <p:nvPr/>
        </p:nvSpPr>
        <p:spPr>
          <a:xfrm>
            <a:off x="2384486" y="5970020"/>
            <a:ext cx="1334172" cy="236058"/>
          </a:xfrm>
          <a:prstGeom prst="rect">
            <a:avLst/>
          </a:prstGeom>
        </p:spPr>
        <p:txBody>
          <a:bodyPr vert="horz" wrap="square" lIns="0" tIns="12668" rIns="0" bIns="0" rtlCol="0">
            <a:spAutoFit/>
          </a:bodyPr>
          <a:lstStyle/>
          <a:p>
            <a:pPr marL="11516">
              <a:spcBef>
                <a:spcPts val="100"/>
              </a:spcBef>
            </a:pPr>
            <a:r>
              <a:rPr sz="1451" b="1" dirty="0">
                <a:latin typeface="Verdana"/>
                <a:cs typeface="Verdana"/>
              </a:rPr>
              <a:t>Adaptadores</a:t>
            </a:r>
            <a:endParaRPr sz="1451">
              <a:latin typeface="Verdana"/>
              <a:cs typeface="Verdana"/>
            </a:endParaRPr>
          </a:p>
        </p:txBody>
      </p:sp>
      <p:sp>
        <p:nvSpPr>
          <p:cNvPr id="49" name="object 29">
            <a:extLst>
              <a:ext uri="{FF2B5EF4-FFF2-40B4-BE49-F238E27FC236}">
                <a16:creationId xmlns:a16="http://schemas.microsoft.com/office/drawing/2014/main" id="{4DCB868E-7410-42D3-ACE0-F98C0CB3DB0D}"/>
              </a:ext>
            </a:extLst>
          </p:cNvPr>
          <p:cNvSpPr txBox="1"/>
          <p:nvPr/>
        </p:nvSpPr>
        <p:spPr>
          <a:xfrm>
            <a:off x="4113318" y="5970020"/>
            <a:ext cx="515934" cy="236058"/>
          </a:xfrm>
          <a:prstGeom prst="rect">
            <a:avLst/>
          </a:prstGeom>
        </p:spPr>
        <p:txBody>
          <a:bodyPr vert="horz" wrap="square" lIns="0" tIns="12668" rIns="0" bIns="0" rtlCol="0">
            <a:spAutoFit/>
          </a:bodyPr>
          <a:lstStyle/>
          <a:p>
            <a:pPr marL="11516">
              <a:spcBef>
                <a:spcPts val="100"/>
              </a:spcBef>
            </a:pPr>
            <a:r>
              <a:rPr sz="1451" b="1" dirty="0">
                <a:latin typeface="Verdana"/>
                <a:cs typeface="Verdana"/>
              </a:rPr>
              <a:t>Luva</a:t>
            </a:r>
            <a:endParaRPr sz="1451">
              <a:latin typeface="Verdana"/>
              <a:cs typeface="Verdana"/>
            </a:endParaRPr>
          </a:p>
        </p:txBody>
      </p:sp>
      <p:sp>
        <p:nvSpPr>
          <p:cNvPr id="50" name="object 32">
            <a:extLst>
              <a:ext uri="{FF2B5EF4-FFF2-40B4-BE49-F238E27FC236}">
                <a16:creationId xmlns:a16="http://schemas.microsoft.com/office/drawing/2014/main" id="{8D5B9943-2077-463C-8C04-203CF98B365C}"/>
              </a:ext>
            </a:extLst>
          </p:cNvPr>
          <p:cNvSpPr txBox="1"/>
          <p:nvPr/>
        </p:nvSpPr>
        <p:spPr>
          <a:xfrm>
            <a:off x="8625433" y="5996968"/>
            <a:ext cx="1768915" cy="236058"/>
          </a:xfrm>
          <a:prstGeom prst="rect">
            <a:avLst/>
          </a:prstGeom>
        </p:spPr>
        <p:txBody>
          <a:bodyPr vert="horz" wrap="square" lIns="0" tIns="12668" rIns="0" bIns="0" rtlCol="0">
            <a:spAutoFit/>
          </a:bodyPr>
          <a:lstStyle/>
          <a:p>
            <a:pPr marL="11516">
              <a:spcBef>
                <a:spcPts val="100"/>
              </a:spcBef>
            </a:pPr>
            <a:r>
              <a:rPr sz="1451" b="1" spc="-5" dirty="0" err="1">
                <a:latin typeface="Verdana"/>
                <a:cs typeface="Verdana"/>
              </a:rPr>
              <a:t>Joelho</a:t>
            </a:r>
            <a:r>
              <a:rPr sz="1451" b="1" spc="-32" dirty="0">
                <a:latin typeface="Verdana"/>
                <a:cs typeface="Verdana"/>
              </a:rPr>
              <a:t> </a:t>
            </a:r>
            <a:r>
              <a:rPr sz="1451" b="1" spc="-32" dirty="0" err="1">
                <a:latin typeface="Verdana"/>
                <a:cs typeface="Verdana"/>
              </a:rPr>
              <a:t>roscável</a:t>
            </a:r>
            <a:endParaRPr sz="1632" baseline="13888" dirty="0">
              <a:latin typeface="Verdana"/>
              <a:cs typeface="Verdana"/>
            </a:endParaRPr>
          </a:p>
        </p:txBody>
      </p:sp>
    </p:spTree>
    <p:extLst>
      <p:ext uri="{BB962C8B-B14F-4D97-AF65-F5344CB8AC3E}">
        <p14:creationId xmlns:p14="http://schemas.microsoft.com/office/powerpoint/2010/main" val="117338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BAA16-4A5C-4E0B-B430-7A67797608D8}"/>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rmAutofit/>
          </a:bodyPr>
          <a:lstStyle/>
          <a:p>
            <a:pPr algn="ctr"/>
            <a:r>
              <a:rPr lang="en-US" sz="2800" dirty="0" err="1">
                <a:solidFill>
                  <a:schemeClr val="bg1"/>
                </a:solidFill>
              </a:rPr>
              <a:t>Principais</a:t>
            </a:r>
            <a:r>
              <a:rPr lang="en-US" sz="2800" dirty="0">
                <a:solidFill>
                  <a:schemeClr val="bg1"/>
                </a:solidFill>
              </a:rPr>
              <a:t> </a:t>
            </a:r>
            <a:r>
              <a:rPr lang="en-US" sz="2800" dirty="0" err="1">
                <a:solidFill>
                  <a:schemeClr val="bg1"/>
                </a:solidFill>
              </a:rPr>
              <a:t>Peças</a:t>
            </a:r>
            <a:r>
              <a:rPr lang="en-US" sz="2800" dirty="0">
                <a:solidFill>
                  <a:schemeClr val="bg1"/>
                </a:solidFill>
              </a:rPr>
              <a:t> e </a:t>
            </a:r>
            <a:r>
              <a:rPr lang="en-US" sz="2800" dirty="0" err="1">
                <a:solidFill>
                  <a:schemeClr val="bg1"/>
                </a:solidFill>
              </a:rPr>
              <a:t>Conexões</a:t>
            </a:r>
            <a:endParaRPr lang="en-US" sz="2800" dirty="0">
              <a:solidFill>
                <a:schemeClr val="bg1"/>
              </a:solidFill>
            </a:endParaRPr>
          </a:p>
        </p:txBody>
      </p:sp>
      <p:sp>
        <p:nvSpPr>
          <p:cNvPr id="26" name="object 13">
            <a:extLst>
              <a:ext uri="{FF2B5EF4-FFF2-40B4-BE49-F238E27FC236}">
                <a16:creationId xmlns:a16="http://schemas.microsoft.com/office/drawing/2014/main" id="{4A7992E8-5944-4475-80CC-CB0311B61F01}"/>
              </a:ext>
            </a:extLst>
          </p:cNvPr>
          <p:cNvSpPr txBox="1">
            <a:spLocks/>
          </p:cNvSpPr>
          <p:nvPr/>
        </p:nvSpPr>
        <p:spPr>
          <a:xfrm>
            <a:off x="3836488" y="560063"/>
            <a:ext cx="10118663" cy="2018329"/>
          </a:xfrm>
          <a:prstGeom prst="rect">
            <a:avLst/>
          </a:prstGeom>
        </p:spPr>
        <p:txBody>
          <a:bodyPr vert="horz" wrap="square" lIns="0" tIns="10941"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212">
              <a:lnSpc>
                <a:spcPct val="100000"/>
              </a:lnSpc>
              <a:spcBef>
                <a:spcPts val="86"/>
              </a:spcBef>
            </a:pPr>
            <a:r>
              <a:rPr lang="pt-BR" spc="-5" dirty="0"/>
              <a:t>Registros de</a:t>
            </a:r>
            <a:r>
              <a:rPr lang="pt-BR" spc="9" dirty="0"/>
              <a:t> </a:t>
            </a:r>
            <a:r>
              <a:rPr lang="pt-BR" spc="-5" dirty="0"/>
              <a:t>Gaveta</a:t>
            </a:r>
          </a:p>
          <a:p>
            <a:pPr marL="531480" marR="3312105" indent="-310366">
              <a:lnSpc>
                <a:spcPct val="100000"/>
              </a:lnSpc>
              <a:spcBef>
                <a:spcPts val="1283"/>
              </a:spcBef>
              <a:buClr>
                <a:srgbClr val="CC0000"/>
              </a:buClr>
              <a:buFont typeface="Courier New"/>
              <a:buChar char="o"/>
              <a:tabLst>
                <a:tab pos="532056" algn="l"/>
              </a:tabLst>
            </a:pPr>
            <a:r>
              <a:rPr lang="pt-BR" sz="1632" spc="-5" dirty="0">
                <a:latin typeface="Verdana"/>
                <a:cs typeface="Verdana"/>
              </a:rPr>
              <a:t>Válvula </a:t>
            </a:r>
            <a:r>
              <a:rPr lang="pt-BR" sz="1632" dirty="0">
                <a:latin typeface="Verdana"/>
                <a:cs typeface="Verdana"/>
              </a:rPr>
              <a:t>de </a:t>
            </a:r>
            <a:r>
              <a:rPr lang="pt-BR" sz="1632" spc="-5" dirty="0">
                <a:latin typeface="Verdana"/>
                <a:cs typeface="Verdana"/>
              </a:rPr>
              <a:t>bloqueio </a:t>
            </a:r>
            <a:r>
              <a:rPr lang="pt-BR" sz="1632" dirty="0">
                <a:latin typeface="Verdana"/>
                <a:cs typeface="Verdana"/>
              </a:rPr>
              <a:t>que funcionam  </a:t>
            </a:r>
            <a:r>
              <a:rPr lang="pt-BR" sz="1632" spc="-5" dirty="0">
                <a:latin typeface="Verdana"/>
                <a:cs typeface="Verdana"/>
              </a:rPr>
              <a:t>completamente </a:t>
            </a:r>
            <a:r>
              <a:rPr lang="pt-BR" sz="1632" dirty="0">
                <a:latin typeface="Verdana"/>
                <a:cs typeface="Verdana"/>
              </a:rPr>
              <a:t>abertos </a:t>
            </a:r>
            <a:r>
              <a:rPr lang="pt-BR" sz="1632" spc="-5" dirty="0">
                <a:latin typeface="Verdana"/>
                <a:cs typeface="Verdana"/>
              </a:rPr>
              <a:t>ou</a:t>
            </a:r>
            <a:r>
              <a:rPr lang="pt-BR" sz="1632" spc="-82" dirty="0">
                <a:latin typeface="Verdana"/>
                <a:cs typeface="Verdana"/>
              </a:rPr>
              <a:t> </a:t>
            </a:r>
            <a:r>
              <a:rPr lang="pt-BR" sz="1632" dirty="0">
                <a:latin typeface="Verdana"/>
                <a:cs typeface="Verdana"/>
              </a:rPr>
              <a:t>fechados;</a:t>
            </a:r>
          </a:p>
          <a:p>
            <a:pPr marL="531480" marR="3830917" indent="-310366">
              <a:lnSpc>
                <a:spcPct val="100000"/>
              </a:lnSpc>
              <a:spcBef>
                <a:spcPts val="390"/>
              </a:spcBef>
              <a:buClr>
                <a:srgbClr val="CC0000"/>
              </a:buClr>
              <a:buFont typeface="Courier New"/>
              <a:buChar char="o"/>
              <a:tabLst>
                <a:tab pos="532056" algn="l"/>
              </a:tabLst>
            </a:pPr>
            <a:r>
              <a:rPr lang="pt-BR" sz="1632" spc="-9" dirty="0">
                <a:latin typeface="Verdana"/>
                <a:cs typeface="Verdana"/>
              </a:rPr>
              <a:t>Pequena </a:t>
            </a:r>
            <a:r>
              <a:rPr lang="pt-BR" sz="1632" dirty="0">
                <a:latin typeface="Verdana"/>
                <a:cs typeface="Verdana"/>
              </a:rPr>
              <a:t>perda de carga</a:t>
            </a:r>
            <a:r>
              <a:rPr lang="pt-BR" sz="1632" spc="-68" dirty="0">
                <a:latin typeface="Verdana"/>
                <a:cs typeface="Verdana"/>
              </a:rPr>
              <a:t> </a:t>
            </a:r>
            <a:r>
              <a:rPr lang="pt-BR" sz="1632" dirty="0">
                <a:latin typeface="Verdana"/>
                <a:cs typeface="Verdana"/>
              </a:rPr>
              <a:t>quando  </a:t>
            </a:r>
            <a:r>
              <a:rPr lang="pt-BR" sz="1632" spc="-5" dirty="0">
                <a:latin typeface="Verdana"/>
                <a:cs typeface="Verdana"/>
              </a:rPr>
              <a:t>abertos;</a:t>
            </a:r>
            <a:endParaRPr lang="pt-BR" sz="1632" dirty="0">
              <a:latin typeface="Verdana"/>
              <a:cs typeface="Verdana"/>
            </a:endParaRPr>
          </a:p>
          <a:p>
            <a:pPr marL="532056" marR="3221126" indent="-310942">
              <a:lnSpc>
                <a:spcPct val="100000"/>
              </a:lnSpc>
              <a:spcBef>
                <a:spcPts val="394"/>
              </a:spcBef>
              <a:buClr>
                <a:srgbClr val="CC0000"/>
              </a:buClr>
              <a:buFont typeface="Courier New"/>
              <a:buChar char="o"/>
              <a:tabLst>
                <a:tab pos="532056" algn="l"/>
              </a:tabLst>
            </a:pPr>
            <a:r>
              <a:rPr lang="pt-BR" sz="1632" spc="-5" dirty="0">
                <a:latin typeface="Verdana"/>
                <a:cs typeface="Verdana"/>
              </a:rPr>
              <a:t>Instalados em </a:t>
            </a:r>
            <a:r>
              <a:rPr lang="pt-BR" sz="1632" spc="-9" dirty="0">
                <a:latin typeface="Verdana"/>
                <a:cs typeface="Verdana"/>
              </a:rPr>
              <a:t>ramais </a:t>
            </a:r>
            <a:r>
              <a:rPr lang="pt-BR" sz="1632" spc="-5" dirty="0">
                <a:latin typeface="Verdana"/>
                <a:cs typeface="Verdana"/>
              </a:rPr>
              <a:t>de </a:t>
            </a:r>
            <a:r>
              <a:rPr lang="pt-BR" sz="1632" spc="-9" dirty="0">
                <a:latin typeface="Verdana"/>
                <a:cs typeface="Verdana"/>
              </a:rPr>
              <a:t>alimentação,  </a:t>
            </a:r>
            <a:r>
              <a:rPr lang="pt-BR" sz="1632" spc="-5" dirty="0">
                <a:latin typeface="Verdana"/>
                <a:cs typeface="Verdana"/>
              </a:rPr>
              <a:t>barriletes, etc.</a:t>
            </a:r>
            <a:endParaRPr lang="pt-BR" sz="1632" dirty="0">
              <a:latin typeface="Verdana"/>
              <a:cs typeface="Verdana"/>
            </a:endParaRPr>
          </a:p>
          <a:p>
            <a:pPr marL="531480" indent="-310366">
              <a:lnSpc>
                <a:spcPct val="100000"/>
              </a:lnSpc>
              <a:spcBef>
                <a:spcPts val="390"/>
              </a:spcBef>
              <a:buClr>
                <a:srgbClr val="CC0000"/>
              </a:buClr>
              <a:buFont typeface="Courier New"/>
              <a:buChar char="o"/>
              <a:tabLst>
                <a:tab pos="532056" algn="l"/>
              </a:tabLst>
            </a:pPr>
            <a:r>
              <a:rPr lang="pt-BR" sz="1632" spc="-5" dirty="0">
                <a:latin typeface="Verdana"/>
                <a:cs typeface="Verdana"/>
              </a:rPr>
              <a:t>Utilização do bloqueio </a:t>
            </a:r>
            <a:r>
              <a:rPr lang="pt-BR" sz="1632" spc="-14" dirty="0">
                <a:latin typeface="Verdana"/>
                <a:cs typeface="Verdana"/>
              </a:rPr>
              <a:t>para</a:t>
            </a:r>
            <a:r>
              <a:rPr lang="pt-BR" sz="1632" spc="14" dirty="0">
                <a:latin typeface="Verdana"/>
                <a:cs typeface="Verdana"/>
              </a:rPr>
              <a:t> </a:t>
            </a:r>
            <a:r>
              <a:rPr lang="pt-BR" sz="1632" spc="-5" dirty="0">
                <a:latin typeface="Verdana"/>
                <a:cs typeface="Verdana"/>
              </a:rPr>
              <a:t>eventual </a:t>
            </a:r>
            <a:r>
              <a:rPr lang="pt-BR" sz="1632" dirty="0">
                <a:latin typeface="Verdana"/>
                <a:cs typeface="Verdana"/>
              </a:rPr>
              <a:t>manutenção </a:t>
            </a:r>
            <a:r>
              <a:rPr lang="pt-BR" sz="1632" spc="-5" dirty="0">
                <a:latin typeface="Verdana"/>
                <a:cs typeface="Verdana"/>
              </a:rPr>
              <a:t>das</a:t>
            </a:r>
            <a:r>
              <a:rPr lang="pt-BR" sz="1632" spc="-95" dirty="0">
                <a:latin typeface="Verdana"/>
                <a:cs typeface="Verdana"/>
              </a:rPr>
              <a:t> </a:t>
            </a:r>
            <a:r>
              <a:rPr lang="pt-BR" sz="1632" spc="-5" dirty="0">
                <a:latin typeface="Verdana"/>
                <a:cs typeface="Verdana"/>
              </a:rPr>
              <a:t>peças</a:t>
            </a:r>
            <a:endParaRPr lang="pt-BR" sz="1632" dirty="0">
              <a:latin typeface="Verdana"/>
              <a:cs typeface="Verdana"/>
            </a:endParaRPr>
          </a:p>
        </p:txBody>
      </p:sp>
      <p:sp>
        <p:nvSpPr>
          <p:cNvPr id="27" name="object 19">
            <a:extLst>
              <a:ext uri="{FF2B5EF4-FFF2-40B4-BE49-F238E27FC236}">
                <a16:creationId xmlns:a16="http://schemas.microsoft.com/office/drawing/2014/main" id="{3C2D0E00-A219-4374-895C-FBECAF81939A}"/>
              </a:ext>
            </a:extLst>
          </p:cNvPr>
          <p:cNvSpPr/>
          <p:nvPr/>
        </p:nvSpPr>
        <p:spPr>
          <a:xfrm>
            <a:off x="4028772" y="2723973"/>
            <a:ext cx="1859434" cy="1759931"/>
          </a:xfrm>
          <a:prstGeom prst="rect">
            <a:avLst/>
          </a:prstGeom>
          <a:blipFill>
            <a:blip r:embed="rId2" cstate="print"/>
            <a:stretch>
              <a:fillRect/>
            </a:stretch>
          </a:blipFill>
        </p:spPr>
        <p:txBody>
          <a:bodyPr wrap="square" lIns="0" tIns="0" rIns="0" bIns="0" rtlCol="0"/>
          <a:lstStyle/>
          <a:p>
            <a:endParaRPr sz="1632"/>
          </a:p>
        </p:txBody>
      </p:sp>
      <p:sp>
        <p:nvSpPr>
          <p:cNvPr id="28" name="object 20">
            <a:extLst>
              <a:ext uri="{FF2B5EF4-FFF2-40B4-BE49-F238E27FC236}">
                <a16:creationId xmlns:a16="http://schemas.microsoft.com/office/drawing/2014/main" id="{682F54BD-5494-46EE-B457-F4650AF10552}"/>
              </a:ext>
            </a:extLst>
          </p:cNvPr>
          <p:cNvSpPr/>
          <p:nvPr/>
        </p:nvSpPr>
        <p:spPr>
          <a:xfrm>
            <a:off x="10673765" y="379307"/>
            <a:ext cx="1169698" cy="1189935"/>
          </a:xfrm>
          <a:prstGeom prst="rect">
            <a:avLst/>
          </a:prstGeom>
          <a:blipFill>
            <a:blip r:embed="rId3" cstate="print"/>
            <a:stretch>
              <a:fillRect/>
            </a:stretch>
          </a:blipFill>
        </p:spPr>
        <p:txBody>
          <a:bodyPr wrap="square" lIns="0" tIns="0" rIns="0" bIns="0" rtlCol="0"/>
          <a:lstStyle/>
          <a:p>
            <a:endParaRPr sz="1632"/>
          </a:p>
        </p:txBody>
      </p:sp>
      <p:sp>
        <p:nvSpPr>
          <p:cNvPr id="29" name="object 6">
            <a:extLst>
              <a:ext uri="{FF2B5EF4-FFF2-40B4-BE49-F238E27FC236}">
                <a16:creationId xmlns:a16="http://schemas.microsoft.com/office/drawing/2014/main" id="{C74297BA-B066-4802-8187-265F3AD2A3A7}"/>
              </a:ext>
            </a:extLst>
          </p:cNvPr>
          <p:cNvSpPr txBox="1">
            <a:spLocks/>
          </p:cNvSpPr>
          <p:nvPr/>
        </p:nvSpPr>
        <p:spPr>
          <a:xfrm>
            <a:off x="718478" y="4483904"/>
            <a:ext cx="10339457" cy="1667976"/>
          </a:xfrm>
          <a:prstGeom prst="rect">
            <a:avLst/>
          </a:prstGeom>
        </p:spPr>
        <p:txBody>
          <a:bodyPr vert="horz" wrap="square" lIns="0" tIns="10941"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212">
              <a:lnSpc>
                <a:spcPct val="100000"/>
              </a:lnSpc>
              <a:spcBef>
                <a:spcPts val="86"/>
              </a:spcBef>
            </a:pPr>
            <a:r>
              <a:rPr lang="pt-BR" spc="-5" dirty="0"/>
              <a:t>Registros de</a:t>
            </a:r>
            <a:r>
              <a:rPr lang="pt-BR" spc="9" dirty="0"/>
              <a:t> </a:t>
            </a:r>
            <a:r>
              <a:rPr lang="pt-BR" spc="-5" dirty="0"/>
              <a:t>Pressão</a:t>
            </a:r>
          </a:p>
          <a:p>
            <a:pPr marL="2303">
              <a:lnSpc>
                <a:spcPct val="100000"/>
              </a:lnSpc>
              <a:spcBef>
                <a:spcPts val="45"/>
              </a:spcBef>
            </a:pPr>
            <a:endParaRPr lang="pt-BR" sz="1904" dirty="0">
              <a:latin typeface="Times New Roman"/>
              <a:cs typeface="Times New Roman"/>
            </a:endParaRPr>
          </a:p>
          <a:p>
            <a:pPr marL="260846" marR="3061624" indent="-247026">
              <a:lnSpc>
                <a:spcPct val="100000"/>
              </a:lnSpc>
              <a:buClr>
                <a:srgbClr val="CC0000"/>
              </a:buClr>
              <a:buFont typeface="Courier New"/>
              <a:buChar char="o"/>
              <a:tabLst>
                <a:tab pos="261421" algn="l"/>
              </a:tabLst>
            </a:pPr>
            <a:r>
              <a:rPr lang="pt-BR" sz="1632" spc="-5" dirty="0">
                <a:latin typeface="Verdana"/>
                <a:cs typeface="Verdana"/>
              </a:rPr>
              <a:t>Registro de pressão ou globo - </a:t>
            </a:r>
            <a:r>
              <a:rPr lang="pt-BR" sz="1632" dirty="0">
                <a:latin typeface="Verdana"/>
                <a:cs typeface="Verdana"/>
              </a:rPr>
              <a:t>é </a:t>
            </a:r>
            <a:r>
              <a:rPr lang="pt-BR" sz="1632" spc="-5" dirty="0">
                <a:latin typeface="Verdana"/>
                <a:cs typeface="Verdana"/>
              </a:rPr>
              <a:t>instalado  para controlar </a:t>
            </a:r>
            <a:r>
              <a:rPr lang="pt-BR" sz="1632" dirty="0">
                <a:latin typeface="Verdana"/>
                <a:cs typeface="Verdana"/>
              </a:rPr>
              <a:t>a </a:t>
            </a:r>
            <a:r>
              <a:rPr lang="pt-BR" sz="1632" spc="-5" dirty="0">
                <a:latin typeface="Verdana"/>
                <a:cs typeface="Verdana"/>
              </a:rPr>
              <a:t>vazão de </a:t>
            </a:r>
            <a:r>
              <a:rPr lang="pt-BR" sz="1632" dirty="0">
                <a:latin typeface="Verdana"/>
                <a:cs typeface="Verdana"/>
              </a:rPr>
              <a:t>água em  </a:t>
            </a:r>
            <a:r>
              <a:rPr lang="pt-BR" sz="1632" spc="-5" dirty="0">
                <a:latin typeface="Verdana"/>
                <a:cs typeface="Verdana"/>
              </a:rPr>
              <a:t>chuveiros, banheiras, lavatórios </a:t>
            </a:r>
            <a:r>
              <a:rPr lang="pt-BR" sz="1632" dirty="0">
                <a:latin typeface="Verdana"/>
                <a:cs typeface="Verdana"/>
              </a:rPr>
              <a:t>e </a:t>
            </a:r>
            <a:r>
              <a:rPr lang="pt-BR" sz="1632" spc="-5" dirty="0">
                <a:latin typeface="Verdana"/>
                <a:cs typeface="Verdana"/>
              </a:rPr>
              <a:t>duchas  higiênicas.</a:t>
            </a:r>
            <a:endParaRPr lang="pt-BR" sz="1632" dirty="0">
              <a:latin typeface="Verdana"/>
              <a:cs typeface="Verdana"/>
            </a:endParaRPr>
          </a:p>
          <a:p>
            <a:pPr marL="333399" indent="-319579">
              <a:lnSpc>
                <a:spcPct val="100000"/>
              </a:lnSpc>
              <a:spcBef>
                <a:spcPts val="390"/>
              </a:spcBef>
              <a:buClr>
                <a:srgbClr val="CC0000"/>
              </a:buClr>
              <a:buFont typeface="Courier New"/>
              <a:buChar char="o"/>
              <a:tabLst>
                <a:tab pos="333399" algn="l"/>
                <a:tab pos="333974" algn="l"/>
              </a:tabLst>
            </a:pPr>
            <a:r>
              <a:rPr lang="pt-BR" sz="1632" spc="-5" dirty="0">
                <a:latin typeface="Verdana"/>
                <a:cs typeface="Verdana"/>
              </a:rPr>
              <a:t>Grande </a:t>
            </a:r>
            <a:r>
              <a:rPr lang="pt-BR" sz="1632" dirty="0">
                <a:latin typeface="Verdana"/>
                <a:cs typeface="Verdana"/>
              </a:rPr>
              <a:t>perda de</a:t>
            </a:r>
            <a:r>
              <a:rPr lang="pt-BR" sz="1632" spc="9" dirty="0">
                <a:latin typeface="Verdana"/>
                <a:cs typeface="Verdana"/>
              </a:rPr>
              <a:t> </a:t>
            </a:r>
            <a:r>
              <a:rPr lang="pt-BR" sz="1632" dirty="0">
                <a:latin typeface="Verdana"/>
                <a:cs typeface="Verdana"/>
              </a:rPr>
              <a:t>carga</a:t>
            </a:r>
          </a:p>
        </p:txBody>
      </p:sp>
      <p:sp>
        <p:nvSpPr>
          <p:cNvPr id="30" name="object 3">
            <a:extLst>
              <a:ext uri="{FF2B5EF4-FFF2-40B4-BE49-F238E27FC236}">
                <a16:creationId xmlns:a16="http://schemas.microsoft.com/office/drawing/2014/main" id="{28C54F4D-FC90-408C-8E5D-5A9732152F1E}"/>
              </a:ext>
            </a:extLst>
          </p:cNvPr>
          <p:cNvSpPr/>
          <p:nvPr/>
        </p:nvSpPr>
        <p:spPr>
          <a:xfrm>
            <a:off x="9866976" y="4335914"/>
            <a:ext cx="1391638" cy="241844"/>
          </a:xfrm>
          <a:prstGeom prst="rect">
            <a:avLst/>
          </a:prstGeom>
          <a:blipFill>
            <a:blip r:embed="rId4" cstate="print"/>
            <a:stretch>
              <a:fillRect/>
            </a:stretch>
          </a:blipFill>
        </p:spPr>
        <p:txBody>
          <a:bodyPr wrap="square" lIns="0" tIns="0" rIns="0" bIns="0" rtlCol="0"/>
          <a:lstStyle/>
          <a:p>
            <a:endParaRPr sz="1632"/>
          </a:p>
        </p:txBody>
      </p:sp>
      <p:sp>
        <p:nvSpPr>
          <p:cNvPr id="31" name="object 7">
            <a:extLst>
              <a:ext uri="{FF2B5EF4-FFF2-40B4-BE49-F238E27FC236}">
                <a16:creationId xmlns:a16="http://schemas.microsoft.com/office/drawing/2014/main" id="{FB67E5A9-491E-4484-84F8-176713C1192F}"/>
              </a:ext>
            </a:extLst>
          </p:cNvPr>
          <p:cNvSpPr/>
          <p:nvPr/>
        </p:nvSpPr>
        <p:spPr>
          <a:xfrm>
            <a:off x="9866976" y="4577758"/>
            <a:ext cx="1391638" cy="2280242"/>
          </a:xfrm>
          <a:prstGeom prst="rect">
            <a:avLst/>
          </a:prstGeom>
          <a:blipFill>
            <a:blip r:embed="rId5" cstate="print"/>
            <a:stretch>
              <a:fillRect/>
            </a:stretch>
          </a:blipFill>
        </p:spPr>
        <p:txBody>
          <a:bodyPr wrap="square" lIns="0" tIns="0" rIns="0" bIns="0" rtlCol="0"/>
          <a:lstStyle/>
          <a:p>
            <a:endParaRPr sz="1632"/>
          </a:p>
        </p:txBody>
      </p:sp>
      <p:sp>
        <p:nvSpPr>
          <p:cNvPr id="32" name="object 9">
            <a:extLst>
              <a:ext uri="{FF2B5EF4-FFF2-40B4-BE49-F238E27FC236}">
                <a16:creationId xmlns:a16="http://schemas.microsoft.com/office/drawing/2014/main" id="{55518504-2F5C-42E8-BB68-9442F35C4998}"/>
              </a:ext>
            </a:extLst>
          </p:cNvPr>
          <p:cNvSpPr/>
          <p:nvPr/>
        </p:nvSpPr>
        <p:spPr>
          <a:xfrm>
            <a:off x="8500892" y="4395339"/>
            <a:ext cx="1122846" cy="2228418"/>
          </a:xfrm>
          <a:prstGeom prst="rect">
            <a:avLst/>
          </a:prstGeom>
          <a:blipFill>
            <a:blip r:embed="rId6"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331527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30194" y="1810880"/>
            <a:ext cx="7029065" cy="2347718"/>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4818750" y="1212277"/>
            <a:ext cx="45719" cy="1732858"/>
          </a:xfrm>
          <a:custGeom>
            <a:avLst/>
            <a:gdLst/>
            <a:ahLst/>
            <a:cxnLst/>
            <a:rect l="l" t="t" r="r" b="b"/>
            <a:pathLst>
              <a:path h="2340610">
                <a:moveTo>
                  <a:pt x="0" y="0"/>
                </a:moveTo>
                <a:lnTo>
                  <a:pt x="0" y="2340229"/>
                </a:lnTo>
              </a:path>
            </a:pathLst>
          </a:custGeom>
          <a:ln w="25400">
            <a:solidFill>
              <a:srgbClr val="FF0000"/>
            </a:solidFill>
            <a:prstDash val="lgDash"/>
          </a:ln>
        </p:spPr>
        <p:txBody>
          <a:bodyPr wrap="square" lIns="0" tIns="0" rIns="0" bIns="0" rtlCol="0"/>
          <a:lstStyle/>
          <a:p>
            <a:endParaRPr dirty="0"/>
          </a:p>
        </p:txBody>
      </p:sp>
      <p:sp>
        <p:nvSpPr>
          <p:cNvPr id="7" name="object 7"/>
          <p:cNvSpPr txBox="1"/>
          <p:nvPr/>
        </p:nvSpPr>
        <p:spPr>
          <a:xfrm>
            <a:off x="5322240" y="1503103"/>
            <a:ext cx="1544320" cy="307777"/>
          </a:xfrm>
          <a:prstGeom prst="rect">
            <a:avLst/>
          </a:prstGeom>
        </p:spPr>
        <p:txBody>
          <a:bodyPr vert="horz" wrap="square" lIns="0" tIns="0" rIns="0" bIns="0" rtlCol="0">
            <a:spAutoFit/>
          </a:bodyPr>
          <a:lstStyle/>
          <a:p>
            <a:pPr marL="12700"/>
            <a:r>
              <a:rPr sz="2000" b="1" spc="-5" dirty="0">
                <a:solidFill>
                  <a:srgbClr val="FF0000"/>
                </a:solidFill>
                <a:latin typeface="Calibri"/>
                <a:cs typeface="Calibri"/>
              </a:rPr>
              <a:t>DISTRIBUIÇÃO</a:t>
            </a:r>
            <a:endParaRPr sz="2000" dirty="0">
              <a:latin typeface="Calibri"/>
              <a:cs typeface="Calibri"/>
            </a:endParaRPr>
          </a:p>
        </p:txBody>
      </p:sp>
      <p:sp>
        <p:nvSpPr>
          <p:cNvPr id="8" name="object 8"/>
          <p:cNvSpPr txBox="1"/>
          <p:nvPr/>
        </p:nvSpPr>
        <p:spPr>
          <a:xfrm>
            <a:off x="1902643" y="1503103"/>
            <a:ext cx="1257300" cy="307777"/>
          </a:xfrm>
          <a:prstGeom prst="rect">
            <a:avLst/>
          </a:prstGeom>
        </p:spPr>
        <p:txBody>
          <a:bodyPr vert="horz" wrap="square" lIns="0" tIns="0" rIns="0" bIns="0" rtlCol="0">
            <a:spAutoFit/>
          </a:bodyPr>
          <a:lstStyle/>
          <a:p>
            <a:pPr marL="12700"/>
            <a:r>
              <a:rPr sz="2000" b="1" spc="-10" dirty="0">
                <a:solidFill>
                  <a:srgbClr val="FF0000"/>
                </a:solidFill>
                <a:latin typeface="Calibri"/>
                <a:cs typeface="Calibri"/>
              </a:rPr>
              <a:t>PRODUÇÃO</a:t>
            </a:r>
            <a:endParaRPr sz="2000" dirty="0">
              <a:latin typeface="Calibri"/>
              <a:cs typeface="Calibri"/>
            </a:endParaRPr>
          </a:p>
        </p:txBody>
      </p:sp>
      <p:sp>
        <p:nvSpPr>
          <p:cNvPr id="9" name="object 9"/>
          <p:cNvSpPr/>
          <p:nvPr/>
        </p:nvSpPr>
        <p:spPr>
          <a:xfrm>
            <a:off x="429152" y="4122300"/>
            <a:ext cx="2736850" cy="765175"/>
          </a:xfrm>
          <a:custGeom>
            <a:avLst/>
            <a:gdLst/>
            <a:ahLst/>
            <a:cxnLst/>
            <a:rect l="l" t="t" r="r" b="b"/>
            <a:pathLst>
              <a:path w="2736850" h="765175">
                <a:moveTo>
                  <a:pt x="0" y="76504"/>
                </a:moveTo>
                <a:lnTo>
                  <a:pt x="5998" y="46725"/>
                </a:lnTo>
                <a:lnTo>
                  <a:pt x="22367" y="22407"/>
                </a:lnTo>
                <a:lnTo>
                  <a:pt x="46666" y="6012"/>
                </a:lnTo>
                <a:lnTo>
                  <a:pt x="76454" y="0"/>
                </a:lnTo>
                <a:lnTo>
                  <a:pt x="2660142" y="0"/>
                </a:lnTo>
                <a:lnTo>
                  <a:pt x="2689949" y="6012"/>
                </a:lnTo>
                <a:lnTo>
                  <a:pt x="2714291" y="22407"/>
                </a:lnTo>
                <a:lnTo>
                  <a:pt x="2730704" y="46725"/>
                </a:lnTo>
                <a:lnTo>
                  <a:pt x="2736722" y="76504"/>
                </a:lnTo>
                <a:lnTo>
                  <a:pt x="2736722" y="688568"/>
                </a:lnTo>
                <a:lnTo>
                  <a:pt x="2730704" y="718349"/>
                </a:lnTo>
                <a:lnTo>
                  <a:pt x="2714291" y="742672"/>
                </a:lnTo>
                <a:lnTo>
                  <a:pt x="2689949" y="759072"/>
                </a:lnTo>
                <a:lnTo>
                  <a:pt x="2660142" y="765086"/>
                </a:lnTo>
                <a:lnTo>
                  <a:pt x="76454" y="765086"/>
                </a:lnTo>
                <a:lnTo>
                  <a:pt x="46666" y="759072"/>
                </a:lnTo>
                <a:lnTo>
                  <a:pt x="22367" y="742672"/>
                </a:lnTo>
                <a:lnTo>
                  <a:pt x="5998" y="718349"/>
                </a:lnTo>
                <a:lnTo>
                  <a:pt x="0" y="688568"/>
                </a:lnTo>
                <a:lnTo>
                  <a:pt x="0" y="76504"/>
                </a:lnTo>
                <a:close/>
              </a:path>
            </a:pathLst>
          </a:custGeom>
          <a:ln w="25400">
            <a:solidFill>
              <a:srgbClr val="000000"/>
            </a:solidFill>
          </a:ln>
        </p:spPr>
        <p:txBody>
          <a:bodyPr wrap="square" lIns="0" tIns="0" rIns="0" bIns="0" rtlCol="0"/>
          <a:lstStyle/>
          <a:p>
            <a:endParaRPr dirty="0"/>
          </a:p>
        </p:txBody>
      </p:sp>
      <p:sp>
        <p:nvSpPr>
          <p:cNvPr id="10" name="object 10"/>
          <p:cNvSpPr txBox="1"/>
          <p:nvPr/>
        </p:nvSpPr>
        <p:spPr>
          <a:xfrm>
            <a:off x="616096" y="4287069"/>
            <a:ext cx="2360930" cy="369332"/>
          </a:xfrm>
          <a:prstGeom prst="rect">
            <a:avLst/>
          </a:prstGeom>
        </p:spPr>
        <p:txBody>
          <a:bodyPr vert="horz" wrap="square" lIns="0" tIns="0" rIns="0" bIns="0" rtlCol="0">
            <a:spAutoFit/>
          </a:bodyPr>
          <a:lstStyle/>
          <a:p>
            <a:pPr marL="12700"/>
            <a:r>
              <a:rPr sz="2400" b="1" spc="-5" dirty="0">
                <a:latin typeface="Calibri"/>
                <a:cs typeface="Calibri"/>
              </a:rPr>
              <a:t>Dim</a:t>
            </a:r>
            <a:r>
              <a:rPr sz="2400" b="1" spc="5" dirty="0">
                <a:latin typeface="Calibri"/>
                <a:cs typeface="Calibri"/>
              </a:rPr>
              <a:t>e</a:t>
            </a:r>
            <a:r>
              <a:rPr sz="2400" b="1" dirty="0">
                <a:latin typeface="Calibri"/>
                <a:cs typeface="Calibri"/>
              </a:rPr>
              <a:t>nsioname</a:t>
            </a:r>
            <a:r>
              <a:rPr sz="2400" b="1" spc="-30" dirty="0">
                <a:latin typeface="Calibri"/>
                <a:cs typeface="Calibri"/>
              </a:rPr>
              <a:t>nt</a:t>
            </a:r>
            <a:r>
              <a:rPr sz="2400" b="1" dirty="0">
                <a:latin typeface="Calibri"/>
                <a:cs typeface="Calibri"/>
              </a:rPr>
              <a:t>o</a:t>
            </a:r>
            <a:endParaRPr sz="2400" dirty="0">
              <a:latin typeface="Calibri"/>
              <a:cs typeface="Calibri"/>
            </a:endParaRPr>
          </a:p>
        </p:txBody>
      </p:sp>
      <p:sp>
        <p:nvSpPr>
          <p:cNvPr id="11" name="object 11"/>
          <p:cNvSpPr/>
          <p:nvPr/>
        </p:nvSpPr>
        <p:spPr>
          <a:xfrm>
            <a:off x="3439560" y="4165480"/>
            <a:ext cx="580390" cy="678815"/>
          </a:xfrm>
          <a:custGeom>
            <a:avLst/>
            <a:gdLst/>
            <a:ahLst/>
            <a:cxnLst/>
            <a:rect l="l" t="t" r="r" b="b"/>
            <a:pathLst>
              <a:path w="580389" h="678814">
                <a:moveTo>
                  <a:pt x="290068" y="0"/>
                </a:moveTo>
                <a:lnTo>
                  <a:pt x="290068" y="135750"/>
                </a:lnTo>
                <a:lnTo>
                  <a:pt x="0" y="135750"/>
                </a:lnTo>
                <a:lnTo>
                  <a:pt x="0" y="542975"/>
                </a:lnTo>
                <a:lnTo>
                  <a:pt x="290068" y="542975"/>
                </a:lnTo>
                <a:lnTo>
                  <a:pt x="290068" y="678713"/>
                </a:lnTo>
                <a:lnTo>
                  <a:pt x="580136" y="339356"/>
                </a:lnTo>
                <a:lnTo>
                  <a:pt x="290068" y="0"/>
                </a:lnTo>
                <a:close/>
              </a:path>
            </a:pathLst>
          </a:custGeom>
          <a:solidFill>
            <a:srgbClr val="AAAAAA"/>
          </a:solidFill>
        </p:spPr>
        <p:txBody>
          <a:bodyPr wrap="square" lIns="0" tIns="0" rIns="0" bIns="0" rtlCol="0"/>
          <a:lstStyle/>
          <a:p>
            <a:endParaRPr dirty="0"/>
          </a:p>
        </p:txBody>
      </p:sp>
      <p:sp>
        <p:nvSpPr>
          <p:cNvPr id="12" name="object 12"/>
          <p:cNvSpPr/>
          <p:nvPr/>
        </p:nvSpPr>
        <p:spPr>
          <a:xfrm>
            <a:off x="4260487" y="4122300"/>
            <a:ext cx="2736850" cy="765175"/>
          </a:xfrm>
          <a:custGeom>
            <a:avLst/>
            <a:gdLst/>
            <a:ahLst/>
            <a:cxnLst/>
            <a:rect l="l" t="t" r="r" b="b"/>
            <a:pathLst>
              <a:path w="2736850" h="765175">
                <a:moveTo>
                  <a:pt x="0" y="76504"/>
                </a:moveTo>
                <a:lnTo>
                  <a:pt x="6018" y="46725"/>
                </a:lnTo>
                <a:lnTo>
                  <a:pt x="22431" y="22407"/>
                </a:lnTo>
                <a:lnTo>
                  <a:pt x="46773" y="6012"/>
                </a:lnTo>
                <a:lnTo>
                  <a:pt x="76581" y="0"/>
                </a:lnTo>
                <a:lnTo>
                  <a:pt x="2660269" y="0"/>
                </a:lnTo>
                <a:lnTo>
                  <a:pt x="2690056" y="6012"/>
                </a:lnTo>
                <a:lnTo>
                  <a:pt x="2714355" y="22407"/>
                </a:lnTo>
                <a:lnTo>
                  <a:pt x="2730724" y="46725"/>
                </a:lnTo>
                <a:lnTo>
                  <a:pt x="2736723" y="76504"/>
                </a:lnTo>
                <a:lnTo>
                  <a:pt x="2736723" y="688568"/>
                </a:lnTo>
                <a:lnTo>
                  <a:pt x="2730724" y="718349"/>
                </a:lnTo>
                <a:lnTo>
                  <a:pt x="2714355" y="742672"/>
                </a:lnTo>
                <a:lnTo>
                  <a:pt x="2690056" y="759072"/>
                </a:lnTo>
                <a:lnTo>
                  <a:pt x="2660269" y="765086"/>
                </a:lnTo>
                <a:lnTo>
                  <a:pt x="76581" y="765086"/>
                </a:lnTo>
                <a:lnTo>
                  <a:pt x="46773" y="759072"/>
                </a:lnTo>
                <a:lnTo>
                  <a:pt x="22431" y="742672"/>
                </a:lnTo>
                <a:lnTo>
                  <a:pt x="6018" y="718349"/>
                </a:lnTo>
                <a:lnTo>
                  <a:pt x="0" y="688568"/>
                </a:lnTo>
                <a:lnTo>
                  <a:pt x="0" y="76504"/>
                </a:lnTo>
                <a:close/>
              </a:path>
            </a:pathLst>
          </a:custGeom>
          <a:ln w="25400">
            <a:solidFill>
              <a:srgbClr val="000000"/>
            </a:solidFill>
          </a:ln>
        </p:spPr>
        <p:txBody>
          <a:bodyPr wrap="square" lIns="0" tIns="0" rIns="0" bIns="0" rtlCol="0"/>
          <a:lstStyle/>
          <a:p>
            <a:endParaRPr dirty="0"/>
          </a:p>
        </p:txBody>
      </p:sp>
      <p:sp>
        <p:nvSpPr>
          <p:cNvPr id="13" name="object 13"/>
          <p:cNvSpPr txBox="1"/>
          <p:nvPr/>
        </p:nvSpPr>
        <p:spPr>
          <a:xfrm>
            <a:off x="4466228" y="4287069"/>
            <a:ext cx="2325370" cy="369332"/>
          </a:xfrm>
          <a:prstGeom prst="rect">
            <a:avLst/>
          </a:prstGeom>
        </p:spPr>
        <p:txBody>
          <a:bodyPr vert="horz" wrap="square" lIns="0" tIns="0" rIns="0" bIns="0" rtlCol="0">
            <a:spAutoFit/>
          </a:bodyPr>
          <a:lstStyle/>
          <a:p>
            <a:pPr marL="12700"/>
            <a:r>
              <a:rPr sz="2400" b="1" spc="-5" dirty="0">
                <a:latin typeface="Calibri"/>
                <a:cs typeface="Calibri"/>
              </a:rPr>
              <a:t>Demanda</a:t>
            </a:r>
            <a:r>
              <a:rPr sz="2400" b="1" spc="-65" dirty="0">
                <a:latin typeface="Calibri"/>
                <a:cs typeface="Calibri"/>
              </a:rPr>
              <a:t> </a:t>
            </a:r>
            <a:r>
              <a:rPr sz="2400" b="1" spc="-10" dirty="0">
                <a:latin typeface="Calibri"/>
                <a:cs typeface="Calibri"/>
              </a:rPr>
              <a:t>máxima</a:t>
            </a:r>
            <a:endParaRPr sz="2400" dirty="0">
              <a:latin typeface="Calibri"/>
              <a:cs typeface="Calibri"/>
            </a:endParaRPr>
          </a:p>
        </p:txBody>
      </p:sp>
      <p:sp>
        <p:nvSpPr>
          <p:cNvPr id="15" name="object 7">
            <a:extLst>
              <a:ext uri="{FF2B5EF4-FFF2-40B4-BE49-F238E27FC236}">
                <a16:creationId xmlns:a16="http://schemas.microsoft.com/office/drawing/2014/main" id="{816B0090-07D4-4722-A52C-001A2BB1E618}"/>
              </a:ext>
            </a:extLst>
          </p:cNvPr>
          <p:cNvSpPr txBox="1"/>
          <p:nvPr/>
        </p:nvSpPr>
        <p:spPr>
          <a:xfrm>
            <a:off x="2915211" y="5466487"/>
            <a:ext cx="3324972" cy="889987"/>
          </a:xfrm>
          <a:prstGeom prst="rect">
            <a:avLst/>
          </a:prstGeom>
        </p:spPr>
        <p:txBody>
          <a:bodyPr vert="horz" wrap="square" lIns="0" tIns="0" rIns="0" bIns="0" rtlCol="0">
            <a:spAutoFit/>
          </a:bodyPr>
          <a:lstStyle/>
          <a:p>
            <a:pPr marL="35560"/>
            <a:r>
              <a:rPr sz="1400" dirty="0">
                <a:latin typeface="Cambria Math"/>
                <a:cs typeface="Cambria Math"/>
              </a:rPr>
              <a:t>𝑄</a:t>
            </a:r>
            <a:r>
              <a:rPr sz="1400" spc="170" dirty="0">
                <a:latin typeface="Cambria Math"/>
                <a:cs typeface="Cambria Math"/>
              </a:rPr>
              <a:t> </a:t>
            </a:r>
            <a:r>
              <a:rPr sz="1400" dirty="0">
                <a:latin typeface="Cambria Math"/>
                <a:cs typeface="Cambria Math"/>
              </a:rPr>
              <a:t>=</a:t>
            </a:r>
            <a:r>
              <a:rPr sz="1400" spc="110" dirty="0">
                <a:latin typeface="Cambria Math"/>
                <a:cs typeface="Cambria Math"/>
              </a:rPr>
              <a:t> </a:t>
            </a:r>
            <a:r>
              <a:rPr sz="1400" dirty="0">
                <a:latin typeface="Cambria Math"/>
                <a:cs typeface="Cambria Math"/>
              </a:rPr>
              <a:t>𝑣𝑎𝑧ã𝑜</a:t>
            </a:r>
            <a:r>
              <a:rPr sz="1400" spc="25" dirty="0">
                <a:latin typeface="Cambria Math"/>
                <a:cs typeface="Cambria Math"/>
              </a:rPr>
              <a:t> </a:t>
            </a:r>
            <a:r>
              <a:rPr sz="1400" dirty="0">
                <a:latin typeface="Cambria Math"/>
                <a:cs typeface="Cambria Math"/>
              </a:rPr>
              <a:t>𝑚é𝑑𝑖𝑎</a:t>
            </a:r>
            <a:r>
              <a:rPr sz="1400" spc="35" dirty="0">
                <a:latin typeface="Cambria Math"/>
                <a:cs typeface="Cambria Math"/>
              </a:rPr>
              <a:t> </a:t>
            </a:r>
            <a:r>
              <a:rPr sz="1400" spc="-5" dirty="0">
                <a:latin typeface="Cambria Math"/>
                <a:cs typeface="Cambria Math"/>
              </a:rPr>
              <a:t>(</a:t>
            </a:r>
            <a:r>
              <a:rPr sz="1400" spc="5" dirty="0">
                <a:latin typeface="Cambria Math"/>
                <a:cs typeface="Cambria Math"/>
              </a:rPr>
              <a:t>𝐿</a:t>
            </a:r>
            <a:r>
              <a:rPr sz="1400" spc="40" dirty="0">
                <a:latin typeface="Cambria Math"/>
                <a:cs typeface="Cambria Math"/>
              </a:rPr>
              <a:t> </a:t>
            </a:r>
            <a:r>
              <a:rPr sz="1400" spc="-10" dirty="0">
                <a:latin typeface="Cambria Math"/>
                <a:cs typeface="Cambria Math"/>
              </a:rPr>
              <a:t>/</a:t>
            </a:r>
            <a:r>
              <a:rPr sz="1400" spc="30" dirty="0">
                <a:latin typeface="Cambria Math"/>
                <a:cs typeface="Cambria Math"/>
              </a:rPr>
              <a:t>𝑠</a:t>
            </a:r>
            <a:r>
              <a:rPr sz="1400" dirty="0">
                <a:latin typeface="Cambria Math"/>
                <a:cs typeface="Cambria Math"/>
              </a:rPr>
              <a:t>)</a:t>
            </a:r>
          </a:p>
          <a:p>
            <a:pPr marL="52705">
              <a:spcBef>
                <a:spcPts val="1025"/>
              </a:spcBef>
            </a:pPr>
            <a:r>
              <a:rPr sz="1400" dirty="0">
                <a:latin typeface="Cambria Math"/>
                <a:cs typeface="Cambria Math"/>
              </a:rPr>
              <a:t>𝑃</a:t>
            </a:r>
            <a:r>
              <a:rPr sz="1400" spc="165" dirty="0">
                <a:latin typeface="Cambria Math"/>
                <a:cs typeface="Cambria Math"/>
              </a:rPr>
              <a:t> </a:t>
            </a:r>
            <a:r>
              <a:rPr sz="1400" dirty="0">
                <a:latin typeface="Cambria Math"/>
                <a:cs typeface="Cambria Math"/>
              </a:rPr>
              <a:t>=</a:t>
            </a:r>
            <a:r>
              <a:rPr sz="1400" spc="110" dirty="0">
                <a:latin typeface="Cambria Math"/>
                <a:cs typeface="Cambria Math"/>
              </a:rPr>
              <a:t> </a:t>
            </a:r>
            <a:r>
              <a:rPr sz="1400" dirty="0">
                <a:latin typeface="Cambria Math"/>
                <a:cs typeface="Cambria Math"/>
              </a:rPr>
              <a:t>𝑝𝑜𝑝𝑢𝑙𝑎çã𝑜</a:t>
            </a:r>
            <a:r>
              <a:rPr sz="1400" spc="25" dirty="0">
                <a:latin typeface="Cambria Math"/>
                <a:cs typeface="Cambria Math"/>
              </a:rPr>
              <a:t> </a:t>
            </a:r>
            <a:r>
              <a:rPr sz="1400" spc="-5" dirty="0">
                <a:latin typeface="Cambria Math"/>
                <a:cs typeface="Cambria Math"/>
              </a:rPr>
              <a:t>(</a:t>
            </a:r>
            <a:r>
              <a:rPr sz="1400" dirty="0">
                <a:latin typeface="Cambria Math"/>
                <a:cs typeface="Cambria Math"/>
              </a:rPr>
              <a:t>ℎ𝑎</a:t>
            </a:r>
            <a:r>
              <a:rPr sz="1400" spc="25" dirty="0">
                <a:latin typeface="Cambria Math"/>
                <a:cs typeface="Cambria Math"/>
              </a:rPr>
              <a:t>𝑏</a:t>
            </a:r>
            <a:r>
              <a:rPr sz="1400" dirty="0">
                <a:latin typeface="Cambria Math"/>
                <a:cs typeface="Cambria Math"/>
              </a:rPr>
              <a:t>)</a:t>
            </a:r>
          </a:p>
          <a:p>
            <a:pPr marL="12700">
              <a:spcBef>
                <a:spcPts val="900"/>
              </a:spcBef>
            </a:pPr>
            <a:r>
              <a:rPr sz="1400" spc="5" dirty="0">
                <a:latin typeface="Cambria Math"/>
                <a:cs typeface="Cambria Math"/>
              </a:rPr>
              <a:t>𝑞𝑝𝑐</a:t>
            </a:r>
            <a:r>
              <a:rPr sz="1400" spc="170" dirty="0">
                <a:latin typeface="Cambria Math"/>
                <a:cs typeface="Cambria Math"/>
              </a:rPr>
              <a:t> </a:t>
            </a:r>
            <a:r>
              <a:rPr sz="1400" dirty="0">
                <a:latin typeface="Cambria Math"/>
                <a:cs typeface="Cambria Math"/>
              </a:rPr>
              <a:t>=</a:t>
            </a:r>
            <a:r>
              <a:rPr sz="1400" spc="114" dirty="0">
                <a:latin typeface="Cambria Math"/>
                <a:cs typeface="Cambria Math"/>
              </a:rPr>
              <a:t> </a:t>
            </a:r>
            <a:r>
              <a:rPr sz="1400" dirty="0">
                <a:latin typeface="Cambria Math"/>
                <a:cs typeface="Cambria Math"/>
              </a:rPr>
              <a:t>𝑐𝑜𝑛𝑠𝑢𝑚𝑜</a:t>
            </a:r>
            <a:r>
              <a:rPr sz="1400" spc="40" dirty="0">
                <a:latin typeface="Cambria Math"/>
                <a:cs typeface="Cambria Math"/>
              </a:rPr>
              <a:t> </a:t>
            </a:r>
            <a:r>
              <a:rPr sz="1400" dirty="0">
                <a:latin typeface="Cambria Math"/>
                <a:cs typeface="Cambria Math"/>
              </a:rPr>
              <a:t>𝑝</a:t>
            </a:r>
            <a:r>
              <a:rPr sz="1400" spc="-15" dirty="0">
                <a:latin typeface="Cambria Math"/>
                <a:cs typeface="Cambria Math"/>
              </a:rPr>
              <a:t>𝑒</a:t>
            </a:r>
            <a:r>
              <a:rPr sz="1400" dirty="0">
                <a:latin typeface="Cambria Math"/>
                <a:cs typeface="Cambria Math"/>
              </a:rPr>
              <a:t>𝑟 </a:t>
            </a:r>
            <a:r>
              <a:rPr sz="1400" spc="30" dirty="0">
                <a:latin typeface="Cambria Math"/>
                <a:cs typeface="Cambria Math"/>
              </a:rPr>
              <a:t> </a:t>
            </a:r>
            <a:r>
              <a:rPr sz="1400" dirty="0">
                <a:latin typeface="Cambria Math"/>
                <a:cs typeface="Cambria Math"/>
              </a:rPr>
              <a:t>𝑐𝑎𝑝𝑖𝑡𝑎</a:t>
            </a:r>
            <a:r>
              <a:rPr sz="1400" spc="30" dirty="0">
                <a:latin typeface="Cambria Math"/>
                <a:cs typeface="Cambria Math"/>
              </a:rPr>
              <a:t> </a:t>
            </a:r>
            <a:r>
              <a:rPr sz="1400" spc="-5" dirty="0">
                <a:latin typeface="Cambria Math"/>
                <a:cs typeface="Cambria Math"/>
              </a:rPr>
              <a:t>(</a:t>
            </a:r>
            <a:r>
              <a:rPr sz="1400" spc="40" dirty="0">
                <a:latin typeface="Cambria Math"/>
                <a:cs typeface="Cambria Math"/>
              </a:rPr>
              <a:t>𝐿</a:t>
            </a:r>
            <a:r>
              <a:rPr sz="1400" dirty="0">
                <a:latin typeface="Cambria Math"/>
                <a:cs typeface="Cambria Math"/>
              </a:rPr>
              <a:t>/ℎ</a:t>
            </a:r>
            <a:r>
              <a:rPr sz="1400" spc="-10" dirty="0">
                <a:latin typeface="Cambria Math"/>
                <a:cs typeface="Cambria Math"/>
              </a:rPr>
              <a:t>𝑎</a:t>
            </a:r>
            <a:r>
              <a:rPr sz="1400" spc="35" dirty="0">
                <a:latin typeface="Cambria Math"/>
                <a:cs typeface="Cambria Math"/>
              </a:rPr>
              <a:t>𝑏</a:t>
            </a:r>
            <a:r>
              <a:rPr sz="1400" dirty="0">
                <a:latin typeface="Cambria Math"/>
                <a:cs typeface="Cambria Math"/>
              </a:rPr>
              <a:t>.</a:t>
            </a:r>
            <a:r>
              <a:rPr sz="1400" spc="-110" dirty="0">
                <a:latin typeface="Cambria Math"/>
                <a:cs typeface="Cambria Math"/>
              </a:rPr>
              <a:t> </a:t>
            </a:r>
            <a:r>
              <a:rPr sz="1400" spc="5" dirty="0">
                <a:latin typeface="Cambria Math"/>
                <a:cs typeface="Cambria Math"/>
              </a:rPr>
              <a:t>𝑑</a:t>
            </a:r>
            <a:r>
              <a:rPr sz="1400" dirty="0">
                <a:latin typeface="Cambria Math"/>
                <a:cs typeface="Cambria Math"/>
              </a:rPr>
              <a:t>𝑖</a:t>
            </a:r>
            <a:r>
              <a:rPr sz="1400" spc="30" dirty="0">
                <a:latin typeface="Cambria Math"/>
                <a:cs typeface="Cambria Math"/>
              </a:rPr>
              <a:t>𝑎</a:t>
            </a:r>
            <a:r>
              <a:rPr sz="1400" dirty="0">
                <a:latin typeface="Cambria Math"/>
                <a:cs typeface="Cambria Math"/>
              </a:rPr>
              <a:t>)</a:t>
            </a:r>
          </a:p>
        </p:txBody>
      </p:sp>
      <p:sp>
        <p:nvSpPr>
          <p:cNvPr id="17" name="object 5">
            <a:extLst>
              <a:ext uri="{FF2B5EF4-FFF2-40B4-BE49-F238E27FC236}">
                <a16:creationId xmlns:a16="http://schemas.microsoft.com/office/drawing/2014/main" id="{6019EC97-174B-4243-B57A-C1C7D449401B}"/>
              </a:ext>
            </a:extLst>
          </p:cNvPr>
          <p:cNvSpPr txBox="1"/>
          <p:nvPr/>
        </p:nvSpPr>
        <p:spPr>
          <a:xfrm>
            <a:off x="230194" y="5455898"/>
            <a:ext cx="2793365" cy="877035"/>
          </a:xfrm>
          <a:prstGeom prst="rect">
            <a:avLst/>
          </a:prstGeom>
        </p:spPr>
        <p:txBody>
          <a:bodyPr vert="horz" wrap="square" lIns="0" tIns="0" rIns="0" bIns="0" rtlCol="0">
            <a:spAutoFit/>
          </a:bodyPr>
          <a:lstStyle/>
          <a:p>
            <a:pPr marL="1212215">
              <a:lnSpc>
                <a:spcPts val="2580"/>
              </a:lnSpc>
            </a:pPr>
            <a:r>
              <a:rPr sz="1600" spc="-5" dirty="0">
                <a:latin typeface="Cambria Math"/>
                <a:cs typeface="Cambria Math"/>
              </a:rPr>
              <a:t>𝑃 .  𝑞𝑝𝑐</a:t>
            </a:r>
            <a:endParaRPr sz="1600" dirty="0">
              <a:latin typeface="Cambria Math"/>
              <a:cs typeface="Cambria Math"/>
            </a:endParaRPr>
          </a:p>
          <a:p>
            <a:pPr marL="498475">
              <a:lnSpc>
                <a:spcPts val="1989"/>
              </a:lnSpc>
            </a:pPr>
            <a:r>
              <a:rPr sz="1600" spc="-10" dirty="0">
                <a:latin typeface="Cambria Math"/>
                <a:cs typeface="Cambria Math"/>
              </a:rPr>
              <a:t>𝑄</a:t>
            </a:r>
            <a:r>
              <a:rPr sz="1600" spc="145" dirty="0">
                <a:latin typeface="Cambria Math"/>
                <a:cs typeface="Cambria Math"/>
              </a:rPr>
              <a:t> </a:t>
            </a:r>
            <a:r>
              <a:rPr sz="1600" spc="-5" dirty="0">
                <a:latin typeface="Cambria Math"/>
                <a:cs typeface="Cambria Math"/>
              </a:rPr>
              <a:t>=</a:t>
            </a:r>
            <a:endParaRPr sz="1600" dirty="0">
              <a:latin typeface="Cambria Math"/>
              <a:cs typeface="Cambria Math"/>
            </a:endParaRPr>
          </a:p>
          <a:p>
            <a:pPr marL="1261110">
              <a:lnSpc>
                <a:spcPts val="2505"/>
              </a:lnSpc>
            </a:pPr>
            <a:r>
              <a:rPr sz="1600" spc="-10" dirty="0">
                <a:latin typeface="Cambria Math"/>
                <a:cs typeface="Cambria Math"/>
              </a:rPr>
              <a:t>86400</a:t>
            </a:r>
            <a:endParaRPr sz="1600" dirty="0">
              <a:latin typeface="Cambria Math"/>
              <a:cs typeface="Cambria Math"/>
            </a:endParaRPr>
          </a:p>
        </p:txBody>
      </p:sp>
      <p:sp>
        <p:nvSpPr>
          <p:cNvPr id="18" name="object 6">
            <a:extLst>
              <a:ext uri="{FF2B5EF4-FFF2-40B4-BE49-F238E27FC236}">
                <a16:creationId xmlns:a16="http://schemas.microsoft.com/office/drawing/2014/main" id="{1CA663E3-01D0-43CF-999B-8F5AF67410BF}"/>
              </a:ext>
            </a:extLst>
          </p:cNvPr>
          <p:cNvSpPr/>
          <p:nvPr/>
        </p:nvSpPr>
        <p:spPr>
          <a:xfrm>
            <a:off x="1235900" y="5958779"/>
            <a:ext cx="1082040" cy="0"/>
          </a:xfrm>
          <a:custGeom>
            <a:avLst/>
            <a:gdLst/>
            <a:ahLst/>
            <a:cxnLst/>
            <a:rect l="l" t="t" r="r" b="b"/>
            <a:pathLst>
              <a:path w="1082039">
                <a:moveTo>
                  <a:pt x="0" y="0"/>
                </a:moveTo>
                <a:lnTo>
                  <a:pt x="1082039" y="0"/>
                </a:lnTo>
              </a:path>
            </a:pathLst>
          </a:custGeom>
          <a:ln w="22860">
            <a:solidFill>
              <a:srgbClr val="000000"/>
            </a:solidFill>
          </a:ln>
        </p:spPr>
        <p:txBody>
          <a:bodyPr wrap="square" lIns="0" tIns="0" rIns="0" bIns="0" rtlCol="0"/>
          <a:lstStyle/>
          <a:p>
            <a:endParaRPr dirty="0"/>
          </a:p>
        </p:txBody>
      </p:sp>
      <p:pic>
        <p:nvPicPr>
          <p:cNvPr id="19" name="Imagem 18">
            <a:extLst>
              <a:ext uri="{FF2B5EF4-FFF2-40B4-BE49-F238E27FC236}">
                <a16:creationId xmlns:a16="http://schemas.microsoft.com/office/drawing/2014/main" id="{4A0FDB41-E92A-4748-B53F-026224AABCDC}"/>
              </a:ext>
            </a:extLst>
          </p:cNvPr>
          <p:cNvPicPr>
            <a:picLocks noChangeAspect="1"/>
          </p:cNvPicPr>
          <p:nvPr/>
        </p:nvPicPr>
        <p:blipFill>
          <a:blip r:embed="rId3"/>
          <a:stretch>
            <a:fillRect/>
          </a:stretch>
        </p:blipFill>
        <p:spPr>
          <a:xfrm>
            <a:off x="6866560" y="5387064"/>
            <a:ext cx="3607477" cy="654472"/>
          </a:xfrm>
          <a:prstGeom prst="rect">
            <a:avLst/>
          </a:prstGeom>
        </p:spPr>
      </p:pic>
      <p:sp>
        <p:nvSpPr>
          <p:cNvPr id="22" name="Título 21">
            <a:extLst>
              <a:ext uri="{FF2B5EF4-FFF2-40B4-BE49-F238E27FC236}">
                <a16:creationId xmlns:a16="http://schemas.microsoft.com/office/drawing/2014/main" id="{AC1F8CE4-8B9C-4DC2-A73C-A2553A9CE3EE}"/>
              </a:ext>
            </a:extLst>
          </p:cNvPr>
          <p:cNvSpPr>
            <a:spLocks noGrp="1"/>
          </p:cNvSpPr>
          <p:nvPr>
            <p:ph type="title"/>
          </p:nvPr>
        </p:nvSpPr>
        <p:spPr>
          <a:xfrm>
            <a:off x="3130826" y="236500"/>
            <a:ext cx="6251713" cy="910182"/>
          </a:xfrm>
        </p:spPr>
        <p:txBody>
          <a:bodyPr/>
          <a:lstStyle/>
          <a:p>
            <a:r>
              <a:rPr lang="pt-BR" dirty="0"/>
              <a:t>Sistema de Abastecimento</a:t>
            </a:r>
          </a:p>
        </p:txBody>
      </p:sp>
      <p:sp>
        <p:nvSpPr>
          <p:cNvPr id="24" name="object 7">
            <a:extLst>
              <a:ext uri="{FF2B5EF4-FFF2-40B4-BE49-F238E27FC236}">
                <a16:creationId xmlns:a16="http://schemas.microsoft.com/office/drawing/2014/main" id="{2470ABB1-036A-482B-8095-9F1BF246C7F8}"/>
              </a:ext>
            </a:extLst>
          </p:cNvPr>
          <p:cNvSpPr txBox="1"/>
          <p:nvPr/>
        </p:nvSpPr>
        <p:spPr>
          <a:xfrm>
            <a:off x="6694322" y="6274283"/>
            <a:ext cx="3561922" cy="430887"/>
          </a:xfrm>
          <a:prstGeom prst="rect">
            <a:avLst/>
          </a:prstGeom>
        </p:spPr>
        <p:txBody>
          <a:bodyPr vert="horz" wrap="square" lIns="0" tIns="0" rIns="0" bIns="0" rtlCol="0">
            <a:spAutoFit/>
          </a:bodyPr>
          <a:lstStyle/>
          <a:p>
            <a:pPr marL="321310" indent="-285750">
              <a:buFont typeface="Arial" panose="020B0604020202020204" pitchFamily="34" charset="0"/>
              <a:buChar char="•"/>
            </a:pPr>
            <a:r>
              <a:rPr lang="pt-BR" sz="1400" dirty="0">
                <a:latin typeface="Cambria Math"/>
                <a:cs typeface="Cambria Math"/>
              </a:rPr>
              <a:t>Alcance do sistema de no mínimo 20 anos</a:t>
            </a:r>
          </a:p>
          <a:p>
            <a:pPr marL="321310" indent="-285750">
              <a:buFont typeface="Arial" panose="020B0604020202020204" pitchFamily="34" charset="0"/>
              <a:buChar char="•"/>
            </a:pPr>
            <a:r>
              <a:rPr lang="pt-BR" sz="1400" dirty="0">
                <a:latin typeface="Cambria Math"/>
                <a:cs typeface="Cambria Math"/>
              </a:rPr>
              <a:t>Necessário estudo demográfico</a:t>
            </a:r>
            <a:endParaRPr sz="1400" dirty="0">
              <a:latin typeface="Cambria Math"/>
              <a:cs typeface="Cambria Math"/>
            </a:endParaRPr>
          </a:p>
        </p:txBody>
      </p:sp>
      <p:pic>
        <p:nvPicPr>
          <p:cNvPr id="2" name="Espaço Reservado para Conteúdo 8">
            <a:extLst>
              <a:ext uri="{FF2B5EF4-FFF2-40B4-BE49-F238E27FC236}">
                <a16:creationId xmlns:a16="http://schemas.microsoft.com/office/drawing/2014/main" id="{97D0AFC3-C6AA-CBE7-5D40-863C922FF4A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5876" y="1446977"/>
            <a:ext cx="4114989" cy="2729610"/>
          </a:xfrm>
        </p:spPr>
      </p:pic>
      <p:sp>
        <p:nvSpPr>
          <p:cNvPr id="3" name="object 6">
            <a:extLst>
              <a:ext uri="{FF2B5EF4-FFF2-40B4-BE49-F238E27FC236}">
                <a16:creationId xmlns:a16="http://schemas.microsoft.com/office/drawing/2014/main" id="{7CB9CBE8-8577-0DCF-3E77-0F2BA2380A57}"/>
              </a:ext>
            </a:extLst>
          </p:cNvPr>
          <p:cNvSpPr/>
          <p:nvPr/>
        </p:nvSpPr>
        <p:spPr>
          <a:xfrm>
            <a:off x="7474708" y="1373047"/>
            <a:ext cx="45719" cy="3471247"/>
          </a:xfrm>
          <a:custGeom>
            <a:avLst/>
            <a:gdLst/>
            <a:ahLst/>
            <a:cxnLst/>
            <a:rect l="l" t="t" r="r" b="b"/>
            <a:pathLst>
              <a:path h="2340610">
                <a:moveTo>
                  <a:pt x="0" y="0"/>
                </a:moveTo>
                <a:lnTo>
                  <a:pt x="0" y="2340229"/>
                </a:lnTo>
              </a:path>
            </a:pathLst>
          </a:custGeom>
          <a:ln w="25400">
            <a:solidFill>
              <a:srgbClr val="FF0000"/>
            </a:solidFill>
            <a:prstDash val="lgDash"/>
          </a:ln>
        </p:spPr>
        <p:txBody>
          <a:bodyPr wrap="square" lIns="0" tIns="0" rIns="0" bIns="0" rtlCol="0"/>
          <a:lstStyle/>
          <a:p>
            <a:endParaRPr dirty="0"/>
          </a:p>
        </p:txBody>
      </p:sp>
      <p:sp>
        <p:nvSpPr>
          <p:cNvPr id="14" name="Título 1">
            <a:extLst>
              <a:ext uri="{FF2B5EF4-FFF2-40B4-BE49-F238E27FC236}">
                <a16:creationId xmlns:a16="http://schemas.microsoft.com/office/drawing/2014/main" id="{CC5361B9-C29A-FEAC-404C-4F8583CE1992}"/>
              </a:ext>
            </a:extLst>
          </p:cNvPr>
          <p:cNvSpPr txBox="1">
            <a:spLocks/>
          </p:cNvSpPr>
          <p:nvPr/>
        </p:nvSpPr>
        <p:spPr>
          <a:xfrm>
            <a:off x="7997798" y="4209356"/>
            <a:ext cx="3850022" cy="524757"/>
          </a:xfrm>
          <a:prstGeom prst="ellipse">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303030"/>
                </a:solidFill>
              </a:rPr>
              <a:t>Sistema de </a:t>
            </a:r>
            <a:r>
              <a:rPr lang="en-US" sz="2000" dirty="0" err="1">
                <a:solidFill>
                  <a:srgbClr val="303030"/>
                </a:solidFill>
              </a:rPr>
              <a:t>Tratamento</a:t>
            </a:r>
            <a:r>
              <a:rPr lang="en-US" sz="2000" dirty="0">
                <a:solidFill>
                  <a:srgbClr val="303030"/>
                </a:solidFill>
              </a:rPr>
              <a:t> (ETE)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BAA16-4A5C-4E0B-B430-7A67797608D8}"/>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rmAutofit/>
          </a:bodyPr>
          <a:lstStyle/>
          <a:p>
            <a:pPr algn="ctr"/>
            <a:r>
              <a:rPr lang="en-US" sz="2800" dirty="0" err="1">
                <a:solidFill>
                  <a:schemeClr val="bg1"/>
                </a:solidFill>
              </a:rPr>
              <a:t>Principais</a:t>
            </a:r>
            <a:r>
              <a:rPr lang="en-US" sz="2800" dirty="0">
                <a:solidFill>
                  <a:schemeClr val="bg1"/>
                </a:solidFill>
              </a:rPr>
              <a:t> </a:t>
            </a:r>
            <a:r>
              <a:rPr lang="en-US" sz="2800" dirty="0" err="1">
                <a:solidFill>
                  <a:schemeClr val="bg1"/>
                </a:solidFill>
              </a:rPr>
              <a:t>Peças</a:t>
            </a:r>
            <a:r>
              <a:rPr lang="en-US" sz="2800" dirty="0">
                <a:solidFill>
                  <a:schemeClr val="bg1"/>
                </a:solidFill>
              </a:rPr>
              <a:t> e </a:t>
            </a:r>
            <a:r>
              <a:rPr lang="en-US" sz="2800" dirty="0" err="1">
                <a:solidFill>
                  <a:schemeClr val="bg1"/>
                </a:solidFill>
              </a:rPr>
              <a:t>Conexões</a:t>
            </a:r>
            <a:endParaRPr lang="en-US" sz="2800" dirty="0">
              <a:solidFill>
                <a:schemeClr val="bg1"/>
              </a:solidFill>
            </a:endParaRPr>
          </a:p>
        </p:txBody>
      </p:sp>
      <p:sp>
        <p:nvSpPr>
          <p:cNvPr id="3" name="Retângulo 2">
            <a:extLst>
              <a:ext uri="{FF2B5EF4-FFF2-40B4-BE49-F238E27FC236}">
                <a16:creationId xmlns:a16="http://schemas.microsoft.com/office/drawing/2014/main" id="{43E9A14F-DC3C-4B2F-8B01-509D307BE8EE}"/>
              </a:ext>
            </a:extLst>
          </p:cNvPr>
          <p:cNvSpPr/>
          <p:nvPr/>
        </p:nvSpPr>
        <p:spPr>
          <a:xfrm>
            <a:off x="3962400" y="487424"/>
            <a:ext cx="8229600" cy="1849224"/>
          </a:xfrm>
          <a:prstGeom prst="rect">
            <a:avLst/>
          </a:prstGeom>
        </p:spPr>
        <p:txBody>
          <a:bodyPr wrap="square">
            <a:spAutoFit/>
          </a:bodyPr>
          <a:lstStyle/>
          <a:p>
            <a:pPr marL="82918">
              <a:spcBef>
                <a:spcPts val="86"/>
              </a:spcBef>
            </a:pPr>
            <a:r>
              <a:rPr lang="pt-BR" sz="2000" b="1" spc="-5" dirty="0">
                <a:latin typeface="Verdana"/>
                <a:cs typeface="Verdana"/>
              </a:rPr>
              <a:t>Válvula de</a:t>
            </a:r>
            <a:r>
              <a:rPr lang="pt-BR" sz="2000" b="1" spc="27" dirty="0">
                <a:latin typeface="Verdana"/>
                <a:cs typeface="Verdana"/>
              </a:rPr>
              <a:t> </a:t>
            </a:r>
            <a:r>
              <a:rPr lang="pt-BR" sz="2000" b="1" spc="-9" dirty="0">
                <a:latin typeface="Verdana"/>
                <a:cs typeface="Verdana"/>
              </a:rPr>
              <a:t>Descarga</a:t>
            </a:r>
            <a:endParaRPr lang="pt-BR" sz="2000" dirty="0">
              <a:latin typeface="Verdana"/>
              <a:cs typeface="Verdana"/>
            </a:endParaRPr>
          </a:p>
          <a:p>
            <a:pPr marL="260846" marR="214204" indent="-247602" algn="just">
              <a:spcBef>
                <a:spcPts val="1687"/>
              </a:spcBef>
            </a:pPr>
            <a:r>
              <a:rPr lang="pt-BR" sz="2000" spc="-5" dirty="0">
                <a:latin typeface="Verdana"/>
                <a:cs typeface="Verdana"/>
              </a:rPr>
              <a:t>A válvula de </a:t>
            </a:r>
            <a:r>
              <a:rPr lang="pt-BR" sz="2000" spc="-9" dirty="0">
                <a:latin typeface="Verdana"/>
                <a:cs typeface="Verdana"/>
              </a:rPr>
              <a:t>descarga </a:t>
            </a:r>
            <a:r>
              <a:rPr lang="pt-BR" sz="2000" spc="-5" dirty="0">
                <a:latin typeface="Verdana"/>
                <a:cs typeface="Verdana"/>
              </a:rPr>
              <a:t>é </a:t>
            </a:r>
            <a:r>
              <a:rPr lang="pt-BR" sz="2000" spc="-9" dirty="0">
                <a:latin typeface="Verdana"/>
                <a:cs typeface="Verdana"/>
              </a:rPr>
              <a:t>quem </a:t>
            </a:r>
            <a:r>
              <a:rPr lang="pt-BR" sz="2000" spc="-5" dirty="0">
                <a:latin typeface="Verdana"/>
                <a:cs typeface="Verdana"/>
              </a:rPr>
              <a:t>provoca a maior </a:t>
            </a:r>
            <a:r>
              <a:rPr lang="pt-BR" sz="2000" spc="-9" dirty="0" err="1">
                <a:latin typeface="Verdana"/>
                <a:cs typeface="Verdana"/>
              </a:rPr>
              <a:t>sobrepressão</a:t>
            </a:r>
            <a:r>
              <a:rPr lang="pt-BR" sz="2000" spc="-9" dirty="0">
                <a:latin typeface="Verdana"/>
                <a:cs typeface="Verdana"/>
              </a:rPr>
              <a:t>  </a:t>
            </a:r>
            <a:r>
              <a:rPr lang="pt-BR" sz="2000" spc="-5" dirty="0">
                <a:latin typeface="Verdana"/>
                <a:cs typeface="Verdana"/>
              </a:rPr>
              <a:t>em uma </a:t>
            </a:r>
            <a:r>
              <a:rPr lang="pt-BR" sz="2000" spc="-9" dirty="0">
                <a:latin typeface="Verdana"/>
                <a:cs typeface="Verdana"/>
              </a:rPr>
              <a:t>instalação </a:t>
            </a:r>
            <a:r>
              <a:rPr lang="pt-BR" sz="2000" spc="-5" dirty="0">
                <a:latin typeface="Verdana"/>
                <a:cs typeface="Verdana"/>
              </a:rPr>
              <a:t>de água </a:t>
            </a:r>
            <a:r>
              <a:rPr lang="pt-BR" sz="2000" spc="-9" dirty="0">
                <a:latin typeface="Verdana"/>
                <a:cs typeface="Verdana"/>
              </a:rPr>
              <a:t>fria, </a:t>
            </a:r>
            <a:r>
              <a:rPr lang="pt-BR" sz="2000" spc="-5" dirty="0">
                <a:latin typeface="Verdana"/>
                <a:cs typeface="Verdana"/>
              </a:rPr>
              <a:t>e não </a:t>
            </a:r>
            <a:r>
              <a:rPr lang="pt-BR" sz="2000" spc="-9" dirty="0">
                <a:latin typeface="Verdana"/>
                <a:cs typeface="Verdana"/>
              </a:rPr>
              <a:t>se recomenda </a:t>
            </a:r>
            <a:r>
              <a:rPr lang="pt-BR" sz="2000" spc="-5" dirty="0">
                <a:latin typeface="Verdana"/>
                <a:cs typeface="Verdana"/>
              </a:rPr>
              <a:t>a  </a:t>
            </a:r>
            <a:r>
              <a:rPr lang="pt-BR" sz="2000" spc="-9" dirty="0">
                <a:latin typeface="Verdana"/>
                <a:cs typeface="Verdana"/>
              </a:rPr>
              <a:t>utilização desta. Caso necessária, recomenda </a:t>
            </a:r>
            <a:r>
              <a:rPr lang="pt-BR" sz="2000" spc="-5" dirty="0">
                <a:latin typeface="Verdana"/>
                <a:cs typeface="Verdana"/>
              </a:rPr>
              <a:t>que </a:t>
            </a:r>
            <a:r>
              <a:rPr lang="pt-BR" sz="2000" spc="-9" dirty="0">
                <a:latin typeface="Verdana"/>
                <a:cs typeface="Verdana"/>
              </a:rPr>
              <a:t>se  </a:t>
            </a:r>
            <a:r>
              <a:rPr lang="pt-BR" sz="2000" spc="-5" dirty="0">
                <a:latin typeface="Verdana"/>
                <a:cs typeface="Verdana"/>
              </a:rPr>
              <a:t>dimensione uma </a:t>
            </a:r>
            <a:r>
              <a:rPr lang="pt-BR" sz="2000" b="1" spc="-5" dirty="0">
                <a:uFill>
                  <a:solidFill>
                    <a:srgbClr val="000000"/>
                  </a:solidFill>
                </a:uFill>
                <a:latin typeface="Verdana"/>
                <a:cs typeface="Verdana"/>
              </a:rPr>
              <a:t>coluna exclusiva</a:t>
            </a:r>
            <a:r>
              <a:rPr lang="pt-BR" sz="2000" b="1" spc="-5" dirty="0">
                <a:latin typeface="Verdana"/>
                <a:cs typeface="Verdana"/>
              </a:rPr>
              <a:t> </a:t>
            </a:r>
            <a:r>
              <a:rPr lang="pt-BR" sz="2000" spc="-5" dirty="0">
                <a:latin typeface="Verdana"/>
                <a:cs typeface="Verdana"/>
              </a:rPr>
              <a:t>para</a:t>
            </a:r>
            <a:r>
              <a:rPr lang="pt-BR" sz="2000" spc="9" dirty="0">
                <a:latin typeface="Verdana"/>
                <a:cs typeface="Verdana"/>
              </a:rPr>
              <a:t> </a:t>
            </a:r>
            <a:r>
              <a:rPr lang="pt-BR" sz="2000" spc="-9" dirty="0">
                <a:latin typeface="Verdana"/>
                <a:cs typeface="Verdana"/>
              </a:rPr>
              <a:t>atendê-las.</a:t>
            </a:r>
            <a:endParaRPr lang="pt-BR" sz="2000" dirty="0">
              <a:latin typeface="Verdana"/>
              <a:cs typeface="Verdana"/>
            </a:endParaRPr>
          </a:p>
        </p:txBody>
      </p:sp>
      <p:sp>
        <p:nvSpPr>
          <p:cNvPr id="5" name="object 6">
            <a:extLst>
              <a:ext uri="{FF2B5EF4-FFF2-40B4-BE49-F238E27FC236}">
                <a16:creationId xmlns:a16="http://schemas.microsoft.com/office/drawing/2014/main" id="{DC3C0CB5-6EF7-408A-8182-47424359A027}"/>
              </a:ext>
            </a:extLst>
          </p:cNvPr>
          <p:cNvSpPr/>
          <p:nvPr/>
        </p:nvSpPr>
        <p:spPr>
          <a:xfrm>
            <a:off x="5369598" y="3414198"/>
            <a:ext cx="5704494" cy="1261043"/>
          </a:xfrm>
          <a:prstGeom prst="rect">
            <a:avLst/>
          </a:prstGeom>
          <a:blipFill>
            <a:blip r:embed="rId2" cstate="print"/>
            <a:stretch>
              <a:fillRect/>
            </a:stretch>
          </a:blipFill>
        </p:spPr>
        <p:txBody>
          <a:bodyPr wrap="square" lIns="0" tIns="0" rIns="0" bIns="0" rtlCol="0"/>
          <a:lstStyle/>
          <a:p>
            <a:endParaRPr sz="1632"/>
          </a:p>
        </p:txBody>
      </p:sp>
      <p:sp>
        <p:nvSpPr>
          <p:cNvPr id="6" name="object 7">
            <a:extLst>
              <a:ext uri="{FF2B5EF4-FFF2-40B4-BE49-F238E27FC236}">
                <a16:creationId xmlns:a16="http://schemas.microsoft.com/office/drawing/2014/main" id="{D6B58837-6AFA-476F-9884-EBB42FBD5D2C}"/>
              </a:ext>
            </a:extLst>
          </p:cNvPr>
          <p:cNvSpPr/>
          <p:nvPr/>
        </p:nvSpPr>
        <p:spPr>
          <a:xfrm>
            <a:off x="10049965" y="4588869"/>
            <a:ext cx="123547" cy="86373"/>
          </a:xfrm>
          <a:prstGeom prst="rect">
            <a:avLst/>
          </a:prstGeom>
          <a:blipFill>
            <a:blip r:embed="rId3" cstate="print"/>
            <a:stretch>
              <a:fillRect/>
            </a:stretch>
          </a:blipFill>
        </p:spPr>
        <p:txBody>
          <a:bodyPr wrap="square" lIns="0" tIns="0" rIns="0" bIns="0" rtlCol="0"/>
          <a:lstStyle/>
          <a:p>
            <a:endParaRPr sz="1632"/>
          </a:p>
        </p:txBody>
      </p:sp>
      <p:sp>
        <p:nvSpPr>
          <p:cNvPr id="7" name="object 8">
            <a:extLst>
              <a:ext uri="{FF2B5EF4-FFF2-40B4-BE49-F238E27FC236}">
                <a16:creationId xmlns:a16="http://schemas.microsoft.com/office/drawing/2014/main" id="{6951EFF4-E01C-49E0-85D6-7902860E8ED0}"/>
              </a:ext>
            </a:extLst>
          </p:cNvPr>
          <p:cNvSpPr/>
          <p:nvPr/>
        </p:nvSpPr>
        <p:spPr>
          <a:xfrm>
            <a:off x="5267550" y="4675242"/>
            <a:ext cx="5796336" cy="777355"/>
          </a:xfrm>
          <a:prstGeom prst="rect">
            <a:avLst/>
          </a:prstGeom>
          <a:blipFill>
            <a:blip r:embed="rId4" cstate="print"/>
            <a:stretch>
              <a:fillRect/>
            </a:stretch>
          </a:blipFill>
        </p:spPr>
        <p:txBody>
          <a:bodyPr wrap="square" lIns="0" tIns="0" rIns="0" bIns="0" rtlCol="0"/>
          <a:lstStyle/>
          <a:p>
            <a:endParaRPr sz="1632"/>
          </a:p>
        </p:txBody>
      </p:sp>
      <p:sp>
        <p:nvSpPr>
          <p:cNvPr id="8" name="object 9">
            <a:extLst>
              <a:ext uri="{FF2B5EF4-FFF2-40B4-BE49-F238E27FC236}">
                <a16:creationId xmlns:a16="http://schemas.microsoft.com/office/drawing/2014/main" id="{68EED72B-6859-492B-B6C7-5DC843BC7196}"/>
              </a:ext>
            </a:extLst>
          </p:cNvPr>
          <p:cNvSpPr/>
          <p:nvPr/>
        </p:nvSpPr>
        <p:spPr>
          <a:xfrm>
            <a:off x="6919827" y="5348950"/>
            <a:ext cx="144277" cy="103647"/>
          </a:xfrm>
          <a:prstGeom prst="rect">
            <a:avLst/>
          </a:prstGeom>
          <a:blipFill>
            <a:blip r:embed="rId5" cstate="print"/>
            <a:stretch>
              <a:fillRect/>
            </a:stretch>
          </a:blipFill>
        </p:spPr>
        <p:txBody>
          <a:bodyPr wrap="square" lIns="0" tIns="0" rIns="0" bIns="0" rtlCol="0"/>
          <a:lstStyle/>
          <a:p>
            <a:endParaRPr sz="1632"/>
          </a:p>
        </p:txBody>
      </p:sp>
      <p:sp>
        <p:nvSpPr>
          <p:cNvPr id="9" name="object 10">
            <a:extLst>
              <a:ext uri="{FF2B5EF4-FFF2-40B4-BE49-F238E27FC236}">
                <a16:creationId xmlns:a16="http://schemas.microsoft.com/office/drawing/2014/main" id="{E239BE05-F2C8-4C34-B925-4AA10AE23665}"/>
              </a:ext>
            </a:extLst>
          </p:cNvPr>
          <p:cNvSpPr/>
          <p:nvPr/>
        </p:nvSpPr>
        <p:spPr>
          <a:xfrm>
            <a:off x="7685988" y="5210753"/>
            <a:ext cx="234933" cy="241844"/>
          </a:xfrm>
          <a:custGeom>
            <a:avLst/>
            <a:gdLst/>
            <a:ahLst/>
            <a:cxnLst/>
            <a:rect l="l" t="t" r="r" b="b"/>
            <a:pathLst>
              <a:path w="259079" h="266700">
                <a:moveTo>
                  <a:pt x="89916" y="35051"/>
                </a:moveTo>
                <a:lnTo>
                  <a:pt x="0" y="0"/>
                </a:lnTo>
                <a:lnTo>
                  <a:pt x="25908" y="92963"/>
                </a:lnTo>
                <a:lnTo>
                  <a:pt x="37338" y="82622"/>
                </a:lnTo>
                <a:lnTo>
                  <a:pt x="37338" y="63245"/>
                </a:lnTo>
                <a:lnTo>
                  <a:pt x="58674" y="44195"/>
                </a:lnTo>
                <a:lnTo>
                  <a:pt x="68160" y="54735"/>
                </a:lnTo>
                <a:lnTo>
                  <a:pt x="89916" y="35051"/>
                </a:lnTo>
                <a:close/>
              </a:path>
              <a:path w="259079" h="266700">
                <a:moveTo>
                  <a:pt x="68160" y="54735"/>
                </a:moveTo>
                <a:lnTo>
                  <a:pt x="58674" y="44195"/>
                </a:lnTo>
                <a:lnTo>
                  <a:pt x="37338" y="63245"/>
                </a:lnTo>
                <a:lnTo>
                  <a:pt x="46956" y="73920"/>
                </a:lnTo>
                <a:lnTo>
                  <a:pt x="68160" y="54735"/>
                </a:lnTo>
                <a:close/>
              </a:path>
              <a:path w="259079" h="266700">
                <a:moveTo>
                  <a:pt x="46956" y="73920"/>
                </a:moveTo>
                <a:lnTo>
                  <a:pt x="37338" y="63245"/>
                </a:lnTo>
                <a:lnTo>
                  <a:pt x="37338" y="82622"/>
                </a:lnTo>
                <a:lnTo>
                  <a:pt x="46956" y="73920"/>
                </a:lnTo>
                <a:close/>
              </a:path>
              <a:path w="259079" h="266700">
                <a:moveTo>
                  <a:pt x="258927" y="266699"/>
                </a:moveTo>
                <a:lnTo>
                  <a:pt x="68160" y="54735"/>
                </a:lnTo>
                <a:lnTo>
                  <a:pt x="46956" y="73920"/>
                </a:lnTo>
                <a:lnTo>
                  <a:pt x="220665" y="266699"/>
                </a:lnTo>
                <a:lnTo>
                  <a:pt x="258927" y="266699"/>
                </a:lnTo>
                <a:close/>
              </a:path>
            </a:pathLst>
          </a:custGeom>
          <a:solidFill>
            <a:srgbClr val="0000FF"/>
          </a:solidFill>
        </p:spPr>
        <p:txBody>
          <a:bodyPr wrap="square" lIns="0" tIns="0" rIns="0" bIns="0" rtlCol="0"/>
          <a:lstStyle/>
          <a:p>
            <a:endParaRPr sz="1632"/>
          </a:p>
        </p:txBody>
      </p:sp>
      <p:sp>
        <p:nvSpPr>
          <p:cNvPr id="10" name="object 11">
            <a:extLst>
              <a:ext uri="{FF2B5EF4-FFF2-40B4-BE49-F238E27FC236}">
                <a16:creationId xmlns:a16="http://schemas.microsoft.com/office/drawing/2014/main" id="{BEC33D90-435C-4B4B-975D-23DDCC0D11F7}"/>
              </a:ext>
            </a:extLst>
          </p:cNvPr>
          <p:cNvSpPr/>
          <p:nvPr/>
        </p:nvSpPr>
        <p:spPr>
          <a:xfrm>
            <a:off x="9336043" y="4675242"/>
            <a:ext cx="754898" cy="614974"/>
          </a:xfrm>
          <a:custGeom>
            <a:avLst/>
            <a:gdLst/>
            <a:ahLst/>
            <a:cxnLst/>
            <a:rect l="l" t="t" r="r" b="b"/>
            <a:pathLst>
              <a:path w="832484" h="678179">
                <a:moveTo>
                  <a:pt x="832103" y="0"/>
                </a:moveTo>
                <a:lnTo>
                  <a:pt x="787298" y="0"/>
                </a:lnTo>
                <a:lnTo>
                  <a:pt x="0" y="656081"/>
                </a:lnTo>
                <a:lnTo>
                  <a:pt x="18288" y="678179"/>
                </a:lnTo>
                <a:lnTo>
                  <a:pt x="832103" y="0"/>
                </a:lnTo>
                <a:close/>
              </a:path>
            </a:pathLst>
          </a:custGeom>
          <a:solidFill>
            <a:srgbClr val="FF0000"/>
          </a:solidFill>
        </p:spPr>
        <p:txBody>
          <a:bodyPr wrap="square" lIns="0" tIns="0" rIns="0" bIns="0" rtlCol="0"/>
          <a:lstStyle/>
          <a:p>
            <a:endParaRPr sz="1632"/>
          </a:p>
        </p:txBody>
      </p:sp>
      <p:sp>
        <p:nvSpPr>
          <p:cNvPr id="11" name="object 12">
            <a:extLst>
              <a:ext uri="{FF2B5EF4-FFF2-40B4-BE49-F238E27FC236}">
                <a16:creationId xmlns:a16="http://schemas.microsoft.com/office/drawing/2014/main" id="{F33E8C4A-521A-4C11-AC7C-F02CD159C651}"/>
              </a:ext>
            </a:extLst>
          </p:cNvPr>
          <p:cNvSpPr/>
          <p:nvPr/>
        </p:nvSpPr>
        <p:spPr>
          <a:xfrm>
            <a:off x="8657438" y="5265341"/>
            <a:ext cx="1306532" cy="187717"/>
          </a:xfrm>
          <a:custGeom>
            <a:avLst/>
            <a:gdLst/>
            <a:ahLst/>
            <a:cxnLst/>
            <a:rect l="l" t="t" r="r" b="b"/>
            <a:pathLst>
              <a:path w="1440815" h="207010">
                <a:moveTo>
                  <a:pt x="725502" y="761"/>
                </a:moveTo>
                <a:lnTo>
                  <a:pt x="723978" y="0"/>
                </a:lnTo>
                <a:lnTo>
                  <a:pt x="714834" y="93"/>
                </a:lnTo>
                <a:lnTo>
                  <a:pt x="682068" y="761"/>
                </a:lnTo>
                <a:lnTo>
                  <a:pt x="654940" y="557"/>
                </a:lnTo>
                <a:lnTo>
                  <a:pt x="579429" y="4119"/>
                </a:lnTo>
                <a:lnTo>
                  <a:pt x="533330" y="8134"/>
                </a:lnTo>
                <a:lnTo>
                  <a:pt x="483189" y="13804"/>
                </a:lnTo>
                <a:lnTo>
                  <a:pt x="430148" y="21252"/>
                </a:lnTo>
                <a:lnTo>
                  <a:pt x="375350" y="30603"/>
                </a:lnTo>
                <a:lnTo>
                  <a:pt x="319934" y="41980"/>
                </a:lnTo>
                <a:lnTo>
                  <a:pt x="265044" y="55508"/>
                </a:lnTo>
                <a:lnTo>
                  <a:pt x="211820" y="71310"/>
                </a:lnTo>
                <a:lnTo>
                  <a:pt x="161404" y="89511"/>
                </a:lnTo>
                <a:lnTo>
                  <a:pt x="114936" y="110235"/>
                </a:lnTo>
                <a:lnTo>
                  <a:pt x="73560" y="133605"/>
                </a:lnTo>
                <a:lnTo>
                  <a:pt x="38415" y="159746"/>
                </a:lnTo>
                <a:lnTo>
                  <a:pt x="10645" y="188781"/>
                </a:lnTo>
                <a:lnTo>
                  <a:pt x="0" y="206502"/>
                </a:lnTo>
                <a:lnTo>
                  <a:pt x="34094" y="206502"/>
                </a:lnTo>
                <a:lnTo>
                  <a:pt x="55204" y="183032"/>
                </a:lnTo>
                <a:lnTo>
                  <a:pt x="90190" y="157231"/>
                </a:lnTo>
                <a:lnTo>
                  <a:pt x="125808" y="137159"/>
                </a:lnTo>
                <a:lnTo>
                  <a:pt x="135714" y="132587"/>
                </a:lnTo>
                <a:lnTo>
                  <a:pt x="145620" y="127253"/>
                </a:lnTo>
                <a:lnTo>
                  <a:pt x="192279" y="108410"/>
                </a:lnTo>
                <a:lnTo>
                  <a:pt x="240466" y="92030"/>
                </a:lnTo>
                <a:lnTo>
                  <a:pt x="289891" y="77952"/>
                </a:lnTo>
                <a:lnTo>
                  <a:pt x="340264" y="66019"/>
                </a:lnTo>
                <a:lnTo>
                  <a:pt x="391298" y="56068"/>
                </a:lnTo>
                <a:lnTo>
                  <a:pt x="442703" y="47942"/>
                </a:lnTo>
                <a:lnTo>
                  <a:pt x="494190" y="41480"/>
                </a:lnTo>
                <a:lnTo>
                  <a:pt x="545470" y="36522"/>
                </a:lnTo>
                <a:lnTo>
                  <a:pt x="596254" y="32908"/>
                </a:lnTo>
                <a:lnTo>
                  <a:pt x="646254" y="30479"/>
                </a:lnTo>
                <a:lnTo>
                  <a:pt x="707976" y="28955"/>
                </a:lnTo>
                <a:lnTo>
                  <a:pt x="707976" y="22859"/>
                </a:lnTo>
                <a:lnTo>
                  <a:pt x="719406" y="28955"/>
                </a:lnTo>
                <a:lnTo>
                  <a:pt x="720168" y="28971"/>
                </a:lnTo>
                <a:lnTo>
                  <a:pt x="720168" y="761"/>
                </a:lnTo>
                <a:lnTo>
                  <a:pt x="725502" y="761"/>
                </a:lnTo>
                <a:close/>
              </a:path>
              <a:path w="1440815" h="207010">
                <a:moveTo>
                  <a:pt x="719406" y="28955"/>
                </a:moveTo>
                <a:lnTo>
                  <a:pt x="707976" y="22859"/>
                </a:lnTo>
                <a:lnTo>
                  <a:pt x="707976" y="23621"/>
                </a:lnTo>
                <a:lnTo>
                  <a:pt x="711024" y="26669"/>
                </a:lnTo>
                <a:lnTo>
                  <a:pt x="714834" y="28955"/>
                </a:lnTo>
                <a:lnTo>
                  <a:pt x="719406" y="28955"/>
                </a:lnTo>
                <a:close/>
              </a:path>
              <a:path w="1440815" h="207010">
                <a:moveTo>
                  <a:pt x="714834" y="28955"/>
                </a:moveTo>
                <a:lnTo>
                  <a:pt x="711024" y="26669"/>
                </a:lnTo>
                <a:lnTo>
                  <a:pt x="707976" y="23621"/>
                </a:lnTo>
                <a:lnTo>
                  <a:pt x="707976" y="28955"/>
                </a:lnTo>
                <a:lnTo>
                  <a:pt x="714834" y="28955"/>
                </a:lnTo>
                <a:close/>
              </a:path>
              <a:path w="1440815" h="207010">
                <a:moveTo>
                  <a:pt x="730836" y="6095"/>
                </a:moveTo>
                <a:lnTo>
                  <a:pt x="728550" y="2285"/>
                </a:lnTo>
                <a:lnTo>
                  <a:pt x="725502" y="761"/>
                </a:lnTo>
                <a:lnTo>
                  <a:pt x="720168" y="761"/>
                </a:lnTo>
                <a:lnTo>
                  <a:pt x="730836" y="6095"/>
                </a:lnTo>
                <a:close/>
              </a:path>
              <a:path w="1440815" h="207010">
                <a:moveTo>
                  <a:pt x="730836" y="29191"/>
                </a:moveTo>
                <a:lnTo>
                  <a:pt x="730836" y="6095"/>
                </a:lnTo>
                <a:lnTo>
                  <a:pt x="720168" y="761"/>
                </a:lnTo>
                <a:lnTo>
                  <a:pt x="720168" y="28971"/>
                </a:lnTo>
                <a:lnTo>
                  <a:pt x="730836" y="29191"/>
                </a:lnTo>
                <a:close/>
              </a:path>
              <a:path w="1440815" h="207010">
                <a:moveTo>
                  <a:pt x="1440522" y="206502"/>
                </a:moveTo>
                <a:lnTo>
                  <a:pt x="1409647" y="168005"/>
                </a:lnTo>
                <a:lnTo>
                  <a:pt x="1372577" y="138301"/>
                </a:lnTo>
                <a:lnTo>
                  <a:pt x="1324928" y="110331"/>
                </a:lnTo>
                <a:lnTo>
                  <a:pt x="1266704" y="84531"/>
                </a:lnTo>
                <a:lnTo>
                  <a:pt x="1197906" y="61332"/>
                </a:lnTo>
                <a:lnTo>
                  <a:pt x="1159542" y="50844"/>
                </a:lnTo>
                <a:lnTo>
                  <a:pt x="1118536" y="41169"/>
                </a:lnTo>
                <a:lnTo>
                  <a:pt x="1074886" y="32361"/>
                </a:lnTo>
                <a:lnTo>
                  <a:pt x="1028595" y="24475"/>
                </a:lnTo>
                <a:lnTo>
                  <a:pt x="979660" y="17564"/>
                </a:lnTo>
                <a:lnTo>
                  <a:pt x="928084" y="11683"/>
                </a:lnTo>
                <a:lnTo>
                  <a:pt x="873866" y="6886"/>
                </a:lnTo>
                <a:lnTo>
                  <a:pt x="817007" y="3228"/>
                </a:lnTo>
                <a:lnTo>
                  <a:pt x="757506" y="761"/>
                </a:lnTo>
                <a:lnTo>
                  <a:pt x="725502" y="761"/>
                </a:lnTo>
                <a:lnTo>
                  <a:pt x="728550" y="2285"/>
                </a:lnTo>
                <a:lnTo>
                  <a:pt x="730836" y="6095"/>
                </a:lnTo>
                <a:lnTo>
                  <a:pt x="730836" y="29191"/>
                </a:lnTo>
                <a:lnTo>
                  <a:pt x="793320" y="30479"/>
                </a:lnTo>
                <a:lnTo>
                  <a:pt x="818652" y="30691"/>
                </a:lnTo>
                <a:lnTo>
                  <a:pt x="851728" y="32300"/>
                </a:lnTo>
                <a:lnTo>
                  <a:pt x="891300" y="35406"/>
                </a:lnTo>
                <a:lnTo>
                  <a:pt x="936121" y="40112"/>
                </a:lnTo>
                <a:lnTo>
                  <a:pt x="984945" y="46519"/>
                </a:lnTo>
                <a:lnTo>
                  <a:pt x="1036524" y="54728"/>
                </a:lnTo>
                <a:lnTo>
                  <a:pt x="1089613" y="64842"/>
                </a:lnTo>
                <a:lnTo>
                  <a:pt x="1142963" y="76961"/>
                </a:lnTo>
                <a:lnTo>
                  <a:pt x="1195329" y="91189"/>
                </a:lnTo>
                <a:lnTo>
                  <a:pt x="1245464" y="107625"/>
                </a:lnTo>
                <a:lnTo>
                  <a:pt x="1292120" y="126371"/>
                </a:lnTo>
                <a:lnTo>
                  <a:pt x="1334052" y="147530"/>
                </a:lnTo>
                <a:lnTo>
                  <a:pt x="1370011" y="171202"/>
                </a:lnTo>
                <a:lnTo>
                  <a:pt x="1398752" y="197490"/>
                </a:lnTo>
                <a:lnTo>
                  <a:pt x="1405051" y="206502"/>
                </a:lnTo>
                <a:lnTo>
                  <a:pt x="1440522" y="206502"/>
                </a:lnTo>
                <a:close/>
              </a:path>
            </a:pathLst>
          </a:custGeom>
          <a:solidFill>
            <a:srgbClr val="FF0000"/>
          </a:solidFill>
        </p:spPr>
        <p:txBody>
          <a:bodyPr wrap="square" lIns="0" tIns="0" rIns="0" bIns="0" rtlCol="0"/>
          <a:lstStyle/>
          <a:p>
            <a:endParaRPr sz="1632"/>
          </a:p>
        </p:txBody>
      </p:sp>
      <p:sp>
        <p:nvSpPr>
          <p:cNvPr id="12" name="object 13">
            <a:extLst>
              <a:ext uri="{FF2B5EF4-FFF2-40B4-BE49-F238E27FC236}">
                <a16:creationId xmlns:a16="http://schemas.microsoft.com/office/drawing/2014/main" id="{888EB4D9-8785-4CB5-B19F-7A5D5A011D5A}"/>
              </a:ext>
            </a:extLst>
          </p:cNvPr>
          <p:cNvSpPr/>
          <p:nvPr/>
        </p:nvSpPr>
        <p:spPr>
          <a:xfrm>
            <a:off x="10588102" y="5141655"/>
            <a:ext cx="297122" cy="310942"/>
          </a:xfrm>
          <a:custGeom>
            <a:avLst/>
            <a:gdLst/>
            <a:ahLst/>
            <a:cxnLst/>
            <a:rect l="l" t="t" r="r" b="b"/>
            <a:pathLst>
              <a:path w="327659" h="342900">
                <a:moveTo>
                  <a:pt x="89916" y="35052"/>
                </a:moveTo>
                <a:lnTo>
                  <a:pt x="0" y="0"/>
                </a:lnTo>
                <a:lnTo>
                  <a:pt x="25908" y="92964"/>
                </a:lnTo>
                <a:lnTo>
                  <a:pt x="37338" y="82622"/>
                </a:lnTo>
                <a:lnTo>
                  <a:pt x="37338" y="63246"/>
                </a:lnTo>
                <a:lnTo>
                  <a:pt x="58674" y="44196"/>
                </a:lnTo>
                <a:lnTo>
                  <a:pt x="68160" y="54736"/>
                </a:lnTo>
                <a:lnTo>
                  <a:pt x="89916" y="35052"/>
                </a:lnTo>
                <a:close/>
              </a:path>
              <a:path w="327659" h="342900">
                <a:moveTo>
                  <a:pt x="68160" y="54736"/>
                </a:moveTo>
                <a:lnTo>
                  <a:pt x="58674" y="44196"/>
                </a:lnTo>
                <a:lnTo>
                  <a:pt x="37338" y="63246"/>
                </a:lnTo>
                <a:lnTo>
                  <a:pt x="46956" y="73920"/>
                </a:lnTo>
                <a:lnTo>
                  <a:pt x="68160" y="54736"/>
                </a:lnTo>
                <a:close/>
              </a:path>
              <a:path w="327659" h="342900">
                <a:moveTo>
                  <a:pt x="46956" y="73920"/>
                </a:moveTo>
                <a:lnTo>
                  <a:pt x="37338" y="63246"/>
                </a:lnTo>
                <a:lnTo>
                  <a:pt x="37338" y="82622"/>
                </a:lnTo>
                <a:lnTo>
                  <a:pt x="46956" y="73920"/>
                </a:lnTo>
                <a:close/>
              </a:path>
              <a:path w="327659" h="342900">
                <a:moveTo>
                  <a:pt x="327507" y="342899"/>
                </a:moveTo>
                <a:lnTo>
                  <a:pt x="68160" y="54736"/>
                </a:lnTo>
                <a:lnTo>
                  <a:pt x="46956" y="73920"/>
                </a:lnTo>
                <a:lnTo>
                  <a:pt x="289327" y="342899"/>
                </a:lnTo>
                <a:lnTo>
                  <a:pt x="327507" y="342899"/>
                </a:lnTo>
                <a:close/>
              </a:path>
            </a:pathLst>
          </a:custGeom>
          <a:solidFill>
            <a:srgbClr val="0000FF"/>
          </a:solidFill>
        </p:spPr>
        <p:txBody>
          <a:bodyPr wrap="square" lIns="0" tIns="0" rIns="0" bIns="0" rtlCol="0"/>
          <a:lstStyle/>
          <a:p>
            <a:endParaRPr sz="1632"/>
          </a:p>
        </p:txBody>
      </p:sp>
      <p:sp>
        <p:nvSpPr>
          <p:cNvPr id="13" name="object 14">
            <a:extLst>
              <a:ext uri="{FF2B5EF4-FFF2-40B4-BE49-F238E27FC236}">
                <a16:creationId xmlns:a16="http://schemas.microsoft.com/office/drawing/2014/main" id="{D818145B-37FE-4D45-A606-F30E602ED688}"/>
              </a:ext>
            </a:extLst>
          </p:cNvPr>
          <p:cNvSpPr/>
          <p:nvPr/>
        </p:nvSpPr>
        <p:spPr>
          <a:xfrm>
            <a:off x="5430827" y="5452597"/>
            <a:ext cx="5551421" cy="380040"/>
          </a:xfrm>
          <a:prstGeom prst="rect">
            <a:avLst/>
          </a:prstGeom>
          <a:blipFill>
            <a:blip r:embed="rId6" cstate="print"/>
            <a:stretch>
              <a:fillRect/>
            </a:stretch>
          </a:blipFill>
        </p:spPr>
        <p:txBody>
          <a:bodyPr wrap="square" lIns="0" tIns="0" rIns="0" bIns="0" rtlCol="0"/>
          <a:lstStyle/>
          <a:p>
            <a:endParaRPr sz="1632"/>
          </a:p>
        </p:txBody>
      </p:sp>
      <p:sp>
        <p:nvSpPr>
          <p:cNvPr id="14" name="object 15">
            <a:extLst>
              <a:ext uri="{FF2B5EF4-FFF2-40B4-BE49-F238E27FC236}">
                <a16:creationId xmlns:a16="http://schemas.microsoft.com/office/drawing/2014/main" id="{7AAC3601-FC38-4086-A714-8C4FEDDB3B92}"/>
              </a:ext>
            </a:extLst>
          </p:cNvPr>
          <p:cNvSpPr/>
          <p:nvPr/>
        </p:nvSpPr>
        <p:spPr>
          <a:xfrm>
            <a:off x="6226633" y="5452597"/>
            <a:ext cx="734169" cy="597700"/>
          </a:xfrm>
          <a:custGeom>
            <a:avLst/>
            <a:gdLst/>
            <a:ahLst/>
            <a:cxnLst/>
            <a:rect l="l" t="t" r="r" b="b"/>
            <a:pathLst>
              <a:path w="809625" h="659129">
                <a:moveTo>
                  <a:pt x="809243" y="0"/>
                </a:moveTo>
                <a:lnTo>
                  <a:pt x="764438" y="0"/>
                </a:lnTo>
                <a:lnTo>
                  <a:pt x="0" y="637031"/>
                </a:lnTo>
                <a:lnTo>
                  <a:pt x="18288" y="659129"/>
                </a:lnTo>
                <a:lnTo>
                  <a:pt x="809243" y="0"/>
                </a:lnTo>
                <a:close/>
              </a:path>
            </a:pathLst>
          </a:custGeom>
          <a:solidFill>
            <a:srgbClr val="FF0000"/>
          </a:solidFill>
        </p:spPr>
        <p:txBody>
          <a:bodyPr wrap="square" lIns="0" tIns="0" rIns="0" bIns="0" rtlCol="0"/>
          <a:lstStyle/>
          <a:p>
            <a:endParaRPr sz="1632"/>
          </a:p>
        </p:txBody>
      </p:sp>
      <p:sp>
        <p:nvSpPr>
          <p:cNvPr id="15" name="object 16">
            <a:extLst>
              <a:ext uri="{FF2B5EF4-FFF2-40B4-BE49-F238E27FC236}">
                <a16:creationId xmlns:a16="http://schemas.microsoft.com/office/drawing/2014/main" id="{8B58397B-DC4F-4FF7-A161-ADE8DEC88C6B}"/>
              </a:ext>
            </a:extLst>
          </p:cNvPr>
          <p:cNvSpPr/>
          <p:nvPr/>
        </p:nvSpPr>
        <p:spPr>
          <a:xfrm>
            <a:off x="5539043" y="6025422"/>
            <a:ext cx="1323807" cy="204991"/>
          </a:xfrm>
          <a:custGeom>
            <a:avLst/>
            <a:gdLst/>
            <a:ahLst/>
            <a:cxnLst/>
            <a:rect l="l" t="t" r="r" b="b"/>
            <a:pathLst>
              <a:path w="1459864" h="226060">
                <a:moveTo>
                  <a:pt x="735399" y="761"/>
                </a:moveTo>
                <a:lnTo>
                  <a:pt x="733875" y="0"/>
                </a:lnTo>
                <a:lnTo>
                  <a:pt x="724731" y="93"/>
                </a:lnTo>
                <a:lnTo>
                  <a:pt x="691965" y="761"/>
                </a:lnTo>
                <a:lnTo>
                  <a:pt x="664837" y="557"/>
                </a:lnTo>
                <a:lnTo>
                  <a:pt x="589326" y="4119"/>
                </a:lnTo>
                <a:lnTo>
                  <a:pt x="543226" y="8134"/>
                </a:lnTo>
                <a:lnTo>
                  <a:pt x="493086" y="13804"/>
                </a:lnTo>
                <a:lnTo>
                  <a:pt x="440045" y="21252"/>
                </a:lnTo>
                <a:lnTo>
                  <a:pt x="385247" y="30603"/>
                </a:lnTo>
                <a:lnTo>
                  <a:pt x="329831" y="41980"/>
                </a:lnTo>
                <a:lnTo>
                  <a:pt x="274941" y="55508"/>
                </a:lnTo>
                <a:lnTo>
                  <a:pt x="221717" y="71310"/>
                </a:lnTo>
                <a:lnTo>
                  <a:pt x="171300" y="89511"/>
                </a:lnTo>
                <a:lnTo>
                  <a:pt x="124833" y="110235"/>
                </a:lnTo>
                <a:lnTo>
                  <a:pt x="83457" y="133605"/>
                </a:lnTo>
                <a:lnTo>
                  <a:pt x="48312" y="159746"/>
                </a:lnTo>
                <a:lnTo>
                  <a:pt x="20542" y="188781"/>
                </a:lnTo>
                <a:lnTo>
                  <a:pt x="0" y="225551"/>
                </a:lnTo>
                <a:lnTo>
                  <a:pt x="32008" y="225551"/>
                </a:lnTo>
                <a:lnTo>
                  <a:pt x="36648" y="214666"/>
                </a:lnTo>
                <a:lnTo>
                  <a:pt x="65101" y="183032"/>
                </a:lnTo>
                <a:lnTo>
                  <a:pt x="100090" y="157227"/>
                </a:lnTo>
                <a:lnTo>
                  <a:pt x="135705" y="137159"/>
                </a:lnTo>
                <a:lnTo>
                  <a:pt x="145611" y="132587"/>
                </a:lnTo>
                <a:lnTo>
                  <a:pt x="155517" y="127253"/>
                </a:lnTo>
                <a:lnTo>
                  <a:pt x="202176" y="108410"/>
                </a:lnTo>
                <a:lnTo>
                  <a:pt x="250363" y="92030"/>
                </a:lnTo>
                <a:lnTo>
                  <a:pt x="299788" y="77952"/>
                </a:lnTo>
                <a:lnTo>
                  <a:pt x="350161" y="66019"/>
                </a:lnTo>
                <a:lnTo>
                  <a:pt x="401195" y="56068"/>
                </a:lnTo>
                <a:lnTo>
                  <a:pt x="452600" y="47942"/>
                </a:lnTo>
                <a:lnTo>
                  <a:pt x="504087" y="41480"/>
                </a:lnTo>
                <a:lnTo>
                  <a:pt x="555367" y="36522"/>
                </a:lnTo>
                <a:lnTo>
                  <a:pt x="606151" y="32908"/>
                </a:lnTo>
                <a:lnTo>
                  <a:pt x="656151" y="30479"/>
                </a:lnTo>
                <a:lnTo>
                  <a:pt x="717873" y="28955"/>
                </a:lnTo>
                <a:lnTo>
                  <a:pt x="717873" y="22859"/>
                </a:lnTo>
                <a:lnTo>
                  <a:pt x="729303" y="28955"/>
                </a:lnTo>
                <a:lnTo>
                  <a:pt x="730065" y="28971"/>
                </a:lnTo>
                <a:lnTo>
                  <a:pt x="730065" y="761"/>
                </a:lnTo>
                <a:lnTo>
                  <a:pt x="735399" y="761"/>
                </a:lnTo>
                <a:close/>
              </a:path>
              <a:path w="1459864" h="226060">
                <a:moveTo>
                  <a:pt x="729303" y="28955"/>
                </a:moveTo>
                <a:lnTo>
                  <a:pt x="717873" y="22859"/>
                </a:lnTo>
                <a:lnTo>
                  <a:pt x="717873" y="23621"/>
                </a:lnTo>
                <a:lnTo>
                  <a:pt x="720921" y="26669"/>
                </a:lnTo>
                <a:lnTo>
                  <a:pt x="724731" y="28955"/>
                </a:lnTo>
                <a:lnTo>
                  <a:pt x="729303" y="28955"/>
                </a:lnTo>
                <a:close/>
              </a:path>
              <a:path w="1459864" h="226060">
                <a:moveTo>
                  <a:pt x="724731" y="28955"/>
                </a:moveTo>
                <a:lnTo>
                  <a:pt x="720921" y="26669"/>
                </a:lnTo>
                <a:lnTo>
                  <a:pt x="717873" y="23621"/>
                </a:lnTo>
                <a:lnTo>
                  <a:pt x="717873" y="28955"/>
                </a:lnTo>
                <a:lnTo>
                  <a:pt x="724731" y="28955"/>
                </a:lnTo>
                <a:close/>
              </a:path>
              <a:path w="1459864" h="226060">
                <a:moveTo>
                  <a:pt x="740733" y="6095"/>
                </a:moveTo>
                <a:lnTo>
                  <a:pt x="738447" y="2285"/>
                </a:lnTo>
                <a:lnTo>
                  <a:pt x="735399" y="761"/>
                </a:lnTo>
                <a:lnTo>
                  <a:pt x="730065" y="761"/>
                </a:lnTo>
                <a:lnTo>
                  <a:pt x="740733" y="6095"/>
                </a:lnTo>
                <a:close/>
              </a:path>
              <a:path w="1459864" h="226060">
                <a:moveTo>
                  <a:pt x="740733" y="29191"/>
                </a:moveTo>
                <a:lnTo>
                  <a:pt x="740733" y="6095"/>
                </a:lnTo>
                <a:lnTo>
                  <a:pt x="730065" y="761"/>
                </a:lnTo>
                <a:lnTo>
                  <a:pt x="730065" y="28971"/>
                </a:lnTo>
                <a:lnTo>
                  <a:pt x="740733" y="29191"/>
                </a:lnTo>
                <a:close/>
              </a:path>
              <a:path w="1459864" h="226060">
                <a:moveTo>
                  <a:pt x="1459739" y="225551"/>
                </a:moveTo>
                <a:lnTo>
                  <a:pt x="1434113" y="183373"/>
                </a:lnTo>
                <a:lnTo>
                  <a:pt x="1402331" y="152963"/>
                </a:lnTo>
                <a:lnTo>
                  <a:pt x="1359971" y="124072"/>
                </a:lnTo>
                <a:lnTo>
                  <a:pt x="1307035" y="97133"/>
                </a:lnTo>
                <a:lnTo>
                  <a:pt x="1243524" y="72579"/>
                </a:lnTo>
                <a:lnTo>
                  <a:pt x="1169439" y="50844"/>
                </a:lnTo>
                <a:lnTo>
                  <a:pt x="1128433" y="41169"/>
                </a:lnTo>
                <a:lnTo>
                  <a:pt x="1084783" y="32361"/>
                </a:lnTo>
                <a:lnTo>
                  <a:pt x="1038491" y="24475"/>
                </a:lnTo>
                <a:lnTo>
                  <a:pt x="989557" y="17564"/>
                </a:lnTo>
                <a:lnTo>
                  <a:pt x="937981" y="11683"/>
                </a:lnTo>
                <a:lnTo>
                  <a:pt x="883763" y="6886"/>
                </a:lnTo>
                <a:lnTo>
                  <a:pt x="826904" y="3228"/>
                </a:lnTo>
                <a:lnTo>
                  <a:pt x="767403" y="761"/>
                </a:lnTo>
                <a:lnTo>
                  <a:pt x="735399" y="761"/>
                </a:lnTo>
                <a:lnTo>
                  <a:pt x="738447" y="2285"/>
                </a:lnTo>
                <a:lnTo>
                  <a:pt x="740733" y="6095"/>
                </a:lnTo>
                <a:lnTo>
                  <a:pt x="740733" y="29191"/>
                </a:lnTo>
                <a:lnTo>
                  <a:pt x="803217" y="30479"/>
                </a:lnTo>
                <a:lnTo>
                  <a:pt x="828551" y="30691"/>
                </a:lnTo>
                <a:lnTo>
                  <a:pt x="861628" y="32300"/>
                </a:lnTo>
                <a:lnTo>
                  <a:pt x="901200" y="35406"/>
                </a:lnTo>
                <a:lnTo>
                  <a:pt x="946021" y="40112"/>
                </a:lnTo>
                <a:lnTo>
                  <a:pt x="994845" y="46519"/>
                </a:lnTo>
                <a:lnTo>
                  <a:pt x="1046423" y="54728"/>
                </a:lnTo>
                <a:lnTo>
                  <a:pt x="1099511" y="64842"/>
                </a:lnTo>
                <a:lnTo>
                  <a:pt x="1152860" y="76961"/>
                </a:lnTo>
                <a:lnTo>
                  <a:pt x="1205225" y="91189"/>
                </a:lnTo>
                <a:lnTo>
                  <a:pt x="1255359" y="107625"/>
                </a:lnTo>
                <a:lnTo>
                  <a:pt x="1302014" y="126371"/>
                </a:lnTo>
                <a:lnTo>
                  <a:pt x="1343945" y="147530"/>
                </a:lnTo>
                <a:lnTo>
                  <a:pt x="1379904" y="171202"/>
                </a:lnTo>
                <a:lnTo>
                  <a:pt x="1408645" y="197490"/>
                </a:lnTo>
                <a:lnTo>
                  <a:pt x="1428262" y="225551"/>
                </a:lnTo>
                <a:lnTo>
                  <a:pt x="1459739" y="225551"/>
                </a:lnTo>
                <a:close/>
              </a:path>
            </a:pathLst>
          </a:custGeom>
          <a:solidFill>
            <a:srgbClr val="FF0000"/>
          </a:solidFill>
        </p:spPr>
        <p:txBody>
          <a:bodyPr wrap="square" lIns="0" tIns="0" rIns="0" bIns="0" rtlCol="0"/>
          <a:lstStyle/>
          <a:p>
            <a:endParaRPr sz="1632"/>
          </a:p>
        </p:txBody>
      </p:sp>
      <p:sp>
        <p:nvSpPr>
          <p:cNvPr id="16" name="object 17">
            <a:extLst>
              <a:ext uri="{FF2B5EF4-FFF2-40B4-BE49-F238E27FC236}">
                <a16:creationId xmlns:a16="http://schemas.microsoft.com/office/drawing/2014/main" id="{221BEAA1-5003-40C8-9C15-354D7755B286}"/>
              </a:ext>
            </a:extLst>
          </p:cNvPr>
          <p:cNvSpPr/>
          <p:nvPr/>
        </p:nvSpPr>
        <p:spPr>
          <a:xfrm>
            <a:off x="7886087" y="5452596"/>
            <a:ext cx="431864" cy="458351"/>
          </a:xfrm>
          <a:custGeom>
            <a:avLst/>
            <a:gdLst/>
            <a:ahLst/>
            <a:cxnLst/>
            <a:rect l="l" t="t" r="r" b="b"/>
            <a:pathLst>
              <a:path w="476250" h="505460">
                <a:moveTo>
                  <a:pt x="475802" y="486156"/>
                </a:moveTo>
                <a:lnTo>
                  <a:pt x="38262" y="0"/>
                </a:lnTo>
                <a:lnTo>
                  <a:pt x="0" y="0"/>
                </a:lnTo>
                <a:lnTo>
                  <a:pt x="455228" y="505206"/>
                </a:lnTo>
                <a:lnTo>
                  <a:pt x="475802" y="486156"/>
                </a:lnTo>
                <a:close/>
              </a:path>
            </a:pathLst>
          </a:custGeom>
          <a:solidFill>
            <a:srgbClr val="0000FF"/>
          </a:solidFill>
        </p:spPr>
        <p:txBody>
          <a:bodyPr wrap="square" lIns="0" tIns="0" rIns="0" bIns="0" rtlCol="0"/>
          <a:lstStyle/>
          <a:p>
            <a:endParaRPr sz="1632"/>
          </a:p>
        </p:txBody>
      </p:sp>
      <p:sp>
        <p:nvSpPr>
          <p:cNvPr id="17" name="object 18">
            <a:extLst>
              <a:ext uri="{FF2B5EF4-FFF2-40B4-BE49-F238E27FC236}">
                <a16:creationId xmlns:a16="http://schemas.microsoft.com/office/drawing/2014/main" id="{B1D43C18-7018-47F4-AEDA-406C675E9338}"/>
              </a:ext>
            </a:extLst>
          </p:cNvPr>
          <p:cNvSpPr txBox="1"/>
          <p:nvPr/>
        </p:nvSpPr>
        <p:spPr>
          <a:xfrm>
            <a:off x="7963290" y="5995249"/>
            <a:ext cx="745685" cy="262787"/>
          </a:xfrm>
          <a:prstGeom prst="rect">
            <a:avLst/>
          </a:prstGeom>
        </p:spPr>
        <p:txBody>
          <a:bodyPr vert="horz" wrap="square" lIns="0" tIns="11516" rIns="0" bIns="0" rtlCol="0">
            <a:spAutoFit/>
          </a:bodyPr>
          <a:lstStyle/>
          <a:p>
            <a:pPr marL="11516">
              <a:spcBef>
                <a:spcPts val="91"/>
              </a:spcBef>
            </a:pPr>
            <a:r>
              <a:rPr sz="1632" dirty="0">
                <a:latin typeface="Verdana"/>
                <a:cs typeface="Verdana"/>
              </a:rPr>
              <a:t>6</a:t>
            </a:r>
            <a:r>
              <a:rPr sz="1632" spc="-54" dirty="0">
                <a:latin typeface="Verdana"/>
                <a:cs typeface="Verdana"/>
              </a:rPr>
              <a:t> </a:t>
            </a:r>
            <a:r>
              <a:rPr sz="1632" spc="-9" dirty="0">
                <a:latin typeface="Verdana"/>
                <a:cs typeface="Verdana"/>
              </a:rPr>
              <a:t>litros</a:t>
            </a:r>
            <a:endParaRPr sz="1632">
              <a:latin typeface="Verdana"/>
              <a:cs typeface="Verdana"/>
            </a:endParaRPr>
          </a:p>
        </p:txBody>
      </p:sp>
      <p:sp>
        <p:nvSpPr>
          <p:cNvPr id="18" name="object 19">
            <a:extLst>
              <a:ext uri="{FF2B5EF4-FFF2-40B4-BE49-F238E27FC236}">
                <a16:creationId xmlns:a16="http://schemas.microsoft.com/office/drawing/2014/main" id="{C34A8D15-6A51-44FC-9177-9AEA3B0425C9}"/>
              </a:ext>
            </a:extLst>
          </p:cNvPr>
          <p:cNvSpPr/>
          <p:nvPr/>
        </p:nvSpPr>
        <p:spPr>
          <a:xfrm>
            <a:off x="7405103" y="5889297"/>
            <a:ext cx="1876592" cy="340885"/>
          </a:xfrm>
          <a:custGeom>
            <a:avLst/>
            <a:gdLst/>
            <a:ahLst/>
            <a:cxnLst/>
            <a:rect l="l" t="t" r="r" b="b"/>
            <a:pathLst>
              <a:path w="2069464" h="375920">
                <a:moveTo>
                  <a:pt x="2069287" y="375665"/>
                </a:moveTo>
                <a:lnTo>
                  <a:pt x="2046990" y="327068"/>
                </a:lnTo>
                <a:lnTo>
                  <a:pt x="2023616" y="293666"/>
                </a:lnTo>
                <a:lnTo>
                  <a:pt x="1995674" y="262443"/>
                </a:lnTo>
                <a:lnTo>
                  <a:pt x="1963562" y="233337"/>
                </a:lnTo>
                <a:lnTo>
                  <a:pt x="1927673" y="206286"/>
                </a:lnTo>
                <a:lnTo>
                  <a:pt x="1888406" y="181228"/>
                </a:lnTo>
                <a:lnTo>
                  <a:pt x="1846157" y="158100"/>
                </a:lnTo>
                <a:lnTo>
                  <a:pt x="1801320" y="136842"/>
                </a:lnTo>
                <a:lnTo>
                  <a:pt x="1754293" y="117390"/>
                </a:lnTo>
                <a:lnTo>
                  <a:pt x="1705471" y="99682"/>
                </a:lnTo>
                <a:lnTo>
                  <a:pt x="1655252" y="83658"/>
                </a:lnTo>
                <a:lnTo>
                  <a:pt x="1604030" y="69253"/>
                </a:lnTo>
                <a:lnTo>
                  <a:pt x="1552202" y="56407"/>
                </a:lnTo>
                <a:lnTo>
                  <a:pt x="1500165" y="45057"/>
                </a:lnTo>
                <a:lnTo>
                  <a:pt x="1448314" y="35142"/>
                </a:lnTo>
                <a:lnTo>
                  <a:pt x="1397045" y="26598"/>
                </a:lnTo>
                <a:lnTo>
                  <a:pt x="1346755" y="19365"/>
                </a:lnTo>
                <a:lnTo>
                  <a:pt x="1297841" y="13380"/>
                </a:lnTo>
                <a:lnTo>
                  <a:pt x="1250697" y="8580"/>
                </a:lnTo>
                <a:lnTo>
                  <a:pt x="1205720" y="4904"/>
                </a:lnTo>
                <a:lnTo>
                  <a:pt x="1163307" y="2290"/>
                </a:lnTo>
                <a:lnTo>
                  <a:pt x="1123853" y="676"/>
                </a:lnTo>
                <a:lnTo>
                  <a:pt x="1087754" y="0"/>
                </a:lnTo>
                <a:lnTo>
                  <a:pt x="981074" y="0"/>
                </a:lnTo>
                <a:lnTo>
                  <a:pt x="905632" y="2217"/>
                </a:lnTo>
                <a:lnTo>
                  <a:pt x="863225" y="4824"/>
                </a:lnTo>
                <a:lnTo>
                  <a:pt x="818228" y="8510"/>
                </a:lnTo>
                <a:lnTo>
                  <a:pt x="771041" y="13336"/>
                </a:lnTo>
                <a:lnTo>
                  <a:pt x="722064" y="19363"/>
                </a:lnTo>
                <a:lnTo>
                  <a:pt x="671697" y="26651"/>
                </a:lnTo>
                <a:lnTo>
                  <a:pt x="620341" y="35261"/>
                </a:lnTo>
                <a:lnTo>
                  <a:pt x="568396" y="45254"/>
                </a:lnTo>
                <a:lnTo>
                  <a:pt x="516262" y="56689"/>
                </a:lnTo>
                <a:lnTo>
                  <a:pt x="464340" y="69628"/>
                </a:lnTo>
                <a:lnTo>
                  <a:pt x="413029" y="84131"/>
                </a:lnTo>
                <a:lnTo>
                  <a:pt x="362729" y="100260"/>
                </a:lnTo>
                <a:lnTo>
                  <a:pt x="313842" y="118073"/>
                </a:lnTo>
                <a:lnTo>
                  <a:pt x="266767" y="137633"/>
                </a:lnTo>
                <a:lnTo>
                  <a:pt x="221904" y="158999"/>
                </a:lnTo>
                <a:lnTo>
                  <a:pt x="179654" y="182232"/>
                </a:lnTo>
                <a:lnTo>
                  <a:pt x="140416" y="207393"/>
                </a:lnTo>
                <a:lnTo>
                  <a:pt x="104592" y="234542"/>
                </a:lnTo>
                <a:lnTo>
                  <a:pt x="72581" y="263741"/>
                </a:lnTo>
                <a:lnTo>
                  <a:pt x="44783" y="295049"/>
                </a:lnTo>
                <a:lnTo>
                  <a:pt x="21599" y="328527"/>
                </a:lnTo>
                <a:lnTo>
                  <a:pt x="3428" y="364236"/>
                </a:lnTo>
                <a:lnTo>
                  <a:pt x="0" y="375665"/>
                </a:lnTo>
                <a:lnTo>
                  <a:pt x="29923" y="375665"/>
                </a:lnTo>
                <a:lnTo>
                  <a:pt x="30860" y="372618"/>
                </a:lnTo>
                <a:lnTo>
                  <a:pt x="49499" y="337788"/>
                </a:lnTo>
                <a:lnTo>
                  <a:pt x="73427" y="305172"/>
                </a:lnTo>
                <a:lnTo>
                  <a:pt x="102212" y="274709"/>
                </a:lnTo>
                <a:lnTo>
                  <a:pt x="135425" y="246343"/>
                </a:lnTo>
                <a:lnTo>
                  <a:pt x="172635" y="220015"/>
                </a:lnTo>
                <a:lnTo>
                  <a:pt x="213411" y="195666"/>
                </a:lnTo>
                <a:lnTo>
                  <a:pt x="257324" y="173238"/>
                </a:lnTo>
                <a:lnTo>
                  <a:pt x="303942" y="152674"/>
                </a:lnTo>
                <a:lnTo>
                  <a:pt x="352835" y="133914"/>
                </a:lnTo>
                <a:lnTo>
                  <a:pt x="403574" y="116902"/>
                </a:lnTo>
                <a:lnTo>
                  <a:pt x="455726" y="101578"/>
                </a:lnTo>
                <a:lnTo>
                  <a:pt x="508862" y="87884"/>
                </a:lnTo>
                <a:lnTo>
                  <a:pt x="562551" y="75762"/>
                </a:lnTo>
                <a:lnTo>
                  <a:pt x="616364" y="65153"/>
                </a:lnTo>
                <a:lnTo>
                  <a:pt x="669868" y="56001"/>
                </a:lnTo>
                <a:lnTo>
                  <a:pt x="722635" y="48246"/>
                </a:lnTo>
                <a:lnTo>
                  <a:pt x="774233" y="41829"/>
                </a:lnTo>
                <a:lnTo>
                  <a:pt x="824232" y="36694"/>
                </a:lnTo>
                <a:lnTo>
                  <a:pt x="872202" y="32782"/>
                </a:lnTo>
                <a:lnTo>
                  <a:pt x="917712" y="30033"/>
                </a:lnTo>
                <a:lnTo>
                  <a:pt x="960331" y="28392"/>
                </a:lnTo>
                <a:lnTo>
                  <a:pt x="999629" y="27798"/>
                </a:lnTo>
                <a:lnTo>
                  <a:pt x="1035176" y="28194"/>
                </a:lnTo>
                <a:lnTo>
                  <a:pt x="1087754" y="28956"/>
                </a:lnTo>
                <a:lnTo>
                  <a:pt x="1173340" y="31468"/>
                </a:lnTo>
                <a:lnTo>
                  <a:pt x="1252353" y="36878"/>
                </a:lnTo>
                <a:lnTo>
                  <a:pt x="1296612" y="41404"/>
                </a:lnTo>
                <a:lnTo>
                  <a:pt x="1343382" y="47215"/>
                </a:lnTo>
                <a:lnTo>
                  <a:pt x="1392172" y="54365"/>
                </a:lnTo>
                <a:lnTo>
                  <a:pt x="1442488" y="62905"/>
                </a:lnTo>
                <a:lnTo>
                  <a:pt x="1493839" y="72890"/>
                </a:lnTo>
                <a:lnTo>
                  <a:pt x="1545731" y="84372"/>
                </a:lnTo>
                <a:lnTo>
                  <a:pt x="1597673" y="97403"/>
                </a:lnTo>
                <a:lnTo>
                  <a:pt x="1649172" y="112037"/>
                </a:lnTo>
                <a:lnTo>
                  <a:pt x="1699736" y="128328"/>
                </a:lnTo>
                <a:lnTo>
                  <a:pt x="1748872" y="146327"/>
                </a:lnTo>
                <a:lnTo>
                  <a:pt x="1796087" y="166087"/>
                </a:lnTo>
                <a:lnTo>
                  <a:pt x="1840890" y="187663"/>
                </a:lnTo>
                <a:lnTo>
                  <a:pt x="1882787" y="211106"/>
                </a:lnTo>
                <a:lnTo>
                  <a:pt x="1921287" y="236470"/>
                </a:lnTo>
                <a:lnTo>
                  <a:pt x="1955897" y="263808"/>
                </a:lnTo>
                <a:lnTo>
                  <a:pt x="1986125" y="293172"/>
                </a:lnTo>
                <a:lnTo>
                  <a:pt x="2011477" y="324616"/>
                </a:lnTo>
                <a:lnTo>
                  <a:pt x="2031463" y="358192"/>
                </a:lnTo>
                <a:lnTo>
                  <a:pt x="2038365" y="375665"/>
                </a:lnTo>
                <a:lnTo>
                  <a:pt x="2069287" y="375665"/>
                </a:lnTo>
                <a:close/>
              </a:path>
            </a:pathLst>
          </a:custGeom>
          <a:solidFill>
            <a:srgbClr val="0000FF"/>
          </a:solidFill>
        </p:spPr>
        <p:txBody>
          <a:bodyPr wrap="square" lIns="0" tIns="0" rIns="0" bIns="0" rtlCol="0"/>
          <a:lstStyle/>
          <a:p>
            <a:endParaRPr sz="1632"/>
          </a:p>
        </p:txBody>
      </p:sp>
      <p:sp>
        <p:nvSpPr>
          <p:cNvPr id="19" name="object 20">
            <a:extLst>
              <a:ext uri="{FF2B5EF4-FFF2-40B4-BE49-F238E27FC236}">
                <a16:creationId xmlns:a16="http://schemas.microsoft.com/office/drawing/2014/main" id="{E88DE77E-6008-452B-A62F-921C37164DBB}"/>
              </a:ext>
            </a:extLst>
          </p:cNvPr>
          <p:cNvSpPr txBox="1"/>
          <p:nvPr/>
        </p:nvSpPr>
        <p:spPr>
          <a:xfrm>
            <a:off x="8989400" y="5365764"/>
            <a:ext cx="745685" cy="262787"/>
          </a:xfrm>
          <a:prstGeom prst="rect">
            <a:avLst/>
          </a:prstGeom>
        </p:spPr>
        <p:txBody>
          <a:bodyPr vert="horz" wrap="square" lIns="0" tIns="11516" rIns="0" bIns="0" rtlCol="0">
            <a:spAutoFit/>
          </a:bodyPr>
          <a:lstStyle/>
          <a:p>
            <a:pPr marL="11516">
              <a:spcBef>
                <a:spcPts val="91"/>
              </a:spcBef>
            </a:pPr>
            <a:r>
              <a:rPr sz="1632" dirty="0">
                <a:latin typeface="Verdana"/>
                <a:cs typeface="Verdana"/>
              </a:rPr>
              <a:t>3</a:t>
            </a:r>
            <a:r>
              <a:rPr sz="1632" spc="-54" dirty="0">
                <a:latin typeface="Verdana"/>
                <a:cs typeface="Verdana"/>
              </a:rPr>
              <a:t> </a:t>
            </a:r>
            <a:r>
              <a:rPr sz="1632" spc="-9" dirty="0">
                <a:latin typeface="Verdana"/>
                <a:cs typeface="Verdana"/>
              </a:rPr>
              <a:t>litros</a:t>
            </a:r>
            <a:endParaRPr sz="1632">
              <a:latin typeface="Verdana"/>
              <a:cs typeface="Verdana"/>
            </a:endParaRPr>
          </a:p>
        </p:txBody>
      </p:sp>
      <p:sp>
        <p:nvSpPr>
          <p:cNvPr id="20" name="object 21">
            <a:extLst>
              <a:ext uri="{FF2B5EF4-FFF2-40B4-BE49-F238E27FC236}">
                <a16:creationId xmlns:a16="http://schemas.microsoft.com/office/drawing/2014/main" id="{235C58AF-8513-40BE-9EFD-8619EC9BFABE}"/>
              </a:ext>
            </a:extLst>
          </p:cNvPr>
          <p:cNvSpPr/>
          <p:nvPr/>
        </p:nvSpPr>
        <p:spPr>
          <a:xfrm>
            <a:off x="8640925" y="5452597"/>
            <a:ext cx="1338203" cy="289637"/>
          </a:xfrm>
          <a:custGeom>
            <a:avLst/>
            <a:gdLst/>
            <a:ahLst/>
            <a:cxnLst/>
            <a:rect l="l" t="t" r="r" b="b"/>
            <a:pathLst>
              <a:path w="1475740" h="319404">
                <a:moveTo>
                  <a:pt x="52304" y="0"/>
                </a:moveTo>
                <a:lnTo>
                  <a:pt x="18209" y="0"/>
                </a:lnTo>
                <a:lnTo>
                  <a:pt x="9599" y="14333"/>
                </a:lnTo>
                <a:lnTo>
                  <a:pt x="0" y="49529"/>
                </a:lnTo>
                <a:lnTo>
                  <a:pt x="0" y="64769"/>
                </a:lnTo>
                <a:lnTo>
                  <a:pt x="762" y="72389"/>
                </a:lnTo>
                <a:lnTo>
                  <a:pt x="12804" y="106345"/>
                </a:lnTo>
                <a:lnTo>
                  <a:pt x="28194" y="129012"/>
                </a:lnTo>
                <a:lnTo>
                  <a:pt x="28194" y="56387"/>
                </a:lnTo>
                <a:lnTo>
                  <a:pt x="28956" y="51053"/>
                </a:lnTo>
                <a:lnTo>
                  <a:pt x="28956" y="45719"/>
                </a:lnTo>
                <a:lnTo>
                  <a:pt x="44964" y="8160"/>
                </a:lnTo>
                <a:lnTo>
                  <a:pt x="52304" y="0"/>
                </a:lnTo>
                <a:close/>
              </a:path>
              <a:path w="1475740" h="319404">
                <a:moveTo>
                  <a:pt x="737995" y="291076"/>
                </a:moveTo>
                <a:lnTo>
                  <a:pt x="701040" y="290321"/>
                </a:lnTo>
                <a:lnTo>
                  <a:pt x="674111" y="290666"/>
                </a:lnTo>
                <a:lnTo>
                  <a:pt x="639294" y="289621"/>
                </a:lnTo>
                <a:lnTo>
                  <a:pt x="597848" y="287076"/>
                </a:lnTo>
                <a:lnTo>
                  <a:pt x="551033" y="282920"/>
                </a:lnTo>
                <a:lnTo>
                  <a:pt x="500109" y="277042"/>
                </a:lnTo>
                <a:lnTo>
                  <a:pt x="446335" y="269331"/>
                </a:lnTo>
                <a:lnTo>
                  <a:pt x="390970" y="259677"/>
                </a:lnTo>
                <a:lnTo>
                  <a:pt x="335275" y="247969"/>
                </a:lnTo>
                <a:lnTo>
                  <a:pt x="280508" y="234095"/>
                </a:lnTo>
                <a:lnTo>
                  <a:pt x="227930" y="217946"/>
                </a:lnTo>
                <a:lnTo>
                  <a:pt x="178800" y="199410"/>
                </a:lnTo>
                <a:lnTo>
                  <a:pt x="134378" y="178377"/>
                </a:lnTo>
                <a:lnTo>
                  <a:pt x="95922" y="154736"/>
                </a:lnTo>
                <a:lnTo>
                  <a:pt x="64694" y="128376"/>
                </a:lnTo>
                <a:lnTo>
                  <a:pt x="28956" y="67055"/>
                </a:lnTo>
                <a:lnTo>
                  <a:pt x="28194" y="61721"/>
                </a:lnTo>
                <a:lnTo>
                  <a:pt x="28194" y="129012"/>
                </a:lnTo>
                <a:lnTo>
                  <a:pt x="62682" y="165274"/>
                </a:lnTo>
                <a:lnTo>
                  <a:pt x="98393" y="190489"/>
                </a:lnTo>
                <a:lnTo>
                  <a:pt x="139867" y="213033"/>
                </a:lnTo>
                <a:lnTo>
                  <a:pt x="186042" y="233027"/>
                </a:lnTo>
                <a:lnTo>
                  <a:pt x="235855" y="250591"/>
                </a:lnTo>
                <a:lnTo>
                  <a:pt x="288244" y="265847"/>
                </a:lnTo>
                <a:lnTo>
                  <a:pt x="342146" y="278917"/>
                </a:lnTo>
                <a:lnTo>
                  <a:pt x="396497" y="289920"/>
                </a:lnTo>
                <a:lnTo>
                  <a:pt x="450235" y="298979"/>
                </a:lnTo>
                <a:lnTo>
                  <a:pt x="502298" y="306215"/>
                </a:lnTo>
                <a:lnTo>
                  <a:pt x="551622" y="311748"/>
                </a:lnTo>
                <a:lnTo>
                  <a:pt x="597145" y="315699"/>
                </a:lnTo>
                <a:lnTo>
                  <a:pt x="637803" y="318191"/>
                </a:lnTo>
                <a:lnTo>
                  <a:pt x="672535" y="319343"/>
                </a:lnTo>
                <a:lnTo>
                  <a:pt x="722376" y="319277"/>
                </a:lnTo>
                <a:lnTo>
                  <a:pt x="722376" y="310895"/>
                </a:lnTo>
                <a:lnTo>
                  <a:pt x="723900" y="303275"/>
                </a:lnTo>
                <a:lnTo>
                  <a:pt x="724662" y="296417"/>
                </a:lnTo>
                <a:lnTo>
                  <a:pt x="730758" y="291083"/>
                </a:lnTo>
                <a:lnTo>
                  <a:pt x="737995" y="291076"/>
                </a:lnTo>
                <a:close/>
              </a:path>
              <a:path w="1475740" h="319404">
                <a:moveTo>
                  <a:pt x="738378" y="291083"/>
                </a:moveTo>
                <a:lnTo>
                  <a:pt x="730758" y="291083"/>
                </a:lnTo>
                <a:lnTo>
                  <a:pt x="724662" y="296417"/>
                </a:lnTo>
                <a:lnTo>
                  <a:pt x="723900" y="303275"/>
                </a:lnTo>
                <a:lnTo>
                  <a:pt x="722376" y="310895"/>
                </a:lnTo>
                <a:lnTo>
                  <a:pt x="727710" y="316991"/>
                </a:lnTo>
                <a:lnTo>
                  <a:pt x="734568" y="319277"/>
                </a:lnTo>
                <a:lnTo>
                  <a:pt x="738378" y="291083"/>
                </a:lnTo>
                <a:close/>
              </a:path>
              <a:path w="1475740" h="319404">
                <a:moveTo>
                  <a:pt x="734568" y="319277"/>
                </a:moveTo>
                <a:lnTo>
                  <a:pt x="727710" y="316991"/>
                </a:lnTo>
                <a:lnTo>
                  <a:pt x="722376" y="310895"/>
                </a:lnTo>
                <a:lnTo>
                  <a:pt x="722376" y="319277"/>
                </a:lnTo>
                <a:lnTo>
                  <a:pt x="734568" y="319277"/>
                </a:lnTo>
                <a:close/>
              </a:path>
              <a:path w="1475740" h="319404">
                <a:moveTo>
                  <a:pt x="738378" y="313639"/>
                </a:moveTo>
                <a:lnTo>
                  <a:pt x="738378" y="291083"/>
                </a:lnTo>
                <a:lnTo>
                  <a:pt x="734568" y="319277"/>
                </a:lnTo>
                <a:lnTo>
                  <a:pt x="737616" y="319277"/>
                </a:lnTo>
                <a:lnTo>
                  <a:pt x="738378" y="313639"/>
                </a:lnTo>
                <a:close/>
              </a:path>
              <a:path w="1475740" h="319404">
                <a:moveTo>
                  <a:pt x="752856" y="299465"/>
                </a:moveTo>
                <a:lnTo>
                  <a:pt x="748284" y="293369"/>
                </a:lnTo>
                <a:lnTo>
                  <a:pt x="741426" y="291083"/>
                </a:lnTo>
                <a:lnTo>
                  <a:pt x="737616" y="319277"/>
                </a:lnTo>
                <a:lnTo>
                  <a:pt x="745236" y="319277"/>
                </a:lnTo>
                <a:lnTo>
                  <a:pt x="751332" y="313943"/>
                </a:lnTo>
                <a:lnTo>
                  <a:pt x="752094" y="307085"/>
                </a:lnTo>
                <a:lnTo>
                  <a:pt x="752856" y="299465"/>
                </a:lnTo>
                <a:close/>
              </a:path>
              <a:path w="1475740" h="319404">
                <a:moveTo>
                  <a:pt x="1447800" y="129683"/>
                </a:moveTo>
                <a:lnTo>
                  <a:pt x="1447800" y="57149"/>
                </a:lnTo>
                <a:lnTo>
                  <a:pt x="1447038" y="62483"/>
                </a:lnTo>
                <a:lnTo>
                  <a:pt x="1436785" y="94092"/>
                </a:lnTo>
                <a:lnTo>
                  <a:pt x="1388080" y="149084"/>
                </a:lnTo>
                <a:lnTo>
                  <a:pt x="1352154" y="172661"/>
                </a:lnTo>
                <a:lnTo>
                  <a:pt x="1310195" y="193754"/>
                </a:lnTo>
                <a:lnTo>
                  <a:pt x="1263465" y="212461"/>
                </a:lnTo>
                <a:lnTo>
                  <a:pt x="1213228" y="228878"/>
                </a:lnTo>
                <a:lnTo>
                  <a:pt x="1160745" y="243101"/>
                </a:lnTo>
                <a:lnTo>
                  <a:pt x="1107278" y="255229"/>
                </a:lnTo>
                <a:lnTo>
                  <a:pt x="1054091" y="265357"/>
                </a:lnTo>
                <a:lnTo>
                  <a:pt x="1002446" y="273582"/>
                </a:lnTo>
                <a:lnTo>
                  <a:pt x="953604" y="280002"/>
                </a:lnTo>
                <a:lnTo>
                  <a:pt x="908830" y="284712"/>
                </a:lnTo>
                <a:lnTo>
                  <a:pt x="869384" y="287811"/>
                </a:lnTo>
                <a:lnTo>
                  <a:pt x="811530" y="289559"/>
                </a:lnTo>
                <a:lnTo>
                  <a:pt x="737995" y="291076"/>
                </a:lnTo>
                <a:lnTo>
                  <a:pt x="738378" y="291083"/>
                </a:lnTo>
                <a:lnTo>
                  <a:pt x="738378" y="313639"/>
                </a:lnTo>
                <a:lnTo>
                  <a:pt x="741426" y="291083"/>
                </a:lnTo>
                <a:lnTo>
                  <a:pt x="748284" y="293369"/>
                </a:lnTo>
                <a:lnTo>
                  <a:pt x="752856" y="299465"/>
                </a:lnTo>
                <a:lnTo>
                  <a:pt x="752856" y="319277"/>
                </a:lnTo>
                <a:lnTo>
                  <a:pt x="775716" y="319277"/>
                </a:lnTo>
                <a:lnTo>
                  <a:pt x="835286" y="316798"/>
                </a:lnTo>
                <a:lnTo>
                  <a:pt x="892205" y="313127"/>
                </a:lnTo>
                <a:lnTo>
                  <a:pt x="946474" y="308319"/>
                </a:lnTo>
                <a:lnTo>
                  <a:pt x="998093" y="302427"/>
                </a:lnTo>
                <a:lnTo>
                  <a:pt x="1047061" y="295505"/>
                </a:lnTo>
                <a:lnTo>
                  <a:pt x="1093380" y="287609"/>
                </a:lnTo>
                <a:lnTo>
                  <a:pt x="1137050" y="278792"/>
                </a:lnTo>
                <a:lnTo>
                  <a:pt x="1178070" y="269108"/>
                </a:lnTo>
                <a:lnTo>
                  <a:pt x="1216441" y="258611"/>
                </a:lnTo>
                <a:lnTo>
                  <a:pt x="1285236" y="235398"/>
                </a:lnTo>
                <a:lnTo>
                  <a:pt x="1343437" y="209584"/>
                </a:lnTo>
                <a:lnTo>
                  <a:pt x="1391046" y="181604"/>
                </a:lnTo>
                <a:lnTo>
                  <a:pt x="1428063" y="151892"/>
                </a:lnTo>
                <a:lnTo>
                  <a:pt x="1442601" y="136521"/>
                </a:lnTo>
                <a:lnTo>
                  <a:pt x="1447800" y="129683"/>
                </a:lnTo>
                <a:close/>
              </a:path>
              <a:path w="1475740" h="319404">
                <a:moveTo>
                  <a:pt x="752856" y="319277"/>
                </a:moveTo>
                <a:lnTo>
                  <a:pt x="752856" y="299465"/>
                </a:lnTo>
                <a:lnTo>
                  <a:pt x="752094" y="307085"/>
                </a:lnTo>
                <a:lnTo>
                  <a:pt x="751332" y="313943"/>
                </a:lnTo>
                <a:lnTo>
                  <a:pt x="745236" y="319277"/>
                </a:lnTo>
                <a:lnTo>
                  <a:pt x="752856" y="319277"/>
                </a:lnTo>
                <a:close/>
              </a:path>
              <a:path w="1475740" h="319404">
                <a:moveTo>
                  <a:pt x="1475589" y="56692"/>
                </a:moveTo>
                <a:lnTo>
                  <a:pt x="1474247" y="40511"/>
                </a:lnTo>
                <a:lnTo>
                  <a:pt x="1470260" y="24383"/>
                </a:lnTo>
                <a:lnTo>
                  <a:pt x="1463627" y="8365"/>
                </a:lnTo>
                <a:lnTo>
                  <a:pt x="1458732" y="0"/>
                </a:lnTo>
                <a:lnTo>
                  <a:pt x="1423261" y="0"/>
                </a:lnTo>
                <a:lnTo>
                  <a:pt x="1437237" y="19992"/>
                </a:lnTo>
                <a:lnTo>
                  <a:pt x="1447800" y="51815"/>
                </a:lnTo>
                <a:lnTo>
                  <a:pt x="1447800" y="129683"/>
                </a:lnTo>
                <a:lnTo>
                  <a:pt x="1454492" y="120880"/>
                </a:lnTo>
                <a:lnTo>
                  <a:pt x="1463736" y="105022"/>
                </a:lnTo>
                <a:lnTo>
                  <a:pt x="1470333" y="89002"/>
                </a:lnTo>
                <a:lnTo>
                  <a:pt x="1474284" y="72874"/>
                </a:lnTo>
                <a:lnTo>
                  <a:pt x="1475589" y="56692"/>
                </a:lnTo>
                <a:close/>
              </a:path>
            </a:pathLst>
          </a:custGeom>
          <a:solidFill>
            <a:srgbClr val="FF0000"/>
          </a:solidFill>
        </p:spPr>
        <p:txBody>
          <a:bodyPr wrap="square" lIns="0" tIns="0" rIns="0" bIns="0" rtlCol="0"/>
          <a:lstStyle/>
          <a:p>
            <a:endParaRPr sz="1632"/>
          </a:p>
        </p:txBody>
      </p:sp>
      <p:sp>
        <p:nvSpPr>
          <p:cNvPr id="21" name="object 22">
            <a:extLst>
              <a:ext uri="{FF2B5EF4-FFF2-40B4-BE49-F238E27FC236}">
                <a16:creationId xmlns:a16="http://schemas.microsoft.com/office/drawing/2014/main" id="{CA75D5C1-A0FD-4D1E-AF11-07EAF066871D}"/>
              </a:ext>
            </a:extLst>
          </p:cNvPr>
          <p:cNvSpPr/>
          <p:nvPr/>
        </p:nvSpPr>
        <p:spPr>
          <a:xfrm>
            <a:off x="10850464" y="5452597"/>
            <a:ext cx="369676" cy="389252"/>
          </a:xfrm>
          <a:custGeom>
            <a:avLst/>
            <a:gdLst/>
            <a:ahLst/>
            <a:cxnLst/>
            <a:rect l="l" t="t" r="r" b="b"/>
            <a:pathLst>
              <a:path w="407670" h="429260">
                <a:moveTo>
                  <a:pt x="407140" y="409956"/>
                </a:moveTo>
                <a:lnTo>
                  <a:pt x="38180" y="0"/>
                </a:lnTo>
                <a:lnTo>
                  <a:pt x="0" y="0"/>
                </a:lnTo>
                <a:lnTo>
                  <a:pt x="386566" y="429006"/>
                </a:lnTo>
                <a:lnTo>
                  <a:pt x="407140" y="409956"/>
                </a:lnTo>
                <a:close/>
              </a:path>
            </a:pathLst>
          </a:custGeom>
          <a:solidFill>
            <a:srgbClr val="0000FF"/>
          </a:solidFill>
        </p:spPr>
        <p:txBody>
          <a:bodyPr wrap="square" lIns="0" tIns="0" rIns="0" bIns="0" rtlCol="0"/>
          <a:lstStyle/>
          <a:p>
            <a:endParaRPr sz="1632"/>
          </a:p>
        </p:txBody>
      </p:sp>
      <p:sp>
        <p:nvSpPr>
          <p:cNvPr id="22" name="object 23">
            <a:extLst>
              <a:ext uri="{FF2B5EF4-FFF2-40B4-BE49-F238E27FC236}">
                <a16:creationId xmlns:a16="http://schemas.microsoft.com/office/drawing/2014/main" id="{4560AE32-5D12-45D3-A937-75607AF10E71}"/>
              </a:ext>
            </a:extLst>
          </p:cNvPr>
          <p:cNvSpPr/>
          <p:nvPr/>
        </p:nvSpPr>
        <p:spPr>
          <a:xfrm>
            <a:off x="10299284" y="5820199"/>
            <a:ext cx="1892716" cy="409983"/>
          </a:xfrm>
          <a:custGeom>
            <a:avLst/>
            <a:gdLst/>
            <a:ahLst/>
            <a:cxnLst/>
            <a:rect l="l" t="t" r="r" b="b"/>
            <a:pathLst>
              <a:path w="2087245" h="452120">
                <a:moveTo>
                  <a:pt x="2087118" y="431291"/>
                </a:moveTo>
                <a:lnTo>
                  <a:pt x="2081022" y="385571"/>
                </a:lnTo>
                <a:lnTo>
                  <a:pt x="2055753" y="327068"/>
                </a:lnTo>
                <a:lnTo>
                  <a:pt x="2032379" y="293666"/>
                </a:lnTo>
                <a:lnTo>
                  <a:pt x="2004437" y="262443"/>
                </a:lnTo>
                <a:lnTo>
                  <a:pt x="1972325" y="233337"/>
                </a:lnTo>
                <a:lnTo>
                  <a:pt x="1936436" y="206286"/>
                </a:lnTo>
                <a:lnTo>
                  <a:pt x="1897169" y="181228"/>
                </a:lnTo>
                <a:lnTo>
                  <a:pt x="1854920" y="158100"/>
                </a:lnTo>
                <a:lnTo>
                  <a:pt x="1810083" y="136842"/>
                </a:lnTo>
                <a:lnTo>
                  <a:pt x="1763056" y="117390"/>
                </a:lnTo>
                <a:lnTo>
                  <a:pt x="1714234" y="99682"/>
                </a:lnTo>
                <a:lnTo>
                  <a:pt x="1664015" y="83658"/>
                </a:lnTo>
                <a:lnTo>
                  <a:pt x="1612793" y="69253"/>
                </a:lnTo>
                <a:lnTo>
                  <a:pt x="1560965" y="56407"/>
                </a:lnTo>
                <a:lnTo>
                  <a:pt x="1508928" y="45057"/>
                </a:lnTo>
                <a:lnTo>
                  <a:pt x="1457077" y="35142"/>
                </a:lnTo>
                <a:lnTo>
                  <a:pt x="1405808" y="26598"/>
                </a:lnTo>
                <a:lnTo>
                  <a:pt x="1355518" y="19365"/>
                </a:lnTo>
                <a:lnTo>
                  <a:pt x="1306604" y="13380"/>
                </a:lnTo>
                <a:lnTo>
                  <a:pt x="1259460" y="8580"/>
                </a:lnTo>
                <a:lnTo>
                  <a:pt x="1214483" y="4904"/>
                </a:lnTo>
                <a:lnTo>
                  <a:pt x="1172070" y="2290"/>
                </a:lnTo>
                <a:lnTo>
                  <a:pt x="1132616" y="676"/>
                </a:lnTo>
                <a:lnTo>
                  <a:pt x="1096518" y="0"/>
                </a:lnTo>
                <a:lnTo>
                  <a:pt x="989838" y="0"/>
                </a:lnTo>
                <a:lnTo>
                  <a:pt x="914392" y="2220"/>
                </a:lnTo>
                <a:lnTo>
                  <a:pt x="871985" y="4827"/>
                </a:lnTo>
                <a:lnTo>
                  <a:pt x="826987" y="8514"/>
                </a:lnTo>
                <a:lnTo>
                  <a:pt x="779800" y="13341"/>
                </a:lnTo>
                <a:lnTo>
                  <a:pt x="730823" y="19368"/>
                </a:lnTo>
                <a:lnTo>
                  <a:pt x="680457" y="26657"/>
                </a:lnTo>
                <a:lnTo>
                  <a:pt x="629102" y="35267"/>
                </a:lnTo>
                <a:lnTo>
                  <a:pt x="577157" y="45259"/>
                </a:lnTo>
                <a:lnTo>
                  <a:pt x="525024" y="56694"/>
                </a:lnTo>
                <a:lnTo>
                  <a:pt x="473102" y="69633"/>
                </a:lnTo>
                <a:lnTo>
                  <a:pt x="421792" y="84136"/>
                </a:lnTo>
                <a:lnTo>
                  <a:pt x="371494" y="100264"/>
                </a:lnTo>
                <a:lnTo>
                  <a:pt x="322607" y="118077"/>
                </a:lnTo>
                <a:lnTo>
                  <a:pt x="275532" y="137636"/>
                </a:lnTo>
                <a:lnTo>
                  <a:pt x="230670" y="159001"/>
                </a:lnTo>
                <a:lnTo>
                  <a:pt x="188420" y="182234"/>
                </a:lnTo>
                <a:lnTo>
                  <a:pt x="149183" y="207394"/>
                </a:lnTo>
                <a:lnTo>
                  <a:pt x="113358" y="234543"/>
                </a:lnTo>
                <a:lnTo>
                  <a:pt x="81347" y="263741"/>
                </a:lnTo>
                <a:lnTo>
                  <a:pt x="53548" y="295049"/>
                </a:lnTo>
                <a:lnTo>
                  <a:pt x="30363" y="328527"/>
                </a:lnTo>
                <a:lnTo>
                  <a:pt x="12191" y="364235"/>
                </a:lnTo>
                <a:lnTo>
                  <a:pt x="1523" y="409955"/>
                </a:lnTo>
                <a:lnTo>
                  <a:pt x="0" y="433577"/>
                </a:lnTo>
                <a:lnTo>
                  <a:pt x="1219" y="451865"/>
                </a:lnTo>
                <a:lnTo>
                  <a:pt x="28194" y="451865"/>
                </a:lnTo>
                <a:lnTo>
                  <a:pt x="28194" y="431291"/>
                </a:lnTo>
                <a:lnTo>
                  <a:pt x="29718" y="411479"/>
                </a:lnTo>
                <a:lnTo>
                  <a:pt x="39623" y="372617"/>
                </a:lnTo>
                <a:lnTo>
                  <a:pt x="58262" y="337788"/>
                </a:lnTo>
                <a:lnTo>
                  <a:pt x="82190" y="305172"/>
                </a:lnTo>
                <a:lnTo>
                  <a:pt x="110975" y="274709"/>
                </a:lnTo>
                <a:lnTo>
                  <a:pt x="144188" y="246343"/>
                </a:lnTo>
                <a:lnTo>
                  <a:pt x="181398" y="220015"/>
                </a:lnTo>
                <a:lnTo>
                  <a:pt x="222174" y="195666"/>
                </a:lnTo>
                <a:lnTo>
                  <a:pt x="266087" y="173238"/>
                </a:lnTo>
                <a:lnTo>
                  <a:pt x="312705" y="152674"/>
                </a:lnTo>
                <a:lnTo>
                  <a:pt x="361598" y="133914"/>
                </a:lnTo>
                <a:lnTo>
                  <a:pt x="412337" y="116902"/>
                </a:lnTo>
                <a:lnTo>
                  <a:pt x="464489" y="101578"/>
                </a:lnTo>
                <a:lnTo>
                  <a:pt x="517625" y="87884"/>
                </a:lnTo>
                <a:lnTo>
                  <a:pt x="571314" y="75762"/>
                </a:lnTo>
                <a:lnTo>
                  <a:pt x="625127" y="65153"/>
                </a:lnTo>
                <a:lnTo>
                  <a:pt x="678631" y="56001"/>
                </a:lnTo>
                <a:lnTo>
                  <a:pt x="731398" y="48246"/>
                </a:lnTo>
                <a:lnTo>
                  <a:pt x="782996" y="41829"/>
                </a:lnTo>
                <a:lnTo>
                  <a:pt x="832995" y="36694"/>
                </a:lnTo>
                <a:lnTo>
                  <a:pt x="880965" y="32782"/>
                </a:lnTo>
                <a:lnTo>
                  <a:pt x="926475" y="30033"/>
                </a:lnTo>
                <a:lnTo>
                  <a:pt x="969094" y="28392"/>
                </a:lnTo>
                <a:lnTo>
                  <a:pt x="1008392" y="27798"/>
                </a:lnTo>
                <a:lnTo>
                  <a:pt x="1043940" y="28193"/>
                </a:lnTo>
                <a:lnTo>
                  <a:pt x="1096518" y="28955"/>
                </a:lnTo>
                <a:lnTo>
                  <a:pt x="1182103" y="31468"/>
                </a:lnTo>
                <a:lnTo>
                  <a:pt x="1261116" y="36878"/>
                </a:lnTo>
                <a:lnTo>
                  <a:pt x="1305375" y="41404"/>
                </a:lnTo>
                <a:lnTo>
                  <a:pt x="1352145" y="47215"/>
                </a:lnTo>
                <a:lnTo>
                  <a:pt x="1400935" y="54365"/>
                </a:lnTo>
                <a:lnTo>
                  <a:pt x="1451251" y="62905"/>
                </a:lnTo>
                <a:lnTo>
                  <a:pt x="1502602" y="72890"/>
                </a:lnTo>
                <a:lnTo>
                  <a:pt x="1554494" y="84372"/>
                </a:lnTo>
                <a:lnTo>
                  <a:pt x="1606436" y="97403"/>
                </a:lnTo>
                <a:lnTo>
                  <a:pt x="1657935" y="112037"/>
                </a:lnTo>
                <a:lnTo>
                  <a:pt x="1708499" y="128328"/>
                </a:lnTo>
                <a:lnTo>
                  <a:pt x="1757635" y="146327"/>
                </a:lnTo>
                <a:lnTo>
                  <a:pt x="1804850" y="166087"/>
                </a:lnTo>
                <a:lnTo>
                  <a:pt x="1849653" y="187663"/>
                </a:lnTo>
                <a:lnTo>
                  <a:pt x="1891550" y="211106"/>
                </a:lnTo>
                <a:lnTo>
                  <a:pt x="1930050" y="236470"/>
                </a:lnTo>
                <a:lnTo>
                  <a:pt x="1964660" y="263808"/>
                </a:lnTo>
                <a:lnTo>
                  <a:pt x="1994888" y="293172"/>
                </a:lnTo>
                <a:lnTo>
                  <a:pt x="2020240" y="324616"/>
                </a:lnTo>
                <a:lnTo>
                  <a:pt x="2040226" y="358192"/>
                </a:lnTo>
                <a:lnTo>
                  <a:pt x="2054352" y="393953"/>
                </a:lnTo>
                <a:lnTo>
                  <a:pt x="2058924" y="433577"/>
                </a:lnTo>
                <a:lnTo>
                  <a:pt x="2058924" y="451865"/>
                </a:lnTo>
                <a:lnTo>
                  <a:pt x="2086454" y="451865"/>
                </a:lnTo>
                <a:lnTo>
                  <a:pt x="2087118" y="431291"/>
                </a:lnTo>
                <a:close/>
              </a:path>
              <a:path w="2087245" h="452120">
                <a:moveTo>
                  <a:pt x="29835" y="451865"/>
                </a:moveTo>
                <a:lnTo>
                  <a:pt x="29718" y="451103"/>
                </a:lnTo>
                <a:lnTo>
                  <a:pt x="28194" y="431291"/>
                </a:lnTo>
                <a:lnTo>
                  <a:pt x="28194" y="451865"/>
                </a:lnTo>
                <a:lnTo>
                  <a:pt x="29835" y="451865"/>
                </a:lnTo>
                <a:close/>
              </a:path>
              <a:path w="2087245" h="452120">
                <a:moveTo>
                  <a:pt x="2058924" y="451865"/>
                </a:moveTo>
                <a:lnTo>
                  <a:pt x="2058924" y="433577"/>
                </a:lnTo>
                <a:lnTo>
                  <a:pt x="2057517" y="451865"/>
                </a:lnTo>
                <a:lnTo>
                  <a:pt x="2058924" y="451865"/>
                </a:lnTo>
                <a:close/>
              </a:path>
            </a:pathLst>
          </a:custGeom>
          <a:solidFill>
            <a:srgbClr val="0000FF"/>
          </a:solidFill>
        </p:spPr>
        <p:txBody>
          <a:bodyPr wrap="square" lIns="0" tIns="0" rIns="0" bIns="0" rtlCol="0"/>
          <a:lstStyle/>
          <a:p>
            <a:endParaRPr sz="1632"/>
          </a:p>
        </p:txBody>
      </p:sp>
      <p:sp>
        <p:nvSpPr>
          <p:cNvPr id="23" name="object 26">
            <a:extLst>
              <a:ext uri="{FF2B5EF4-FFF2-40B4-BE49-F238E27FC236}">
                <a16:creationId xmlns:a16="http://schemas.microsoft.com/office/drawing/2014/main" id="{FE06B40F-1A24-4523-AA6D-D07B25EAF826}"/>
              </a:ext>
            </a:extLst>
          </p:cNvPr>
          <p:cNvSpPr txBox="1"/>
          <p:nvPr/>
        </p:nvSpPr>
        <p:spPr>
          <a:xfrm>
            <a:off x="5879979" y="6125845"/>
            <a:ext cx="745685" cy="262787"/>
          </a:xfrm>
          <a:prstGeom prst="rect">
            <a:avLst/>
          </a:prstGeom>
        </p:spPr>
        <p:txBody>
          <a:bodyPr vert="horz" wrap="square" lIns="0" tIns="11516" rIns="0" bIns="0" rtlCol="0">
            <a:spAutoFit/>
          </a:bodyPr>
          <a:lstStyle/>
          <a:p>
            <a:pPr marL="11516">
              <a:spcBef>
                <a:spcPts val="91"/>
              </a:spcBef>
            </a:pPr>
            <a:r>
              <a:rPr sz="1632" dirty="0">
                <a:latin typeface="Verdana"/>
                <a:cs typeface="Verdana"/>
              </a:rPr>
              <a:t>3</a:t>
            </a:r>
            <a:r>
              <a:rPr sz="1632" spc="-54" dirty="0">
                <a:latin typeface="Verdana"/>
                <a:cs typeface="Verdana"/>
              </a:rPr>
              <a:t> </a:t>
            </a:r>
            <a:r>
              <a:rPr sz="1632" spc="-9" dirty="0">
                <a:latin typeface="Verdana"/>
                <a:cs typeface="Verdana"/>
              </a:rPr>
              <a:t>litros</a:t>
            </a:r>
            <a:endParaRPr sz="1632">
              <a:latin typeface="Verdana"/>
              <a:cs typeface="Verdana"/>
            </a:endParaRPr>
          </a:p>
        </p:txBody>
      </p:sp>
      <p:sp>
        <p:nvSpPr>
          <p:cNvPr id="24" name="object 27">
            <a:extLst>
              <a:ext uri="{FF2B5EF4-FFF2-40B4-BE49-F238E27FC236}">
                <a16:creationId xmlns:a16="http://schemas.microsoft.com/office/drawing/2014/main" id="{EB6803A1-758C-45FD-953B-11A949E8717D}"/>
              </a:ext>
            </a:extLst>
          </p:cNvPr>
          <p:cNvSpPr/>
          <p:nvPr/>
        </p:nvSpPr>
        <p:spPr>
          <a:xfrm>
            <a:off x="5531504" y="6229953"/>
            <a:ext cx="1338203" cy="272362"/>
          </a:xfrm>
          <a:custGeom>
            <a:avLst/>
            <a:gdLst/>
            <a:ahLst/>
            <a:cxnLst/>
            <a:rect l="l" t="t" r="r" b="b"/>
            <a:pathLst>
              <a:path w="1475739" h="300354">
                <a:moveTo>
                  <a:pt x="40321" y="0"/>
                </a:moveTo>
                <a:lnTo>
                  <a:pt x="8312" y="0"/>
                </a:lnTo>
                <a:lnTo>
                  <a:pt x="0" y="30480"/>
                </a:lnTo>
                <a:lnTo>
                  <a:pt x="0" y="45720"/>
                </a:lnTo>
                <a:lnTo>
                  <a:pt x="762" y="53340"/>
                </a:lnTo>
                <a:lnTo>
                  <a:pt x="12804" y="87295"/>
                </a:lnTo>
                <a:lnTo>
                  <a:pt x="28194" y="109962"/>
                </a:lnTo>
                <a:lnTo>
                  <a:pt x="28194" y="37338"/>
                </a:lnTo>
                <a:lnTo>
                  <a:pt x="28956" y="32004"/>
                </a:lnTo>
                <a:lnTo>
                  <a:pt x="28956" y="26670"/>
                </a:lnTo>
                <a:lnTo>
                  <a:pt x="40321" y="0"/>
                </a:lnTo>
                <a:close/>
              </a:path>
              <a:path w="1475739" h="300354">
                <a:moveTo>
                  <a:pt x="737995" y="272026"/>
                </a:moveTo>
                <a:lnTo>
                  <a:pt x="701040" y="271272"/>
                </a:lnTo>
                <a:lnTo>
                  <a:pt x="674109" y="271616"/>
                </a:lnTo>
                <a:lnTo>
                  <a:pt x="639290" y="270572"/>
                </a:lnTo>
                <a:lnTo>
                  <a:pt x="597843" y="268027"/>
                </a:lnTo>
                <a:lnTo>
                  <a:pt x="551028" y="263872"/>
                </a:lnTo>
                <a:lnTo>
                  <a:pt x="500103" y="257994"/>
                </a:lnTo>
                <a:lnTo>
                  <a:pt x="446329" y="250285"/>
                </a:lnTo>
                <a:lnTo>
                  <a:pt x="390965" y="240631"/>
                </a:lnTo>
                <a:lnTo>
                  <a:pt x="335270" y="228923"/>
                </a:lnTo>
                <a:lnTo>
                  <a:pt x="280504" y="215051"/>
                </a:lnTo>
                <a:lnTo>
                  <a:pt x="227927" y="198902"/>
                </a:lnTo>
                <a:lnTo>
                  <a:pt x="178798" y="180366"/>
                </a:lnTo>
                <a:lnTo>
                  <a:pt x="134376" y="159333"/>
                </a:lnTo>
                <a:lnTo>
                  <a:pt x="95921" y="135691"/>
                </a:lnTo>
                <a:lnTo>
                  <a:pt x="64693" y="109329"/>
                </a:lnTo>
                <a:lnTo>
                  <a:pt x="28956" y="48006"/>
                </a:lnTo>
                <a:lnTo>
                  <a:pt x="28194" y="42672"/>
                </a:lnTo>
                <a:lnTo>
                  <a:pt x="28194" y="109962"/>
                </a:lnTo>
                <a:lnTo>
                  <a:pt x="62682" y="146224"/>
                </a:lnTo>
                <a:lnTo>
                  <a:pt x="98393" y="171439"/>
                </a:lnTo>
                <a:lnTo>
                  <a:pt x="139867" y="193983"/>
                </a:lnTo>
                <a:lnTo>
                  <a:pt x="186042" y="213977"/>
                </a:lnTo>
                <a:lnTo>
                  <a:pt x="235855" y="231541"/>
                </a:lnTo>
                <a:lnTo>
                  <a:pt x="288244" y="246797"/>
                </a:lnTo>
                <a:lnTo>
                  <a:pt x="342146" y="259867"/>
                </a:lnTo>
                <a:lnTo>
                  <a:pt x="396497" y="270870"/>
                </a:lnTo>
                <a:lnTo>
                  <a:pt x="450235" y="279929"/>
                </a:lnTo>
                <a:lnTo>
                  <a:pt x="502298" y="287165"/>
                </a:lnTo>
                <a:lnTo>
                  <a:pt x="551622" y="292698"/>
                </a:lnTo>
                <a:lnTo>
                  <a:pt x="597145" y="296649"/>
                </a:lnTo>
                <a:lnTo>
                  <a:pt x="637803" y="299141"/>
                </a:lnTo>
                <a:lnTo>
                  <a:pt x="672535" y="300293"/>
                </a:lnTo>
                <a:lnTo>
                  <a:pt x="722376" y="300228"/>
                </a:lnTo>
                <a:lnTo>
                  <a:pt x="722376" y="291846"/>
                </a:lnTo>
                <a:lnTo>
                  <a:pt x="723900" y="284226"/>
                </a:lnTo>
                <a:lnTo>
                  <a:pt x="724662" y="277368"/>
                </a:lnTo>
                <a:lnTo>
                  <a:pt x="730758" y="272034"/>
                </a:lnTo>
                <a:lnTo>
                  <a:pt x="737995" y="272026"/>
                </a:lnTo>
                <a:close/>
              </a:path>
              <a:path w="1475739" h="300354">
                <a:moveTo>
                  <a:pt x="738378" y="272034"/>
                </a:moveTo>
                <a:lnTo>
                  <a:pt x="730758" y="272034"/>
                </a:lnTo>
                <a:lnTo>
                  <a:pt x="724662" y="277368"/>
                </a:lnTo>
                <a:lnTo>
                  <a:pt x="723900" y="284226"/>
                </a:lnTo>
                <a:lnTo>
                  <a:pt x="722376" y="291846"/>
                </a:lnTo>
                <a:lnTo>
                  <a:pt x="726948" y="297942"/>
                </a:lnTo>
                <a:lnTo>
                  <a:pt x="734568" y="300228"/>
                </a:lnTo>
                <a:lnTo>
                  <a:pt x="738378" y="272034"/>
                </a:lnTo>
                <a:close/>
              </a:path>
              <a:path w="1475739" h="300354">
                <a:moveTo>
                  <a:pt x="734568" y="300228"/>
                </a:moveTo>
                <a:lnTo>
                  <a:pt x="726948" y="297942"/>
                </a:lnTo>
                <a:lnTo>
                  <a:pt x="722376" y="291846"/>
                </a:lnTo>
                <a:lnTo>
                  <a:pt x="722376" y="300228"/>
                </a:lnTo>
                <a:lnTo>
                  <a:pt x="734568" y="300228"/>
                </a:lnTo>
                <a:close/>
              </a:path>
              <a:path w="1475739" h="300354">
                <a:moveTo>
                  <a:pt x="738378" y="294589"/>
                </a:moveTo>
                <a:lnTo>
                  <a:pt x="738378" y="272034"/>
                </a:lnTo>
                <a:lnTo>
                  <a:pt x="734568" y="300228"/>
                </a:lnTo>
                <a:lnTo>
                  <a:pt x="737616" y="300228"/>
                </a:lnTo>
                <a:lnTo>
                  <a:pt x="738378" y="294589"/>
                </a:lnTo>
                <a:close/>
              </a:path>
              <a:path w="1475739" h="300354">
                <a:moveTo>
                  <a:pt x="752856" y="281178"/>
                </a:moveTo>
                <a:lnTo>
                  <a:pt x="748284" y="274320"/>
                </a:lnTo>
                <a:lnTo>
                  <a:pt x="741426" y="272034"/>
                </a:lnTo>
                <a:lnTo>
                  <a:pt x="737616" y="300228"/>
                </a:lnTo>
                <a:lnTo>
                  <a:pt x="745236" y="300228"/>
                </a:lnTo>
                <a:lnTo>
                  <a:pt x="751332" y="294894"/>
                </a:lnTo>
                <a:lnTo>
                  <a:pt x="752856" y="281178"/>
                </a:lnTo>
                <a:close/>
              </a:path>
              <a:path w="1475739" h="300354">
                <a:moveTo>
                  <a:pt x="1447800" y="110633"/>
                </a:moveTo>
                <a:lnTo>
                  <a:pt x="1447800" y="38100"/>
                </a:lnTo>
                <a:lnTo>
                  <a:pt x="1447038" y="43434"/>
                </a:lnTo>
                <a:lnTo>
                  <a:pt x="1436785" y="75042"/>
                </a:lnTo>
                <a:lnTo>
                  <a:pt x="1388080" y="130034"/>
                </a:lnTo>
                <a:lnTo>
                  <a:pt x="1352154" y="153611"/>
                </a:lnTo>
                <a:lnTo>
                  <a:pt x="1310195" y="174704"/>
                </a:lnTo>
                <a:lnTo>
                  <a:pt x="1263465" y="193411"/>
                </a:lnTo>
                <a:lnTo>
                  <a:pt x="1213228" y="209828"/>
                </a:lnTo>
                <a:lnTo>
                  <a:pt x="1160745" y="224051"/>
                </a:lnTo>
                <a:lnTo>
                  <a:pt x="1107278" y="236179"/>
                </a:lnTo>
                <a:lnTo>
                  <a:pt x="1054091" y="246307"/>
                </a:lnTo>
                <a:lnTo>
                  <a:pt x="1002446" y="254532"/>
                </a:lnTo>
                <a:lnTo>
                  <a:pt x="953604" y="260952"/>
                </a:lnTo>
                <a:lnTo>
                  <a:pt x="908830" y="265663"/>
                </a:lnTo>
                <a:lnTo>
                  <a:pt x="869384" y="268761"/>
                </a:lnTo>
                <a:lnTo>
                  <a:pt x="811530" y="270510"/>
                </a:lnTo>
                <a:lnTo>
                  <a:pt x="737995" y="272026"/>
                </a:lnTo>
                <a:lnTo>
                  <a:pt x="738378" y="272034"/>
                </a:lnTo>
                <a:lnTo>
                  <a:pt x="738378" y="294589"/>
                </a:lnTo>
                <a:lnTo>
                  <a:pt x="741426" y="272034"/>
                </a:lnTo>
                <a:lnTo>
                  <a:pt x="748284" y="274320"/>
                </a:lnTo>
                <a:lnTo>
                  <a:pt x="752856" y="281178"/>
                </a:lnTo>
                <a:lnTo>
                  <a:pt x="752856" y="300228"/>
                </a:lnTo>
                <a:lnTo>
                  <a:pt x="775716" y="300228"/>
                </a:lnTo>
                <a:lnTo>
                  <a:pt x="835286" y="297748"/>
                </a:lnTo>
                <a:lnTo>
                  <a:pt x="892205" y="294077"/>
                </a:lnTo>
                <a:lnTo>
                  <a:pt x="946474" y="289269"/>
                </a:lnTo>
                <a:lnTo>
                  <a:pt x="998093" y="283377"/>
                </a:lnTo>
                <a:lnTo>
                  <a:pt x="1047061" y="276455"/>
                </a:lnTo>
                <a:lnTo>
                  <a:pt x="1093380" y="268559"/>
                </a:lnTo>
                <a:lnTo>
                  <a:pt x="1137050" y="259742"/>
                </a:lnTo>
                <a:lnTo>
                  <a:pt x="1178070" y="250058"/>
                </a:lnTo>
                <a:lnTo>
                  <a:pt x="1216441" y="239561"/>
                </a:lnTo>
                <a:lnTo>
                  <a:pt x="1285236" y="216348"/>
                </a:lnTo>
                <a:lnTo>
                  <a:pt x="1343437" y="190534"/>
                </a:lnTo>
                <a:lnTo>
                  <a:pt x="1391046" y="162554"/>
                </a:lnTo>
                <a:lnTo>
                  <a:pt x="1428063" y="132842"/>
                </a:lnTo>
                <a:lnTo>
                  <a:pt x="1442601" y="117471"/>
                </a:lnTo>
                <a:lnTo>
                  <a:pt x="1447800" y="110633"/>
                </a:lnTo>
                <a:close/>
              </a:path>
              <a:path w="1475739" h="300354">
                <a:moveTo>
                  <a:pt x="752856" y="300228"/>
                </a:moveTo>
                <a:lnTo>
                  <a:pt x="752856" y="281178"/>
                </a:lnTo>
                <a:lnTo>
                  <a:pt x="751332" y="294894"/>
                </a:lnTo>
                <a:lnTo>
                  <a:pt x="745236" y="300228"/>
                </a:lnTo>
                <a:lnTo>
                  <a:pt x="752856" y="300228"/>
                </a:lnTo>
                <a:close/>
              </a:path>
              <a:path w="1475739" h="300354">
                <a:moveTo>
                  <a:pt x="1475589" y="37642"/>
                </a:moveTo>
                <a:lnTo>
                  <a:pt x="1474247" y="21461"/>
                </a:lnTo>
                <a:lnTo>
                  <a:pt x="1470260" y="5333"/>
                </a:lnTo>
                <a:lnTo>
                  <a:pt x="1468051" y="0"/>
                </a:lnTo>
                <a:lnTo>
                  <a:pt x="1436575" y="0"/>
                </a:lnTo>
                <a:lnTo>
                  <a:pt x="1437235" y="943"/>
                </a:lnTo>
                <a:lnTo>
                  <a:pt x="1447800" y="32766"/>
                </a:lnTo>
                <a:lnTo>
                  <a:pt x="1447800" y="110633"/>
                </a:lnTo>
                <a:lnTo>
                  <a:pt x="1454492" y="101830"/>
                </a:lnTo>
                <a:lnTo>
                  <a:pt x="1463736" y="85972"/>
                </a:lnTo>
                <a:lnTo>
                  <a:pt x="1470333" y="69952"/>
                </a:lnTo>
                <a:lnTo>
                  <a:pt x="1474284" y="53824"/>
                </a:lnTo>
                <a:lnTo>
                  <a:pt x="1475589" y="37642"/>
                </a:lnTo>
                <a:close/>
              </a:path>
            </a:pathLst>
          </a:custGeom>
          <a:solidFill>
            <a:srgbClr val="FF0000"/>
          </a:solidFill>
        </p:spPr>
        <p:txBody>
          <a:bodyPr wrap="square" lIns="0" tIns="0" rIns="0" bIns="0" rtlCol="0"/>
          <a:lstStyle/>
          <a:p>
            <a:endParaRPr sz="1632"/>
          </a:p>
        </p:txBody>
      </p:sp>
      <p:sp>
        <p:nvSpPr>
          <p:cNvPr id="25" name="object 28">
            <a:extLst>
              <a:ext uri="{FF2B5EF4-FFF2-40B4-BE49-F238E27FC236}">
                <a16:creationId xmlns:a16="http://schemas.microsoft.com/office/drawing/2014/main" id="{38C3B47A-8D4B-4CD5-AC3E-E0F18A311ABD}"/>
              </a:ext>
            </a:extLst>
          </p:cNvPr>
          <p:cNvSpPr txBox="1"/>
          <p:nvPr/>
        </p:nvSpPr>
        <p:spPr>
          <a:xfrm>
            <a:off x="7755304" y="6244003"/>
            <a:ext cx="1162002" cy="262787"/>
          </a:xfrm>
          <a:prstGeom prst="rect">
            <a:avLst/>
          </a:prstGeom>
        </p:spPr>
        <p:txBody>
          <a:bodyPr vert="horz" wrap="square" lIns="0" tIns="11516" rIns="0" bIns="0" rtlCol="0">
            <a:spAutoFit/>
          </a:bodyPr>
          <a:lstStyle/>
          <a:p>
            <a:pPr marL="11516">
              <a:spcBef>
                <a:spcPts val="91"/>
              </a:spcBef>
            </a:pPr>
            <a:r>
              <a:rPr sz="1632" spc="-9" dirty="0">
                <a:latin typeface="Verdana"/>
                <a:cs typeface="Verdana"/>
              </a:rPr>
              <a:t>(completa)</a:t>
            </a:r>
            <a:endParaRPr sz="1632">
              <a:latin typeface="Verdana"/>
              <a:cs typeface="Verdana"/>
            </a:endParaRPr>
          </a:p>
        </p:txBody>
      </p:sp>
      <p:sp>
        <p:nvSpPr>
          <p:cNvPr id="26" name="object 29">
            <a:extLst>
              <a:ext uri="{FF2B5EF4-FFF2-40B4-BE49-F238E27FC236}">
                <a16:creationId xmlns:a16="http://schemas.microsoft.com/office/drawing/2014/main" id="{E1A78AA3-A851-49E4-AE98-0DBCCAD7EF46}"/>
              </a:ext>
            </a:extLst>
          </p:cNvPr>
          <p:cNvSpPr/>
          <p:nvPr/>
        </p:nvSpPr>
        <p:spPr>
          <a:xfrm>
            <a:off x="7397157" y="6229952"/>
            <a:ext cx="1892716" cy="444532"/>
          </a:xfrm>
          <a:custGeom>
            <a:avLst/>
            <a:gdLst/>
            <a:ahLst/>
            <a:cxnLst/>
            <a:rect l="l" t="t" r="r" b="b"/>
            <a:pathLst>
              <a:path w="2087245" h="490220">
                <a:moveTo>
                  <a:pt x="38686" y="0"/>
                </a:moveTo>
                <a:lnTo>
                  <a:pt x="8763" y="0"/>
                </a:lnTo>
                <a:lnTo>
                  <a:pt x="5333" y="11430"/>
                </a:lnTo>
                <a:lnTo>
                  <a:pt x="1523" y="34290"/>
                </a:lnTo>
                <a:lnTo>
                  <a:pt x="0" y="57912"/>
                </a:lnTo>
                <a:lnTo>
                  <a:pt x="1524" y="80772"/>
                </a:lnTo>
                <a:lnTo>
                  <a:pt x="6096" y="103632"/>
                </a:lnTo>
                <a:lnTo>
                  <a:pt x="12954" y="126492"/>
                </a:lnTo>
                <a:lnTo>
                  <a:pt x="22860" y="147828"/>
                </a:lnTo>
                <a:lnTo>
                  <a:pt x="28194" y="156195"/>
                </a:lnTo>
                <a:lnTo>
                  <a:pt x="28194" y="55626"/>
                </a:lnTo>
                <a:lnTo>
                  <a:pt x="29718" y="35814"/>
                </a:lnTo>
                <a:lnTo>
                  <a:pt x="33528" y="16764"/>
                </a:lnTo>
                <a:lnTo>
                  <a:pt x="38686" y="0"/>
                </a:lnTo>
                <a:close/>
              </a:path>
              <a:path w="2087245" h="490220">
                <a:moveTo>
                  <a:pt x="2058924" y="156341"/>
                </a:moveTo>
                <a:lnTo>
                  <a:pt x="2058924" y="57912"/>
                </a:lnTo>
                <a:lnTo>
                  <a:pt x="2057400" y="77724"/>
                </a:lnTo>
                <a:lnTo>
                  <a:pt x="2053589" y="96774"/>
                </a:lnTo>
                <a:lnTo>
                  <a:pt x="2039315" y="132402"/>
                </a:lnTo>
                <a:lnTo>
                  <a:pt x="2019217" y="165847"/>
                </a:lnTo>
                <a:lnTo>
                  <a:pt x="1993786" y="197161"/>
                </a:lnTo>
                <a:lnTo>
                  <a:pt x="1963511" y="226398"/>
                </a:lnTo>
                <a:lnTo>
                  <a:pt x="1928881" y="253611"/>
                </a:lnTo>
                <a:lnTo>
                  <a:pt x="1890386" y="278856"/>
                </a:lnTo>
                <a:lnTo>
                  <a:pt x="1848516" y="302184"/>
                </a:lnTo>
                <a:lnTo>
                  <a:pt x="1803760" y="323650"/>
                </a:lnTo>
                <a:lnTo>
                  <a:pt x="1756608" y="343308"/>
                </a:lnTo>
                <a:lnTo>
                  <a:pt x="1707549" y="361211"/>
                </a:lnTo>
                <a:lnTo>
                  <a:pt x="1657073" y="377413"/>
                </a:lnTo>
                <a:lnTo>
                  <a:pt x="1605670" y="391968"/>
                </a:lnTo>
                <a:lnTo>
                  <a:pt x="1553829" y="404929"/>
                </a:lnTo>
                <a:lnTo>
                  <a:pt x="1502039" y="416350"/>
                </a:lnTo>
                <a:lnTo>
                  <a:pt x="1450791" y="426285"/>
                </a:lnTo>
                <a:lnTo>
                  <a:pt x="1400574" y="434787"/>
                </a:lnTo>
                <a:lnTo>
                  <a:pt x="1351877" y="441911"/>
                </a:lnTo>
                <a:lnTo>
                  <a:pt x="1305190" y="447709"/>
                </a:lnTo>
                <a:lnTo>
                  <a:pt x="1261003" y="452236"/>
                </a:lnTo>
                <a:lnTo>
                  <a:pt x="1219804" y="455544"/>
                </a:lnTo>
                <a:lnTo>
                  <a:pt x="1148334" y="458724"/>
                </a:lnTo>
                <a:lnTo>
                  <a:pt x="1095756" y="460248"/>
                </a:lnTo>
                <a:lnTo>
                  <a:pt x="1043178" y="461010"/>
                </a:lnTo>
                <a:lnTo>
                  <a:pt x="1006897" y="461175"/>
                </a:lnTo>
                <a:lnTo>
                  <a:pt x="967363" y="460435"/>
                </a:lnTo>
                <a:lnTo>
                  <a:pt x="924948" y="458734"/>
                </a:lnTo>
                <a:lnTo>
                  <a:pt x="880027" y="456013"/>
                </a:lnTo>
                <a:lnTo>
                  <a:pt x="832973" y="452215"/>
                </a:lnTo>
                <a:lnTo>
                  <a:pt x="784159" y="447283"/>
                </a:lnTo>
                <a:lnTo>
                  <a:pt x="733959" y="441159"/>
                </a:lnTo>
                <a:lnTo>
                  <a:pt x="682748" y="433785"/>
                </a:lnTo>
                <a:lnTo>
                  <a:pt x="630898" y="425104"/>
                </a:lnTo>
                <a:lnTo>
                  <a:pt x="578784" y="415059"/>
                </a:lnTo>
                <a:lnTo>
                  <a:pt x="526779" y="403591"/>
                </a:lnTo>
                <a:lnTo>
                  <a:pt x="475256" y="390644"/>
                </a:lnTo>
                <a:lnTo>
                  <a:pt x="424590" y="376160"/>
                </a:lnTo>
                <a:lnTo>
                  <a:pt x="375154" y="360080"/>
                </a:lnTo>
                <a:lnTo>
                  <a:pt x="327322" y="342349"/>
                </a:lnTo>
                <a:lnTo>
                  <a:pt x="281467" y="322908"/>
                </a:lnTo>
                <a:lnTo>
                  <a:pt x="237963" y="301699"/>
                </a:lnTo>
                <a:lnTo>
                  <a:pt x="197185" y="278665"/>
                </a:lnTo>
                <a:lnTo>
                  <a:pt x="159505" y="253750"/>
                </a:lnTo>
                <a:lnTo>
                  <a:pt x="125297" y="226894"/>
                </a:lnTo>
                <a:lnTo>
                  <a:pt x="94935" y="198041"/>
                </a:lnTo>
                <a:lnTo>
                  <a:pt x="68793" y="167132"/>
                </a:lnTo>
                <a:lnTo>
                  <a:pt x="47244" y="134112"/>
                </a:lnTo>
                <a:lnTo>
                  <a:pt x="32766" y="95250"/>
                </a:lnTo>
                <a:lnTo>
                  <a:pt x="28194" y="55626"/>
                </a:lnTo>
                <a:lnTo>
                  <a:pt x="28194" y="156195"/>
                </a:lnTo>
                <a:lnTo>
                  <a:pt x="69384" y="212151"/>
                </a:lnTo>
                <a:lnTo>
                  <a:pt x="98668" y="241313"/>
                </a:lnTo>
                <a:lnTo>
                  <a:pt x="131548" y="268544"/>
                </a:lnTo>
                <a:lnTo>
                  <a:pt x="167710" y="293899"/>
                </a:lnTo>
                <a:lnTo>
                  <a:pt x="206842" y="317429"/>
                </a:lnTo>
                <a:lnTo>
                  <a:pt x="248628" y="339189"/>
                </a:lnTo>
                <a:lnTo>
                  <a:pt x="292757" y="359231"/>
                </a:lnTo>
                <a:lnTo>
                  <a:pt x="338913" y="377608"/>
                </a:lnTo>
                <a:lnTo>
                  <a:pt x="386783" y="394374"/>
                </a:lnTo>
                <a:lnTo>
                  <a:pt x="436055" y="409580"/>
                </a:lnTo>
                <a:lnTo>
                  <a:pt x="486413" y="423280"/>
                </a:lnTo>
                <a:lnTo>
                  <a:pt x="537544" y="435527"/>
                </a:lnTo>
                <a:lnTo>
                  <a:pt x="589136" y="446374"/>
                </a:lnTo>
                <a:lnTo>
                  <a:pt x="640873" y="455874"/>
                </a:lnTo>
                <a:lnTo>
                  <a:pt x="692443" y="464080"/>
                </a:lnTo>
                <a:lnTo>
                  <a:pt x="743532" y="471045"/>
                </a:lnTo>
                <a:lnTo>
                  <a:pt x="793825" y="476822"/>
                </a:lnTo>
                <a:lnTo>
                  <a:pt x="843011" y="481463"/>
                </a:lnTo>
                <a:lnTo>
                  <a:pt x="890774" y="485023"/>
                </a:lnTo>
                <a:lnTo>
                  <a:pt x="936801" y="487553"/>
                </a:lnTo>
                <a:lnTo>
                  <a:pt x="980779" y="489107"/>
                </a:lnTo>
                <a:lnTo>
                  <a:pt x="1022394" y="489738"/>
                </a:lnTo>
                <a:lnTo>
                  <a:pt x="1061332" y="489498"/>
                </a:lnTo>
                <a:lnTo>
                  <a:pt x="1149858" y="486918"/>
                </a:lnTo>
                <a:lnTo>
                  <a:pt x="1201674" y="484632"/>
                </a:lnTo>
                <a:lnTo>
                  <a:pt x="1270540" y="480126"/>
                </a:lnTo>
                <a:lnTo>
                  <a:pt x="1310089" y="476171"/>
                </a:lnTo>
                <a:lnTo>
                  <a:pt x="1352442" y="471016"/>
                </a:lnTo>
                <a:lnTo>
                  <a:pt x="1397146" y="464611"/>
                </a:lnTo>
                <a:lnTo>
                  <a:pt x="1443747" y="456907"/>
                </a:lnTo>
                <a:lnTo>
                  <a:pt x="1491791" y="447854"/>
                </a:lnTo>
                <a:lnTo>
                  <a:pt x="1540824" y="437403"/>
                </a:lnTo>
                <a:lnTo>
                  <a:pt x="1590392" y="425504"/>
                </a:lnTo>
                <a:lnTo>
                  <a:pt x="1640042" y="412109"/>
                </a:lnTo>
                <a:lnTo>
                  <a:pt x="1689319" y="397167"/>
                </a:lnTo>
                <a:lnTo>
                  <a:pt x="1737769" y="380629"/>
                </a:lnTo>
                <a:lnTo>
                  <a:pt x="1784939" y="362446"/>
                </a:lnTo>
                <a:lnTo>
                  <a:pt x="1830375" y="342568"/>
                </a:lnTo>
                <a:lnTo>
                  <a:pt x="1873622" y="320946"/>
                </a:lnTo>
                <a:lnTo>
                  <a:pt x="1914228" y="297530"/>
                </a:lnTo>
                <a:lnTo>
                  <a:pt x="1951737" y="272272"/>
                </a:lnTo>
                <a:lnTo>
                  <a:pt x="1985696" y="245120"/>
                </a:lnTo>
                <a:lnTo>
                  <a:pt x="2015651" y="216027"/>
                </a:lnTo>
                <a:lnTo>
                  <a:pt x="2041149" y="184943"/>
                </a:lnTo>
                <a:lnTo>
                  <a:pt x="2058924" y="156341"/>
                </a:lnTo>
                <a:close/>
              </a:path>
              <a:path w="2087245" h="490220">
                <a:moveTo>
                  <a:pt x="2087118" y="55626"/>
                </a:moveTo>
                <a:lnTo>
                  <a:pt x="2085594" y="32766"/>
                </a:lnTo>
                <a:lnTo>
                  <a:pt x="2081022" y="9906"/>
                </a:lnTo>
                <a:lnTo>
                  <a:pt x="2078050" y="0"/>
                </a:lnTo>
                <a:lnTo>
                  <a:pt x="2047128" y="0"/>
                </a:lnTo>
                <a:lnTo>
                  <a:pt x="2054352" y="18288"/>
                </a:lnTo>
                <a:lnTo>
                  <a:pt x="2057400" y="38100"/>
                </a:lnTo>
                <a:lnTo>
                  <a:pt x="2058924" y="57912"/>
                </a:lnTo>
                <a:lnTo>
                  <a:pt x="2058924" y="156341"/>
                </a:lnTo>
                <a:lnTo>
                  <a:pt x="2061735" y="151818"/>
                </a:lnTo>
                <a:lnTo>
                  <a:pt x="2076955" y="116602"/>
                </a:lnTo>
                <a:lnTo>
                  <a:pt x="2086356" y="79248"/>
                </a:lnTo>
                <a:lnTo>
                  <a:pt x="2087118" y="55626"/>
                </a:lnTo>
                <a:close/>
              </a:path>
            </a:pathLst>
          </a:custGeom>
          <a:solidFill>
            <a:srgbClr val="0000FF"/>
          </a:solidFill>
        </p:spPr>
        <p:txBody>
          <a:bodyPr wrap="square" lIns="0" tIns="0" rIns="0" bIns="0" rtlCol="0"/>
          <a:lstStyle/>
          <a:p>
            <a:endParaRPr sz="1632"/>
          </a:p>
        </p:txBody>
      </p:sp>
      <p:sp>
        <p:nvSpPr>
          <p:cNvPr id="27" name="object 30">
            <a:extLst>
              <a:ext uri="{FF2B5EF4-FFF2-40B4-BE49-F238E27FC236}">
                <a16:creationId xmlns:a16="http://schemas.microsoft.com/office/drawing/2014/main" id="{D04B9D0A-9F96-4475-8D42-0DCE1BCE1D30}"/>
              </a:ext>
            </a:extLst>
          </p:cNvPr>
          <p:cNvSpPr txBox="1"/>
          <p:nvPr/>
        </p:nvSpPr>
        <p:spPr>
          <a:xfrm>
            <a:off x="10657431" y="5926151"/>
            <a:ext cx="1162002" cy="513945"/>
          </a:xfrm>
          <a:prstGeom prst="rect">
            <a:avLst/>
          </a:prstGeom>
        </p:spPr>
        <p:txBody>
          <a:bodyPr vert="horz" wrap="square" lIns="0" tIns="11516" rIns="0" bIns="0" rtlCol="0">
            <a:spAutoFit/>
          </a:bodyPr>
          <a:lstStyle/>
          <a:p>
            <a:pPr marL="11516" marR="4607" indent="207870">
              <a:spcBef>
                <a:spcPts val="91"/>
              </a:spcBef>
            </a:pPr>
            <a:r>
              <a:rPr sz="1632" dirty="0">
                <a:latin typeface="Verdana"/>
                <a:cs typeface="Verdana"/>
              </a:rPr>
              <a:t>6 </a:t>
            </a:r>
            <a:r>
              <a:rPr sz="1632" spc="-9" dirty="0">
                <a:latin typeface="Verdana"/>
                <a:cs typeface="Verdana"/>
              </a:rPr>
              <a:t>litros  (completa)</a:t>
            </a:r>
            <a:endParaRPr sz="1632">
              <a:latin typeface="Verdana"/>
              <a:cs typeface="Verdana"/>
            </a:endParaRPr>
          </a:p>
        </p:txBody>
      </p:sp>
      <p:sp>
        <p:nvSpPr>
          <p:cNvPr id="28" name="object 31">
            <a:extLst>
              <a:ext uri="{FF2B5EF4-FFF2-40B4-BE49-F238E27FC236}">
                <a16:creationId xmlns:a16="http://schemas.microsoft.com/office/drawing/2014/main" id="{39A1BAFC-0C71-4D1A-AE7A-0BB63053507F}"/>
              </a:ext>
            </a:extLst>
          </p:cNvPr>
          <p:cNvSpPr/>
          <p:nvPr/>
        </p:nvSpPr>
        <p:spPr>
          <a:xfrm>
            <a:off x="10300388" y="6229952"/>
            <a:ext cx="1890988" cy="375434"/>
          </a:xfrm>
          <a:custGeom>
            <a:avLst/>
            <a:gdLst/>
            <a:ahLst/>
            <a:cxnLst/>
            <a:rect l="l" t="t" r="r" b="b"/>
            <a:pathLst>
              <a:path w="2085340" h="414020">
                <a:moveTo>
                  <a:pt x="2085235" y="0"/>
                </a:moveTo>
                <a:lnTo>
                  <a:pt x="2056298" y="0"/>
                </a:lnTo>
                <a:lnTo>
                  <a:pt x="2056180" y="1524"/>
                </a:lnTo>
                <a:lnTo>
                  <a:pt x="2052370" y="20574"/>
                </a:lnTo>
                <a:lnTo>
                  <a:pt x="2038096" y="56202"/>
                </a:lnTo>
                <a:lnTo>
                  <a:pt x="2017998" y="89647"/>
                </a:lnTo>
                <a:lnTo>
                  <a:pt x="1992567" y="120961"/>
                </a:lnTo>
                <a:lnTo>
                  <a:pt x="1962291" y="150198"/>
                </a:lnTo>
                <a:lnTo>
                  <a:pt x="1927662" y="177411"/>
                </a:lnTo>
                <a:lnTo>
                  <a:pt x="1889167" y="202656"/>
                </a:lnTo>
                <a:lnTo>
                  <a:pt x="1847297" y="225984"/>
                </a:lnTo>
                <a:lnTo>
                  <a:pt x="1802541" y="247450"/>
                </a:lnTo>
                <a:lnTo>
                  <a:pt x="1755389" y="267108"/>
                </a:lnTo>
                <a:lnTo>
                  <a:pt x="1706330" y="285011"/>
                </a:lnTo>
                <a:lnTo>
                  <a:pt x="1655854" y="301213"/>
                </a:lnTo>
                <a:lnTo>
                  <a:pt x="1604451" y="315768"/>
                </a:lnTo>
                <a:lnTo>
                  <a:pt x="1552610" y="328729"/>
                </a:lnTo>
                <a:lnTo>
                  <a:pt x="1500820" y="340150"/>
                </a:lnTo>
                <a:lnTo>
                  <a:pt x="1449572" y="350085"/>
                </a:lnTo>
                <a:lnTo>
                  <a:pt x="1399355" y="358587"/>
                </a:lnTo>
                <a:lnTo>
                  <a:pt x="1350658" y="365711"/>
                </a:lnTo>
                <a:lnTo>
                  <a:pt x="1303971" y="371509"/>
                </a:lnTo>
                <a:lnTo>
                  <a:pt x="1259783" y="376036"/>
                </a:lnTo>
                <a:lnTo>
                  <a:pt x="1218585" y="379344"/>
                </a:lnTo>
                <a:lnTo>
                  <a:pt x="1147114" y="382524"/>
                </a:lnTo>
                <a:lnTo>
                  <a:pt x="1094536" y="384048"/>
                </a:lnTo>
                <a:lnTo>
                  <a:pt x="1041958" y="384810"/>
                </a:lnTo>
                <a:lnTo>
                  <a:pt x="1005678" y="384975"/>
                </a:lnTo>
                <a:lnTo>
                  <a:pt x="966144" y="384235"/>
                </a:lnTo>
                <a:lnTo>
                  <a:pt x="923729" y="382534"/>
                </a:lnTo>
                <a:lnTo>
                  <a:pt x="878808" y="379813"/>
                </a:lnTo>
                <a:lnTo>
                  <a:pt x="831753" y="376015"/>
                </a:lnTo>
                <a:lnTo>
                  <a:pt x="782940" y="371083"/>
                </a:lnTo>
                <a:lnTo>
                  <a:pt x="732740" y="364959"/>
                </a:lnTo>
                <a:lnTo>
                  <a:pt x="681529" y="357585"/>
                </a:lnTo>
                <a:lnTo>
                  <a:pt x="629679" y="348904"/>
                </a:lnTo>
                <a:lnTo>
                  <a:pt x="577565" y="338859"/>
                </a:lnTo>
                <a:lnTo>
                  <a:pt x="525559" y="327391"/>
                </a:lnTo>
                <a:lnTo>
                  <a:pt x="474037" y="314444"/>
                </a:lnTo>
                <a:lnTo>
                  <a:pt x="423371" y="299960"/>
                </a:lnTo>
                <a:lnTo>
                  <a:pt x="373935" y="283880"/>
                </a:lnTo>
                <a:lnTo>
                  <a:pt x="326102" y="266149"/>
                </a:lnTo>
                <a:lnTo>
                  <a:pt x="280248" y="246708"/>
                </a:lnTo>
                <a:lnTo>
                  <a:pt x="236744" y="225499"/>
                </a:lnTo>
                <a:lnTo>
                  <a:pt x="195966" y="202465"/>
                </a:lnTo>
                <a:lnTo>
                  <a:pt x="158286" y="177550"/>
                </a:lnTo>
                <a:lnTo>
                  <a:pt x="124078" y="150694"/>
                </a:lnTo>
                <a:lnTo>
                  <a:pt x="93716" y="121841"/>
                </a:lnTo>
                <a:lnTo>
                  <a:pt x="67573" y="90932"/>
                </a:lnTo>
                <a:lnTo>
                  <a:pt x="46024" y="57912"/>
                </a:lnTo>
                <a:lnTo>
                  <a:pt x="31546" y="19050"/>
                </a:lnTo>
                <a:lnTo>
                  <a:pt x="28616" y="0"/>
                </a:lnTo>
                <a:lnTo>
                  <a:pt x="0" y="0"/>
                </a:lnTo>
                <a:lnTo>
                  <a:pt x="11734" y="50292"/>
                </a:lnTo>
                <a:lnTo>
                  <a:pt x="42791" y="104807"/>
                </a:lnTo>
                <a:lnTo>
                  <a:pt x="68165" y="135951"/>
                </a:lnTo>
                <a:lnTo>
                  <a:pt x="97449" y="165113"/>
                </a:lnTo>
                <a:lnTo>
                  <a:pt x="130328" y="192344"/>
                </a:lnTo>
                <a:lnTo>
                  <a:pt x="166491" y="217699"/>
                </a:lnTo>
                <a:lnTo>
                  <a:pt x="205622" y="241229"/>
                </a:lnTo>
                <a:lnTo>
                  <a:pt x="247409" y="262989"/>
                </a:lnTo>
                <a:lnTo>
                  <a:pt x="291537" y="283031"/>
                </a:lnTo>
                <a:lnTo>
                  <a:pt x="337694" y="301408"/>
                </a:lnTo>
                <a:lnTo>
                  <a:pt x="385564" y="318174"/>
                </a:lnTo>
                <a:lnTo>
                  <a:pt x="434835" y="333380"/>
                </a:lnTo>
                <a:lnTo>
                  <a:pt x="485194" y="347080"/>
                </a:lnTo>
                <a:lnTo>
                  <a:pt x="536325" y="359327"/>
                </a:lnTo>
                <a:lnTo>
                  <a:pt x="587917" y="370174"/>
                </a:lnTo>
                <a:lnTo>
                  <a:pt x="639654" y="379674"/>
                </a:lnTo>
                <a:lnTo>
                  <a:pt x="691224" y="387880"/>
                </a:lnTo>
                <a:lnTo>
                  <a:pt x="742312" y="394845"/>
                </a:lnTo>
                <a:lnTo>
                  <a:pt x="792606" y="400622"/>
                </a:lnTo>
                <a:lnTo>
                  <a:pt x="841792" y="405263"/>
                </a:lnTo>
                <a:lnTo>
                  <a:pt x="889555" y="408823"/>
                </a:lnTo>
                <a:lnTo>
                  <a:pt x="935582" y="411353"/>
                </a:lnTo>
                <a:lnTo>
                  <a:pt x="979560" y="412907"/>
                </a:lnTo>
                <a:lnTo>
                  <a:pt x="1021175" y="413538"/>
                </a:lnTo>
                <a:lnTo>
                  <a:pt x="1060113" y="413298"/>
                </a:lnTo>
                <a:lnTo>
                  <a:pt x="1148638" y="410718"/>
                </a:lnTo>
                <a:lnTo>
                  <a:pt x="1200454" y="408432"/>
                </a:lnTo>
                <a:lnTo>
                  <a:pt x="1269321" y="403926"/>
                </a:lnTo>
                <a:lnTo>
                  <a:pt x="1308869" y="399971"/>
                </a:lnTo>
                <a:lnTo>
                  <a:pt x="1351222" y="394816"/>
                </a:lnTo>
                <a:lnTo>
                  <a:pt x="1395926" y="388411"/>
                </a:lnTo>
                <a:lnTo>
                  <a:pt x="1442527" y="380707"/>
                </a:lnTo>
                <a:lnTo>
                  <a:pt x="1490571" y="371654"/>
                </a:lnTo>
                <a:lnTo>
                  <a:pt x="1539604" y="361203"/>
                </a:lnTo>
                <a:lnTo>
                  <a:pt x="1589173" y="349304"/>
                </a:lnTo>
                <a:lnTo>
                  <a:pt x="1638822" y="335909"/>
                </a:lnTo>
                <a:lnTo>
                  <a:pt x="1688099" y="320967"/>
                </a:lnTo>
                <a:lnTo>
                  <a:pt x="1736550" y="304429"/>
                </a:lnTo>
                <a:lnTo>
                  <a:pt x="1783720" y="286246"/>
                </a:lnTo>
                <a:lnTo>
                  <a:pt x="1829156" y="266368"/>
                </a:lnTo>
                <a:lnTo>
                  <a:pt x="1872403" y="244746"/>
                </a:lnTo>
                <a:lnTo>
                  <a:pt x="1913009" y="221330"/>
                </a:lnTo>
                <a:lnTo>
                  <a:pt x="1950518" y="196072"/>
                </a:lnTo>
                <a:lnTo>
                  <a:pt x="1984477" y="168920"/>
                </a:lnTo>
                <a:lnTo>
                  <a:pt x="2014432" y="139827"/>
                </a:lnTo>
                <a:lnTo>
                  <a:pt x="2039930" y="108743"/>
                </a:lnTo>
                <a:lnTo>
                  <a:pt x="2060516" y="75618"/>
                </a:lnTo>
                <a:lnTo>
                  <a:pt x="2075736" y="40402"/>
                </a:lnTo>
                <a:lnTo>
                  <a:pt x="2085136" y="3048"/>
                </a:lnTo>
                <a:lnTo>
                  <a:pt x="2085235" y="0"/>
                </a:lnTo>
                <a:close/>
              </a:path>
            </a:pathLst>
          </a:custGeom>
          <a:solidFill>
            <a:srgbClr val="0000FF"/>
          </a:solidFill>
        </p:spPr>
        <p:txBody>
          <a:bodyPr wrap="square" lIns="0" tIns="0" rIns="0" bIns="0" rtlCol="0"/>
          <a:lstStyle/>
          <a:p>
            <a:endParaRPr sz="1632"/>
          </a:p>
        </p:txBody>
      </p:sp>
      <p:sp>
        <p:nvSpPr>
          <p:cNvPr id="29" name="Retângulo 28">
            <a:extLst>
              <a:ext uri="{FF2B5EF4-FFF2-40B4-BE49-F238E27FC236}">
                <a16:creationId xmlns:a16="http://schemas.microsoft.com/office/drawing/2014/main" id="{55D93EBA-93B7-47EF-98FA-0B56EEA986D2}"/>
              </a:ext>
            </a:extLst>
          </p:cNvPr>
          <p:cNvSpPr/>
          <p:nvPr/>
        </p:nvSpPr>
        <p:spPr>
          <a:xfrm>
            <a:off x="344435" y="3577724"/>
            <a:ext cx="4652356" cy="2862322"/>
          </a:xfrm>
          <a:prstGeom prst="rect">
            <a:avLst/>
          </a:prstGeom>
        </p:spPr>
        <p:txBody>
          <a:bodyPr wrap="square">
            <a:spAutoFit/>
          </a:bodyPr>
          <a:lstStyle/>
          <a:p>
            <a:pPr algn="just"/>
            <a:r>
              <a:rPr lang="pt-BR" sz="2000" dirty="0">
                <a:latin typeface="Verdana" panose="020B0604030504040204" pitchFamily="34" charset="0"/>
                <a:ea typeface="Verdana" panose="020B0604030504040204" pitchFamily="34" charset="0"/>
              </a:rPr>
              <a:t>Válvula de Descarga com Duplo Acionamento (2 estágios)</a:t>
            </a:r>
          </a:p>
          <a:p>
            <a:pPr algn="just"/>
            <a:r>
              <a:rPr lang="pt-BR" sz="2000" dirty="0">
                <a:latin typeface="Verdana" panose="020B0604030504040204" pitchFamily="34" charset="0"/>
                <a:ea typeface="Verdana" panose="020B0604030504040204" pitchFamily="34" charset="0"/>
              </a:rPr>
              <a:t>Ecológica: economiza até 40% de água</a:t>
            </a:r>
          </a:p>
          <a:p>
            <a:pPr algn="just"/>
            <a:r>
              <a:rPr lang="pt-BR" sz="2000" dirty="0">
                <a:latin typeface="Verdana" panose="020B0604030504040204" pitchFamily="34" charset="0"/>
                <a:ea typeface="Verdana" panose="020B0604030504040204" pitchFamily="34" charset="0"/>
              </a:rPr>
              <a:t>Duas opções de descarga: 3 litros e completa (6 litros).</a:t>
            </a:r>
          </a:p>
          <a:p>
            <a:pPr algn="just"/>
            <a:r>
              <a:rPr lang="pt-BR" sz="2000" dirty="0">
                <a:latin typeface="Verdana" panose="020B0604030504040204" pitchFamily="34" charset="0"/>
                <a:ea typeface="Verdana" panose="020B0604030504040204" pitchFamily="34" charset="0"/>
              </a:rPr>
              <a:t>A válvula limita o uso da água, mesmo mantendo o botão  pressionado.</a:t>
            </a:r>
          </a:p>
        </p:txBody>
      </p:sp>
    </p:spTree>
    <p:extLst>
      <p:ext uri="{BB962C8B-B14F-4D97-AF65-F5344CB8AC3E}">
        <p14:creationId xmlns:p14="http://schemas.microsoft.com/office/powerpoint/2010/main" val="396653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BAA16-4A5C-4E0B-B430-7A67797608D8}"/>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rmAutofit/>
          </a:bodyPr>
          <a:lstStyle/>
          <a:p>
            <a:pPr algn="ctr"/>
            <a:r>
              <a:rPr lang="en-US" sz="2800" dirty="0" err="1">
                <a:solidFill>
                  <a:schemeClr val="bg1"/>
                </a:solidFill>
              </a:rPr>
              <a:t>Principais</a:t>
            </a:r>
            <a:r>
              <a:rPr lang="en-US" sz="2800" dirty="0">
                <a:solidFill>
                  <a:schemeClr val="bg1"/>
                </a:solidFill>
              </a:rPr>
              <a:t> </a:t>
            </a:r>
            <a:r>
              <a:rPr lang="en-US" sz="2800" dirty="0" err="1">
                <a:solidFill>
                  <a:schemeClr val="bg1"/>
                </a:solidFill>
              </a:rPr>
              <a:t>Peças</a:t>
            </a:r>
            <a:r>
              <a:rPr lang="en-US" sz="2800" dirty="0">
                <a:solidFill>
                  <a:schemeClr val="bg1"/>
                </a:solidFill>
              </a:rPr>
              <a:t> e </a:t>
            </a:r>
            <a:r>
              <a:rPr lang="en-US" sz="2800" dirty="0" err="1">
                <a:solidFill>
                  <a:schemeClr val="bg1"/>
                </a:solidFill>
              </a:rPr>
              <a:t>Conexões</a:t>
            </a:r>
            <a:endParaRPr lang="en-US" sz="2800" dirty="0">
              <a:solidFill>
                <a:schemeClr val="bg1"/>
              </a:solidFill>
            </a:endParaRPr>
          </a:p>
        </p:txBody>
      </p:sp>
      <p:sp>
        <p:nvSpPr>
          <p:cNvPr id="3" name="object 6">
            <a:extLst>
              <a:ext uri="{FF2B5EF4-FFF2-40B4-BE49-F238E27FC236}">
                <a16:creationId xmlns:a16="http://schemas.microsoft.com/office/drawing/2014/main" id="{5DFECCB3-4BA5-4622-9296-0B0585BBA08A}"/>
              </a:ext>
            </a:extLst>
          </p:cNvPr>
          <p:cNvSpPr txBox="1"/>
          <p:nvPr/>
        </p:nvSpPr>
        <p:spPr>
          <a:xfrm>
            <a:off x="3953418" y="502873"/>
            <a:ext cx="7598502" cy="2131089"/>
          </a:xfrm>
          <a:prstGeom prst="rect">
            <a:avLst/>
          </a:prstGeom>
        </p:spPr>
        <p:txBody>
          <a:bodyPr vert="horz" wrap="square" lIns="0" tIns="92131" rIns="0" bIns="0" rtlCol="0">
            <a:spAutoFit/>
          </a:bodyPr>
          <a:lstStyle/>
          <a:p>
            <a:pPr marL="149713">
              <a:spcBef>
                <a:spcPts val="725"/>
              </a:spcBef>
            </a:pPr>
            <a:r>
              <a:rPr sz="1814" b="1" spc="-5" dirty="0">
                <a:latin typeface="Verdana"/>
                <a:cs typeface="Verdana"/>
              </a:rPr>
              <a:t>Caixa</a:t>
            </a:r>
            <a:r>
              <a:rPr sz="1814" b="1" spc="9" dirty="0">
                <a:latin typeface="Verdana"/>
                <a:cs typeface="Verdana"/>
              </a:rPr>
              <a:t> </a:t>
            </a:r>
            <a:r>
              <a:rPr sz="1814" b="1" spc="-5" dirty="0">
                <a:latin typeface="Verdana"/>
                <a:cs typeface="Verdana"/>
              </a:rPr>
              <a:t>Acoplada</a:t>
            </a:r>
            <a:endParaRPr sz="1814" dirty="0">
              <a:latin typeface="Verdana"/>
              <a:cs typeface="Verdana"/>
            </a:endParaRPr>
          </a:p>
          <a:p>
            <a:pPr marL="258542" marR="327065" indent="-247026">
              <a:lnSpc>
                <a:spcPct val="96000"/>
              </a:lnSpc>
              <a:spcBef>
                <a:spcPts val="979"/>
              </a:spcBef>
              <a:buClr>
                <a:srgbClr val="CC0000"/>
              </a:buClr>
              <a:buSzPct val="150000"/>
              <a:buFont typeface="Courier New"/>
              <a:buChar char="o"/>
              <a:tabLst>
                <a:tab pos="259118" algn="l"/>
              </a:tabLst>
            </a:pPr>
            <a:r>
              <a:rPr sz="1632" dirty="0">
                <a:latin typeface="Verdana"/>
                <a:cs typeface="Verdana"/>
              </a:rPr>
              <a:t>As </a:t>
            </a:r>
            <a:r>
              <a:rPr sz="1632" spc="-5" dirty="0">
                <a:latin typeface="Verdana"/>
                <a:cs typeface="Verdana"/>
              </a:rPr>
              <a:t>caixas de descargas, principalmente </a:t>
            </a:r>
            <a:r>
              <a:rPr sz="1632" dirty="0">
                <a:latin typeface="Verdana"/>
                <a:cs typeface="Verdana"/>
              </a:rPr>
              <a:t>as </a:t>
            </a:r>
            <a:r>
              <a:rPr sz="1632" spc="-5" dirty="0">
                <a:latin typeface="Verdana"/>
                <a:cs typeface="Verdana"/>
              </a:rPr>
              <a:t>acopladas </a:t>
            </a:r>
            <a:r>
              <a:rPr sz="1632" dirty="0">
                <a:latin typeface="Verdana"/>
                <a:cs typeface="Verdana"/>
              </a:rPr>
              <a:t>aos </a:t>
            </a:r>
            <a:r>
              <a:rPr sz="1632" spc="-9" dirty="0">
                <a:latin typeface="Verdana"/>
                <a:cs typeface="Verdana"/>
              </a:rPr>
              <a:t>vasos,  </a:t>
            </a:r>
            <a:r>
              <a:rPr sz="1632" dirty="0">
                <a:latin typeface="Verdana"/>
                <a:cs typeface="Verdana"/>
              </a:rPr>
              <a:t>tem </a:t>
            </a:r>
            <a:r>
              <a:rPr sz="1632" spc="-5" dirty="0">
                <a:latin typeface="Verdana"/>
                <a:cs typeface="Verdana"/>
              </a:rPr>
              <a:t>sido muito </a:t>
            </a:r>
            <a:r>
              <a:rPr sz="1632" dirty="0">
                <a:latin typeface="Verdana"/>
                <a:cs typeface="Verdana"/>
              </a:rPr>
              <a:t>empregadas em </a:t>
            </a:r>
            <a:r>
              <a:rPr sz="1632" spc="-5" dirty="0">
                <a:latin typeface="Verdana"/>
                <a:cs typeface="Verdana"/>
              </a:rPr>
              <a:t>lugar </a:t>
            </a:r>
            <a:r>
              <a:rPr sz="1632" dirty="0">
                <a:latin typeface="Verdana"/>
                <a:cs typeface="Verdana"/>
              </a:rPr>
              <a:t>de </a:t>
            </a:r>
            <a:r>
              <a:rPr sz="1632" spc="-5" dirty="0">
                <a:latin typeface="Verdana"/>
                <a:cs typeface="Verdana"/>
              </a:rPr>
              <a:t>válvulas </a:t>
            </a:r>
            <a:r>
              <a:rPr sz="1632" dirty="0">
                <a:latin typeface="Verdana"/>
                <a:cs typeface="Verdana"/>
              </a:rPr>
              <a:t>de descarga, por  apresentarem as </a:t>
            </a:r>
            <a:r>
              <a:rPr sz="1632" spc="-5" dirty="0">
                <a:latin typeface="Verdana"/>
                <a:cs typeface="Verdana"/>
              </a:rPr>
              <a:t>seguintes</a:t>
            </a:r>
            <a:r>
              <a:rPr sz="1632" dirty="0">
                <a:latin typeface="Verdana"/>
                <a:cs typeface="Verdana"/>
              </a:rPr>
              <a:t> vantagens:</a:t>
            </a:r>
          </a:p>
          <a:p>
            <a:pPr marL="591941" lvl="1" indent="-247602">
              <a:spcBef>
                <a:spcPts val="390"/>
              </a:spcBef>
              <a:buClr>
                <a:srgbClr val="CC0000"/>
              </a:buClr>
              <a:buFont typeface="Wingdings"/>
              <a:buChar char=""/>
              <a:tabLst>
                <a:tab pos="591941" algn="l"/>
              </a:tabLst>
            </a:pPr>
            <a:r>
              <a:rPr sz="1632" dirty="0">
                <a:latin typeface="Verdana"/>
                <a:cs typeface="Verdana"/>
              </a:rPr>
              <a:t>requerem </a:t>
            </a:r>
            <a:r>
              <a:rPr sz="1632" spc="-5" dirty="0">
                <a:latin typeface="Verdana"/>
                <a:cs typeface="Verdana"/>
              </a:rPr>
              <a:t>diâmetros </a:t>
            </a:r>
            <a:r>
              <a:rPr sz="1632" dirty="0">
                <a:latin typeface="Verdana"/>
                <a:cs typeface="Verdana"/>
              </a:rPr>
              <a:t>menores de</a:t>
            </a:r>
            <a:r>
              <a:rPr sz="1632" spc="-9" dirty="0">
                <a:latin typeface="Verdana"/>
                <a:cs typeface="Verdana"/>
              </a:rPr>
              <a:t> </a:t>
            </a:r>
            <a:r>
              <a:rPr sz="1632" spc="-5" dirty="0">
                <a:latin typeface="Verdana"/>
                <a:cs typeface="Verdana"/>
              </a:rPr>
              <a:t>tubulação;</a:t>
            </a:r>
            <a:endParaRPr sz="1632" dirty="0">
              <a:latin typeface="Verdana"/>
              <a:cs typeface="Verdana"/>
            </a:endParaRPr>
          </a:p>
          <a:p>
            <a:pPr marL="591941" lvl="1" indent="-247602">
              <a:spcBef>
                <a:spcPts val="394"/>
              </a:spcBef>
              <a:buClr>
                <a:srgbClr val="CC0000"/>
              </a:buClr>
              <a:buFont typeface="Wingdings"/>
              <a:buChar char=""/>
              <a:tabLst>
                <a:tab pos="591941" algn="l"/>
              </a:tabLst>
            </a:pPr>
            <a:r>
              <a:rPr sz="1632" spc="-5" dirty="0">
                <a:latin typeface="Verdana"/>
                <a:cs typeface="Verdana"/>
              </a:rPr>
              <a:t>inexistência </a:t>
            </a:r>
            <a:r>
              <a:rPr sz="1632" dirty="0">
                <a:latin typeface="Verdana"/>
                <a:cs typeface="Verdana"/>
              </a:rPr>
              <a:t>de problemas de pressões</a:t>
            </a:r>
            <a:r>
              <a:rPr sz="1632" spc="18" dirty="0">
                <a:latin typeface="Verdana"/>
                <a:cs typeface="Verdana"/>
              </a:rPr>
              <a:t> </a:t>
            </a:r>
            <a:r>
              <a:rPr sz="1632" dirty="0">
                <a:latin typeface="Verdana"/>
                <a:cs typeface="Verdana"/>
              </a:rPr>
              <a:t>e;</a:t>
            </a:r>
          </a:p>
          <a:p>
            <a:pPr marL="591941" lvl="1" indent="-247602">
              <a:spcBef>
                <a:spcPts val="390"/>
              </a:spcBef>
              <a:buClr>
                <a:srgbClr val="CC0000"/>
              </a:buClr>
              <a:buFont typeface="Wingdings"/>
              <a:buChar char=""/>
              <a:tabLst>
                <a:tab pos="591941" algn="l"/>
              </a:tabLst>
            </a:pPr>
            <a:r>
              <a:rPr sz="1632" spc="-5" dirty="0">
                <a:latin typeface="Verdana"/>
                <a:cs typeface="Verdana"/>
              </a:rPr>
              <a:t>economia de construção.</a:t>
            </a:r>
            <a:endParaRPr sz="1632" dirty="0">
              <a:latin typeface="Verdana"/>
              <a:cs typeface="Verdana"/>
            </a:endParaRPr>
          </a:p>
        </p:txBody>
      </p:sp>
      <p:sp>
        <p:nvSpPr>
          <p:cNvPr id="4" name="object 8">
            <a:extLst>
              <a:ext uri="{FF2B5EF4-FFF2-40B4-BE49-F238E27FC236}">
                <a16:creationId xmlns:a16="http://schemas.microsoft.com/office/drawing/2014/main" id="{68D7E0ED-355B-42DD-973E-65E8297425E9}"/>
              </a:ext>
            </a:extLst>
          </p:cNvPr>
          <p:cNvSpPr/>
          <p:nvPr/>
        </p:nvSpPr>
        <p:spPr>
          <a:xfrm>
            <a:off x="6305662" y="3349355"/>
            <a:ext cx="4444399" cy="3005772"/>
          </a:xfrm>
          <a:prstGeom prst="rect">
            <a:avLst/>
          </a:prstGeom>
          <a:blipFill>
            <a:blip r:embed="rId2" cstate="print"/>
            <a:stretch>
              <a:fillRect/>
            </a:stretch>
          </a:blipFill>
        </p:spPr>
        <p:txBody>
          <a:bodyPr wrap="square" lIns="0" tIns="0" rIns="0" bIns="0" rtlCol="0"/>
          <a:lstStyle/>
          <a:p>
            <a:endParaRPr sz="1632"/>
          </a:p>
        </p:txBody>
      </p:sp>
      <p:sp>
        <p:nvSpPr>
          <p:cNvPr id="5" name="object 9">
            <a:extLst>
              <a:ext uri="{FF2B5EF4-FFF2-40B4-BE49-F238E27FC236}">
                <a16:creationId xmlns:a16="http://schemas.microsoft.com/office/drawing/2014/main" id="{38B04020-62BF-4304-9F2C-09690839AF72}"/>
              </a:ext>
            </a:extLst>
          </p:cNvPr>
          <p:cNvSpPr/>
          <p:nvPr/>
        </p:nvSpPr>
        <p:spPr>
          <a:xfrm>
            <a:off x="1725968" y="3508646"/>
            <a:ext cx="2349340" cy="2871723"/>
          </a:xfrm>
          <a:prstGeom prst="rect">
            <a:avLst/>
          </a:prstGeom>
          <a:blipFill>
            <a:blip r:embed="rId3"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4167664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BAA16-4A5C-4E0B-B430-7A67797608D8}"/>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rmAutofit/>
          </a:bodyPr>
          <a:lstStyle/>
          <a:p>
            <a:pPr algn="ctr"/>
            <a:r>
              <a:rPr lang="en-US" sz="2800" dirty="0" err="1">
                <a:solidFill>
                  <a:schemeClr val="bg1"/>
                </a:solidFill>
              </a:rPr>
              <a:t>Principais</a:t>
            </a:r>
            <a:r>
              <a:rPr lang="en-US" sz="2800" dirty="0">
                <a:solidFill>
                  <a:schemeClr val="bg1"/>
                </a:solidFill>
              </a:rPr>
              <a:t> </a:t>
            </a:r>
            <a:r>
              <a:rPr lang="en-US" sz="2800" dirty="0" err="1">
                <a:solidFill>
                  <a:schemeClr val="bg1"/>
                </a:solidFill>
              </a:rPr>
              <a:t>Peças</a:t>
            </a:r>
            <a:r>
              <a:rPr lang="en-US" sz="2800" dirty="0">
                <a:solidFill>
                  <a:schemeClr val="bg1"/>
                </a:solidFill>
              </a:rPr>
              <a:t> e </a:t>
            </a:r>
            <a:r>
              <a:rPr lang="en-US" sz="2800" dirty="0" err="1">
                <a:solidFill>
                  <a:schemeClr val="bg1"/>
                </a:solidFill>
              </a:rPr>
              <a:t>Conexões</a:t>
            </a:r>
            <a:endParaRPr lang="en-US" sz="2800" dirty="0">
              <a:solidFill>
                <a:schemeClr val="bg1"/>
              </a:solidFill>
            </a:endParaRPr>
          </a:p>
        </p:txBody>
      </p:sp>
      <p:sp>
        <p:nvSpPr>
          <p:cNvPr id="3" name="object 6">
            <a:extLst>
              <a:ext uri="{FF2B5EF4-FFF2-40B4-BE49-F238E27FC236}">
                <a16:creationId xmlns:a16="http://schemas.microsoft.com/office/drawing/2014/main" id="{832BE88E-D4B0-4F40-9128-4DC21B2713EA}"/>
              </a:ext>
            </a:extLst>
          </p:cNvPr>
          <p:cNvSpPr/>
          <p:nvPr/>
        </p:nvSpPr>
        <p:spPr>
          <a:xfrm>
            <a:off x="9932848" y="965056"/>
            <a:ext cx="1827035" cy="1427371"/>
          </a:xfrm>
          <a:prstGeom prst="rect">
            <a:avLst/>
          </a:prstGeom>
          <a:blipFill>
            <a:blip r:embed="rId2" cstate="print"/>
            <a:stretch>
              <a:fillRect/>
            </a:stretch>
          </a:blipFill>
        </p:spPr>
        <p:txBody>
          <a:bodyPr wrap="square" lIns="0" tIns="0" rIns="0" bIns="0" rtlCol="0"/>
          <a:lstStyle/>
          <a:p>
            <a:endParaRPr sz="1632"/>
          </a:p>
        </p:txBody>
      </p:sp>
      <p:sp>
        <p:nvSpPr>
          <p:cNvPr id="4" name="object 9">
            <a:extLst>
              <a:ext uri="{FF2B5EF4-FFF2-40B4-BE49-F238E27FC236}">
                <a16:creationId xmlns:a16="http://schemas.microsoft.com/office/drawing/2014/main" id="{F2ABFBC9-8259-4BAE-856C-EA0FAE222CF2}"/>
              </a:ext>
            </a:extLst>
          </p:cNvPr>
          <p:cNvSpPr txBox="1"/>
          <p:nvPr/>
        </p:nvSpPr>
        <p:spPr>
          <a:xfrm>
            <a:off x="4865110" y="2562361"/>
            <a:ext cx="6894773" cy="2766947"/>
          </a:xfrm>
          <a:prstGeom prst="rect">
            <a:avLst/>
          </a:prstGeom>
        </p:spPr>
        <p:txBody>
          <a:bodyPr vert="horz" wrap="square" lIns="0" tIns="4607" rIns="0" bIns="0" rtlCol="0">
            <a:spAutoFit/>
          </a:bodyPr>
          <a:lstStyle/>
          <a:p>
            <a:pPr marL="258542" indent="-247026">
              <a:spcBef>
                <a:spcPts val="36"/>
              </a:spcBef>
              <a:buClr>
                <a:srgbClr val="CC0000"/>
              </a:buClr>
              <a:buSzPct val="150000"/>
              <a:buFont typeface="Courier New"/>
              <a:buChar char="o"/>
              <a:tabLst>
                <a:tab pos="259118" algn="l"/>
              </a:tabLst>
            </a:pPr>
            <a:r>
              <a:rPr spc="-5" dirty="0">
                <a:latin typeface="Verdana"/>
                <a:cs typeface="Verdana"/>
              </a:rPr>
              <a:t>Polietileno </a:t>
            </a:r>
            <a:r>
              <a:rPr dirty="0">
                <a:latin typeface="Verdana"/>
                <a:cs typeface="Verdana"/>
              </a:rPr>
              <a:t>de </a:t>
            </a:r>
            <a:r>
              <a:rPr spc="-5" dirty="0">
                <a:latin typeface="Verdana"/>
                <a:cs typeface="Verdana"/>
              </a:rPr>
              <a:t>baixa, média </a:t>
            </a:r>
            <a:r>
              <a:rPr dirty="0">
                <a:latin typeface="Verdana"/>
                <a:cs typeface="Verdana"/>
              </a:rPr>
              <a:t>e </a:t>
            </a:r>
            <a:r>
              <a:rPr spc="-5" dirty="0">
                <a:latin typeface="Verdana"/>
                <a:cs typeface="Verdana"/>
              </a:rPr>
              <a:t>alta</a:t>
            </a:r>
            <a:r>
              <a:rPr spc="59" dirty="0">
                <a:latin typeface="Verdana"/>
                <a:cs typeface="Verdana"/>
              </a:rPr>
              <a:t> </a:t>
            </a:r>
            <a:r>
              <a:rPr spc="-5" dirty="0">
                <a:latin typeface="Verdana"/>
                <a:cs typeface="Verdana"/>
              </a:rPr>
              <a:t>densidade.</a:t>
            </a:r>
            <a:endParaRPr dirty="0">
              <a:latin typeface="Verdana"/>
              <a:cs typeface="Verdana"/>
            </a:endParaRPr>
          </a:p>
          <a:p>
            <a:pPr marL="258542" marR="4607" indent="-247026" algn="just">
              <a:lnSpc>
                <a:spcPct val="77800"/>
              </a:lnSpc>
              <a:spcBef>
                <a:spcPts val="1795"/>
              </a:spcBef>
              <a:buClr>
                <a:srgbClr val="CC0000"/>
              </a:buClr>
              <a:buSzPct val="150000"/>
              <a:buFont typeface="Courier New"/>
              <a:buChar char="o"/>
              <a:tabLst>
                <a:tab pos="259118" algn="l"/>
              </a:tabLst>
            </a:pPr>
            <a:r>
              <a:rPr spc="-5" dirty="0">
                <a:latin typeface="Verdana"/>
                <a:cs typeface="Verdana"/>
              </a:rPr>
              <a:t>Pela </a:t>
            </a:r>
            <a:r>
              <a:rPr dirty="0">
                <a:latin typeface="Verdana"/>
                <a:cs typeface="Verdana"/>
              </a:rPr>
              <a:t>grande capacidade de armazenamento de </a:t>
            </a:r>
            <a:r>
              <a:rPr spc="-5" dirty="0">
                <a:latin typeface="Verdana"/>
                <a:cs typeface="Verdana"/>
              </a:rPr>
              <a:t>água, alguns  modelos </a:t>
            </a:r>
            <a:r>
              <a:rPr dirty="0">
                <a:latin typeface="Verdana"/>
                <a:cs typeface="Verdana"/>
              </a:rPr>
              <a:t>podem ser empregados em </a:t>
            </a:r>
            <a:r>
              <a:rPr spc="-5" dirty="0">
                <a:latin typeface="Verdana"/>
                <a:cs typeface="Verdana"/>
              </a:rPr>
              <a:t>edifícios altos. </a:t>
            </a:r>
            <a:r>
              <a:rPr dirty="0">
                <a:latin typeface="Verdana"/>
                <a:cs typeface="Verdana"/>
              </a:rPr>
              <a:t>Porém, como  </a:t>
            </a:r>
            <a:r>
              <a:rPr spc="-5" dirty="0">
                <a:latin typeface="Verdana"/>
                <a:cs typeface="Verdana"/>
              </a:rPr>
              <a:t>exigem </a:t>
            </a:r>
            <a:r>
              <a:rPr dirty="0">
                <a:latin typeface="Verdana"/>
                <a:cs typeface="Verdana"/>
              </a:rPr>
              <a:t>a </a:t>
            </a:r>
            <a:r>
              <a:rPr spc="-5" dirty="0">
                <a:latin typeface="Verdana"/>
                <a:cs typeface="Verdana"/>
              </a:rPr>
              <a:t>instalação </a:t>
            </a:r>
            <a:r>
              <a:rPr dirty="0">
                <a:latin typeface="Verdana"/>
                <a:cs typeface="Verdana"/>
              </a:rPr>
              <a:t>de </a:t>
            </a:r>
            <a:r>
              <a:rPr spc="-5" dirty="0">
                <a:latin typeface="Verdana"/>
                <a:cs typeface="Verdana"/>
              </a:rPr>
              <a:t>várias caixas </a:t>
            </a:r>
            <a:r>
              <a:rPr dirty="0">
                <a:latin typeface="Verdana"/>
                <a:cs typeface="Verdana"/>
              </a:rPr>
              <a:t>em </a:t>
            </a:r>
            <a:r>
              <a:rPr spc="-5" dirty="0">
                <a:latin typeface="Verdana"/>
                <a:cs typeface="Verdana"/>
              </a:rPr>
              <a:t>série, essa solução não </a:t>
            </a:r>
            <a:r>
              <a:rPr dirty="0">
                <a:latin typeface="Verdana"/>
                <a:cs typeface="Verdana"/>
              </a:rPr>
              <a:t>é  comum.</a:t>
            </a:r>
          </a:p>
          <a:p>
            <a:pPr marL="258542" indent="-247026">
              <a:spcBef>
                <a:spcPts val="1143"/>
              </a:spcBef>
              <a:buClr>
                <a:srgbClr val="CC0000"/>
              </a:buClr>
              <a:buSzPct val="150000"/>
              <a:buFont typeface="Courier New"/>
              <a:buChar char="o"/>
              <a:tabLst>
                <a:tab pos="259118" algn="l"/>
              </a:tabLst>
            </a:pPr>
            <a:r>
              <a:rPr spc="-5" dirty="0">
                <a:latin typeface="Verdana"/>
                <a:cs typeface="Verdana"/>
              </a:rPr>
              <a:t>Capacidade: </a:t>
            </a:r>
            <a:r>
              <a:rPr dirty="0">
                <a:latin typeface="Verdana"/>
                <a:cs typeface="Verdana"/>
              </a:rPr>
              <a:t>de </a:t>
            </a:r>
            <a:r>
              <a:rPr spc="-5" dirty="0">
                <a:latin typeface="Verdana"/>
                <a:cs typeface="Verdana"/>
              </a:rPr>
              <a:t>310 </a:t>
            </a:r>
            <a:r>
              <a:rPr dirty="0">
                <a:latin typeface="Verdana"/>
                <a:cs typeface="Verdana"/>
              </a:rPr>
              <a:t>a 6 </a:t>
            </a:r>
            <a:r>
              <a:rPr spc="-5" dirty="0">
                <a:latin typeface="Verdana"/>
                <a:cs typeface="Verdana"/>
              </a:rPr>
              <a:t>mil</a:t>
            </a:r>
            <a:r>
              <a:rPr spc="45" dirty="0">
                <a:latin typeface="Verdana"/>
                <a:cs typeface="Verdana"/>
              </a:rPr>
              <a:t> </a:t>
            </a:r>
            <a:r>
              <a:rPr spc="-9" dirty="0" err="1">
                <a:latin typeface="Verdana"/>
                <a:cs typeface="Verdana"/>
              </a:rPr>
              <a:t>litros</a:t>
            </a:r>
            <a:endParaRPr lang="pt-BR" spc="-9" dirty="0">
              <a:latin typeface="Verdana"/>
              <a:cs typeface="Verdana"/>
            </a:endParaRPr>
          </a:p>
          <a:p>
            <a:pPr marL="258542" indent="-247026">
              <a:spcBef>
                <a:spcPts val="1143"/>
              </a:spcBef>
              <a:buClr>
                <a:srgbClr val="CC0000"/>
              </a:buClr>
              <a:buSzPct val="150000"/>
              <a:buFont typeface="Courier New"/>
              <a:buChar char="o"/>
              <a:tabLst>
                <a:tab pos="259118" algn="l"/>
              </a:tabLst>
            </a:pPr>
            <a:r>
              <a:rPr lang="pt-BR" dirty="0">
                <a:latin typeface="Verdana"/>
                <a:cs typeface="Verdana"/>
              </a:rPr>
              <a:t>Calcular como a pressão </a:t>
            </a:r>
            <a:r>
              <a:rPr lang="pt-BR" dirty="0" err="1">
                <a:latin typeface="Verdana"/>
                <a:cs typeface="Verdana"/>
              </a:rPr>
              <a:t>dágua</a:t>
            </a:r>
            <a:r>
              <a:rPr lang="pt-BR" dirty="0">
                <a:latin typeface="Verdana"/>
                <a:cs typeface="Verdana"/>
              </a:rPr>
              <a:t> como 2/3 da altura da Caixa </a:t>
            </a:r>
            <a:r>
              <a:rPr lang="pt-BR" dirty="0" err="1">
                <a:latin typeface="Verdana"/>
                <a:cs typeface="Verdana"/>
              </a:rPr>
              <a:t>dágua</a:t>
            </a:r>
            <a:r>
              <a:rPr lang="pt-BR" dirty="0">
                <a:latin typeface="Verdana"/>
                <a:cs typeface="Verdana"/>
              </a:rPr>
              <a:t> (No caso em questão, altura é a  </a:t>
            </a:r>
            <a:r>
              <a:rPr lang="pt-BR" dirty="0" err="1">
                <a:latin typeface="Verdana"/>
                <a:cs typeface="Verdana"/>
              </a:rPr>
              <a:t>incognita</a:t>
            </a:r>
            <a:r>
              <a:rPr lang="pt-BR" dirty="0">
                <a:latin typeface="Verdana"/>
                <a:cs typeface="Verdana"/>
              </a:rPr>
              <a:t> B).</a:t>
            </a:r>
          </a:p>
        </p:txBody>
      </p:sp>
      <p:sp>
        <p:nvSpPr>
          <p:cNvPr id="5" name="object 5">
            <a:extLst>
              <a:ext uri="{FF2B5EF4-FFF2-40B4-BE49-F238E27FC236}">
                <a16:creationId xmlns:a16="http://schemas.microsoft.com/office/drawing/2014/main" id="{D0AE5CF0-BB04-4433-88D7-04B25CC66C05}"/>
              </a:ext>
            </a:extLst>
          </p:cNvPr>
          <p:cNvSpPr txBox="1"/>
          <p:nvPr/>
        </p:nvSpPr>
        <p:spPr>
          <a:xfrm>
            <a:off x="5136786" y="819943"/>
            <a:ext cx="3662782" cy="290227"/>
          </a:xfrm>
          <a:prstGeom prst="rect">
            <a:avLst/>
          </a:prstGeom>
        </p:spPr>
        <p:txBody>
          <a:bodyPr vert="horz" wrap="square" lIns="0" tIns="10941" rIns="0" bIns="0" rtlCol="0">
            <a:spAutoFit/>
          </a:bodyPr>
          <a:lstStyle/>
          <a:p>
            <a:pPr marL="11516">
              <a:spcBef>
                <a:spcPts val="86"/>
              </a:spcBef>
            </a:pPr>
            <a:r>
              <a:rPr sz="1814" b="1" spc="-5" dirty="0">
                <a:latin typeface="Verdana"/>
                <a:cs typeface="Verdana"/>
              </a:rPr>
              <a:t>Reservatórios de</a:t>
            </a:r>
            <a:r>
              <a:rPr sz="1814" b="1" spc="18" dirty="0">
                <a:latin typeface="Verdana"/>
                <a:cs typeface="Verdana"/>
              </a:rPr>
              <a:t> </a:t>
            </a:r>
            <a:r>
              <a:rPr sz="1814" b="1" spc="-5" dirty="0">
                <a:latin typeface="Verdana"/>
                <a:cs typeface="Verdana"/>
              </a:rPr>
              <a:t>Polietileno</a:t>
            </a:r>
            <a:endParaRPr sz="1814" dirty="0">
              <a:latin typeface="Verdana"/>
              <a:cs typeface="Verdana"/>
            </a:endParaRPr>
          </a:p>
        </p:txBody>
      </p:sp>
      <p:pic>
        <p:nvPicPr>
          <p:cNvPr id="6" name="Picture 2" descr="Resultado de imagem para tamanhos de caixa de agua">
            <a:extLst>
              <a:ext uri="{FF2B5EF4-FFF2-40B4-BE49-F238E27FC236}">
                <a16:creationId xmlns:a16="http://schemas.microsoft.com/office/drawing/2014/main" id="{576057D3-D320-3B3D-F0E6-07B152B37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95" r="1" b="1"/>
          <a:stretch/>
        </p:blipFill>
        <p:spPr bwMode="auto">
          <a:xfrm>
            <a:off x="640080" y="3739625"/>
            <a:ext cx="3651326" cy="270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777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BAA16-4A5C-4E0B-B430-7A67797608D8}"/>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rmAutofit/>
          </a:bodyPr>
          <a:lstStyle/>
          <a:p>
            <a:pPr algn="ctr"/>
            <a:r>
              <a:rPr lang="en-US" sz="2800" dirty="0" err="1">
                <a:solidFill>
                  <a:schemeClr val="bg1"/>
                </a:solidFill>
              </a:rPr>
              <a:t>Principais</a:t>
            </a:r>
            <a:r>
              <a:rPr lang="en-US" sz="2800" dirty="0">
                <a:solidFill>
                  <a:schemeClr val="bg1"/>
                </a:solidFill>
              </a:rPr>
              <a:t> </a:t>
            </a:r>
            <a:r>
              <a:rPr lang="en-US" sz="2800" dirty="0" err="1">
                <a:solidFill>
                  <a:schemeClr val="bg1"/>
                </a:solidFill>
              </a:rPr>
              <a:t>Peças</a:t>
            </a:r>
            <a:r>
              <a:rPr lang="en-US" sz="2800" dirty="0">
                <a:solidFill>
                  <a:schemeClr val="bg1"/>
                </a:solidFill>
              </a:rPr>
              <a:t> e </a:t>
            </a:r>
            <a:r>
              <a:rPr lang="en-US" sz="2800" dirty="0" err="1">
                <a:solidFill>
                  <a:schemeClr val="bg1"/>
                </a:solidFill>
              </a:rPr>
              <a:t>Conexões</a:t>
            </a:r>
            <a:endParaRPr lang="en-US" sz="2800" dirty="0">
              <a:solidFill>
                <a:schemeClr val="bg1"/>
              </a:solidFill>
            </a:endParaRPr>
          </a:p>
        </p:txBody>
      </p:sp>
      <p:sp>
        <p:nvSpPr>
          <p:cNvPr id="3" name="object 18">
            <a:extLst>
              <a:ext uri="{FF2B5EF4-FFF2-40B4-BE49-F238E27FC236}">
                <a16:creationId xmlns:a16="http://schemas.microsoft.com/office/drawing/2014/main" id="{ACDE2B32-8A24-40C4-A6AE-8746D28A367A}"/>
              </a:ext>
            </a:extLst>
          </p:cNvPr>
          <p:cNvSpPr txBox="1"/>
          <p:nvPr/>
        </p:nvSpPr>
        <p:spPr>
          <a:xfrm>
            <a:off x="3548105" y="1151495"/>
            <a:ext cx="6000677" cy="4750166"/>
          </a:xfrm>
          <a:prstGeom prst="rect">
            <a:avLst/>
          </a:prstGeom>
        </p:spPr>
        <p:txBody>
          <a:bodyPr vert="horz" wrap="square" lIns="0" tIns="10941" rIns="0" bIns="0" rtlCol="0">
            <a:spAutoFit/>
          </a:bodyPr>
          <a:lstStyle/>
          <a:p>
            <a:pPr marL="287909" algn="just">
              <a:spcBef>
                <a:spcPts val="86"/>
              </a:spcBef>
            </a:pPr>
            <a:r>
              <a:rPr sz="1814" b="1" spc="-5" dirty="0">
                <a:latin typeface="Verdana"/>
                <a:cs typeface="Verdana"/>
              </a:rPr>
              <a:t>Válvula de Pé </a:t>
            </a:r>
            <a:r>
              <a:rPr sz="1814" b="1" spc="-9" dirty="0">
                <a:latin typeface="Verdana"/>
                <a:cs typeface="Verdana"/>
              </a:rPr>
              <a:t>com</a:t>
            </a:r>
            <a:r>
              <a:rPr sz="1814" b="1" spc="32" dirty="0">
                <a:latin typeface="Verdana"/>
                <a:cs typeface="Verdana"/>
              </a:rPr>
              <a:t> </a:t>
            </a:r>
            <a:r>
              <a:rPr sz="1814" b="1" spc="-5" dirty="0">
                <a:latin typeface="Verdana"/>
                <a:cs typeface="Verdana"/>
              </a:rPr>
              <a:t>Crivo</a:t>
            </a:r>
            <a:endParaRPr sz="1814" dirty="0">
              <a:latin typeface="Verdana"/>
              <a:cs typeface="Verdana"/>
            </a:endParaRPr>
          </a:p>
          <a:p>
            <a:pPr marL="258542" marR="34549" indent="-247026" algn="just">
              <a:spcBef>
                <a:spcPts val="1691"/>
              </a:spcBef>
              <a:buClr>
                <a:srgbClr val="CC0000"/>
              </a:buClr>
              <a:buFont typeface="Courier New"/>
              <a:buChar char="o"/>
              <a:tabLst>
                <a:tab pos="259118" algn="l"/>
              </a:tabLst>
            </a:pPr>
            <a:r>
              <a:rPr sz="1632" spc="-5" dirty="0">
                <a:latin typeface="Verdana"/>
                <a:cs typeface="Verdana"/>
              </a:rPr>
              <a:t>Instalada </a:t>
            </a:r>
            <a:r>
              <a:rPr sz="1632" dirty="0">
                <a:latin typeface="Verdana"/>
                <a:cs typeface="Verdana"/>
              </a:rPr>
              <a:t>na extremidade </a:t>
            </a:r>
            <a:r>
              <a:rPr sz="1632" spc="-5" dirty="0">
                <a:latin typeface="Verdana"/>
                <a:cs typeface="Verdana"/>
              </a:rPr>
              <a:t>inicial da tubulação de  </a:t>
            </a:r>
            <a:r>
              <a:rPr sz="1632" dirty="0">
                <a:latin typeface="Verdana"/>
                <a:cs typeface="Verdana"/>
              </a:rPr>
              <a:t>sucção de modo a </a:t>
            </a:r>
            <a:r>
              <a:rPr sz="1632" spc="-5" dirty="0">
                <a:latin typeface="Verdana"/>
                <a:cs typeface="Verdana"/>
              </a:rPr>
              <a:t>impedir </a:t>
            </a:r>
            <a:r>
              <a:rPr sz="1632" dirty="0">
                <a:latin typeface="Verdana"/>
                <a:cs typeface="Verdana"/>
              </a:rPr>
              <a:t>o retrocesso da água  quando o bombeamento é </a:t>
            </a:r>
            <a:r>
              <a:rPr sz="1632" spc="-5" dirty="0">
                <a:latin typeface="Verdana"/>
                <a:cs typeface="Verdana"/>
              </a:rPr>
              <a:t>desligado. </a:t>
            </a:r>
            <a:r>
              <a:rPr sz="1632" dirty="0">
                <a:latin typeface="Verdana"/>
                <a:cs typeface="Verdana"/>
              </a:rPr>
              <a:t>Por </a:t>
            </a:r>
            <a:r>
              <a:rPr sz="1632" spc="-5" dirty="0">
                <a:latin typeface="Verdana"/>
                <a:cs typeface="Verdana"/>
              </a:rPr>
              <a:t>isso </a:t>
            </a:r>
            <a:r>
              <a:rPr sz="1632" dirty="0">
                <a:latin typeface="Verdana"/>
                <a:cs typeface="Verdana"/>
              </a:rPr>
              <a:t>é  </a:t>
            </a:r>
            <a:r>
              <a:rPr sz="1632" spc="-5" dirty="0">
                <a:latin typeface="Verdana"/>
                <a:cs typeface="Verdana"/>
              </a:rPr>
              <a:t>chamada de válvula unidirecional. Para </a:t>
            </a:r>
            <a:r>
              <a:rPr sz="1632" dirty="0">
                <a:latin typeface="Verdana"/>
                <a:cs typeface="Verdana"/>
              </a:rPr>
              <a:t>o </a:t>
            </a:r>
            <a:r>
              <a:rPr sz="1632" spc="-5" dirty="0">
                <a:latin typeface="Verdana"/>
                <a:cs typeface="Verdana"/>
              </a:rPr>
              <a:t>seu  melhor </a:t>
            </a:r>
            <a:r>
              <a:rPr sz="1632" dirty="0">
                <a:latin typeface="Verdana"/>
                <a:cs typeface="Verdana"/>
              </a:rPr>
              <a:t>funcionamento </a:t>
            </a:r>
            <a:r>
              <a:rPr sz="1632" spc="-5" dirty="0">
                <a:latin typeface="Verdana"/>
                <a:cs typeface="Verdana"/>
              </a:rPr>
              <a:t>faz-se </a:t>
            </a:r>
            <a:r>
              <a:rPr sz="1632" dirty="0">
                <a:latin typeface="Verdana"/>
                <a:cs typeface="Verdana"/>
              </a:rPr>
              <a:t>necessário que a  </a:t>
            </a:r>
            <a:r>
              <a:rPr sz="1632" spc="-5" dirty="0">
                <a:latin typeface="Verdana"/>
                <a:cs typeface="Verdana"/>
              </a:rPr>
              <a:t>tubulação de sucção, pelo </a:t>
            </a:r>
            <a:r>
              <a:rPr sz="1632" dirty="0">
                <a:latin typeface="Verdana"/>
                <a:cs typeface="Verdana"/>
              </a:rPr>
              <a:t>menos </a:t>
            </a:r>
            <a:r>
              <a:rPr sz="1632" spc="-5" dirty="0">
                <a:latin typeface="Verdana"/>
                <a:cs typeface="Verdana"/>
              </a:rPr>
              <a:t>seu trecho  inicial, </a:t>
            </a:r>
            <a:r>
              <a:rPr sz="1632" dirty="0">
                <a:latin typeface="Verdana"/>
                <a:cs typeface="Verdana"/>
              </a:rPr>
              <a:t>esteja </a:t>
            </a:r>
            <a:r>
              <a:rPr sz="1632" spc="-5" dirty="0">
                <a:latin typeface="Verdana"/>
                <a:cs typeface="Verdana"/>
              </a:rPr>
              <a:t>na</a:t>
            </a:r>
            <a:r>
              <a:rPr sz="1632" spc="23" dirty="0">
                <a:latin typeface="Verdana"/>
                <a:cs typeface="Verdana"/>
              </a:rPr>
              <a:t> </a:t>
            </a:r>
            <a:r>
              <a:rPr sz="1632" spc="-9" dirty="0">
                <a:latin typeface="Verdana"/>
                <a:cs typeface="Verdana"/>
              </a:rPr>
              <a:t>vertical.</a:t>
            </a:r>
            <a:endParaRPr sz="1632" dirty="0">
              <a:latin typeface="Verdana"/>
              <a:cs typeface="Verdana"/>
            </a:endParaRPr>
          </a:p>
          <a:p>
            <a:pPr algn="just">
              <a:spcBef>
                <a:spcPts val="27"/>
              </a:spcBef>
              <a:buClr>
                <a:srgbClr val="CC0000"/>
              </a:buClr>
              <a:buFont typeface="Courier New"/>
              <a:buChar char="o"/>
            </a:pPr>
            <a:endParaRPr sz="2358" dirty="0">
              <a:latin typeface="Times New Roman"/>
              <a:cs typeface="Times New Roman"/>
            </a:endParaRPr>
          </a:p>
          <a:p>
            <a:pPr marL="258542" marR="4607" indent="-247026" algn="just">
              <a:spcBef>
                <a:spcPts val="5"/>
              </a:spcBef>
              <a:buClr>
                <a:srgbClr val="CC0000"/>
              </a:buClr>
              <a:buFont typeface="Courier New"/>
              <a:buChar char="o"/>
              <a:tabLst>
                <a:tab pos="259118" algn="l"/>
              </a:tabLst>
            </a:pPr>
            <a:r>
              <a:rPr sz="1632" spc="-5" dirty="0">
                <a:latin typeface="Verdana"/>
                <a:cs typeface="Verdana"/>
              </a:rPr>
              <a:t>Em instalações com bombas </a:t>
            </a:r>
            <a:r>
              <a:rPr sz="1632" dirty="0">
                <a:latin typeface="Verdana"/>
                <a:cs typeface="Verdana"/>
              </a:rPr>
              <a:t>afogadas </a:t>
            </a:r>
            <a:r>
              <a:rPr sz="1632" spc="-5" dirty="0">
                <a:latin typeface="Verdana"/>
                <a:cs typeface="Verdana"/>
              </a:rPr>
              <a:t>ou  </a:t>
            </a:r>
            <a:r>
              <a:rPr sz="1632" dirty="0">
                <a:latin typeface="Verdana"/>
                <a:cs typeface="Verdana"/>
              </a:rPr>
              <a:t>submersas não há necessidade da </a:t>
            </a:r>
            <a:r>
              <a:rPr sz="1632" spc="-5" dirty="0">
                <a:latin typeface="Verdana"/>
                <a:cs typeface="Verdana"/>
              </a:rPr>
              <a:t>válvula </a:t>
            </a:r>
            <a:r>
              <a:rPr sz="1632" dirty="0">
                <a:latin typeface="Verdana"/>
                <a:cs typeface="Verdana"/>
              </a:rPr>
              <a:t>de</a:t>
            </a:r>
            <a:r>
              <a:rPr sz="1632" spc="-41" dirty="0">
                <a:latin typeface="Verdana"/>
                <a:cs typeface="Verdana"/>
              </a:rPr>
              <a:t> </a:t>
            </a:r>
            <a:r>
              <a:rPr sz="1632" spc="-9" dirty="0">
                <a:latin typeface="Verdana"/>
                <a:cs typeface="Verdana"/>
              </a:rPr>
              <a:t>pé,  </a:t>
            </a:r>
            <a:r>
              <a:rPr sz="1632" spc="-5" dirty="0">
                <a:latin typeface="Verdana"/>
                <a:cs typeface="Verdana"/>
              </a:rPr>
              <a:t>pois </a:t>
            </a:r>
            <a:r>
              <a:rPr sz="1632" dirty="0">
                <a:latin typeface="Verdana"/>
                <a:cs typeface="Verdana"/>
              </a:rPr>
              <a:t>as </a:t>
            </a:r>
            <a:r>
              <a:rPr sz="1632" spc="-5" dirty="0">
                <a:latin typeface="Verdana"/>
                <a:cs typeface="Verdana"/>
              </a:rPr>
              <a:t>bombas permanecem </a:t>
            </a:r>
            <a:r>
              <a:rPr sz="1632" dirty="0">
                <a:latin typeface="Verdana"/>
                <a:cs typeface="Verdana"/>
              </a:rPr>
              <a:t>automaticamente  escorvadas, mas normalmente o </a:t>
            </a:r>
            <a:r>
              <a:rPr sz="1632" spc="-5" dirty="0">
                <a:latin typeface="Verdana"/>
                <a:cs typeface="Verdana"/>
              </a:rPr>
              <a:t>crivo </a:t>
            </a:r>
            <a:r>
              <a:rPr sz="1632" dirty="0">
                <a:latin typeface="Verdana"/>
                <a:cs typeface="Verdana"/>
              </a:rPr>
              <a:t>não </a:t>
            </a:r>
            <a:r>
              <a:rPr sz="1632" spc="-5" dirty="0">
                <a:latin typeface="Verdana"/>
                <a:cs typeface="Verdana"/>
              </a:rPr>
              <a:t>pode  ser</a:t>
            </a:r>
            <a:r>
              <a:rPr sz="1632" spc="-9" dirty="0">
                <a:latin typeface="Verdana"/>
                <a:cs typeface="Verdana"/>
              </a:rPr>
              <a:t> </a:t>
            </a:r>
            <a:r>
              <a:rPr sz="1632" spc="-5" dirty="0">
                <a:latin typeface="Verdana"/>
                <a:cs typeface="Verdana"/>
              </a:rPr>
              <a:t>dispensado.</a:t>
            </a:r>
            <a:endParaRPr sz="1632" dirty="0">
              <a:latin typeface="Verdana"/>
              <a:cs typeface="Verdana"/>
            </a:endParaRPr>
          </a:p>
          <a:p>
            <a:pPr algn="just">
              <a:spcBef>
                <a:spcPts val="27"/>
              </a:spcBef>
              <a:buClr>
                <a:srgbClr val="CC0000"/>
              </a:buClr>
              <a:buFont typeface="Courier New"/>
              <a:buChar char="o"/>
            </a:pPr>
            <a:endParaRPr sz="2358" dirty="0">
              <a:latin typeface="Times New Roman"/>
              <a:cs typeface="Times New Roman"/>
            </a:endParaRPr>
          </a:p>
          <a:p>
            <a:pPr marL="258542" marR="44914" indent="-247026" algn="just">
              <a:buClr>
                <a:srgbClr val="CC0000"/>
              </a:buClr>
              <a:buFont typeface="Courier New"/>
              <a:buChar char="o"/>
              <a:tabLst>
                <a:tab pos="259118" algn="l"/>
              </a:tabLst>
            </a:pPr>
            <a:r>
              <a:rPr sz="1632" spc="-5" dirty="0">
                <a:latin typeface="Verdana"/>
                <a:cs typeface="Verdana"/>
              </a:rPr>
              <a:t>Os crivos são dispositivos que evitam </a:t>
            </a:r>
            <a:r>
              <a:rPr sz="1632" dirty="0">
                <a:latin typeface="Verdana"/>
                <a:cs typeface="Verdana"/>
              </a:rPr>
              <a:t>o acesso  de </a:t>
            </a:r>
            <a:r>
              <a:rPr sz="1632" spc="-5" dirty="0">
                <a:latin typeface="Verdana"/>
                <a:cs typeface="Verdana"/>
              </a:rPr>
              <a:t>material sólido grosseiro ou corpos estranhos  ao interior da</a:t>
            </a:r>
            <a:r>
              <a:rPr sz="1632" spc="-14" dirty="0">
                <a:latin typeface="Verdana"/>
                <a:cs typeface="Verdana"/>
              </a:rPr>
              <a:t> </a:t>
            </a:r>
            <a:r>
              <a:rPr sz="1632" spc="-5" dirty="0">
                <a:latin typeface="Verdana"/>
                <a:cs typeface="Verdana"/>
              </a:rPr>
              <a:t>sucção</a:t>
            </a:r>
            <a:endParaRPr sz="1632" dirty="0">
              <a:latin typeface="Verdana"/>
              <a:cs typeface="Verdana"/>
            </a:endParaRPr>
          </a:p>
        </p:txBody>
      </p:sp>
      <p:sp>
        <p:nvSpPr>
          <p:cNvPr id="4" name="object 5">
            <a:extLst>
              <a:ext uri="{FF2B5EF4-FFF2-40B4-BE49-F238E27FC236}">
                <a16:creationId xmlns:a16="http://schemas.microsoft.com/office/drawing/2014/main" id="{FC78AE10-BB00-40ED-A46A-A2D3729AD598}"/>
              </a:ext>
            </a:extLst>
          </p:cNvPr>
          <p:cNvSpPr/>
          <p:nvPr/>
        </p:nvSpPr>
        <p:spPr>
          <a:xfrm>
            <a:off x="9704453" y="640080"/>
            <a:ext cx="2459205" cy="873401"/>
          </a:xfrm>
          <a:prstGeom prst="rect">
            <a:avLst/>
          </a:prstGeom>
          <a:blipFill>
            <a:blip r:embed="rId2" cstate="print"/>
            <a:stretch>
              <a:fillRect/>
            </a:stretch>
          </a:blipFill>
        </p:spPr>
        <p:txBody>
          <a:bodyPr wrap="square" lIns="0" tIns="0" rIns="0" bIns="0" rtlCol="0"/>
          <a:lstStyle/>
          <a:p>
            <a:endParaRPr sz="1632"/>
          </a:p>
        </p:txBody>
      </p:sp>
      <p:sp>
        <p:nvSpPr>
          <p:cNvPr id="5" name="object 7">
            <a:extLst>
              <a:ext uri="{FF2B5EF4-FFF2-40B4-BE49-F238E27FC236}">
                <a16:creationId xmlns:a16="http://schemas.microsoft.com/office/drawing/2014/main" id="{ACBAD0A5-087A-4D80-87CB-D5F0F452A427}"/>
              </a:ext>
            </a:extLst>
          </p:cNvPr>
          <p:cNvSpPr/>
          <p:nvPr/>
        </p:nvSpPr>
        <p:spPr>
          <a:xfrm>
            <a:off x="9704453" y="1513481"/>
            <a:ext cx="2459205" cy="777355"/>
          </a:xfrm>
          <a:prstGeom prst="rect">
            <a:avLst/>
          </a:prstGeom>
          <a:blipFill>
            <a:blip r:embed="rId3" cstate="print"/>
            <a:stretch>
              <a:fillRect/>
            </a:stretch>
          </a:blipFill>
        </p:spPr>
        <p:txBody>
          <a:bodyPr wrap="square" lIns="0" tIns="0" rIns="0" bIns="0" rtlCol="0"/>
          <a:lstStyle/>
          <a:p>
            <a:endParaRPr sz="1632"/>
          </a:p>
        </p:txBody>
      </p:sp>
      <p:sp>
        <p:nvSpPr>
          <p:cNvPr id="6" name="object 9">
            <a:extLst>
              <a:ext uri="{FF2B5EF4-FFF2-40B4-BE49-F238E27FC236}">
                <a16:creationId xmlns:a16="http://schemas.microsoft.com/office/drawing/2014/main" id="{41F68EDF-3F10-4AAF-B9D9-9FDB7667C5DF}"/>
              </a:ext>
            </a:extLst>
          </p:cNvPr>
          <p:cNvSpPr/>
          <p:nvPr/>
        </p:nvSpPr>
        <p:spPr>
          <a:xfrm>
            <a:off x="9704453" y="2290837"/>
            <a:ext cx="2459205" cy="777355"/>
          </a:xfrm>
          <a:prstGeom prst="rect">
            <a:avLst/>
          </a:prstGeom>
          <a:blipFill>
            <a:blip r:embed="rId4" cstate="print"/>
            <a:stretch>
              <a:fillRect/>
            </a:stretch>
          </a:blipFill>
        </p:spPr>
        <p:txBody>
          <a:bodyPr wrap="square" lIns="0" tIns="0" rIns="0" bIns="0" rtlCol="0"/>
          <a:lstStyle/>
          <a:p>
            <a:endParaRPr sz="1632"/>
          </a:p>
        </p:txBody>
      </p:sp>
      <p:sp>
        <p:nvSpPr>
          <p:cNvPr id="7" name="object 11">
            <a:extLst>
              <a:ext uri="{FF2B5EF4-FFF2-40B4-BE49-F238E27FC236}">
                <a16:creationId xmlns:a16="http://schemas.microsoft.com/office/drawing/2014/main" id="{DBB846D7-0B97-4257-B608-044AA48F1FA3}"/>
              </a:ext>
            </a:extLst>
          </p:cNvPr>
          <p:cNvSpPr/>
          <p:nvPr/>
        </p:nvSpPr>
        <p:spPr>
          <a:xfrm>
            <a:off x="9978092" y="3206389"/>
            <a:ext cx="2213908" cy="639159"/>
          </a:xfrm>
          <a:prstGeom prst="rect">
            <a:avLst/>
          </a:prstGeom>
          <a:blipFill>
            <a:blip r:embed="rId5" cstate="print"/>
            <a:stretch>
              <a:fillRect/>
            </a:stretch>
          </a:blipFill>
        </p:spPr>
        <p:txBody>
          <a:bodyPr wrap="square" lIns="0" tIns="0" rIns="0" bIns="0" rtlCol="0"/>
          <a:lstStyle/>
          <a:p>
            <a:endParaRPr sz="1632"/>
          </a:p>
        </p:txBody>
      </p:sp>
      <p:sp>
        <p:nvSpPr>
          <p:cNvPr id="8" name="object 12">
            <a:extLst>
              <a:ext uri="{FF2B5EF4-FFF2-40B4-BE49-F238E27FC236}">
                <a16:creationId xmlns:a16="http://schemas.microsoft.com/office/drawing/2014/main" id="{01FF8E43-7B42-4C45-8700-5DC27AD15676}"/>
              </a:ext>
            </a:extLst>
          </p:cNvPr>
          <p:cNvSpPr/>
          <p:nvPr/>
        </p:nvSpPr>
        <p:spPr>
          <a:xfrm>
            <a:off x="9704453" y="3068193"/>
            <a:ext cx="2459205" cy="69098"/>
          </a:xfrm>
          <a:prstGeom prst="rect">
            <a:avLst/>
          </a:prstGeom>
          <a:blipFill>
            <a:blip r:embed="rId6" cstate="print"/>
            <a:stretch>
              <a:fillRect/>
            </a:stretch>
          </a:blipFill>
        </p:spPr>
        <p:txBody>
          <a:bodyPr wrap="square" lIns="0" tIns="0" rIns="0" bIns="0" rtlCol="0"/>
          <a:lstStyle/>
          <a:p>
            <a:endParaRPr sz="1632"/>
          </a:p>
        </p:txBody>
      </p:sp>
      <p:sp>
        <p:nvSpPr>
          <p:cNvPr id="9" name="object 14">
            <a:extLst>
              <a:ext uri="{FF2B5EF4-FFF2-40B4-BE49-F238E27FC236}">
                <a16:creationId xmlns:a16="http://schemas.microsoft.com/office/drawing/2014/main" id="{78A2761F-7BA8-40E8-8FD8-AA40ABB7C0F9}"/>
              </a:ext>
            </a:extLst>
          </p:cNvPr>
          <p:cNvSpPr/>
          <p:nvPr/>
        </p:nvSpPr>
        <p:spPr>
          <a:xfrm>
            <a:off x="9978092" y="3845548"/>
            <a:ext cx="2213908" cy="777355"/>
          </a:xfrm>
          <a:prstGeom prst="rect">
            <a:avLst/>
          </a:prstGeom>
          <a:blipFill>
            <a:blip r:embed="rId7" cstate="print"/>
            <a:stretch>
              <a:fillRect/>
            </a:stretch>
          </a:blipFill>
        </p:spPr>
        <p:txBody>
          <a:bodyPr wrap="square" lIns="0" tIns="0" rIns="0" bIns="0" rtlCol="0"/>
          <a:lstStyle/>
          <a:p>
            <a:endParaRPr sz="1632"/>
          </a:p>
        </p:txBody>
      </p:sp>
      <p:sp>
        <p:nvSpPr>
          <p:cNvPr id="10" name="object 17">
            <a:extLst>
              <a:ext uri="{FF2B5EF4-FFF2-40B4-BE49-F238E27FC236}">
                <a16:creationId xmlns:a16="http://schemas.microsoft.com/office/drawing/2014/main" id="{E085A78C-BFE7-461E-A134-CB7569CA9759}"/>
              </a:ext>
            </a:extLst>
          </p:cNvPr>
          <p:cNvSpPr/>
          <p:nvPr/>
        </p:nvSpPr>
        <p:spPr>
          <a:xfrm>
            <a:off x="9978092" y="4622903"/>
            <a:ext cx="2213908" cy="1416514"/>
          </a:xfrm>
          <a:prstGeom prst="rect">
            <a:avLst/>
          </a:prstGeom>
          <a:blipFill>
            <a:blip r:embed="rId8"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17098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BAA16-4A5C-4E0B-B430-7A67797608D8}"/>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rmAutofit/>
          </a:bodyPr>
          <a:lstStyle/>
          <a:p>
            <a:pPr algn="ctr"/>
            <a:r>
              <a:rPr lang="en-US" sz="2800">
                <a:solidFill>
                  <a:schemeClr val="bg1"/>
                </a:solidFill>
              </a:rPr>
              <a:t>Principais Peças e Conexões</a:t>
            </a:r>
            <a:endParaRPr lang="en-US" sz="2800" dirty="0">
              <a:solidFill>
                <a:schemeClr val="bg1"/>
              </a:solidFill>
            </a:endParaRPr>
          </a:p>
        </p:txBody>
      </p:sp>
      <p:sp>
        <p:nvSpPr>
          <p:cNvPr id="3" name="object 6">
            <a:extLst>
              <a:ext uri="{FF2B5EF4-FFF2-40B4-BE49-F238E27FC236}">
                <a16:creationId xmlns:a16="http://schemas.microsoft.com/office/drawing/2014/main" id="{8DDC814D-B5B7-4333-9D53-3D33175A3852}"/>
              </a:ext>
            </a:extLst>
          </p:cNvPr>
          <p:cNvSpPr txBox="1"/>
          <p:nvPr/>
        </p:nvSpPr>
        <p:spPr>
          <a:xfrm>
            <a:off x="3703480" y="280412"/>
            <a:ext cx="8488519" cy="4503047"/>
          </a:xfrm>
          <a:prstGeom prst="rect">
            <a:avLst/>
          </a:prstGeom>
        </p:spPr>
        <p:txBody>
          <a:bodyPr vert="horz" wrap="square" lIns="0" tIns="10941" rIns="0" bIns="0" rtlCol="0">
            <a:spAutoFit/>
          </a:bodyPr>
          <a:lstStyle/>
          <a:p>
            <a:pPr marL="82918" algn="just">
              <a:spcBef>
                <a:spcPts val="86"/>
              </a:spcBef>
            </a:pPr>
            <a:r>
              <a:rPr lang="pt-BR" sz="1814" b="1" spc="-5">
                <a:latin typeface="Verdana"/>
                <a:cs typeface="Verdana"/>
              </a:rPr>
              <a:t>Válvulas Redutoras de</a:t>
            </a:r>
            <a:r>
              <a:rPr lang="pt-BR" sz="1814" b="1" spc="45">
                <a:latin typeface="Verdana"/>
                <a:cs typeface="Verdana"/>
              </a:rPr>
              <a:t> </a:t>
            </a:r>
            <a:r>
              <a:rPr lang="pt-BR" sz="1814" b="1" spc="-5">
                <a:latin typeface="Verdana"/>
                <a:cs typeface="Verdana"/>
              </a:rPr>
              <a:t>Pressão</a:t>
            </a:r>
            <a:endParaRPr lang="pt-BR" sz="1814">
              <a:latin typeface="Verdana"/>
              <a:cs typeface="Verdana"/>
            </a:endParaRPr>
          </a:p>
          <a:p>
            <a:pPr algn="just">
              <a:spcBef>
                <a:spcPts val="36"/>
              </a:spcBef>
            </a:pPr>
            <a:endParaRPr lang="pt-BR" sz="2856">
              <a:latin typeface="Times New Roman"/>
              <a:cs typeface="Times New Roman"/>
            </a:endParaRPr>
          </a:p>
          <a:p>
            <a:pPr marL="399042" marR="440501" indent="-247602" algn="just">
              <a:spcBef>
                <a:spcPts val="435"/>
              </a:spcBef>
              <a:buClr>
                <a:srgbClr val="CC0000"/>
              </a:buClr>
              <a:buFont typeface="Courier New"/>
              <a:buChar char="o"/>
              <a:tabLst>
                <a:tab pos="399618" algn="l"/>
              </a:tabLst>
            </a:pPr>
            <a:r>
              <a:rPr lang="pt-BR" sz="1814" spc="-5">
                <a:latin typeface="Verdana"/>
                <a:cs typeface="Verdana"/>
              </a:rPr>
              <a:t>Têm por </a:t>
            </a:r>
            <a:r>
              <a:rPr lang="pt-BR" sz="1814" spc="-9">
                <a:latin typeface="Verdana"/>
                <a:cs typeface="Verdana"/>
              </a:rPr>
              <a:t>finalidade regular </a:t>
            </a:r>
            <a:r>
              <a:rPr lang="pt-BR" sz="1814" spc="-5">
                <a:latin typeface="Verdana"/>
                <a:cs typeface="Verdana"/>
              </a:rPr>
              <a:t>a </a:t>
            </a:r>
            <a:r>
              <a:rPr lang="pt-BR" sz="1814" spc="-9">
                <a:latin typeface="Verdana"/>
                <a:cs typeface="Verdana"/>
              </a:rPr>
              <a:t>pressão </a:t>
            </a:r>
            <a:r>
              <a:rPr lang="pt-BR" sz="1814" spc="-5">
                <a:latin typeface="Verdana"/>
                <a:cs typeface="Verdana"/>
              </a:rPr>
              <a:t>a </a:t>
            </a:r>
            <a:r>
              <a:rPr lang="pt-BR" sz="1814" spc="-9">
                <a:latin typeface="Verdana"/>
                <a:cs typeface="Verdana"/>
              </a:rPr>
              <a:t>jusante </a:t>
            </a:r>
            <a:r>
              <a:rPr lang="pt-BR" sz="1814" spc="-5">
                <a:latin typeface="Verdana"/>
                <a:cs typeface="Verdana"/>
              </a:rPr>
              <a:t>da </a:t>
            </a:r>
            <a:r>
              <a:rPr lang="pt-BR" sz="1814" spc="-9">
                <a:latin typeface="Verdana"/>
                <a:cs typeface="Verdana"/>
              </a:rPr>
              <a:t>própria  </a:t>
            </a:r>
            <a:r>
              <a:rPr lang="pt-BR" sz="1814" spc="-5">
                <a:latin typeface="Verdana"/>
                <a:cs typeface="Verdana"/>
              </a:rPr>
              <a:t>válvula, </a:t>
            </a:r>
            <a:r>
              <a:rPr lang="pt-BR" sz="1814" spc="-9">
                <a:latin typeface="Verdana"/>
                <a:cs typeface="Verdana"/>
              </a:rPr>
              <a:t>mantendo-a dentro </a:t>
            </a:r>
            <a:r>
              <a:rPr lang="pt-BR" sz="1814" spc="-5">
                <a:latin typeface="Verdana"/>
                <a:cs typeface="Verdana"/>
              </a:rPr>
              <a:t>de </a:t>
            </a:r>
            <a:r>
              <a:rPr lang="pt-BR" sz="1814" spc="-9">
                <a:latin typeface="Verdana"/>
                <a:cs typeface="Verdana"/>
              </a:rPr>
              <a:t>limites</a:t>
            </a:r>
            <a:r>
              <a:rPr lang="pt-BR" sz="1814" spc="100">
                <a:latin typeface="Verdana"/>
                <a:cs typeface="Verdana"/>
              </a:rPr>
              <a:t> </a:t>
            </a:r>
            <a:r>
              <a:rPr lang="pt-BR" sz="1814" spc="-9">
                <a:latin typeface="Verdana"/>
                <a:cs typeface="Verdana"/>
              </a:rPr>
              <a:t>pre-estabelecidos.</a:t>
            </a:r>
          </a:p>
          <a:p>
            <a:pPr marL="399042" marR="440501" indent="-247602" algn="just">
              <a:spcBef>
                <a:spcPts val="435"/>
              </a:spcBef>
              <a:buClr>
                <a:srgbClr val="CC0000"/>
              </a:buClr>
              <a:buFont typeface="Courier New"/>
              <a:buChar char="o"/>
              <a:tabLst>
                <a:tab pos="399618" algn="l"/>
              </a:tabLst>
            </a:pPr>
            <a:r>
              <a:rPr lang="pt-BR" sz="1814" spc="-5">
                <a:latin typeface="Verdana"/>
                <a:cs typeface="Verdana"/>
              </a:rPr>
              <a:t>Em </a:t>
            </a:r>
            <a:r>
              <a:rPr lang="pt-BR" sz="1814" spc="-9">
                <a:latin typeface="Verdana"/>
                <a:cs typeface="Verdana"/>
              </a:rPr>
              <a:t>prédios </a:t>
            </a:r>
            <a:r>
              <a:rPr lang="pt-BR" sz="1814" spc="-5">
                <a:latin typeface="Verdana"/>
                <a:cs typeface="Verdana"/>
              </a:rPr>
              <a:t>com mais de 40 metros de </a:t>
            </a:r>
            <a:r>
              <a:rPr lang="pt-BR" sz="1814" spc="-14">
                <a:latin typeface="Verdana"/>
                <a:cs typeface="Verdana"/>
              </a:rPr>
              <a:t>altura </a:t>
            </a:r>
            <a:r>
              <a:rPr lang="pt-BR" sz="1814" spc="-9">
                <a:latin typeface="Verdana"/>
                <a:cs typeface="Verdana"/>
              </a:rPr>
              <a:t>devem ser  adotadas válvulas redutoras </a:t>
            </a:r>
            <a:r>
              <a:rPr lang="pt-BR" sz="1814" spc="-5">
                <a:latin typeface="Verdana"/>
                <a:cs typeface="Verdana"/>
              </a:rPr>
              <a:t>de </a:t>
            </a:r>
            <a:r>
              <a:rPr lang="pt-BR" sz="1814" spc="-9">
                <a:latin typeface="Verdana"/>
                <a:cs typeface="Verdana"/>
              </a:rPr>
              <a:t>pressão </a:t>
            </a:r>
            <a:r>
              <a:rPr lang="pt-BR" sz="1814" spc="-5">
                <a:latin typeface="Verdana"/>
                <a:cs typeface="Verdana"/>
              </a:rPr>
              <a:t>nas </a:t>
            </a:r>
            <a:r>
              <a:rPr lang="pt-BR" sz="1814" spc="-9">
                <a:latin typeface="Verdana"/>
                <a:cs typeface="Verdana"/>
              </a:rPr>
              <a:t>colunas </a:t>
            </a:r>
            <a:r>
              <a:rPr lang="pt-BR" sz="1814" spc="-5">
                <a:latin typeface="Verdana"/>
                <a:cs typeface="Verdana"/>
              </a:rPr>
              <a:t>de </a:t>
            </a:r>
            <a:r>
              <a:rPr lang="pt-BR" sz="1814" spc="-9">
                <a:latin typeface="Verdana"/>
                <a:cs typeface="Verdana"/>
              </a:rPr>
              <a:t>água  </a:t>
            </a:r>
            <a:r>
              <a:rPr lang="pt-BR" sz="1814" spc="-5">
                <a:latin typeface="Verdana"/>
                <a:cs typeface="Verdana"/>
              </a:rPr>
              <a:t>fria. </a:t>
            </a:r>
            <a:r>
              <a:rPr lang="pt-BR" sz="1814" spc="-9">
                <a:latin typeface="Verdana"/>
                <a:cs typeface="Verdana"/>
              </a:rPr>
              <a:t>Cada coluna deve receber </a:t>
            </a:r>
            <a:r>
              <a:rPr lang="pt-BR" sz="1814" spc="-5">
                <a:latin typeface="Verdana"/>
                <a:cs typeface="Verdana"/>
              </a:rPr>
              <a:t>duas VRP em </a:t>
            </a:r>
            <a:r>
              <a:rPr lang="pt-BR" sz="1814" spc="-9">
                <a:latin typeface="Verdana"/>
                <a:cs typeface="Verdana"/>
              </a:rPr>
              <a:t>paralelo </a:t>
            </a:r>
            <a:r>
              <a:rPr lang="pt-BR" sz="1814" spc="-14">
                <a:latin typeface="Verdana"/>
                <a:cs typeface="Verdana"/>
              </a:rPr>
              <a:t>para </a:t>
            </a:r>
            <a:r>
              <a:rPr lang="pt-BR" sz="1814" spc="-9">
                <a:latin typeface="Verdana"/>
                <a:cs typeface="Verdana"/>
              </a:rPr>
              <a:t>que  quando </a:t>
            </a:r>
            <a:r>
              <a:rPr lang="pt-BR" sz="1814" spc="-5">
                <a:latin typeface="Verdana"/>
                <a:cs typeface="Verdana"/>
              </a:rPr>
              <a:t>uma </a:t>
            </a:r>
            <a:r>
              <a:rPr lang="pt-BR" sz="1814" spc="-14">
                <a:latin typeface="Verdana"/>
                <a:cs typeface="Verdana"/>
              </a:rPr>
              <a:t>deva </a:t>
            </a:r>
            <a:r>
              <a:rPr lang="pt-BR" sz="1814" spc="-9">
                <a:latin typeface="Verdana"/>
                <a:cs typeface="Verdana"/>
              </a:rPr>
              <a:t>sofrer manutenção, </a:t>
            </a:r>
            <a:r>
              <a:rPr lang="pt-BR" sz="1814" spc="-5">
                <a:latin typeface="Verdana"/>
                <a:cs typeface="Verdana"/>
              </a:rPr>
              <a:t>a </a:t>
            </a:r>
            <a:r>
              <a:rPr lang="pt-BR" sz="1814" spc="-14">
                <a:latin typeface="Verdana"/>
                <a:cs typeface="Verdana"/>
              </a:rPr>
              <a:t>outra </a:t>
            </a:r>
            <a:r>
              <a:rPr lang="pt-BR" sz="1814" spc="-9">
                <a:latin typeface="Verdana"/>
                <a:cs typeface="Verdana"/>
              </a:rPr>
              <a:t>continue </a:t>
            </a:r>
            <a:r>
              <a:rPr lang="pt-BR" sz="1814" spc="-5">
                <a:latin typeface="Verdana"/>
                <a:cs typeface="Verdana"/>
              </a:rPr>
              <a:t>a  </a:t>
            </a:r>
            <a:r>
              <a:rPr lang="pt-BR" sz="1814" spc="-9">
                <a:latin typeface="Verdana"/>
                <a:cs typeface="Verdana"/>
              </a:rPr>
              <a:t>proteger </a:t>
            </a:r>
            <a:r>
              <a:rPr lang="pt-BR" sz="1814" spc="-5">
                <a:latin typeface="Verdana"/>
                <a:cs typeface="Verdana"/>
              </a:rPr>
              <a:t>o </a:t>
            </a:r>
            <a:r>
              <a:rPr lang="pt-BR" sz="1814" spc="-9">
                <a:latin typeface="Verdana"/>
                <a:cs typeface="Verdana"/>
              </a:rPr>
              <a:t>sistema </a:t>
            </a:r>
            <a:r>
              <a:rPr lang="pt-BR" sz="1814" spc="-5">
                <a:latin typeface="Verdana"/>
                <a:cs typeface="Verdana"/>
              </a:rPr>
              <a:t>de</a:t>
            </a:r>
            <a:r>
              <a:rPr lang="pt-BR" sz="1814" spc="23">
                <a:latin typeface="Verdana"/>
                <a:cs typeface="Verdana"/>
              </a:rPr>
              <a:t> </a:t>
            </a:r>
            <a:r>
              <a:rPr lang="pt-BR" sz="1814" spc="-9">
                <a:latin typeface="Verdana"/>
                <a:cs typeface="Verdana"/>
              </a:rPr>
              <a:t>distribuição.</a:t>
            </a:r>
          </a:p>
          <a:p>
            <a:pPr marL="399042" marR="440501" indent="-247602" algn="just">
              <a:spcBef>
                <a:spcPts val="435"/>
              </a:spcBef>
              <a:buClr>
                <a:srgbClr val="CC0000"/>
              </a:buClr>
              <a:buFont typeface="Courier New"/>
              <a:buChar char="o"/>
              <a:tabLst>
                <a:tab pos="399618" algn="l"/>
              </a:tabLst>
            </a:pPr>
            <a:r>
              <a:rPr lang="pt-BR" sz="1814" spc="-5">
                <a:latin typeface="Verdana"/>
                <a:cs typeface="Verdana"/>
              </a:rPr>
              <a:t>A </a:t>
            </a:r>
            <a:r>
              <a:rPr lang="pt-BR" sz="1814" spc="-9">
                <a:latin typeface="Verdana"/>
                <a:cs typeface="Verdana"/>
              </a:rPr>
              <a:t>limitação </a:t>
            </a:r>
            <a:r>
              <a:rPr lang="pt-BR" sz="1814" spc="-5">
                <a:latin typeface="Verdana"/>
                <a:cs typeface="Verdana"/>
              </a:rPr>
              <a:t>de </a:t>
            </a:r>
            <a:r>
              <a:rPr lang="pt-BR" sz="1814" spc="-9">
                <a:latin typeface="Verdana"/>
                <a:cs typeface="Verdana"/>
              </a:rPr>
              <a:t>pressões </a:t>
            </a:r>
            <a:r>
              <a:rPr lang="pt-BR" sz="1814" spc="-5">
                <a:latin typeface="Verdana"/>
                <a:cs typeface="Verdana"/>
              </a:rPr>
              <a:t>e </a:t>
            </a:r>
            <a:r>
              <a:rPr lang="pt-BR" sz="1814" spc="-9">
                <a:latin typeface="Verdana"/>
                <a:cs typeface="Verdana"/>
              </a:rPr>
              <a:t>velocidades </a:t>
            </a:r>
            <a:r>
              <a:rPr lang="pt-BR" sz="1814" spc="-5">
                <a:latin typeface="Verdana"/>
                <a:cs typeface="Verdana"/>
              </a:rPr>
              <a:t>de </a:t>
            </a:r>
            <a:r>
              <a:rPr lang="pt-BR" sz="1814" spc="-9">
                <a:latin typeface="Verdana"/>
                <a:cs typeface="Verdana"/>
              </a:rPr>
              <a:t>escoamento máximas  </a:t>
            </a:r>
            <a:r>
              <a:rPr lang="pt-BR" sz="1814" spc="-5">
                <a:latin typeface="Verdana"/>
                <a:cs typeface="Verdana"/>
              </a:rPr>
              <a:t>na rede </a:t>
            </a:r>
            <a:r>
              <a:rPr lang="pt-BR" sz="1814" spc="-9">
                <a:latin typeface="Verdana"/>
                <a:cs typeface="Verdana"/>
              </a:rPr>
              <a:t>buscam evitar problemas </a:t>
            </a:r>
            <a:r>
              <a:rPr lang="pt-BR" sz="1814" spc="-5">
                <a:latin typeface="Verdana"/>
                <a:cs typeface="Verdana"/>
              </a:rPr>
              <a:t>de </a:t>
            </a:r>
            <a:r>
              <a:rPr lang="pt-BR" sz="1814" b="1" spc="-5">
                <a:solidFill>
                  <a:srgbClr val="CC0000"/>
                </a:solidFill>
                <a:latin typeface="Verdana"/>
                <a:cs typeface="Verdana"/>
              </a:rPr>
              <a:t>emissão de ruídos </a:t>
            </a:r>
            <a:r>
              <a:rPr lang="pt-BR" sz="1814" spc="-5">
                <a:latin typeface="Verdana"/>
                <a:cs typeface="Verdana"/>
              </a:rPr>
              <a:t>e </a:t>
            </a:r>
            <a:r>
              <a:rPr lang="pt-BR" sz="1814" spc="-9">
                <a:latin typeface="Verdana"/>
                <a:cs typeface="Verdana"/>
              </a:rPr>
              <a:t>do  </a:t>
            </a:r>
            <a:r>
              <a:rPr lang="pt-BR" sz="1814" b="1" spc="-5">
                <a:solidFill>
                  <a:srgbClr val="CC0000"/>
                </a:solidFill>
                <a:latin typeface="Verdana"/>
                <a:cs typeface="Verdana"/>
              </a:rPr>
              <a:t>golpe de</a:t>
            </a:r>
            <a:r>
              <a:rPr lang="pt-BR" sz="1814" b="1" spc="9">
                <a:solidFill>
                  <a:srgbClr val="CC0000"/>
                </a:solidFill>
                <a:latin typeface="Verdana"/>
                <a:cs typeface="Verdana"/>
              </a:rPr>
              <a:t> </a:t>
            </a:r>
            <a:r>
              <a:rPr lang="pt-BR" sz="1814" b="1" spc="-5">
                <a:solidFill>
                  <a:srgbClr val="CC0000"/>
                </a:solidFill>
                <a:latin typeface="Verdana"/>
                <a:cs typeface="Verdana"/>
              </a:rPr>
              <a:t>aríete</a:t>
            </a:r>
            <a:r>
              <a:rPr lang="pt-BR" sz="1814" spc="-5">
                <a:latin typeface="Verdana"/>
                <a:cs typeface="Verdana"/>
              </a:rPr>
              <a:t>.</a:t>
            </a:r>
            <a:endParaRPr lang="pt-BR" sz="1814">
              <a:latin typeface="Verdana"/>
              <a:cs typeface="Verdana"/>
            </a:endParaRPr>
          </a:p>
          <a:p>
            <a:pPr marL="399042" marR="440501" indent="-247602" algn="just">
              <a:spcBef>
                <a:spcPts val="435"/>
              </a:spcBef>
              <a:buClr>
                <a:srgbClr val="CC0000"/>
              </a:buClr>
              <a:buFont typeface="Courier New"/>
              <a:buChar char="o"/>
              <a:tabLst>
                <a:tab pos="399618" algn="l"/>
              </a:tabLst>
            </a:pPr>
            <a:endParaRPr lang="pt-BR" sz="1814">
              <a:latin typeface="Verdana"/>
              <a:cs typeface="Verdana"/>
            </a:endParaRPr>
          </a:p>
          <a:p>
            <a:pPr marL="399042" marR="440501" indent="-247602" algn="just">
              <a:spcBef>
                <a:spcPts val="435"/>
              </a:spcBef>
              <a:buClr>
                <a:srgbClr val="CC0000"/>
              </a:buClr>
              <a:buFont typeface="Courier New"/>
              <a:buChar char="o"/>
              <a:tabLst>
                <a:tab pos="399618" algn="l"/>
              </a:tabLst>
            </a:pPr>
            <a:endParaRPr lang="pt-BR" sz="1814" dirty="0">
              <a:latin typeface="Verdana"/>
              <a:cs typeface="Verdana"/>
            </a:endParaRPr>
          </a:p>
        </p:txBody>
      </p:sp>
      <p:sp>
        <p:nvSpPr>
          <p:cNvPr id="5" name="object 10">
            <a:extLst>
              <a:ext uri="{FF2B5EF4-FFF2-40B4-BE49-F238E27FC236}">
                <a16:creationId xmlns:a16="http://schemas.microsoft.com/office/drawing/2014/main" id="{B954FEC2-FF33-417A-A58B-BFCD9905CBE2}"/>
              </a:ext>
            </a:extLst>
          </p:cNvPr>
          <p:cNvSpPr/>
          <p:nvPr/>
        </p:nvSpPr>
        <p:spPr>
          <a:xfrm>
            <a:off x="640080" y="3707120"/>
            <a:ext cx="2503429" cy="3150880"/>
          </a:xfrm>
          <a:prstGeom prst="rect">
            <a:avLst/>
          </a:prstGeom>
          <a:blipFill>
            <a:blip r:embed="rId2" cstate="print"/>
            <a:stretch>
              <a:fillRect/>
            </a:stretch>
          </a:blipFill>
        </p:spPr>
        <p:txBody>
          <a:bodyPr wrap="square" lIns="0" tIns="0" rIns="0" bIns="0" rtlCol="0"/>
          <a:lstStyle/>
          <a:p>
            <a:endParaRPr sz="1632"/>
          </a:p>
        </p:txBody>
      </p:sp>
      <p:sp>
        <p:nvSpPr>
          <p:cNvPr id="6" name="object 7">
            <a:extLst>
              <a:ext uri="{FF2B5EF4-FFF2-40B4-BE49-F238E27FC236}">
                <a16:creationId xmlns:a16="http://schemas.microsoft.com/office/drawing/2014/main" id="{CB78D1B7-CA92-4000-9C78-E19209A862E0}"/>
              </a:ext>
            </a:extLst>
          </p:cNvPr>
          <p:cNvSpPr/>
          <p:nvPr/>
        </p:nvSpPr>
        <p:spPr>
          <a:xfrm>
            <a:off x="5066691" y="3927922"/>
            <a:ext cx="5300371" cy="2709276"/>
          </a:xfrm>
          <a:prstGeom prst="rect">
            <a:avLst/>
          </a:prstGeom>
          <a:blipFill>
            <a:blip r:embed="rId3"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3614613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344184-9C26-4158-B561-9806D74FC6E5}"/>
              </a:ext>
            </a:extLst>
          </p:cNvPr>
          <p:cNvSpPr>
            <a:spLocks noGrp="1"/>
          </p:cNvSpPr>
          <p:nvPr>
            <p:ph type="title"/>
          </p:nvPr>
        </p:nvSpPr>
        <p:spPr>
          <a:xfrm>
            <a:off x="838201" y="365125"/>
            <a:ext cx="3193874" cy="1325563"/>
          </a:xfrm>
        </p:spPr>
        <p:txBody>
          <a:bodyPr>
            <a:normAutofit fontScale="90000"/>
          </a:bodyPr>
          <a:lstStyle/>
          <a:p>
            <a:pPr algn="ctr"/>
            <a:r>
              <a:rPr lang="pt-BR" dirty="0"/>
              <a:t>Exemplo de Locação de Água Fria</a:t>
            </a:r>
          </a:p>
        </p:txBody>
      </p:sp>
      <p:sp>
        <p:nvSpPr>
          <p:cNvPr id="3" name="Espaço Reservado para Conteúdo 2">
            <a:extLst>
              <a:ext uri="{FF2B5EF4-FFF2-40B4-BE49-F238E27FC236}">
                <a16:creationId xmlns:a16="http://schemas.microsoft.com/office/drawing/2014/main" id="{C926A4EC-C1F5-466D-A3F3-8D9A9D41F962}"/>
              </a:ext>
            </a:extLst>
          </p:cNvPr>
          <p:cNvSpPr>
            <a:spLocks noGrp="1"/>
          </p:cNvSpPr>
          <p:nvPr>
            <p:ph idx="1"/>
          </p:nvPr>
        </p:nvSpPr>
        <p:spPr>
          <a:xfrm>
            <a:off x="838201" y="2490237"/>
            <a:ext cx="2341098" cy="3686726"/>
          </a:xfrm>
        </p:spPr>
        <p:txBody>
          <a:bodyPr>
            <a:normAutofit/>
          </a:bodyPr>
          <a:lstStyle/>
          <a:p>
            <a:pPr algn="just"/>
            <a:r>
              <a:rPr lang="pt-BR" sz="2000" dirty="0"/>
              <a:t>Definir onde ficará o hidrômetro e caixa d'água</a:t>
            </a:r>
          </a:p>
          <a:p>
            <a:pPr algn="just"/>
            <a:r>
              <a:rPr lang="pt-BR" sz="2000" dirty="0"/>
              <a:t>Definir por onde a água irá subir para alimentar a caixa d'água</a:t>
            </a:r>
          </a:p>
        </p:txBody>
      </p:sp>
      <p:sp>
        <p:nvSpPr>
          <p:cNvPr id="4" name="Retângulo 3">
            <a:extLst>
              <a:ext uri="{FF2B5EF4-FFF2-40B4-BE49-F238E27FC236}">
                <a16:creationId xmlns:a16="http://schemas.microsoft.com/office/drawing/2014/main" id="{63BEE006-D080-4AA0-834D-468B2C436225}"/>
              </a:ext>
            </a:extLst>
          </p:cNvPr>
          <p:cNvSpPr/>
          <p:nvPr/>
        </p:nvSpPr>
        <p:spPr>
          <a:xfrm>
            <a:off x="8743240" y="851347"/>
            <a:ext cx="2995526" cy="5155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FDABAB6-8B12-4C3B-A780-0F3603FB0705}"/>
              </a:ext>
            </a:extLst>
          </p:cNvPr>
          <p:cNvSpPr/>
          <p:nvPr/>
        </p:nvSpPr>
        <p:spPr>
          <a:xfrm>
            <a:off x="8743240" y="2163011"/>
            <a:ext cx="2320278" cy="2535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DFB72DDF-D174-4213-93F7-DBCF0090DBA5}"/>
              </a:ext>
            </a:extLst>
          </p:cNvPr>
          <p:cNvSpPr txBox="1"/>
          <p:nvPr/>
        </p:nvSpPr>
        <p:spPr>
          <a:xfrm>
            <a:off x="9276920" y="3059668"/>
            <a:ext cx="1352560" cy="553998"/>
          </a:xfrm>
          <a:prstGeom prst="rect">
            <a:avLst/>
          </a:prstGeom>
          <a:noFill/>
        </p:spPr>
        <p:txBody>
          <a:bodyPr wrap="square" rtlCol="0">
            <a:spAutoFit/>
          </a:bodyPr>
          <a:lstStyle/>
          <a:p>
            <a:r>
              <a:rPr lang="pt-BR" sz="3000" dirty="0">
                <a:solidFill>
                  <a:schemeClr val="bg1"/>
                </a:solidFill>
              </a:rPr>
              <a:t>Imóvel</a:t>
            </a:r>
          </a:p>
        </p:txBody>
      </p:sp>
      <p:sp>
        <p:nvSpPr>
          <p:cNvPr id="7" name="CaixaDeTexto 6">
            <a:extLst>
              <a:ext uri="{FF2B5EF4-FFF2-40B4-BE49-F238E27FC236}">
                <a16:creationId xmlns:a16="http://schemas.microsoft.com/office/drawing/2014/main" id="{A16C8346-0F87-443A-A1A7-A6D73B42C3AA}"/>
              </a:ext>
            </a:extLst>
          </p:cNvPr>
          <p:cNvSpPr txBox="1"/>
          <p:nvPr/>
        </p:nvSpPr>
        <p:spPr>
          <a:xfrm>
            <a:off x="9863238" y="5980556"/>
            <a:ext cx="1352560" cy="553998"/>
          </a:xfrm>
          <a:prstGeom prst="rect">
            <a:avLst/>
          </a:prstGeom>
          <a:noFill/>
        </p:spPr>
        <p:txBody>
          <a:bodyPr wrap="square" rtlCol="0">
            <a:spAutoFit/>
          </a:bodyPr>
          <a:lstStyle/>
          <a:p>
            <a:r>
              <a:rPr lang="pt-BR" sz="3000" dirty="0"/>
              <a:t>Rua</a:t>
            </a:r>
          </a:p>
        </p:txBody>
      </p:sp>
      <p:sp>
        <p:nvSpPr>
          <p:cNvPr id="8" name="Retângulo 7">
            <a:extLst>
              <a:ext uri="{FF2B5EF4-FFF2-40B4-BE49-F238E27FC236}">
                <a16:creationId xmlns:a16="http://schemas.microsoft.com/office/drawing/2014/main" id="{EEEEF507-07E8-42B0-9C51-151D02757C98}"/>
              </a:ext>
            </a:extLst>
          </p:cNvPr>
          <p:cNvSpPr/>
          <p:nvPr/>
        </p:nvSpPr>
        <p:spPr>
          <a:xfrm>
            <a:off x="8743240" y="5865976"/>
            <a:ext cx="1561515" cy="1356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21F19B3D-4E41-4317-B8AD-D9E4813EB9C9}"/>
              </a:ext>
            </a:extLst>
          </p:cNvPr>
          <p:cNvSpPr txBox="1"/>
          <p:nvPr/>
        </p:nvSpPr>
        <p:spPr>
          <a:xfrm>
            <a:off x="8888443" y="5421562"/>
            <a:ext cx="1352560" cy="553998"/>
          </a:xfrm>
          <a:prstGeom prst="rect">
            <a:avLst/>
          </a:prstGeom>
          <a:noFill/>
        </p:spPr>
        <p:txBody>
          <a:bodyPr wrap="square" rtlCol="0">
            <a:spAutoFit/>
          </a:bodyPr>
          <a:lstStyle/>
          <a:p>
            <a:r>
              <a:rPr lang="pt-BR" sz="3000" dirty="0"/>
              <a:t>Portão</a:t>
            </a:r>
          </a:p>
        </p:txBody>
      </p:sp>
      <p:pic>
        <p:nvPicPr>
          <p:cNvPr id="10" name="Imagem 9">
            <a:extLst>
              <a:ext uri="{FF2B5EF4-FFF2-40B4-BE49-F238E27FC236}">
                <a16:creationId xmlns:a16="http://schemas.microsoft.com/office/drawing/2014/main" id="{0FB1734C-E466-49EE-BB3A-EB91BB234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609" y="1739557"/>
            <a:ext cx="2833257" cy="3038526"/>
          </a:xfrm>
          <a:prstGeom prst="rect">
            <a:avLst/>
          </a:prstGeom>
        </p:spPr>
      </p:pic>
      <p:sp>
        <p:nvSpPr>
          <p:cNvPr id="11" name="CaixaDeTexto 10">
            <a:extLst>
              <a:ext uri="{FF2B5EF4-FFF2-40B4-BE49-F238E27FC236}">
                <a16:creationId xmlns:a16="http://schemas.microsoft.com/office/drawing/2014/main" id="{444D314F-B82F-4317-9C9E-AA8A62152F6A}"/>
              </a:ext>
            </a:extLst>
          </p:cNvPr>
          <p:cNvSpPr txBox="1"/>
          <p:nvPr/>
        </p:nvSpPr>
        <p:spPr>
          <a:xfrm>
            <a:off x="9276920" y="292353"/>
            <a:ext cx="2440008" cy="553998"/>
          </a:xfrm>
          <a:prstGeom prst="rect">
            <a:avLst/>
          </a:prstGeom>
          <a:noFill/>
        </p:spPr>
        <p:txBody>
          <a:bodyPr wrap="square" rtlCol="0">
            <a:spAutoFit/>
          </a:bodyPr>
          <a:lstStyle/>
          <a:p>
            <a:r>
              <a:rPr lang="pt-BR" sz="3000" dirty="0"/>
              <a:t>Implantação</a:t>
            </a:r>
          </a:p>
        </p:txBody>
      </p:sp>
      <p:sp>
        <p:nvSpPr>
          <p:cNvPr id="12" name="Retângulo 11">
            <a:extLst>
              <a:ext uri="{FF2B5EF4-FFF2-40B4-BE49-F238E27FC236}">
                <a16:creationId xmlns:a16="http://schemas.microsoft.com/office/drawing/2014/main" id="{60FDC994-D817-488A-A2EA-66DB86625500}"/>
              </a:ext>
            </a:extLst>
          </p:cNvPr>
          <p:cNvSpPr/>
          <p:nvPr/>
        </p:nvSpPr>
        <p:spPr>
          <a:xfrm>
            <a:off x="11290944" y="5875968"/>
            <a:ext cx="447822" cy="135681"/>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DA890C8-9946-4655-87CC-6CDF533BC0F0}"/>
              </a:ext>
            </a:extLst>
          </p:cNvPr>
          <p:cNvSpPr/>
          <p:nvPr/>
        </p:nvSpPr>
        <p:spPr>
          <a:xfrm>
            <a:off x="9863238" y="2531767"/>
            <a:ext cx="377766" cy="4481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reto 14">
            <a:extLst>
              <a:ext uri="{FF2B5EF4-FFF2-40B4-BE49-F238E27FC236}">
                <a16:creationId xmlns:a16="http://schemas.microsoft.com/office/drawing/2014/main" id="{8AA2D6FB-8A36-4014-8031-2B8E68B79169}"/>
              </a:ext>
            </a:extLst>
          </p:cNvPr>
          <p:cNvCxnSpPr>
            <a:cxnSpLocks/>
          </p:cNvCxnSpPr>
          <p:nvPr/>
        </p:nvCxnSpPr>
        <p:spPr>
          <a:xfrm flipV="1">
            <a:off x="11685543" y="2706624"/>
            <a:ext cx="0" cy="31693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0BA6C52B-4056-4B30-9378-F92A9663559B}"/>
              </a:ext>
            </a:extLst>
          </p:cNvPr>
          <p:cNvCxnSpPr>
            <a:cxnSpLocks/>
          </p:cNvCxnSpPr>
          <p:nvPr/>
        </p:nvCxnSpPr>
        <p:spPr>
          <a:xfrm flipH="1">
            <a:off x="11063518" y="2717211"/>
            <a:ext cx="6220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CE35DBF4-8FC3-4E3A-85FD-A2495022D9B0}"/>
              </a:ext>
            </a:extLst>
          </p:cNvPr>
          <p:cNvCxnSpPr>
            <a:cxnSpLocks/>
          </p:cNvCxnSpPr>
          <p:nvPr/>
        </p:nvCxnSpPr>
        <p:spPr>
          <a:xfrm flipH="1">
            <a:off x="10241004" y="2717211"/>
            <a:ext cx="82251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7" name="Retângulo 16">
            <a:extLst>
              <a:ext uri="{FF2B5EF4-FFF2-40B4-BE49-F238E27FC236}">
                <a16:creationId xmlns:a16="http://schemas.microsoft.com/office/drawing/2014/main" id="{AEFD62DC-1111-42CD-BC44-F69BC4103C47}"/>
              </a:ext>
            </a:extLst>
          </p:cNvPr>
          <p:cNvSpPr/>
          <p:nvPr/>
        </p:nvSpPr>
        <p:spPr>
          <a:xfrm>
            <a:off x="4889894" y="851347"/>
            <a:ext cx="2995526" cy="5155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6E08CF2D-7EB1-4534-B97D-0D2F19842AAE}"/>
              </a:ext>
            </a:extLst>
          </p:cNvPr>
          <p:cNvSpPr/>
          <p:nvPr/>
        </p:nvSpPr>
        <p:spPr>
          <a:xfrm>
            <a:off x="5566397" y="2121929"/>
            <a:ext cx="2320278" cy="2535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7020BAB8-2AFB-4765-82CE-4271F19AD6BE}"/>
              </a:ext>
            </a:extLst>
          </p:cNvPr>
          <p:cNvSpPr txBox="1"/>
          <p:nvPr/>
        </p:nvSpPr>
        <p:spPr>
          <a:xfrm>
            <a:off x="6100077" y="3018586"/>
            <a:ext cx="1352560" cy="553998"/>
          </a:xfrm>
          <a:prstGeom prst="rect">
            <a:avLst/>
          </a:prstGeom>
          <a:noFill/>
        </p:spPr>
        <p:txBody>
          <a:bodyPr wrap="square" rtlCol="0">
            <a:spAutoFit/>
          </a:bodyPr>
          <a:lstStyle/>
          <a:p>
            <a:r>
              <a:rPr lang="pt-BR" sz="3000" dirty="0">
                <a:solidFill>
                  <a:schemeClr val="bg1"/>
                </a:solidFill>
              </a:rPr>
              <a:t>Imóvel</a:t>
            </a:r>
          </a:p>
        </p:txBody>
      </p:sp>
      <p:sp>
        <p:nvSpPr>
          <p:cNvPr id="21" name="CaixaDeTexto 20">
            <a:extLst>
              <a:ext uri="{FF2B5EF4-FFF2-40B4-BE49-F238E27FC236}">
                <a16:creationId xmlns:a16="http://schemas.microsoft.com/office/drawing/2014/main" id="{2357E3E1-86C3-4EA4-A050-37E27BED39DC}"/>
              </a:ext>
            </a:extLst>
          </p:cNvPr>
          <p:cNvSpPr txBox="1"/>
          <p:nvPr/>
        </p:nvSpPr>
        <p:spPr>
          <a:xfrm>
            <a:off x="6009892" y="5980556"/>
            <a:ext cx="1352560" cy="553998"/>
          </a:xfrm>
          <a:prstGeom prst="rect">
            <a:avLst/>
          </a:prstGeom>
          <a:noFill/>
        </p:spPr>
        <p:txBody>
          <a:bodyPr wrap="square" rtlCol="0">
            <a:spAutoFit/>
          </a:bodyPr>
          <a:lstStyle/>
          <a:p>
            <a:r>
              <a:rPr lang="pt-BR" sz="3000" dirty="0"/>
              <a:t>Rua</a:t>
            </a:r>
          </a:p>
        </p:txBody>
      </p:sp>
      <p:sp>
        <p:nvSpPr>
          <p:cNvPr id="22" name="Retângulo 21">
            <a:extLst>
              <a:ext uri="{FF2B5EF4-FFF2-40B4-BE49-F238E27FC236}">
                <a16:creationId xmlns:a16="http://schemas.microsoft.com/office/drawing/2014/main" id="{0D03DB85-2DA9-4588-84AC-437F1ED95267}"/>
              </a:ext>
            </a:extLst>
          </p:cNvPr>
          <p:cNvSpPr/>
          <p:nvPr/>
        </p:nvSpPr>
        <p:spPr>
          <a:xfrm>
            <a:off x="4889894" y="5865976"/>
            <a:ext cx="1561515" cy="1356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478C8084-E0FC-4CAF-8E9F-1D6732C0890E}"/>
              </a:ext>
            </a:extLst>
          </p:cNvPr>
          <p:cNvSpPr txBox="1"/>
          <p:nvPr/>
        </p:nvSpPr>
        <p:spPr>
          <a:xfrm>
            <a:off x="5035097" y="5421562"/>
            <a:ext cx="1352560" cy="553998"/>
          </a:xfrm>
          <a:prstGeom prst="rect">
            <a:avLst/>
          </a:prstGeom>
          <a:noFill/>
        </p:spPr>
        <p:txBody>
          <a:bodyPr wrap="square" rtlCol="0">
            <a:spAutoFit/>
          </a:bodyPr>
          <a:lstStyle/>
          <a:p>
            <a:r>
              <a:rPr lang="pt-BR" sz="3000" dirty="0"/>
              <a:t>Portão</a:t>
            </a:r>
          </a:p>
        </p:txBody>
      </p:sp>
      <p:pic>
        <p:nvPicPr>
          <p:cNvPr id="24" name="Imagem 23">
            <a:extLst>
              <a:ext uri="{FF2B5EF4-FFF2-40B4-BE49-F238E27FC236}">
                <a16:creationId xmlns:a16="http://schemas.microsoft.com/office/drawing/2014/main" id="{2DE6BFBD-6F34-4C66-9919-CD9FD6020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766" y="1698475"/>
            <a:ext cx="2833257" cy="3038526"/>
          </a:xfrm>
          <a:prstGeom prst="rect">
            <a:avLst/>
          </a:prstGeom>
        </p:spPr>
      </p:pic>
      <p:sp>
        <p:nvSpPr>
          <p:cNvPr id="25" name="CaixaDeTexto 24">
            <a:extLst>
              <a:ext uri="{FF2B5EF4-FFF2-40B4-BE49-F238E27FC236}">
                <a16:creationId xmlns:a16="http://schemas.microsoft.com/office/drawing/2014/main" id="{723F9B92-A62C-4183-843F-9C862701BF3B}"/>
              </a:ext>
            </a:extLst>
          </p:cNvPr>
          <p:cNvSpPr txBox="1"/>
          <p:nvPr/>
        </p:nvSpPr>
        <p:spPr>
          <a:xfrm>
            <a:off x="5423574" y="292353"/>
            <a:ext cx="2440008" cy="553998"/>
          </a:xfrm>
          <a:prstGeom prst="rect">
            <a:avLst/>
          </a:prstGeom>
          <a:noFill/>
        </p:spPr>
        <p:txBody>
          <a:bodyPr wrap="square" rtlCol="0">
            <a:spAutoFit/>
          </a:bodyPr>
          <a:lstStyle/>
          <a:p>
            <a:r>
              <a:rPr lang="pt-BR" sz="3000" dirty="0"/>
              <a:t>Implantação</a:t>
            </a:r>
          </a:p>
        </p:txBody>
      </p:sp>
      <p:sp>
        <p:nvSpPr>
          <p:cNvPr id="26" name="Retângulo 25">
            <a:extLst>
              <a:ext uri="{FF2B5EF4-FFF2-40B4-BE49-F238E27FC236}">
                <a16:creationId xmlns:a16="http://schemas.microsoft.com/office/drawing/2014/main" id="{94CD224A-D386-497E-B65E-2A71F8C36DAF}"/>
              </a:ext>
            </a:extLst>
          </p:cNvPr>
          <p:cNvSpPr/>
          <p:nvPr/>
        </p:nvSpPr>
        <p:spPr>
          <a:xfrm>
            <a:off x="7437598" y="5875968"/>
            <a:ext cx="447822" cy="135681"/>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A6A9868B-E3FE-4A27-8D49-8553C6435259}"/>
              </a:ext>
            </a:extLst>
          </p:cNvPr>
          <p:cNvSpPr/>
          <p:nvPr/>
        </p:nvSpPr>
        <p:spPr>
          <a:xfrm>
            <a:off x="6643578" y="2490237"/>
            <a:ext cx="377766" cy="4481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8" name="Conector reto 27">
            <a:extLst>
              <a:ext uri="{FF2B5EF4-FFF2-40B4-BE49-F238E27FC236}">
                <a16:creationId xmlns:a16="http://schemas.microsoft.com/office/drawing/2014/main" id="{73928AA7-1CF0-40C5-ADE0-9B650DCC0B00}"/>
              </a:ext>
            </a:extLst>
          </p:cNvPr>
          <p:cNvCxnSpPr>
            <a:cxnSpLocks/>
          </p:cNvCxnSpPr>
          <p:nvPr/>
        </p:nvCxnSpPr>
        <p:spPr>
          <a:xfrm flipV="1">
            <a:off x="7486404" y="4592639"/>
            <a:ext cx="0" cy="12833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id="{E12FEC68-5FAD-4C78-A46E-261C33808279}"/>
              </a:ext>
            </a:extLst>
          </p:cNvPr>
          <p:cNvCxnSpPr>
            <a:cxnSpLocks/>
          </p:cNvCxnSpPr>
          <p:nvPr/>
        </p:nvCxnSpPr>
        <p:spPr>
          <a:xfrm>
            <a:off x="6832461" y="2934577"/>
            <a:ext cx="0" cy="10667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a16="http://schemas.microsoft.com/office/drawing/2014/main" id="{D02992D4-F741-4DE1-8943-17E5972FCEA7}"/>
              </a:ext>
            </a:extLst>
          </p:cNvPr>
          <p:cNvCxnSpPr>
            <a:cxnSpLocks/>
          </p:cNvCxnSpPr>
          <p:nvPr/>
        </p:nvCxnSpPr>
        <p:spPr>
          <a:xfrm>
            <a:off x="6832461" y="3981966"/>
            <a:ext cx="653943" cy="6487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07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7" name="Imagem 3">
            <a:extLst>
              <a:ext uri="{FF2B5EF4-FFF2-40B4-BE49-F238E27FC236}">
                <a16:creationId xmlns:a16="http://schemas.microsoft.com/office/drawing/2014/main" id="{439A29A9-628C-4F50-9C94-8EF7F4DC9BF0}"/>
              </a:ext>
            </a:extLst>
          </p:cNvPr>
          <p:cNvPicPr>
            <a:picLocks noGrp="1"/>
          </p:cNvPicPr>
          <p:nvPr>
            <p:ph idx="4294967295"/>
          </p:nvPr>
        </p:nvPicPr>
        <p:blipFill rotWithShape="1">
          <a:blip r:embed="rId3" cstate="print">
            <a:alphaModFix/>
            <a:extLst>
              <a:ext uri="{28A0092B-C50C-407E-A947-70E740481C1C}">
                <a14:useLocalDpi xmlns:a14="http://schemas.microsoft.com/office/drawing/2010/main" val="0"/>
              </a:ext>
            </a:extLst>
          </a:blip>
          <a:srcRect t="10277" r="-1" b="13840"/>
          <a:stretch/>
        </p:blipFill>
        <p:spPr bwMode="auto">
          <a:xfrm>
            <a:off x="5943051" y="-178153"/>
            <a:ext cx="6394152" cy="6857990"/>
          </a:xfrm>
          <a:prstGeom prst="rect">
            <a:avLst/>
          </a:prstGeom>
          <a:noFill/>
        </p:spPr>
      </p:pic>
      <p:sp>
        <p:nvSpPr>
          <p:cNvPr id="2" name="Título 1">
            <a:extLst>
              <a:ext uri="{FF2B5EF4-FFF2-40B4-BE49-F238E27FC236}">
                <a16:creationId xmlns:a16="http://schemas.microsoft.com/office/drawing/2014/main" id="{5FD58D18-50D5-425C-B816-AB61E00943BF}"/>
              </a:ext>
            </a:extLst>
          </p:cNvPr>
          <p:cNvSpPr>
            <a:spLocks noGrp="1"/>
          </p:cNvSpPr>
          <p:nvPr>
            <p:ph type="title" idx="4294967295"/>
          </p:nvPr>
        </p:nvSpPr>
        <p:spPr>
          <a:xfrm>
            <a:off x="569708" y="-280730"/>
            <a:ext cx="4803636" cy="1311664"/>
          </a:xfrm>
        </p:spPr>
        <p:txBody>
          <a:bodyPr vert="horz" lIns="91440" tIns="45720" rIns="91440" bIns="45720" rtlCol="0" anchor="ctr">
            <a:normAutofit/>
          </a:bodyPr>
          <a:lstStyle/>
          <a:p>
            <a:r>
              <a:rPr lang="en-US" dirty="0" err="1">
                <a:solidFill>
                  <a:srgbClr val="000000"/>
                </a:solidFill>
              </a:rPr>
              <a:t>Projeto</a:t>
            </a:r>
            <a:r>
              <a:rPr lang="en-US" dirty="0">
                <a:solidFill>
                  <a:srgbClr val="000000"/>
                </a:solidFill>
              </a:rPr>
              <a:t> de </a:t>
            </a:r>
            <a:r>
              <a:rPr lang="en-US" dirty="0" err="1">
                <a:solidFill>
                  <a:srgbClr val="000000"/>
                </a:solidFill>
              </a:rPr>
              <a:t>Água</a:t>
            </a:r>
            <a:r>
              <a:rPr lang="en-US" dirty="0">
                <a:solidFill>
                  <a:srgbClr val="000000"/>
                </a:solidFill>
              </a:rPr>
              <a:t> Fria</a:t>
            </a:r>
          </a:p>
        </p:txBody>
      </p:sp>
      <p:sp>
        <p:nvSpPr>
          <p:cNvPr id="5" name="Retângulo 4">
            <a:extLst>
              <a:ext uri="{FF2B5EF4-FFF2-40B4-BE49-F238E27FC236}">
                <a16:creationId xmlns:a16="http://schemas.microsoft.com/office/drawing/2014/main" id="{B3C2DF94-CEE5-4FC8-9247-4CFBA1A3539A}"/>
              </a:ext>
            </a:extLst>
          </p:cNvPr>
          <p:cNvSpPr/>
          <p:nvPr/>
        </p:nvSpPr>
        <p:spPr>
          <a:xfrm>
            <a:off x="1404564" y="1276552"/>
            <a:ext cx="2995526" cy="5155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AF93079-CF88-4C83-B0A4-F28ABEEE9674}"/>
              </a:ext>
            </a:extLst>
          </p:cNvPr>
          <p:cNvSpPr/>
          <p:nvPr/>
        </p:nvSpPr>
        <p:spPr>
          <a:xfrm>
            <a:off x="1404564" y="2588216"/>
            <a:ext cx="2320278" cy="2535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792F43BD-6010-4E80-8EAE-B2914A95750D}"/>
              </a:ext>
            </a:extLst>
          </p:cNvPr>
          <p:cNvSpPr txBox="1"/>
          <p:nvPr/>
        </p:nvSpPr>
        <p:spPr>
          <a:xfrm>
            <a:off x="1938244" y="3484873"/>
            <a:ext cx="1352560" cy="553998"/>
          </a:xfrm>
          <a:prstGeom prst="rect">
            <a:avLst/>
          </a:prstGeom>
          <a:noFill/>
        </p:spPr>
        <p:txBody>
          <a:bodyPr wrap="square" rtlCol="0">
            <a:spAutoFit/>
          </a:bodyPr>
          <a:lstStyle/>
          <a:p>
            <a:r>
              <a:rPr lang="pt-BR" sz="3000" dirty="0">
                <a:solidFill>
                  <a:schemeClr val="bg1"/>
                </a:solidFill>
              </a:rPr>
              <a:t>Imóvel</a:t>
            </a:r>
          </a:p>
        </p:txBody>
      </p:sp>
      <p:sp>
        <p:nvSpPr>
          <p:cNvPr id="9" name="CaixaDeTexto 8">
            <a:extLst>
              <a:ext uri="{FF2B5EF4-FFF2-40B4-BE49-F238E27FC236}">
                <a16:creationId xmlns:a16="http://schemas.microsoft.com/office/drawing/2014/main" id="{4CC56B9C-1B55-4258-91B6-0C835208AFD9}"/>
              </a:ext>
            </a:extLst>
          </p:cNvPr>
          <p:cNvSpPr txBox="1"/>
          <p:nvPr/>
        </p:nvSpPr>
        <p:spPr>
          <a:xfrm>
            <a:off x="2524562" y="6405761"/>
            <a:ext cx="1352560" cy="553998"/>
          </a:xfrm>
          <a:prstGeom prst="rect">
            <a:avLst/>
          </a:prstGeom>
          <a:noFill/>
        </p:spPr>
        <p:txBody>
          <a:bodyPr wrap="square" rtlCol="0">
            <a:spAutoFit/>
          </a:bodyPr>
          <a:lstStyle/>
          <a:p>
            <a:r>
              <a:rPr lang="pt-BR" sz="3000" dirty="0"/>
              <a:t>Rua</a:t>
            </a:r>
          </a:p>
        </p:txBody>
      </p:sp>
      <p:sp>
        <p:nvSpPr>
          <p:cNvPr id="10" name="Retângulo 9">
            <a:extLst>
              <a:ext uri="{FF2B5EF4-FFF2-40B4-BE49-F238E27FC236}">
                <a16:creationId xmlns:a16="http://schemas.microsoft.com/office/drawing/2014/main" id="{CA17D26D-D3C7-4986-87AA-E1C5C980F0F7}"/>
              </a:ext>
            </a:extLst>
          </p:cNvPr>
          <p:cNvSpPr/>
          <p:nvPr/>
        </p:nvSpPr>
        <p:spPr>
          <a:xfrm>
            <a:off x="1404564" y="6291181"/>
            <a:ext cx="1561515" cy="1356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A0CACE40-B005-49DC-AC8C-997029C905A7}"/>
              </a:ext>
            </a:extLst>
          </p:cNvPr>
          <p:cNvSpPr txBox="1"/>
          <p:nvPr/>
        </p:nvSpPr>
        <p:spPr>
          <a:xfrm>
            <a:off x="1549767" y="5846767"/>
            <a:ext cx="1352560" cy="553998"/>
          </a:xfrm>
          <a:prstGeom prst="rect">
            <a:avLst/>
          </a:prstGeom>
          <a:noFill/>
        </p:spPr>
        <p:txBody>
          <a:bodyPr wrap="square" rtlCol="0">
            <a:spAutoFit/>
          </a:bodyPr>
          <a:lstStyle/>
          <a:p>
            <a:r>
              <a:rPr lang="pt-BR" sz="3000" dirty="0"/>
              <a:t>Portão</a:t>
            </a:r>
          </a:p>
        </p:txBody>
      </p:sp>
      <p:pic>
        <p:nvPicPr>
          <p:cNvPr id="13" name="Imagem 12">
            <a:extLst>
              <a:ext uri="{FF2B5EF4-FFF2-40B4-BE49-F238E27FC236}">
                <a16:creationId xmlns:a16="http://schemas.microsoft.com/office/drawing/2014/main" id="{BA17EB04-1A5B-4C4E-ADA2-3D33561E6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33" y="2164762"/>
            <a:ext cx="2833257" cy="3038526"/>
          </a:xfrm>
          <a:prstGeom prst="rect">
            <a:avLst/>
          </a:prstGeom>
        </p:spPr>
      </p:pic>
      <p:sp>
        <p:nvSpPr>
          <p:cNvPr id="14" name="CaixaDeTexto 13">
            <a:extLst>
              <a:ext uri="{FF2B5EF4-FFF2-40B4-BE49-F238E27FC236}">
                <a16:creationId xmlns:a16="http://schemas.microsoft.com/office/drawing/2014/main" id="{079FD033-4634-47C8-8AC3-738F1BF94B79}"/>
              </a:ext>
            </a:extLst>
          </p:cNvPr>
          <p:cNvSpPr txBox="1"/>
          <p:nvPr/>
        </p:nvSpPr>
        <p:spPr>
          <a:xfrm>
            <a:off x="1938244" y="717558"/>
            <a:ext cx="2440008" cy="553998"/>
          </a:xfrm>
          <a:prstGeom prst="rect">
            <a:avLst/>
          </a:prstGeom>
          <a:noFill/>
        </p:spPr>
        <p:txBody>
          <a:bodyPr wrap="square" rtlCol="0">
            <a:spAutoFit/>
          </a:bodyPr>
          <a:lstStyle/>
          <a:p>
            <a:r>
              <a:rPr lang="pt-BR" sz="3000" dirty="0"/>
              <a:t>Implantação</a:t>
            </a:r>
          </a:p>
        </p:txBody>
      </p:sp>
      <p:sp>
        <p:nvSpPr>
          <p:cNvPr id="15" name="Retângulo 14">
            <a:extLst>
              <a:ext uri="{FF2B5EF4-FFF2-40B4-BE49-F238E27FC236}">
                <a16:creationId xmlns:a16="http://schemas.microsoft.com/office/drawing/2014/main" id="{1D79F357-CCD9-4DD1-A97F-4E9DCD744AE9}"/>
              </a:ext>
            </a:extLst>
          </p:cNvPr>
          <p:cNvSpPr/>
          <p:nvPr/>
        </p:nvSpPr>
        <p:spPr>
          <a:xfrm>
            <a:off x="3952268" y="6301173"/>
            <a:ext cx="447822" cy="135681"/>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33C0A935-E4D2-4409-B8D7-A11ABFE11119}"/>
              </a:ext>
            </a:extLst>
          </p:cNvPr>
          <p:cNvSpPr/>
          <p:nvPr/>
        </p:nvSpPr>
        <p:spPr>
          <a:xfrm>
            <a:off x="2524562" y="2956972"/>
            <a:ext cx="377766" cy="4481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reto 16">
            <a:extLst>
              <a:ext uri="{FF2B5EF4-FFF2-40B4-BE49-F238E27FC236}">
                <a16:creationId xmlns:a16="http://schemas.microsoft.com/office/drawing/2014/main" id="{46EA915F-5630-4458-BD68-4E25973ED271}"/>
              </a:ext>
            </a:extLst>
          </p:cNvPr>
          <p:cNvCxnSpPr>
            <a:cxnSpLocks/>
          </p:cNvCxnSpPr>
          <p:nvPr/>
        </p:nvCxnSpPr>
        <p:spPr>
          <a:xfrm flipV="1">
            <a:off x="4346867" y="3131829"/>
            <a:ext cx="0" cy="31693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D91A11BD-446C-4407-820A-E9E290B9FBEC}"/>
              </a:ext>
            </a:extLst>
          </p:cNvPr>
          <p:cNvCxnSpPr>
            <a:cxnSpLocks/>
          </p:cNvCxnSpPr>
          <p:nvPr/>
        </p:nvCxnSpPr>
        <p:spPr>
          <a:xfrm flipH="1">
            <a:off x="3724842" y="3142416"/>
            <a:ext cx="6220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306DA1EC-C444-4DB4-8468-A2DD93D5ABA4}"/>
              </a:ext>
            </a:extLst>
          </p:cNvPr>
          <p:cNvCxnSpPr>
            <a:cxnSpLocks/>
          </p:cNvCxnSpPr>
          <p:nvPr/>
        </p:nvCxnSpPr>
        <p:spPr>
          <a:xfrm flipH="1">
            <a:off x="2902328" y="3142416"/>
            <a:ext cx="82251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2142C779-5E71-4803-BA7F-ACCF61AF8DA9}"/>
              </a:ext>
            </a:extLst>
          </p:cNvPr>
          <p:cNvCxnSpPr>
            <a:cxnSpLocks/>
          </p:cNvCxnSpPr>
          <p:nvPr/>
        </p:nvCxnSpPr>
        <p:spPr>
          <a:xfrm flipH="1">
            <a:off x="9975901" y="2101891"/>
            <a:ext cx="1884003"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id="{D2F431D0-0351-41B8-8C01-45BFD936BD4F}"/>
              </a:ext>
            </a:extLst>
          </p:cNvPr>
          <p:cNvSpPr/>
          <p:nvPr/>
        </p:nvSpPr>
        <p:spPr>
          <a:xfrm>
            <a:off x="8700448" y="1075629"/>
            <a:ext cx="216734" cy="1959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a:extLst>
              <a:ext uri="{FF2B5EF4-FFF2-40B4-BE49-F238E27FC236}">
                <a16:creationId xmlns:a16="http://schemas.microsoft.com/office/drawing/2014/main" id="{773B8272-D5C7-4167-A0A0-DE7FCFC5FE50}"/>
              </a:ext>
            </a:extLst>
          </p:cNvPr>
          <p:cNvSpPr/>
          <p:nvPr/>
        </p:nvSpPr>
        <p:spPr>
          <a:xfrm>
            <a:off x="11690641" y="1863563"/>
            <a:ext cx="216734" cy="1959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5" name="Conector reto 24">
            <a:extLst>
              <a:ext uri="{FF2B5EF4-FFF2-40B4-BE49-F238E27FC236}">
                <a16:creationId xmlns:a16="http://schemas.microsoft.com/office/drawing/2014/main" id="{57B5D7AB-1E27-4A04-909A-D34ED47F9611}"/>
              </a:ext>
            </a:extLst>
          </p:cNvPr>
          <p:cNvCxnSpPr>
            <a:cxnSpLocks/>
          </p:cNvCxnSpPr>
          <p:nvPr/>
        </p:nvCxnSpPr>
        <p:spPr>
          <a:xfrm>
            <a:off x="9532349" y="1155560"/>
            <a:ext cx="0" cy="561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4FDB9FAB-26E2-4564-BF76-4477A2F78584}"/>
              </a:ext>
            </a:extLst>
          </p:cNvPr>
          <p:cNvCxnSpPr>
            <a:cxnSpLocks/>
            <a:stCxn id="22" idx="2"/>
          </p:cNvCxnSpPr>
          <p:nvPr/>
        </p:nvCxnSpPr>
        <p:spPr>
          <a:xfrm flipV="1">
            <a:off x="8700448" y="1155561"/>
            <a:ext cx="825389" cy="1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a16="http://schemas.microsoft.com/office/drawing/2014/main" id="{A091C777-C17A-49A2-A1E5-E6AB93AA17A0}"/>
              </a:ext>
            </a:extLst>
          </p:cNvPr>
          <p:cNvCxnSpPr>
            <a:cxnSpLocks/>
          </p:cNvCxnSpPr>
          <p:nvPr/>
        </p:nvCxnSpPr>
        <p:spPr>
          <a:xfrm>
            <a:off x="9532349" y="1155560"/>
            <a:ext cx="6180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Conector reto 37">
            <a:extLst>
              <a:ext uri="{FF2B5EF4-FFF2-40B4-BE49-F238E27FC236}">
                <a16:creationId xmlns:a16="http://schemas.microsoft.com/office/drawing/2014/main" id="{0BE28646-D2BE-497C-8D49-D2AA2A11B826}"/>
              </a:ext>
            </a:extLst>
          </p:cNvPr>
          <p:cNvCxnSpPr>
            <a:cxnSpLocks/>
            <a:endCxn id="24" idx="1"/>
          </p:cNvCxnSpPr>
          <p:nvPr/>
        </p:nvCxnSpPr>
        <p:spPr>
          <a:xfrm>
            <a:off x="10150444" y="1155559"/>
            <a:ext cx="1571937" cy="73669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CaixaDeTexto 40">
            <a:extLst>
              <a:ext uri="{FF2B5EF4-FFF2-40B4-BE49-F238E27FC236}">
                <a16:creationId xmlns:a16="http://schemas.microsoft.com/office/drawing/2014/main" id="{C6DF1D4E-CB5A-45D4-81B6-1BF81F1A64C8}"/>
              </a:ext>
            </a:extLst>
          </p:cNvPr>
          <p:cNvSpPr txBox="1"/>
          <p:nvPr/>
        </p:nvSpPr>
        <p:spPr>
          <a:xfrm>
            <a:off x="8532886" y="744262"/>
            <a:ext cx="696167" cy="400110"/>
          </a:xfrm>
          <a:prstGeom prst="rect">
            <a:avLst/>
          </a:prstGeom>
          <a:noFill/>
        </p:spPr>
        <p:txBody>
          <a:bodyPr wrap="square" rtlCol="0">
            <a:spAutoFit/>
          </a:bodyPr>
          <a:lstStyle/>
          <a:p>
            <a:r>
              <a:rPr lang="pt-BR" sz="2000" dirty="0">
                <a:solidFill>
                  <a:srgbClr val="0070C0"/>
                </a:solidFill>
              </a:rPr>
              <a:t>AF1</a:t>
            </a:r>
          </a:p>
        </p:txBody>
      </p:sp>
      <p:sp>
        <p:nvSpPr>
          <p:cNvPr id="42" name="CaixaDeTexto 41">
            <a:extLst>
              <a:ext uri="{FF2B5EF4-FFF2-40B4-BE49-F238E27FC236}">
                <a16:creationId xmlns:a16="http://schemas.microsoft.com/office/drawing/2014/main" id="{45904A2E-84DD-4F1C-A47B-A759AAACD834}"/>
              </a:ext>
            </a:extLst>
          </p:cNvPr>
          <p:cNvSpPr txBox="1"/>
          <p:nvPr/>
        </p:nvSpPr>
        <p:spPr>
          <a:xfrm>
            <a:off x="11544272" y="2059490"/>
            <a:ext cx="696167" cy="400110"/>
          </a:xfrm>
          <a:prstGeom prst="rect">
            <a:avLst/>
          </a:prstGeom>
          <a:noFill/>
        </p:spPr>
        <p:txBody>
          <a:bodyPr wrap="square" rtlCol="0">
            <a:spAutoFit/>
          </a:bodyPr>
          <a:lstStyle/>
          <a:p>
            <a:r>
              <a:rPr lang="pt-BR" sz="2000" dirty="0">
                <a:solidFill>
                  <a:srgbClr val="0070C0"/>
                </a:solidFill>
              </a:rPr>
              <a:t>AF2</a:t>
            </a:r>
          </a:p>
        </p:txBody>
      </p:sp>
      <p:sp>
        <p:nvSpPr>
          <p:cNvPr id="4" name="Retângulo 3">
            <a:extLst>
              <a:ext uri="{FF2B5EF4-FFF2-40B4-BE49-F238E27FC236}">
                <a16:creationId xmlns:a16="http://schemas.microsoft.com/office/drawing/2014/main" id="{025F064E-BC3B-0EFF-2712-9CAF3CBBB5B6}"/>
              </a:ext>
            </a:extLst>
          </p:cNvPr>
          <p:cNvSpPr/>
          <p:nvPr/>
        </p:nvSpPr>
        <p:spPr>
          <a:xfrm>
            <a:off x="9158068" y="1684107"/>
            <a:ext cx="795711" cy="8355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3" name="Conector reto 22">
            <a:extLst>
              <a:ext uri="{FF2B5EF4-FFF2-40B4-BE49-F238E27FC236}">
                <a16:creationId xmlns:a16="http://schemas.microsoft.com/office/drawing/2014/main" id="{808DB98D-71D5-CDE7-F687-B5898C5D7949}"/>
              </a:ext>
            </a:extLst>
          </p:cNvPr>
          <p:cNvCxnSpPr>
            <a:cxnSpLocks/>
          </p:cNvCxnSpPr>
          <p:nvPr/>
        </p:nvCxnSpPr>
        <p:spPr>
          <a:xfrm>
            <a:off x="10102005" y="1155558"/>
            <a:ext cx="1757899" cy="901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id="{6A5B8F6B-D2F6-AAE7-7E6A-4C5A5676323D}"/>
              </a:ext>
            </a:extLst>
          </p:cNvPr>
          <p:cNvSpPr/>
          <p:nvPr/>
        </p:nvSpPr>
        <p:spPr>
          <a:xfrm>
            <a:off x="11699784" y="1075629"/>
            <a:ext cx="216734" cy="1959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B1CD720D-5A89-66D0-4BD6-E966A0DA90AE}"/>
              </a:ext>
            </a:extLst>
          </p:cNvPr>
          <p:cNvSpPr txBox="1"/>
          <p:nvPr/>
        </p:nvSpPr>
        <p:spPr>
          <a:xfrm>
            <a:off x="10667853" y="765548"/>
            <a:ext cx="1615381" cy="400110"/>
          </a:xfrm>
          <a:prstGeom prst="rect">
            <a:avLst/>
          </a:prstGeom>
          <a:noFill/>
        </p:spPr>
        <p:txBody>
          <a:bodyPr wrap="square" rtlCol="0">
            <a:spAutoFit/>
          </a:bodyPr>
          <a:lstStyle/>
          <a:p>
            <a:r>
              <a:rPr lang="pt-BR" sz="2000" dirty="0">
                <a:solidFill>
                  <a:srgbClr val="0070C0"/>
                </a:solidFill>
              </a:rPr>
              <a:t>AF2 </a:t>
            </a:r>
            <a:r>
              <a:rPr lang="pt-BR" sz="1000" dirty="0">
                <a:solidFill>
                  <a:srgbClr val="0070C0"/>
                </a:solidFill>
              </a:rPr>
              <a:t>(opção 02)</a:t>
            </a:r>
          </a:p>
        </p:txBody>
      </p:sp>
    </p:spTree>
    <p:extLst>
      <p:ext uri="{BB962C8B-B14F-4D97-AF65-F5344CB8AC3E}">
        <p14:creationId xmlns:p14="http://schemas.microsoft.com/office/powerpoint/2010/main" val="33920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41" grpId="0"/>
      <p:bldP spid="42" grpId="0"/>
      <p:bldP spid="29" grpId="0" animBg="1"/>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9C689-DEC1-4A45-AE5A-2546C1B6A08E}"/>
              </a:ext>
            </a:extLst>
          </p:cNvPr>
          <p:cNvSpPr>
            <a:spLocks noGrp="1"/>
          </p:cNvSpPr>
          <p:nvPr>
            <p:ph type="title"/>
          </p:nvPr>
        </p:nvSpPr>
        <p:spPr>
          <a:xfrm>
            <a:off x="334617" y="456209"/>
            <a:ext cx="6675783" cy="748058"/>
          </a:xfrm>
        </p:spPr>
        <p:txBody>
          <a:bodyPr>
            <a:normAutofit/>
          </a:bodyPr>
          <a:lstStyle/>
          <a:p>
            <a:r>
              <a:rPr lang="pt-BR" dirty="0"/>
              <a:t>Dimensionamento: Métodos</a:t>
            </a:r>
          </a:p>
        </p:txBody>
      </p:sp>
      <p:graphicFrame>
        <p:nvGraphicFramePr>
          <p:cNvPr id="14" name="Espaço Reservado para Conteúdo 2">
            <a:extLst>
              <a:ext uri="{FF2B5EF4-FFF2-40B4-BE49-F238E27FC236}">
                <a16:creationId xmlns:a16="http://schemas.microsoft.com/office/drawing/2014/main" id="{7167104C-C07E-4A6D-BEAF-BCABA28DA1FE}"/>
              </a:ext>
            </a:extLst>
          </p:cNvPr>
          <p:cNvGraphicFramePr>
            <a:graphicFrameLocks noGrp="1"/>
          </p:cNvGraphicFramePr>
          <p:nvPr>
            <p:ph idx="1"/>
            <p:extLst>
              <p:ext uri="{D42A27DB-BD31-4B8C-83A1-F6EECF244321}">
                <p14:modId xmlns:p14="http://schemas.microsoft.com/office/powerpoint/2010/main" val="2057364924"/>
              </p:ext>
            </p:extLst>
          </p:nvPr>
        </p:nvGraphicFramePr>
        <p:xfrm>
          <a:off x="6096000" y="963600"/>
          <a:ext cx="5761383" cy="238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m 3">
            <a:extLst>
              <a:ext uri="{FF2B5EF4-FFF2-40B4-BE49-F238E27FC236}">
                <a16:creationId xmlns:a16="http://schemas.microsoft.com/office/drawing/2014/main" id="{56FCC934-5407-F63A-3E39-F86B46FA1A55}"/>
              </a:ext>
            </a:extLst>
          </p:cNvPr>
          <p:cNvPicPr>
            <a:picLocks/>
          </p:cNvPicPr>
          <p:nvPr/>
        </p:nvPicPr>
        <p:blipFill>
          <a:blip r:embed="rId7">
            <a:extLst>
              <a:ext uri="{28A0092B-C50C-407E-A947-70E740481C1C}">
                <a14:useLocalDpi xmlns:a14="http://schemas.microsoft.com/office/drawing/2010/main" val="0"/>
              </a:ext>
            </a:extLst>
          </a:blip>
          <a:stretch>
            <a:fillRect/>
          </a:stretch>
        </p:blipFill>
        <p:spPr bwMode="auto">
          <a:xfrm>
            <a:off x="801284" y="3890186"/>
            <a:ext cx="5294716" cy="1760493"/>
          </a:xfrm>
          <a:prstGeom prst="rect">
            <a:avLst/>
          </a:prstGeom>
          <a:noFill/>
        </p:spPr>
      </p:pic>
      <p:pic>
        <p:nvPicPr>
          <p:cNvPr id="4" name="Imagem 3">
            <a:extLst>
              <a:ext uri="{FF2B5EF4-FFF2-40B4-BE49-F238E27FC236}">
                <a16:creationId xmlns:a16="http://schemas.microsoft.com/office/drawing/2014/main" id="{CE3C3B55-DDF2-7BD3-8EB2-4F3728EF382B}"/>
              </a:ext>
            </a:extLst>
          </p:cNvPr>
          <p:cNvPicPr>
            <a:picLocks/>
          </p:cNvPicPr>
          <p:nvPr/>
        </p:nvPicPr>
        <p:blipFill>
          <a:blip r:embed="rId8">
            <a:extLst>
              <a:ext uri="{28A0092B-C50C-407E-A947-70E740481C1C}">
                <a14:useLocalDpi xmlns:a14="http://schemas.microsoft.com/office/drawing/2010/main" val="0"/>
              </a:ext>
            </a:extLst>
          </a:blip>
          <a:stretch>
            <a:fillRect/>
          </a:stretch>
        </p:blipFill>
        <p:spPr bwMode="auto">
          <a:xfrm>
            <a:off x="6399592" y="3481012"/>
            <a:ext cx="5294715" cy="2872382"/>
          </a:xfrm>
          <a:prstGeom prst="rect">
            <a:avLst/>
          </a:prstGeom>
          <a:noFill/>
        </p:spPr>
      </p:pic>
    </p:spTree>
    <p:extLst>
      <p:ext uri="{BB962C8B-B14F-4D97-AF65-F5344CB8AC3E}">
        <p14:creationId xmlns:p14="http://schemas.microsoft.com/office/powerpoint/2010/main" val="3699642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49">
            <a:extLst>
              <a:ext uri="{FF2B5EF4-FFF2-40B4-BE49-F238E27FC236}">
                <a16:creationId xmlns:a16="http://schemas.microsoft.com/office/drawing/2014/main" id="{D91C6979-50E4-4EE2-898F-C6C12778B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5">
            <a:extLst>
              <a:ext uri="{FF2B5EF4-FFF2-40B4-BE49-F238E27FC236}">
                <a16:creationId xmlns:a16="http://schemas.microsoft.com/office/drawing/2014/main" id="{72E44FCB-1CD3-4165-BB80-B9725454F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10"/>
            <a:ext cx="542047" cy="1997228"/>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81089C96-ABA7-4974-ACD5-74686A553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8"/>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
            <a:extLst>
              <a:ext uri="{FF2B5EF4-FFF2-40B4-BE49-F238E27FC236}">
                <a16:creationId xmlns:a16="http://schemas.microsoft.com/office/drawing/2014/main" id="{6FA230C2-E9CA-4943-A930-10AA88473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7"/>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
            <a:extLst>
              <a:ext uri="{FF2B5EF4-FFF2-40B4-BE49-F238E27FC236}">
                <a16:creationId xmlns:a16="http://schemas.microsoft.com/office/drawing/2014/main" id="{CC988297-7FEA-4B53-AC29-C3E10B38F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8"/>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
            <a:extLst>
              <a:ext uri="{FF2B5EF4-FFF2-40B4-BE49-F238E27FC236}">
                <a16:creationId xmlns:a16="http://schemas.microsoft.com/office/drawing/2014/main" id="{3932437D-69C7-41AF-8DA3-28AE212E1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8"/>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8">
            <a:extLst>
              <a:ext uri="{FF2B5EF4-FFF2-40B4-BE49-F238E27FC236}">
                <a16:creationId xmlns:a16="http://schemas.microsoft.com/office/drawing/2014/main" id="{47C5A609-4AC8-4DED-80A9-53036435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9"/>
            <a:ext cx="7978524" cy="16478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8C9E8D9E-B8F0-42BF-9415-B63BF50A417B}"/>
              </a:ext>
            </a:extLst>
          </p:cNvPr>
          <p:cNvSpPr>
            <a:spLocks noGrp="1"/>
          </p:cNvSpPr>
          <p:nvPr>
            <p:ph type="title"/>
          </p:nvPr>
        </p:nvSpPr>
        <p:spPr>
          <a:xfrm>
            <a:off x="1315959" y="4327936"/>
            <a:ext cx="7450586" cy="1212102"/>
          </a:xfrm>
        </p:spPr>
        <p:txBody>
          <a:bodyPr>
            <a:normAutofit/>
          </a:bodyPr>
          <a:lstStyle/>
          <a:p>
            <a:r>
              <a:rPr lang="pt-BR" sz="3700" b="1" dirty="0">
                <a:solidFill>
                  <a:srgbClr val="FFFFFF"/>
                </a:solidFill>
              </a:rPr>
              <a:t>Critério do Consumo Máximo Provável </a:t>
            </a:r>
            <a:br>
              <a:rPr lang="pt-BR" sz="3700" b="1" dirty="0">
                <a:solidFill>
                  <a:srgbClr val="FFFFFF"/>
                </a:solidFill>
              </a:rPr>
            </a:br>
            <a:endParaRPr lang="pt-BR" sz="3700" dirty="0">
              <a:solidFill>
                <a:srgbClr val="FFFFFF"/>
              </a:solidFill>
            </a:endParaRPr>
          </a:p>
        </p:txBody>
      </p:sp>
      <p:sp>
        <p:nvSpPr>
          <p:cNvPr id="3" name="Espaço Reservado para Conteúdo 2">
            <a:extLst>
              <a:ext uri="{FF2B5EF4-FFF2-40B4-BE49-F238E27FC236}">
                <a16:creationId xmlns:a16="http://schemas.microsoft.com/office/drawing/2014/main" id="{2FAA78C8-AEFA-4035-9AFB-F280C4026AEF}"/>
              </a:ext>
            </a:extLst>
          </p:cNvPr>
          <p:cNvSpPr>
            <a:spLocks noGrp="1"/>
          </p:cNvSpPr>
          <p:nvPr>
            <p:ph idx="1"/>
          </p:nvPr>
        </p:nvSpPr>
        <p:spPr>
          <a:xfrm>
            <a:off x="1367625" y="839354"/>
            <a:ext cx="9953518" cy="2972941"/>
          </a:xfrm>
        </p:spPr>
        <p:txBody>
          <a:bodyPr anchor="ctr">
            <a:normAutofit/>
          </a:bodyPr>
          <a:lstStyle/>
          <a:p>
            <a:r>
              <a:rPr lang="pt-BR" sz="3000" dirty="0"/>
              <a:t>Este critério se baseia na hipótese de que o uso simultâneo dos aparelhos de um mesmo ramal é pouco provável e na probabilidade do uso simultâneo diminuir com o aumento do número de aparelhos. Este critério conduz a diâmetros menores do que pelo critério anterior.</a:t>
            </a:r>
          </a:p>
        </p:txBody>
      </p:sp>
      <p:sp>
        <p:nvSpPr>
          <p:cNvPr id="64" name="Rectangle 8">
            <a:extLst>
              <a:ext uri="{FF2B5EF4-FFF2-40B4-BE49-F238E27FC236}">
                <a16:creationId xmlns:a16="http://schemas.microsoft.com/office/drawing/2014/main" id="{13581BFA-99C5-4E44-9DE8-D2609F862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10"/>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0840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ítulo 1">
            <a:extLst>
              <a:ext uri="{FF2B5EF4-FFF2-40B4-BE49-F238E27FC236}">
                <a16:creationId xmlns:a16="http://schemas.microsoft.com/office/drawing/2014/main" id="{6B9460B9-84F3-4118-94ED-58E8F9DDC4AE}"/>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mj-lt"/>
                <a:ea typeface="+mj-ea"/>
                <a:cs typeface="+mj-cs"/>
              </a:rPr>
              <a:t>Dimensionamento</a:t>
            </a:r>
          </a:p>
        </p:txBody>
      </p:sp>
      <p:pic>
        <p:nvPicPr>
          <p:cNvPr id="10" name="Imagem 9">
            <a:extLst>
              <a:ext uri="{FF2B5EF4-FFF2-40B4-BE49-F238E27FC236}">
                <a16:creationId xmlns:a16="http://schemas.microsoft.com/office/drawing/2014/main" id="{894A726F-5808-4796-A550-24CA40806A0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56532" y="1579820"/>
            <a:ext cx="8480589" cy="5045951"/>
          </a:xfrm>
          <a:prstGeom prst="rect">
            <a:avLst/>
          </a:prstGeom>
          <a:noFill/>
        </p:spPr>
      </p:pic>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3C68DC17-965A-4C17-B458-028FEF609B9E}"/>
                  </a:ext>
                </a:extLst>
              </p:cNvPr>
              <p:cNvSpPr/>
              <p:nvPr/>
            </p:nvSpPr>
            <p:spPr>
              <a:xfrm>
                <a:off x="9037121" y="4076185"/>
                <a:ext cx="2996526" cy="6908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500" b="0" i="1" smtClean="0">
                          <a:solidFill>
                            <a:schemeClr val="tx1"/>
                          </a:solidFill>
                          <a:latin typeface="Cambria Math" panose="02040503050406030204" pitchFamily="18" charset="0"/>
                        </a:rPr>
                        <m:t>𝑄</m:t>
                      </m:r>
                      <m:r>
                        <a:rPr lang="en-US" sz="3500" b="0" i="1" smtClean="0">
                          <a:solidFill>
                            <a:schemeClr val="tx1"/>
                          </a:solidFill>
                          <a:latin typeface="Cambria Math" panose="02040503050406030204" pitchFamily="18" charset="0"/>
                        </a:rPr>
                        <m:t>= 0,3 .</m:t>
                      </m:r>
                      <m:rad>
                        <m:radPr>
                          <m:degHide m:val="on"/>
                          <m:ctrlPr>
                            <a:rPr lang="en-US" sz="3500" i="1">
                              <a:solidFill>
                                <a:schemeClr val="tx1"/>
                              </a:solidFill>
                              <a:latin typeface="Cambria Math" panose="02040503050406030204" pitchFamily="18" charset="0"/>
                            </a:rPr>
                          </m:ctrlPr>
                        </m:radPr>
                        <m:deg/>
                        <m:e>
                          <m:r>
                            <a:rPr lang="en-US" sz="3500" b="0" i="1">
                              <a:solidFill>
                                <a:schemeClr val="tx1"/>
                              </a:solidFill>
                              <a:latin typeface="Cambria Math" panose="02040503050406030204" pitchFamily="18" charset="0"/>
                            </a:rPr>
                            <m:t>𝛴</m:t>
                          </m:r>
                          <m:r>
                            <a:rPr lang="en-US" sz="3500" b="0" i="1">
                              <a:solidFill>
                                <a:schemeClr val="tx1"/>
                              </a:solidFill>
                              <a:latin typeface="Cambria Math" panose="02040503050406030204" pitchFamily="18" charset="0"/>
                            </a:rPr>
                            <m:t>𝑃</m:t>
                          </m:r>
                        </m:e>
                      </m:rad>
                    </m:oMath>
                  </m:oMathPara>
                </a14:m>
                <a:endParaRPr lang="pt-BR" sz="3500" dirty="0">
                  <a:solidFill>
                    <a:schemeClr val="tx1"/>
                  </a:solidFill>
                </a:endParaRPr>
              </a:p>
            </p:txBody>
          </p:sp>
        </mc:Choice>
        <mc:Fallback xmlns="">
          <p:sp>
            <p:nvSpPr>
              <p:cNvPr id="9" name="Retângulo 8">
                <a:extLst>
                  <a:ext uri="{FF2B5EF4-FFF2-40B4-BE49-F238E27FC236}">
                    <a16:creationId xmlns:a16="http://schemas.microsoft.com/office/drawing/2014/main" id="{3C68DC17-965A-4C17-B458-028FEF609B9E}"/>
                  </a:ext>
                </a:extLst>
              </p:cNvPr>
              <p:cNvSpPr>
                <a:spLocks noRot="1" noChangeAspect="1" noMove="1" noResize="1" noEditPoints="1" noAdjustHandles="1" noChangeArrowheads="1" noChangeShapeType="1" noTextEdit="1"/>
              </p:cNvSpPr>
              <p:nvPr/>
            </p:nvSpPr>
            <p:spPr>
              <a:xfrm>
                <a:off x="9037121" y="4076185"/>
                <a:ext cx="2996526" cy="690895"/>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110AD17F-27A6-4CAF-ABE4-0F554C6323EE}"/>
                  </a:ext>
                </a:extLst>
              </p:cNvPr>
              <p:cNvSpPr txBox="1"/>
              <p:nvPr/>
            </p:nvSpPr>
            <p:spPr>
              <a:xfrm>
                <a:off x="8951495" y="5094363"/>
                <a:ext cx="3348789" cy="9566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rPr>
                        <m:t>𝑄</m:t>
                      </m:r>
                      <m:r>
                        <a:rPr lang="en-US" sz="3000" b="0" i="1" smtClean="0">
                          <a:solidFill>
                            <a:schemeClr val="tx1"/>
                          </a:solidFill>
                          <a:latin typeface="Cambria Math" panose="02040503050406030204" pitchFamily="18" charset="0"/>
                        </a:rPr>
                        <m:t>=</m:t>
                      </m:r>
                      <m:r>
                        <a:rPr lang="pt-BR" sz="3000" b="0" i="1" smtClean="0">
                          <a:solidFill>
                            <a:schemeClr val="tx1"/>
                          </a:solidFill>
                          <a:latin typeface="Cambria Math" panose="02040503050406030204" pitchFamily="18" charset="0"/>
                        </a:rPr>
                        <m:t>𝑣</m:t>
                      </m:r>
                      <m:r>
                        <a:rPr lang="pt-BR" sz="3000" b="0" i="1" smtClean="0">
                          <a:solidFill>
                            <a:schemeClr val="tx1"/>
                          </a:solidFill>
                          <a:latin typeface="Cambria Math" panose="02040503050406030204" pitchFamily="18" charset="0"/>
                        </a:rPr>
                        <m:t> . </m:t>
                      </m:r>
                      <m:r>
                        <a:rPr lang="pt-BR" sz="3000" b="0" i="1" smtClean="0">
                          <a:solidFill>
                            <a:schemeClr val="tx1"/>
                          </a:solidFill>
                          <a:latin typeface="Cambria Math" panose="02040503050406030204" pitchFamily="18" charset="0"/>
                        </a:rPr>
                        <m:t>𝐴</m:t>
                      </m:r>
                      <m:r>
                        <a:rPr lang="pt-BR" sz="3000" b="0" i="1" smtClean="0">
                          <a:solidFill>
                            <a:schemeClr val="tx1"/>
                          </a:solidFill>
                          <a:latin typeface="Cambria Math" panose="02040503050406030204" pitchFamily="18" charset="0"/>
                          <a:ea typeface="Cambria Math" panose="02040503050406030204" pitchFamily="18" charset="0"/>
                        </a:rPr>
                        <m:t>→</m:t>
                      </m:r>
                      <m:r>
                        <a:rPr lang="pt-BR" sz="3000" b="0" i="1" smtClean="0">
                          <a:solidFill>
                            <a:schemeClr val="tx1"/>
                          </a:solidFill>
                          <a:latin typeface="Cambria Math" panose="02040503050406030204" pitchFamily="18" charset="0"/>
                          <a:ea typeface="Cambria Math" panose="02040503050406030204" pitchFamily="18" charset="0"/>
                        </a:rPr>
                        <m:t>𝑣</m:t>
                      </m:r>
                      <m:r>
                        <a:rPr lang="pt-BR" sz="3000" b="0" i="1" smtClean="0">
                          <a:solidFill>
                            <a:schemeClr val="tx1"/>
                          </a:solidFill>
                          <a:latin typeface="Cambria Math" panose="02040503050406030204" pitchFamily="18" charset="0"/>
                          <a:ea typeface="Cambria Math" panose="02040503050406030204" pitchFamily="18" charset="0"/>
                        </a:rPr>
                        <m:t>=</m:t>
                      </m:r>
                      <m:f>
                        <m:fPr>
                          <m:ctrlPr>
                            <a:rPr lang="pt-BR" sz="3000" b="0" i="1" smtClean="0">
                              <a:solidFill>
                                <a:schemeClr val="tx1"/>
                              </a:solidFill>
                              <a:latin typeface="Cambria Math" panose="02040503050406030204" pitchFamily="18" charset="0"/>
                              <a:ea typeface="Cambria Math" panose="02040503050406030204" pitchFamily="18" charset="0"/>
                            </a:rPr>
                          </m:ctrlPr>
                        </m:fPr>
                        <m:num>
                          <m:r>
                            <a:rPr lang="pt-BR" sz="3000" b="0" i="1" smtClean="0">
                              <a:solidFill>
                                <a:schemeClr val="tx1"/>
                              </a:solidFill>
                              <a:latin typeface="Cambria Math" panose="02040503050406030204" pitchFamily="18" charset="0"/>
                              <a:ea typeface="Cambria Math" panose="02040503050406030204" pitchFamily="18" charset="0"/>
                            </a:rPr>
                            <m:t>𝑄</m:t>
                          </m:r>
                        </m:num>
                        <m:den>
                          <m:r>
                            <a:rPr lang="pt-BR" sz="3000" b="0" i="1" smtClean="0">
                              <a:solidFill>
                                <a:schemeClr val="tx1"/>
                              </a:solidFill>
                              <a:latin typeface="Cambria Math" panose="02040503050406030204" pitchFamily="18" charset="0"/>
                              <a:ea typeface="Cambria Math" panose="02040503050406030204" pitchFamily="18" charset="0"/>
                            </a:rPr>
                            <m:t>𝐴</m:t>
                          </m:r>
                        </m:den>
                      </m:f>
                    </m:oMath>
                  </m:oMathPara>
                </a14:m>
                <a:endParaRPr lang="pt-BR" sz="3000" dirty="0"/>
              </a:p>
            </p:txBody>
          </p:sp>
        </mc:Choice>
        <mc:Fallback xmlns="">
          <p:sp>
            <p:nvSpPr>
              <p:cNvPr id="6" name="CaixaDeTexto 5">
                <a:extLst>
                  <a:ext uri="{FF2B5EF4-FFF2-40B4-BE49-F238E27FC236}">
                    <a16:creationId xmlns:a16="http://schemas.microsoft.com/office/drawing/2014/main" id="{110AD17F-27A6-4CAF-ABE4-0F554C6323EE}"/>
                  </a:ext>
                </a:extLst>
              </p:cNvPr>
              <p:cNvSpPr txBox="1">
                <a:spLocks noRot="1" noChangeAspect="1" noMove="1" noResize="1" noEditPoints="1" noAdjustHandles="1" noChangeArrowheads="1" noChangeShapeType="1" noTextEdit="1"/>
              </p:cNvSpPr>
              <p:nvPr/>
            </p:nvSpPr>
            <p:spPr>
              <a:xfrm>
                <a:off x="8951495" y="5094363"/>
                <a:ext cx="3348789" cy="956672"/>
              </a:xfrm>
              <a:prstGeom prst="rect">
                <a:avLst/>
              </a:prstGeom>
              <a:blipFill>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23391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8C99F0-DE6D-4031-6E51-EA749A76052F}"/>
              </a:ext>
            </a:extLst>
          </p:cNvPr>
          <p:cNvSpPr>
            <a:spLocks noGrp="1"/>
          </p:cNvSpPr>
          <p:nvPr>
            <p:ph type="title"/>
          </p:nvPr>
        </p:nvSpPr>
        <p:spPr>
          <a:xfrm>
            <a:off x="630936" y="640823"/>
            <a:ext cx="3419856" cy="5583148"/>
          </a:xfrm>
        </p:spPr>
        <p:txBody>
          <a:bodyPr anchor="ctr">
            <a:noAutofit/>
          </a:bodyPr>
          <a:lstStyle/>
          <a:p>
            <a:br>
              <a:rPr lang="pt-BR" sz="2000" dirty="0"/>
            </a:br>
            <a:r>
              <a:rPr lang="pt-BR" sz="2000" dirty="0"/>
              <a:t>Considere a imagem ao lado.</a:t>
            </a:r>
            <a:br>
              <a:rPr lang="pt-BR" sz="2000" dirty="0"/>
            </a:br>
            <a:br>
              <a:rPr lang="pt-BR" sz="2000" dirty="0"/>
            </a:br>
            <a:r>
              <a:rPr lang="pt-BR" sz="2000" dirty="0"/>
              <a:t>A fase de tratamento de água representada pelo número 5 é conhecida como:</a:t>
            </a:r>
            <a:br>
              <a:rPr lang="pt-BR" sz="2000" dirty="0"/>
            </a:br>
            <a:br>
              <a:rPr lang="pt-BR" sz="2000" dirty="0"/>
            </a:br>
            <a:r>
              <a:rPr lang="pt-BR" sz="2000" dirty="0"/>
              <a:t>A. aeração.</a:t>
            </a:r>
            <a:br>
              <a:rPr lang="pt-BR" sz="2000" dirty="0"/>
            </a:br>
            <a:r>
              <a:rPr lang="pt-BR" sz="2000" dirty="0"/>
              <a:t>B. coagulação.</a:t>
            </a:r>
            <a:br>
              <a:rPr lang="pt-BR" sz="2000" dirty="0"/>
            </a:br>
            <a:r>
              <a:rPr lang="pt-BR" sz="2000" dirty="0"/>
              <a:t>C. filtração.</a:t>
            </a:r>
            <a:br>
              <a:rPr lang="pt-BR" sz="2000" dirty="0"/>
            </a:br>
            <a:r>
              <a:rPr lang="pt-BR" sz="2000" dirty="0"/>
              <a:t>D. transmissão.</a:t>
            </a:r>
            <a:br>
              <a:rPr lang="pt-BR" sz="2000" dirty="0"/>
            </a:br>
            <a:r>
              <a:rPr lang="pt-BR" sz="2000" dirty="0"/>
              <a:t>E. recalque.</a:t>
            </a:r>
          </a:p>
        </p:txBody>
      </p:sp>
      <p:sp>
        <p:nvSpPr>
          <p:cNvPr id="103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C2C886C9-ED99-B7FE-C1C3-5FE58A51C006}"/>
              </a:ext>
            </a:extLst>
          </p:cNvPr>
          <p:cNvSpPr>
            <a:spLocks noGrp="1"/>
          </p:cNvSpPr>
          <p:nvPr>
            <p:ph idx="1"/>
          </p:nvPr>
        </p:nvSpPr>
        <p:spPr>
          <a:xfrm>
            <a:off x="8878" y="6599583"/>
            <a:ext cx="5348181" cy="258417"/>
          </a:xfrm>
        </p:spPr>
        <p:txBody>
          <a:bodyPr anchor="t">
            <a:noAutofit/>
          </a:bodyPr>
          <a:lstStyle/>
          <a:p>
            <a:pPr marL="0" indent="0">
              <a:buNone/>
            </a:pPr>
            <a:r>
              <a:rPr lang="pt-BR" sz="800" dirty="0"/>
              <a:t>Ano: 2018 Banca: FCC Órgão: SABESP Prova: FCC - 2018 - SABESP - Técnico em Sistemas de Saneamento 01 – Saneamento</a:t>
            </a:r>
          </a:p>
          <a:p>
            <a:endParaRPr lang="pt-BR" sz="800" dirty="0"/>
          </a:p>
        </p:txBody>
      </p:sp>
      <p:pic>
        <p:nvPicPr>
          <p:cNvPr id="1028" name="Picture 4" descr="Imagem associada para resolução da questão">
            <a:extLst>
              <a:ext uri="{FF2B5EF4-FFF2-40B4-BE49-F238E27FC236}">
                <a16:creationId xmlns:a16="http://schemas.microsoft.com/office/drawing/2014/main" id="{8716CE9C-5BED-111D-E94C-0D021B9C4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002" y="1616989"/>
            <a:ext cx="6769980" cy="362402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8433A1F7-5F97-C1A6-5805-0FAA716FB81B}"/>
              </a:ext>
            </a:extLst>
          </p:cNvPr>
          <p:cNvSpPr txBox="1">
            <a:spLocks/>
          </p:cNvSpPr>
          <p:nvPr/>
        </p:nvSpPr>
        <p:spPr>
          <a:xfrm>
            <a:off x="788762" y="580421"/>
            <a:ext cx="3154681" cy="1096331"/>
          </a:xfrm>
          <a:prstGeom prst="ellipse">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dirty="0" err="1">
                <a:solidFill>
                  <a:srgbClr val="303030"/>
                </a:solidFill>
              </a:rPr>
              <a:t>Exercicio</a:t>
            </a:r>
            <a:r>
              <a:rPr lang="en-US" sz="3700" dirty="0">
                <a:solidFill>
                  <a:srgbClr val="303030"/>
                </a:solidFill>
              </a:rPr>
              <a:t> 01</a:t>
            </a:r>
          </a:p>
        </p:txBody>
      </p:sp>
    </p:spTree>
    <p:extLst>
      <p:ext uri="{BB962C8B-B14F-4D97-AF65-F5344CB8AC3E}">
        <p14:creationId xmlns:p14="http://schemas.microsoft.com/office/powerpoint/2010/main" val="794359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ítulo 1">
            <a:extLst>
              <a:ext uri="{FF2B5EF4-FFF2-40B4-BE49-F238E27FC236}">
                <a16:creationId xmlns:a16="http://schemas.microsoft.com/office/drawing/2014/main" id="{6B9460B9-84F3-4118-94ED-58E8F9DDC4A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err="1">
                <a:solidFill>
                  <a:srgbClr val="FFFFFF"/>
                </a:solidFill>
              </a:rPr>
              <a:t>Diâmetros</a:t>
            </a:r>
            <a:r>
              <a:rPr lang="en-US" sz="2600" dirty="0">
                <a:solidFill>
                  <a:srgbClr val="FFFFFF"/>
                </a:solidFill>
              </a:rPr>
              <a:t> e </a:t>
            </a:r>
            <a:r>
              <a:rPr lang="en-US" sz="2600" dirty="0" err="1">
                <a:solidFill>
                  <a:srgbClr val="FFFFFF"/>
                </a:solidFill>
              </a:rPr>
              <a:t>vazões</a:t>
            </a:r>
            <a:r>
              <a:rPr lang="en-US" sz="2600" dirty="0">
                <a:solidFill>
                  <a:srgbClr val="FFFFFF"/>
                </a:solidFill>
              </a:rPr>
              <a:t> </a:t>
            </a:r>
            <a:r>
              <a:rPr lang="en-US" sz="2600" dirty="0" err="1">
                <a:solidFill>
                  <a:srgbClr val="FFFFFF"/>
                </a:solidFill>
              </a:rPr>
              <a:t>em</a:t>
            </a:r>
            <a:r>
              <a:rPr lang="en-US" sz="2600" dirty="0">
                <a:solidFill>
                  <a:srgbClr val="FFFFFF"/>
                </a:solidFill>
              </a:rPr>
              <a:t> </a:t>
            </a:r>
            <a:r>
              <a:rPr lang="en-US" sz="2600" dirty="0" err="1">
                <a:solidFill>
                  <a:srgbClr val="FFFFFF"/>
                </a:solidFill>
              </a:rPr>
              <a:t>função</a:t>
            </a:r>
            <a:r>
              <a:rPr lang="en-US" sz="2600" dirty="0">
                <a:solidFill>
                  <a:srgbClr val="FFFFFF"/>
                </a:solidFill>
              </a:rPr>
              <a:t> dos pesos</a:t>
            </a:r>
            <a:endParaRPr lang="en-US" sz="2600" kern="1200" dirty="0">
              <a:solidFill>
                <a:srgbClr val="FFFFFF"/>
              </a:solidFill>
              <a:latin typeface="+mj-lt"/>
              <a:ea typeface="+mj-ea"/>
              <a:cs typeface="+mj-cs"/>
            </a:endParaRPr>
          </a:p>
        </p:txBody>
      </p:sp>
      <p:pic>
        <p:nvPicPr>
          <p:cNvPr id="3" name="Imagem 2">
            <a:extLst>
              <a:ext uri="{FF2B5EF4-FFF2-40B4-BE49-F238E27FC236}">
                <a16:creationId xmlns:a16="http://schemas.microsoft.com/office/drawing/2014/main" id="{FE465309-C5DA-451A-B565-0F665DA3C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371" y="4527"/>
            <a:ext cx="4037846" cy="6853473"/>
          </a:xfrm>
          <a:prstGeom prst="rect">
            <a:avLst/>
          </a:prstGeom>
        </p:spPr>
      </p:pic>
      <p:sp>
        <p:nvSpPr>
          <p:cNvPr id="4" name="CaixaDeTexto 3">
            <a:extLst>
              <a:ext uri="{FF2B5EF4-FFF2-40B4-BE49-F238E27FC236}">
                <a16:creationId xmlns:a16="http://schemas.microsoft.com/office/drawing/2014/main" id="{B648C762-0009-223D-6261-DDECB4E1BA33}"/>
              </a:ext>
            </a:extLst>
          </p:cNvPr>
          <p:cNvSpPr txBox="1"/>
          <p:nvPr/>
        </p:nvSpPr>
        <p:spPr>
          <a:xfrm>
            <a:off x="8043685" y="467033"/>
            <a:ext cx="3896847" cy="1477328"/>
          </a:xfrm>
          <a:prstGeom prst="rect">
            <a:avLst/>
          </a:prstGeom>
          <a:noFill/>
        </p:spPr>
        <p:txBody>
          <a:bodyPr wrap="square">
            <a:spAutoFit/>
          </a:bodyPr>
          <a:lstStyle/>
          <a:p>
            <a:pPr algn="just"/>
            <a:r>
              <a:rPr lang="pt-BR" sz="1800" dirty="0"/>
              <a:t>O diâmetro (</a:t>
            </a:r>
            <a:r>
              <a:rPr lang="el-GR" sz="1800" dirty="0"/>
              <a:t>φ</a:t>
            </a:r>
            <a:r>
              <a:rPr lang="pt-BR" sz="1800" dirty="0"/>
              <a:t>) da tubulação pode ser definido de duas formas: pela equação da continuidade ou pelo ábaco de diâmetros e vazões em função da soma dos pesos.</a:t>
            </a:r>
          </a:p>
        </p:txBody>
      </p:sp>
    </p:spTree>
    <p:extLst>
      <p:ext uri="{BB962C8B-B14F-4D97-AF65-F5344CB8AC3E}">
        <p14:creationId xmlns:p14="http://schemas.microsoft.com/office/powerpoint/2010/main" val="193046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ítulo 1">
            <a:extLst>
              <a:ext uri="{FF2B5EF4-FFF2-40B4-BE49-F238E27FC236}">
                <a16:creationId xmlns:a16="http://schemas.microsoft.com/office/drawing/2014/main" id="{6B9460B9-84F3-4118-94ED-58E8F9DDC4AE}"/>
              </a:ext>
            </a:extLst>
          </p:cNvPr>
          <p:cNvSpPr>
            <a:spLocks noGrp="1"/>
          </p:cNvSpPr>
          <p:nvPr>
            <p:ph type="title"/>
          </p:nvPr>
        </p:nvSpPr>
        <p:spPr>
          <a:xfrm>
            <a:off x="958506" y="800392"/>
            <a:ext cx="10264697" cy="1212102"/>
          </a:xfrm>
          <a:prstGeom prst="ellipse">
            <a:avLst/>
          </a:prstGeom>
        </p:spPr>
        <p:txBody>
          <a:bodyPr vert="horz" lIns="91440" tIns="45720" rIns="91440" bIns="45720" rtlCol="0">
            <a:normAutofit/>
          </a:bodyPr>
          <a:lstStyle/>
          <a:p>
            <a:r>
              <a:rPr lang="en-US" sz="4000" kern="1200">
                <a:solidFill>
                  <a:srgbClr val="FFFFFF"/>
                </a:solidFill>
                <a:latin typeface="+mj-lt"/>
                <a:ea typeface="+mj-ea"/>
                <a:cs typeface="+mj-cs"/>
              </a:rPr>
              <a:t>Perda de Carga</a:t>
            </a:r>
          </a:p>
        </p:txBody>
      </p:sp>
      <p:sp>
        <p:nvSpPr>
          <p:cNvPr id="3" name="Espaço Reservado para Conteúdo 2">
            <a:extLst>
              <a:ext uri="{FF2B5EF4-FFF2-40B4-BE49-F238E27FC236}">
                <a16:creationId xmlns:a16="http://schemas.microsoft.com/office/drawing/2014/main" id="{EBB69445-5A5E-478D-AF11-D5BA40507F8F}"/>
              </a:ext>
            </a:extLst>
          </p:cNvPr>
          <p:cNvSpPr>
            <a:spLocks noGrp="1"/>
          </p:cNvSpPr>
          <p:nvPr>
            <p:ph idx="1"/>
          </p:nvPr>
        </p:nvSpPr>
        <p:spPr>
          <a:xfrm>
            <a:off x="918453" y="2251107"/>
            <a:ext cx="7522682" cy="4859443"/>
          </a:xfrm>
        </p:spPr>
        <p:txBody>
          <a:bodyPr anchor="ctr">
            <a:normAutofit fontScale="92500" lnSpcReduction="10000"/>
          </a:bodyPr>
          <a:lstStyle/>
          <a:p>
            <a:pPr algn="just"/>
            <a:r>
              <a:rPr lang="pt-BR" sz="1900" dirty="0"/>
              <a:t>O escoamento interno em tubulações sofre forte influência das paredes, dissipando energia devido ao atrito. </a:t>
            </a:r>
          </a:p>
          <a:p>
            <a:pPr algn="just"/>
            <a:r>
              <a:rPr lang="pt-BR" sz="1900" dirty="0"/>
              <a:t>As partículas em contato com a parede adquirem a velocidade da parede, ou seja, velocidade nula, e passam a influir nas partículas vizinhas através da viscosidade e da turbulência, dissipando energia. Essa dissipação de energia provoca um abaixamento da pressão total do fluido ao longo do escoamento que é denominada de Perda de Carga. </a:t>
            </a:r>
          </a:p>
          <a:p>
            <a:pPr algn="just"/>
            <a:r>
              <a:rPr lang="pt-BR" sz="1900" dirty="0"/>
              <a:t>A perda de carga pode ser distribuída ou localizada, dependendo do motivo que a causa:</a:t>
            </a:r>
          </a:p>
          <a:p>
            <a:pPr algn="just"/>
            <a:r>
              <a:rPr lang="pt-BR" sz="1900" dirty="0"/>
              <a:t>Perda de Carga Distribuída: a parede dos dutos retilíneos causam a perda de pressão distribuída ao longo do comprimento do tubo, fazendo com que a pressão total vá diminuindo gradativamente ao longo do comprimento e por isso é denominada de Perda de Carga Distribuída. </a:t>
            </a:r>
          </a:p>
          <a:p>
            <a:pPr algn="just"/>
            <a:r>
              <a:rPr lang="pt-BR" sz="1900" dirty="0"/>
              <a:t>Perda de Carga Localizada: este tipo de perda de carga é causado pelos acessórios de canalização, isto é, as diversas peças necessárias para a montagem da tubulação e para o controle do fluxo do escoamento, que provocam variação brusca da velocidade. O escoamento sofre perturbações bruscas em pontos da instalação tais como em válvulas, </a:t>
            </a:r>
            <a:r>
              <a:rPr lang="pt-BR" sz="1900" b="1" dirty="0">
                <a:solidFill>
                  <a:srgbClr val="FF0000"/>
                </a:solidFill>
              </a:rPr>
              <a:t>joelhos</a:t>
            </a:r>
            <a:r>
              <a:rPr lang="pt-BR" sz="1900" dirty="0"/>
              <a:t>, curvas, reduções, </a:t>
            </a:r>
            <a:r>
              <a:rPr lang="pt-BR" sz="1900" dirty="0" err="1"/>
              <a:t>tês</a:t>
            </a:r>
            <a:r>
              <a:rPr lang="pt-BR" sz="1900" dirty="0"/>
              <a:t>, etc.</a:t>
            </a:r>
          </a:p>
          <a:p>
            <a:pPr algn="just"/>
            <a:endParaRPr lang="pt-BR" sz="1900" dirty="0"/>
          </a:p>
        </p:txBody>
      </p:sp>
      <p:pic>
        <p:nvPicPr>
          <p:cNvPr id="4" name="Imagem 3" descr="Uma imagem contendo no interior, mesa, beisebol, jogador&#10;&#10;Descrição gerada automaticamente">
            <a:extLst>
              <a:ext uri="{FF2B5EF4-FFF2-40B4-BE49-F238E27FC236}">
                <a16:creationId xmlns:a16="http://schemas.microsoft.com/office/drawing/2014/main" id="{E7B5F9B3-D5E1-6919-507F-829B0E80FCB8}"/>
              </a:ext>
            </a:extLst>
          </p:cNvPr>
          <p:cNvPicPr>
            <a:picLocks noChangeAspect="1"/>
          </p:cNvPicPr>
          <p:nvPr/>
        </p:nvPicPr>
        <p:blipFill rotWithShape="1">
          <a:blip r:embed="rId2">
            <a:extLst>
              <a:ext uri="{28A0092B-C50C-407E-A947-70E740481C1C}">
                <a14:useLocalDpi xmlns:a14="http://schemas.microsoft.com/office/drawing/2010/main" val="0"/>
              </a:ext>
            </a:extLst>
          </a:blip>
          <a:srcRect t="17121"/>
          <a:stretch/>
        </p:blipFill>
        <p:spPr>
          <a:xfrm>
            <a:off x="8441135" y="3060007"/>
            <a:ext cx="3728492" cy="2839836"/>
          </a:xfrm>
          <a:prstGeom prst="rect">
            <a:avLst/>
          </a:prstGeom>
        </p:spPr>
      </p:pic>
    </p:spTree>
    <p:extLst>
      <p:ext uri="{BB962C8B-B14F-4D97-AF65-F5344CB8AC3E}">
        <p14:creationId xmlns:p14="http://schemas.microsoft.com/office/powerpoint/2010/main" val="337750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ítulo 1">
            <a:extLst>
              <a:ext uri="{FF2B5EF4-FFF2-40B4-BE49-F238E27FC236}">
                <a16:creationId xmlns:a16="http://schemas.microsoft.com/office/drawing/2014/main" id="{6B9460B9-84F3-4118-94ED-58E8F9DDC4AE}"/>
              </a:ext>
            </a:extLst>
          </p:cNvPr>
          <p:cNvSpPr>
            <a:spLocks noGrp="1"/>
          </p:cNvSpPr>
          <p:nvPr>
            <p:ph type="title"/>
          </p:nvPr>
        </p:nvSpPr>
        <p:spPr>
          <a:xfrm>
            <a:off x="958506" y="800392"/>
            <a:ext cx="10264697" cy="1212102"/>
          </a:xfrm>
          <a:prstGeom prst="ellipse">
            <a:avLst/>
          </a:prstGeom>
        </p:spPr>
        <p:txBody>
          <a:bodyPr vert="horz" lIns="91440" tIns="45720" rIns="91440" bIns="45720" rtlCol="0">
            <a:normAutofit/>
          </a:bodyPr>
          <a:lstStyle/>
          <a:p>
            <a:r>
              <a:rPr lang="en-US" sz="4000" kern="1200">
                <a:solidFill>
                  <a:srgbClr val="FFFFFF"/>
                </a:solidFill>
                <a:latin typeface="+mj-lt"/>
                <a:ea typeface="+mj-ea"/>
                <a:cs typeface="+mj-cs"/>
              </a:rPr>
              <a:t>Perda de Carga</a:t>
            </a:r>
          </a:p>
        </p:txBody>
      </p:sp>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EBB69445-5A5E-478D-AF11-D5BA40507F8F}"/>
                  </a:ext>
                </a:extLst>
              </p:cNvPr>
              <p:cNvSpPr>
                <a:spLocks noGrp="1"/>
              </p:cNvSpPr>
              <p:nvPr>
                <p:ph idx="1"/>
              </p:nvPr>
            </p:nvSpPr>
            <p:spPr>
              <a:xfrm>
                <a:off x="1514208" y="2504373"/>
                <a:ext cx="10037607" cy="4367564"/>
              </a:xfrm>
            </p:spPr>
            <p:txBody>
              <a:bodyPr anchor="ctr">
                <a:normAutofit/>
              </a:bodyPr>
              <a:lstStyle/>
              <a:p>
                <a:pPr algn="just"/>
                <a:r>
                  <a:rPr lang="pt-BR" sz="1900" dirty="0"/>
                  <a:t>A perda de carga na tubulação (∆H) é dada pela equação geral da perda de carga, e o valor máximo adotado para perda de carga unitária (</a:t>
                </a:r>
                <a:r>
                  <a:rPr lang="pt-BR" sz="1900" dirty="0" err="1"/>
                  <a:t>Jmáx</a:t>
                </a:r>
                <a:r>
                  <a:rPr lang="pt-BR" sz="1900" dirty="0"/>
                  <a:t>) é de 0,08 m/m.</a:t>
                </a:r>
              </a:p>
              <a:p>
                <a:pPr algn="just"/>
                <a:r>
                  <a:rPr lang="pt-BR" sz="1900" dirty="0"/>
                  <a:t>No caso de tubos rugosos (tubos de aço-carbono, galvanizado ou não), utiliza-se a equação:</a:t>
                </a:r>
              </a:p>
              <a:p>
                <a:pPr marL="0" indent="0" algn="just">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𝐽</m:t>
                      </m:r>
                      <m:r>
                        <a:rPr lang="pt-BR" i="1">
                          <a:latin typeface="Cambria Math" panose="02040503050406030204" pitchFamily="18" charset="0"/>
                        </a:rPr>
                        <m:t>=20,2 .</m:t>
                      </m:r>
                      <m:sSup>
                        <m:sSupPr>
                          <m:ctrlPr>
                            <a:rPr lang="pt-BR" i="1">
                              <a:latin typeface="Cambria Math" panose="02040503050406030204" pitchFamily="18" charset="0"/>
                            </a:rPr>
                          </m:ctrlPr>
                        </m:sSupPr>
                        <m:e>
                          <m:r>
                            <a:rPr lang="pt-BR" i="1">
                              <a:latin typeface="Cambria Math" panose="02040503050406030204" pitchFamily="18" charset="0"/>
                            </a:rPr>
                            <m:t>10</m:t>
                          </m:r>
                        </m:e>
                        <m:sup>
                          <m:r>
                            <a:rPr lang="pt-BR" i="1">
                              <a:latin typeface="Cambria Math" panose="02040503050406030204" pitchFamily="18" charset="0"/>
                            </a:rPr>
                            <m:t>6</m:t>
                          </m:r>
                        </m:sup>
                      </m:sSup>
                      <m:r>
                        <a:rPr lang="pt-BR" i="1">
                          <a:latin typeface="Cambria Math" panose="02040503050406030204" pitchFamily="18" charset="0"/>
                        </a:rPr>
                        <m:t> . </m:t>
                      </m:r>
                      <m:f>
                        <m:fPr>
                          <m:ctrlPr>
                            <a:rPr lang="pt-BR" i="1">
                              <a:latin typeface="Cambria Math" panose="02040503050406030204" pitchFamily="18" charset="0"/>
                            </a:rPr>
                          </m:ctrlPr>
                        </m:fPr>
                        <m:num>
                          <m:sSup>
                            <m:sSupPr>
                              <m:ctrlPr>
                                <a:rPr lang="pt-BR" i="1">
                                  <a:latin typeface="Cambria Math" panose="02040503050406030204" pitchFamily="18" charset="0"/>
                                </a:rPr>
                              </m:ctrlPr>
                            </m:sSupPr>
                            <m:e>
                              <m:r>
                                <a:rPr lang="pt-BR" i="1">
                                  <a:latin typeface="Cambria Math" panose="02040503050406030204" pitchFamily="18" charset="0"/>
                                </a:rPr>
                                <m:t>𝑄</m:t>
                              </m:r>
                            </m:e>
                            <m:sup>
                              <m:r>
                                <a:rPr lang="pt-BR" i="1">
                                  <a:latin typeface="Cambria Math" panose="02040503050406030204" pitchFamily="18" charset="0"/>
                                </a:rPr>
                                <m:t>1,88</m:t>
                              </m:r>
                            </m:sup>
                          </m:sSup>
                        </m:num>
                        <m:den>
                          <m:sSup>
                            <m:sSupPr>
                              <m:ctrlPr>
                                <a:rPr lang="pt-BR" i="1">
                                  <a:latin typeface="Cambria Math" panose="02040503050406030204" pitchFamily="18" charset="0"/>
                                </a:rPr>
                              </m:ctrlPr>
                            </m:sSupPr>
                            <m:e>
                              <m:r>
                                <a:rPr lang="pt-BR" i="1">
                                  <a:latin typeface="Cambria Math" panose="02040503050406030204" pitchFamily="18" charset="0"/>
                                </a:rPr>
                                <m:t>𝐷</m:t>
                              </m:r>
                            </m:e>
                            <m:sup>
                              <m:r>
                                <a:rPr lang="pt-BR" i="1">
                                  <a:latin typeface="Cambria Math" panose="02040503050406030204" pitchFamily="18" charset="0"/>
                                </a:rPr>
                                <m:t>4,88</m:t>
                              </m:r>
                            </m:sup>
                          </m:sSup>
                        </m:den>
                      </m:f>
                    </m:oMath>
                  </m:oMathPara>
                </a14:m>
                <a:endParaRPr lang="pt-BR" dirty="0"/>
              </a:p>
              <a:p>
                <a:pPr algn="just"/>
                <a:r>
                  <a:rPr lang="pt-BR" sz="1900" dirty="0"/>
                  <a:t>No caso de tubos lisos (tubos de plástico, cobre ou liga de cobre), utiliza-se a equação:	</a:t>
                </a:r>
              </a:p>
              <a:p>
                <a:pPr marL="0" indent="0" algn="just">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𝐽</m:t>
                      </m:r>
                      <m:r>
                        <a:rPr lang="pt-BR" i="1">
                          <a:latin typeface="Cambria Math" panose="02040503050406030204" pitchFamily="18" charset="0"/>
                        </a:rPr>
                        <m:t>=8,69 . </m:t>
                      </m:r>
                      <m:sSup>
                        <m:sSupPr>
                          <m:ctrlPr>
                            <a:rPr lang="pt-BR" i="1">
                              <a:latin typeface="Cambria Math" panose="02040503050406030204" pitchFamily="18" charset="0"/>
                            </a:rPr>
                          </m:ctrlPr>
                        </m:sSupPr>
                        <m:e>
                          <m:r>
                            <a:rPr lang="pt-BR" i="1">
                              <a:latin typeface="Cambria Math" panose="02040503050406030204" pitchFamily="18" charset="0"/>
                            </a:rPr>
                            <m:t>10</m:t>
                          </m:r>
                        </m:e>
                        <m:sup>
                          <m:r>
                            <a:rPr lang="pt-BR" i="1">
                              <a:latin typeface="Cambria Math" panose="02040503050406030204" pitchFamily="18" charset="0"/>
                            </a:rPr>
                            <m:t>6</m:t>
                          </m:r>
                        </m:sup>
                      </m:sSup>
                      <m:r>
                        <a:rPr lang="pt-BR" i="1">
                          <a:latin typeface="Cambria Math" panose="02040503050406030204" pitchFamily="18" charset="0"/>
                        </a:rPr>
                        <m:t>.  </m:t>
                      </m:r>
                      <m:f>
                        <m:fPr>
                          <m:ctrlPr>
                            <a:rPr lang="pt-BR" i="1">
                              <a:latin typeface="Cambria Math" panose="02040503050406030204" pitchFamily="18" charset="0"/>
                            </a:rPr>
                          </m:ctrlPr>
                        </m:fPr>
                        <m:num>
                          <m:sSup>
                            <m:sSupPr>
                              <m:ctrlPr>
                                <a:rPr lang="pt-BR" i="1">
                                  <a:latin typeface="Cambria Math" panose="02040503050406030204" pitchFamily="18" charset="0"/>
                                </a:rPr>
                              </m:ctrlPr>
                            </m:sSupPr>
                            <m:e>
                              <m:r>
                                <a:rPr lang="pt-BR" i="1">
                                  <a:latin typeface="Cambria Math" panose="02040503050406030204" pitchFamily="18" charset="0"/>
                                </a:rPr>
                                <m:t>𝑄</m:t>
                              </m:r>
                            </m:e>
                            <m:sup>
                              <m:r>
                                <a:rPr lang="pt-BR" i="1">
                                  <a:latin typeface="Cambria Math" panose="02040503050406030204" pitchFamily="18" charset="0"/>
                                </a:rPr>
                                <m:t>1,75</m:t>
                              </m:r>
                            </m:sup>
                          </m:sSup>
                        </m:num>
                        <m:den>
                          <m:sSup>
                            <m:sSupPr>
                              <m:ctrlPr>
                                <a:rPr lang="pt-BR" i="1">
                                  <a:latin typeface="Cambria Math" panose="02040503050406030204" pitchFamily="18" charset="0"/>
                                </a:rPr>
                              </m:ctrlPr>
                            </m:sSupPr>
                            <m:e>
                              <m:r>
                                <a:rPr lang="pt-BR" i="1">
                                  <a:latin typeface="Cambria Math" panose="02040503050406030204" pitchFamily="18" charset="0"/>
                                </a:rPr>
                                <m:t>𝐷</m:t>
                              </m:r>
                            </m:e>
                            <m:sup>
                              <m:r>
                                <a:rPr lang="pt-BR" i="1">
                                  <a:latin typeface="Cambria Math" panose="02040503050406030204" pitchFamily="18" charset="0"/>
                                </a:rPr>
                                <m:t>4,75</m:t>
                              </m:r>
                            </m:sup>
                          </m:sSup>
                        </m:den>
                      </m:f>
                    </m:oMath>
                  </m:oMathPara>
                </a14:m>
                <a:endParaRPr lang="pt-BR" dirty="0"/>
              </a:p>
              <a:p>
                <a:pPr marL="0" indent="0" algn="just">
                  <a:buNone/>
                </a:pPr>
                <a:r>
                  <a:rPr lang="en-US" sz="1500" dirty="0" err="1"/>
                  <a:t>Onde</a:t>
                </a:r>
                <a:r>
                  <a:rPr lang="en-US" sz="1500" dirty="0"/>
                  <a:t>: </a:t>
                </a:r>
                <a:endParaRPr lang="pt-BR" sz="1500" dirty="0"/>
              </a:p>
              <a:p>
                <a:pPr marL="0" indent="0" algn="just">
                  <a:buNone/>
                </a:pPr>
                <a:r>
                  <a:rPr lang="pt-BR" sz="1500" dirty="0"/>
                  <a:t>J é a perda de carga unitária (KPa/m); </a:t>
                </a:r>
              </a:p>
              <a:p>
                <a:pPr marL="0" indent="0" algn="just">
                  <a:buNone/>
                </a:pPr>
                <a:r>
                  <a:rPr lang="pt-BR" sz="1500" dirty="0"/>
                  <a:t>Q é a vazão estimada na seção considerada (litros/s); </a:t>
                </a:r>
              </a:p>
              <a:p>
                <a:pPr marL="0" indent="0" algn="just">
                  <a:buNone/>
                </a:pPr>
                <a:r>
                  <a:rPr lang="pt-BR" sz="1500" dirty="0"/>
                  <a:t>D é o diâmetro interno do tubo (mm). </a:t>
                </a:r>
              </a:p>
              <a:p>
                <a:pPr algn="just"/>
                <a:endParaRPr lang="pt-BR" sz="1900" dirty="0"/>
              </a:p>
            </p:txBody>
          </p:sp>
        </mc:Choice>
        <mc:Fallback xmlns="">
          <p:sp>
            <p:nvSpPr>
              <p:cNvPr id="3" name="Espaço Reservado para Conteúdo 2">
                <a:extLst>
                  <a:ext uri="{FF2B5EF4-FFF2-40B4-BE49-F238E27FC236}">
                    <a16:creationId xmlns:a16="http://schemas.microsoft.com/office/drawing/2014/main" id="{EBB69445-5A5E-478D-AF11-D5BA40507F8F}"/>
                  </a:ext>
                </a:extLst>
              </p:cNvPr>
              <p:cNvSpPr>
                <a:spLocks noGrp="1" noRot="1" noChangeAspect="1" noMove="1" noResize="1" noEditPoints="1" noAdjustHandles="1" noChangeArrowheads="1" noChangeShapeType="1" noTextEdit="1"/>
              </p:cNvSpPr>
              <p:nvPr>
                <p:ph idx="1"/>
              </p:nvPr>
            </p:nvSpPr>
            <p:spPr>
              <a:xfrm>
                <a:off x="1514208" y="2504373"/>
                <a:ext cx="10037607" cy="4367564"/>
              </a:xfrm>
              <a:blipFill>
                <a:blip r:embed="rId2"/>
                <a:stretch>
                  <a:fillRect l="-425" t="-4609" r="-546"/>
                </a:stretch>
              </a:blipFill>
            </p:spPr>
            <p:txBody>
              <a:bodyPr/>
              <a:lstStyle/>
              <a:p>
                <a:r>
                  <a:rPr lang="pt-BR">
                    <a:noFill/>
                  </a:rPr>
                  <a:t> </a:t>
                </a:r>
              </a:p>
            </p:txBody>
          </p:sp>
        </mc:Fallback>
      </mc:AlternateContent>
    </p:spTree>
    <p:extLst>
      <p:ext uri="{BB962C8B-B14F-4D97-AF65-F5344CB8AC3E}">
        <p14:creationId xmlns:p14="http://schemas.microsoft.com/office/powerpoint/2010/main" val="2873408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ítulo 1">
            <a:extLst>
              <a:ext uri="{FF2B5EF4-FFF2-40B4-BE49-F238E27FC236}">
                <a16:creationId xmlns:a16="http://schemas.microsoft.com/office/drawing/2014/main" id="{6B9460B9-84F3-4118-94ED-58E8F9DDC4AE}"/>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pPr algn="ctr"/>
            <a:r>
              <a:rPr lang="en-US" sz="2600" dirty="0" err="1">
                <a:solidFill>
                  <a:srgbClr val="FFFFFF"/>
                </a:solidFill>
              </a:rPr>
              <a:t>Conexões</a:t>
            </a:r>
            <a:endParaRPr lang="en-US" sz="2600" kern="1200" dirty="0">
              <a:solidFill>
                <a:srgbClr val="FFFFFF"/>
              </a:solidFill>
              <a:latin typeface="+mj-lt"/>
              <a:ea typeface="+mj-ea"/>
              <a:cs typeface="+mj-cs"/>
            </a:endParaRPr>
          </a:p>
        </p:txBody>
      </p:sp>
      <p:pic>
        <p:nvPicPr>
          <p:cNvPr id="8" name="Imagem 7">
            <a:extLst>
              <a:ext uri="{FF2B5EF4-FFF2-40B4-BE49-F238E27FC236}">
                <a16:creationId xmlns:a16="http://schemas.microsoft.com/office/drawing/2014/main" id="{F40DFD70-C018-44C6-A515-0305990774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10189" y="1053616"/>
            <a:ext cx="7951306" cy="2743200"/>
          </a:xfrm>
          <a:prstGeom prst="rect">
            <a:avLst/>
          </a:prstGeom>
          <a:noFill/>
        </p:spPr>
      </p:pic>
      <p:graphicFrame>
        <p:nvGraphicFramePr>
          <p:cNvPr id="9" name="Tabela 8">
            <a:extLst>
              <a:ext uri="{FF2B5EF4-FFF2-40B4-BE49-F238E27FC236}">
                <a16:creationId xmlns:a16="http://schemas.microsoft.com/office/drawing/2014/main" id="{E49DB92B-6349-4A6F-81F8-1CE845183529}"/>
              </a:ext>
            </a:extLst>
          </p:cNvPr>
          <p:cNvGraphicFramePr>
            <a:graphicFrameLocks noGrp="1"/>
          </p:cNvGraphicFramePr>
          <p:nvPr>
            <p:extLst>
              <p:ext uri="{D42A27DB-BD31-4B8C-83A1-F6EECF244321}">
                <p14:modId xmlns:p14="http://schemas.microsoft.com/office/powerpoint/2010/main" val="3801738853"/>
              </p:ext>
            </p:extLst>
          </p:nvPr>
        </p:nvGraphicFramePr>
        <p:xfrm>
          <a:off x="2727907" y="4230472"/>
          <a:ext cx="9403749" cy="1310640"/>
        </p:xfrm>
        <a:graphic>
          <a:graphicData uri="http://schemas.openxmlformats.org/drawingml/2006/table">
            <a:tbl>
              <a:tblPr firstRow="1" bandRow="1">
                <a:tableStyleId>{5C22544A-7EE6-4342-B048-85BDC9FD1C3A}</a:tableStyleId>
              </a:tblPr>
              <a:tblGrid>
                <a:gridCol w="1475470">
                  <a:extLst>
                    <a:ext uri="{9D8B030D-6E8A-4147-A177-3AD203B41FA5}">
                      <a16:colId xmlns:a16="http://schemas.microsoft.com/office/drawing/2014/main" val="1197070030"/>
                    </a:ext>
                  </a:extLst>
                </a:gridCol>
                <a:gridCol w="2317692">
                  <a:extLst>
                    <a:ext uri="{9D8B030D-6E8A-4147-A177-3AD203B41FA5}">
                      <a16:colId xmlns:a16="http://schemas.microsoft.com/office/drawing/2014/main" val="3466329601"/>
                    </a:ext>
                  </a:extLst>
                </a:gridCol>
                <a:gridCol w="2196294">
                  <a:extLst>
                    <a:ext uri="{9D8B030D-6E8A-4147-A177-3AD203B41FA5}">
                      <a16:colId xmlns:a16="http://schemas.microsoft.com/office/drawing/2014/main" val="240796022"/>
                    </a:ext>
                  </a:extLst>
                </a:gridCol>
                <a:gridCol w="3414293">
                  <a:extLst>
                    <a:ext uri="{9D8B030D-6E8A-4147-A177-3AD203B41FA5}">
                      <a16:colId xmlns:a16="http://schemas.microsoft.com/office/drawing/2014/main" val="2546745054"/>
                    </a:ext>
                  </a:extLst>
                </a:gridCol>
              </a:tblGrid>
              <a:tr h="370840">
                <a:tc>
                  <a:txBody>
                    <a:bodyPr/>
                    <a:lstStyle/>
                    <a:p>
                      <a:r>
                        <a:rPr lang="pt-BR" sz="1600" b="0" kern="1200" dirty="0">
                          <a:solidFill>
                            <a:schemeClr val="lt1"/>
                          </a:solidFill>
                          <a:effectLst/>
                          <a:latin typeface="+mn-lt"/>
                          <a:ea typeface="+mn-ea"/>
                          <a:cs typeface="+mn-cs"/>
                        </a:rPr>
                        <a:t>1 Joelho 90</a:t>
                      </a:r>
                      <a:r>
                        <a:rPr lang="pt-BR" sz="1600" b="0" kern="1200" baseline="30000" dirty="0">
                          <a:solidFill>
                            <a:schemeClr val="lt1"/>
                          </a:solidFill>
                          <a:effectLst/>
                          <a:latin typeface="+mn-lt"/>
                          <a:ea typeface="+mn-ea"/>
                          <a:cs typeface="+mn-cs"/>
                        </a:rPr>
                        <a:t>o</a:t>
                      </a:r>
                      <a:r>
                        <a:rPr lang="pt-BR" sz="1600" b="0" kern="1200" dirty="0">
                          <a:solidFill>
                            <a:schemeClr val="lt1"/>
                          </a:solidFill>
                          <a:effectLst/>
                          <a:latin typeface="+mn-lt"/>
                          <a:ea typeface="+mn-ea"/>
                          <a:cs typeface="+mn-cs"/>
                        </a:rPr>
                        <a:t>; </a:t>
                      </a:r>
                    </a:p>
                    <a:p>
                      <a:r>
                        <a:rPr lang="pt-BR" sz="1600" b="0" kern="1200" dirty="0">
                          <a:solidFill>
                            <a:schemeClr val="lt1"/>
                          </a:solidFill>
                          <a:effectLst/>
                          <a:latin typeface="+mn-lt"/>
                          <a:ea typeface="+mn-ea"/>
                          <a:cs typeface="+mn-cs"/>
                        </a:rPr>
                        <a:t>2 Joelho 45</a:t>
                      </a:r>
                      <a:r>
                        <a:rPr lang="pt-BR" sz="1600" b="0" kern="1200" baseline="30000" dirty="0">
                          <a:solidFill>
                            <a:schemeClr val="lt1"/>
                          </a:solidFill>
                          <a:effectLst/>
                          <a:latin typeface="+mn-lt"/>
                          <a:ea typeface="+mn-ea"/>
                          <a:cs typeface="+mn-cs"/>
                        </a:rPr>
                        <a:t>o</a:t>
                      </a:r>
                      <a:r>
                        <a:rPr lang="pt-BR" sz="1600" b="0" kern="1200" dirty="0">
                          <a:solidFill>
                            <a:schemeClr val="lt1"/>
                          </a:solidFill>
                          <a:effectLst/>
                          <a:latin typeface="+mn-lt"/>
                          <a:ea typeface="+mn-ea"/>
                          <a:cs typeface="+mn-cs"/>
                        </a:rPr>
                        <a:t>; </a:t>
                      </a:r>
                    </a:p>
                    <a:p>
                      <a:r>
                        <a:rPr lang="pt-BR" sz="1600" b="0" kern="1200" dirty="0">
                          <a:solidFill>
                            <a:schemeClr val="lt1"/>
                          </a:solidFill>
                          <a:effectLst/>
                          <a:latin typeface="+mn-lt"/>
                          <a:ea typeface="+mn-ea"/>
                          <a:cs typeface="+mn-cs"/>
                        </a:rPr>
                        <a:t>3 Curva 90</a:t>
                      </a:r>
                      <a:r>
                        <a:rPr lang="pt-BR" sz="1600" b="0" kern="1200" baseline="30000" dirty="0">
                          <a:solidFill>
                            <a:schemeClr val="lt1"/>
                          </a:solidFill>
                          <a:effectLst/>
                          <a:latin typeface="+mn-lt"/>
                          <a:ea typeface="+mn-ea"/>
                          <a:cs typeface="+mn-cs"/>
                        </a:rPr>
                        <a:t>o</a:t>
                      </a:r>
                      <a:r>
                        <a:rPr lang="pt-BR" sz="1600" b="0" kern="1200" dirty="0">
                          <a:solidFill>
                            <a:schemeClr val="lt1"/>
                          </a:solidFill>
                          <a:effectLst/>
                          <a:latin typeface="+mn-lt"/>
                          <a:ea typeface="+mn-ea"/>
                          <a:cs typeface="+mn-cs"/>
                        </a:rPr>
                        <a:t>; </a:t>
                      </a:r>
                    </a:p>
                    <a:p>
                      <a:r>
                        <a:rPr lang="pt-BR" sz="1600" b="0" kern="1200" dirty="0">
                          <a:solidFill>
                            <a:schemeClr val="lt1"/>
                          </a:solidFill>
                          <a:effectLst/>
                          <a:latin typeface="+mn-lt"/>
                          <a:ea typeface="+mn-ea"/>
                          <a:cs typeface="+mn-cs"/>
                        </a:rPr>
                        <a:t>4 Curva 45</a:t>
                      </a:r>
                      <a:r>
                        <a:rPr lang="pt-BR" sz="1600" b="0" kern="1200" baseline="30000" dirty="0">
                          <a:solidFill>
                            <a:schemeClr val="lt1"/>
                          </a:solidFill>
                          <a:effectLst/>
                          <a:latin typeface="+mn-lt"/>
                          <a:ea typeface="+mn-ea"/>
                          <a:cs typeface="+mn-cs"/>
                        </a:rPr>
                        <a:t>o</a:t>
                      </a:r>
                      <a:r>
                        <a:rPr lang="pt-BR" sz="1600" b="0" kern="1200" dirty="0">
                          <a:solidFill>
                            <a:schemeClr val="lt1"/>
                          </a:solidFill>
                          <a:effectLst/>
                          <a:latin typeface="+mn-lt"/>
                          <a:ea typeface="+mn-ea"/>
                          <a:cs typeface="+mn-cs"/>
                        </a:rPr>
                        <a:t>; </a:t>
                      </a:r>
                    </a:p>
                    <a:p>
                      <a:endParaRPr lang="pt-BR" sz="1600" b="0" dirty="0"/>
                    </a:p>
                  </a:txBody>
                  <a:tcPr/>
                </a:tc>
                <a:tc>
                  <a:txBody>
                    <a:bodyPr/>
                    <a:lstStyle/>
                    <a:p>
                      <a:r>
                        <a:rPr lang="pt-BR" sz="1600" b="0" kern="1200" dirty="0">
                          <a:solidFill>
                            <a:schemeClr val="lt1"/>
                          </a:solidFill>
                          <a:effectLst/>
                          <a:latin typeface="+mn-lt"/>
                          <a:ea typeface="+mn-ea"/>
                          <a:cs typeface="+mn-cs"/>
                        </a:rPr>
                        <a:t>5 </a:t>
                      </a:r>
                      <a:r>
                        <a:rPr lang="pt-BR" sz="1600" b="0" kern="1200" dirty="0" err="1">
                          <a:solidFill>
                            <a:schemeClr val="lt1"/>
                          </a:solidFill>
                          <a:effectLst/>
                          <a:latin typeface="+mn-lt"/>
                          <a:ea typeface="+mn-ea"/>
                          <a:cs typeface="+mn-cs"/>
                        </a:rPr>
                        <a:t>Tê</a:t>
                      </a:r>
                      <a:r>
                        <a:rPr lang="pt-BR" sz="1600" b="0" kern="1200" dirty="0">
                          <a:solidFill>
                            <a:schemeClr val="lt1"/>
                          </a:solidFill>
                          <a:effectLst/>
                          <a:latin typeface="+mn-lt"/>
                          <a:ea typeface="+mn-ea"/>
                          <a:cs typeface="+mn-cs"/>
                        </a:rPr>
                        <a:t> de passagem direta; </a:t>
                      </a:r>
                    </a:p>
                    <a:p>
                      <a:r>
                        <a:rPr lang="pt-BR" sz="1600" b="0" kern="1200" dirty="0">
                          <a:solidFill>
                            <a:schemeClr val="lt1"/>
                          </a:solidFill>
                          <a:effectLst/>
                          <a:latin typeface="+mn-lt"/>
                          <a:ea typeface="+mn-ea"/>
                          <a:cs typeface="+mn-cs"/>
                        </a:rPr>
                        <a:t>6 </a:t>
                      </a:r>
                      <a:r>
                        <a:rPr lang="pt-BR" sz="1600" b="0" kern="1200" dirty="0" err="1">
                          <a:solidFill>
                            <a:schemeClr val="lt1"/>
                          </a:solidFill>
                          <a:effectLst/>
                          <a:latin typeface="+mn-lt"/>
                          <a:ea typeface="+mn-ea"/>
                          <a:cs typeface="+mn-cs"/>
                        </a:rPr>
                        <a:t>Tê</a:t>
                      </a:r>
                      <a:r>
                        <a:rPr lang="pt-BR" sz="1600" b="0" kern="1200" dirty="0">
                          <a:solidFill>
                            <a:schemeClr val="lt1"/>
                          </a:solidFill>
                          <a:effectLst/>
                          <a:latin typeface="+mn-lt"/>
                          <a:ea typeface="+mn-ea"/>
                          <a:cs typeface="+mn-cs"/>
                        </a:rPr>
                        <a:t> de saída de lado; </a:t>
                      </a:r>
                    </a:p>
                    <a:p>
                      <a:r>
                        <a:rPr lang="pt-BR" sz="1600" b="0" kern="1200" dirty="0">
                          <a:solidFill>
                            <a:schemeClr val="lt1"/>
                          </a:solidFill>
                          <a:effectLst/>
                          <a:latin typeface="+mn-lt"/>
                          <a:ea typeface="+mn-ea"/>
                          <a:cs typeface="+mn-cs"/>
                        </a:rPr>
                        <a:t>7 </a:t>
                      </a:r>
                      <a:r>
                        <a:rPr lang="pt-BR" sz="1600" b="0" kern="1200" dirty="0" err="1">
                          <a:solidFill>
                            <a:schemeClr val="lt1"/>
                          </a:solidFill>
                          <a:effectLst/>
                          <a:latin typeface="+mn-lt"/>
                          <a:ea typeface="+mn-ea"/>
                          <a:cs typeface="+mn-cs"/>
                        </a:rPr>
                        <a:t>Tê</a:t>
                      </a:r>
                      <a:r>
                        <a:rPr lang="pt-BR" sz="1600" b="0" kern="1200" dirty="0">
                          <a:solidFill>
                            <a:schemeClr val="lt1"/>
                          </a:solidFill>
                          <a:effectLst/>
                          <a:latin typeface="+mn-lt"/>
                          <a:ea typeface="+mn-ea"/>
                          <a:cs typeface="+mn-cs"/>
                        </a:rPr>
                        <a:t> de saída bilateral; </a:t>
                      </a:r>
                    </a:p>
                    <a:p>
                      <a:r>
                        <a:rPr lang="pt-BR" sz="1600" b="0" kern="1200" dirty="0">
                          <a:solidFill>
                            <a:schemeClr val="lt1"/>
                          </a:solidFill>
                          <a:effectLst/>
                          <a:latin typeface="+mn-lt"/>
                          <a:ea typeface="+mn-ea"/>
                          <a:cs typeface="+mn-cs"/>
                        </a:rPr>
                        <a:t>8 Entrada normal; </a:t>
                      </a:r>
                    </a:p>
                    <a:p>
                      <a:endParaRPr lang="pt-BR" sz="1600" b="0" dirty="0"/>
                    </a:p>
                  </a:txBody>
                  <a:tcPr/>
                </a:tc>
                <a:tc>
                  <a:txBody>
                    <a:bodyPr/>
                    <a:lstStyle/>
                    <a:p>
                      <a:r>
                        <a:rPr lang="pt-BR" sz="1600" b="0" kern="1200" dirty="0">
                          <a:solidFill>
                            <a:schemeClr val="lt1"/>
                          </a:solidFill>
                          <a:effectLst/>
                          <a:latin typeface="+mn-lt"/>
                          <a:ea typeface="+mn-ea"/>
                          <a:cs typeface="+mn-cs"/>
                        </a:rPr>
                        <a:t>9 Entrada de borda; </a:t>
                      </a:r>
                    </a:p>
                    <a:p>
                      <a:r>
                        <a:rPr lang="pt-BR" sz="1600" b="0" kern="1200" dirty="0">
                          <a:solidFill>
                            <a:schemeClr val="lt1"/>
                          </a:solidFill>
                          <a:effectLst/>
                          <a:latin typeface="+mn-lt"/>
                          <a:ea typeface="+mn-ea"/>
                          <a:cs typeface="+mn-cs"/>
                        </a:rPr>
                        <a:t>10 Saída de canalização; </a:t>
                      </a:r>
                    </a:p>
                    <a:p>
                      <a:r>
                        <a:rPr lang="pt-BR" sz="1600" b="0" kern="1200" dirty="0">
                          <a:solidFill>
                            <a:schemeClr val="lt1"/>
                          </a:solidFill>
                          <a:effectLst/>
                          <a:latin typeface="+mn-lt"/>
                          <a:ea typeface="+mn-ea"/>
                          <a:cs typeface="+mn-cs"/>
                        </a:rPr>
                        <a:t>11 Válvula de pé e crivo; </a:t>
                      </a:r>
                    </a:p>
                    <a:p>
                      <a:r>
                        <a:rPr lang="pt-BR" sz="1600" b="0" kern="1200" dirty="0">
                          <a:solidFill>
                            <a:schemeClr val="lt1"/>
                          </a:solidFill>
                          <a:effectLst/>
                          <a:latin typeface="+mn-lt"/>
                          <a:ea typeface="+mn-ea"/>
                          <a:cs typeface="+mn-cs"/>
                        </a:rPr>
                        <a:t>12 Válvula de retenção tipo leve; </a:t>
                      </a:r>
                      <a:endParaRPr lang="pt-BR" sz="1600" b="0" dirty="0"/>
                    </a:p>
                  </a:txBody>
                  <a:tcPr/>
                </a:tc>
                <a:tc>
                  <a:txBody>
                    <a:bodyPr/>
                    <a:lstStyle/>
                    <a:p>
                      <a:r>
                        <a:rPr lang="pt-BR" sz="1600" b="0" kern="1200" dirty="0">
                          <a:solidFill>
                            <a:schemeClr val="lt1"/>
                          </a:solidFill>
                          <a:effectLst/>
                          <a:latin typeface="+mn-lt"/>
                          <a:ea typeface="+mn-ea"/>
                          <a:cs typeface="+mn-cs"/>
                        </a:rPr>
                        <a:t>13 Válvula de retenção tipo pesado; </a:t>
                      </a:r>
                    </a:p>
                    <a:p>
                      <a:r>
                        <a:rPr lang="pt-BR" sz="1600" b="0" kern="1200" dirty="0">
                          <a:solidFill>
                            <a:schemeClr val="lt1"/>
                          </a:solidFill>
                          <a:effectLst/>
                          <a:latin typeface="+mn-lt"/>
                          <a:ea typeface="+mn-ea"/>
                          <a:cs typeface="+mn-cs"/>
                        </a:rPr>
                        <a:t>14 Registro de globo aberto; </a:t>
                      </a:r>
                    </a:p>
                    <a:p>
                      <a:r>
                        <a:rPr lang="pt-BR" sz="1600" b="0" kern="1200" dirty="0">
                          <a:solidFill>
                            <a:schemeClr val="lt1"/>
                          </a:solidFill>
                          <a:effectLst/>
                          <a:latin typeface="+mn-lt"/>
                          <a:ea typeface="+mn-ea"/>
                          <a:cs typeface="+mn-cs"/>
                        </a:rPr>
                        <a:t>15 Registro de gaveta aberto; </a:t>
                      </a:r>
                    </a:p>
                    <a:p>
                      <a:r>
                        <a:rPr lang="pt-BR" sz="1600" b="0" kern="1200" dirty="0">
                          <a:solidFill>
                            <a:schemeClr val="lt1"/>
                          </a:solidFill>
                          <a:effectLst/>
                          <a:latin typeface="+mn-lt"/>
                          <a:ea typeface="+mn-ea"/>
                          <a:cs typeface="+mn-cs"/>
                        </a:rPr>
                        <a:t>16 Registro de ângulo aberto.</a:t>
                      </a:r>
                      <a:endParaRPr lang="pt-BR" sz="1600" b="0" dirty="0"/>
                    </a:p>
                  </a:txBody>
                  <a:tcPr/>
                </a:tc>
                <a:extLst>
                  <a:ext uri="{0D108BD9-81ED-4DB2-BD59-A6C34878D82A}">
                    <a16:rowId xmlns:a16="http://schemas.microsoft.com/office/drawing/2014/main" val="2373470974"/>
                  </a:ext>
                </a:extLst>
              </a:tr>
            </a:tbl>
          </a:graphicData>
        </a:graphic>
      </p:graphicFrame>
    </p:spTree>
    <p:extLst>
      <p:ext uri="{BB962C8B-B14F-4D97-AF65-F5344CB8AC3E}">
        <p14:creationId xmlns:p14="http://schemas.microsoft.com/office/powerpoint/2010/main" val="189022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C5906-BE5B-42AB-B912-050A06A51CDE}"/>
              </a:ext>
            </a:extLst>
          </p:cNvPr>
          <p:cNvSpPr>
            <a:spLocks noGrp="1"/>
          </p:cNvSpPr>
          <p:nvPr>
            <p:ph type="title"/>
          </p:nvPr>
        </p:nvSpPr>
        <p:spPr/>
        <p:txBody>
          <a:bodyPr/>
          <a:lstStyle/>
          <a:p>
            <a:r>
              <a:rPr lang="pt-BR" dirty="0"/>
              <a:t>Pressões e Velocidade</a:t>
            </a:r>
          </a:p>
        </p:txBody>
      </p:sp>
      <p:sp>
        <p:nvSpPr>
          <p:cNvPr id="4" name="Espaço Reservado para Texto 3">
            <a:extLst>
              <a:ext uri="{FF2B5EF4-FFF2-40B4-BE49-F238E27FC236}">
                <a16:creationId xmlns:a16="http://schemas.microsoft.com/office/drawing/2014/main" id="{3CE82BB1-6A92-4C3B-9038-47FD76157930}"/>
              </a:ext>
            </a:extLst>
          </p:cNvPr>
          <p:cNvSpPr>
            <a:spLocks noGrp="1"/>
          </p:cNvSpPr>
          <p:nvPr>
            <p:ph type="body" idx="1"/>
          </p:nvPr>
        </p:nvSpPr>
        <p:spPr/>
        <p:txBody>
          <a:bodyPr/>
          <a:lstStyle/>
          <a:p>
            <a:r>
              <a:rPr lang="pt-BR" dirty="0"/>
              <a:t>Pressão Estática: </a:t>
            </a:r>
          </a:p>
          <a:p>
            <a:endParaRPr lang="pt-BR" dirty="0"/>
          </a:p>
        </p:txBody>
      </p:sp>
      <p:sp>
        <p:nvSpPr>
          <p:cNvPr id="3" name="Espaço Reservado para Conteúdo 2">
            <a:extLst>
              <a:ext uri="{FF2B5EF4-FFF2-40B4-BE49-F238E27FC236}">
                <a16:creationId xmlns:a16="http://schemas.microsoft.com/office/drawing/2014/main" id="{924427AD-F579-4070-A28D-D7F830D38DDE}"/>
              </a:ext>
            </a:extLst>
          </p:cNvPr>
          <p:cNvSpPr>
            <a:spLocks noGrp="1"/>
          </p:cNvSpPr>
          <p:nvPr>
            <p:ph sz="half" idx="2"/>
          </p:nvPr>
        </p:nvSpPr>
        <p:spPr>
          <a:xfrm>
            <a:off x="839788" y="2173768"/>
            <a:ext cx="5157787" cy="3684588"/>
          </a:xfrm>
        </p:spPr>
        <p:txBody>
          <a:bodyPr>
            <a:normAutofit/>
          </a:bodyPr>
          <a:lstStyle/>
          <a:p>
            <a:pPr algn="just"/>
            <a:r>
              <a:rPr lang="pt-BR" sz="1800" dirty="0"/>
              <a:t>Com relação à pressão estática, a norma NBR 5626 diz o seguinte: “Em uma instalação predial de água fria, em qualquer ponto, a pressão estática máxima não deve ultrapassar 40 </a:t>
            </a:r>
            <a:r>
              <a:rPr lang="pt-BR" sz="1800" dirty="0" err="1"/>
              <a:t>m.c.a</a:t>
            </a:r>
            <a:r>
              <a:rPr lang="pt-BR" sz="1800" dirty="0"/>
              <a:t>. (metros de coluna d’água).” </a:t>
            </a:r>
          </a:p>
          <a:p>
            <a:pPr algn="just"/>
            <a:r>
              <a:rPr lang="pt-BR" sz="1800" dirty="0"/>
              <a:t>O valor da pressão estática menos as perdas de cargas distribuídas e localizadas corresponde ao valor da pressão dinâmica. </a:t>
            </a:r>
          </a:p>
        </p:txBody>
      </p:sp>
      <p:sp>
        <p:nvSpPr>
          <p:cNvPr id="5" name="Espaço Reservado para Texto 4">
            <a:extLst>
              <a:ext uri="{FF2B5EF4-FFF2-40B4-BE49-F238E27FC236}">
                <a16:creationId xmlns:a16="http://schemas.microsoft.com/office/drawing/2014/main" id="{C42EEBB3-FF5B-41E0-996F-F6E6C06494B1}"/>
              </a:ext>
            </a:extLst>
          </p:cNvPr>
          <p:cNvSpPr>
            <a:spLocks noGrp="1"/>
          </p:cNvSpPr>
          <p:nvPr>
            <p:ph type="body" sz="quarter" idx="3"/>
          </p:nvPr>
        </p:nvSpPr>
        <p:spPr>
          <a:xfrm>
            <a:off x="839788" y="4764881"/>
            <a:ext cx="5183188" cy="823912"/>
          </a:xfrm>
        </p:spPr>
        <p:txBody>
          <a:bodyPr/>
          <a:lstStyle/>
          <a:p>
            <a:r>
              <a:rPr lang="pt-BR" dirty="0"/>
              <a:t>Pressão Dinâmica</a:t>
            </a:r>
          </a:p>
          <a:p>
            <a:endParaRPr lang="pt-BR" dirty="0"/>
          </a:p>
        </p:txBody>
      </p:sp>
      <p:sp>
        <p:nvSpPr>
          <p:cNvPr id="6" name="Espaço Reservado para Conteúdo 5">
            <a:extLst>
              <a:ext uri="{FF2B5EF4-FFF2-40B4-BE49-F238E27FC236}">
                <a16:creationId xmlns:a16="http://schemas.microsoft.com/office/drawing/2014/main" id="{29E534CD-C49D-4EF0-9C4B-3FD35482E6BE}"/>
              </a:ext>
            </a:extLst>
          </p:cNvPr>
          <p:cNvSpPr>
            <a:spLocks noGrp="1"/>
          </p:cNvSpPr>
          <p:nvPr>
            <p:ph sz="quarter" idx="4"/>
          </p:nvPr>
        </p:nvSpPr>
        <p:spPr>
          <a:xfrm>
            <a:off x="839788" y="5270744"/>
            <a:ext cx="5183188" cy="1589847"/>
          </a:xfrm>
        </p:spPr>
        <p:txBody>
          <a:bodyPr>
            <a:normAutofit/>
          </a:bodyPr>
          <a:lstStyle/>
          <a:p>
            <a:pPr algn="just"/>
            <a:r>
              <a:rPr lang="pt-BR" sz="1800" dirty="0"/>
              <a:t>Com relação à pressão dinâmica, de acordo com a NBR 5626, em qualquer ponto da rede predial de distribuição, a pressão da água em regime de escoamento não deve ser inferior a 0,50 </a:t>
            </a:r>
            <a:r>
              <a:rPr lang="pt-BR" sz="1800" dirty="0" err="1"/>
              <a:t>m.c.a</a:t>
            </a:r>
            <a:r>
              <a:rPr lang="pt-BR" sz="1800" dirty="0"/>
              <a:t>. </a:t>
            </a:r>
          </a:p>
          <a:p>
            <a:pPr algn="just"/>
            <a:endParaRPr lang="pt-BR" sz="1800" dirty="0"/>
          </a:p>
        </p:txBody>
      </p:sp>
      <p:sp>
        <p:nvSpPr>
          <p:cNvPr id="7" name="Espaço Reservado para Texto 4">
            <a:extLst>
              <a:ext uri="{FF2B5EF4-FFF2-40B4-BE49-F238E27FC236}">
                <a16:creationId xmlns:a16="http://schemas.microsoft.com/office/drawing/2014/main" id="{8C65A5F5-7725-2C23-2002-8A4860AFC7A7}"/>
              </a:ext>
            </a:extLst>
          </p:cNvPr>
          <p:cNvSpPr txBox="1">
            <a:spLocks/>
          </p:cNvSpPr>
          <p:nvPr/>
        </p:nvSpPr>
        <p:spPr>
          <a:xfrm>
            <a:off x="6512479" y="4764881"/>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t-BR" dirty="0"/>
              <a:t>Velocidade</a:t>
            </a:r>
          </a:p>
          <a:p>
            <a:endParaRPr lang="pt-BR" dirty="0"/>
          </a:p>
        </p:txBody>
      </p:sp>
      <p:sp>
        <p:nvSpPr>
          <p:cNvPr id="8" name="Espaço Reservado para Conteúdo 5">
            <a:extLst>
              <a:ext uri="{FF2B5EF4-FFF2-40B4-BE49-F238E27FC236}">
                <a16:creationId xmlns:a16="http://schemas.microsoft.com/office/drawing/2014/main" id="{9945C752-9352-5E12-D688-86FD10D1E684}"/>
              </a:ext>
            </a:extLst>
          </p:cNvPr>
          <p:cNvSpPr txBox="1">
            <a:spLocks/>
          </p:cNvSpPr>
          <p:nvPr/>
        </p:nvSpPr>
        <p:spPr>
          <a:xfrm>
            <a:off x="6512479" y="5270744"/>
            <a:ext cx="5183188" cy="1589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1800" dirty="0"/>
              <a:t>A velocidade máxima de escoamento é definida em função do ruído, possibilidade de corrosão e de controle do golpe de aríete. Segundo a NBR 5626:1998, a velocidade máxima é igual a 3 m/s.</a:t>
            </a:r>
          </a:p>
        </p:txBody>
      </p:sp>
      <p:pic>
        <p:nvPicPr>
          <p:cNvPr id="10" name="Imagem 9" descr="Interface gráfica do usuário, Site&#10;&#10;Descrição gerada automaticamente">
            <a:extLst>
              <a:ext uri="{FF2B5EF4-FFF2-40B4-BE49-F238E27FC236}">
                <a16:creationId xmlns:a16="http://schemas.microsoft.com/office/drawing/2014/main" id="{3D791919-DB1D-9D1C-8588-9CE0E29DC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163" y="446400"/>
            <a:ext cx="4904754" cy="4136400"/>
          </a:xfrm>
          <a:prstGeom prst="rect">
            <a:avLst/>
          </a:prstGeom>
        </p:spPr>
      </p:pic>
    </p:spTree>
    <p:extLst>
      <p:ext uri="{BB962C8B-B14F-4D97-AF65-F5344CB8AC3E}">
        <p14:creationId xmlns:p14="http://schemas.microsoft.com/office/powerpoint/2010/main" val="2271736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ítulo 1">
            <a:extLst>
              <a:ext uri="{FF2B5EF4-FFF2-40B4-BE49-F238E27FC236}">
                <a16:creationId xmlns:a16="http://schemas.microsoft.com/office/drawing/2014/main" id="{6B9460B9-84F3-4118-94ED-58E8F9DDC4A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600" kern="1200" dirty="0" err="1">
                <a:solidFill>
                  <a:srgbClr val="FFFFFF"/>
                </a:solidFill>
                <a:latin typeface="+mj-lt"/>
                <a:ea typeface="+mj-ea"/>
                <a:cs typeface="+mj-cs"/>
              </a:rPr>
              <a:t>Pressão</a:t>
            </a:r>
            <a:r>
              <a:rPr lang="en-US" sz="2600" kern="1200" dirty="0">
                <a:solidFill>
                  <a:srgbClr val="FFFFFF"/>
                </a:solidFill>
                <a:latin typeface="+mj-lt"/>
                <a:ea typeface="+mj-ea"/>
                <a:cs typeface="+mj-cs"/>
              </a:rPr>
              <a:t> minima e a</a:t>
            </a:r>
            <a:r>
              <a:rPr lang="pt-BR" sz="2800" dirty="0" err="1">
                <a:solidFill>
                  <a:srgbClr val="FFFFFF"/>
                </a:solidFill>
              </a:rPr>
              <a:t>ltura</a:t>
            </a:r>
            <a:r>
              <a:rPr lang="pt-BR" sz="2800" dirty="0">
                <a:solidFill>
                  <a:srgbClr val="FFFFFF"/>
                </a:solidFill>
              </a:rPr>
              <a:t> recomendada para os pontos de utilização</a:t>
            </a:r>
            <a:endParaRPr lang="en-US" sz="2600" kern="1200" dirty="0">
              <a:solidFill>
                <a:srgbClr val="FFFFFF"/>
              </a:solidFill>
              <a:latin typeface="+mj-lt"/>
              <a:ea typeface="+mj-ea"/>
              <a:cs typeface="+mj-cs"/>
            </a:endParaRPr>
          </a:p>
        </p:txBody>
      </p:sp>
      <p:pic>
        <p:nvPicPr>
          <p:cNvPr id="24" name="Imagem 7">
            <a:extLst>
              <a:ext uri="{FF2B5EF4-FFF2-40B4-BE49-F238E27FC236}">
                <a16:creationId xmlns:a16="http://schemas.microsoft.com/office/drawing/2014/main" id="{AA1BA483-2D2A-49E1-A90A-5CF702FE81E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3757" y="276999"/>
            <a:ext cx="4924778" cy="3090297"/>
          </a:xfrm>
          <a:prstGeom prst="rect">
            <a:avLst/>
          </a:prstGeom>
          <a:noFill/>
        </p:spPr>
      </p:pic>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0E2929A8-5BFF-1A67-A027-8C1E885620E7}"/>
                  </a:ext>
                </a:extLst>
              </p:cNvPr>
              <p:cNvSpPr txBox="1"/>
              <p:nvPr/>
            </p:nvSpPr>
            <p:spPr>
              <a:xfrm>
                <a:off x="9948401" y="3132101"/>
                <a:ext cx="19461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10 </m:t>
                      </m:r>
                      <m:r>
                        <a:rPr lang="pt-BR" b="0" i="1" smtClean="0">
                          <a:latin typeface="Cambria Math" panose="02040503050406030204" pitchFamily="18" charset="0"/>
                        </a:rPr>
                        <m:t>𝐾𝑃𝑎</m:t>
                      </m:r>
                      <m:r>
                        <a:rPr lang="pt-BR" b="0" i="1" smtClean="0">
                          <a:latin typeface="Cambria Math" panose="02040503050406030204" pitchFamily="18" charset="0"/>
                        </a:rPr>
                        <m:t>=1 </m:t>
                      </m:r>
                      <m:r>
                        <a:rPr lang="pt-BR" b="0" i="1" smtClean="0">
                          <a:latin typeface="Cambria Math" panose="02040503050406030204" pitchFamily="18" charset="0"/>
                        </a:rPr>
                        <m:t>𝑚</m:t>
                      </m:r>
                      <m:r>
                        <a:rPr lang="pt-BR" b="0" i="1" smtClean="0">
                          <a:latin typeface="Cambria Math" panose="02040503050406030204" pitchFamily="18" charset="0"/>
                        </a:rPr>
                        <m:t>.</m:t>
                      </m:r>
                      <m:r>
                        <a:rPr lang="pt-BR" b="0" i="1" smtClean="0">
                          <a:latin typeface="Cambria Math" panose="02040503050406030204" pitchFamily="18" charset="0"/>
                        </a:rPr>
                        <m:t>𝑐</m:t>
                      </m:r>
                      <m:r>
                        <a:rPr lang="pt-BR" b="0" i="1" smtClean="0">
                          <a:latin typeface="Cambria Math" panose="02040503050406030204" pitchFamily="18" charset="0"/>
                        </a:rPr>
                        <m:t>.</m:t>
                      </m:r>
                      <m:r>
                        <a:rPr lang="pt-BR" b="0" i="1" smtClean="0">
                          <a:latin typeface="Cambria Math" panose="02040503050406030204" pitchFamily="18" charset="0"/>
                        </a:rPr>
                        <m:t>𝑎</m:t>
                      </m:r>
                      <m:r>
                        <a:rPr lang="pt-BR" b="0" i="1" smtClean="0">
                          <a:latin typeface="Cambria Math" panose="02040503050406030204" pitchFamily="18" charset="0"/>
                        </a:rPr>
                        <m:t>.</m:t>
                      </m:r>
                    </m:oMath>
                  </m:oMathPara>
                </a14:m>
                <a:endParaRPr lang="pt-BR" dirty="0"/>
              </a:p>
            </p:txBody>
          </p:sp>
        </mc:Choice>
        <mc:Fallback xmlns="">
          <p:sp>
            <p:nvSpPr>
              <p:cNvPr id="2" name="CaixaDeTexto 1">
                <a:extLst>
                  <a:ext uri="{FF2B5EF4-FFF2-40B4-BE49-F238E27FC236}">
                    <a16:creationId xmlns:a16="http://schemas.microsoft.com/office/drawing/2014/main" id="{0E2929A8-5BFF-1A67-A027-8C1E885620E7}"/>
                  </a:ext>
                </a:extLst>
              </p:cNvPr>
              <p:cNvSpPr txBox="1">
                <a:spLocks noRot="1" noChangeAspect="1" noMove="1" noResize="1" noEditPoints="1" noAdjustHandles="1" noChangeArrowheads="1" noChangeShapeType="1" noTextEdit="1"/>
              </p:cNvSpPr>
              <p:nvPr/>
            </p:nvSpPr>
            <p:spPr>
              <a:xfrm>
                <a:off x="9948401" y="3132101"/>
                <a:ext cx="1946174" cy="276999"/>
              </a:xfrm>
              <a:prstGeom prst="rect">
                <a:avLst/>
              </a:prstGeom>
              <a:blipFill>
                <a:blip r:embed="rId3"/>
                <a:stretch>
                  <a:fillRect l="-2508" b="-6667"/>
                </a:stretch>
              </a:blipFill>
            </p:spPr>
            <p:txBody>
              <a:bodyPr/>
              <a:lstStyle/>
              <a:p>
                <a:r>
                  <a:rPr lang="pt-BR">
                    <a:noFill/>
                  </a:rPr>
                  <a:t> </a:t>
                </a:r>
              </a:p>
            </p:txBody>
          </p:sp>
        </mc:Fallback>
      </mc:AlternateContent>
      <p:graphicFrame>
        <p:nvGraphicFramePr>
          <p:cNvPr id="3" name="Espaço Reservado para Conteúdo 3">
            <a:extLst>
              <a:ext uri="{FF2B5EF4-FFF2-40B4-BE49-F238E27FC236}">
                <a16:creationId xmlns:a16="http://schemas.microsoft.com/office/drawing/2014/main" id="{7019F18E-578D-5DF1-38C6-D20D69D619EB}"/>
              </a:ext>
            </a:extLst>
          </p:cNvPr>
          <p:cNvGraphicFramePr>
            <a:graphicFrameLocks/>
          </p:cNvGraphicFramePr>
          <p:nvPr>
            <p:extLst>
              <p:ext uri="{D42A27DB-BD31-4B8C-83A1-F6EECF244321}">
                <p14:modId xmlns:p14="http://schemas.microsoft.com/office/powerpoint/2010/main" val="2188839265"/>
              </p:ext>
            </p:extLst>
          </p:nvPr>
        </p:nvGraphicFramePr>
        <p:xfrm>
          <a:off x="4255487" y="3806172"/>
          <a:ext cx="5694582" cy="3006588"/>
        </p:xfrm>
        <a:graphic>
          <a:graphicData uri="http://schemas.openxmlformats.org/drawingml/2006/table">
            <a:tbl>
              <a:tblPr firstRow="1" bandRow="1"/>
              <a:tblGrid>
                <a:gridCol w="2882034">
                  <a:extLst>
                    <a:ext uri="{9D8B030D-6E8A-4147-A177-3AD203B41FA5}">
                      <a16:colId xmlns:a16="http://schemas.microsoft.com/office/drawing/2014/main" val="1477902756"/>
                    </a:ext>
                  </a:extLst>
                </a:gridCol>
                <a:gridCol w="2812548">
                  <a:extLst>
                    <a:ext uri="{9D8B030D-6E8A-4147-A177-3AD203B41FA5}">
                      <a16:colId xmlns:a16="http://schemas.microsoft.com/office/drawing/2014/main" val="3773144224"/>
                    </a:ext>
                  </a:extLst>
                </a:gridCol>
              </a:tblGrid>
              <a:tr h="250549">
                <a:tc>
                  <a:txBody>
                    <a:bodyPr/>
                    <a:lstStyle/>
                    <a:p>
                      <a:pPr algn="just" fontAlgn="t">
                        <a:lnSpc>
                          <a:spcPct val="107000"/>
                        </a:lnSpc>
                        <a:spcBef>
                          <a:spcPts val="0"/>
                        </a:spcBef>
                        <a:spcAft>
                          <a:spcPts val="0"/>
                        </a:spcAft>
                      </a:pPr>
                      <a:r>
                        <a:rPr lang="pt-BR"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Aparelho </a:t>
                      </a:r>
                      <a:endParaRPr lang="pt-BR" sz="1300" b="0" i="0" u="none" strike="noStrike" dirty="0">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Altura do ponto (cm)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2639"/>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Válvula de descarga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110 </a:t>
                      </a:r>
                      <a:endParaRPr lang="pt-BR" sz="1300" b="0" i="0" u="none" strike="noStrike" dirty="0">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834974"/>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Vaso sanitário com caixa acoplada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(e 15 cm à esquerda do eixo)</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831875"/>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Caixa de descarga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119272"/>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Banheira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824264"/>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Bidê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42025"/>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Chuveiro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 a 220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9949"/>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Lavatório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922775"/>
                  </a:ext>
                </a:extLst>
              </a:tr>
              <a:tr h="250549">
                <a:tc>
                  <a:txBody>
                    <a:bodyPr/>
                    <a:lstStyle/>
                    <a:p>
                      <a:pPr algn="just" fontAlgn="t">
                        <a:lnSpc>
                          <a:spcPct val="107000"/>
                        </a:lnSpc>
                        <a:spcBef>
                          <a:spcPts val="0"/>
                        </a:spcBef>
                        <a:spcAft>
                          <a:spcPts val="0"/>
                        </a:spcAft>
                      </a:pPr>
                      <a:r>
                        <a:rPr lang="pt-BR"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Máquina de lavar roupa </a:t>
                      </a:r>
                      <a:endParaRPr lang="pt-BR" sz="1300" b="0" i="0" u="none" strike="noStrike" dirty="0">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547592"/>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Máquina de lavar louça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592607"/>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Tanque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90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047644"/>
                  </a:ext>
                </a:extLst>
              </a:tr>
              <a:tr h="250549">
                <a:tc>
                  <a:txBody>
                    <a:bodyPr/>
                    <a:lstStyle/>
                    <a:p>
                      <a:pPr algn="just" fontAlgn="t">
                        <a:lnSpc>
                          <a:spcPct val="107000"/>
                        </a:lnSpc>
                        <a:spcBef>
                          <a:spcPts val="0"/>
                        </a:spcBef>
                        <a:spcAft>
                          <a:spcPts val="0"/>
                        </a:spcAft>
                      </a:pPr>
                      <a:r>
                        <a:rPr lang="pt-BR" sz="13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Pia de cozinha </a:t>
                      </a:r>
                      <a:endParaRPr lang="pt-BR" sz="1300" b="0" i="0" u="none" strike="noStrike">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pt-BR" sz="13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 </a:t>
                      </a:r>
                      <a:endParaRPr lang="pt-BR" sz="1300" b="0" i="0" u="none" strike="noStrike" dirty="0">
                        <a:effectLst/>
                        <a:latin typeface="Arial" panose="020B0604020202020204" pitchFamily="34" charset="0"/>
                      </a:endParaRPr>
                    </a:p>
                  </a:txBody>
                  <a:tcPr marL="107150" marR="107150" marT="148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415207"/>
                  </a:ext>
                </a:extLst>
              </a:tr>
            </a:tbl>
          </a:graphicData>
        </a:graphic>
      </p:graphicFrame>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9130BFFC-1393-C385-01FB-A7F20EEE59AB}"/>
                  </a:ext>
                </a:extLst>
              </p:cNvPr>
              <p:cNvSpPr txBox="1"/>
              <p:nvPr/>
            </p:nvSpPr>
            <p:spPr>
              <a:xfrm>
                <a:off x="6302525" y="0"/>
                <a:ext cx="17275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𝑃𝑟𝑒𝑠𝑠</m:t>
                      </m:r>
                      <m:r>
                        <a:rPr lang="pt-BR" b="0" i="1" smtClean="0">
                          <a:solidFill>
                            <a:srgbClr val="FF0000"/>
                          </a:solidFill>
                          <a:latin typeface="Cambria Math" panose="02040503050406030204" pitchFamily="18" charset="0"/>
                        </a:rPr>
                        <m:t>ã</m:t>
                      </m:r>
                      <m:r>
                        <a:rPr lang="pt-BR" b="0" i="1" smtClean="0">
                          <a:solidFill>
                            <a:srgbClr val="FF0000"/>
                          </a:solidFill>
                          <a:latin typeface="Cambria Math" panose="02040503050406030204" pitchFamily="18" charset="0"/>
                        </a:rPr>
                        <m:t>𝑜</m:t>
                      </m:r>
                      <m:r>
                        <a:rPr lang="pt-BR" b="0" i="1" smtClean="0">
                          <a:solidFill>
                            <a:srgbClr val="FF0000"/>
                          </a:solidFill>
                          <a:latin typeface="Cambria Math" panose="02040503050406030204" pitchFamily="18" charset="0"/>
                        </a:rPr>
                        <m:t> </m:t>
                      </m:r>
                      <m:r>
                        <a:rPr lang="pt-BR" b="0" i="1" smtClean="0">
                          <a:solidFill>
                            <a:srgbClr val="FF0000"/>
                          </a:solidFill>
                          <a:latin typeface="Cambria Math" panose="02040503050406030204" pitchFamily="18" charset="0"/>
                        </a:rPr>
                        <m:t>𝑚𝑖𝑛𝑖𝑚𝑎</m:t>
                      </m:r>
                    </m:oMath>
                  </m:oMathPara>
                </a14:m>
                <a:endParaRPr lang="pt-BR" dirty="0">
                  <a:solidFill>
                    <a:srgbClr val="FF0000"/>
                  </a:solidFill>
                </a:endParaRPr>
              </a:p>
            </p:txBody>
          </p:sp>
        </mc:Choice>
        <mc:Fallback xmlns="">
          <p:sp>
            <p:nvSpPr>
              <p:cNvPr id="4" name="CaixaDeTexto 3">
                <a:extLst>
                  <a:ext uri="{FF2B5EF4-FFF2-40B4-BE49-F238E27FC236}">
                    <a16:creationId xmlns:a16="http://schemas.microsoft.com/office/drawing/2014/main" id="{9130BFFC-1393-C385-01FB-A7F20EEE59AB}"/>
                  </a:ext>
                </a:extLst>
              </p:cNvPr>
              <p:cNvSpPr txBox="1">
                <a:spLocks noRot="1" noChangeAspect="1" noMove="1" noResize="1" noEditPoints="1" noAdjustHandles="1" noChangeArrowheads="1" noChangeShapeType="1" noTextEdit="1"/>
              </p:cNvSpPr>
              <p:nvPr/>
            </p:nvSpPr>
            <p:spPr>
              <a:xfrm>
                <a:off x="6302525" y="0"/>
                <a:ext cx="1727524" cy="276999"/>
              </a:xfrm>
              <a:prstGeom prst="rect">
                <a:avLst/>
              </a:prstGeom>
              <a:blipFill>
                <a:blip r:embed="rId4"/>
                <a:stretch>
                  <a:fillRect l="-2827" r="-3180" b="-888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8E4A5D82-0EDC-0208-DF8A-EE97AE121544}"/>
                  </a:ext>
                </a:extLst>
              </p:cNvPr>
              <p:cNvSpPr txBox="1"/>
              <p:nvPr/>
            </p:nvSpPr>
            <p:spPr>
              <a:xfrm>
                <a:off x="6060985" y="3483933"/>
                <a:ext cx="22106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𝐴𝑙𝑡𝑢𝑟𝑎</m:t>
                      </m:r>
                      <m:r>
                        <a:rPr lang="pt-BR" b="0" i="1" smtClean="0">
                          <a:solidFill>
                            <a:srgbClr val="FF0000"/>
                          </a:solidFill>
                          <a:latin typeface="Cambria Math" panose="02040503050406030204" pitchFamily="18" charset="0"/>
                        </a:rPr>
                        <m:t> </m:t>
                      </m:r>
                      <m:r>
                        <a:rPr lang="pt-BR" b="0" i="1" smtClean="0">
                          <a:solidFill>
                            <a:srgbClr val="FF0000"/>
                          </a:solidFill>
                          <a:latin typeface="Cambria Math" panose="02040503050406030204" pitchFamily="18" charset="0"/>
                        </a:rPr>
                        <m:t>𝑟𝑒𝑐𝑜𝑚𝑒𝑛𝑑𝑎𝑑𝑎</m:t>
                      </m:r>
                    </m:oMath>
                  </m:oMathPara>
                </a14:m>
                <a:endParaRPr lang="pt-BR" dirty="0">
                  <a:solidFill>
                    <a:srgbClr val="FF0000"/>
                  </a:solidFill>
                </a:endParaRPr>
              </a:p>
            </p:txBody>
          </p:sp>
        </mc:Choice>
        <mc:Fallback xmlns="">
          <p:sp>
            <p:nvSpPr>
              <p:cNvPr id="5" name="CaixaDeTexto 4">
                <a:extLst>
                  <a:ext uri="{FF2B5EF4-FFF2-40B4-BE49-F238E27FC236}">
                    <a16:creationId xmlns:a16="http://schemas.microsoft.com/office/drawing/2014/main" id="{8E4A5D82-0EDC-0208-DF8A-EE97AE121544}"/>
                  </a:ext>
                </a:extLst>
              </p:cNvPr>
              <p:cNvSpPr txBox="1">
                <a:spLocks noRot="1" noChangeAspect="1" noMove="1" noResize="1" noEditPoints="1" noAdjustHandles="1" noChangeArrowheads="1" noChangeShapeType="1" noTextEdit="1"/>
              </p:cNvSpPr>
              <p:nvPr/>
            </p:nvSpPr>
            <p:spPr>
              <a:xfrm>
                <a:off x="6060985" y="3483933"/>
                <a:ext cx="2210605" cy="276999"/>
              </a:xfrm>
              <a:prstGeom prst="rect">
                <a:avLst/>
              </a:prstGeom>
              <a:blipFill>
                <a:blip r:embed="rId5"/>
                <a:stretch>
                  <a:fillRect l="-2204" r="-2204" b="-8889"/>
                </a:stretch>
              </a:blipFill>
            </p:spPr>
            <p:txBody>
              <a:bodyPr/>
              <a:lstStyle/>
              <a:p>
                <a:r>
                  <a:rPr lang="pt-BR">
                    <a:noFill/>
                  </a:rPr>
                  <a:t> </a:t>
                </a:r>
              </a:p>
            </p:txBody>
          </p:sp>
        </mc:Fallback>
      </mc:AlternateContent>
    </p:spTree>
    <p:extLst>
      <p:ext uri="{BB962C8B-B14F-4D97-AF65-F5344CB8AC3E}">
        <p14:creationId xmlns:p14="http://schemas.microsoft.com/office/powerpoint/2010/main" val="2525349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ítulo 1">
            <a:extLst>
              <a:ext uri="{FF2B5EF4-FFF2-40B4-BE49-F238E27FC236}">
                <a16:creationId xmlns:a16="http://schemas.microsoft.com/office/drawing/2014/main" id="{6B9460B9-84F3-4118-94ED-58E8F9DDC4AE}"/>
              </a:ext>
            </a:extLst>
          </p:cNvPr>
          <p:cNvSpPr>
            <a:spLocks noGrp="1"/>
          </p:cNvSpPr>
          <p:nvPr>
            <p:ph type="title"/>
          </p:nvPr>
        </p:nvSpPr>
        <p:spPr>
          <a:xfrm>
            <a:off x="958506" y="800392"/>
            <a:ext cx="10264697" cy="1212102"/>
          </a:xfrm>
          <a:prstGeom prst="ellipse">
            <a:avLst/>
          </a:prstGeom>
        </p:spPr>
        <p:txBody>
          <a:bodyPr vert="horz" lIns="91440" tIns="45720" rIns="91440" bIns="45720" rtlCol="0">
            <a:normAutofit/>
          </a:bodyPr>
          <a:lstStyle/>
          <a:p>
            <a:r>
              <a:rPr lang="en-US" sz="4000" kern="1200" dirty="0">
                <a:solidFill>
                  <a:srgbClr val="FFFFFF"/>
                </a:solidFill>
                <a:latin typeface="+mj-lt"/>
                <a:ea typeface="+mj-ea"/>
                <a:cs typeface="+mj-cs"/>
              </a:rPr>
              <a:t>Golpe de </a:t>
            </a:r>
            <a:r>
              <a:rPr lang="en-US" sz="4000" kern="1200" dirty="0" err="1">
                <a:solidFill>
                  <a:srgbClr val="FFFFFF"/>
                </a:solidFill>
                <a:latin typeface="+mj-lt"/>
                <a:ea typeface="+mj-ea"/>
                <a:cs typeface="+mj-cs"/>
              </a:rPr>
              <a:t>Ariete</a:t>
            </a:r>
            <a:endParaRPr lang="en-US" sz="4000" kern="1200" dirty="0">
              <a:solidFill>
                <a:srgbClr val="FFFFFF"/>
              </a:solidFill>
              <a:latin typeface="+mj-lt"/>
              <a:ea typeface="+mj-ea"/>
              <a:cs typeface="+mj-cs"/>
            </a:endParaRPr>
          </a:p>
        </p:txBody>
      </p:sp>
      <p:sp>
        <p:nvSpPr>
          <p:cNvPr id="3" name="Espaço Reservado para Conteúdo 2">
            <a:extLst>
              <a:ext uri="{FF2B5EF4-FFF2-40B4-BE49-F238E27FC236}">
                <a16:creationId xmlns:a16="http://schemas.microsoft.com/office/drawing/2014/main" id="{EBB69445-5A5E-478D-AF11-D5BA40507F8F}"/>
              </a:ext>
            </a:extLst>
          </p:cNvPr>
          <p:cNvSpPr>
            <a:spLocks noGrp="1"/>
          </p:cNvSpPr>
          <p:nvPr>
            <p:ph idx="1"/>
          </p:nvPr>
        </p:nvSpPr>
        <p:spPr>
          <a:xfrm>
            <a:off x="1782979" y="2218707"/>
            <a:ext cx="7431009" cy="4694767"/>
          </a:xfrm>
        </p:spPr>
        <p:txBody>
          <a:bodyPr anchor="ctr">
            <a:normAutofit fontScale="85000" lnSpcReduction="10000"/>
          </a:bodyPr>
          <a:lstStyle/>
          <a:p>
            <a:pPr algn="just"/>
            <a:r>
              <a:rPr lang="pt-BR" sz="1900" dirty="0"/>
              <a:t>O Golpe de Aríete é um fenômeno hidráulico onde o fluído literalmente se choca contra tubos, válvulas e conexões.</a:t>
            </a:r>
          </a:p>
          <a:p>
            <a:pPr algn="just"/>
            <a:r>
              <a:rPr lang="pt-BR" sz="1900" dirty="0"/>
              <a:t>O nome Aríete vem de um dispositivo ou arma de guerra utilizada nas Idades Média e Antiga. O Aríete era composto por um grande tronco de árvore com uma das extremidades revestida por peça metálica, geralmente de bronze, muitas vezes no formato de uma cabeça de um carneiro. Essa arma era utilizada pelos soldados que, sincronizados em grupo, chocavam a extremidade metálica desse tronco contra portões repetidas vezes, até que a estrutura viesse a romper.</a:t>
            </a:r>
          </a:p>
          <a:p>
            <a:pPr algn="just"/>
            <a:r>
              <a:rPr lang="pt-BR" sz="1900" dirty="0"/>
              <a:t>Geralmente, o Golpe de Aríete ocorre pelo efeito da obstrução do fluido com o fechamento de alguma válvula de forma abrupta, por quedas de energia onde sistemas são desligados e posteriormente religados ou ainda, pelo acumulo de ar dentro do fluido causando bolsões compressíveis. </a:t>
            </a:r>
          </a:p>
          <a:p>
            <a:pPr algn="just"/>
            <a:r>
              <a:rPr lang="pt-BR" sz="1900" dirty="0"/>
              <a:t>Quando uma válvula é fechada de forma abrupta, geralmente válvulas de esfera, globo ou retenção, a energia de velocidade é transformada em pressão.</a:t>
            </a:r>
          </a:p>
          <a:p>
            <a:pPr algn="just"/>
            <a:r>
              <a:rPr lang="pt-BR" sz="1900" dirty="0"/>
              <a:t>Quanto maior a velocidade de escoamento do fluído, tão maior pode ser o Golpe de Aríete. Em prédios muito altos ou tubulações muito extensas a ocorrência é de maior impacto.</a:t>
            </a:r>
          </a:p>
          <a:p>
            <a:pPr algn="just"/>
            <a:r>
              <a:rPr lang="pt-BR" sz="1900" dirty="0"/>
              <a:t>O Golpe de Aríete pode provocar o rompimento imediato de válvulas, tubos, uniões e conexões de uma tubulação.</a:t>
            </a:r>
          </a:p>
        </p:txBody>
      </p:sp>
      <p:pic>
        <p:nvPicPr>
          <p:cNvPr id="1026" name="Picture 2" descr="Pin en Machines and vehicles">
            <a:extLst>
              <a:ext uri="{FF2B5EF4-FFF2-40B4-BE49-F238E27FC236}">
                <a16:creationId xmlns:a16="http://schemas.microsoft.com/office/drawing/2014/main" id="{97327D7B-C230-D84F-58F6-90B5440C4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73" y="3562919"/>
            <a:ext cx="1425006" cy="142500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Imagem digital fictícia de personagem de desenho animado&#10;&#10;Descrição gerada automaticamente">
            <a:extLst>
              <a:ext uri="{FF2B5EF4-FFF2-40B4-BE49-F238E27FC236}">
                <a16:creationId xmlns:a16="http://schemas.microsoft.com/office/drawing/2014/main" id="{94D2ABF3-8C31-9072-47EA-CE1DD4ABC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158" y="3429000"/>
            <a:ext cx="2891601" cy="2661182"/>
          </a:xfrm>
          <a:prstGeom prst="rect">
            <a:avLst/>
          </a:prstGeom>
        </p:spPr>
      </p:pic>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CA03F575-9FEE-CA45-9A9F-F30125789F2C}"/>
                  </a:ext>
                </a:extLst>
              </p:cNvPr>
              <p:cNvSpPr txBox="1"/>
              <p:nvPr/>
            </p:nvSpPr>
            <p:spPr>
              <a:xfrm>
                <a:off x="644055" y="4987925"/>
                <a:ext cx="7421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1" i="1" smtClean="0">
                          <a:latin typeface="Cambria Math" panose="02040503050406030204" pitchFamily="18" charset="0"/>
                        </a:rPr>
                        <m:t>𝑨𝒓</m:t>
                      </m:r>
                      <m:r>
                        <a:rPr lang="pt-BR" b="1" i="1" smtClean="0">
                          <a:latin typeface="Cambria Math" panose="02040503050406030204" pitchFamily="18" charset="0"/>
                        </a:rPr>
                        <m:t>í</m:t>
                      </m:r>
                      <m:r>
                        <a:rPr lang="pt-BR" b="1" i="1" smtClean="0">
                          <a:latin typeface="Cambria Math" panose="02040503050406030204" pitchFamily="18" charset="0"/>
                        </a:rPr>
                        <m:t>𝒆𝒕𝒆</m:t>
                      </m:r>
                    </m:oMath>
                  </m:oMathPara>
                </a14:m>
                <a:endParaRPr lang="pt-BR" b="1" dirty="0"/>
              </a:p>
            </p:txBody>
          </p:sp>
        </mc:Choice>
        <mc:Fallback xmlns="">
          <p:sp>
            <p:nvSpPr>
              <p:cNvPr id="5" name="CaixaDeTexto 4">
                <a:extLst>
                  <a:ext uri="{FF2B5EF4-FFF2-40B4-BE49-F238E27FC236}">
                    <a16:creationId xmlns:a16="http://schemas.microsoft.com/office/drawing/2014/main" id="{CA03F575-9FEE-CA45-9A9F-F30125789F2C}"/>
                  </a:ext>
                </a:extLst>
              </p:cNvPr>
              <p:cNvSpPr txBox="1">
                <a:spLocks noRot="1" noChangeAspect="1" noMove="1" noResize="1" noEditPoints="1" noAdjustHandles="1" noChangeArrowheads="1" noChangeShapeType="1" noTextEdit="1"/>
              </p:cNvSpPr>
              <p:nvPr/>
            </p:nvSpPr>
            <p:spPr>
              <a:xfrm>
                <a:off x="644055" y="4987925"/>
                <a:ext cx="742191" cy="276999"/>
              </a:xfrm>
              <a:prstGeom prst="rect">
                <a:avLst/>
              </a:prstGeom>
              <a:blipFill>
                <a:blip r:embed="rId4"/>
                <a:stretch>
                  <a:fillRect l="-8264" r="-9091" b="-8696"/>
                </a:stretch>
              </a:blipFill>
            </p:spPr>
            <p:txBody>
              <a:bodyPr/>
              <a:lstStyle/>
              <a:p>
                <a:r>
                  <a:rPr lang="pt-BR">
                    <a:noFill/>
                  </a:rPr>
                  <a:t> </a:t>
                </a:r>
              </a:p>
            </p:txBody>
          </p:sp>
        </mc:Fallback>
      </mc:AlternateContent>
    </p:spTree>
    <p:extLst>
      <p:ext uri="{BB962C8B-B14F-4D97-AF65-F5344CB8AC3E}">
        <p14:creationId xmlns:p14="http://schemas.microsoft.com/office/powerpoint/2010/main" val="3485984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7BF1E9B-0250-4904-BC13-958947FE394E}"/>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pt-BR" sz="2400" dirty="0">
                <a:solidFill>
                  <a:srgbClr val="FFFFFF"/>
                </a:solidFill>
              </a:rPr>
              <a:t>Modelo de Projeto Isométrico</a:t>
            </a:r>
          </a:p>
        </p:txBody>
      </p:sp>
      <p:pic>
        <p:nvPicPr>
          <p:cNvPr id="8" name="Imagem 3">
            <a:extLst>
              <a:ext uri="{FF2B5EF4-FFF2-40B4-BE49-F238E27FC236}">
                <a16:creationId xmlns:a16="http://schemas.microsoft.com/office/drawing/2014/main" id="{99D02D1C-9CBA-4B0A-A0AE-47B836839932}"/>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4108" y="861182"/>
            <a:ext cx="7874298" cy="5571066"/>
          </a:xfrm>
          <a:prstGeom prst="rect">
            <a:avLst/>
          </a:prstGeom>
          <a:noFill/>
        </p:spPr>
      </p:pic>
    </p:spTree>
    <p:extLst>
      <p:ext uri="{BB962C8B-B14F-4D97-AF65-F5344CB8AC3E}">
        <p14:creationId xmlns:p14="http://schemas.microsoft.com/office/powerpoint/2010/main" val="1689509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3E0E5-B34C-49E2-9D7A-289939380486}"/>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Autofit/>
          </a:bodyPr>
          <a:lstStyle/>
          <a:p>
            <a:pPr algn="ctr"/>
            <a:r>
              <a:rPr lang="en-US" sz="1800" dirty="0" err="1">
                <a:solidFill>
                  <a:schemeClr val="bg1"/>
                </a:solidFill>
              </a:rPr>
              <a:t>Prumada</a:t>
            </a:r>
            <a:r>
              <a:rPr lang="en-US" sz="1800" dirty="0">
                <a:solidFill>
                  <a:schemeClr val="bg1"/>
                </a:solidFill>
              </a:rPr>
              <a:t> AF1</a:t>
            </a:r>
            <a:br>
              <a:rPr lang="en-US" sz="1800" dirty="0">
                <a:solidFill>
                  <a:schemeClr val="bg1"/>
                </a:solidFill>
              </a:rPr>
            </a:br>
            <a:r>
              <a:rPr lang="en-US" sz="1800" dirty="0">
                <a:solidFill>
                  <a:schemeClr val="bg1"/>
                </a:solidFill>
              </a:rPr>
              <a:t>Ex. 1</a:t>
            </a:r>
            <a:br>
              <a:rPr lang="en-US" sz="1800" dirty="0">
                <a:solidFill>
                  <a:schemeClr val="bg1"/>
                </a:solidFill>
              </a:rPr>
            </a:br>
            <a:r>
              <a:rPr lang="en-US" sz="1800" dirty="0" err="1">
                <a:solidFill>
                  <a:schemeClr val="bg1"/>
                </a:solidFill>
              </a:rPr>
              <a:t>Dimensionar</a:t>
            </a:r>
            <a:r>
              <a:rPr lang="en-US" sz="1800" dirty="0">
                <a:solidFill>
                  <a:schemeClr val="bg1"/>
                </a:solidFill>
              </a:rPr>
              <a:t> a </a:t>
            </a:r>
            <a:r>
              <a:rPr lang="en-US" sz="1800" dirty="0" err="1">
                <a:solidFill>
                  <a:schemeClr val="bg1"/>
                </a:solidFill>
              </a:rPr>
              <a:t>coluna</a:t>
            </a:r>
            <a:r>
              <a:rPr lang="en-US" sz="1800" dirty="0">
                <a:solidFill>
                  <a:schemeClr val="bg1"/>
                </a:solidFill>
              </a:rPr>
              <a:t> de </a:t>
            </a:r>
            <a:r>
              <a:rPr lang="en-US" sz="1800" dirty="0" err="1">
                <a:solidFill>
                  <a:schemeClr val="bg1"/>
                </a:solidFill>
              </a:rPr>
              <a:t>água</a:t>
            </a:r>
            <a:r>
              <a:rPr lang="en-US" sz="1800" dirty="0">
                <a:solidFill>
                  <a:schemeClr val="bg1"/>
                </a:solidFill>
              </a:rPr>
              <a:t> </a:t>
            </a:r>
            <a:r>
              <a:rPr lang="en-US" sz="1800" dirty="0" err="1">
                <a:solidFill>
                  <a:schemeClr val="bg1"/>
                </a:solidFill>
              </a:rPr>
              <a:t>fria</a:t>
            </a:r>
            <a:r>
              <a:rPr lang="en-US" sz="1800" dirty="0">
                <a:solidFill>
                  <a:schemeClr val="bg1"/>
                </a:solidFill>
              </a:rPr>
              <a:t> AF1, de PVC, </a:t>
            </a:r>
            <a:r>
              <a:rPr lang="en-US" sz="1800" dirty="0" err="1">
                <a:solidFill>
                  <a:schemeClr val="bg1"/>
                </a:solidFill>
              </a:rPr>
              <a:t>sabendo</a:t>
            </a:r>
            <a:r>
              <a:rPr lang="en-US" sz="1800" dirty="0">
                <a:solidFill>
                  <a:schemeClr val="bg1"/>
                </a:solidFill>
              </a:rPr>
              <a:t> que a </a:t>
            </a:r>
            <a:r>
              <a:rPr lang="en-US" sz="1800" dirty="0" err="1">
                <a:solidFill>
                  <a:schemeClr val="bg1"/>
                </a:solidFill>
              </a:rPr>
              <a:t>caixa</a:t>
            </a:r>
            <a:r>
              <a:rPr lang="en-US" sz="1800" dirty="0">
                <a:solidFill>
                  <a:schemeClr val="bg1"/>
                </a:solidFill>
              </a:rPr>
              <a:t> </a:t>
            </a:r>
            <a:r>
              <a:rPr lang="en-US" sz="1800" dirty="0" err="1">
                <a:solidFill>
                  <a:schemeClr val="bg1"/>
                </a:solidFill>
              </a:rPr>
              <a:t>d’água</a:t>
            </a:r>
            <a:r>
              <a:rPr lang="en-US" sz="1800" dirty="0">
                <a:solidFill>
                  <a:schemeClr val="bg1"/>
                </a:solidFill>
              </a:rPr>
              <a:t> </a:t>
            </a:r>
            <a:r>
              <a:rPr lang="en-US" sz="1800" dirty="0" err="1">
                <a:solidFill>
                  <a:schemeClr val="bg1"/>
                </a:solidFill>
              </a:rPr>
              <a:t>possui</a:t>
            </a:r>
            <a:r>
              <a:rPr lang="en-US" sz="1800" dirty="0">
                <a:solidFill>
                  <a:schemeClr val="bg1"/>
                </a:solidFill>
              </a:rPr>
              <a:t> </a:t>
            </a:r>
            <a:r>
              <a:rPr lang="en-US" sz="1800" dirty="0" err="1">
                <a:solidFill>
                  <a:schemeClr val="bg1"/>
                </a:solidFill>
              </a:rPr>
              <a:t>altura</a:t>
            </a:r>
            <a:r>
              <a:rPr lang="en-US" sz="1800" dirty="0">
                <a:solidFill>
                  <a:schemeClr val="bg1"/>
                </a:solidFill>
              </a:rPr>
              <a:t> de 100 cm.</a:t>
            </a:r>
            <a:br>
              <a:rPr lang="en-US" sz="1800" dirty="0">
                <a:solidFill>
                  <a:schemeClr val="bg1"/>
                </a:solidFill>
              </a:rPr>
            </a:br>
            <a:endParaRPr lang="en-US" sz="1800" dirty="0">
              <a:solidFill>
                <a:schemeClr val="bg1"/>
              </a:solidFill>
            </a:endParaRPr>
          </a:p>
        </p:txBody>
      </p:sp>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BA3B74F6-AAD2-4566-B2BE-D270DCCBAB74}"/>
                  </a:ext>
                </a:extLst>
              </p:cNvPr>
              <p:cNvSpPr txBox="1"/>
              <p:nvPr/>
            </p:nvSpPr>
            <p:spPr>
              <a:xfrm>
                <a:off x="7845389" y="3966517"/>
                <a:ext cx="7028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i="1" smtClean="0">
                          <a:solidFill>
                            <a:srgbClr val="FF0000"/>
                          </a:solidFill>
                          <a:latin typeface="Cambria Math" panose="02040503050406030204" pitchFamily="18" charset="0"/>
                        </a:rPr>
                        <m:t>𝐴</m:t>
                      </m:r>
                    </m:oMath>
                  </m:oMathPara>
                </a14:m>
                <a:endParaRPr lang="pt-BR" dirty="0">
                  <a:solidFill>
                    <a:srgbClr val="FF0000"/>
                  </a:solidFill>
                </a:endParaRPr>
              </a:p>
            </p:txBody>
          </p:sp>
        </mc:Choice>
        <mc:Fallback xmlns="">
          <p:sp>
            <p:nvSpPr>
              <p:cNvPr id="12" name="CaixaDeTexto 11">
                <a:extLst>
                  <a:ext uri="{FF2B5EF4-FFF2-40B4-BE49-F238E27FC236}">
                    <a16:creationId xmlns:a16="http://schemas.microsoft.com/office/drawing/2014/main" id="{BA3B74F6-AAD2-4566-B2BE-D270DCCBAB74}"/>
                  </a:ext>
                </a:extLst>
              </p:cNvPr>
              <p:cNvSpPr txBox="1">
                <a:spLocks noRot="1" noChangeAspect="1" noMove="1" noResize="1" noEditPoints="1" noAdjustHandles="1" noChangeArrowheads="1" noChangeShapeType="1" noTextEdit="1"/>
              </p:cNvSpPr>
              <p:nvPr/>
            </p:nvSpPr>
            <p:spPr>
              <a:xfrm>
                <a:off x="7845389" y="3966517"/>
                <a:ext cx="702860" cy="369332"/>
              </a:xfrm>
              <a:prstGeom prst="rect">
                <a:avLst/>
              </a:prstGeom>
              <a:blipFill>
                <a:blip r:embed="rId6"/>
                <a:stretch>
                  <a:fillRect/>
                </a:stretch>
              </a:blipFill>
            </p:spPr>
            <p:txBody>
              <a:bodyPr/>
              <a:lstStyle/>
              <a:p>
                <a:r>
                  <a:rPr lang="pt-BR">
                    <a:noFill/>
                  </a:rPr>
                  <a:t> </a:t>
                </a:r>
              </a:p>
            </p:txBody>
          </p:sp>
        </mc:Fallback>
      </mc:AlternateContent>
      <p:pic>
        <p:nvPicPr>
          <p:cNvPr id="11" name="Picture 2" descr="Circulação planejada em nome do conforto | Ideias para banheiros pequenos,  Design decasa de banho, Azulejos para banheiro pequeno">
            <a:extLst>
              <a:ext uri="{FF2B5EF4-FFF2-40B4-BE49-F238E27FC236}">
                <a16:creationId xmlns:a16="http://schemas.microsoft.com/office/drawing/2014/main" id="{2F4A93DF-AC8C-477D-9A61-6B67571541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1" t="11916" r="5582" b="9695"/>
          <a:stretch/>
        </p:blipFill>
        <p:spPr bwMode="auto">
          <a:xfrm>
            <a:off x="664884" y="3969025"/>
            <a:ext cx="4785895" cy="251791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ector reto 13">
            <a:extLst>
              <a:ext uri="{FF2B5EF4-FFF2-40B4-BE49-F238E27FC236}">
                <a16:creationId xmlns:a16="http://schemas.microsoft.com/office/drawing/2014/main" id="{FDFF2C8D-660F-465D-80D9-1BB52A4A3B1C}"/>
              </a:ext>
            </a:extLst>
          </p:cNvPr>
          <p:cNvCxnSpPr>
            <a:cxnSpLocks/>
          </p:cNvCxnSpPr>
          <p:nvPr/>
        </p:nvCxnSpPr>
        <p:spPr>
          <a:xfrm>
            <a:off x="7924800" y="5287617"/>
            <a:ext cx="28757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2346EFB8-F0DE-4AAF-990B-30824751439A}"/>
              </a:ext>
            </a:extLst>
          </p:cNvPr>
          <p:cNvCxnSpPr>
            <a:cxnSpLocks/>
          </p:cNvCxnSpPr>
          <p:nvPr/>
        </p:nvCxnSpPr>
        <p:spPr>
          <a:xfrm>
            <a:off x="7129671" y="5678557"/>
            <a:ext cx="45587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09299565-E822-4F45-8605-EDC6B10270D0}"/>
              </a:ext>
            </a:extLst>
          </p:cNvPr>
          <p:cNvCxnSpPr>
            <a:cxnSpLocks/>
          </p:cNvCxnSpPr>
          <p:nvPr/>
        </p:nvCxnSpPr>
        <p:spPr>
          <a:xfrm>
            <a:off x="7938052" y="3578087"/>
            <a:ext cx="0" cy="1722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D7B2614F-29FC-4407-AE9E-E14B06C97CDB}"/>
              </a:ext>
            </a:extLst>
          </p:cNvPr>
          <p:cNvCxnSpPr>
            <a:cxnSpLocks/>
          </p:cNvCxnSpPr>
          <p:nvPr/>
        </p:nvCxnSpPr>
        <p:spPr>
          <a:xfrm>
            <a:off x="7374833" y="2187672"/>
            <a:ext cx="0" cy="2258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7879499D-6AD2-4B15-935C-4F5C0F3699A0}"/>
              </a:ext>
            </a:extLst>
          </p:cNvPr>
          <p:cNvCxnSpPr>
            <a:cxnSpLocks/>
          </p:cNvCxnSpPr>
          <p:nvPr/>
        </p:nvCxnSpPr>
        <p:spPr>
          <a:xfrm>
            <a:off x="7374834" y="4417353"/>
            <a:ext cx="5632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Elipse 18">
            <a:extLst>
              <a:ext uri="{FF2B5EF4-FFF2-40B4-BE49-F238E27FC236}">
                <a16:creationId xmlns:a16="http://schemas.microsoft.com/office/drawing/2014/main" id="{C2ABEE63-36FD-46E0-AEE6-ED8640B61979}"/>
              </a:ext>
            </a:extLst>
          </p:cNvPr>
          <p:cNvSpPr/>
          <p:nvPr/>
        </p:nvSpPr>
        <p:spPr>
          <a:xfrm>
            <a:off x="7865165" y="4221922"/>
            <a:ext cx="145773" cy="1457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Elipse 19">
            <a:extLst>
              <a:ext uri="{FF2B5EF4-FFF2-40B4-BE49-F238E27FC236}">
                <a16:creationId xmlns:a16="http://schemas.microsoft.com/office/drawing/2014/main" id="{5BA066F9-6DE7-4E4B-A38E-5C5BDFF685EB}"/>
              </a:ext>
            </a:extLst>
          </p:cNvPr>
          <p:cNvSpPr/>
          <p:nvPr/>
        </p:nvSpPr>
        <p:spPr>
          <a:xfrm>
            <a:off x="7301947" y="3086213"/>
            <a:ext cx="145773" cy="1457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a:extLst>
              <a:ext uri="{FF2B5EF4-FFF2-40B4-BE49-F238E27FC236}">
                <a16:creationId xmlns:a16="http://schemas.microsoft.com/office/drawing/2014/main" id="{5700C7EA-2B58-4B53-BB69-3FEDDBF12BBE}"/>
              </a:ext>
            </a:extLst>
          </p:cNvPr>
          <p:cNvSpPr/>
          <p:nvPr/>
        </p:nvSpPr>
        <p:spPr>
          <a:xfrm>
            <a:off x="9289774" y="5214732"/>
            <a:ext cx="145773" cy="14577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Elipse 21">
            <a:extLst>
              <a:ext uri="{FF2B5EF4-FFF2-40B4-BE49-F238E27FC236}">
                <a16:creationId xmlns:a16="http://schemas.microsoft.com/office/drawing/2014/main" id="{1E31222B-2B60-4A02-A6A9-C9D13F770BB2}"/>
              </a:ext>
            </a:extLst>
          </p:cNvPr>
          <p:cNvSpPr/>
          <p:nvPr/>
        </p:nvSpPr>
        <p:spPr>
          <a:xfrm>
            <a:off x="10704443" y="5227984"/>
            <a:ext cx="145773" cy="14577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Elipse 22">
            <a:extLst>
              <a:ext uri="{FF2B5EF4-FFF2-40B4-BE49-F238E27FC236}">
                <a16:creationId xmlns:a16="http://schemas.microsoft.com/office/drawing/2014/main" id="{FAE08305-9BD8-49F6-9E1F-732504B42440}"/>
              </a:ext>
            </a:extLst>
          </p:cNvPr>
          <p:cNvSpPr/>
          <p:nvPr/>
        </p:nvSpPr>
        <p:spPr>
          <a:xfrm>
            <a:off x="7855225" y="3535021"/>
            <a:ext cx="145773" cy="14577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4" name="Conector de Seta Reta 23">
            <a:extLst>
              <a:ext uri="{FF2B5EF4-FFF2-40B4-BE49-F238E27FC236}">
                <a16:creationId xmlns:a16="http://schemas.microsoft.com/office/drawing/2014/main" id="{DDDA8A0C-BD23-4027-A1FF-2C72716FDC9B}"/>
              </a:ext>
            </a:extLst>
          </p:cNvPr>
          <p:cNvCxnSpPr>
            <a:cxnSpLocks/>
          </p:cNvCxnSpPr>
          <p:nvPr/>
        </p:nvCxnSpPr>
        <p:spPr>
          <a:xfrm flipH="1">
            <a:off x="7156175" y="4446104"/>
            <a:ext cx="6837" cy="85476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a16="http://schemas.microsoft.com/office/drawing/2014/main" id="{3057310E-3106-4058-9200-58D08F380CC2}"/>
              </a:ext>
            </a:extLst>
          </p:cNvPr>
          <p:cNvCxnSpPr>
            <a:cxnSpLocks/>
          </p:cNvCxnSpPr>
          <p:nvPr/>
        </p:nvCxnSpPr>
        <p:spPr>
          <a:xfrm>
            <a:off x="7156175" y="3086213"/>
            <a:ext cx="6837" cy="135989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riângulo isósceles 25">
            <a:extLst>
              <a:ext uri="{FF2B5EF4-FFF2-40B4-BE49-F238E27FC236}">
                <a16:creationId xmlns:a16="http://schemas.microsoft.com/office/drawing/2014/main" id="{50A67BBF-7198-46E9-94B1-F20247448183}"/>
              </a:ext>
            </a:extLst>
          </p:cNvPr>
          <p:cNvSpPr/>
          <p:nvPr/>
        </p:nvSpPr>
        <p:spPr>
          <a:xfrm rot="10800000">
            <a:off x="11270969" y="5480757"/>
            <a:ext cx="225278" cy="16721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7" name="Conector reto 26">
            <a:extLst>
              <a:ext uri="{FF2B5EF4-FFF2-40B4-BE49-F238E27FC236}">
                <a16:creationId xmlns:a16="http://schemas.microsoft.com/office/drawing/2014/main" id="{D7294DC8-74B2-4309-95C3-2B9C3C597BE5}"/>
              </a:ext>
            </a:extLst>
          </p:cNvPr>
          <p:cNvCxnSpPr>
            <a:cxnSpLocks/>
          </p:cNvCxnSpPr>
          <p:nvPr/>
        </p:nvCxnSpPr>
        <p:spPr>
          <a:xfrm>
            <a:off x="7129671" y="2411896"/>
            <a:ext cx="4558746"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8" name="Retângulo 27">
            <a:extLst>
              <a:ext uri="{FF2B5EF4-FFF2-40B4-BE49-F238E27FC236}">
                <a16:creationId xmlns:a16="http://schemas.microsoft.com/office/drawing/2014/main" id="{491BE013-D4E0-46C0-8010-1C748761CFB1}"/>
              </a:ext>
            </a:extLst>
          </p:cNvPr>
          <p:cNvSpPr/>
          <p:nvPr/>
        </p:nvSpPr>
        <p:spPr>
          <a:xfrm>
            <a:off x="8994274" y="1228390"/>
            <a:ext cx="1150588" cy="358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a:extLst>
              <a:ext uri="{FF2B5EF4-FFF2-40B4-BE49-F238E27FC236}">
                <a16:creationId xmlns:a16="http://schemas.microsoft.com/office/drawing/2014/main" id="{87373CEB-6C6D-460B-80F5-6B1F901BF217}"/>
              </a:ext>
            </a:extLst>
          </p:cNvPr>
          <p:cNvCxnSpPr>
            <a:cxnSpLocks/>
          </p:cNvCxnSpPr>
          <p:nvPr/>
        </p:nvCxnSpPr>
        <p:spPr>
          <a:xfrm>
            <a:off x="8994274" y="1586945"/>
            <a:ext cx="1150588"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tângulo 29">
            <a:extLst>
              <a:ext uri="{FF2B5EF4-FFF2-40B4-BE49-F238E27FC236}">
                <a16:creationId xmlns:a16="http://schemas.microsoft.com/office/drawing/2014/main" id="{D9E981C8-3D0C-4F81-9103-763B3B805B32}"/>
              </a:ext>
            </a:extLst>
          </p:cNvPr>
          <p:cNvSpPr/>
          <p:nvPr/>
        </p:nvSpPr>
        <p:spPr>
          <a:xfrm>
            <a:off x="8994274" y="1586939"/>
            <a:ext cx="1150588" cy="6261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riângulo isósceles 30">
            <a:extLst>
              <a:ext uri="{FF2B5EF4-FFF2-40B4-BE49-F238E27FC236}">
                <a16:creationId xmlns:a16="http://schemas.microsoft.com/office/drawing/2014/main" id="{3061A716-3D2B-47B2-912A-DE9BC9E3552C}"/>
              </a:ext>
            </a:extLst>
          </p:cNvPr>
          <p:cNvSpPr/>
          <p:nvPr/>
        </p:nvSpPr>
        <p:spPr>
          <a:xfrm rot="10800000">
            <a:off x="9172003" y="1586939"/>
            <a:ext cx="397565" cy="1060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FF76923E-A687-4F6A-8F2F-10027D02AF2C}"/>
                  </a:ext>
                </a:extLst>
              </p:cNvPr>
              <p:cNvSpPr txBox="1"/>
              <p:nvPr/>
            </p:nvSpPr>
            <p:spPr>
              <a:xfrm>
                <a:off x="9044092" y="1913007"/>
                <a:ext cx="105227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𝐶𝑎𝑖𝑥𝑎</m:t>
                      </m:r>
                      <m:r>
                        <a:rPr lang="pt-BR" sz="1400" b="0" i="1" smtClean="0">
                          <a:solidFill>
                            <a:srgbClr val="002060"/>
                          </a:solidFill>
                          <a:latin typeface="Cambria Math" panose="02040503050406030204" pitchFamily="18" charset="0"/>
                        </a:rPr>
                        <m:t> </m:t>
                      </m:r>
                      <m:r>
                        <a:rPr lang="pt-BR" sz="1400" b="0" i="1" smtClean="0">
                          <a:solidFill>
                            <a:srgbClr val="002060"/>
                          </a:solidFill>
                          <a:latin typeface="Cambria Math" panose="02040503050406030204" pitchFamily="18" charset="0"/>
                        </a:rPr>
                        <m:t>𝑑</m:t>
                      </m:r>
                      <m:r>
                        <a:rPr lang="pt-BR" sz="1400" b="0" i="1" smtClean="0">
                          <a:solidFill>
                            <a:srgbClr val="002060"/>
                          </a:solidFill>
                          <a:latin typeface="Cambria Math" panose="02040503050406030204" pitchFamily="18" charset="0"/>
                        </a:rPr>
                        <m:t>á</m:t>
                      </m:r>
                      <m:r>
                        <a:rPr lang="pt-BR" sz="1400" b="0" i="1" smtClean="0">
                          <a:solidFill>
                            <a:srgbClr val="002060"/>
                          </a:solidFill>
                          <a:latin typeface="Cambria Math" panose="02040503050406030204" pitchFamily="18" charset="0"/>
                        </a:rPr>
                        <m:t>𝑔𝑢𝑎</m:t>
                      </m:r>
                    </m:oMath>
                  </m:oMathPara>
                </a14:m>
                <a:endParaRPr lang="pt-BR" sz="1400" dirty="0">
                  <a:solidFill>
                    <a:srgbClr val="002060"/>
                  </a:solidFill>
                </a:endParaRPr>
              </a:p>
            </p:txBody>
          </p:sp>
        </mc:Choice>
        <mc:Fallback xmlns="">
          <p:sp>
            <p:nvSpPr>
              <p:cNvPr id="32" name="CaixaDeTexto 31">
                <a:extLst>
                  <a:ext uri="{FF2B5EF4-FFF2-40B4-BE49-F238E27FC236}">
                    <a16:creationId xmlns:a16="http://schemas.microsoft.com/office/drawing/2014/main" id="{FF76923E-A687-4F6A-8F2F-10027D02AF2C}"/>
                  </a:ext>
                </a:extLst>
              </p:cNvPr>
              <p:cNvSpPr txBox="1">
                <a:spLocks noRot="1" noChangeAspect="1" noMove="1" noResize="1" noEditPoints="1" noAdjustHandles="1" noChangeArrowheads="1" noChangeShapeType="1" noTextEdit="1"/>
              </p:cNvSpPr>
              <p:nvPr/>
            </p:nvSpPr>
            <p:spPr>
              <a:xfrm>
                <a:off x="9044092" y="1913007"/>
                <a:ext cx="1052275" cy="215444"/>
              </a:xfrm>
              <a:prstGeom prst="rect">
                <a:avLst/>
              </a:prstGeom>
              <a:blipFill>
                <a:blip r:embed="rId8"/>
                <a:stretch>
                  <a:fillRect l="-4070" r="-5233" b="-31429"/>
                </a:stretch>
              </a:blipFill>
            </p:spPr>
            <p:txBody>
              <a:bodyPr/>
              <a:lstStyle/>
              <a:p>
                <a:r>
                  <a:rPr lang="pt-BR">
                    <a:noFill/>
                  </a:rPr>
                  <a:t> </a:t>
                </a:r>
              </a:p>
            </p:txBody>
          </p:sp>
        </mc:Fallback>
      </mc:AlternateContent>
      <p:cxnSp>
        <p:nvCxnSpPr>
          <p:cNvPr id="33" name="Conector de Seta Reta 32">
            <a:extLst>
              <a:ext uri="{FF2B5EF4-FFF2-40B4-BE49-F238E27FC236}">
                <a16:creationId xmlns:a16="http://schemas.microsoft.com/office/drawing/2014/main" id="{5B6F3632-7602-4661-9F69-1B4B3FCB3B70}"/>
              </a:ext>
            </a:extLst>
          </p:cNvPr>
          <p:cNvCxnSpPr>
            <a:cxnSpLocks/>
          </p:cNvCxnSpPr>
          <p:nvPr/>
        </p:nvCxnSpPr>
        <p:spPr>
          <a:xfrm>
            <a:off x="7156175" y="2438400"/>
            <a:ext cx="0" cy="62696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id="{53F23B74-6010-4565-8CE1-F42D0C5E8CA3}"/>
              </a:ext>
            </a:extLst>
          </p:cNvPr>
          <p:cNvCxnSpPr>
            <a:cxnSpLocks/>
          </p:cNvCxnSpPr>
          <p:nvPr/>
        </p:nvCxnSpPr>
        <p:spPr>
          <a:xfrm>
            <a:off x="7131171" y="2213111"/>
            <a:ext cx="4558746"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id="{A9BB08D2-9B5A-4E50-AB4D-230350443F85}"/>
              </a:ext>
            </a:extLst>
          </p:cNvPr>
          <p:cNvCxnSpPr>
            <a:cxnSpLocks/>
          </p:cNvCxnSpPr>
          <p:nvPr/>
        </p:nvCxnSpPr>
        <p:spPr>
          <a:xfrm>
            <a:off x="7156175" y="2187672"/>
            <a:ext cx="0" cy="214699"/>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CaixaDeTexto 35">
                <a:extLst>
                  <a:ext uri="{FF2B5EF4-FFF2-40B4-BE49-F238E27FC236}">
                    <a16:creationId xmlns:a16="http://schemas.microsoft.com/office/drawing/2014/main" id="{52765023-41EC-46E3-B98E-ACF8095170E2}"/>
                  </a:ext>
                </a:extLst>
              </p:cNvPr>
              <p:cNvSpPr txBox="1"/>
              <p:nvPr/>
            </p:nvSpPr>
            <p:spPr>
              <a:xfrm>
                <a:off x="11186855" y="2189359"/>
                <a:ext cx="39350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𝐿𝑎𝑗𝑒</m:t>
                      </m:r>
                    </m:oMath>
                  </m:oMathPara>
                </a14:m>
                <a:endParaRPr lang="pt-BR" sz="1400" dirty="0">
                  <a:solidFill>
                    <a:srgbClr val="002060"/>
                  </a:solidFill>
                </a:endParaRPr>
              </a:p>
            </p:txBody>
          </p:sp>
        </mc:Choice>
        <mc:Fallback xmlns="">
          <p:sp>
            <p:nvSpPr>
              <p:cNvPr id="36" name="CaixaDeTexto 35">
                <a:extLst>
                  <a:ext uri="{FF2B5EF4-FFF2-40B4-BE49-F238E27FC236}">
                    <a16:creationId xmlns:a16="http://schemas.microsoft.com/office/drawing/2014/main" id="{52765023-41EC-46E3-B98E-ACF8095170E2}"/>
                  </a:ext>
                </a:extLst>
              </p:cNvPr>
              <p:cNvSpPr txBox="1">
                <a:spLocks noRot="1" noChangeAspect="1" noMove="1" noResize="1" noEditPoints="1" noAdjustHandles="1" noChangeArrowheads="1" noChangeShapeType="1" noTextEdit="1"/>
              </p:cNvSpPr>
              <p:nvPr/>
            </p:nvSpPr>
            <p:spPr>
              <a:xfrm>
                <a:off x="11186855" y="2189359"/>
                <a:ext cx="393506" cy="215444"/>
              </a:xfrm>
              <a:prstGeom prst="rect">
                <a:avLst/>
              </a:prstGeom>
              <a:blipFill>
                <a:blip r:embed="rId9"/>
                <a:stretch>
                  <a:fillRect l="-15385" r="-12308" b="-3428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480B1433-EBDB-4CA5-BDC1-17746FDF6B21}"/>
                  </a:ext>
                </a:extLst>
              </p:cNvPr>
              <p:cNvSpPr txBox="1"/>
              <p:nvPr/>
            </p:nvSpPr>
            <p:spPr>
              <a:xfrm>
                <a:off x="6517983" y="2196452"/>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0,10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37" name="CaixaDeTexto 36">
                <a:extLst>
                  <a:ext uri="{FF2B5EF4-FFF2-40B4-BE49-F238E27FC236}">
                    <a16:creationId xmlns:a16="http://schemas.microsoft.com/office/drawing/2014/main" id="{480B1433-EBDB-4CA5-BDC1-17746FDF6B21}"/>
                  </a:ext>
                </a:extLst>
              </p:cNvPr>
              <p:cNvSpPr txBox="1">
                <a:spLocks noRot="1" noChangeAspect="1" noMove="1" noResize="1" noEditPoints="1" noAdjustHandles="1" noChangeArrowheads="1" noChangeShapeType="1" noTextEdit="1"/>
              </p:cNvSpPr>
              <p:nvPr/>
            </p:nvSpPr>
            <p:spPr>
              <a:xfrm>
                <a:off x="6517983" y="2196452"/>
                <a:ext cx="528863" cy="215444"/>
              </a:xfrm>
              <a:prstGeom prst="rect">
                <a:avLst/>
              </a:prstGeom>
              <a:blipFill>
                <a:blip r:embed="rId10"/>
                <a:stretch>
                  <a:fillRect l="-6897" r="-5747" b="-2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8" name="CaixaDeTexto 37">
                <a:extLst>
                  <a:ext uri="{FF2B5EF4-FFF2-40B4-BE49-F238E27FC236}">
                    <a16:creationId xmlns:a16="http://schemas.microsoft.com/office/drawing/2014/main" id="{518AD280-D137-4441-AE8D-6E4EE8B1253B}"/>
                  </a:ext>
                </a:extLst>
              </p:cNvPr>
              <p:cNvSpPr txBox="1"/>
              <p:nvPr/>
            </p:nvSpPr>
            <p:spPr>
              <a:xfrm>
                <a:off x="6527996" y="2644158"/>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1</m:t>
                      </m:r>
                      <m:r>
                        <a:rPr lang="pt-BR" sz="1400" b="0" i="1" smtClean="0">
                          <a:solidFill>
                            <a:srgbClr val="002060"/>
                          </a:solidFill>
                          <a:latin typeface="Cambria Math" panose="02040503050406030204" pitchFamily="18" charset="0"/>
                        </a:rPr>
                        <m:t>,00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38" name="CaixaDeTexto 37">
                <a:extLst>
                  <a:ext uri="{FF2B5EF4-FFF2-40B4-BE49-F238E27FC236}">
                    <a16:creationId xmlns:a16="http://schemas.microsoft.com/office/drawing/2014/main" id="{518AD280-D137-4441-AE8D-6E4EE8B1253B}"/>
                  </a:ext>
                </a:extLst>
              </p:cNvPr>
              <p:cNvSpPr txBox="1">
                <a:spLocks noRot="1" noChangeAspect="1" noMove="1" noResize="1" noEditPoints="1" noAdjustHandles="1" noChangeArrowheads="1" noChangeShapeType="1" noTextEdit="1"/>
              </p:cNvSpPr>
              <p:nvPr/>
            </p:nvSpPr>
            <p:spPr>
              <a:xfrm>
                <a:off x="6527996" y="2644158"/>
                <a:ext cx="528863" cy="215444"/>
              </a:xfrm>
              <a:prstGeom prst="rect">
                <a:avLst/>
              </a:prstGeom>
              <a:blipFill>
                <a:blip r:embed="rId11"/>
                <a:stretch>
                  <a:fillRect l="-6897" r="-5747" b="-571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8E28CE1A-DEE1-4ACD-904D-40C03A7BA8BF}"/>
                  </a:ext>
                </a:extLst>
              </p:cNvPr>
              <p:cNvSpPr txBox="1"/>
              <p:nvPr/>
            </p:nvSpPr>
            <p:spPr>
              <a:xfrm>
                <a:off x="6514161" y="3680791"/>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0,80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39" name="CaixaDeTexto 38">
                <a:extLst>
                  <a:ext uri="{FF2B5EF4-FFF2-40B4-BE49-F238E27FC236}">
                    <a16:creationId xmlns:a16="http://schemas.microsoft.com/office/drawing/2014/main" id="{8E28CE1A-DEE1-4ACD-904D-40C03A7BA8BF}"/>
                  </a:ext>
                </a:extLst>
              </p:cNvPr>
              <p:cNvSpPr txBox="1">
                <a:spLocks noRot="1" noChangeAspect="1" noMove="1" noResize="1" noEditPoints="1" noAdjustHandles="1" noChangeArrowheads="1" noChangeShapeType="1" noTextEdit="1"/>
              </p:cNvSpPr>
              <p:nvPr/>
            </p:nvSpPr>
            <p:spPr>
              <a:xfrm>
                <a:off x="6514161" y="3680791"/>
                <a:ext cx="528863" cy="215444"/>
              </a:xfrm>
              <a:prstGeom prst="rect">
                <a:avLst/>
              </a:prstGeom>
              <a:blipFill>
                <a:blip r:embed="rId12"/>
                <a:stretch>
                  <a:fillRect l="-6977" r="-6977" b="-571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0" name="CaixaDeTexto 39">
                <a:extLst>
                  <a:ext uri="{FF2B5EF4-FFF2-40B4-BE49-F238E27FC236}">
                    <a16:creationId xmlns:a16="http://schemas.microsoft.com/office/drawing/2014/main" id="{6A599BF7-3471-4935-9B18-2C869A62A3EE}"/>
                  </a:ext>
                </a:extLst>
              </p:cNvPr>
              <p:cNvSpPr txBox="1"/>
              <p:nvPr/>
            </p:nvSpPr>
            <p:spPr>
              <a:xfrm>
                <a:off x="6514161" y="4878408"/>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0,70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40" name="CaixaDeTexto 39">
                <a:extLst>
                  <a:ext uri="{FF2B5EF4-FFF2-40B4-BE49-F238E27FC236}">
                    <a16:creationId xmlns:a16="http://schemas.microsoft.com/office/drawing/2014/main" id="{6A599BF7-3471-4935-9B18-2C869A62A3EE}"/>
                  </a:ext>
                </a:extLst>
              </p:cNvPr>
              <p:cNvSpPr txBox="1">
                <a:spLocks noRot="1" noChangeAspect="1" noMove="1" noResize="1" noEditPoints="1" noAdjustHandles="1" noChangeArrowheads="1" noChangeShapeType="1" noTextEdit="1"/>
              </p:cNvSpPr>
              <p:nvPr/>
            </p:nvSpPr>
            <p:spPr>
              <a:xfrm>
                <a:off x="6514161" y="4878408"/>
                <a:ext cx="528863" cy="215444"/>
              </a:xfrm>
              <a:prstGeom prst="rect">
                <a:avLst/>
              </a:prstGeom>
              <a:blipFill>
                <a:blip r:embed="rId13"/>
                <a:stretch>
                  <a:fillRect l="-6977" r="-6977" b="-2778"/>
                </a:stretch>
              </a:blipFill>
            </p:spPr>
            <p:txBody>
              <a:bodyPr/>
              <a:lstStyle/>
              <a:p>
                <a:r>
                  <a:rPr lang="pt-BR">
                    <a:noFill/>
                  </a:rPr>
                  <a:t> </a:t>
                </a:r>
              </a:p>
            </p:txBody>
          </p:sp>
        </mc:Fallback>
      </mc:AlternateContent>
      <p:cxnSp>
        <p:nvCxnSpPr>
          <p:cNvPr id="41" name="Conector de Seta Reta 40">
            <a:extLst>
              <a:ext uri="{FF2B5EF4-FFF2-40B4-BE49-F238E27FC236}">
                <a16:creationId xmlns:a16="http://schemas.microsoft.com/office/drawing/2014/main" id="{8AA6416F-9C5C-41F0-B5AA-0B0D3DA368EB}"/>
              </a:ext>
            </a:extLst>
          </p:cNvPr>
          <p:cNvCxnSpPr>
            <a:cxnSpLocks/>
          </p:cNvCxnSpPr>
          <p:nvPr/>
        </p:nvCxnSpPr>
        <p:spPr>
          <a:xfrm>
            <a:off x="7163012" y="5286801"/>
            <a:ext cx="0" cy="37768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aixaDeTexto 41">
                <a:extLst>
                  <a:ext uri="{FF2B5EF4-FFF2-40B4-BE49-F238E27FC236}">
                    <a16:creationId xmlns:a16="http://schemas.microsoft.com/office/drawing/2014/main" id="{0DFF283E-53C7-4383-BB47-1B767AA9A313}"/>
                  </a:ext>
                </a:extLst>
              </p:cNvPr>
              <p:cNvSpPr txBox="1"/>
              <p:nvPr/>
            </p:nvSpPr>
            <p:spPr>
              <a:xfrm>
                <a:off x="6514160" y="5348919"/>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0,30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42" name="CaixaDeTexto 41">
                <a:extLst>
                  <a:ext uri="{FF2B5EF4-FFF2-40B4-BE49-F238E27FC236}">
                    <a16:creationId xmlns:a16="http://schemas.microsoft.com/office/drawing/2014/main" id="{0DFF283E-53C7-4383-BB47-1B767AA9A313}"/>
                  </a:ext>
                </a:extLst>
              </p:cNvPr>
              <p:cNvSpPr txBox="1">
                <a:spLocks noRot="1" noChangeAspect="1" noMove="1" noResize="1" noEditPoints="1" noAdjustHandles="1" noChangeArrowheads="1" noChangeShapeType="1" noTextEdit="1"/>
              </p:cNvSpPr>
              <p:nvPr/>
            </p:nvSpPr>
            <p:spPr>
              <a:xfrm>
                <a:off x="6514160" y="5348919"/>
                <a:ext cx="528863" cy="215444"/>
              </a:xfrm>
              <a:prstGeom prst="rect">
                <a:avLst/>
              </a:prstGeom>
              <a:blipFill>
                <a:blip r:embed="rId14"/>
                <a:stretch>
                  <a:fillRect l="-6977" r="-6977" b="-2778"/>
                </a:stretch>
              </a:blipFill>
            </p:spPr>
            <p:txBody>
              <a:bodyPr/>
              <a:lstStyle/>
              <a:p>
                <a:r>
                  <a:rPr lang="pt-BR">
                    <a:noFill/>
                  </a:rPr>
                  <a:t> </a:t>
                </a:r>
              </a:p>
            </p:txBody>
          </p:sp>
        </mc:Fallback>
      </mc:AlternateContent>
      <p:cxnSp>
        <p:nvCxnSpPr>
          <p:cNvPr id="43" name="Conector de Seta Reta 42">
            <a:extLst>
              <a:ext uri="{FF2B5EF4-FFF2-40B4-BE49-F238E27FC236}">
                <a16:creationId xmlns:a16="http://schemas.microsoft.com/office/drawing/2014/main" id="{44CBD5A8-5C63-4B4C-A140-77244A53D2F1}"/>
              </a:ext>
            </a:extLst>
          </p:cNvPr>
          <p:cNvCxnSpPr>
            <a:cxnSpLocks/>
          </p:cNvCxnSpPr>
          <p:nvPr/>
        </p:nvCxnSpPr>
        <p:spPr>
          <a:xfrm flipH="1">
            <a:off x="7156175" y="1179442"/>
            <a:ext cx="6837" cy="98009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F7C62B69-4C26-4B64-BB2F-F31762E64DC9}"/>
                  </a:ext>
                </a:extLst>
              </p:cNvPr>
              <p:cNvSpPr txBox="1"/>
              <p:nvPr/>
            </p:nvSpPr>
            <p:spPr>
              <a:xfrm>
                <a:off x="6527995" y="1586939"/>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1</m:t>
                      </m:r>
                      <m:r>
                        <a:rPr lang="pt-BR" sz="1400" b="0" i="1" smtClean="0">
                          <a:solidFill>
                            <a:srgbClr val="002060"/>
                          </a:solidFill>
                          <a:latin typeface="Cambria Math" panose="02040503050406030204" pitchFamily="18" charset="0"/>
                        </a:rPr>
                        <m:t>,00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44" name="CaixaDeTexto 43">
                <a:extLst>
                  <a:ext uri="{FF2B5EF4-FFF2-40B4-BE49-F238E27FC236}">
                    <a16:creationId xmlns:a16="http://schemas.microsoft.com/office/drawing/2014/main" id="{F7C62B69-4C26-4B64-BB2F-F31762E64DC9}"/>
                  </a:ext>
                </a:extLst>
              </p:cNvPr>
              <p:cNvSpPr txBox="1">
                <a:spLocks noRot="1" noChangeAspect="1" noMove="1" noResize="1" noEditPoints="1" noAdjustHandles="1" noChangeArrowheads="1" noChangeShapeType="1" noTextEdit="1"/>
              </p:cNvSpPr>
              <p:nvPr/>
            </p:nvSpPr>
            <p:spPr>
              <a:xfrm>
                <a:off x="6527995" y="1586939"/>
                <a:ext cx="528863" cy="215444"/>
              </a:xfrm>
              <a:prstGeom prst="rect">
                <a:avLst/>
              </a:prstGeom>
              <a:blipFill>
                <a:blip r:embed="rId11"/>
                <a:stretch>
                  <a:fillRect l="-6897" r="-5747" b="-2778"/>
                </a:stretch>
              </a:blipFill>
            </p:spPr>
            <p:txBody>
              <a:bodyPr/>
              <a:lstStyle/>
              <a:p>
                <a:r>
                  <a:rPr lang="pt-BR">
                    <a:noFill/>
                  </a:rPr>
                  <a:t> </a:t>
                </a:r>
              </a:p>
            </p:txBody>
          </p:sp>
        </mc:Fallback>
      </mc:AlternateContent>
      <p:cxnSp>
        <p:nvCxnSpPr>
          <p:cNvPr id="45" name="Conector de Seta Reta 44">
            <a:extLst>
              <a:ext uri="{FF2B5EF4-FFF2-40B4-BE49-F238E27FC236}">
                <a16:creationId xmlns:a16="http://schemas.microsoft.com/office/drawing/2014/main" id="{8338936D-A136-45F7-AE5C-9CE79F2A6730}"/>
              </a:ext>
            </a:extLst>
          </p:cNvPr>
          <p:cNvCxnSpPr>
            <a:cxnSpLocks/>
          </p:cNvCxnSpPr>
          <p:nvPr/>
        </p:nvCxnSpPr>
        <p:spPr>
          <a:xfrm>
            <a:off x="7360765" y="4501666"/>
            <a:ext cx="558833"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ector de Seta Reta 45">
            <a:extLst>
              <a:ext uri="{FF2B5EF4-FFF2-40B4-BE49-F238E27FC236}">
                <a16:creationId xmlns:a16="http://schemas.microsoft.com/office/drawing/2014/main" id="{7A01BD96-DBF7-471B-8FDF-9F9F2B861AC5}"/>
              </a:ext>
            </a:extLst>
          </p:cNvPr>
          <p:cNvCxnSpPr>
            <a:cxnSpLocks/>
          </p:cNvCxnSpPr>
          <p:nvPr/>
        </p:nvCxnSpPr>
        <p:spPr>
          <a:xfrm>
            <a:off x="7975870" y="5373754"/>
            <a:ext cx="1252405"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Conector de Seta Reta 46">
            <a:extLst>
              <a:ext uri="{FF2B5EF4-FFF2-40B4-BE49-F238E27FC236}">
                <a16:creationId xmlns:a16="http://schemas.microsoft.com/office/drawing/2014/main" id="{A02AEC4E-A2BA-4FA8-87C9-A8D4008DFDD9}"/>
              </a:ext>
            </a:extLst>
          </p:cNvPr>
          <p:cNvCxnSpPr>
            <a:cxnSpLocks/>
          </p:cNvCxnSpPr>
          <p:nvPr/>
        </p:nvCxnSpPr>
        <p:spPr>
          <a:xfrm>
            <a:off x="9449615" y="5371413"/>
            <a:ext cx="1254828" cy="234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ector de Seta Reta 47">
            <a:extLst>
              <a:ext uri="{FF2B5EF4-FFF2-40B4-BE49-F238E27FC236}">
                <a16:creationId xmlns:a16="http://schemas.microsoft.com/office/drawing/2014/main" id="{99727C0F-17EB-42EA-AEC2-010EB7E87312}"/>
              </a:ext>
            </a:extLst>
          </p:cNvPr>
          <p:cNvCxnSpPr>
            <a:cxnSpLocks/>
          </p:cNvCxnSpPr>
          <p:nvPr/>
        </p:nvCxnSpPr>
        <p:spPr>
          <a:xfrm flipH="1">
            <a:off x="8102337" y="3559575"/>
            <a:ext cx="6837" cy="85476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CaixaDeTexto 48">
                <a:extLst>
                  <a:ext uri="{FF2B5EF4-FFF2-40B4-BE49-F238E27FC236}">
                    <a16:creationId xmlns:a16="http://schemas.microsoft.com/office/drawing/2014/main" id="{78F49E00-F347-41F9-8005-26891E0D8C02}"/>
                  </a:ext>
                </a:extLst>
              </p:cNvPr>
              <p:cNvSpPr txBox="1"/>
              <p:nvPr/>
            </p:nvSpPr>
            <p:spPr>
              <a:xfrm>
                <a:off x="7387682" y="4600716"/>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0,15</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49" name="CaixaDeTexto 48">
                <a:extLst>
                  <a:ext uri="{FF2B5EF4-FFF2-40B4-BE49-F238E27FC236}">
                    <a16:creationId xmlns:a16="http://schemas.microsoft.com/office/drawing/2014/main" id="{78F49E00-F347-41F9-8005-26891E0D8C02}"/>
                  </a:ext>
                </a:extLst>
              </p:cNvPr>
              <p:cNvSpPr txBox="1">
                <a:spLocks noRot="1" noChangeAspect="1" noMove="1" noResize="1" noEditPoints="1" noAdjustHandles="1" noChangeArrowheads="1" noChangeShapeType="1" noTextEdit="1"/>
              </p:cNvSpPr>
              <p:nvPr/>
            </p:nvSpPr>
            <p:spPr>
              <a:xfrm>
                <a:off x="7387682" y="4600716"/>
                <a:ext cx="528863" cy="215444"/>
              </a:xfrm>
              <a:prstGeom prst="rect">
                <a:avLst/>
              </a:prstGeom>
              <a:blipFill>
                <a:blip r:embed="rId15"/>
                <a:stretch>
                  <a:fillRect l="-6897" r="-5747" b="-571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3B3EDB42-450E-4A94-BC0C-6B6CBD0BABAA}"/>
                  </a:ext>
                </a:extLst>
              </p:cNvPr>
              <p:cNvSpPr txBox="1"/>
              <p:nvPr/>
            </p:nvSpPr>
            <p:spPr>
              <a:xfrm>
                <a:off x="8337640" y="5439393"/>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0,85</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50" name="CaixaDeTexto 49">
                <a:extLst>
                  <a:ext uri="{FF2B5EF4-FFF2-40B4-BE49-F238E27FC236}">
                    <a16:creationId xmlns:a16="http://schemas.microsoft.com/office/drawing/2014/main" id="{3B3EDB42-450E-4A94-BC0C-6B6CBD0BABAA}"/>
                  </a:ext>
                </a:extLst>
              </p:cNvPr>
              <p:cNvSpPr txBox="1">
                <a:spLocks noRot="1" noChangeAspect="1" noMove="1" noResize="1" noEditPoints="1" noAdjustHandles="1" noChangeArrowheads="1" noChangeShapeType="1" noTextEdit="1"/>
              </p:cNvSpPr>
              <p:nvPr/>
            </p:nvSpPr>
            <p:spPr>
              <a:xfrm>
                <a:off x="8337640" y="5439393"/>
                <a:ext cx="528863" cy="215444"/>
              </a:xfrm>
              <a:prstGeom prst="rect">
                <a:avLst/>
              </a:prstGeom>
              <a:blipFill>
                <a:blip r:embed="rId16"/>
                <a:stretch>
                  <a:fillRect l="-6977" r="-6977" b="-555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1" name="CaixaDeTexto 50">
                <a:extLst>
                  <a:ext uri="{FF2B5EF4-FFF2-40B4-BE49-F238E27FC236}">
                    <a16:creationId xmlns:a16="http://schemas.microsoft.com/office/drawing/2014/main" id="{C91A0F50-0699-41D1-BAE8-2111494AA4B3}"/>
                  </a:ext>
                </a:extLst>
              </p:cNvPr>
              <p:cNvSpPr txBox="1"/>
              <p:nvPr/>
            </p:nvSpPr>
            <p:spPr>
              <a:xfrm>
                <a:off x="9831935" y="5441304"/>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1</m:t>
                      </m:r>
                      <m:r>
                        <a:rPr lang="pt-BR" sz="1400" b="0" i="1" smtClean="0">
                          <a:solidFill>
                            <a:srgbClr val="002060"/>
                          </a:solidFill>
                          <a:latin typeface="Cambria Math" panose="02040503050406030204" pitchFamily="18" charset="0"/>
                        </a:rPr>
                        <m:t>,10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51" name="CaixaDeTexto 50">
                <a:extLst>
                  <a:ext uri="{FF2B5EF4-FFF2-40B4-BE49-F238E27FC236}">
                    <a16:creationId xmlns:a16="http://schemas.microsoft.com/office/drawing/2014/main" id="{C91A0F50-0699-41D1-BAE8-2111494AA4B3}"/>
                  </a:ext>
                </a:extLst>
              </p:cNvPr>
              <p:cNvSpPr txBox="1">
                <a:spLocks noRot="1" noChangeAspect="1" noMove="1" noResize="1" noEditPoints="1" noAdjustHandles="1" noChangeArrowheads="1" noChangeShapeType="1" noTextEdit="1"/>
              </p:cNvSpPr>
              <p:nvPr/>
            </p:nvSpPr>
            <p:spPr>
              <a:xfrm>
                <a:off x="9831935" y="5441304"/>
                <a:ext cx="528863" cy="215444"/>
              </a:xfrm>
              <a:prstGeom prst="rect">
                <a:avLst/>
              </a:prstGeom>
              <a:blipFill>
                <a:blip r:embed="rId17"/>
                <a:stretch>
                  <a:fillRect l="-6897" r="-5747" b="-571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2" name="CaixaDeTexto 51">
                <a:extLst>
                  <a:ext uri="{FF2B5EF4-FFF2-40B4-BE49-F238E27FC236}">
                    <a16:creationId xmlns:a16="http://schemas.microsoft.com/office/drawing/2014/main" id="{477985CC-45D4-456C-8ED4-1B01224A528E}"/>
                  </a:ext>
                </a:extLst>
              </p:cNvPr>
              <p:cNvSpPr txBox="1"/>
              <p:nvPr/>
            </p:nvSpPr>
            <p:spPr>
              <a:xfrm>
                <a:off x="8149873" y="3892940"/>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1</m:t>
                      </m:r>
                      <m:r>
                        <a:rPr lang="pt-BR" sz="1400" b="0" i="1" smtClean="0">
                          <a:solidFill>
                            <a:srgbClr val="002060"/>
                          </a:solidFill>
                          <a:latin typeface="Cambria Math" panose="02040503050406030204" pitchFamily="18" charset="0"/>
                        </a:rPr>
                        <m:t>,10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52" name="CaixaDeTexto 51">
                <a:extLst>
                  <a:ext uri="{FF2B5EF4-FFF2-40B4-BE49-F238E27FC236}">
                    <a16:creationId xmlns:a16="http://schemas.microsoft.com/office/drawing/2014/main" id="{477985CC-45D4-456C-8ED4-1B01224A528E}"/>
                  </a:ext>
                </a:extLst>
              </p:cNvPr>
              <p:cNvSpPr txBox="1">
                <a:spLocks noRot="1" noChangeAspect="1" noMove="1" noResize="1" noEditPoints="1" noAdjustHandles="1" noChangeArrowheads="1" noChangeShapeType="1" noTextEdit="1"/>
              </p:cNvSpPr>
              <p:nvPr/>
            </p:nvSpPr>
            <p:spPr>
              <a:xfrm>
                <a:off x="8149873" y="3892940"/>
                <a:ext cx="528863" cy="215444"/>
              </a:xfrm>
              <a:prstGeom prst="rect">
                <a:avLst/>
              </a:prstGeom>
              <a:blipFill>
                <a:blip r:embed="rId17"/>
                <a:stretch>
                  <a:fillRect l="-6897" r="-5747" b="-5714"/>
                </a:stretch>
              </a:blipFill>
            </p:spPr>
            <p:txBody>
              <a:bodyPr/>
              <a:lstStyle/>
              <a:p>
                <a:r>
                  <a:rPr lang="pt-BR">
                    <a:noFill/>
                  </a:rPr>
                  <a:t> </a:t>
                </a:r>
              </a:p>
            </p:txBody>
          </p:sp>
        </mc:Fallback>
      </mc:AlternateContent>
      <p:cxnSp>
        <p:nvCxnSpPr>
          <p:cNvPr id="53" name="Conector reto 52">
            <a:extLst>
              <a:ext uri="{FF2B5EF4-FFF2-40B4-BE49-F238E27FC236}">
                <a16:creationId xmlns:a16="http://schemas.microsoft.com/office/drawing/2014/main" id="{8ACACAA1-CB36-496C-812E-6781A0799D8F}"/>
              </a:ext>
            </a:extLst>
          </p:cNvPr>
          <p:cNvCxnSpPr>
            <a:cxnSpLocks/>
          </p:cNvCxnSpPr>
          <p:nvPr/>
        </p:nvCxnSpPr>
        <p:spPr>
          <a:xfrm>
            <a:off x="11280454" y="5478595"/>
            <a:ext cx="6770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CaixaDeTexto 53">
                <a:extLst>
                  <a:ext uri="{FF2B5EF4-FFF2-40B4-BE49-F238E27FC236}">
                    <a16:creationId xmlns:a16="http://schemas.microsoft.com/office/drawing/2014/main" id="{612E7FE0-B503-4A31-8454-67FEF11146B3}"/>
                  </a:ext>
                </a:extLst>
              </p:cNvPr>
              <p:cNvSpPr txBox="1"/>
              <p:nvPr/>
            </p:nvSpPr>
            <p:spPr>
              <a:xfrm>
                <a:off x="11629694" y="5241197"/>
                <a:ext cx="27571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0</m:t>
                      </m:r>
                      <m:r>
                        <a:rPr lang="pt-BR" sz="1400" b="0" i="1" smtClean="0">
                          <a:solidFill>
                            <a:srgbClr val="002060"/>
                          </a:solidFill>
                          <a:latin typeface="Cambria Math" panose="02040503050406030204" pitchFamily="18" charset="0"/>
                        </a:rPr>
                        <m:t>,0</m:t>
                      </m:r>
                    </m:oMath>
                  </m:oMathPara>
                </a14:m>
                <a:endParaRPr lang="pt-BR" sz="1400" dirty="0">
                  <a:solidFill>
                    <a:srgbClr val="002060"/>
                  </a:solidFill>
                </a:endParaRPr>
              </a:p>
            </p:txBody>
          </p:sp>
        </mc:Choice>
        <mc:Fallback xmlns="">
          <p:sp>
            <p:nvSpPr>
              <p:cNvPr id="54" name="CaixaDeTexto 53">
                <a:extLst>
                  <a:ext uri="{FF2B5EF4-FFF2-40B4-BE49-F238E27FC236}">
                    <a16:creationId xmlns:a16="http://schemas.microsoft.com/office/drawing/2014/main" id="{612E7FE0-B503-4A31-8454-67FEF11146B3}"/>
                  </a:ext>
                </a:extLst>
              </p:cNvPr>
              <p:cNvSpPr txBox="1">
                <a:spLocks noRot="1" noChangeAspect="1" noMove="1" noResize="1" noEditPoints="1" noAdjustHandles="1" noChangeArrowheads="1" noChangeShapeType="1" noTextEdit="1"/>
              </p:cNvSpPr>
              <p:nvPr/>
            </p:nvSpPr>
            <p:spPr>
              <a:xfrm>
                <a:off x="11629694" y="5241197"/>
                <a:ext cx="275717" cy="215444"/>
              </a:xfrm>
              <a:prstGeom prst="rect">
                <a:avLst/>
              </a:prstGeom>
              <a:blipFill>
                <a:blip r:embed="rId18"/>
                <a:stretch>
                  <a:fillRect l="-15556" r="-15556" b="-5714"/>
                </a:stretch>
              </a:blipFill>
            </p:spPr>
            <p:txBody>
              <a:bodyPr/>
              <a:lstStyle/>
              <a:p>
                <a:r>
                  <a:rPr lang="pt-BR">
                    <a:noFill/>
                  </a:rPr>
                  <a:t> </a:t>
                </a:r>
              </a:p>
            </p:txBody>
          </p:sp>
        </mc:Fallback>
      </mc:AlternateContent>
      <p:cxnSp>
        <p:nvCxnSpPr>
          <p:cNvPr id="55" name="Conector reto 54">
            <a:extLst>
              <a:ext uri="{FF2B5EF4-FFF2-40B4-BE49-F238E27FC236}">
                <a16:creationId xmlns:a16="http://schemas.microsoft.com/office/drawing/2014/main" id="{0DADE950-062D-4885-AEAF-455B8F9059D3}"/>
              </a:ext>
            </a:extLst>
          </p:cNvPr>
          <p:cNvCxnSpPr>
            <a:cxnSpLocks/>
          </p:cNvCxnSpPr>
          <p:nvPr/>
        </p:nvCxnSpPr>
        <p:spPr>
          <a:xfrm>
            <a:off x="7342329" y="2193486"/>
            <a:ext cx="1664680" cy="8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Elipse 55">
            <a:extLst>
              <a:ext uri="{FF2B5EF4-FFF2-40B4-BE49-F238E27FC236}">
                <a16:creationId xmlns:a16="http://schemas.microsoft.com/office/drawing/2014/main" id="{6C28C63D-C142-4BE5-BE88-12B31DDD2390}"/>
              </a:ext>
            </a:extLst>
          </p:cNvPr>
          <p:cNvSpPr/>
          <p:nvPr/>
        </p:nvSpPr>
        <p:spPr>
          <a:xfrm>
            <a:off x="7865165" y="797650"/>
            <a:ext cx="1013775" cy="10511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8" name="Conector reto 57">
            <a:extLst>
              <a:ext uri="{FF2B5EF4-FFF2-40B4-BE49-F238E27FC236}">
                <a16:creationId xmlns:a16="http://schemas.microsoft.com/office/drawing/2014/main" id="{550B1E3F-BF00-41F4-9FED-B0867C6755A8}"/>
              </a:ext>
            </a:extLst>
          </p:cNvPr>
          <p:cNvCxnSpPr/>
          <p:nvPr/>
        </p:nvCxnSpPr>
        <p:spPr>
          <a:xfrm flipV="1">
            <a:off x="7388901" y="1620174"/>
            <a:ext cx="555780" cy="57417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60" name="Conector reto 59">
            <a:extLst>
              <a:ext uri="{FF2B5EF4-FFF2-40B4-BE49-F238E27FC236}">
                <a16:creationId xmlns:a16="http://schemas.microsoft.com/office/drawing/2014/main" id="{D817D61F-5A53-4913-9913-DADE0CA3B82E}"/>
              </a:ext>
            </a:extLst>
          </p:cNvPr>
          <p:cNvCxnSpPr>
            <a:cxnSpLocks/>
          </p:cNvCxnSpPr>
          <p:nvPr/>
        </p:nvCxnSpPr>
        <p:spPr>
          <a:xfrm>
            <a:off x="7865165" y="1365427"/>
            <a:ext cx="1013775"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CaixaDeTexto 60">
                <a:extLst>
                  <a:ext uri="{FF2B5EF4-FFF2-40B4-BE49-F238E27FC236}">
                    <a16:creationId xmlns:a16="http://schemas.microsoft.com/office/drawing/2014/main" id="{C429D809-5542-40CE-8026-28D0216D6343}"/>
                  </a:ext>
                </a:extLst>
              </p:cNvPr>
              <p:cNvSpPr txBox="1"/>
              <p:nvPr/>
            </p:nvSpPr>
            <p:spPr>
              <a:xfrm>
                <a:off x="8170508" y="989414"/>
                <a:ext cx="4680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i="1" smtClean="0">
                          <a:solidFill>
                            <a:srgbClr val="002060"/>
                          </a:solidFill>
                          <a:latin typeface="Cambria Math" panose="02040503050406030204" pitchFamily="18" charset="0"/>
                        </a:rPr>
                        <m:t>𝐴</m:t>
                      </m:r>
                      <m:r>
                        <a:rPr lang="pt-BR" b="0" i="1" smtClean="0">
                          <a:solidFill>
                            <a:srgbClr val="002060"/>
                          </a:solidFill>
                          <a:latin typeface="Cambria Math" panose="02040503050406030204" pitchFamily="18" charset="0"/>
                        </a:rPr>
                        <m:t>𝐹</m:t>
                      </m:r>
                      <m:r>
                        <a:rPr lang="pt-BR" b="0" i="1" smtClean="0">
                          <a:solidFill>
                            <a:srgbClr val="002060"/>
                          </a:solidFill>
                          <a:latin typeface="Cambria Math" panose="02040503050406030204" pitchFamily="18" charset="0"/>
                        </a:rPr>
                        <m:t>1</m:t>
                      </m:r>
                    </m:oMath>
                  </m:oMathPara>
                </a14:m>
                <a:endParaRPr lang="pt-BR" dirty="0">
                  <a:solidFill>
                    <a:srgbClr val="002060"/>
                  </a:solidFill>
                </a:endParaRPr>
              </a:p>
            </p:txBody>
          </p:sp>
        </mc:Choice>
        <mc:Fallback xmlns="">
          <p:sp>
            <p:nvSpPr>
              <p:cNvPr id="61" name="CaixaDeTexto 60">
                <a:extLst>
                  <a:ext uri="{FF2B5EF4-FFF2-40B4-BE49-F238E27FC236}">
                    <a16:creationId xmlns:a16="http://schemas.microsoft.com/office/drawing/2014/main" id="{C429D809-5542-40CE-8026-28D0216D6343}"/>
                  </a:ext>
                </a:extLst>
              </p:cNvPr>
              <p:cNvSpPr txBox="1">
                <a:spLocks noRot="1" noChangeAspect="1" noMove="1" noResize="1" noEditPoints="1" noAdjustHandles="1" noChangeArrowheads="1" noChangeShapeType="1" noTextEdit="1"/>
              </p:cNvSpPr>
              <p:nvPr/>
            </p:nvSpPr>
            <p:spPr>
              <a:xfrm>
                <a:off x="8170508" y="989414"/>
                <a:ext cx="468077" cy="276999"/>
              </a:xfrm>
              <a:prstGeom prst="rect">
                <a:avLst/>
              </a:prstGeom>
              <a:blipFill>
                <a:blip r:embed="rId19"/>
                <a:stretch>
                  <a:fillRect l="-10390" r="-12987" b="-6522"/>
                </a:stretch>
              </a:blipFill>
            </p:spPr>
            <p:txBody>
              <a:bodyPr/>
              <a:lstStyle/>
              <a:p>
                <a:r>
                  <a:rPr lang="pt-BR">
                    <a:noFill/>
                  </a:rPr>
                  <a:t> </a:t>
                </a:r>
              </a:p>
            </p:txBody>
          </p:sp>
        </mc:Fallback>
      </mc:AlternateContent>
    </p:spTree>
    <p:extLst>
      <p:ext uri="{BB962C8B-B14F-4D97-AF65-F5344CB8AC3E}">
        <p14:creationId xmlns:p14="http://schemas.microsoft.com/office/powerpoint/2010/main" val="3809151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3E0E5-B34C-49E2-9D7A-289939380486}"/>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Autofit/>
          </a:bodyPr>
          <a:lstStyle/>
          <a:p>
            <a:pPr algn="ctr"/>
            <a:r>
              <a:rPr lang="en-US" sz="1800" dirty="0" err="1">
                <a:solidFill>
                  <a:schemeClr val="bg1"/>
                </a:solidFill>
              </a:rPr>
              <a:t>Prumada</a:t>
            </a:r>
            <a:r>
              <a:rPr lang="en-US" sz="1800" dirty="0">
                <a:solidFill>
                  <a:schemeClr val="bg1"/>
                </a:solidFill>
              </a:rPr>
              <a:t> AF1</a:t>
            </a:r>
            <a:br>
              <a:rPr lang="en-US" sz="1800" dirty="0">
                <a:solidFill>
                  <a:schemeClr val="bg1"/>
                </a:solidFill>
              </a:rPr>
            </a:br>
            <a:r>
              <a:rPr lang="en-US" sz="1800" dirty="0">
                <a:solidFill>
                  <a:schemeClr val="bg1"/>
                </a:solidFill>
              </a:rPr>
              <a:t>Ex. 2</a:t>
            </a:r>
            <a:br>
              <a:rPr lang="en-US" sz="1800" dirty="0">
                <a:solidFill>
                  <a:schemeClr val="bg1"/>
                </a:solidFill>
              </a:rPr>
            </a:br>
            <a:r>
              <a:rPr lang="en-US" sz="1800" dirty="0" err="1">
                <a:solidFill>
                  <a:schemeClr val="bg1"/>
                </a:solidFill>
              </a:rPr>
              <a:t>Dimensionar</a:t>
            </a:r>
            <a:r>
              <a:rPr lang="en-US" sz="1800" dirty="0">
                <a:solidFill>
                  <a:schemeClr val="bg1"/>
                </a:solidFill>
              </a:rPr>
              <a:t> a </a:t>
            </a:r>
            <a:r>
              <a:rPr lang="en-US" sz="1800" dirty="0" err="1">
                <a:solidFill>
                  <a:schemeClr val="bg1"/>
                </a:solidFill>
              </a:rPr>
              <a:t>coluna</a:t>
            </a:r>
            <a:r>
              <a:rPr lang="en-US" sz="1800" dirty="0">
                <a:solidFill>
                  <a:schemeClr val="bg1"/>
                </a:solidFill>
              </a:rPr>
              <a:t> de </a:t>
            </a:r>
            <a:r>
              <a:rPr lang="en-US" sz="1800" dirty="0" err="1">
                <a:solidFill>
                  <a:schemeClr val="bg1"/>
                </a:solidFill>
              </a:rPr>
              <a:t>água</a:t>
            </a:r>
            <a:r>
              <a:rPr lang="en-US" sz="1800" dirty="0">
                <a:solidFill>
                  <a:schemeClr val="bg1"/>
                </a:solidFill>
              </a:rPr>
              <a:t> </a:t>
            </a:r>
            <a:r>
              <a:rPr lang="en-US" sz="1800" dirty="0" err="1">
                <a:solidFill>
                  <a:schemeClr val="bg1"/>
                </a:solidFill>
              </a:rPr>
              <a:t>fria</a:t>
            </a:r>
            <a:r>
              <a:rPr lang="en-US" sz="1800" dirty="0">
                <a:solidFill>
                  <a:schemeClr val="bg1"/>
                </a:solidFill>
              </a:rPr>
              <a:t> AF1, de PVC, </a:t>
            </a:r>
            <a:r>
              <a:rPr lang="en-US" sz="1800" dirty="0" err="1">
                <a:solidFill>
                  <a:schemeClr val="bg1"/>
                </a:solidFill>
              </a:rPr>
              <a:t>sabendo</a:t>
            </a:r>
            <a:r>
              <a:rPr lang="en-US" sz="1800" dirty="0">
                <a:solidFill>
                  <a:schemeClr val="bg1"/>
                </a:solidFill>
              </a:rPr>
              <a:t> que a </a:t>
            </a:r>
            <a:r>
              <a:rPr lang="en-US" sz="1800" dirty="0" err="1">
                <a:solidFill>
                  <a:schemeClr val="bg1"/>
                </a:solidFill>
              </a:rPr>
              <a:t>caixa</a:t>
            </a:r>
            <a:r>
              <a:rPr lang="en-US" sz="1800" dirty="0">
                <a:solidFill>
                  <a:schemeClr val="bg1"/>
                </a:solidFill>
              </a:rPr>
              <a:t> </a:t>
            </a:r>
            <a:r>
              <a:rPr lang="en-US" sz="1800" dirty="0" err="1">
                <a:solidFill>
                  <a:schemeClr val="bg1"/>
                </a:solidFill>
              </a:rPr>
              <a:t>d’água</a:t>
            </a:r>
            <a:r>
              <a:rPr lang="en-US" sz="1800" dirty="0">
                <a:solidFill>
                  <a:schemeClr val="bg1"/>
                </a:solidFill>
              </a:rPr>
              <a:t> </a:t>
            </a:r>
            <a:r>
              <a:rPr lang="en-US" sz="1800" dirty="0" err="1">
                <a:solidFill>
                  <a:schemeClr val="bg1"/>
                </a:solidFill>
              </a:rPr>
              <a:t>possui</a:t>
            </a:r>
            <a:r>
              <a:rPr lang="en-US" sz="1800" dirty="0">
                <a:solidFill>
                  <a:schemeClr val="bg1"/>
                </a:solidFill>
              </a:rPr>
              <a:t> </a:t>
            </a:r>
            <a:r>
              <a:rPr lang="en-US" sz="1800" dirty="0" err="1">
                <a:solidFill>
                  <a:schemeClr val="bg1"/>
                </a:solidFill>
              </a:rPr>
              <a:t>altura</a:t>
            </a:r>
            <a:r>
              <a:rPr lang="en-US" sz="1800" dirty="0">
                <a:solidFill>
                  <a:schemeClr val="bg1"/>
                </a:solidFill>
              </a:rPr>
              <a:t> de 100 cm.</a:t>
            </a:r>
            <a:br>
              <a:rPr lang="en-US" sz="1800" dirty="0">
                <a:solidFill>
                  <a:schemeClr val="bg1"/>
                </a:solidFill>
              </a:rPr>
            </a:br>
            <a:endParaRPr lang="en-US" sz="1800" dirty="0">
              <a:solidFill>
                <a:schemeClr val="bg1"/>
              </a:solidFill>
            </a:endParaRPr>
          </a:p>
        </p:txBody>
      </p:sp>
      <p:pic>
        <p:nvPicPr>
          <p:cNvPr id="13" name="Espaço Reservado para Conteúdo 4">
            <a:extLst>
              <a:ext uri="{FF2B5EF4-FFF2-40B4-BE49-F238E27FC236}">
                <a16:creationId xmlns:a16="http://schemas.microsoft.com/office/drawing/2014/main" id="{081F52DD-E0D9-48A6-9292-72DEC43F99A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461"/>
          <a:stretch/>
        </p:blipFill>
        <p:spPr>
          <a:xfrm>
            <a:off x="5906338" y="-698836"/>
            <a:ext cx="5472654" cy="8096382"/>
          </a:xfrm>
          <a:prstGeom prst="rect">
            <a:avLst/>
          </a:prstGeom>
          <a:ln w="9525">
            <a:noFill/>
          </a:ln>
        </p:spPr>
      </p:pic>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030C2CF0-2101-4F1E-86C8-95EE1D3AE488}"/>
                  </a:ext>
                </a:extLst>
              </p:cNvPr>
              <p:cNvSpPr txBox="1"/>
              <p:nvPr/>
            </p:nvSpPr>
            <p:spPr>
              <a:xfrm>
                <a:off x="640080" y="4446739"/>
                <a:ext cx="19366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𝐶h𝑢𝑣𝑒𝑖𝑟𝑜</m:t>
                      </m:r>
                      <m:r>
                        <a:rPr lang="pt-BR" b="0" i="1" smtClean="0">
                          <a:latin typeface="Cambria Math" panose="02040503050406030204" pitchFamily="18" charset="0"/>
                          <a:ea typeface="Cambria Math" panose="02040503050406030204" pitchFamily="18" charset="0"/>
                        </a:rPr>
                        <m:t>→0,1</m:t>
                      </m:r>
                    </m:oMath>
                  </m:oMathPara>
                </a14:m>
                <a:endParaRPr lang="pt-BR" dirty="0"/>
              </a:p>
            </p:txBody>
          </p:sp>
        </mc:Choice>
        <mc:Fallback xmlns="">
          <p:sp>
            <p:nvSpPr>
              <p:cNvPr id="4" name="CaixaDeTexto 3">
                <a:extLst>
                  <a:ext uri="{FF2B5EF4-FFF2-40B4-BE49-F238E27FC236}">
                    <a16:creationId xmlns:a16="http://schemas.microsoft.com/office/drawing/2014/main" id="{030C2CF0-2101-4F1E-86C8-95EE1D3AE488}"/>
                  </a:ext>
                </a:extLst>
              </p:cNvPr>
              <p:cNvSpPr txBox="1">
                <a:spLocks noRot="1" noChangeAspect="1" noMove="1" noResize="1" noEditPoints="1" noAdjustHandles="1" noChangeArrowheads="1" noChangeShapeType="1" noTextEdit="1"/>
              </p:cNvSpPr>
              <p:nvPr/>
            </p:nvSpPr>
            <p:spPr>
              <a:xfrm>
                <a:off x="640080" y="4446739"/>
                <a:ext cx="1936684" cy="276999"/>
              </a:xfrm>
              <a:prstGeom prst="rect">
                <a:avLst/>
              </a:prstGeom>
              <a:blipFill>
                <a:blip r:embed="rId3"/>
                <a:stretch>
                  <a:fillRect l="-2201" r="-2201" b="-652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9CC50365-06C7-4B8A-BD03-73314EC13F11}"/>
                  </a:ext>
                </a:extLst>
              </p:cNvPr>
              <p:cNvSpPr txBox="1"/>
              <p:nvPr/>
            </p:nvSpPr>
            <p:spPr>
              <a:xfrm>
                <a:off x="640080" y="4872624"/>
                <a:ext cx="46676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𝑉𝑎𝑠𝑜</m:t>
                      </m:r>
                      <m:r>
                        <a:rPr lang="pt-BR" b="0" i="1" smtClean="0">
                          <a:latin typeface="Cambria Math" panose="02040503050406030204" pitchFamily="18" charset="0"/>
                        </a:rPr>
                        <m:t> </m:t>
                      </m:r>
                      <m:r>
                        <a:rPr lang="pt-BR" b="0" i="1" smtClean="0">
                          <a:latin typeface="Cambria Math" panose="02040503050406030204" pitchFamily="18" charset="0"/>
                        </a:rPr>
                        <m:t>𝑆𝑎𝑛𝑖𝑡</m:t>
                      </m:r>
                      <m:r>
                        <a:rPr lang="pt-BR" b="0" i="1" smtClean="0">
                          <a:latin typeface="Cambria Math" panose="02040503050406030204" pitchFamily="18" charset="0"/>
                        </a:rPr>
                        <m:t>á</m:t>
                      </m:r>
                      <m:r>
                        <a:rPr lang="pt-BR" b="0" i="1" smtClean="0">
                          <a:latin typeface="Cambria Math" panose="02040503050406030204" pitchFamily="18" charset="0"/>
                        </a:rPr>
                        <m:t>𝑟𝑖𝑜</m:t>
                      </m:r>
                      <m:r>
                        <a:rPr lang="pt-BR" b="0" i="1" smtClean="0">
                          <a:latin typeface="Cambria Math" panose="02040503050406030204" pitchFamily="18" charset="0"/>
                        </a:rPr>
                        <m:t> </m:t>
                      </m:r>
                      <m:r>
                        <a:rPr lang="pt-BR" b="0" i="1" smtClean="0">
                          <a:latin typeface="Cambria Math" panose="02040503050406030204" pitchFamily="18" charset="0"/>
                        </a:rPr>
                        <m:t>𝑐𝑜𝑚</m:t>
                      </m:r>
                      <m:r>
                        <a:rPr lang="pt-BR" b="0" i="1" smtClean="0">
                          <a:latin typeface="Cambria Math" panose="02040503050406030204" pitchFamily="18" charset="0"/>
                        </a:rPr>
                        <m:t> </m:t>
                      </m:r>
                      <m:r>
                        <a:rPr lang="pt-BR" b="0" i="1" smtClean="0">
                          <a:latin typeface="Cambria Math" panose="02040503050406030204" pitchFamily="18" charset="0"/>
                        </a:rPr>
                        <m:t>𝐶𝑎𝑖𝑥𝑎</m:t>
                      </m:r>
                      <m:r>
                        <a:rPr lang="pt-BR" b="0" i="1" smtClean="0">
                          <a:latin typeface="Cambria Math" panose="02040503050406030204" pitchFamily="18" charset="0"/>
                        </a:rPr>
                        <m:t> </m:t>
                      </m:r>
                      <m:r>
                        <a:rPr lang="pt-BR" b="0" i="1" smtClean="0">
                          <a:latin typeface="Cambria Math" panose="02040503050406030204" pitchFamily="18" charset="0"/>
                        </a:rPr>
                        <m:t>𝐴𝑐𝑜𝑝𝑙𝑎𝑑𝑎</m:t>
                      </m:r>
                      <m:r>
                        <a:rPr lang="pt-BR" i="1">
                          <a:latin typeface="Cambria Math" panose="02040503050406030204" pitchFamily="18" charset="0"/>
                          <a:ea typeface="Cambria Math" panose="02040503050406030204" pitchFamily="18" charset="0"/>
                        </a:rPr>
                        <m:t>→0,</m:t>
                      </m:r>
                      <m:r>
                        <a:rPr lang="pt-BR" b="0" i="1" smtClean="0">
                          <a:latin typeface="Cambria Math" panose="02040503050406030204" pitchFamily="18" charset="0"/>
                          <a:ea typeface="Cambria Math" panose="02040503050406030204" pitchFamily="18" charset="0"/>
                        </a:rPr>
                        <m:t>3</m:t>
                      </m:r>
                    </m:oMath>
                  </m:oMathPara>
                </a14:m>
                <a:endParaRPr lang="pt-BR" dirty="0"/>
              </a:p>
            </p:txBody>
          </p:sp>
        </mc:Choice>
        <mc:Fallback xmlns="">
          <p:sp>
            <p:nvSpPr>
              <p:cNvPr id="5" name="CaixaDeTexto 4">
                <a:extLst>
                  <a:ext uri="{FF2B5EF4-FFF2-40B4-BE49-F238E27FC236}">
                    <a16:creationId xmlns:a16="http://schemas.microsoft.com/office/drawing/2014/main" id="{9CC50365-06C7-4B8A-BD03-73314EC13F11}"/>
                  </a:ext>
                </a:extLst>
              </p:cNvPr>
              <p:cNvSpPr txBox="1">
                <a:spLocks noRot="1" noChangeAspect="1" noMove="1" noResize="1" noEditPoints="1" noAdjustHandles="1" noChangeArrowheads="1" noChangeShapeType="1" noTextEdit="1"/>
              </p:cNvSpPr>
              <p:nvPr/>
            </p:nvSpPr>
            <p:spPr>
              <a:xfrm>
                <a:off x="640080" y="4872624"/>
                <a:ext cx="4667688" cy="276999"/>
              </a:xfrm>
              <a:prstGeom prst="rect">
                <a:avLst/>
              </a:prstGeom>
              <a:blipFill>
                <a:blip r:embed="rId4"/>
                <a:stretch>
                  <a:fillRect l="-653" t="-2174" r="-653" b="-3260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87A6F252-61F7-4031-B746-554F541B0418}"/>
                  </a:ext>
                </a:extLst>
              </p:cNvPr>
              <p:cNvSpPr txBox="1"/>
              <p:nvPr/>
            </p:nvSpPr>
            <p:spPr>
              <a:xfrm>
                <a:off x="427384" y="5192573"/>
                <a:ext cx="2814668" cy="763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pt-BR" sz="1800" b="0" i="1" smtClean="0">
                              <a:solidFill>
                                <a:schemeClr val="tx1"/>
                              </a:solidFill>
                              <a:latin typeface="Cambria Math" panose="02040503050406030204" pitchFamily="18" charset="0"/>
                            </a:rPr>
                          </m:ctrlPr>
                        </m:naryPr>
                        <m:sub/>
                        <m:sup/>
                        <m:e>
                          <m:r>
                            <a:rPr lang="pt-BR" sz="1800" b="0" i="1" smtClean="0">
                              <a:solidFill>
                                <a:schemeClr val="tx1"/>
                              </a:solidFill>
                              <a:latin typeface="Cambria Math" panose="02040503050406030204" pitchFamily="18" charset="0"/>
                            </a:rPr>
                            <m:t>𝑃</m:t>
                          </m:r>
                        </m:e>
                      </m:nary>
                      <m:r>
                        <a:rPr lang="pt-BR" sz="1800" b="0" i="1" smtClean="0">
                          <a:solidFill>
                            <a:schemeClr val="tx1"/>
                          </a:solidFill>
                          <a:latin typeface="Cambria Math" panose="02040503050406030204" pitchFamily="18" charset="0"/>
                        </a:rPr>
                        <m:t>=0,1+0,3=0,4</m:t>
                      </m:r>
                    </m:oMath>
                  </m:oMathPara>
                </a14:m>
                <a:endParaRPr lang="pt-BR" dirty="0"/>
              </a:p>
            </p:txBody>
          </p:sp>
        </mc:Choice>
        <mc:Fallback xmlns="">
          <p:sp>
            <p:nvSpPr>
              <p:cNvPr id="10" name="CaixaDeTexto 9">
                <a:extLst>
                  <a:ext uri="{FF2B5EF4-FFF2-40B4-BE49-F238E27FC236}">
                    <a16:creationId xmlns:a16="http://schemas.microsoft.com/office/drawing/2014/main" id="{87A6F252-61F7-4031-B746-554F541B0418}"/>
                  </a:ext>
                </a:extLst>
              </p:cNvPr>
              <p:cNvSpPr txBox="1">
                <a:spLocks noRot="1" noChangeAspect="1" noMove="1" noResize="1" noEditPoints="1" noAdjustHandles="1" noChangeArrowheads="1" noChangeShapeType="1" noTextEdit="1"/>
              </p:cNvSpPr>
              <p:nvPr/>
            </p:nvSpPr>
            <p:spPr>
              <a:xfrm>
                <a:off x="427384" y="5192573"/>
                <a:ext cx="2814668" cy="763094"/>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BA3B74F6-AAD2-4566-B2BE-D270DCCBAB74}"/>
                  </a:ext>
                </a:extLst>
              </p:cNvPr>
              <p:cNvSpPr txBox="1"/>
              <p:nvPr/>
            </p:nvSpPr>
            <p:spPr>
              <a:xfrm>
                <a:off x="7845389" y="3966517"/>
                <a:ext cx="7028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i="1" smtClean="0">
                          <a:solidFill>
                            <a:srgbClr val="FF0000"/>
                          </a:solidFill>
                          <a:latin typeface="Cambria Math" panose="02040503050406030204" pitchFamily="18" charset="0"/>
                        </a:rPr>
                        <m:t>𝐴</m:t>
                      </m:r>
                    </m:oMath>
                  </m:oMathPara>
                </a14:m>
                <a:endParaRPr lang="pt-BR" dirty="0">
                  <a:solidFill>
                    <a:srgbClr val="FF0000"/>
                  </a:solidFill>
                </a:endParaRPr>
              </a:p>
            </p:txBody>
          </p:sp>
        </mc:Choice>
        <mc:Fallback xmlns="">
          <p:sp>
            <p:nvSpPr>
              <p:cNvPr id="12" name="CaixaDeTexto 11">
                <a:extLst>
                  <a:ext uri="{FF2B5EF4-FFF2-40B4-BE49-F238E27FC236}">
                    <a16:creationId xmlns:a16="http://schemas.microsoft.com/office/drawing/2014/main" id="{BA3B74F6-AAD2-4566-B2BE-D270DCCBAB74}"/>
                  </a:ext>
                </a:extLst>
              </p:cNvPr>
              <p:cNvSpPr txBox="1">
                <a:spLocks noRot="1" noChangeAspect="1" noMove="1" noResize="1" noEditPoints="1" noAdjustHandles="1" noChangeArrowheads="1" noChangeShapeType="1" noTextEdit="1"/>
              </p:cNvSpPr>
              <p:nvPr/>
            </p:nvSpPr>
            <p:spPr>
              <a:xfrm>
                <a:off x="7845389" y="3966517"/>
                <a:ext cx="702860" cy="369332"/>
              </a:xfrm>
              <a:prstGeom prst="rect">
                <a:avLst/>
              </a:prstGeom>
              <a:blipFill>
                <a:blip r:embed="rId6"/>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38217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ítulo 3">
            <a:extLst>
              <a:ext uri="{FF2B5EF4-FFF2-40B4-BE49-F238E27FC236}">
                <a16:creationId xmlns:a16="http://schemas.microsoft.com/office/drawing/2014/main" id="{85040A72-C30A-4616-B972-8D298C8B5D26}"/>
              </a:ext>
            </a:extLst>
          </p:cNvPr>
          <p:cNvSpPr>
            <a:spLocks noGrp="1"/>
          </p:cNvSpPr>
          <p:nvPr>
            <p:ph type="title"/>
          </p:nvPr>
        </p:nvSpPr>
        <p:spPr>
          <a:xfrm>
            <a:off x="1047280" y="759805"/>
            <a:ext cx="10306520" cy="1325563"/>
          </a:xfrm>
        </p:spPr>
        <p:txBody>
          <a:bodyPr>
            <a:normAutofit/>
          </a:bodyPr>
          <a:lstStyle/>
          <a:p>
            <a:r>
              <a:rPr lang="pt-BR" sz="4000">
                <a:solidFill>
                  <a:srgbClr val="FFFFFF"/>
                </a:solidFill>
              </a:rPr>
              <a:t>Referências</a:t>
            </a:r>
          </a:p>
        </p:txBody>
      </p:sp>
      <p:pic>
        <p:nvPicPr>
          <p:cNvPr id="10" name="Graphic 9">
            <a:extLst>
              <a:ext uri="{FF2B5EF4-FFF2-40B4-BE49-F238E27FC236}">
                <a16:creationId xmlns:a16="http://schemas.microsoft.com/office/drawing/2014/main" id="{1AEC7020-99BD-4938-83CE-317363E1AB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223" y="3498496"/>
            <a:ext cx="1936163" cy="1936163"/>
          </a:xfrm>
          <a:prstGeom prst="rect">
            <a:avLst/>
          </a:prstGeom>
        </p:spPr>
      </p:pic>
      <p:sp>
        <p:nvSpPr>
          <p:cNvPr id="5" name="Espaço Reservado para Conteúdo 4">
            <a:extLst>
              <a:ext uri="{FF2B5EF4-FFF2-40B4-BE49-F238E27FC236}">
                <a16:creationId xmlns:a16="http://schemas.microsoft.com/office/drawing/2014/main" id="{207C961C-A8E5-4B12-9BB9-AD27B910BA59}"/>
              </a:ext>
            </a:extLst>
          </p:cNvPr>
          <p:cNvSpPr>
            <a:spLocks noGrp="1"/>
          </p:cNvSpPr>
          <p:nvPr>
            <p:ph idx="1"/>
          </p:nvPr>
        </p:nvSpPr>
        <p:spPr>
          <a:xfrm>
            <a:off x="3427772" y="2883616"/>
            <a:ext cx="3738521" cy="3676915"/>
          </a:xfrm>
        </p:spPr>
        <p:txBody>
          <a:bodyPr>
            <a:normAutofit lnSpcReduction="10000"/>
          </a:bodyPr>
          <a:lstStyle/>
          <a:p>
            <a:pPr marL="12700" indent="0" algn="just">
              <a:spcBef>
                <a:spcPts val="95"/>
              </a:spcBef>
              <a:buClr>
                <a:srgbClr val="CC0000"/>
              </a:buClr>
              <a:buNone/>
              <a:tabLst>
                <a:tab pos="482600" algn="l"/>
                <a:tab pos="483234" algn="l"/>
              </a:tabLst>
            </a:pPr>
            <a:r>
              <a:rPr lang="pt-BR" sz="2400" spc="-5" dirty="0">
                <a:latin typeface="Verdana"/>
                <a:cs typeface="Verdana"/>
              </a:rPr>
              <a:t>NBR 5626. 1998. Instalação Predial de Água</a:t>
            </a:r>
            <a:r>
              <a:rPr lang="pt-BR" sz="2400" spc="55" dirty="0">
                <a:latin typeface="Verdana"/>
                <a:cs typeface="Verdana"/>
              </a:rPr>
              <a:t> </a:t>
            </a:r>
            <a:r>
              <a:rPr lang="pt-BR" sz="2400" spc="-5" dirty="0">
                <a:latin typeface="Verdana"/>
                <a:cs typeface="Verdana"/>
              </a:rPr>
              <a:t>Fria.</a:t>
            </a:r>
            <a:endParaRPr lang="pt-BR" sz="2400" dirty="0">
              <a:latin typeface="Verdana"/>
              <a:cs typeface="Verdana"/>
            </a:endParaRPr>
          </a:p>
          <a:p>
            <a:pPr algn="just">
              <a:spcBef>
                <a:spcPts val="45"/>
              </a:spcBef>
              <a:buClr>
                <a:srgbClr val="CC0000"/>
              </a:buClr>
              <a:buFont typeface="Courier New"/>
              <a:buChar char="o"/>
            </a:pPr>
            <a:endParaRPr lang="pt-BR" sz="2400" dirty="0">
              <a:latin typeface="Times New Roman"/>
              <a:cs typeface="Times New Roman"/>
            </a:endParaRPr>
          </a:p>
          <a:p>
            <a:pPr marL="12700" marR="76835" indent="0" algn="just">
              <a:buClr>
                <a:srgbClr val="CC0000"/>
              </a:buClr>
              <a:buNone/>
              <a:tabLst>
                <a:tab pos="483234" algn="l"/>
              </a:tabLst>
            </a:pPr>
            <a:r>
              <a:rPr lang="pt-BR" sz="2400" spc="-10" dirty="0">
                <a:latin typeface="Verdana"/>
                <a:cs typeface="Verdana"/>
              </a:rPr>
              <a:t>CREDER, Hélio. 2006. Instalações Hidráulicas </a:t>
            </a:r>
            <a:r>
              <a:rPr lang="pt-BR" sz="2400" spc="-5" dirty="0">
                <a:latin typeface="Verdana"/>
                <a:cs typeface="Verdana"/>
              </a:rPr>
              <a:t>e Sanitárias.  </a:t>
            </a:r>
            <a:r>
              <a:rPr lang="pt-BR" sz="2400" spc="-10" dirty="0">
                <a:latin typeface="Verdana"/>
                <a:cs typeface="Verdana"/>
              </a:rPr>
              <a:t>Editora </a:t>
            </a:r>
            <a:r>
              <a:rPr lang="pt-BR" sz="2400" spc="-5" dirty="0">
                <a:latin typeface="Verdana"/>
                <a:cs typeface="Verdana"/>
              </a:rPr>
              <a:t>Livros </a:t>
            </a:r>
            <a:r>
              <a:rPr lang="pt-BR" sz="2400" spc="-10" dirty="0">
                <a:latin typeface="Verdana"/>
                <a:cs typeface="Verdana"/>
              </a:rPr>
              <a:t>Técnicos </a:t>
            </a:r>
            <a:r>
              <a:rPr lang="pt-BR" sz="2400" spc="-5" dirty="0">
                <a:latin typeface="Verdana"/>
                <a:cs typeface="Verdana"/>
              </a:rPr>
              <a:t>e </a:t>
            </a:r>
            <a:r>
              <a:rPr lang="pt-BR" sz="2400" spc="-10" dirty="0">
                <a:latin typeface="Verdana"/>
                <a:cs typeface="Verdana"/>
              </a:rPr>
              <a:t>Científicos S. </a:t>
            </a:r>
            <a:r>
              <a:rPr lang="pt-BR" sz="2400" spc="-15" dirty="0">
                <a:latin typeface="Verdana"/>
                <a:cs typeface="Verdana"/>
              </a:rPr>
              <a:t>A. </a:t>
            </a:r>
            <a:r>
              <a:rPr lang="pt-BR" sz="2400" spc="-10" dirty="0">
                <a:latin typeface="Verdana"/>
                <a:cs typeface="Verdana"/>
              </a:rPr>
              <a:t>(LTC), </a:t>
            </a:r>
            <a:r>
              <a:rPr lang="pt-BR" sz="2400" spc="-5" dirty="0">
                <a:latin typeface="Verdana"/>
                <a:cs typeface="Verdana"/>
              </a:rPr>
              <a:t>6</a:t>
            </a:r>
            <a:r>
              <a:rPr lang="pt-BR" sz="2400" spc="-5" dirty="0">
                <a:latin typeface="Arial"/>
                <a:cs typeface="Arial"/>
              </a:rPr>
              <a:t>° </a:t>
            </a:r>
            <a:r>
              <a:rPr lang="pt-BR" sz="2400" spc="-5" dirty="0">
                <a:latin typeface="Verdana"/>
                <a:cs typeface="Verdana"/>
              </a:rPr>
              <a:t>Edição,  423p.</a:t>
            </a:r>
            <a:endParaRPr lang="pt-BR" sz="2400" dirty="0">
              <a:latin typeface="Verdana"/>
              <a:cs typeface="Verdana"/>
            </a:endParaRPr>
          </a:p>
          <a:p>
            <a:pPr algn="just"/>
            <a:endParaRPr lang="pt-BR" sz="2400" dirty="0"/>
          </a:p>
        </p:txBody>
      </p:sp>
      <p:sp>
        <p:nvSpPr>
          <p:cNvPr id="6" name="object 5">
            <a:extLst>
              <a:ext uri="{FF2B5EF4-FFF2-40B4-BE49-F238E27FC236}">
                <a16:creationId xmlns:a16="http://schemas.microsoft.com/office/drawing/2014/main" id="{A9BE2757-A6C7-4B18-9D64-25B7017995A6}"/>
              </a:ext>
            </a:extLst>
          </p:cNvPr>
          <p:cNvSpPr/>
          <p:nvPr/>
        </p:nvSpPr>
        <p:spPr>
          <a:xfrm>
            <a:off x="7986377" y="2354089"/>
            <a:ext cx="3050241" cy="42064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32297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CB0A1-65B6-4058-B9E5-4F24DCE72AF3}"/>
              </a:ext>
            </a:extLst>
          </p:cNvPr>
          <p:cNvSpPr>
            <a:spLocks noGrp="1"/>
          </p:cNvSpPr>
          <p:nvPr>
            <p:ph type="title"/>
          </p:nvPr>
        </p:nvSpPr>
        <p:spPr>
          <a:xfrm>
            <a:off x="838200" y="177320"/>
            <a:ext cx="10515600" cy="1325563"/>
          </a:xfrm>
        </p:spPr>
        <p:txBody>
          <a:bodyPr/>
          <a:lstStyle/>
          <a:p>
            <a:r>
              <a:rPr lang="pt-BR" dirty="0"/>
              <a:t>Resolução</a:t>
            </a:r>
          </a:p>
        </p:txBody>
      </p:sp>
      <p:graphicFrame>
        <p:nvGraphicFramePr>
          <p:cNvPr id="4" name="Tabela 3">
            <a:extLst>
              <a:ext uri="{FF2B5EF4-FFF2-40B4-BE49-F238E27FC236}">
                <a16:creationId xmlns:a16="http://schemas.microsoft.com/office/drawing/2014/main" id="{55055606-5B42-41C7-AE47-51EAB5F34135}"/>
              </a:ext>
            </a:extLst>
          </p:cNvPr>
          <p:cNvGraphicFramePr>
            <a:graphicFrameLocks noGrp="1"/>
          </p:cNvGraphicFramePr>
          <p:nvPr>
            <p:extLst>
              <p:ext uri="{D42A27DB-BD31-4B8C-83A1-F6EECF244321}">
                <p14:modId xmlns:p14="http://schemas.microsoft.com/office/powerpoint/2010/main" val="542394501"/>
              </p:ext>
            </p:extLst>
          </p:nvPr>
        </p:nvGraphicFramePr>
        <p:xfrm>
          <a:off x="98120" y="1263441"/>
          <a:ext cx="11995760" cy="2749446"/>
        </p:xfrm>
        <a:graphic>
          <a:graphicData uri="http://schemas.openxmlformats.org/drawingml/2006/table">
            <a:tbl>
              <a:tblPr firstRow="1" bandRow="1">
                <a:tableStyleId>{5C22544A-7EE6-4342-B048-85BDC9FD1C3A}</a:tableStyleId>
              </a:tblPr>
              <a:tblGrid>
                <a:gridCol w="859589">
                  <a:extLst>
                    <a:ext uri="{9D8B030D-6E8A-4147-A177-3AD203B41FA5}">
                      <a16:colId xmlns:a16="http://schemas.microsoft.com/office/drawing/2014/main" val="284271138"/>
                    </a:ext>
                  </a:extLst>
                </a:gridCol>
                <a:gridCol w="910908">
                  <a:extLst>
                    <a:ext uri="{9D8B030D-6E8A-4147-A177-3AD203B41FA5}">
                      <a16:colId xmlns:a16="http://schemas.microsoft.com/office/drawing/2014/main" val="2751089564"/>
                    </a:ext>
                  </a:extLst>
                </a:gridCol>
                <a:gridCol w="949397">
                  <a:extLst>
                    <a:ext uri="{9D8B030D-6E8A-4147-A177-3AD203B41FA5}">
                      <a16:colId xmlns:a16="http://schemas.microsoft.com/office/drawing/2014/main" val="8131435"/>
                    </a:ext>
                  </a:extLst>
                </a:gridCol>
                <a:gridCol w="808271">
                  <a:extLst>
                    <a:ext uri="{9D8B030D-6E8A-4147-A177-3AD203B41FA5}">
                      <a16:colId xmlns:a16="http://schemas.microsoft.com/office/drawing/2014/main" val="4240491379"/>
                    </a:ext>
                  </a:extLst>
                </a:gridCol>
                <a:gridCol w="756952">
                  <a:extLst>
                    <a:ext uri="{9D8B030D-6E8A-4147-A177-3AD203B41FA5}">
                      <a16:colId xmlns:a16="http://schemas.microsoft.com/office/drawing/2014/main" val="1093857582"/>
                    </a:ext>
                  </a:extLst>
                </a:gridCol>
                <a:gridCol w="936567">
                  <a:extLst>
                    <a:ext uri="{9D8B030D-6E8A-4147-A177-3AD203B41FA5}">
                      <a16:colId xmlns:a16="http://schemas.microsoft.com/office/drawing/2014/main" val="4111584697"/>
                    </a:ext>
                  </a:extLst>
                </a:gridCol>
                <a:gridCol w="833929">
                  <a:extLst>
                    <a:ext uri="{9D8B030D-6E8A-4147-A177-3AD203B41FA5}">
                      <a16:colId xmlns:a16="http://schemas.microsoft.com/office/drawing/2014/main" val="361779586"/>
                    </a:ext>
                  </a:extLst>
                </a:gridCol>
                <a:gridCol w="1680690">
                  <a:extLst>
                    <a:ext uri="{9D8B030D-6E8A-4147-A177-3AD203B41FA5}">
                      <a16:colId xmlns:a16="http://schemas.microsoft.com/office/drawing/2014/main" val="2202966962"/>
                    </a:ext>
                  </a:extLst>
                </a:gridCol>
                <a:gridCol w="577778">
                  <a:extLst>
                    <a:ext uri="{9D8B030D-6E8A-4147-A177-3AD203B41FA5}">
                      <a16:colId xmlns:a16="http://schemas.microsoft.com/office/drawing/2014/main" val="1260038299"/>
                    </a:ext>
                  </a:extLst>
                </a:gridCol>
                <a:gridCol w="636691">
                  <a:extLst>
                    <a:ext uri="{9D8B030D-6E8A-4147-A177-3AD203B41FA5}">
                      <a16:colId xmlns:a16="http://schemas.microsoft.com/office/drawing/2014/main" val="3744875380"/>
                    </a:ext>
                  </a:extLst>
                </a:gridCol>
                <a:gridCol w="688454">
                  <a:extLst>
                    <a:ext uri="{9D8B030D-6E8A-4147-A177-3AD203B41FA5}">
                      <a16:colId xmlns:a16="http://schemas.microsoft.com/office/drawing/2014/main" val="918274180"/>
                    </a:ext>
                  </a:extLst>
                </a:gridCol>
                <a:gridCol w="893353">
                  <a:extLst>
                    <a:ext uri="{9D8B030D-6E8A-4147-A177-3AD203B41FA5}">
                      <a16:colId xmlns:a16="http://schemas.microsoft.com/office/drawing/2014/main" val="3476106068"/>
                    </a:ext>
                  </a:extLst>
                </a:gridCol>
                <a:gridCol w="808867">
                  <a:extLst>
                    <a:ext uri="{9D8B030D-6E8A-4147-A177-3AD203B41FA5}">
                      <a16:colId xmlns:a16="http://schemas.microsoft.com/office/drawing/2014/main" val="3445360535"/>
                    </a:ext>
                  </a:extLst>
                </a:gridCol>
                <a:gridCol w="654314">
                  <a:extLst>
                    <a:ext uri="{9D8B030D-6E8A-4147-A177-3AD203B41FA5}">
                      <a16:colId xmlns:a16="http://schemas.microsoft.com/office/drawing/2014/main" val="2282380729"/>
                    </a:ext>
                  </a:extLst>
                </a:gridCol>
              </a:tblGrid>
              <a:tr h="263990">
                <a:tc gridSpan="14">
                  <a:txBody>
                    <a:bodyPr/>
                    <a:lstStyle/>
                    <a:p>
                      <a:pPr algn="ctr" fontAlgn="b"/>
                      <a:r>
                        <a:rPr lang="pt-BR" sz="1600" u="none" strike="noStrike">
                          <a:effectLst/>
                        </a:rPr>
                        <a:t>Dimensionamento das tubulações da coluna de distribuição AF1</a:t>
                      </a:r>
                      <a:endParaRPr lang="pt-BR" sz="1600" b="0" i="0" u="none" strike="noStrike">
                        <a:solidFill>
                          <a:srgbClr val="000000"/>
                        </a:solidFill>
                        <a:effectLst/>
                        <a:latin typeface="Calibri" panose="020F0502020204030204" pitchFamily="34" charset="0"/>
                      </a:endParaRPr>
                    </a:p>
                  </a:txBody>
                  <a:tcPr marL="11764" marR="11764" marT="11764"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67368932"/>
                  </a:ext>
                </a:extLst>
              </a:tr>
              <a:tr h="442571">
                <a:tc rowSpan="2">
                  <a:txBody>
                    <a:bodyPr/>
                    <a:lstStyle/>
                    <a:p>
                      <a:pPr algn="ctr" fontAlgn="ctr"/>
                      <a:r>
                        <a:rPr lang="pt-BR" sz="1600" u="none" strike="noStrike">
                          <a:effectLst/>
                        </a:rPr>
                        <a:t>Trecho</a:t>
                      </a:r>
                      <a:endParaRPr lang="pt-BR" sz="16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600" u="none" strike="noStrike" dirty="0">
                          <a:effectLst/>
                        </a:rPr>
                        <a:t>Peso </a:t>
                      </a:r>
                      <a:r>
                        <a:rPr lang="pt-BR" sz="1600" u="none" strike="noStrike" dirty="0" err="1">
                          <a:effectLst/>
                        </a:rPr>
                        <a:t>Unitario</a:t>
                      </a:r>
                      <a:endParaRPr lang="pt-BR" sz="16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500" u="none" strike="noStrike" dirty="0">
                          <a:effectLst/>
                        </a:rPr>
                        <a:t>Peso Acumulado</a:t>
                      </a:r>
                      <a:endParaRPr lang="pt-BR" sz="15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600" u="none" strike="noStrike">
                          <a:effectLst/>
                        </a:rPr>
                        <a:t>Vazão (m³/s)</a:t>
                      </a:r>
                      <a:endParaRPr lang="pt-BR" sz="16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500" u="none" strike="noStrike" dirty="0">
                          <a:effectLst/>
                        </a:rPr>
                        <a:t>Diâmetro(mm)</a:t>
                      </a:r>
                      <a:endParaRPr lang="pt-BR" sz="15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600" u="none" strike="noStrike" dirty="0">
                          <a:effectLst/>
                        </a:rPr>
                        <a:t>Velocidade (m/s)</a:t>
                      </a:r>
                      <a:endParaRPr lang="pt-BR" sz="1600" b="0" i="0" u="none" strike="noStrike" dirty="0">
                        <a:solidFill>
                          <a:srgbClr val="000000"/>
                        </a:solidFill>
                        <a:effectLst/>
                        <a:latin typeface="Calibri" panose="020F0502020204030204" pitchFamily="34" charset="0"/>
                      </a:endParaRPr>
                    </a:p>
                  </a:txBody>
                  <a:tcPr marL="11764" marR="11764" marT="11764" marB="0" anchor="ctr"/>
                </a:tc>
                <a:tc gridSpan="3">
                  <a:txBody>
                    <a:bodyPr/>
                    <a:lstStyle/>
                    <a:p>
                      <a:pPr algn="ctr" fontAlgn="b"/>
                      <a:r>
                        <a:rPr lang="pt-BR" sz="1600" u="none" strike="noStrike" dirty="0">
                          <a:effectLst/>
                        </a:rPr>
                        <a:t>Comprimento</a:t>
                      </a:r>
                      <a:endParaRPr lang="pt-BR" sz="1600" b="0" i="0" u="none" strike="noStrike" dirty="0">
                        <a:solidFill>
                          <a:srgbClr val="000000"/>
                        </a:solidFill>
                        <a:effectLst/>
                        <a:latin typeface="Calibri" panose="020F0502020204030204" pitchFamily="34" charset="0"/>
                      </a:endParaRPr>
                    </a:p>
                  </a:txBody>
                  <a:tcPr marL="11764" marR="11764" marT="11764" marB="0" anchor="ctr"/>
                </a:tc>
                <a:tc hMerge="1">
                  <a:txBody>
                    <a:bodyPr/>
                    <a:lstStyle/>
                    <a:p>
                      <a:endParaRPr lang="pt-BR"/>
                    </a:p>
                  </a:txBody>
                  <a:tcPr/>
                </a:tc>
                <a:tc hMerge="1">
                  <a:txBody>
                    <a:bodyPr/>
                    <a:lstStyle/>
                    <a:p>
                      <a:endParaRPr lang="pt-BR"/>
                    </a:p>
                  </a:txBody>
                  <a:tcPr/>
                </a:tc>
                <a:tc rowSpan="2">
                  <a:txBody>
                    <a:bodyPr/>
                    <a:lstStyle/>
                    <a:p>
                      <a:pPr algn="ctr" fontAlgn="ctr"/>
                      <a:r>
                        <a:rPr lang="pt-BR" sz="1600" u="none" strike="noStrike">
                          <a:effectLst/>
                        </a:rPr>
                        <a:t>J</a:t>
                      </a:r>
                      <a:endParaRPr lang="pt-BR" sz="16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el-GR" sz="1600" u="none" strike="noStrike" dirty="0">
                          <a:effectLst/>
                        </a:rPr>
                        <a:t>Δ</a:t>
                      </a:r>
                      <a:r>
                        <a:rPr lang="pt-BR" sz="1600" u="none" strike="noStrike" dirty="0">
                          <a:effectLst/>
                        </a:rPr>
                        <a:t>H Perda de Carga</a:t>
                      </a:r>
                      <a:endParaRPr lang="pt-BR" sz="16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600" u="none" strike="noStrike">
                          <a:effectLst/>
                        </a:rPr>
                        <a:t>Desnivel</a:t>
                      </a:r>
                      <a:endParaRPr lang="pt-BR" sz="1600" b="0" i="0" u="none" strike="noStrike">
                        <a:solidFill>
                          <a:srgbClr val="000000"/>
                        </a:solidFill>
                        <a:effectLst/>
                        <a:latin typeface="Calibri" panose="020F0502020204030204" pitchFamily="34" charset="0"/>
                      </a:endParaRPr>
                    </a:p>
                  </a:txBody>
                  <a:tcPr marL="11764" marR="11764" marT="11764" marB="0" anchor="ctr"/>
                </a:tc>
                <a:tc gridSpan="2">
                  <a:txBody>
                    <a:bodyPr/>
                    <a:lstStyle/>
                    <a:p>
                      <a:pPr algn="ctr" fontAlgn="ctr"/>
                      <a:r>
                        <a:rPr lang="pt-BR" sz="1600" u="none" strike="noStrike">
                          <a:effectLst/>
                        </a:rPr>
                        <a:t>Pressão</a:t>
                      </a:r>
                      <a:endParaRPr lang="pt-BR" sz="1600" b="0" i="0" u="none" strike="noStrike">
                        <a:solidFill>
                          <a:srgbClr val="000000"/>
                        </a:solidFill>
                        <a:effectLst/>
                        <a:latin typeface="Calibri" panose="020F0502020204030204" pitchFamily="34" charset="0"/>
                      </a:endParaRPr>
                    </a:p>
                  </a:txBody>
                  <a:tcPr marL="11764" marR="11764" marT="11764" marB="0" anchor="ctr"/>
                </a:tc>
                <a:tc hMerge="1">
                  <a:txBody>
                    <a:bodyPr/>
                    <a:lstStyle/>
                    <a:p>
                      <a:endParaRPr lang="pt-BR"/>
                    </a:p>
                  </a:txBody>
                  <a:tcPr/>
                </a:tc>
                <a:extLst>
                  <a:ext uri="{0D108BD9-81ED-4DB2-BD59-A6C34878D82A}">
                    <a16:rowId xmlns:a16="http://schemas.microsoft.com/office/drawing/2014/main" val="2530622490"/>
                  </a:ext>
                </a:extLst>
              </a:tr>
              <a:tr h="442571">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600" u="none" strike="noStrike">
                          <a:effectLst/>
                        </a:rPr>
                        <a:t>Desenv.</a:t>
                      </a:r>
                      <a:endParaRPr lang="pt-BR" sz="1600" b="0" i="0" u="none" strike="noStrike">
                        <a:solidFill>
                          <a:srgbClr val="000000"/>
                        </a:solidFill>
                        <a:effectLst/>
                        <a:latin typeface="Calibri" panose="020F0502020204030204" pitchFamily="34" charset="0"/>
                      </a:endParaRPr>
                    </a:p>
                  </a:txBody>
                  <a:tcPr marL="11764" marR="11764" marT="11764" marB="0" anchor="ctr"/>
                </a:tc>
                <a:tc>
                  <a:txBody>
                    <a:bodyPr/>
                    <a:lstStyle/>
                    <a:p>
                      <a:pPr algn="ctr" fontAlgn="ctr"/>
                      <a:r>
                        <a:rPr lang="pt-BR" sz="1600" u="none" strike="noStrike" dirty="0">
                          <a:effectLst/>
                        </a:rPr>
                        <a:t>Equiv. (m)</a:t>
                      </a:r>
                      <a:endParaRPr lang="pt-BR" sz="1600" b="0" i="0" u="none" strike="noStrike" dirty="0">
                        <a:solidFill>
                          <a:srgbClr val="000000"/>
                        </a:solidFill>
                        <a:effectLst/>
                        <a:latin typeface="Calibri" panose="020F0502020204030204" pitchFamily="34" charset="0"/>
                      </a:endParaRPr>
                    </a:p>
                  </a:txBody>
                  <a:tcPr marL="11764" marR="11764" marT="11764" marB="0" anchor="ctr"/>
                </a:tc>
                <a:tc>
                  <a:txBody>
                    <a:bodyPr/>
                    <a:lstStyle/>
                    <a:p>
                      <a:pPr algn="ctr" fontAlgn="ctr"/>
                      <a:r>
                        <a:rPr lang="pt-BR" sz="1600" u="none" strike="noStrike">
                          <a:effectLst/>
                        </a:rPr>
                        <a:t>Total</a:t>
                      </a:r>
                      <a:endParaRPr lang="pt-BR" sz="1600" b="0" i="0" u="none" strike="noStrike">
                        <a:solidFill>
                          <a:srgbClr val="000000"/>
                        </a:solidFill>
                        <a:effectLst/>
                        <a:latin typeface="Calibri" panose="020F0502020204030204" pitchFamily="34" charset="0"/>
                      </a:endParaRPr>
                    </a:p>
                  </a:txBody>
                  <a:tcPr marL="11764" marR="11764" marT="11764" marB="0" anchor="ct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b"/>
                      <a:r>
                        <a:rPr lang="pt-BR" sz="1600" u="none" strike="noStrike" dirty="0" err="1">
                          <a:effectLst/>
                        </a:rPr>
                        <a:t>Disponív</a:t>
                      </a:r>
                      <a:r>
                        <a:rPr lang="pt-BR" sz="1600" u="none" strike="noStrike" dirty="0">
                          <a:effectLst/>
                        </a:rPr>
                        <a:t>.</a:t>
                      </a:r>
                      <a:endParaRPr lang="pt-BR" sz="1600" b="0" i="0" u="none" strike="noStrike" dirty="0">
                        <a:solidFill>
                          <a:srgbClr val="000000"/>
                        </a:solidFill>
                        <a:effectLst/>
                        <a:latin typeface="Calibri" panose="020F0502020204030204" pitchFamily="34" charset="0"/>
                      </a:endParaRPr>
                    </a:p>
                  </a:txBody>
                  <a:tcPr marL="11764" marR="11764" marT="11764" marB="0" anchor="ctr"/>
                </a:tc>
                <a:tc>
                  <a:txBody>
                    <a:bodyPr/>
                    <a:lstStyle/>
                    <a:p>
                      <a:pPr algn="ctr" fontAlgn="b"/>
                      <a:r>
                        <a:rPr lang="pt-BR" sz="1600" u="none" strike="noStrike" dirty="0">
                          <a:effectLst/>
                        </a:rPr>
                        <a:t>Jusante</a:t>
                      </a:r>
                      <a:endParaRPr lang="pt-BR" sz="1600" b="0" i="0" u="none" strike="noStrike" dirty="0">
                        <a:solidFill>
                          <a:srgbClr val="000000"/>
                        </a:solidFill>
                        <a:effectLst/>
                        <a:latin typeface="Calibri" panose="020F0502020204030204" pitchFamily="34" charset="0"/>
                      </a:endParaRPr>
                    </a:p>
                  </a:txBody>
                  <a:tcPr marL="11764" marR="11764" marT="11764" marB="0" anchor="ctr"/>
                </a:tc>
                <a:extLst>
                  <a:ext uri="{0D108BD9-81ED-4DB2-BD59-A6C34878D82A}">
                    <a16:rowId xmlns:a16="http://schemas.microsoft.com/office/drawing/2014/main" val="3085439480"/>
                  </a:ext>
                </a:extLst>
              </a:tr>
              <a:tr h="471041">
                <a:tc>
                  <a:txBody>
                    <a:bodyPr/>
                    <a:lstStyle/>
                    <a:p>
                      <a:pPr algn="ctr" fontAlgn="b"/>
                      <a:r>
                        <a:rPr lang="pt-BR" sz="1600" u="none" strike="noStrike" dirty="0">
                          <a:effectLst/>
                        </a:rPr>
                        <a:t>AF1 - A</a:t>
                      </a:r>
                      <a:endParaRPr lang="pt-BR" sz="1600" b="0" i="0" u="none" strike="noStrike" dirty="0">
                        <a:solidFill>
                          <a:srgbClr val="000000"/>
                        </a:solidFill>
                        <a:effectLst/>
                        <a:latin typeface="Calibri" panose="020F0502020204030204" pitchFamily="34" charset="0"/>
                      </a:endParaRP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0,4</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0,4</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0,00019</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20</a:t>
                      </a:r>
                    </a:p>
                    <a:p>
                      <a:pPr algn="ctr" fontAlgn="b"/>
                      <a:r>
                        <a:rPr lang="pt-BR" sz="1600" b="0" i="0" u="none" strike="noStrike" dirty="0">
                          <a:solidFill>
                            <a:srgbClr val="000000"/>
                          </a:solidFill>
                          <a:effectLst/>
                          <a:latin typeface="Calibri" panose="020F0502020204030204" pitchFamily="34" charset="0"/>
                        </a:rPr>
                        <a:t>(0,02m)</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0,63</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1,7</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1,2</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2,9</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0,031</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0,09</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1,7</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0,67</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2,28</a:t>
                      </a:r>
                    </a:p>
                  </a:txBody>
                  <a:tcPr marL="11764" marR="11764" marT="11764" marB="0" anchor="ctr"/>
                </a:tc>
                <a:extLst>
                  <a:ext uri="{0D108BD9-81ED-4DB2-BD59-A6C34878D82A}">
                    <a16:rowId xmlns:a16="http://schemas.microsoft.com/office/drawing/2014/main" val="4249982163"/>
                  </a:ext>
                </a:extLst>
              </a:tr>
              <a:tr h="263990">
                <a:tc>
                  <a:txBody>
                    <a:bodyPr/>
                    <a:lstStyle/>
                    <a:p>
                      <a:pPr algn="ctr" fontAlgn="b"/>
                      <a:r>
                        <a:rPr lang="pt-BR" sz="1600" u="none" strike="noStrike" dirty="0">
                          <a:effectLst/>
                        </a:rPr>
                        <a:t>A - Chuveiro</a:t>
                      </a:r>
                      <a:endParaRPr lang="pt-BR" sz="1600" b="0" i="0" u="none" strike="noStrike" dirty="0">
                        <a:solidFill>
                          <a:srgbClr val="000000"/>
                        </a:solidFill>
                        <a:effectLst/>
                        <a:latin typeface="Calibri" panose="020F0502020204030204" pitchFamily="34" charset="0"/>
                      </a:endParaRP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0,1</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0,1</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0,000095</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20</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0,32</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1,3</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2,4+2,4+0,9=5,7</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7</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0,009</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0,063</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-0,8</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2,28</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1,42</a:t>
                      </a:r>
                    </a:p>
                  </a:txBody>
                  <a:tcPr marL="11764" marR="11764" marT="11764" marB="0" anchor="ctr"/>
                </a:tc>
                <a:extLst>
                  <a:ext uri="{0D108BD9-81ED-4DB2-BD59-A6C34878D82A}">
                    <a16:rowId xmlns:a16="http://schemas.microsoft.com/office/drawing/2014/main" val="207497455"/>
                  </a:ext>
                </a:extLst>
              </a:tr>
              <a:tr h="263990">
                <a:tc>
                  <a:txBody>
                    <a:bodyPr/>
                    <a:lstStyle/>
                    <a:p>
                      <a:pPr algn="ctr" fontAlgn="b"/>
                      <a:r>
                        <a:rPr lang="pt-BR" sz="1600" u="none" strike="noStrike" dirty="0">
                          <a:effectLst/>
                        </a:rPr>
                        <a:t>A – Vaso Sanitário</a:t>
                      </a:r>
                      <a:endParaRPr lang="pt-BR" sz="1600" b="0" i="0" u="none" strike="noStrike" dirty="0">
                        <a:solidFill>
                          <a:srgbClr val="000000"/>
                        </a:solidFill>
                        <a:effectLst/>
                        <a:latin typeface="Calibri" panose="020F0502020204030204" pitchFamily="34" charset="0"/>
                      </a:endParaRP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0,3</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0,3</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0,00016</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20</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0,53</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1,5</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0,8+2,4+0,9=4,1</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5,6</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0,024</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0,13</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1,0</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2,28</a:t>
                      </a:r>
                    </a:p>
                  </a:txBody>
                  <a:tcPr marL="11764" marR="11764" marT="11764" marB="0" anchor="ctr"/>
                </a:tc>
                <a:tc>
                  <a:txBody>
                    <a:bodyPr/>
                    <a:lstStyle/>
                    <a:p>
                      <a:pPr algn="ctr" fontAlgn="b"/>
                      <a:r>
                        <a:rPr lang="pt-BR" sz="1600" b="0" i="0" u="none" strike="noStrike" dirty="0">
                          <a:solidFill>
                            <a:srgbClr val="000000"/>
                          </a:solidFill>
                          <a:effectLst/>
                          <a:latin typeface="Calibri" panose="020F0502020204030204" pitchFamily="34" charset="0"/>
                        </a:rPr>
                        <a:t>3,15</a:t>
                      </a:r>
                    </a:p>
                  </a:txBody>
                  <a:tcPr marL="11764" marR="11764" marT="11764" marB="0" anchor="ctr"/>
                </a:tc>
                <a:extLst>
                  <a:ext uri="{0D108BD9-81ED-4DB2-BD59-A6C34878D82A}">
                    <a16:rowId xmlns:a16="http://schemas.microsoft.com/office/drawing/2014/main" val="1018696778"/>
                  </a:ext>
                </a:extLst>
              </a:tr>
            </a:tbl>
          </a:graphicData>
        </a:graphic>
      </p:graphicFrame>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48CE18C0-0A68-48DE-A6B3-0280EBE2A4CD}"/>
                  </a:ext>
                </a:extLst>
              </p:cNvPr>
              <p:cNvSpPr txBox="1"/>
              <p:nvPr/>
            </p:nvSpPr>
            <p:spPr>
              <a:xfrm>
                <a:off x="-241453" y="4271017"/>
                <a:ext cx="6337454" cy="427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𝑄</m:t>
                      </m:r>
                      <m:r>
                        <a:rPr lang="en-US" sz="1800" b="0" i="1" smtClean="0">
                          <a:solidFill>
                            <a:schemeClr val="tx1"/>
                          </a:solidFill>
                          <a:latin typeface="Cambria Math" panose="02040503050406030204" pitchFamily="18" charset="0"/>
                        </a:rPr>
                        <m:t>= 0,3 .</m:t>
                      </m:r>
                      <m:rad>
                        <m:radPr>
                          <m:degHide m:val="on"/>
                          <m:ctrlPr>
                            <a:rPr lang="en-US" sz="1800" i="1">
                              <a:solidFill>
                                <a:schemeClr val="tx1"/>
                              </a:solidFill>
                              <a:latin typeface="Cambria Math" panose="02040503050406030204" pitchFamily="18" charset="0"/>
                            </a:rPr>
                          </m:ctrlPr>
                        </m:radPr>
                        <m:deg/>
                        <m:e>
                          <m:r>
                            <a:rPr lang="en-US" sz="1800" b="0" i="1">
                              <a:solidFill>
                                <a:schemeClr val="tx1"/>
                              </a:solidFill>
                              <a:latin typeface="Cambria Math" panose="02040503050406030204" pitchFamily="18" charset="0"/>
                            </a:rPr>
                            <m:t>𝛴</m:t>
                          </m:r>
                          <m:r>
                            <a:rPr lang="en-US" sz="1800" b="0" i="1">
                              <a:solidFill>
                                <a:schemeClr val="tx1"/>
                              </a:solidFill>
                              <a:latin typeface="Cambria Math" panose="02040503050406030204" pitchFamily="18" charset="0"/>
                            </a:rPr>
                            <m:t>𝑃</m:t>
                          </m:r>
                        </m:e>
                      </m:rad>
                      <m:r>
                        <a:rPr lang="pt-BR" sz="1800" b="0" i="1" smtClean="0">
                          <a:solidFill>
                            <a:schemeClr val="tx1"/>
                          </a:solidFill>
                          <a:latin typeface="Cambria Math" panose="02040503050406030204" pitchFamily="18" charset="0"/>
                        </a:rPr>
                        <m:t>=0,3 . </m:t>
                      </m:r>
                      <m:rad>
                        <m:radPr>
                          <m:degHide m:val="on"/>
                          <m:ctrlPr>
                            <a:rPr lang="pt-BR" sz="1800" b="0" i="1" smtClean="0">
                              <a:solidFill>
                                <a:schemeClr val="tx1"/>
                              </a:solidFill>
                              <a:latin typeface="Cambria Math" panose="02040503050406030204" pitchFamily="18" charset="0"/>
                            </a:rPr>
                          </m:ctrlPr>
                        </m:radPr>
                        <m:deg/>
                        <m:e>
                          <m:r>
                            <a:rPr lang="pt-BR" sz="1800" b="0" i="1" smtClean="0">
                              <a:solidFill>
                                <a:schemeClr val="tx1"/>
                              </a:solidFill>
                              <a:latin typeface="Cambria Math" panose="02040503050406030204" pitchFamily="18" charset="0"/>
                            </a:rPr>
                            <m:t>0,4</m:t>
                          </m:r>
                        </m:e>
                      </m:rad>
                      <m:r>
                        <a:rPr lang="pt-BR" sz="1800" b="0" i="1" smtClean="0">
                          <a:solidFill>
                            <a:schemeClr val="tx1"/>
                          </a:solidFill>
                          <a:latin typeface="Cambria Math" panose="02040503050406030204" pitchFamily="18" charset="0"/>
                        </a:rPr>
                        <m:t>=0,19</m:t>
                      </m:r>
                      <m:r>
                        <a:rPr lang="pt-BR" sz="1800" b="0" i="1" smtClean="0">
                          <a:solidFill>
                            <a:schemeClr val="tx1"/>
                          </a:solidFill>
                          <a:latin typeface="Cambria Math" panose="02040503050406030204" pitchFamily="18" charset="0"/>
                          <a:ea typeface="Cambria Math" panose="02040503050406030204" pitchFamily="18" charset="0"/>
                        </a:rPr>
                        <m:t>ℓ/</m:t>
                      </m:r>
                      <m:r>
                        <a:rPr lang="pt-BR" sz="1800" b="0" i="1" smtClean="0">
                          <a:solidFill>
                            <a:schemeClr val="tx1"/>
                          </a:solidFill>
                          <a:latin typeface="Cambria Math" panose="02040503050406030204" pitchFamily="18" charset="0"/>
                          <a:ea typeface="Cambria Math" panose="02040503050406030204" pitchFamily="18" charset="0"/>
                        </a:rPr>
                        <m:t>𝑠</m:t>
                      </m:r>
                      <m:r>
                        <a:rPr lang="pt-BR" sz="1800" b="0" i="1" smtClean="0">
                          <a:solidFill>
                            <a:schemeClr val="tx1"/>
                          </a:solidFill>
                          <a:latin typeface="Cambria Math" panose="02040503050406030204" pitchFamily="18" charset="0"/>
                          <a:ea typeface="Cambria Math" panose="02040503050406030204" pitchFamily="18" charset="0"/>
                        </a:rPr>
                        <m:t>→0,00019</m:t>
                      </m:r>
                      <m:sSup>
                        <m:sSupPr>
                          <m:ctrlPr>
                            <a:rPr lang="pt-BR" sz="1800" b="0" i="1" smtClean="0">
                              <a:solidFill>
                                <a:schemeClr val="tx1"/>
                              </a:solidFill>
                              <a:latin typeface="Cambria Math" panose="02040503050406030204" pitchFamily="18" charset="0"/>
                              <a:ea typeface="Cambria Math" panose="02040503050406030204" pitchFamily="18" charset="0"/>
                            </a:rPr>
                          </m:ctrlPr>
                        </m:sSupPr>
                        <m:e>
                          <m:r>
                            <a:rPr lang="pt-BR" sz="1800" b="0" i="1" smtClean="0">
                              <a:solidFill>
                                <a:schemeClr val="tx1"/>
                              </a:solidFill>
                              <a:latin typeface="Cambria Math" panose="02040503050406030204" pitchFamily="18" charset="0"/>
                              <a:ea typeface="Cambria Math" panose="02040503050406030204" pitchFamily="18" charset="0"/>
                            </a:rPr>
                            <m:t>𝑚</m:t>
                          </m:r>
                        </m:e>
                        <m:sup>
                          <m:r>
                            <a:rPr lang="pt-BR" sz="1800" b="0" i="1" smtClean="0">
                              <a:solidFill>
                                <a:schemeClr val="tx1"/>
                              </a:solidFill>
                              <a:latin typeface="Cambria Math" panose="02040503050406030204" pitchFamily="18" charset="0"/>
                              <a:ea typeface="Cambria Math" panose="02040503050406030204" pitchFamily="18" charset="0"/>
                            </a:rPr>
                            <m:t>3</m:t>
                          </m:r>
                        </m:sup>
                      </m:sSup>
                      <m:r>
                        <a:rPr lang="pt-BR" sz="1800" b="0" i="1" smtClean="0">
                          <a:solidFill>
                            <a:schemeClr val="tx1"/>
                          </a:solidFill>
                          <a:latin typeface="Cambria Math" panose="02040503050406030204" pitchFamily="18" charset="0"/>
                          <a:ea typeface="Cambria Math" panose="02040503050406030204" pitchFamily="18" charset="0"/>
                        </a:rPr>
                        <m:t>/</m:t>
                      </m:r>
                      <m:r>
                        <a:rPr lang="pt-BR" sz="1800" b="0" i="1" smtClean="0">
                          <a:solidFill>
                            <a:schemeClr val="tx1"/>
                          </a:solidFill>
                          <a:latin typeface="Cambria Math" panose="02040503050406030204" pitchFamily="18" charset="0"/>
                          <a:ea typeface="Cambria Math" panose="02040503050406030204" pitchFamily="18" charset="0"/>
                        </a:rPr>
                        <m:t>𝑠</m:t>
                      </m:r>
                    </m:oMath>
                  </m:oMathPara>
                </a14:m>
                <a:endParaRPr lang="pt-BR" dirty="0"/>
              </a:p>
            </p:txBody>
          </p:sp>
        </mc:Choice>
        <mc:Fallback xmlns="">
          <p:sp>
            <p:nvSpPr>
              <p:cNvPr id="5" name="CaixaDeTexto 4">
                <a:extLst>
                  <a:ext uri="{FF2B5EF4-FFF2-40B4-BE49-F238E27FC236}">
                    <a16:creationId xmlns:a16="http://schemas.microsoft.com/office/drawing/2014/main" id="{48CE18C0-0A68-48DE-A6B3-0280EBE2A4CD}"/>
                  </a:ext>
                </a:extLst>
              </p:cNvPr>
              <p:cNvSpPr txBox="1">
                <a:spLocks noRot="1" noChangeAspect="1" noMove="1" noResize="1" noEditPoints="1" noAdjustHandles="1" noChangeArrowheads="1" noChangeShapeType="1" noTextEdit="1"/>
              </p:cNvSpPr>
              <p:nvPr/>
            </p:nvSpPr>
            <p:spPr>
              <a:xfrm>
                <a:off x="-241453" y="4271017"/>
                <a:ext cx="6337454" cy="427746"/>
              </a:xfrm>
              <a:prstGeom prst="rect">
                <a:avLst/>
              </a:prstGeom>
              <a:blipFill>
                <a:blip r:embed="rId2"/>
                <a:stretch>
                  <a:fillRect b="-1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7D25790F-E844-4272-B1E6-717E0DF92A20}"/>
                  </a:ext>
                </a:extLst>
              </p:cNvPr>
              <p:cNvSpPr txBox="1"/>
              <p:nvPr/>
            </p:nvSpPr>
            <p:spPr>
              <a:xfrm>
                <a:off x="5438492" y="4053766"/>
                <a:ext cx="4667688" cy="427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𝑄</m:t>
                      </m:r>
                      <m:r>
                        <a:rPr lang="en-US" sz="1800" b="0" i="1" smtClean="0">
                          <a:solidFill>
                            <a:schemeClr val="tx1"/>
                          </a:solidFill>
                          <a:latin typeface="Cambria Math" panose="02040503050406030204" pitchFamily="18" charset="0"/>
                        </a:rPr>
                        <m:t>= 0,3 .</m:t>
                      </m:r>
                      <m:rad>
                        <m:radPr>
                          <m:degHide m:val="on"/>
                          <m:ctrlPr>
                            <a:rPr lang="en-US" sz="1800" i="1">
                              <a:solidFill>
                                <a:schemeClr val="tx1"/>
                              </a:solidFill>
                              <a:latin typeface="Cambria Math" panose="02040503050406030204" pitchFamily="18" charset="0"/>
                            </a:rPr>
                          </m:ctrlPr>
                        </m:radPr>
                        <m:deg/>
                        <m:e>
                          <m:r>
                            <a:rPr lang="en-US" sz="1800" b="0" i="1">
                              <a:solidFill>
                                <a:schemeClr val="tx1"/>
                              </a:solidFill>
                              <a:latin typeface="Cambria Math" panose="02040503050406030204" pitchFamily="18" charset="0"/>
                            </a:rPr>
                            <m:t>𝛴</m:t>
                          </m:r>
                          <m:r>
                            <a:rPr lang="en-US" sz="1800" b="0" i="1">
                              <a:solidFill>
                                <a:schemeClr val="tx1"/>
                              </a:solidFill>
                              <a:latin typeface="Cambria Math" panose="02040503050406030204" pitchFamily="18" charset="0"/>
                            </a:rPr>
                            <m:t>𝑃</m:t>
                          </m:r>
                        </m:e>
                      </m:rad>
                      <m:r>
                        <a:rPr lang="pt-BR" sz="1800" b="0" i="1" smtClean="0">
                          <a:solidFill>
                            <a:schemeClr val="tx1"/>
                          </a:solidFill>
                          <a:latin typeface="Cambria Math" panose="02040503050406030204" pitchFamily="18" charset="0"/>
                        </a:rPr>
                        <m:t>=0,3 . </m:t>
                      </m:r>
                      <m:rad>
                        <m:radPr>
                          <m:degHide m:val="on"/>
                          <m:ctrlPr>
                            <a:rPr lang="pt-BR" sz="1800" b="0" i="1" smtClean="0">
                              <a:solidFill>
                                <a:schemeClr val="tx1"/>
                              </a:solidFill>
                              <a:latin typeface="Cambria Math" panose="02040503050406030204" pitchFamily="18" charset="0"/>
                            </a:rPr>
                          </m:ctrlPr>
                        </m:radPr>
                        <m:deg/>
                        <m:e>
                          <m:r>
                            <a:rPr lang="pt-BR" sz="1800" b="0" i="1" smtClean="0">
                              <a:solidFill>
                                <a:schemeClr val="tx1"/>
                              </a:solidFill>
                              <a:latin typeface="Cambria Math" panose="02040503050406030204" pitchFamily="18" charset="0"/>
                            </a:rPr>
                            <m:t>0,1</m:t>
                          </m:r>
                        </m:e>
                      </m:rad>
                      <m:r>
                        <a:rPr lang="pt-BR" sz="1800" b="0" i="1" smtClean="0">
                          <a:solidFill>
                            <a:schemeClr val="tx1"/>
                          </a:solidFill>
                          <a:latin typeface="Cambria Math" panose="02040503050406030204" pitchFamily="18" charset="0"/>
                        </a:rPr>
                        <m:t>=0,095</m:t>
                      </m:r>
                      <m:r>
                        <a:rPr lang="pt-BR" sz="1800" b="0" i="1" smtClean="0">
                          <a:solidFill>
                            <a:schemeClr val="tx1"/>
                          </a:solidFill>
                          <a:latin typeface="Cambria Math" panose="02040503050406030204" pitchFamily="18" charset="0"/>
                          <a:ea typeface="Cambria Math" panose="02040503050406030204" pitchFamily="18" charset="0"/>
                        </a:rPr>
                        <m:t>ℓ/</m:t>
                      </m:r>
                      <m:r>
                        <a:rPr lang="pt-BR" sz="1800" b="0" i="1" smtClean="0">
                          <a:solidFill>
                            <a:schemeClr val="tx1"/>
                          </a:solidFill>
                          <a:latin typeface="Cambria Math" panose="02040503050406030204" pitchFamily="18" charset="0"/>
                          <a:ea typeface="Cambria Math" panose="02040503050406030204" pitchFamily="18" charset="0"/>
                        </a:rPr>
                        <m:t>𝑠</m:t>
                      </m:r>
                    </m:oMath>
                  </m:oMathPara>
                </a14:m>
                <a:endParaRPr lang="pt-BR" dirty="0"/>
              </a:p>
            </p:txBody>
          </p:sp>
        </mc:Choice>
        <mc:Fallback xmlns="">
          <p:sp>
            <p:nvSpPr>
              <p:cNvPr id="6" name="CaixaDeTexto 5">
                <a:extLst>
                  <a:ext uri="{FF2B5EF4-FFF2-40B4-BE49-F238E27FC236}">
                    <a16:creationId xmlns:a16="http://schemas.microsoft.com/office/drawing/2014/main" id="{7D25790F-E844-4272-B1E6-717E0DF92A20}"/>
                  </a:ext>
                </a:extLst>
              </p:cNvPr>
              <p:cNvSpPr txBox="1">
                <a:spLocks noRot="1" noChangeAspect="1" noMove="1" noResize="1" noEditPoints="1" noAdjustHandles="1" noChangeArrowheads="1" noChangeShapeType="1" noTextEdit="1"/>
              </p:cNvSpPr>
              <p:nvPr/>
            </p:nvSpPr>
            <p:spPr>
              <a:xfrm>
                <a:off x="5438492" y="4053766"/>
                <a:ext cx="4667688" cy="427746"/>
              </a:xfrm>
              <a:prstGeom prst="rect">
                <a:avLst/>
              </a:prstGeom>
              <a:blipFill>
                <a:blip r:embed="rId3"/>
                <a:stretch>
                  <a:fillRect b="-1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4C3278CA-D469-4EE5-B38F-0E048CB4A903}"/>
                  </a:ext>
                </a:extLst>
              </p:cNvPr>
              <p:cNvSpPr txBox="1"/>
              <p:nvPr/>
            </p:nvSpPr>
            <p:spPr>
              <a:xfrm>
                <a:off x="5375095" y="4501664"/>
                <a:ext cx="4667688" cy="3904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𝑄</m:t>
                      </m:r>
                      <m:r>
                        <a:rPr lang="en-US" sz="1600" b="0" i="1" smtClean="0">
                          <a:solidFill>
                            <a:schemeClr val="tx1"/>
                          </a:solidFill>
                          <a:latin typeface="Cambria Math" panose="02040503050406030204" pitchFamily="18" charset="0"/>
                        </a:rPr>
                        <m:t>= 0,3 .</m:t>
                      </m:r>
                      <m:rad>
                        <m:radPr>
                          <m:degHide m:val="on"/>
                          <m:ctrlPr>
                            <a:rPr lang="en-US" sz="1600" i="1">
                              <a:solidFill>
                                <a:schemeClr val="tx1"/>
                              </a:solidFill>
                              <a:latin typeface="Cambria Math" panose="02040503050406030204" pitchFamily="18" charset="0"/>
                            </a:rPr>
                          </m:ctrlPr>
                        </m:radPr>
                        <m:deg/>
                        <m:e>
                          <m:r>
                            <a:rPr lang="en-US" sz="1600" b="0" i="1">
                              <a:solidFill>
                                <a:schemeClr val="tx1"/>
                              </a:solidFill>
                              <a:latin typeface="Cambria Math" panose="02040503050406030204" pitchFamily="18" charset="0"/>
                            </a:rPr>
                            <m:t>𝛴</m:t>
                          </m:r>
                          <m:r>
                            <a:rPr lang="en-US" sz="1600" b="0" i="1">
                              <a:solidFill>
                                <a:schemeClr val="tx1"/>
                              </a:solidFill>
                              <a:latin typeface="Cambria Math" panose="02040503050406030204" pitchFamily="18" charset="0"/>
                            </a:rPr>
                            <m:t>𝑃</m:t>
                          </m:r>
                        </m:e>
                      </m:rad>
                      <m:r>
                        <a:rPr lang="pt-BR" sz="1600" b="0" i="1" smtClean="0">
                          <a:solidFill>
                            <a:schemeClr val="tx1"/>
                          </a:solidFill>
                          <a:latin typeface="Cambria Math" panose="02040503050406030204" pitchFamily="18" charset="0"/>
                        </a:rPr>
                        <m:t>=0,3 . </m:t>
                      </m:r>
                      <m:rad>
                        <m:radPr>
                          <m:degHide m:val="on"/>
                          <m:ctrlPr>
                            <a:rPr lang="pt-BR" sz="1600" b="0" i="1" smtClean="0">
                              <a:solidFill>
                                <a:schemeClr val="tx1"/>
                              </a:solidFill>
                              <a:latin typeface="Cambria Math" panose="02040503050406030204" pitchFamily="18" charset="0"/>
                            </a:rPr>
                          </m:ctrlPr>
                        </m:radPr>
                        <m:deg/>
                        <m:e>
                          <m:r>
                            <a:rPr lang="pt-BR" sz="1600" b="0" i="1" smtClean="0">
                              <a:solidFill>
                                <a:schemeClr val="tx1"/>
                              </a:solidFill>
                              <a:latin typeface="Cambria Math" panose="02040503050406030204" pitchFamily="18" charset="0"/>
                            </a:rPr>
                            <m:t>0,3</m:t>
                          </m:r>
                        </m:e>
                      </m:rad>
                      <m:r>
                        <a:rPr lang="pt-BR" sz="1600" b="0" i="1" smtClean="0">
                          <a:solidFill>
                            <a:schemeClr val="tx1"/>
                          </a:solidFill>
                          <a:latin typeface="Cambria Math" panose="02040503050406030204" pitchFamily="18" charset="0"/>
                        </a:rPr>
                        <m:t>=0,16</m:t>
                      </m:r>
                      <m:r>
                        <a:rPr lang="pt-BR" sz="1600" b="0" i="1" smtClean="0">
                          <a:solidFill>
                            <a:schemeClr val="tx1"/>
                          </a:solidFill>
                          <a:latin typeface="Cambria Math" panose="02040503050406030204" pitchFamily="18" charset="0"/>
                          <a:ea typeface="Cambria Math" panose="02040503050406030204" pitchFamily="18" charset="0"/>
                        </a:rPr>
                        <m:t>ℓ/</m:t>
                      </m:r>
                      <m:r>
                        <a:rPr lang="pt-BR" sz="1600" b="0" i="1" smtClean="0">
                          <a:solidFill>
                            <a:schemeClr val="tx1"/>
                          </a:solidFill>
                          <a:latin typeface="Cambria Math" panose="02040503050406030204" pitchFamily="18" charset="0"/>
                          <a:ea typeface="Cambria Math" panose="02040503050406030204" pitchFamily="18" charset="0"/>
                        </a:rPr>
                        <m:t>𝑠</m:t>
                      </m:r>
                    </m:oMath>
                  </m:oMathPara>
                </a14:m>
                <a:endParaRPr lang="pt-BR" sz="1600" dirty="0"/>
              </a:p>
            </p:txBody>
          </p:sp>
        </mc:Choice>
        <mc:Fallback xmlns="">
          <p:sp>
            <p:nvSpPr>
              <p:cNvPr id="7" name="CaixaDeTexto 6">
                <a:extLst>
                  <a:ext uri="{FF2B5EF4-FFF2-40B4-BE49-F238E27FC236}">
                    <a16:creationId xmlns:a16="http://schemas.microsoft.com/office/drawing/2014/main" id="{4C3278CA-D469-4EE5-B38F-0E048CB4A903}"/>
                  </a:ext>
                </a:extLst>
              </p:cNvPr>
              <p:cNvSpPr txBox="1">
                <a:spLocks noRot="1" noChangeAspect="1" noMove="1" noResize="1" noEditPoints="1" noAdjustHandles="1" noChangeArrowheads="1" noChangeShapeType="1" noTextEdit="1"/>
              </p:cNvSpPr>
              <p:nvPr/>
            </p:nvSpPr>
            <p:spPr>
              <a:xfrm>
                <a:off x="5375095" y="4501664"/>
                <a:ext cx="4667688" cy="390492"/>
              </a:xfrm>
              <a:prstGeom prst="rect">
                <a:avLst/>
              </a:prstGeom>
              <a:blipFill>
                <a:blip r:embed="rId4"/>
                <a:stretch>
                  <a:fillRect b="-6154"/>
                </a:stretch>
              </a:blipFill>
            </p:spPr>
            <p:txBody>
              <a:bodyPr/>
              <a:lstStyle/>
              <a:p>
                <a:r>
                  <a:rPr lang="pt-BR">
                    <a:noFill/>
                  </a:rPr>
                  <a:t> </a:t>
                </a:r>
              </a:p>
            </p:txBody>
          </p:sp>
        </mc:Fallback>
      </mc:AlternateContent>
      <p:sp>
        <p:nvSpPr>
          <p:cNvPr id="3" name="Seta: Curva para Baixo 2">
            <a:extLst>
              <a:ext uri="{FF2B5EF4-FFF2-40B4-BE49-F238E27FC236}">
                <a16:creationId xmlns:a16="http://schemas.microsoft.com/office/drawing/2014/main" id="{CCD14A8D-6790-4BB4-855E-33C6C8D9D016}"/>
              </a:ext>
            </a:extLst>
          </p:cNvPr>
          <p:cNvSpPr/>
          <p:nvPr/>
        </p:nvSpPr>
        <p:spPr>
          <a:xfrm>
            <a:off x="3799268" y="4194993"/>
            <a:ext cx="463639" cy="1844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B1BE2133-8A6F-4860-A62D-B13108489FC3}"/>
                  </a:ext>
                </a:extLst>
              </p:cNvPr>
              <p:cNvSpPr txBox="1"/>
              <p:nvPr/>
            </p:nvSpPr>
            <p:spPr>
              <a:xfrm>
                <a:off x="4477751" y="4095545"/>
                <a:ext cx="65057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200" b="0" i="1" smtClean="0">
                          <a:solidFill>
                            <a:srgbClr val="FF0000"/>
                          </a:solidFill>
                          <a:latin typeface="Cambria Math" panose="02040503050406030204" pitchFamily="18" charset="0"/>
                        </a:rPr>
                        <m:t>1000</m:t>
                      </m:r>
                    </m:oMath>
                  </m:oMathPara>
                </a14:m>
                <a:endParaRPr lang="pt-BR" sz="1200" dirty="0">
                  <a:solidFill>
                    <a:srgbClr val="FF0000"/>
                  </a:solidFill>
                </a:endParaRPr>
              </a:p>
            </p:txBody>
          </p:sp>
        </mc:Choice>
        <mc:Fallback xmlns="">
          <p:sp>
            <p:nvSpPr>
              <p:cNvPr id="8" name="CaixaDeTexto 7">
                <a:extLst>
                  <a:ext uri="{FF2B5EF4-FFF2-40B4-BE49-F238E27FC236}">
                    <a16:creationId xmlns:a16="http://schemas.microsoft.com/office/drawing/2014/main" id="{B1BE2133-8A6F-4860-A62D-B13108489FC3}"/>
                  </a:ext>
                </a:extLst>
              </p:cNvPr>
              <p:cNvSpPr txBox="1">
                <a:spLocks noRot="1" noChangeAspect="1" noMove="1" noResize="1" noEditPoints="1" noAdjustHandles="1" noChangeArrowheads="1" noChangeShapeType="1" noTextEdit="1"/>
              </p:cNvSpPr>
              <p:nvPr/>
            </p:nvSpPr>
            <p:spPr>
              <a:xfrm>
                <a:off x="4477751" y="4095545"/>
                <a:ext cx="650579" cy="276999"/>
              </a:xfrm>
              <a:prstGeom prst="rect">
                <a:avLst/>
              </a:prstGeom>
              <a:blipFill>
                <a:blip r:embed="rId5"/>
                <a:stretch>
                  <a:fillRect/>
                </a:stretch>
              </a:blipFill>
            </p:spPr>
            <p:txBody>
              <a:bodyPr/>
              <a:lstStyle/>
              <a:p>
                <a:r>
                  <a:rPr lang="pt-BR">
                    <a:noFill/>
                  </a:rPr>
                  <a:t> </a:t>
                </a:r>
              </a:p>
            </p:txBody>
          </p:sp>
        </mc:Fallback>
      </mc:AlternateContent>
      <p:sp>
        <p:nvSpPr>
          <p:cNvPr id="9" name="Sinal de Divisão 8">
            <a:extLst>
              <a:ext uri="{FF2B5EF4-FFF2-40B4-BE49-F238E27FC236}">
                <a16:creationId xmlns:a16="http://schemas.microsoft.com/office/drawing/2014/main" id="{7C7930D1-34F3-4F92-9216-36B404EEB1D6}"/>
              </a:ext>
            </a:extLst>
          </p:cNvPr>
          <p:cNvSpPr/>
          <p:nvPr/>
        </p:nvSpPr>
        <p:spPr>
          <a:xfrm>
            <a:off x="4262907" y="4060150"/>
            <a:ext cx="373487" cy="333442"/>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2F3C9157-19E4-4EA6-A7ED-AA3F2A73949B}"/>
                  </a:ext>
                </a:extLst>
              </p:cNvPr>
              <p:cNvSpPr txBox="1"/>
              <p:nvPr/>
            </p:nvSpPr>
            <p:spPr>
              <a:xfrm>
                <a:off x="5441236" y="357416"/>
                <a:ext cx="6487164" cy="675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solidFill>
                            <a:schemeClr val="tx1"/>
                          </a:solidFill>
                          <a:latin typeface="Cambria Math" panose="02040503050406030204" pitchFamily="18" charset="0"/>
                          <a:ea typeface="Cambria Math" panose="02040503050406030204" pitchFamily="18" charset="0"/>
                        </a:rPr>
                        <m:t>𝐴</m:t>
                      </m:r>
                      <m:r>
                        <a:rPr lang="pt-BR" sz="1800" b="0" i="1" smtClean="0">
                          <a:solidFill>
                            <a:schemeClr val="tx1"/>
                          </a:solidFill>
                          <a:latin typeface="Cambria Math" panose="02040503050406030204" pitchFamily="18" charset="0"/>
                          <a:ea typeface="Cambria Math" panose="02040503050406030204" pitchFamily="18" charset="0"/>
                        </a:rPr>
                        <m:t>=</m:t>
                      </m:r>
                      <m:f>
                        <m:fPr>
                          <m:ctrlPr>
                            <a:rPr lang="pt-BR" sz="1800" b="0" i="1" smtClean="0">
                              <a:solidFill>
                                <a:schemeClr val="tx1"/>
                              </a:solidFill>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𝜋</m:t>
                          </m:r>
                          <m:r>
                            <a:rPr lang="pt-BR" b="0" i="1" smtClean="0">
                              <a:latin typeface="Cambria Math" panose="02040503050406030204" pitchFamily="18" charset="0"/>
                              <a:ea typeface="Cambria Math" panose="02040503050406030204" pitchFamily="18" charset="0"/>
                            </a:rPr>
                            <m:t> . </m:t>
                          </m:r>
                          <m:r>
                            <a:rPr lang="pt-BR" b="0" i="1" smtClean="0">
                              <a:latin typeface="Cambria Math" panose="02040503050406030204" pitchFamily="18" charset="0"/>
                              <a:ea typeface="Cambria Math" panose="02040503050406030204" pitchFamily="18" charset="0"/>
                            </a:rPr>
                            <m:t>𝜙</m:t>
                          </m:r>
                          <m:r>
                            <a:rPr lang="pt-BR" b="0" i="1" smtClean="0">
                              <a:latin typeface="Cambria Math" panose="02040503050406030204" pitchFamily="18" charset="0"/>
                              <a:ea typeface="Cambria Math" panose="02040503050406030204" pitchFamily="18" charset="0"/>
                            </a:rPr>
                            <m:t>²</m:t>
                          </m:r>
                        </m:num>
                        <m:den>
                          <m:r>
                            <a:rPr lang="pt-BR" sz="1800" b="0" i="1" smtClean="0">
                              <a:solidFill>
                                <a:schemeClr val="tx1"/>
                              </a:solidFill>
                              <a:latin typeface="Cambria Math" panose="02040503050406030204" pitchFamily="18" charset="0"/>
                              <a:ea typeface="Cambria Math" panose="02040503050406030204" pitchFamily="18" charset="0"/>
                            </a:rPr>
                            <m:t>4</m:t>
                          </m:r>
                        </m:den>
                      </m:f>
                      <m:r>
                        <a:rPr lang="pt-BR" sz="1800" b="0" i="1" smtClean="0">
                          <a:solidFill>
                            <a:schemeClr val="tx1"/>
                          </a:solidFill>
                          <a:latin typeface="Cambria Math" panose="02040503050406030204" pitchFamily="18" charset="0"/>
                          <a:ea typeface="Cambria Math" panose="02040503050406030204" pitchFamily="18" charset="0"/>
                        </a:rPr>
                        <m:t>=</m:t>
                      </m:r>
                      <m:f>
                        <m:fPr>
                          <m:ctrlPr>
                            <a:rPr lang="pt-BR" i="1">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𝜋</m:t>
                          </m:r>
                          <m:r>
                            <a:rPr lang="pt-BR" i="1">
                              <a:latin typeface="Cambria Math" panose="02040503050406030204" pitchFamily="18" charset="0"/>
                              <a:ea typeface="Cambria Math" panose="02040503050406030204" pitchFamily="18" charset="0"/>
                            </a:rPr>
                            <m:t> . 0,02²</m:t>
                          </m:r>
                        </m:num>
                        <m:den>
                          <m:r>
                            <a:rPr lang="pt-BR" i="1">
                              <a:latin typeface="Cambria Math" panose="02040503050406030204" pitchFamily="18" charset="0"/>
                              <a:ea typeface="Cambria Math" panose="02040503050406030204" pitchFamily="18" charset="0"/>
                            </a:rPr>
                            <m:t>4</m:t>
                          </m:r>
                        </m:den>
                      </m:f>
                      <m:r>
                        <a:rPr lang="pt-BR" b="0" i="1" smtClean="0">
                          <a:latin typeface="Cambria Math" panose="02040503050406030204" pitchFamily="18" charset="0"/>
                          <a:ea typeface="Cambria Math" panose="02040503050406030204" pitchFamily="18" charset="0"/>
                        </a:rPr>
                        <m:t>=0,0003 </m:t>
                      </m:r>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𝑚</m:t>
                          </m:r>
                        </m:e>
                        <m:sup>
                          <m:r>
                            <a:rPr lang="pt-BR" b="0" i="1" smtClean="0">
                              <a:latin typeface="Cambria Math" panose="02040503050406030204" pitchFamily="18" charset="0"/>
                              <a:ea typeface="Cambria Math" panose="02040503050406030204" pitchFamily="18" charset="0"/>
                            </a:rPr>
                            <m:t>2</m:t>
                          </m:r>
                        </m:sup>
                      </m:sSup>
                      <m:r>
                        <a:rPr lang="pt-BR" b="0" i="1" smtClean="0">
                          <a:latin typeface="Cambria Math" panose="02040503050406030204" pitchFamily="18" charset="0"/>
                          <a:ea typeface="Cambria Math" panose="02040503050406030204" pitchFamily="18" charset="0"/>
                        </a:rPr>
                        <m:t>→ </m:t>
                      </m:r>
                      <m:r>
                        <a:rPr lang="pt-BR" sz="1800" b="0" i="1" smtClean="0">
                          <a:solidFill>
                            <a:schemeClr val="tx1"/>
                          </a:solidFill>
                          <a:latin typeface="Cambria Math" panose="02040503050406030204" pitchFamily="18" charset="0"/>
                          <a:ea typeface="Cambria Math" panose="02040503050406030204" pitchFamily="18" charset="0"/>
                        </a:rPr>
                        <m:t>𝑣</m:t>
                      </m:r>
                      <m:r>
                        <a:rPr lang="pt-BR" sz="1800" b="0" i="1" smtClean="0">
                          <a:solidFill>
                            <a:schemeClr val="tx1"/>
                          </a:solidFill>
                          <a:latin typeface="Cambria Math" panose="02040503050406030204" pitchFamily="18" charset="0"/>
                          <a:ea typeface="Cambria Math" panose="02040503050406030204" pitchFamily="18" charset="0"/>
                        </a:rPr>
                        <m:t>=</m:t>
                      </m:r>
                      <m:f>
                        <m:fPr>
                          <m:ctrlPr>
                            <a:rPr lang="pt-BR" sz="1800" b="0" i="1" smtClean="0">
                              <a:solidFill>
                                <a:schemeClr val="tx1"/>
                              </a:solidFill>
                              <a:latin typeface="Cambria Math" panose="02040503050406030204" pitchFamily="18" charset="0"/>
                              <a:ea typeface="Cambria Math" panose="02040503050406030204" pitchFamily="18" charset="0"/>
                            </a:rPr>
                          </m:ctrlPr>
                        </m:fPr>
                        <m:num>
                          <m:r>
                            <a:rPr lang="pt-BR" sz="1800" b="0" i="1" smtClean="0">
                              <a:solidFill>
                                <a:schemeClr val="tx1"/>
                              </a:solidFill>
                              <a:latin typeface="Cambria Math" panose="02040503050406030204" pitchFamily="18" charset="0"/>
                              <a:ea typeface="Cambria Math" panose="02040503050406030204" pitchFamily="18" charset="0"/>
                            </a:rPr>
                            <m:t>0,00019</m:t>
                          </m:r>
                        </m:num>
                        <m:den>
                          <m:r>
                            <a:rPr lang="pt-BR" sz="1800" b="0" i="1" smtClean="0">
                              <a:solidFill>
                                <a:schemeClr val="tx1"/>
                              </a:solidFill>
                              <a:latin typeface="Cambria Math" panose="02040503050406030204" pitchFamily="18" charset="0"/>
                              <a:ea typeface="Cambria Math" panose="02040503050406030204" pitchFamily="18" charset="0"/>
                            </a:rPr>
                            <m:t>0,0003</m:t>
                          </m:r>
                        </m:den>
                      </m:f>
                      <m:r>
                        <a:rPr lang="pt-BR" sz="1800" b="0" i="1" smtClean="0">
                          <a:solidFill>
                            <a:schemeClr val="tx1"/>
                          </a:solidFill>
                          <a:latin typeface="Cambria Math" panose="02040503050406030204" pitchFamily="18" charset="0"/>
                          <a:ea typeface="Cambria Math" panose="02040503050406030204" pitchFamily="18" charset="0"/>
                        </a:rPr>
                        <m:t>=0,63</m:t>
                      </m:r>
                      <m:r>
                        <a:rPr lang="pt-BR" sz="1800" b="0" i="1" smtClean="0">
                          <a:solidFill>
                            <a:schemeClr val="tx1"/>
                          </a:solidFill>
                          <a:latin typeface="Cambria Math" panose="02040503050406030204" pitchFamily="18" charset="0"/>
                          <a:ea typeface="Cambria Math" panose="02040503050406030204" pitchFamily="18" charset="0"/>
                        </a:rPr>
                        <m:t>𝑚</m:t>
                      </m:r>
                      <m:r>
                        <a:rPr lang="pt-BR" sz="1800" b="0" i="1" smtClean="0">
                          <a:solidFill>
                            <a:schemeClr val="tx1"/>
                          </a:solidFill>
                          <a:latin typeface="Cambria Math" panose="02040503050406030204" pitchFamily="18" charset="0"/>
                          <a:ea typeface="Cambria Math" panose="02040503050406030204" pitchFamily="18" charset="0"/>
                        </a:rPr>
                        <m:t>/</m:t>
                      </m:r>
                      <m:r>
                        <a:rPr lang="pt-BR" sz="1800" b="0" i="1" smtClean="0">
                          <a:solidFill>
                            <a:schemeClr val="tx1"/>
                          </a:solidFill>
                          <a:latin typeface="Cambria Math" panose="02040503050406030204" pitchFamily="18" charset="0"/>
                          <a:ea typeface="Cambria Math" panose="02040503050406030204" pitchFamily="18" charset="0"/>
                        </a:rPr>
                        <m:t>𝑠</m:t>
                      </m:r>
                    </m:oMath>
                  </m:oMathPara>
                </a14:m>
                <a:endParaRPr lang="pt-BR" dirty="0"/>
              </a:p>
            </p:txBody>
          </p:sp>
        </mc:Choice>
        <mc:Fallback xmlns="">
          <p:sp>
            <p:nvSpPr>
              <p:cNvPr id="12" name="CaixaDeTexto 11">
                <a:extLst>
                  <a:ext uri="{FF2B5EF4-FFF2-40B4-BE49-F238E27FC236}">
                    <a16:creationId xmlns:a16="http://schemas.microsoft.com/office/drawing/2014/main" id="{2F3C9157-19E4-4EA6-A7ED-AA3F2A73949B}"/>
                  </a:ext>
                </a:extLst>
              </p:cNvPr>
              <p:cNvSpPr txBox="1">
                <a:spLocks noRot="1" noChangeAspect="1" noMove="1" noResize="1" noEditPoints="1" noAdjustHandles="1" noChangeArrowheads="1" noChangeShapeType="1" noTextEdit="1"/>
              </p:cNvSpPr>
              <p:nvPr/>
            </p:nvSpPr>
            <p:spPr>
              <a:xfrm>
                <a:off x="5441236" y="357416"/>
                <a:ext cx="6487164" cy="675378"/>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69B23C53-D35D-4ABD-BB5E-452C7FF75F4C}"/>
                  </a:ext>
                </a:extLst>
              </p:cNvPr>
              <p:cNvSpPr txBox="1"/>
              <p:nvPr/>
            </p:nvSpPr>
            <p:spPr>
              <a:xfrm>
                <a:off x="3372562" y="5230082"/>
                <a:ext cx="294631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𝑇</m:t>
                      </m:r>
                      <m:r>
                        <a:rPr lang="pt-BR" sz="1600" b="0" i="1" smtClean="0">
                          <a:latin typeface="Cambria Math" panose="02040503050406030204" pitchFamily="18" charset="0"/>
                        </a:rPr>
                        <m:t>ê </m:t>
                      </m:r>
                      <m:r>
                        <a:rPr lang="pt-BR" sz="1600" b="0" i="1" smtClean="0">
                          <a:latin typeface="Cambria Math" panose="02040503050406030204" pitchFamily="18" charset="0"/>
                        </a:rPr>
                        <m:t>𝑑𝑒</m:t>
                      </m:r>
                      <m:r>
                        <a:rPr lang="pt-BR" sz="1600" b="0" i="1" smtClean="0">
                          <a:latin typeface="Cambria Math" panose="02040503050406030204" pitchFamily="18" charset="0"/>
                        </a:rPr>
                        <m:t> </m:t>
                      </m:r>
                      <m:r>
                        <a:rPr lang="pt-BR" sz="1600" b="0" i="1" smtClean="0">
                          <a:latin typeface="Cambria Math" panose="02040503050406030204" pitchFamily="18" charset="0"/>
                        </a:rPr>
                        <m:t>𝑠𝑎𝑖𝑑𝑎</m:t>
                      </m:r>
                      <m:r>
                        <a:rPr lang="pt-BR" sz="1600" b="0" i="1" smtClean="0">
                          <a:latin typeface="Cambria Math" panose="02040503050406030204" pitchFamily="18" charset="0"/>
                        </a:rPr>
                        <m:t> </m:t>
                      </m:r>
                      <m:r>
                        <a:rPr lang="pt-BR" sz="1600" b="0" i="1" smtClean="0">
                          <a:latin typeface="Cambria Math" panose="02040503050406030204" pitchFamily="18" charset="0"/>
                        </a:rPr>
                        <m:t>𝑙𝑎𝑡𝑒𝑟𝑎𝑙</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3" name="CaixaDeTexto 12">
                <a:extLst>
                  <a:ext uri="{FF2B5EF4-FFF2-40B4-BE49-F238E27FC236}">
                    <a16:creationId xmlns:a16="http://schemas.microsoft.com/office/drawing/2014/main" id="{69B23C53-D35D-4ABD-BB5E-452C7FF75F4C}"/>
                  </a:ext>
                </a:extLst>
              </p:cNvPr>
              <p:cNvSpPr txBox="1">
                <a:spLocks noRot="1" noChangeAspect="1" noMove="1" noResize="1" noEditPoints="1" noAdjustHandles="1" noChangeArrowheads="1" noChangeShapeType="1" noTextEdit="1"/>
              </p:cNvSpPr>
              <p:nvPr/>
            </p:nvSpPr>
            <p:spPr>
              <a:xfrm>
                <a:off x="3372562" y="5230082"/>
                <a:ext cx="2946319" cy="246221"/>
              </a:xfrm>
              <a:prstGeom prst="rect">
                <a:avLst/>
              </a:prstGeom>
              <a:blipFill>
                <a:blip r:embed="rId7"/>
                <a:stretch>
                  <a:fillRect l="-1033" r="-826" b="-7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AB0E8929-F02A-441A-988E-4071E155A4D0}"/>
                  </a:ext>
                </a:extLst>
              </p:cNvPr>
              <p:cNvSpPr txBox="1"/>
              <p:nvPr/>
            </p:nvSpPr>
            <p:spPr>
              <a:xfrm>
                <a:off x="3372562" y="4884863"/>
                <a:ext cx="16249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𝑇𝑟𝑒𝑐h𝑜</m:t>
                      </m:r>
                      <m:r>
                        <a:rPr lang="pt-BR" sz="1600" b="0" i="1" smtClean="0">
                          <a:latin typeface="Cambria Math" panose="02040503050406030204" pitchFamily="18" charset="0"/>
                        </a:rPr>
                        <m:t> </m:t>
                      </m:r>
                      <m:r>
                        <a:rPr lang="pt-BR" sz="1600" b="0" i="1" smtClean="0">
                          <a:latin typeface="Cambria Math" panose="02040503050406030204" pitchFamily="18" charset="0"/>
                        </a:rPr>
                        <m:t>𝐴</m:t>
                      </m:r>
                      <m:r>
                        <a:rPr lang="pt-BR" sz="1600" b="0" i="1" smtClean="0">
                          <a:latin typeface="Cambria Math" panose="02040503050406030204" pitchFamily="18" charset="0"/>
                        </a:rPr>
                        <m:t>−</m:t>
                      </m:r>
                      <m:r>
                        <a:rPr lang="pt-BR" sz="1600" b="0" i="1" smtClean="0">
                          <a:latin typeface="Cambria Math" panose="02040503050406030204" pitchFamily="18" charset="0"/>
                        </a:rPr>
                        <m:t>𝐶h𝑢𝑣</m:t>
                      </m:r>
                      <m:r>
                        <a:rPr lang="pt-BR" sz="1600" b="0" i="1" smtClean="0">
                          <a:latin typeface="Cambria Math" panose="02040503050406030204" pitchFamily="18" charset="0"/>
                        </a:rPr>
                        <m:t>.</m:t>
                      </m:r>
                    </m:oMath>
                  </m:oMathPara>
                </a14:m>
                <a:endParaRPr lang="pt-BR" sz="1600" dirty="0"/>
              </a:p>
            </p:txBody>
          </p:sp>
        </mc:Choice>
        <mc:Fallback xmlns="">
          <p:sp>
            <p:nvSpPr>
              <p:cNvPr id="14" name="CaixaDeTexto 13">
                <a:extLst>
                  <a:ext uri="{FF2B5EF4-FFF2-40B4-BE49-F238E27FC236}">
                    <a16:creationId xmlns:a16="http://schemas.microsoft.com/office/drawing/2014/main" id="{AB0E8929-F02A-441A-988E-4071E155A4D0}"/>
                  </a:ext>
                </a:extLst>
              </p:cNvPr>
              <p:cNvSpPr txBox="1">
                <a:spLocks noRot="1" noChangeAspect="1" noMove="1" noResize="1" noEditPoints="1" noAdjustHandles="1" noChangeArrowheads="1" noChangeShapeType="1" noTextEdit="1"/>
              </p:cNvSpPr>
              <p:nvPr/>
            </p:nvSpPr>
            <p:spPr>
              <a:xfrm>
                <a:off x="3372562" y="4884863"/>
                <a:ext cx="1624932" cy="246221"/>
              </a:xfrm>
              <a:prstGeom prst="rect">
                <a:avLst/>
              </a:prstGeom>
              <a:blipFill>
                <a:blip r:embed="rId8"/>
                <a:stretch>
                  <a:fillRect l="-2622"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B9725EC7-F173-4945-B925-E5E8D3F099FC}"/>
                  </a:ext>
                </a:extLst>
              </p:cNvPr>
              <p:cNvSpPr txBox="1"/>
              <p:nvPr/>
            </p:nvSpPr>
            <p:spPr>
              <a:xfrm>
                <a:off x="236087" y="5230082"/>
                <a:ext cx="24166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𝑗𝑜𝑒𝑙h𝑜</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90º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5" name="CaixaDeTexto 14">
                <a:extLst>
                  <a:ext uri="{FF2B5EF4-FFF2-40B4-BE49-F238E27FC236}">
                    <a16:creationId xmlns:a16="http://schemas.microsoft.com/office/drawing/2014/main" id="{B9725EC7-F173-4945-B925-E5E8D3F099FC}"/>
                  </a:ext>
                </a:extLst>
              </p:cNvPr>
              <p:cNvSpPr txBox="1">
                <a:spLocks noRot="1" noChangeAspect="1" noMove="1" noResize="1" noEditPoints="1" noAdjustHandles="1" noChangeArrowheads="1" noChangeShapeType="1" noTextEdit="1"/>
              </p:cNvSpPr>
              <p:nvPr/>
            </p:nvSpPr>
            <p:spPr>
              <a:xfrm>
                <a:off x="236087" y="5230082"/>
                <a:ext cx="2416687" cy="246221"/>
              </a:xfrm>
              <a:prstGeom prst="rect">
                <a:avLst/>
              </a:prstGeom>
              <a:blipFill>
                <a:blip r:embed="rId9"/>
                <a:stretch>
                  <a:fillRect l="-1515" r="-1010" b="-32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634D124B-41BB-449E-9E5D-DFFA8AC50006}"/>
                  </a:ext>
                </a:extLst>
              </p:cNvPr>
              <p:cNvSpPr txBox="1"/>
              <p:nvPr/>
            </p:nvSpPr>
            <p:spPr>
              <a:xfrm>
                <a:off x="236087" y="4884863"/>
                <a:ext cx="14810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𝑇𝑟𝑒𝑐h𝑜</m:t>
                      </m:r>
                      <m:r>
                        <a:rPr lang="pt-BR" sz="1600" b="0" i="1" smtClean="0">
                          <a:latin typeface="Cambria Math" panose="02040503050406030204" pitchFamily="18" charset="0"/>
                        </a:rPr>
                        <m:t> </m:t>
                      </m:r>
                      <m:r>
                        <a:rPr lang="pt-BR" sz="1600" b="0" i="1" smtClean="0">
                          <a:latin typeface="Cambria Math" panose="02040503050406030204" pitchFamily="18" charset="0"/>
                        </a:rPr>
                        <m:t>𝐴𝐹</m:t>
                      </m:r>
                      <m:r>
                        <a:rPr lang="pt-BR" sz="1600" b="0" i="1" smtClean="0">
                          <a:latin typeface="Cambria Math" panose="02040503050406030204" pitchFamily="18" charset="0"/>
                        </a:rPr>
                        <m:t>1−</m:t>
                      </m:r>
                      <m:r>
                        <a:rPr lang="pt-BR" sz="1600" b="0" i="1" smtClean="0">
                          <a:latin typeface="Cambria Math" panose="02040503050406030204" pitchFamily="18" charset="0"/>
                        </a:rPr>
                        <m:t>𝐴</m:t>
                      </m:r>
                    </m:oMath>
                  </m:oMathPara>
                </a14:m>
                <a:endParaRPr lang="pt-BR" sz="1600" dirty="0"/>
              </a:p>
            </p:txBody>
          </p:sp>
        </mc:Choice>
        <mc:Fallback xmlns="">
          <p:sp>
            <p:nvSpPr>
              <p:cNvPr id="16" name="CaixaDeTexto 15">
                <a:extLst>
                  <a:ext uri="{FF2B5EF4-FFF2-40B4-BE49-F238E27FC236}">
                    <a16:creationId xmlns:a16="http://schemas.microsoft.com/office/drawing/2014/main" id="{634D124B-41BB-449E-9E5D-DFFA8AC50006}"/>
                  </a:ext>
                </a:extLst>
              </p:cNvPr>
              <p:cNvSpPr txBox="1">
                <a:spLocks noRot="1" noChangeAspect="1" noMove="1" noResize="1" noEditPoints="1" noAdjustHandles="1" noChangeArrowheads="1" noChangeShapeType="1" noTextEdit="1"/>
              </p:cNvSpPr>
              <p:nvPr/>
            </p:nvSpPr>
            <p:spPr>
              <a:xfrm>
                <a:off x="236087" y="4884863"/>
                <a:ext cx="1481046" cy="246221"/>
              </a:xfrm>
              <a:prstGeom prst="rect">
                <a:avLst/>
              </a:prstGeom>
              <a:blipFill>
                <a:blip r:embed="rId10"/>
                <a:stretch>
                  <a:fillRect l="-2881" r="-2058"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8501FCF8-5FD5-4E80-945C-800BEF695885}"/>
                  </a:ext>
                </a:extLst>
              </p:cNvPr>
              <p:cNvSpPr txBox="1"/>
              <p:nvPr/>
            </p:nvSpPr>
            <p:spPr>
              <a:xfrm>
                <a:off x="7375314" y="4884863"/>
                <a:ext cx="176208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𝑇𝑟𝑒𝑐h𝑜</m:t>
                      </m:r>
                      <m:r>
                        <a:rPr lang="pt-BR" sz="1600" b="0" i="1" smtClean="0">
                          <a:latin typeface="Cambria Math" panose="02040503050406030204" pitchFamily="18" charset="0"/>
                        </a:rPr>
                        <m:t> </m:t>
                      </m:r>
                      <m:r>
                        <a:rPr lang="pt-BR" sz="1600" b="0" i="1" smtClean="0">
                          <a:latin typeface="Cambria Math" panose="02040503050406030204" pitchFamily="18" charset="0"/>
                        </a:rPr>
                        <m:t>𝐴</m:t>
                      </m:r>
                      <m:r>
                        <a:rPr lang="pt-BR" sz="1600" b="0" i="1" smtClean="0">
                          <a:latin typeface="Cambria Math" panose="02040503050406030204" pitchFamily="18" charset="0"/>
                        </a:rPr>
                        <m:t>−</m:t>
                      </m:r>
                      <m:r>
                        <a:rPr lang="pt-BR" sz="1600" b="0" i="1" smtClean="0">
                          <a:latin typeface="Cambria Math" panose="02040503050406030204" pitchFamily="18" charset="0"/>
                        </a:rPr>
                        <m:t>𝑉𝑎𝑠𝑜</m:t>
                      </m:r>
                      <m:r>
                        <a:rPr lang="pt-BR" sz="1600" b="0" i="1" smtClean="0">
                          <a:latin typeface="Cambria Math" panose="02040503050406030204" pitchFamily="18" charset="0"/>
                        </a:rPr>
                        <m:t> </m:t>
                      </m:r>
                      <m:r>
                        <a:rPr lang="pt-BR" sz="1600" b="0" i="1" smtClean="0">
                          <a:latin typeface="Cambria Math" panose="02040503050406030204" pitchFamily="18" charset="0"/>
                        </a:rPr>
                        <m:t>𝑆</m:t>
                      </m:r>
                      <m:r>
                        <a:rPr lang="pt-BR" sz="1600" b="0" i="1" smtClean="0">
                          <a:latin typeface="Cambria Math" panose="02040503050406030204" pitchFamily="18" charset="0"/>
                        </a:rPr>
                        <m:t>.</m:t>
                      </m:r>
                    </m:oMath>
                  </m:oMathPara>
                </a14:m>
                <a:endParaRPr lang="pt-BR" sz="1600" dirty="0"/>
              </a:p>
            </p:txBody>
          </p:sp>
        </mc:Choice>
        <mc:Fallback xmlns="">
          <p:sp>
            <p:nvSpPr>
              <p:cNvPr id="18" name="CaixaDeTexto 17">
                <a:extLst>
                  <a:ext uri="{FF2B5EF4-FFF2-40B4-BE49-F238E27FC236}">
                    <a16:creationId xmlns:a16="http://schemas.microsoft.com/office/drawing/2014/main" id="{8501FCF8-5FD5-4E80-945C-800BEF695885}"/>
                  </a:ext>
                </a:extLst>
              </p:cNvPr>
              <p:cNvSpPr txBox="1">
                <a:spLocks noRot="1" noChangeAspect="1" noMove="1" noResize="1" noEditPoints="1" noAdjustHandles="1" noChangeArrowheads="1" noChangeShapeType="1" noTextEdit="1"/>
              </p:cNvSpPr>
              <p:nvPr/>
            </p:nvSpPr>
            <p:spPr>
              <a:xfrm>
                <a:off x="7375314" y="4884863"/>
                <a:ext cx="1762084" cy="246221"/>
              </a:xfrm>
              <a:prstGeom prst="rect">
                <a:avLst/>
              </a:prstGeom>
              <a:blipFill>
                <a:blip r:embed="rId11"/>
                <a:stretch>
                  <a:fillRect l="-2422"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176AB196-BE28-48C6-ACAF-93C16C42A666}"/>
                  </a:ext>
                </a:extLst>
              </p:cNvPr>
              <p:cNvSpPr txBox="1"/>
              <p:nvPr/>
            </p:nvSpPr>
            <p:spPr>
              <a:xfrm>
                <a:off x="7323099" y="5232901"/>
                <a:ext cx="28275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𝑇</m:t>
                      </m:r>
                      <m:r>
                        <a:rPr lang="pt-BR" sz="1600" b="0" i="1" smtClean="0">
                          <a:latin typeface="Cambria Math" panose="02040503050406030204" pitchFamily="18" charset="0"/>
                        </a:rPr>
                        <m:t>ê </m:t>
                      </m:r>
                      <m:r>
                        <a:rPr lang="pt-BR" sz="1600" b="0" i="1" smtClean="0">
                          <a:latin typeface="Cambria Math" panose="02040503050406030204" pitchFamily="18" charset="0"/>
                        </a:rPr>
                        <m:t>𝑑𝑒</m:t>
                      </m:r>
                      <m:r>
                        <a:rPr lang="pt-BR" sz="1600" b="0" i="1" smtClean="0">
                          <a:latin typeface="Cambria Math" panose="02040503050406030204" pitchFamily="18" charset="0"/>
                        </a:rPr>
                        <m:t> </m:t>
                      </m:r>
                      <m:r>
                        <a:rPr lang="pt-BR" sz="1600" b="0" i="1" smtClean="0">
                          <a:latin typeface="Cambria Math" panose="02040503050406030204" pitchFamily="18" charset="0"/>
                        </a:rPr>
                        <m:t>𝑝𝑎𝑠𝑠</m:t>
                      </m:r>
                      <m:r>
                        <a:rPr lang="pt-BR" sz="1600" b="0" i="1" smtClean="0">
                          <a:latin typeface="Cambria Math" panose="02040503050406030204" pitchFamily="18" charset="0"/>
                        </a:rPr>
                        <m:t>. </m:t>
                      </m:r>
                      <m:r>
                        <a:rPr lang="pt-BR" sz="1600" b="0" i="1" smtClean="0">
                          <a:latin typeface="Cambria Math" panose="02040503050406030204" pitchFamily="18" charset="0"/>
                        </a:rPr>
                        <m:t>𝑑𝑖𝑟𝑒𝑡𝑎</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9" name="CaixaDeTexto 18">
                <a:extLst>
                  <a:ext uri="{FF2B5EF4-FFF2-40B4-BE49-F238E27FC236}">
                    <a16:creationId xmlns:a16="http://schemas.microsoft.com/office/drawing/2014/main" id="{176AB196-BE28-48C6-ACAF-93C16C42A666}"/>
                  </a:ext>
                </a:extLst>
              </p:cNvPr>
              <p:cNvSpPr txBox="1">
                <a:spLocks noRot="1" noChangeAspect="1" noMove="1" noResize="1" noEditPoints="1" noAdjustHandles="1" noChangeArrowheads="1" noChangeShapeType="1" noTextEdit="1"/>
              </p:cNvSpPr>
              <p:nvPr/>
            </p:nvSpPr>
            <p:spPr>
              <a:xfrm>
                <a:off x="7323099" y="5232901"/>
                <a:ext cx="2827504" cy="246221"/>
              </a:xfrm>
              <a:prstGeom prst="rect">
                <a:avLst/>
              </a:prstGeom>
              <a:blipFill>
                <a:blip r:embed="rId12"/>
                <a:stretch>
                  <a:fillRect l="-1078" r="-1078" b="-2195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552C8579-228A-4294-B17C-95DDA7EC0904}"/>
                  </a:ext>
                </a:extLst>
              </p:cNvPr>
              <p:cNvSpPr txBox="1"/>
              <p:nvPr/>
            </p:nvSpPr>
            <p:spPr>
              <a:xfrm>
                <a:off x="3372562" y="5575301"/>
                <a:ext cx="24166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02 </m:t>
                      </m:r>
                      <m:r>
                        <a:rPr lang="pt-BR" sz="1600" b="0" i="1" smtClean="0">
                          <a:latin typeface="Cambria Math" panose="02040503050406030204" pitchFamily="18" charset="0"/>
                        </a:rPr>
                        <m:t>𝑗𝑜𝑒𝑙h𝑜</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90º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20" name="CaixaDeTexto 19">
                <a:extLst>
                  <a:ext uri="{FF2B5EF4-FFF2-40B4-BE49-F238E27FC236}">
                    <a16:creationId xmlns:a16="http://schemas.microsoft.com/office/drawing/2014/main" id="{552C8579-228A-4294-B17C-95DDA7EC0904}"/>
                  </a:ext>
                </a:extLst>
              </p:cNvPr>
              <p:cNvSpPr txBox="1">
                <a:spLocks noRot="1" noChangeAspect="1" noMove="1" noResize="1" noEditPoints="1" noAdjustHandles="1" noChangeArrowheads="1" noChangeShapeType="1" noTextEdit="1"/>
              </p:cNvSpPr>
              <p:nvPr/>
            </p:nvSpPr>
            <p:spPr>
              <a:xfrm>
                <a:off x="3372562" y="5575301"/>
                <a:ext cx="2416687" cy="246221"/>
              </a:xfrm>
              <a:prstGeom prst="rect">
                <a:avLst/>
              </a:prstGeom>
              <a:blipFill>
                <a:blip r:embed="rId13"/>
                <a:stretch>
                  <a:fillRect l="-1259" r="-1008" b="-32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9B76A2A1-DF99-4254-8EB9-B205D01D7089}"/>
                  </a:ext>
                </a:extLst>
              </p:cNvPr>
              <p:cNvSpPr txBox="1"/>
              <p:nvPr/>
            </p:nvSpPr>
            <p:spPr>
              <a:xfrm>
                <a:off x="3372562" y="5904210"/>
                <a:ext cx="17346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𝑆𝑎𝑖𝑑𝑎</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21" name="CaixaDeTexto 20">
                <a:extLst>
                  <a:ext uri="{FF2B5EF4-FFF2-40B4-BE49-F238E27FC236}">
                    <a16:creationId xmlns:a16="http://schemas.microsoft.com/office/drawing/2014/main" id="{9B76A2A1-DF99-4254-8EB9-B205D01D7089}"/>
                  </a:ext>
                </a:extLst>
              </p:cNvPr>
              <p:cNvSpPr txBox="1">
                <a:spLocks noRot="1" noChangeAspect="1" noMove="1" noResize="1" noEditPoints="1" noAdjustHandles="1" noChangeArrowheads="1" noChangeShapeType="1" noTextEdit="1"/>
              </p:cNvSpPr>
              <p:nvPr/>
            </p:nvSpPr>
            <p:spPr>
              <a:xfrm>
                <a:off x="3372562" y="5904210"/>
                <a:ext cx="1734641" cy="246221"/>
              </a:xfrm>
              <a:prstGeom prst="rect">
                <a:avLst/>
              </a:prstGeom>
              <a:blipFill>
                <a:blip r:embed="rId14"/>
                <a:stretch>
                  <a:fillRect l="-2105" r="-1754" b="-7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08F306AC-56EC-4E96-AFAA-F41383D28FA3}"/>
                  </a:ext>
                </a:extLst>
              </p:cNvPr>
              <p:cNvSpPr txBox="1"/>
              <p:nvPr/>
            </p:nvSpPr>
            <p:spPr>
              <a:xfrm>
                <a:off x="7323099" y="5542396"/>
                <a:ext cx="24166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02 </m:t>
                      </m:r>
                      <m:r>
                        <a:rPr lang="pt-BR" sz="1600" b="0" i="1" smtClean="0">
                          <a:latin typeface="Cambria Math" panose="02040503050406030204" pitchFamily="18" charset="0"/>
                        </a:rPr>
                        <m:t>𝑗𝑜𝑒𝑙h𝑜</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90º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22" name="CaixaDeTexto 21">
                <a:extLst>
                  <a:ext uri="{FF2B5EF4-FFF2-40B4-BE49-F238E27FC236}">
                    <a16:creationId xmlns:a16="http://schemas.microsoft.com/office/drawing/2014/main" id="{08F306AC-56EC-4E96-AFAA-F41383D28FA3}"/>
                  </a:ext>
                </a:extLst>
              </p:cNvPr>
              <p:cNvSpPr txBox="1">
                <a:spLocks noRot="1" noChangeAspect="1" noMove="1" noResize="1" noEditPoints="1" noAdjustHandles="1" noChangeArrowheads="1" noChangeShapeType="1" noTextEdit="1"/>
              </p:cNvSpPr>
              <p:nvPr/>
            </p:nvSpPr>
            <p:spPr>
              <a:xfrm>
                <a:off x="7323099" y="5542396"/>
                <a:ext cx="2416687" cy="246221"/>
              </a:xfrm>
              <a:prstGeom prst="rect">
                <a:avLst/>
              </a:prstGeom>
              <a:blipFill>
                <a:blip r:embed="rId15"/>
                <a:stretch>
                  <a:fillRect l="-1259" r="-1008" b="-3170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076582B4-C162-473F-BF08-613D2317860F}"/>
                  </a:ext>
                </a:extLst>
              </p:cNvPr>
              <p:cNvSpPr txBox="1"/>
              <p:nvPr/>
            </p:nvSpPr>
            <p:spPr>
              <a:xfrm>
                <a:off x="7323099" y="5871305"/>
                <a:ext cx="17346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𝑆𝑎𝑖𝑑𝑎</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23" name="CaixaDeTexto 22">
                <a:extLst>
                  <a:ext uri="{FF2B5EF4-FFF2-40B4-BE49-F238E27FC236}">
                    <a16:creationId xmlns:a16="http://schemas.microsoft.com/office/drawing/2014/main" id="{076582B4-C162-473F-BF08-613D2317860F}"/>
                  </a:ext>
                </a:extLst>
              </p:cNvPr>
              <p:cNvSpPr txBox="1">
                <a:spLocks noRot="1" noChangeAspect="1" noMove="1" noResize="1" noEditPoints="1" noAdjustHandles="1" noChangeArrowheads="1" noChangeShapeType="1" noTextEdit="1"/>
              </p:cNvSpPr>
              <p:nvPr/>
            </p:nvSpPr>
            <p:spPr>
              <a:xfrm>
                <a:off x="7323099" y="5871305"/>
                <a:ext cx="1734641" cy="246221"/>
              </a:xfrm>
              <a:prstGeom prst="rect">
                <a:avLst/>
              </a:prstGeom>
              <a:blipFill>
                <a:blip r:embed="rId16"/>
                <a:stretch>
                  <a:fillRect l="-2105" r="-1754"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6C0CCA87-4393-47F3-9B6B-3EC6B3914EF9}"/>
                  </a:ext>
                </a:extLst>
              </p:cNvPr>
              <p:cNvSpPr txBox="1"/>
              <p:nvPr/>
            </p:nvSpPr>
            <p:spPr>
              <a:xfrm>
                <a:off x="2987308" y="5230082"/>
                <a:ext cx="315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1,2</m:t>
                      </m:r>
                    </m:oMath>
                  </m:oMathPara>
                </a14:m>
                <a:endParaRPr lang="pt-BR" sz="1600" dirty="0">
                  <a:solidFill>
                    <a:srgbClr val="FF0000"/>
                  </a:solidFill>
                </a:endParaRPr>
              </a:p>
            </p:txBody>
          </p:sp>
        </mc:Choice>
        <mc:Fallback xmlns="">
          <p:sp>
            <p:nvSpPr>
              <p:cNvPr id="24" name="CaixaDeTexto 23">
                <a:extLst>
                  <a:ext uri="{FF2B5EF4-FFF2-40B4-BE49-F238E27FC236}">
                    <a16:creationId xmlns:a16="http://schemas.microsoft.com/office/drawing/2014/main" id="{6C0CCA87-4393-47F3-9B6B-3EC6B3914EF9}"/>
                  </a:ext>
                </a:extLst>
              </p:cNvPr>
              <p:cNvSpPr txBox="1">
                <a:spLocks noRot="1" noChangeAspect="1" noMove="1" noResize="1" noEditPoints="1" noAdjustHandles="1" noChangeArrowheads="1" noChangeShapeType="1" noTextEdit="1"/>
              </p:cNvSpPr>
              <p:nvPr/>
            </p:nvSpPr>
            <p:spPr>
              <a:xfrm>
                <a:off x="2987308" y="5230082"/>
                <a:ext cx="315792" cy="246221"/>
              </a:xfrm>
              <a:prstGeom prst="rect">
                <a:avLst/>
              </a:prstGeom>
              <a:blipFill>
                <a:blip r:embed="rId17"/>
                <a:stretch>
                  <a:fillRect l="-13462" r="-13462"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902C700D-6CC5-47B8-84DB-0E5C782A1C00}"/>
                  </a:ext>
                </a:extLst>
              </p:cNvPr>
              <p:cNvSpPr txBox="1"/>
              <p:nvPr/>
            </p:nvSpPr>
            <p:spPr>
              <a:xfrm>
                <a:off x="6093595" y="5583438"/>
                <a:ext cx="10875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2 . 1,2=2,4</m:t>
                      </m:r>
                    </m:oMath>
                  </m:oMathPara>
                </a14:m>
                <a:endParaRPr lang="pt-BR" sz="1600" dirty="0">
                  <a:solidFill>
                    <a:srgbClr val="FF0000"/>
                  </a:solidFill>
                </a:endParaRPr>
              </a:p>
            </p:txBody>
          </p:sp>
        </mc:Choice>
        <mc:Fallback xmlns="">
          <p:sp>
            <p:nvSpPr>
              <p:cNvPr id="25" name="CaixaDeTexto 24">
                <a:extLst>
                  <a:ext uri="{FF2B5EF4-FFF2-40B4-BE49-F238E27FC236}">
                    <a16:creationId xmlns:a16="http://schemas.microsoft.com/office/drawing/2014/main" id="{902C700D-6CC5-47B8-84DB-0E5C782A1C00}"/>
                  </a:ext>
                </a:extLst>
              </p:cNvPr>
              <p:cNvSpPr txBox="1">
                <a:spLocks noRot="1" noChangeAspect="1" noMove="1" noResize="1" noEditPoints="1" noAdjustHandles="1" noChangeArrowheads="1" noChangeShapeType="1" noTextEdit="1"/>
              </p:cNvSpPr>
              <p:nvPr/>
            </p:nvSpPr>
            <p:spPr>
              <a:xfrm>
                <a:off x="6093595" y="5583438"/>
                <a:ext cx="1087541" cy="246221"/>
              </a:xfrm>
              <a:prstGeom prst="rect">
                <a:avLst/>
              </a:prstGeom>
              <a:blipFill>
                <a:blip r:embed="rId18"/>
                <a:stretch>
                  <a:fillRect l="-3933" r="-3371"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a:extLst>
                  <a:ext uri="{FF2B5EF4-FFF2-40B4-BE49-F238E27FC236}">
                    <a16:creationId xmlns:a16="http://schemas.microsoft.com/office/drawing/2014/main" id="{C9FB9D3A-C24F-42BD-94EE-C19CC16CDE77}"/>
                  </a:ext>
                </a:extLst>
              </p:cNvPr>
              <p:cNvSpPr txBox="1"/>
              <p:nvPr/>
            </p:nvSpPr>
            <p:spPr>
              <a:xfrm>
                <a:off x="10124296" y="5542396"/>
                <a:ext cx="10875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2 . 1,2=2,4</m:t>
                      </m:r>
                    </m:oMath>
                  </m:oMathPara>
                </a14:m>
                <a:endParaRPr lang="pt-BR" sz="1600" dirty="0">
                  <a:solidFill>
                    <a:srgbClr val="FF0000"/>
                  </a:solidFill>
                </a:endParaRPr>
              </a:p>
            </p:txBody>
          </p:sp>
        </mc:Choice>
        <mc:Fallback xmlns="">
          <p:sp>
            <p:nvSpPr>
              <p:cNvPr id="26" name="CaixaDeTexto 25">
                <a:extLst>
                  <a:ext uri="{FF2B5EF4-FFF2-40B4-BE49-F238E27FC236}">
                    <a16:creationId xmlns:a16="http://schemas.microsoft.com/office/drawing/2014/main" id="{C9FB9D3A-C24F-42BD-94EE-C19CC16CDE77}"/>
                  </a:ext>
                </a:extLst>
              </p:cNvPr>
              <p:cNvSpPr txBox="1">
                <a:spLocks noRot="1" noChangeAspect="1" noMove="1" noResize="1" noEditPoints="1" noAdjustHandles="1" noChangeArrowheads="1" noChangeShapeType="1" noTextEdit="1"/>
              </p:cNvSpPr>
              <p:nvPr/>
            </p:nvSpPr>
            <p:spPr>
              <a:xfrm>
                <a:off x="10124296" y="5542396"/>
                <a:ext cx="1087541" cy="246221"/>
              </a:xfrm>
              <a:prstGeom prst="rect">
                <a:avLst/>
              </a:prstGeom>
              <a:blipFill>
                <a:blip r:embed="rId19"/>
                <a:stretch>
                  <a:fillRect l="-3933" r="-3371"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9B322E05-8F48-4F9C-A34D-CBB5E358809A}"/>
                  </a:ext>
                </a:extLst>
              </p:cNvPr>
              <p:cNvSpPr txBox="1"/>
              <p:nvPr/>
            </p:nvSpPr>
            <p:spPr>
              <a:xfrm>
                <a:off x="6834801" y="5230081"/>
                <a:ext cx="315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2,4</m:t>
                      </m:r>
                    </m:oMath>
                  </m:oMathPara>
                </a14:m>
                <a:endParaRPr lang="pt-BR" sz="1600" dirty="0">
                  <a:solidFill>
                    <a:srgbClr val="FF0000"/>
                  </a:solidFill>
                </a:endParaRPr>
              </a:p>
            </p:txBody>
          </p:sp>
        </mc:Choice>
        <mc:Fallback xmlns="">
          <p:sp>
            <p:nvSpPr>
              <p:cNvPr id="27" name="CaixaDeTexto 26">
                <a:extLst>
                  <a:ext uri="{FF2B5EF4-FFF2-40B4-BE49-F238E27FC236}">
                    <a16:creationId xmlns:a16="http://schemas.microsoft.com/office/drawing/2014/main" id="{9B322E05-8F48-4F9C-A34D-CBB5E358809A}"/>
                  </a:ext>
                </a:extLst>
              </p:cNvPr>
              <p:cNvSpPr txBox="1">
                <a:spLocks noRot="1" noChangeAspect="1" noMove="1" noResize="1" noEditPoints="1" noAdjustHandles="1" noChangeArrowheads="1" noChangeShapeType="1" noTextEdit="1"/>
              </p:cNvSpPr>
              <p:nvPr/>
            </p:nvSpPr>
            <p:spPr>
              <a:xfrm>
                <a:off x="6834801" y="5230081"/>
                <a:ext cx="315792" cy="246221"/>
              </a:xfrm>
              <a:prstGeom prst="rect">
                <a:avLst/>
              </a:prstGeom>
              <a:blipFill>
                <a:blip r:embed="rId20"/>
                <a:stretch>
                  <a:fillRect l="-13462" r="-13462"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CaixaDeTexto 27">
                <a:extLst>
                  <a:ext uri="{FF2B5EF4-FFF2-40B4-BE49-F238E27FC236}">
                    <a16:creationId xmlns:a16="http://schemas.microsoft.com/office/drawing/2014/main" id="{AC979405-B736-4621-B4AA-11AE922A53EC}"/>
                  </a:ext>
                </a:extLst>
              </p:cNvPr>
              <p:cNvSpPr txBox="1"/>
              <p:nvPr/>
            </p:nvSpPr>
            <p:spPr>
              <a:xfrm>
                <a:off x="10606705" y="5231477"/>
                <a:ext cx="315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0,8</m:t>
                      </m:r>
                    </m:oMath>
                  </m:oMathPara>
                </a14:m>
                <a:endParaRPr lang="pt-BR" sz="1600" dirty="0">
                  <a:solidFill>
                    <a:srgbClr val="FF0000"/>
                  </a:solidFill>
                </a:endParaRPr>
              </a:p>
            </p:txBody>
          </p:sp>
        </mc:Choice>
        <mc:Fallback xmlns="">
          <p:sp>
            <p:nvSpPr>
              <p:cNvPr id="28" name="CaixaDeTexto 27">
                <a:extLst>
                  <a:ext uri="{FF2B5EF4-FFF2-40B4-BE49-F238E27FC236}">
                    <a16:creationId xmlns:a16="http://schemas.microsoft.com/office/drawing/2014/main" id="{AC979405-B736-4621-B4AA-11AE922A53EC}"/>
                  </a:ext>
                </a:extLst>
              </p:cNvPr>
              <p:cNvSpPr txBox="1">
                <a:spLocks noRot="1" noChangeAspect="1" noMove="1" noResize="1" noEditPoints="1" noAdjustHandles="1" noChangeArrowheads="1" noChangeShapeType="1" noTextEdit="1"/>
              </p:cNvSpPr>
              <p:nvPr/>
            </p:nvSpPr>
            <p:spPr>
              <a:xfrm>
                <a:off x="10606705" y="5231477"/>
                <a:ext cx="315792" cy="246221"/>
              </a:xfrm>
              <a:prstGeom prst="rect">
                <a:avLst/>
              </a:prstGeom>
              <a:blipFill>
                <a:blip r:embed="rId21"/>
                <a:stretch>
                  <a:fillRect l="-15385" r="-11538"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9" name="CaixaDeTexto 28">
                <a:extLst>
                  <a:ext uri="{FF2B5EF4-FFF2-40B4-BE49-F238E27FC236}">
                    <a16:creationId xmlns:a16="http://schemas.microsoft.com/office/drawing/2014/main" id="{BF3488FB-A94B-4497-AAB0-2EE14848D42D}"/>
                  </a:ext>
                </a:extLst>
              </p:cNvPr>
              <p:cNvSpPr txBox="1"/>
              <p:nvPr/>
            </p:nvSpPr>
            <p:spPr>
              <a:xfrm>
                <a:off x="6834801" y="5868574"/>
                <a:ext cx="315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0,9</m:t>
                      </m:r>
                    </m:oMath>
                  </m:oMathPara>
                </a14:m>
                <a:endParaRPr lang="pt-BR" sz="1600" dirty="0">
                  <a:solidFill>
                    <a:srgbClr val="FF0000"/>
                  </a:solidFill>
                </a:endParaRPr>
              </a:p>
            </p:txBody>
          </p:sp>
        </mc:Choice>
        <mc:Fallback xmlns="">
          <p:sp>
            <p:nvSpPr>
              <p:cNvPr id="29" name="CaixaDeTexto 28">
                <a:extLst>
                  <a:ext uri="{FF2B5EF4-FFF2-40B4-BE49-F238E27FC236}">
                    <a16:creationId xmlns:a16="http://schemas.microsoft.com/office/drawing/2014/main" id="{BF3488FB-A94B-4497-AAB0-2EE14848D42D}"/>
                  </a:ext>
                </a:extLst>
              </p:cNvPr>
              <p:cNvSpPr txBox="1">
                <a:spLocks noRot="1" noChangeAspect="1" noMove="1" noResize="1" noEditPoints="1" noAdjustHandles="1" noChangeArrowheads="1" noChangeShapeType="1" noTextEdit="1"/>
              </p:cNvSpPr>
              <p:nvPr/>
            </p:nvSpPr>
            <p:spPr>
              <a:xfrm>
                <a:off x="6834801" y="5868574"/>
                <a:ext cx="315792" cy="246221"/>
              </a:xfrm>
              <a:prstGeom prst="rect">
                <a:avLst/>
              </a:prstGeom>
              <a:blipFill>
                <a:blip r:embed="rId22"/>
                <a:stretch>
                  <a:fillRect l="-13462" r="-13462"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028D8453-E3D6-4049-B6A2-3C8AD15B8C5F}"/>
                  </a:ext>
                </a:extLst>
              </p:cNvPr>
              <p:cNvSpPr txBox="1"/>
              <p:nvPr/>
            </p:nvSpPr>
            <p:spPr>
              <a:xfrm>
                <a:off x="9689067" y="5855732"/>
                <a:ext cx="217915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0,9</m:t>
                      </m:r>
                    </m:oMath>
                  </m:oMathPara>
                </a14:m>
                <a:endParaRPr lang="pt-BR" sz="1600" dirty="0">
                  <a:solidFill>
                    <a:srgbClr val="FF0000"/>
                  </a:solidFill>
                </a:endParaRPr>
              </a:p>
            </p:txBody>
          </p:sp>
        </mc:Choice>
        <mc:Fallback xmlns="">
          <p:sp>
            <p:nvSpPr>
              <p:cNvPr id="30" name="CaixaDeTexto 29">
                <a:extLst>
                  <a:ext uri="{FF2B5EF4-FFF2-40B4-BE49-F238E27FC236}">
                    <a16:creationId xmlns:a16="http://schemas.microsoft.com/office/drawing/2014/main" id="{028D8453-E3D6-4049-B6A2-3C8AD15B8C5F}"/>
                  </a:ext>
                </a:extLst>
              </p:cNvPr>
              <p:cNvSpPr txBox="1">
                <a:spLocks noRot="1" noChangeAspect="1" noMove="1" noResize="1" noEditPoints="1" noAdjustHandles="1" noChangeArrowheads="1" noChangeShapeType="1" noTextEdit="1"/>
              </p:cNvSpPr>
              <p:nvPr/>
            </p:nvSpPr>
            <p:spPr>
              <a:xfrm>
                <a:off x="9689067" y="5855732"/>
                <a:ext cx="2179156" cy="246221"/>
              </a:xfrm>
              <a:prstGeom prst="rect">
                <a:avLst/>
              </a:prstGeom>
              <a:blipFill>
                <a:blip r:embed="rId23"/>
                <a:stretch>
                  <a:fillRect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06728967-1B45-43B8-960D-174B651F4F91}"/>
                  </a:ext>
                </a:extLst>
              </p:cNvPr>
              <p:cNvSpPr txBox="1"/>
              <p:nvPr/>
            </p:nvSpPr>
            <p:spPr>
              <a:xfrm>
                <a:off x="98120" y="6268030"/>
                <a:ext cx="6736682" cy="5899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rPr>
                        <m:t>𝐽</m:t>
                      </m:r>
                      <m:r>
                        <a:rPr lang="pt-BR" sz="1600" i="1" smtClean="0">
                          <a:latin typeface="Cambria Math" panose="02040503050406030204" pitchFamily="18" charset="0"/>
                        </a:rPr>
                        <m:t>=8,69 . </m:t>
                      </m:r>
                      <m:sSup>
                        <m:sSupPr>
                          <m:ctrlPr>
                            <a:rPr lang="pt-BR" sz="1600" i="1">
                              <a:latin typeface="Cambria Math" panose="02040503050406030204" pitchFamily="18" charset="0"/>
                            </a:rPr>
                          </m:ctrlPr>
                        </m:sSupPr>
                        <m:e>
                          <m:r>
                            <a:rPr lang="pt-BR" sz="1600" i="1">
                              <a:latin typeface="Cambria Math" panose="02040503050406030204" pitchFamily="18" charset="0"/>
                            </a:rPr>
                            <m:t>10</m:t>
                          </m:r>
                        </m:e>
                        <m:sup>
                          <m:r>
                            <a:rPr lang="pt-BR" sz="1600" i="1">
                              <a:latin typeface="Cambria Math" panose="02040503050406030204" pitchFamily="18" charset="0"/>
                            </a:rPr>
                            <m:t>6</m:t>
                          </m:r>
                        </m:sup>
                      </m:sSup>
                      <m:r>
                        <a:rPr lang="pt-BR" sz="1600" i="1">
                          <a:latin typeface="Cambria Math" panose="02040503050406030204" pitchFamily="18" charset="0"/>
                        </a:rPr>
                        <m:t>.  </m:t>
                      </m:r>
                      <m:f>
                        <m:fPr>
                          <m:ctrlPr>
                            <a:rPr lang="pt-BR" sz="1600" i="1">
                              <a:latin typeface="Cambria Math" panose="02040503050406030204" pitchFamily="18" charset="0"/>
                            </a:rPr>
                          </m:ctrlPr>
                        </m:fPr>
                        <m:num>
                          <m:sSup>
                            <m:sSupPr>
                              <m:ctrlPr>
                                <a:rPr lang="pt-BR" sz="1600" i="1">
                                  <a:latin typeface="Cambria Math" panose="02040503050406030204" pitchFamily="18" charset="0"/>
                                </a:rPr>
                              </m:ctrlPr>
                            </m:sSupPr>
                            <m:e>
                              <m:r>
                                <a:rPr lang="pt-BR" sz="1600" i="1">
                                  <a:latin typeface="Cambria Math" panose="02040503050406030204" pitchFamily="18" charset="0"/>
                                </a:rPr>
                                <m:t>𝑄</m:t>
                              </m:r>
                            </m:e>
                            <m:sup>
                              <m:r>
                                <a:rPr lang="pt-BR" sz="1600" i="1">
                                  <a:latin typeface="Cambria Math" panose="02040503050406030204" pitchFamily="18" charset="0"/>
                                </a:rPr>
                                <m:t>1,75</m:t>
                              </m:r>
                            </m:sup>
                          </m:sSup>
                        </m:num>
                        <m:den>
                          <m:sSup>
                            <m:sSupPr>
                              <m:ctrlPr>
                                <a:rPr lang="pt-BR" sz="1600" i="1">
                                  <a:latin typeface="Cambria Math" panose="02040503050406030204" pitchFamily="18" charset="0"/>
                                </a:rPr>
                              </m:ctrlPr>
                            </m:sSupPr>
                            <m:e>
                              <m:r>
                                <a:rPr lang="pt-BR" sz="1600" i="1">
                                  <a:latin typeface="Cambria Math" panose="02040503050406030204" pitchFamily="18" charset="0"/>
                                </a:rPr>
                                <m:t>𝐷</m:t>
                              </m:r>
                            </m:e>
                            <m:sup>
                              <m:r>
                                <a:rPr lang="pt-BR" sz="1600" i="1">
                                  <a:latin typeface="Cambria Math" panose="02040503050406030204" pitchFamily="18" charset="0"/>
                                </a:rPr>
                                <m:t>4,75</m:t>
                              </m:r>
                            </m:sup>
                          </m:sSup>
                        </m:den>
                      </m:f>
                      <m:r>
                        <a:rPr lang="pt-BR" sz="1600" b="0" i="1" smtClean="0">
                          <a:latin typeface="Cambria Math" panose="02040503050406030204" pitchFamily="18" charset="0"/>
                        </a:rPr>
                        <m:t>=</m:t>
                      </m:r>
                      <m:r>
                        <a:rPr lang="pt-BR" sz="1600" i="1">
                          <a:latin typeface="Cambria Math" panose="02040503050406030204" pitchFamily="18" charset="0"/>
                        </a:rPr>
                        <m:t>8,69 . </m:t>
                      </m:r>
                      <m:sSup>
                        <m:sSupPr>
                          <m:ctrlPr>
                            <a:rPr lang="pt-BR" sz="1600" i="1">
                              <a:latin typeface="Cambria Math" panose="02040503050406030204" pitchFamily="18" charset="0"/>
                            </a:rPr>
                          </m:ctrlPr>
                        </m:sSupPr>
                        <m:e>
                          <m:r>
                            <a:rPr lang="pt-BR" sz="1600" i="1">
                              <a:latin typeface="Cambria Math" panose="02040503050406030204" pitchFamily="18" charset="0"/>
                            </a:rPr>
                            <m:t>10</m:t>
                          </m:r>
                        </m:e>
                        <m:sup>
                          <m:r>
                            <a:rPr lang="pt-BR" sz="1600" i="1">
                              <a:latin typeface="Cambria Math" panose="02040503050406030204" pitchFamily="18" charset="0"/>
                            </a:rPr>
                            <m:t>6</m:t>
                          </m:r>
                        </m:sup>
                      </m:sSup>
                      <m:r>
                        <a:rPr lang="pt-BR" sz="1600" i="1">
                          <a:latin typeface="Cambria Math" panose="02040503050406030204" pitchFamily="18" charset="0"/>
                        </a:rPr>
                        <m:t>.  </m:t>
                      </m:r>
                      <m:f>
                        <m:fPr>
                          <m:ctrlPr>
                            <a:rPr lang="pt-BR" sz="1600" i="1">
                              <a:latin typeface="Cambria Math" panose="02040503050406030204" pitchFamily="18" charset="0"/>
                            </a:rPr>
                          </m:ctrlPr>
                        </m:fPr>
                        <m:num>
                          <m:sSup>
                            <m:sSupPr>
                              <m:ctrlPr>
                                <a:rPr lang="pt-BR" sz="1600" i="1">
                                  <a:latin typeface="Cambria Math" panose="02040503050406030204" pitchFamily="18" charset="0"/>
                                </a:rPr>
                              </m:ctrlPr>
                            </m:sSupPr>
                            <m:e>
                              <m:r>
                                <a:rPr lang="pt-BR" sz="1600" b="0" i="1" smtClean="0">
                                  <a:latin typeface="Cambria Math" panose="02040503050406030204" pitchFamily="18" charset="0"/>
                                </a:rPr>
                                <m:t>0,19</m:t>
                              </m:r>
                            </m:e>
                            <m:sup>
                              <m:r>
                                <a:rPr lang="pt-BR" sz="1600" i="1">
                                  <a:latin typeface="Cambria Math" panose="02040503050406030204" pitchFamily="18" charset="0"/>
                                </a:rPr>
                                <m:t>1,75</m:t>
                              </m:r>
                            </m:sup>
                          </m:sSup>
                        </m:num>
                        <m:den>
                          <m:sSup>
                            <m:sSupPr>
                              <m:ctrlPr>
                                <a:rPr lang="pt-BR" sz="1600" i="1">
                                  <a:latin typeface="Cambria Math" panose="02040503050406030204" pitchFamily="18" charset="0"/>
                                </a:rPr>
                              </m:ctrlPr>
                            </m:sSupPr>
                            <m:e>
                              <m:r>
                                <a:rPr lang="pt-BR" sz="1600" b="0" i="1" smtClean="0">
                                  <a:latin typeface="Cambria Math" panose="02040503050406030204" pitchFamily="18" charset="0"/>
                                </a:rPr>
                                <m:t>20</m:t>
                              </m:r>
                            </m:e>
                            <m:sup>
                              <m:r>
                                <a:rPr lang="pt-BR" sz="1600" i="1">
                                  <a:latin typeface="Cambria Math" panose="02040503050406030204" pitchFamily="18" charset="0"/>
                                </a:rPr>
                                <m:t>4,75</m:t>
                              </m:r>
                            </m:sup>
                          </m:sSup>
                        </m:den>
                      </m:f>
                      <m:r>
                        <a:rPr lang="pt-BR" sz="1600" b="0" i="1" smtClean="0">
                          <a:latin typeface="Cambria Math" panose="02040503050406030204" pitchFamily="18" charset="0"/>
                        </a:rPr>
                        <m:t>=0,31</m:t>
                      </m:r>
                      <m:r>
                        <a:rPr lang="pt-BR" sz="1600" b="0" i="1" smtClean="0">
                          <a:latin typeface="Cambria Math" panose="02040503050406030204" pitchFamily="18" charset="0"/>
                        </a:rPr>
                        <m:t>𝑘𝑃𝑎</m:t>
                      </m:r>
                      <m:r>
                        <a:rPr lang="pt-BR" sz="1600" b="0" i="1" smtClean="0">
                          <a:latin typeface="Cambria Math" panose="02040503050406030204" pitchFamily="18" charset="0"/>
                        </a:rPr>
                        <m:t>/</m:t>
                      </m:r>
                      <m:r>
                        <a:rPr lang="pt-BR" sz="1600" b="0" i="1" smtClean="0">
                          <a:latin typeface="Cambria Math" panose="02040503050406030204" pitchFamily="18" charset="0"/>
                        </a:rPr>
                        <m:t>𝑚</m:t>
                      </m:r>
                      <m:r>
                        <a:rPr lang="pt-BR" sz="1600" b="0" i="1" smtClean="0">
                          <a:latin typeface="Cambria Math" panose="02040503050406030204" pitchFamily="18" charset="0"/>
                          <a:ea typeface="Cambria Math" panose="02040503050406030204" pitchFamily="18" charset="0"/>
                        </a:rPr>
                        <m:t>→0,031</m:t>
                      </m:r>
                      <m:r>
                        <a:rPr lang="pt-BR" sz="1600" b="0" i="1" smtClean="0">
                          <a:latin typeface="Cambria Math" panose="02040503050406030204" pitchFamily="18" charset="0"/>
                          <a:ea typeface="Cambria Math" panose="02040503050406030204" pitchFamily="18" charset="0"/>
                        </a:rPr>
                        <m:t>𝑚𝑐𝑎</m:t>
                      </m:r>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m:t>
                      </m:r>
                    </m:oMath>
                  </m:oMathPara>
                </a14:m>
                <a:endParaRPr lang="pt-BR" sz="1600" dirty="0"/>
              </a:p>
            </p:txBody>
          </p:sp>
        </mc:Choice>
        <mc:Fallback xmlns="">
          <p:sp>
            <p:nvSpPr>
              <p:cNvPr id="32" name="CaixaDeTexto 31">
                <a:extLst>
                  <a:ext uri="{FF2B5EF4-FFF2-40B4-BE49-F238E27FC236}">
                    <a16:creationId xmlns:a16="http://schemas.microsoft.com/office/drawing/2014/main" id="{06728967-1B45-43B8-960D-174B651F4F91}"/>
                  </a:ext>
                </a:extLst>
              </p:cNvPr>
              <p:cNvSpPr txBox="1">
                <a:spLocks noRot="1" noChangeAspect="1" noMove="1" noResize="1" noEditPoints="1" noAdjustHandles="1" noChangeArrowheads="1" noChangeShapeType="1" noTextEdit="1"/>
              </p:cNvSpPr>
              <p:nvPr/>
            </p:nvSpPr>
            <p:spPr>
              <a:xfrm>
                <a:off x="98120" y="6268030"/>
                <a:ext cx="6736682" cy="589970"/>
              </a:xfrm>
              <a:prstGeom prst="rect">
                <a:avLst/>
              </a:prstGeom>
              <a:blipFill>
                <a:blip r:embed="rId2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26074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animBg="1"/>
      <p:bldP spid="8" grpId="0"/>
      <p:bldP spid="9" grpId="0" animBg="1"/>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3E0E5-B34C-49E2-9D7A-289939380486}"/>
              </a:ext>
            </a:extLst>
          </p:cNvPr>
          <p:cNvSpPr>
            <a:spLocks noGrp="1"/>
          </p:cNvSpPr>
          <p:nvPr>
            <p:ph type="title"/>
          </p:nvPr>
        </p:nvSpPr>
        <p:spPr>
          <a:xfrm>
            <a:off x="640080" y="719725"/>
            <a:ext cx="2752354" cy="2709275"/>
          </a:xfrm>
          <a:prstGeom prst="ellipse">
            <a:avLst/>
          </a:prstGeom>
          <a:solidFill>
            <a:schemeClr val="tx1"/>
          </a:solidFill>
          <a:ln w="174625" cmpd="thinThick">
            <a:solidFill>
              <a:schemeClr val="tx1"/>
            </a:solidFill>
          </a:ln>
        </p:spPr>
        <p:txBody>
          <a:bodyPr vert="horz" lIns="91440" tIns="45720" rIns="91440" bIns="45720" rtlCol="0" anchor="ctr">
            <a:noAutofit/>
          </a:bodyPr>
          <a:lstStyle/>
          <a:p>
            <a:pPr algn="ctr"/>
            <a:r>
              <a:rPr lang="en-US" sz="1900" dirty="0">
                <a:solidFill>
                  <a:schemeClr val="bg1"/>
                </a:solidFill>
              </a:rPr>
              <a:t>Ex. 3</a:t>
            </a:r>
            <a:br>
              <a:rPr lang="en-US" sz="1900" dirty="0">
                <a:solidFill>
                  <a:schemeClr val="bg1"/>
                </a:solidFill>
              </a:rPr>
            </a:br>
            <a:r>
              <a:rPr lang="en-US" sz="1900" dirty="0" err="1">
                <a:solidFill>
                  <a:schemeClr val="bg1"/>
                </a:solidFill>
              </a:rPr>
              <a:t>Prumada</a:t>
            </a:r>
            <a:r>
              <a:rPr lang="en-US" sz="1900" dirty="0">
                <a:solidFill>
                  <a:schemeClr val="bg1"/>
                </a:solidFill>
              </a:rPr>
              <a:t> AF4</a:t>
            </a:r>
            <a:br>
              <a:rPr lang="en-US" sz="1900" dirty="0">
                <a:solidFill>
                  <a:schemeClr val="bg1"/>
                </a:solidFill>
              </a:rPr>
            </a:br>
            <a:r>
              <a:rPr lang="en-US" sz="1900" dirty="0" err="1">
                <a:solidFill>
                  <a:schemeClr val="bg1"/>
                </a:solidFill>
              </a:rPr>
              <a:t>Dimensionar</a:t>
            </a:r>
            <a:r>
              <a:rPr lang="en-US" sz="1900" dirty="0">
                <a:solidFill>
                  <a:schemeClr val="bg1"/>
                </a:solidFill>
              </a:rPr>
              <a:t> a </a:t>
            </a:r>
            <a:r>
              <a:rPr lang="en-US" sz="1900" dirty="0" err="1">
                <a:solidFill>
                  <a:schemeClr val="bg1"/>
                </a:solidFill>
              </a:rPr>
              <a:t>coluna</a:t>
            </a:r>
            <a:r>
              <a:rPr lang="en-US" sz="1900" dirty="0">
                <a:solidFill>
                  <a:schemeClr val="bg1"/>
                </a:solidFill>
              </a:rPr>
              <a:t> de </a:t>
            </a:r>
            <a:r>
              <a:rPr lang="en-US" sz="1900" dirty="0" err="1">
                <a:solidFill>
                  <a:schemeClr val="bg1"/>
                </a:solidFill>
              </a:rPr>
              <a:t>água</a:t>
            </a:r>
            <a:r>
              <a:rPr lang="en-US" sz="1900" dirty="0">
                <a:solidFill>
                  <a:schemeClr val="bg1"/>
                </a:solidFill>
              </a:rPr>
              <a:t> </a:t>
            </a:r>
            <a:r>
              <a:rPr lang="en-US" sz="1900" dirty="0" err="1">
                <a:solidFill>
                  <a:schemeClr val="bg1"/>
                </a:solidFill>
              </a:rPr>
              <a:t>fria</a:t>
            </a:r>
            <a:r>
              <a:rPr lang="en-US" sz="1900" dirty="0">
                <a:solidFill>
                  <a:schemeClr val="bg1"/>
                </a:solidFill>
              </a:rPr>
              <a:t> AF4, de PVC, </a:t>
            </a:r>
            <a:r>
              <a:rPr lang="en-US" sz="1900" dirty="0" err="1">
                <a:solidFill>
                  <a:schemeClr val="bg1"/>
                </a:solidFill>
              </a:rPr>
              <a:t>sabendo</a:t>
            </a:r>
            <a:r>
              <a:rPr lang="en-US" sz="1900" dirty="0">
                <a:solidFill>
                  <a:schemeClr val="bg1"/>
                </a:solidFill>
              </a:rPr>
              <a:t> que a </a:t>
            </a:r>
            <a:r>
              <a:rPr lang="en-US" sz="1900" dirty="0" err="1">
                <a:solidFill>
                  <a:schemeClr val="bg1"/>
                </a:solidFill>
              </a:rPr>
              <a:t>caixa</a:t>
            </a:r>
            <a:r>
              <a:rPr lang="en-US" sz="1900" dirty="0">
                <a:solidFill>
                  <a:schemeClr val="bg1"/>
                </a:solidFill>
              </a:rPr>
              <a:t> </a:t>
            </a:r>
            <a:r>
              <a:rPr lang="en-US" sz="1900" dirty="0" err="1">
                <a:solidFill>
                  <a:schemeClr val="bg1"/>
                </a:solidFill>
              </a:rPr>
              <a:t>d’água</a:t>
            </a:r>
            <a:r>
              <a:rPr lang="en-US" sz="1900" dirty="0">
                <a:solidFill>
                  <a:schemeClr val="bg1"/>
                </a:solidFill>
              </a:rPr>
              <a:t> </a:t>
            </a:r>
            <a:r>
              <a:rPr lang="en-US" sz="1900" dirty="0" err="1">
                <a:solidFill>
                  <a:schemeClr val="bg1"/>
                </a:solidFill>
              </a:rPr>
              <a:t>possui</a:t>
            </a:r>
            <a:r>
              <a:rPr lang="en-US" sz="1900" dirty="0">
                <a:solidFill>
                  <a:schemeClr val="bg1"/>
                </a:solidFill>
              </a:rPr>
              <a:t> </a:t>
            </a:r>
            <a:r>
              <a:rPr lang="en-US" sz="1900" dirty="0" err="1">
                <a:solidFill>
                  <a:schemeClr val="bg1"/>
                </a:solidFill>
              </a:rPr>
              <a:t>altura</a:t>
            </a:r>
            <a:r>
              <a:rPr lang="en-US" sz="1900" dirty="0">
                <a:solidFill>
                  <a:schemeClr val="bg1"/>
                </a:solidFill>
              </a:rPr>
              <a:t> de 120 cm.</a:t>
            </a:r>
            <a:br>
              <a:rPr lang="en-US" sz="1900" dirty="0">
                <a:solidFill>
                  <a:schemeClr val="bg1"/>
                </a:solidFill>
              </a:rPr>
            </a:br>
            <a:endParaRPr lang="en-US" sz="1900" dirty="0">
              <a:solidFill>
                <a:schemeClr val="bg1"/>
              </a:solidFill>
            </a:endParaRPr>
          </a:p>
        </p:txBody>
      </p:sp>
      <p:pic>
        <p:nvPicPr>
          <p:cNvPr id="6" name="Imagem 5">
            <a:extLst>
              <a:ext uri="{FF2B5EF4-FFF2-40B4-BE49-F238E27FC236}">
                <a16:creationId xmlns:a16="http://schemas.microsoft.com/office/drawing/2014/main" id="{890D229F-597B-49E3-BB5B-ABD30A02E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809" y="-1068252"/>
            <a:ext cx="6065886" cy="8580294"/>
          </a:xfrm>
          <a:prstGeom prst="rect">
            <a:avLst/>
          </a:prstGeom>
        </p:spPr>
      </p:pic>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C021C500-E152-412B-BA7A-1F80DF036CBD}"/>
                  </a:ext>
                </a:extLst>
              </p:cNvPr>
              <p:cNvSpPr txBox="1"/>
              <p:nvPr/>
            </p:nvSpPr>
            <p:spPr>
              <a:xfrm>
                <a:off x="7290622" y="4496604"/>
                <a:ext cx="7028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i="1" smtClean="0">
                          <a:solidFill>
                            <a:srgbClr val="FF0000"/>
                          </a:solidFill>
                          <a:latin typeface="Cambria Math" panose="02040503050406030204" pitchFamily="18" charset="0"/>
                        </a:rPr>
                        <m:t>𝐴</m:t>
                      </m:r>
                    </m:oMath>
                  </m:oMathPara>
                </a14:m>
                <a:endParaRPr lang="pt-BR" dirty="0">
                  <a:solidFill>
                    <a:srgbClr val="FF0000"/>
                  </a:solidFill>
                </a:endParaRPr>
              </a:p>
            </p:txBody>
          </p:sp>
        </mc:Choice>
        <mc:Fallback xmlns="">
          <p:sp>
            <p:nvSpPr>
              <p:cNvPr id="4" name="CaixaDeTexto 3">
                <a:extLst>
                  <a:ext uri="{FF2B5EF4-FFF2-40B4-BE49-F238E27FC236}">
                    <a16:creationId xmlns:a16="http://schemas.microsoft.com/office/drawing/2014/main" id="{C021C500-E152-412B-BA7A-1F80DF036CBD}"/>
                  </a:ext>
                </a:extLst>
              </p:cNvPr>
              <p:cNvSpPr txBox="1">
                <a:spLocks noRot="1" noChangeAspect="1" noMove="1" noResize="1" noEditPoints="1" noAdjustHandles="1" noChangeArrowheads="1" noChangeShapeType="1" noTextEdit="1"/>
              </p:cNvSpPr>
              <p:nvPr/>
            </p:nvSpPr>
            <p:spPr>
              <a:xfrm>
                <a:off x="7290622" y="4496604"/>
                <a:ext cx="702860"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3E7335F2-FD90-434D-8785-BB4E39225421}"/>
                  </a:ext>
                </a:extLst>
              </p:cNvPr>
              <p:cNvSpPr txBox="1"/>
              <p:nvPr/>
            </p:nvSpPr>
            <p:spPr>
              <a:xfrm>
                <a:off x="640080" y="4446739"/>
                <a:ext cx="23697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𝐿𝑣</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m:t>
                      </m:r>
                      <m:r>
                        <a:rPr lang="pt-BR" b="0" i="1" smtClean="0">
                          <a:latin typeface="Cambria Math" panose="02040503050406030204" pitchFamily="18" charset="0"/>
                        </a:rPr>
                        <m:t>𝑅𝑜𝑢𝑝𝑎𝑠</m:t>
                      </m:r>
                      <m:r>
                        <a:rPr lang="pt-BR" b="0" i="1" smtClean="0">
                          <a:latin typeface="Cambria Math" panose="02040503050406030204" pitchFamily="18" charset="0"/>
                          <a:ea typeface="Cambria Math" panose="02040503050406030204" pitchFamily="18" charset="0"/>
                        </a:rPr>
                        <m:t>→1,0</m:t>
                      </m:r>
                    </m:oMath>
                  </m:oMathPara>
                </a14:m>
                <a:endParaRPr lang="pt-BR" dirty="0"/>
              </a:p>
            </p:txBody>
          </p:sp>
        </mc:Choice>
        <mc:Fallback xmlns="">
          <p:sp>
            <p:nvSpPr>
              <p:cNvPr id="5" name="CaixaDeTexto 4">
                <a:extLst>
                  <a:ext uri="{FF2B5EF4-FFF2-40B4-BE49-F238E27FC236}">
                    <a16:creationId xmlns:a16="http://schemas.microsoft.com/office/drawing/2014/main" id="{3E7335F2-FD90-434D-8785-BB4E39225421}"/>
                  </a:ext>
                </a:extLst>
              </p:cNvPr>
              <p:cNvSpPr txBox="1">
                <a:spLocks noRot="1" noChangeAspect="1" noMove="1" noResize="1" noEditPoints="1" noAdjustHandles="1" noChangeArrowheads="1" noChangeShapeType="1" noTextEdit="1"/>
              </p:cNvSpPr>
              <p:nvPr/>
            </p:nvSpPr>
            <p:spPr>
              <a:xfrm>
                <a:off x="640080" y="4446739"/>
                <a:ext cx="2369751" cy="276999"/>
              </a:xfrm>
              <a:prstGeom prst="rect">
                <a:avLst/>
              </a:prstGeom>
              <a:blipFill>
                <a:blip r:embed="rId4"/>
                <a:stretch>
                  <a:fillRect l="-1799" r="-1799" b="-3260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F3D4F308-A26F-4E23-A52A-3B22040BEDFF}"/>
                  </a:ext>
                </a:extLst>
              </p:cNvPr>
              <p:cNvSpPr txBox="1"/>
              <p:nvPr/>
            </p:nvSpPr>
            <p:spPr>
              <a:xfrm>
                <a:off x="640080" y="4872624"/>
                <a:ext cx="2320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𝑇𝑄</m:t>
                      </m:r>
                      <m:r>
                        <a:rPr lang="pt-BR" b="0" i="1" smtClean="0">
                          <a:latin typeface="Cambria Math" panose="02040503050406030204" pitchFamily="18" charset="0"/>
                        </a:rPr>
                        <m:t>:</m:t>
                      </m:r>
                      <m:r>
                        <a:rPr lang="pt-BR" b="0" i="1" smtClean="0">
                          <a:latin typeface="Cambria Math" panose="02040503050406030204" pitchFamily="18" charset="0"/>
                        </a:rPr>
                        <m:t>𝑇𝑜𝑟𝑛𝑒𝑖𝑟𝑎</m:t>
                      </m:r>
                      <m:r>
                        <a:rPr lang="pt-BR" i="1">
                          <a:latin typeface="Cambria Math" panose="02040503050406030204" pitchFamily="18" charset="0"/>
                          <a:ea typeface="Cambria Math" panose="02040503050406030204" pitchFamily="18" charset="0"/>
                        </a:rPr>
                        <m:t>→0,</m:t>
                      </m:r>
                      <m:r>
                        <a:rPr lang="pt-BR" b="0" i="1" smtClean="0">
                          <a:latin typeface="Cambria Math" panose="02040503050406030204" pitchFamily="18" charset="0"/>
                          <a:ea typeface="Cambria Math" panose="02040503050406030204" pitchFamily="18" charset="0"/>
                        </a:rPr>
                        <m:t>7</m:t>
                      </m:r>
                    </m:oMath>
                  </m:oMathPara>
                </a14:m>
                <a:endParaRPr lang="pt-BR" dirty="0"/>
              </a:p>
            </p:txBody>
          </p:sp>
        </mc:Choice>
        <mc:Fallback xmlns="">
          <p:sp>
            <p:nvSpPr>
              <p:cNvPr id="7" name="CaixaDeTexto 6">
                <a:extLst>
                  <a:ext uri="{FF2B5EF4-FFF2-40B4-BE49-F238E27FC236}">
                    <a16:creationId xmlns:a16="http://schemas.microsoft.com/office/drawing/2014/main" id="{F3D4F308-A26F-4E23-A52A-3B22040BEDFF}"/>
                  </a:ext>
                </a:extLst>
              </p:cNvPr>
              <p:cNvSpPr txBox="1">
                <a:spLocks noRot="1" noChangeAspect="1" noMove="1" noResize="1" noEditPoints="1" noAdjustHandles="1" noChangeArrowheads="1" noChangeShapeType="1" noTextEdit="1"/>
              </p:cNvSpPr>
              <p:nvPr/>
            </p:nvSpPr>
            <p:spPr>
              <a:xfrm>
                <a:off x="640080" y="4872624"/>
                <a:ext cx="2320700" cy="276999"/>
              </a:xfrm>
              <a:prstGeom prst="rect">
                <a:avLst/>
              </a:prstGeom>
              <a:blipFill>
                <a:blip r:embed="rId5"/>
                <a:stretch>
                  <a:fillRect l="-1837" r="-1837" b="-2826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771FA115-C188-4C19-B3AA-9D6997FB9DDE}"/>
                  </a:ext>
                </a:extLst>
              </p:cNvPr>
              <p:cNvSpPr txBox="1"/>
              <p:nvPr/>
            </p:nvSpPr>
            <p:spPr>
              <a:xfrm>
                <a:off x="427384" y="5192573"/>
                <a:ext cx="2814668" cy="763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pt-BR" sz="1800" b="0" i="1" smtClean="0">
                              <a:solidFill>
                                <a:schemeClr val="tx1"/>
                              </a:solidFill>
                              <a:latin typeface="Cambria Math" panose="02040503050406030204" pitchFamily="18" charset="0"/>
                            </a:rPr>
                          </m:ctrlPr>
                        </m:naryPr>
                        <m:sub/>
                        <m:sup/>
                        <m:e>
                          <m:r>
                            <a:rPr lang="pt-BR" sz="1800" b="0" i="1" smtClean="0">
                              <a:solidFill>
                                <a:schemeClr val="tx1"/>
                              </a:solidFill>
                              <a:latin typeface="Cambria Math" panose="02040503050406030204" pitchFamily="18" charset="0"/>
                            </a:rPr>
                            <m:t>𝑃</m:t>
                          </m:r>
                        </m:e>
                      </m:nary>
                      <m:r>
                        <a:rPr lang="pt-BR" sz="1800" b="0" i="1" smtClean="0">
                          <a:solidFill>
                            <a:schemeClr val="tx1"/>
                          </a:solidFill>
                          <a:latin typeface="Cambria Math" panose="02040503050406030204" pitchFamily="18" charset="0"/>
                        </a:rPr>
                        <m:t>=1,0+0,7=1,7</m:t>
                      </m:r>
                    </m:oMath>
                  </m:oMathPara>
                </a14:m>
                <a:endParaRPr lang="pt-BR" dirty="0"/>
              </a:p>
            </p:txBody>
          </p:sp>
        </mc:Choice>
        <mc:Fallback xmlns="">
          <p:sp>
            <p:nvSpPr>
              <p:cNvPr id="8" name="CaixaDeTexto 7">
                <a:extLst>
                  <a:ext uri="{FF2B5EF4-FFF2-40B4-BE49-F238E27FC236}">
                    <a16:creationId xmlns:a16="http://schemas.microsoft.com/office/drawing/2014/main" id="{771FA115-C188-4C19-B3AA-9D6997FB9DDE}"/>
                  </a:ext>
                </a:extLst>
              </p:cNvPr>
              <p:cNvSpPr txBox="1">
                <a:spLocks noRot="1" noChangeAspect="1" noMove="1" noResize="1" noEditPoints="1" noAdjustHandles="1" noChangeArrowheads="1" noChangeShapeType="1" noTextEdit="1"/>
              </p:cNvSpPr>
              <p:nvPr/>
            </p:nvSpPr>
            <p:spPr>
              <a:xfrm>
                <a:off x="427384" y="5192573"/>
                <a:ext cx="2814668" cy="763094"/>
              </a:xfrm>
              <a:prstGeom prst="rect">
                <a:avLst/>
              </a:prstGeom>
              <a:blipFill>
                <a:blip r:embed="rId6"/>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6154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CB0A1-65B6-4058-B9E5-4F24DCE72AF3}"/>
              </a:ext>
            </a:extLst>
          </p:cNvPr>
          <p:cNvSpPr>
            <a:spLocks noGrp="1"/>
          </p:cNvSpPr>
          <p:nvPr>
            <p:ph type="title"/>
          </p:nvPr>
        </p:nvSpPr>
        <p:spPr/>
        <p:txBody>
          <a:bodyPr/>
          <a:lstStyle/>
          <a:p>
            <a:r>
              <a:rPr lang="pt-BR" dirty="0"/>
              <a:t>Resolução</a:t>
            </a:r>
          </a:p>
        </p:txBody>
      </p:sp>
      <p:graphicFrame>
        <p:nvGraphicFramePr>
          <p:cNvPr id="4" name="Tabela 3">
            <a:extLst>
              <a:ext uri="{FF2B5EF4-FFF2-40B4-BE49-F238E27FC236}">
                <a16:creationId xmlns:a16="http://schemas.microsoft.com/office/drawing/2014/main" id="{55055606-5B42-41C7-AE47-51EAB5F34135}"/>
              </a:ext>
            </a:extLst>
          </p:cNvPr>
          <p:cNvGraphicFramePr>
            <a:graphicFrameLocks noGrp="1"/>
          </p:cNvGraphicFramePr>
          <p:nvPr>
            <p:extLst>
              <p:ext uri="{D42A27DB-BD31-4B8C-83A1-F6EECF244321}">
                <p14:modId xmlns:p14="http://schemas.microsoft.com/office/powerpoint/2010/main" val="1557711006"/>
              </p:ext>
            </p:extLst>
          </p:nvPr>
        </p:nvGraphicFramePr>
        <p:xfrm>
          <a:off x="196240" y="1550496"/>
          <a:ext cx="11799519" cy="2497141"/>
        </p:xfrm>
        <a:graphic>
          <a:graphicData uri="http://schemas.openxmlformats.org/drawingml/2006/table">
            <a:tbl>
              <a:tblPr firstRow="1" bandRow="1">
                <a:tableStyleId>{5C22544A-7EE6-4342-B048-85BDC9FD1C3A}</a:tableStyleId>
              </a:tblPr>
              <a:tblGrid>
                <a:gridCol w="845527">
                  <a:extLst>
                    <a:ext uri="{9D8B030D-6E8A-4147-A177-3AD203B41FA5}">
                      <a16:colId xmlns:a16="http://schemas.microsoft.com/office/drawing/2014/main" val="284271138"/>
                    </a:ext>
                  </a:extLst>
                </a:gridCol>
                <a:gridCol w="896006">
                  <a:extLst>
                    <a:ext uri="{9D8B030D-6E8A-4147-A177-3AD203B41FA5}">
                      <a16:colId xmlns:a16="http://schemas.microsoft.com/office/drawing/2014/main" val="2751089564"/>
                    </a:ext>
                  </a:extLst>
                </a:gridCol>
                <a:gridCol w="933866">
                  <a:extLst>
                    <a:ext uri="{9D8B030D-6E8A-4147-A177-3AD203B41FA5}">
                      <a16:colId xmlns:a16="http://schemas.microsoft.com/office/drawing/2014/main" val="8131435"/>
                    </a:ext>
                  </a:extLst>
                </a:gridCol>
                <a:gridCol w="795048">
                  <a:extLst>
                    <a:ext uri="{9D8B030D-6E8A-4147-A177-3AD203B41FA5}">
                      <a16:colId xmlns:a16="http://schemas.microsoft.com/office/drawing/2014/main" val="4240491379"/>
                    </a:ext>
                  </a:extLst>
                </a:gridCol>
                <a:gridCol w="744569">
                  <a:extLst>
                    <a:ext uri="{9D8B030D-6E8A-4147-A177-3AD203B41FA5}">
                      <a16:colId xmlns:a16="http://schemas.microsoft.com/office/drawing/2014/main" val="1093857582"/>
                    </a:ext>
                  </a:extLst>
                </a:gridCol>
                <a:gridCol w="921246">
                  <a:extLst>
                    <a:ext uri="{9D8B030D-6E8A-4147-A177-3AD203B41FA5}">
                      <a16:colId xmlns:a16="http://schemas.microsoft.com/office/drawing/2014/main" val="4111584697"/>
                    </a:ext>
                  </a:extLst>
                </a:gridCol>
                <a:gridCol w="820287">
                  <a:extLst>
                    <a:ext uri="{9D8B030D-6E8A-4147-A177-3AD203B41FA5}">
                      <a16:colId xmlns:a16="http://schemas.microsoft.com/office/drawing/2014/main" val="361779586"/>
                    </a:ext>
                  </a:extLst>
                </a:gridCol>
                <a:gridCol w="1653195">
                  <a:extLst>
                    <a:ext uri="{9D8B030D-6E8A-4147-A177-3AD203B41FA5}">
                      <a16:colId xmlns:a16="http://schemas.microsoft.com/office/drawing/2014/main" val="2202966962"/>
                    </a:ext>
                  </a:extLst>
                </a:gridCol>
                <a:gridCol w="568326">
                  <a:extLst>
                    <a:ext uri="{9D8B030D-6E8A-4147-A177-3AD203B41FA5}">
                      <a16:colId xmlns:a16="http://schemas.microsoft.com/office/drawing/2014/main" val="1260038299"/>
                    </a:ext>
                  </a:extLst>
                </a:gridCol>
                <a:gridCol w="626275">
                  <a:extLst>
                    <a:ext uri="{9D8B030D-6E8A-4147-A177-3AD203B41FA5}">
                      <a16:colId xmlns:a16="http://schemas.microsoft.com/office/drawing/2014/main" val="3744875380"/>
                    </a:ext>
                  </a:extLst>
                </a:gridCol>
                <a:gridCol w="677191">
                  <a:extLst>
                    <a:ext uri="{9D8B030D-6E8A-4147-A177-3AD203B41FA5}">
                      <a16:colId xmlns:a16="http://schemas.microsoft.com/office/drawing/2014/main" val="918274180"/>
                    </a:ext>
                  </a:extLst>
                </a:gridCol>
                <a:gridCol w="878738">
                  <a:extLst>
                    <a:ext uri="{9D8B030D-6E8A-4147-A177-3AD203B41FA5}">
                      <a16:colId xmlns:a16="http://schemas.microsoft.com/office/drawing/2014/main" val="3476106068"/>
                    </a:ext>
                  </a:extLst>
                </a:gridCol>
                <a:gridCol w="795635">
                  <a:extLst>
                    <a:ext uri="{9D8B030D-6E8A-4147-A177-3AD203B41FA5}">
                      <a16:colId xmlns:a16="http://schemas.microsoft.com/office/drawing/2014/main" val="3445360535"/>
                    </a:ext>
                  </a:extLst>
                </a:gridCol>
                <a:gridCol w="643610">
                  <a:extLst>
                    <a:ext uri="{9D8B030D-6E8A-4147-A177-3AD203B41FA5}">
                      <a16:colId xmlns:a16="http://schemas.microsoft.com/office/drawing/2014/main" val="2282380729"/>
                    </a:ext>
                  </a:extLst>
                </a:gridCol>
              </a:tblGrid>
              <a:tr h="263990">
                <a:tc gridSpan="14">
                  <a:txBody>
                    <a:bodyPr/>
                    <a:lstStyle/>
                    <a:p>
                      <a:pPr algn="ctr" fontAlgn="b"/>
                      <a:r>
                        <a:rPr lang="pt-BR" sz="1400" u="none" strike="noStrike" dirty="0">
                          <a:effectLst/>
                        </a:rPr>
                        <a:t>Dimensionamento das tubulações da coluna de distribuição AF4</a:t>
                      </a:r>
                      <a:endParaRPr lang="pt-BR" sz="1400" b="0" i="0" u="none" strike="noStrike" dirty="0">
                        <a:solidFill>
                          <a:srgbClr val="000000"/>
                        </a:solidFill>
                        <a:effectLst/>
                        <a:latin typeface="Calibri" panose="020F0502020204030204" pitchFamily="34" charset="0"/>
                      </a:endParaRPr>
                    </a:p>
                  </a:txBody>
                  <a:tcPr marL="11764" marR="11764" marT="11764"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67368932"/>
                  </a:ext>
                </a:extLst>
              </a:tr>
              <a:tr h="442571">
                <a:tc rowSpan="2">
                  <a:txBody>
                    <a:bodyPr/>
                    <a:lstStyle/>
                    <a:p>
                      <a:pPr algn="ctr" fontAlgn="ctr"/>
                      <a:r>
                        <a:rPr lang="pt-BR" sz="1400" u="none" strike="noStrike">
                          <a:effectLst/>
                        </a:rPr>
                        <a:t>Trecho</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Peso Unitario</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Peso Acumulado</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Vazão (m³/s)</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dirty="0">
                          <a:effectLst/>
                        </a:rPr>
                        <a:t>Diâmetro(mm)</a:t>
                      </a:r>
                      <a:endParaRPr lang="pt-BR" sz="14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dirty="0">
                          <a:effectLst/>
                        </a:rPr>
                        <a:t>Velocidade (m/s)</a:t>
                      </a:r>
                      <a:endParaRPr lang="pt-BR" sz="1400" b="0" i="0" u="none" strike="noStrike" dirty="0">
                        <a:solidFill>
                          <a:srgbClr val="000000"/>
                        </a:solidFill>
                        <a:effectLst/>
                        <a:latin typeface="Calibri" panose="020F0502020204030204" pitchFamily="34" charset="0"/>
                      </a:endParaRPr>
                    </a:p>
                  </a:txBody>
                  <a:tcPr marL="11764" marR="11764" marT="11764" marB="0" anchor="ctr"/>
                </a:tc>
                <a:tc gridSpan="3">
                  <a:txBody>
                    <a:bodyPr/>
                    <a:lstStyle/>
                    <a:p>
                      <a:pPr algn="ctr" fontAlgn="b"/>
                      <a:r>
                        <a:rPr lang="pt-BR" sz="1400" u="none" strike="noStrike" dirty="0">
                          <a:effectLst/>
                        </a:rPr>
                        <a:t>Comprimento (L)</a:t>
                      </a:r>
                      <a:endParaRPr lang="pt-BR" sz="1400" b="0" i="0" u="none" strike="noStrike" dirty="0">
                        <a:solidFill>
                          <a:srgbClr val="000000"/>
                        </a:solidFill>
                        <a:effectLst/>
                        <a:latin typeface="Calibri" panose="020F0502020204030204" pitchFamily="34" charset="0"/>
                      </a:endParaRPr>
                    </a:p>
                  </a:txBody>
                  <a:tcPr marL="11764" marR="11764" marT="11764" marB="0" anchor="ctr"/>
                </a:tc>
                <a:tc hMerge="1">
                  <a:txBody>
                    <a:bodyPr/>
                    <a:lstStyle/>
                    <a:p>
                      <a:endParaRPr lang="pt-BR"/>
                    </a:p>
                  </a:txBody>
                  <a:tcPr/>
                </a:tc>
                <a:tc hMerge="1">
                  <a:txBody>
                    <a:bodyPr/>
                    <a:lstStyle/>
                    <a:p>
                      <a:endParaRPr lang="pt-BR"/>
                    </a:p>
                  </a:txBody>
                  <a:tcPr/>
                </a:tc>
                <a:tc rowSpan="2">
                  <a:txBody>
                    <a:bodyPr/>
                    <a:lstStyle/>
                    <a:p>
                      <a:pPr algn="ctr" fontAlgn="ctr"/>
                      <a:r>
                        <a:rPr lang="pt-BR" sz="1400" u="none" strike="noStrike">
                          <a:effectLst/>
                        </a:rPr>
                        <a:t>J</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el-GR" sz="1400" u="none" strike="noStrike" dirty="0">
                          <a:effectLst/>
                        </a:rPr>
                        <a:t>Δ</a:t>
                      </a:r>
                      <a:r>
                        <a:rPr lang="pt-BR" sz="1400" u="none" strike="noStrike" dirty="0">
                          <a:effectLst/>
                        </a:rPr>
                        <a:t>H - Perda de Carga</a:t>
                      </a:r>
                      <a:endParaRPr lang="pt-BR" sz="14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dirty="0">
                          <a:effectLst/>
                        </a:rPr>
                        <a:t>Desnível (m)</a:t>
                      </a:r>
                      <a:endParaRPr lang="pt-BR" sz="1400" b="0" i="0" u="none" strike="noStrike" dirty="0">
                        <a:solidFill>
                          <a:srgbClr val="000000"/>
                        </a:solidFill>
                        <a:effectLst/>
                        <a:latin typeface="Calibri" panose="020F0502020204030204" pitchFamily="34" charset="0"/>
                      </a:endParaRPr>
                    </a:p>
                  </a:txBody>
                  <a:tcPr marL="11764" marR="11764" marT="11764" marB="0" anchor="ctr"/>
                </a:tc>
                <a:tc gridSpan="2">
                  <a:txBody>
                    <a:bodyPr/>
                    <a:lstStyle/>
                    <a:p>
                      <a:pPr algn="ctr" fontAlgn="ctr"/>
                      <a:r>
                        <a:rPr lang="pt-BR" sz="1400" u="none" strike="noStrike">
                          <a:effectLst/>
                        </a:rPr>
                        <a:t>Pressão</a:t>
                      </a:r>
                      <a:endParaRPr lang="pt-BR" sz="1400" b="0" i="0" u="none" strike="noStrike">
                        <a:solidFill>
                          <a:srgbClr val="000000"/>
                        </a:solidFill>
                        <a:effectLst/>
                        <a:latin typeface="Calibri" panose="020F0502020204030204" pitchFamily="34" charset="0"/>
                      </a:endParaRPr>
                    </a:p>
                  </a:txBody>
                  <a:tcPr marL="11764" marR="11764" marT="11764" marB="0" anchor="ctr"/>
                </a:tc>
                <a:tc hMerge="1">
                  <a:txBody>
                    <a:bodyPr/>
                    <a:lstStyle/>
                    <a:p>
                      <a:endParaRPr lang="pt-BR"/>
                    </a:p>
                  </a:txBody>
                  <a:tcPr/>
                </a:tc>
                <a:extLst>
                  <a:ext uri="{0D108BD9-81ED-4DB2-BD59-A6C34878D82A}">
                    <a16:rowId xmlns:a16="http://schemas.microsoft.com/office/drawing/2014/main" val="2530622490"/>
                  </a:ext>
                </a:extLst>
              </a:tr>
              <a:tr h="442571">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400" u="none" strike="noStrike">
                          <a:effectLst/>
                        </a:rPr>
                        <a:t>Desenv.</a:t>
                      </a:r>
                      <a:endParaRPr lang="pt-BR" sz="1400" b="0" i="0" u="none" strike="noStrike">
                        <a:solidFill>
                          <a:srgbClr val="000000"/>
                        </a:solidFill>
                        <a:effectLst/>
                        <a:latin typeface="Calibri" panose="020F0502020204030204" pitchFamily="34" charset="0"/>
                      </a:endParaRPr>
                    </a:p>
                  </a:txBody>
                  <a:tcPr marL="11764" marR="11764" marT="11764" marB="0" anchor="ctr"/>
                </a:tc>
                <a:tc>
                  <a:txBody>
                    <a:bodyPr/>
                    <a:lstStyle/>
                    <a:p>
                      <a:pPr algn="ctr" fontAlgn="ctr"/>
                      <a:r>
                        <a:rPr lang="pt-BR" sz="1400" u="none" strike="noStrike" dirty="0">
                          <a:effectLst/>
                        </a:rPr>
                        <a:t>Equivalente</a:t>
                      </a:r>
                      <a:endParaRPr lang="pt-BR" sz="1400" b="0" i="0" u="none" strike="noStrike" dirty="0">
                        <a:solidFill>
                          <a:srgbClr val="000000"/>
                        </a:solidFill>
                        <a:effectLst/>
                        <a:latin typeface="Calibri" panose="020F0502020204030204" pitchFamily="34" charset="0"/>
                      </a:endParaRPr>
                    </a:p>
                  </a:txBody>
                  <a:tcPr marL="11764" marR="11764" marT="11764" marB="0" anchor="ctr"/>
                </a:tc>
                <a:tc>
                  <a:txBody>
                    <a:bodyPr/>
                    <a:lstStyle/>
                    <a:p>
                      <a:pPr algn="ctr" fontAlgn="ctr"/>
                      <a:r>
                        <a:rPr lang="pt-BR" sz="1400" u="none" strike="noStrike">
                          <a:effectLst/>
                        </a:rPr>
                        <a:t>Total</a:t>
                      </a:r>
                      <a:endParaRPr lang="pt-BR" sz="1400" b="0" i="0" u="none" strike="noStrike">
                        <a:solidFill>
                          <a:srgbClr val="000000"/>
                        </a:solidFill>
                        <a:effectLst/>
                        <a:latin typeface="Calibri" panose="020F0502020204030204" pitchFamily="34" charset="0"/>
                      </a:endParaRPr>
                    </a:p>
                  </a:txBody>
                  <a:tcPr marL="11764" marR="11764" marT="11764" marB="0" anchor="ct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b"/>
                      <a:r>
                        <a:rPr lang="pt-BR" sz="1400" u="none" strike="noStrike" dirty="0">
                          <a:effectLst/>
                        </a:rPr>
                        <a:t>Disponível</a:t>
                      </a:r>
                      <a:endParaRPr lang="pt-BR" sz="1400" b="0" i="0" u="none" strike="noStrike" dirty="0">
                        <a:solidFill>
                          <a:srgbClr val="000000"/>
                        </a:solidFill>
                        <a:effectLst/>
                        <a:latin typeface="Calibri" panose="020F0502020204030204" pitchFamily="34" charset="0"/>
                      </a:endParaRPr>
                    </a:p>
                  </a:txBody>
                  <a:tcPr marL="11764" marR="11764" marT="11764" marB="0" anchor="ctr"/>
                </a:tc>
                <a:tc>
                  <a:txBody>
                    <a:bodyPr/>
                    <a:lstStyle/>
                    <a:p>
                      <a:pPr algn="ctr" fontAlgn="b"/>
                      <a:r>
                        <a:rPr lang="pt-BR" sz="1400" u="none" strike="noStrike" dirty="0">
                          <a:effectLst/>
                        </a:rPr>
                        <a:t>Jusante</a:t>
                      </a:r>
                      <a:endParaRPr lang="pt-BR" sz="1400" b="0" i="0" u="none" strike="noStrike" dirty="0">
                        <a:solidFill>
                          <a:srgbClr val="000000"/>
                        </a:solidFill>
                        <a:effectLst/>
                        <a:latin typeface="Calibri" panose="020F0502020204030204" pitchFamily="34" charset="0"/>
                      </a:endParaRPr>
                    </a:p>
                  </a:txBody>
                  <a:tcPr marL="11764" marR="11764" marT="11764" marB="0" anchor="ctr"/>
                </a:tc>
                <a:extLst>
                  <a:ext uri="{0D108BD9-81ED-4DB2-BD59-A6C34878D82A}">
                    <a16:rowId xmlns:a16="http://schemas.microsoft.com/office/drawing/2014/main" val="3085439480"/>
                  </a:ext>
                </a:extLst>
              </a:tr>
              <a:tr h="471041">
                <a:tc>
                  <a:txBody>
                    <a:bodyPr/>
                    <a:lstStyle/>
                    <a:p>
                      <a:pPr algn="ctr" fontAlgn="b"/>
                      <a:r>
                        <a:rPr lang="pt-BR" sz="1400" b="0" i="0" u="none" strike="noStrike" dirty="0">
                          <a:solidFill>
                            <a:srgbClr val="000000"/>
                          </a:solidFill>
                          <a:effectLst/>
                          <a:latin typeface="Calibri" panose="020F0502020204030204" pitchFamily="34" charset="0"/>
                        </a:rPr>
                        <a:t>AF4 - A</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1,7</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1,7</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0,00039</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1,3</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4,9</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0,11</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0,54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+1,60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+3,06</a:t>
                      </a:r>
                    </a:p>
                  </a:txBody>
                  <a:tcPr marL="11764" marR="11764" marT="11764" marB="0" anchor="ctr"/>
                </a:tc>
                <a:extLst>
                  <a:ext uri="{0D108BD9-81ED-4DB2-BD59-A6C34878D82A}">
                    <a16:rowId xmlns:a16="http://schemas.microsoft.com/office/drawing/2014/main" val="4249982163"/>
                  </a:ext>
                </a:extLst>
              </a:tr>
              <a:tr h="263990">
                <a:tc>
                  <a:txBody>
                    <a:bodyPr/>
                    <a:lstStyle/>
                    <a:p>
                      <a:pPr algn="ctr" fontAlgn="b"/>
                      <a:r>
                        <a:rPr lang="pt-BR" sz="1400" b="0" i="0" u="none" strike="noStrike" dirty="0">
                          <a:solidFill>
                            <a:srgbClr val="000000"/>
                          </a:solidFill>
                          <a:effectLst/>
                          <a:latin typeface="Calibri" panose="020F0502020204030204" pitchFamily="34" charset="0"/>
                        </a:rPr>
                        <a:t>A -  </a:t>
                      </a:r>
                      <a:r>
                        <a:rPr lang="pt-BR" sz="1400" b="0" i="0" u="none" strike="noStrike" dirty="0" err="1">
                          <a:solidFill>
                            <a:srgbClr val="000000"/>
                          </a:solidFill>
                          <a:effectLst/>
                          <a:latin typeface="Calibri" panose="020F0502020204030204" pitchFamily="34" charset="0"/>
                        </a:rPr>
                        <a:t>Lv</a:t>
                      </a:r>
                      <a:r>
                        <a:rPr lang="pt-BR" sz="1400" b="0" i="0" u="none" strike="noStrike" dirty="0">
                          <a:solidFill>
                            <a:srgbClr val="000000"/>
                          </a:solidFill>
                          <a:effectLst/>
                          <a:latin typeface="Calibri" panose="020F0502020204030204" pitchFamily="34" charset="0"/>
                        </a:rPr>
                        <a:t> </a:t>
                      </a:r>
                      <a:r>
                        <a:rPr lang="pt-BR" sz="1400" b="0" i="0" u="none" strike="noStrike" dirty="0" err="1">
                          <a:solidFill>
                            <a:srgbClr val="000000"/>
                          </a:solidFill>
                          <a:effectLst/>
                          <a:latin typeface="Calibri" panose="020F0502020204030204" pitchFamily="34" charset="0"/>
                        </a:rPr>
                        <a:t>Roup</a:t>
                      </a:r>
                      <a:r>
                        <a:rPr lang="pt-BR" sz="1400" b="0" i="0" u="none" strike="noStrike" dirty="0">
                          <a:solidFill>
                            <a:srgbClr val="000000"/>
                          </a:solidFill>
                          <a:effectLst/>
                          <a:latin typeface="Calibri" panose="020F0502020204030204" pitchFamily="34" charset="0"/>
                        </a:rPr>
                        <a:t>.</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0,00030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0,15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4,65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0,07</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0,32</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-0,15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+3,06</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+2,59</a:t>
                      </a:r>
                    </a:p>
                  </a:txBody>
                  <a:tcPr marL="11764" marR="11764" marT="11764" marB="0" anchor="ctr"/>
                </a:tc>
                <a:extLst>
                  <a:ext uri="{0D108BD9-81ED-4DB2-BD59-A6C34878D82A}">
                    <a16:rowId xmlns:a16="http://schemas.microsoft.com/office/drawing/2014/main" val="207497455"/>
                  </a:ext>
                </a:extLst>
              </a:tr>
              <a:tr h="263990">
                <a:tc>
                  <a:txBody>
                    <a:bodyPr/>
                    <a:lstStyle/>
                    <a:p>
                      <a:pPr algn="ctr" fontAlgn="b"/>
                      <a:r>
                        <a:rPr lang="pt-BR" sz="1400" b="0" i="0" u="none" strike="noStrike" dirty="0">
                          <a:solidFill>
                            <a:srgbClr val="000000"/>
                          </a:solidFill>
                          <a:effectLst/>
                          <a:latin typeface="Calibri" panose="020F0502020204030204" pitchFamily="34" charset="0"/>
                        </a:rPr>
                        <a:t>A – TQ: Torneira</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0,7</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0,7</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0,00025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0,83</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0,65</a:t>
                      </a:r>
                    </a:p>
                  </a:txBody>
                  <a:tcPr marL="11764" marR="11764" marT="11764" marB="0" anchor="ctr"/>
                </a:tc>
                <a:tc>
                  <a:txBody>
                    <a:bodyPr/>
                    <a:lstStyle/>
                    <a:p>
                      <a:pPr algn="ctr" fontAlgn="b"/>
                      <a:r>
                        <a:rPr lang="pt-BR" sz="1400" b="0" i="0" u="none" strike="noStrike">
                          <a:solidFill>
                            <a:srgbClr val="000000"/>
                          </a:solidFill>
                          <a:effectLst/>
                          <a:latin typeface="Calibri" panose="020F0502020204030204" pitchFamily="34" charset="0"/>
                        </a:rPr>
                        <a:t>4,1</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4,75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0,24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+0,15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+3,06</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+2,97</a:t>
                      </a:r>
                    </a:p>
                  </a:txBody>
                  <a:tcPr marL="11764" marR="11764" marT="11764" marB="0" anchor="ctr"/>
                </a:tc>
                <a:extLst>
                  <a:ext uri="{0D108BD9-81ED-4DB2-BD59-A6C34878D82A}">
                    <a16:rowId xmlns:a16="http://schemas.microsoft.com/office/drawing/2014/main" val="1018696778"/>
                  </a:ext>
                </a:extLst>
              </a:tr>
            </a:tbl>
          </a:graphicData>
        </a:graphic>
      </p:graphicFrame>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60D5B6DF-A69C-4B72-8AE1-8DFD19284C92}"/>
                  </a:ext>
                </a:extLst>
              </p:cNvPr>
              <p:cNvSpPr txBox="1"/>
              <p:nvPr/>
            </p:nvSpPr>
            <p:spPr>
              <a:xfrm>
                <a:off x="-241453" y="4271017"/>
                <a:ext cx="6337454" cy="427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𝑄</m:t>
                      </m:r>
                      <m:r>
                        <a:rPr lang="en-US" sz="1800" b="0" i="1" smtClean="0">
                          <a:solidFill>
                            <a:schemeClr val="tx1"/>
                          </a:solidFill>
                          <a:latin typeface="Cambria Math" panose="02040503050406030204" pitchFamily="18" charset="0"/>
                        </a:rPr>
                        <m:t>= 0,3 .</m:t>
                      </m:r>
                      <m:rad>
                        <m:radPr>
                          <m:degHide m:val="on"/>
                          <m:ctrlPr>
                            <a:rPr lang="en-US" sz="1800" i="1">
                              <a:solidFill>
                                <a:schemeClr val="tx1"/>
                              </a:solidFill>
                              <a:latin typeface="Cambria Math" panose="02040503050406030204" pitchFamily="18" charset="0"/>
                            </a:rPr>
                          </m:ctrlPr>
                        </m:radPr>
                        <m:deg/>
                        <m:e>
                          <m:r>
                            <a:rPr lang="en-US" sz="1800" b="0" i="1">
                              <a:solidFill>
                                <a:schemeClr val="tx1"/>
                              </a:solidFill>
                              <a:latin typeface="Cambria Math" panose="02040503050406030204" pitchFamily="18" charset="0"/>
                            </a:rPr>
                            <m:t>𝛴</m:t>
                          </m:r>
                          <m:r>
                            <a:rPr lang="en-US" sz="1800" b="0" i="1">
                              <a:solidFill>
                                <a:schemeClr val="tx1"/>
                              </a:solidFill>
                              <a:latin typeface="Cambria Math" panose="02040503050406030204" pitchFamily="18" charset="0"/>
                            </a:rPr>
                            <m:t>𝑃</m:t>
                          </m:r>
                        </m:e>
                      </m:rad>
                      <m:r>
                        <a:rPr lang="pt-BR" sz="1800" b="0" i="1" smtClean="0">
                          <a:solidFill>
                            <a:schemeClr val="tx1"/>
                          </a:solidFill>
                          <a:latin typeface="Cambria Math" panose="02040503050406030204" pitchFamily="18" charset="0"/>
                        </a:rPr>
                        <m:t>=0,3 . </m:t>
                      </m:r>
                      <m:rad>
                        <m:radPr>
                          <m:degHide m:val="on"/>
                          <m:ctrlPr>
                            <a:rPr lang="pt-BR" sz="1800" b="0" i="1" smtClean="0">
                              <a:solidFill>
                                <a:schemeClr val="tx1"/>
                              </a:solidFill>
                              <a:latin typeface="Cambria Math" panose="02040503050406030204" pitchFamily="18" charset="0"/>
                            </a:rPr>
                          </m:ctrlPr>
                        </m:radPr>
                        <m:deg/>
                        <m:e>
                          <m:r>
                            <a:rPr lang="pt-BR" sz="1800" b="0" i="1" smtClean="0">
                              <a:solidFill>
                                <a:schemeClr val="tx1"/>
                              </a:solidFill>
                              <a:latin typeface="Cambria Math" panose="02040503050406030204" pitchFamily="18" charset="0"/>
                            </a:rPr>
                            <m:t>1,7</m:t>
                          </m:r>
                        </m:e>
                      </m:rad>
                      <m:r>
                        <a:rPr lang="pt-BR" sz="1800" b="0" i="1" smtClean="0">
                          <a:solidFill>
                            <a:schemeClr val="tx1"/>
                          </a:solidFill>
                          <a:latin typeface="Cambria Math" panose="02040503050406030204" pitchFamily="18" charset="0"/>
                        </a:rPr>
                        <m:t>=0,39</m:t>
                      </m:r>
                      <m:r>
                        <a:rPr lang="pt-BR" sz="1800" b="0" i="1" smtClean="0">
                          <a:solidFill>
                            <a:schemeClr val="tx1"/>
                          </a:solidFill>
                          <a:latin typeface="Cambria Math" panose="02040503050406030204" pitchFamily="18" charset="0"/>
                          <a:ea typeface="Cambria Math" panose="02040503050406030204" pitchFamily="18" charset="0"/>
                        </a:rPr>
                        <m:t>ℓ/</m:t>
                      </m:r>
                      <m:r>
                        <a:rPr lang="pt-BR" sz="1800" b="0" i="1" smtClean="0">
                          <a:solidFill>
                            <a:schemeClr val="tx1"/>
                          </a:solidFill>
                          <a:latin typeface="Cambria Math" panose="02040503050406030204" pitchFamily="18" charset="0"/>
                          <a:ea typeface="Cambria Math" panose="02040503050406030204" pitchFamily="18" charset="0"/>
                        </a:rPr>
                        <m:t>𝑠</m:t>
                      </m:r>
                      <m:r>
                        <a:rPr lang="pt-BR" sz="1800" b="0" i="1" smtClean="0">
                          <a:solidFill>
                            <a:schemeClr val="tx1"/>
                          </a:solidFill>
                          <a:latin typeface="Cambria Math" panose="02040503050406030204" pitchFamily="18" charset="0"/>
                          <a:ea typeface="Cambria Math" panose="02040503050406030204" pitchFamily="18" charset="0"/>
                        </a:rPr>
                        <m:t>→0,00039</m:t>
                      </m:r>
                      <m:sSup>
                        <m:sSupPr>
                          <m:ctrlPr>
                            <a:rPr lang="pt-BR" sz="1800" b="0" i="1" smtClean="0">
                              <a:solidFill>
                                <a:schemeClr val="tx1"/>
                              </a:solidFill>
                              <a:latin typeface="Cambria Math" panose="02040503050406030204" pitchFamily="18" charset="0"/>
                              <a:ea typeface="Cambria Math" panose="02040503050406030204" pitchFamily="18" charset="0"/>
                            </a:rPr>
                          </m:ctrlPr>
                        </m:sSupPr>
                        <m:e>
                          <m:r>
                            <a:rPr lang="pt-BR" sz="1800" b="0" i="1" smtClean="0">
                              <a:solidFill>
                                <a:schemeClr val="tx1"/>
                              </a:solidFill>
                              <a:latin typeface="Cambria Math" panose="02040503050406030204" pitchFamily="18" charset="0"/>
                              <a:ea typeface="Cambria Math" panose="02040503050406030204" pitchFamily="18" charset="0"/>
                            </a:rPr>
                            <m:t>𝑚</m:t>
                          </m:r>
                        </m:e>
                        <m:sup>
                          <m:r>
                            <a:rPr lang="pt-BR" sz="1800" b="0" i="1" smtClean="0">
                              <a:solidFill>
                                <a:schemeClr val="tx1"/>
                              </a:solidFill>
                              <a:latin typeface="Cambria Math" panose="02040503050406030204" pitchFamily="18" charset="0"/>
                              <a:ea typeface="Cambria Math" panose="02040503050406030204" pitchFamily="18" charset="0"/>
                            </a:rPr>
                            <m:t>3</m:t>
                          </m:r>
                        </m:sup>
                      </m:sSup>
                      <m:r>
                        <a:rPr lang="pt-BR" sz="1800" b="0" i="1" smtClean="0">
                          <a:solidFill>
                            <a:schemeClr val="tx1"/>
                          </a:solidFill>
                          <a:latin typeface="Cambria Math" panose="02040503050406030204" pitchFamily="18" charset="0"/>
                          <a:ea typeface="Cambria Math" panose="02040503050406030204" pitchFamily="18" charset="0"/>
                        </a:rPr>
                        <m:t>/</m:t>
                      </m:r>
                      <m:r>
                        <a:rPr lang="pt-BR" sz="1800" b="0" i="1" smtClean="0">
                          <a:solidFill>
                            <a:schemeClr val="tx1"/>
                          </a:solidFill>
                          <a:latin typeface="Cambria Math" panose="02040503050406030204" pitchFamily="18" charset="0"/>
                          <a:ea typeface="Cambria Math" panose="02040503050406030204" pitchFamily="18" charset="0"/>
                        </a:rPr>
                        <m:t>𝑠</m:t>
                      </m:r>
                    </m:oMath>
                  </m:oMathPara>
                </a14:m>
                <a:endParaRPr lang="pt-BR" dirty="0"/>
              </a:p>
            </p:txBody>
          </p:sp>
        </mc:Choice>
        <mc:Fallback xmlns="">
          <p:sp>
            <p:nvSpPr>
              <p:cNvPr id="5" name="CaixaDeTexto 4">
                <a:extLst>
                  <a:ext uri="{FF2B5EF4-FFF2-40B4-BE49-F238E27FC236}">
                    <a16:creationId xmlns:a16="http://schemas.microsoft.com/office/drawing/2014/main" id="{60D5B6DF-A69C-4B72-8AE1-8DFD19284C92}"/>
                  </a:ext>
                </a:extLst>
              </p:cNvPr>
              <p:cNvSpPr txBox="1">
                <a:spLocks noRot="1" noChangeAspect="1" noMove="1" noResize="1" noEditPoints="1" noAdjustHandles="1" noChangeArrowheads="1" noChangeShapeType="1" noTextEdit="1"/>
              </p:cNvSpPr>
              <p:nvPr/>
            </p:nvSpPr>
            <p:spPr>
              <a:xfrm>
                <a:off x="-241453" y="4271017"/>
                <a:ext cx="6337454" cy="427746"/>
              </a:xfrm>
              <a:prstGeom prst="rect">
                <a:avLst/>
              </a:prstGeom>
              <a:blipFill>
                <a:blip r:embed="rId2"/>
                <a:stretch>
                  <a:fillRect b="-10000"/>
                </a:stretch>
              </a:blipFill>
            </p:spPr>
            <p:txBody>
              <a:bodyPr/>
              <a:lstStyle/>
              <a:p>
                <a:r>
                  <a:rPr lang="pt-BR">
                    <a:noFill/>
                  </a:rPr>
                  <a:t> </a:t>
                </a:r>
              </a:p>
            </p:txBody>
          </p:sp>
        </mc:Fallback>
      </mc:AlternateContent>
      <p:sp>
        <p:nvSpPr>
          <p:cNvPr id="6" name="Seta: Curva para Baixo 5">
            <a:extLst>
              <a:ext uri="{FF2B5EF4-FFF2-40B4-BE49-F238E27FC236}">
                <a16:creationId xmlns:a16="http://schemas.microsoft.com/office/drawing/2014/main" id="{EB29DB68-4FC6-4D27-96E9-5EA5352EA8C5}"/>
              </a:ext>
            </a:extLst>
          </p:cNvPr>
          <p:cNvSpPr/>
          <p:nvPr/>
        </p:nvSpPr>
        <p:spPr>
          <a:xfrm>
            <a:off x="3799268" y="4194993"/>
            <a:ext cx="463639" cy="1844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CE497DFA-11C1-443F-BEA8-07EE458F57ED}"/>
                  </a:ext>
                </a:extLst>
              </p:cNvPr>
              <p:cNvSpPr txBox="1"/>
              <p:nvPr/>
            </p:nvSpPr>
            <p:spPr>
              <a:xfrm>
                <a:off x="4477751" y="4095545"/>
                <a:ext cx="65057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200" b="0" i="1" smtClean="0">
                          <a:solidFill>
                            <a:srgbClr val="FF0000"/>
                          </a:solidFill>
                          <a:latin typeface="Cambria Math" panose="02040503050406030204" pitchFamily="18" charset="0"/>
                        </a:rPr>
                        <m:t>1000</m:t>
                      </m:r>
                    </m:oMath>
                  </m:oMathPara>
                </a14:m>
                <a:endParaRPr lang="pt-BR" sz="1200" dirty="0">
                  <a:solidFill>
                    <a:srgbClr val="FF0000"/>
                  </a:solidFill>
                </a:endParaRPr>
              </a:p>
            </p:txBody>
          </p:sp>
        </mc:Choice>
        <mc:Fallback xmlns="">
          <p:sp>
            <p:nvSpPr>
              <p:cNvPr id="7" name="CaixaDeTexto 6">
                <a:extLst>
                  <a:ext uri="{FF2B5EF4-FFF2-40B4-BE49-F238E27FC236}">
                    <a16:creationId xmlns:a16="http://schemas.microsoft.com/office/drawing/2014/main" id="{CE497DFA-11C1-443F-BEA8-07EE458F57ED}"/>
                  </a:ext>
                </a:extLst>
              </p:cNvPr>
              <p:cNvSpPr txBox="1">
                <a:spLocks noRot="1" noChangeAspect="1" noMove="1" noResize="1" noEditPoints="1" noAdjustHandles="1" noChangeArrowheads="1" noChangeShapeType="1" noTextEdit="1"/>
              </p:cNvSpPr>
              <p:nvPr/>
            </p:nvSpPr>
            <p:spPr>
              <a:xfrm>
                <a:off x="4477751" y="4095545"/>
                <a:ext cx="650579" cy="276999"/>
              </a:xfrm>
              <a:prstGeom prst="rect">
                <a:avLst/>
              </a:prstGeom>
              <a:blipFill>
                <a:blip r:embed="rId3"/>
                <a:stretch>
                  <a:fillRect/>
                </a:stretch>
              </a:blipFill>
            </p:spPr>
            <p:txBody>
              <a:bodyPr/>
              <a:lstStyle/>
              <a:p>
                <a:r>
                  <a:rPr lang="pt-BR">
                    <a:noFill/>
                  </a:rPr>
                  <a:t> </a:t>
                </a:r>
              </a:p>
            </p:txBody>
          </p:sp>
        </mc:Fallback>
      </mc:AlternateContent>
      <p:sp>
        <p:nvSpPr>
          <p:cNvPr id="8" name="Sinal de Divisão 7">
            <a:extLst>
              <a:ext uri="{FF2B5EF4-FFF2-40B4-BE49-F238E27FC236}">
                <a16:creationId xmlns:a16="http://schemas.microsoft.com/office/drawing/2014/main" id="{CFBC175C-74DB-45DE-ABF3-924BDCA87203}"/>
              </a:ext>
            </a:extLst>
          </p:cNvPr>
          <p:cNvSpPr/>
          <p:nvPr/>
        </p:nvSpPr>
        <p:spPr>
          <a:xfrm>
            <a:off x="4262907" y="4060150"/>
            <a:ext cx="373487" cy="333442"/>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5D9E6E99-6B8F-4F1F-A6BA-BE2937DCB072}"/>
                  </a:ext>
                </a:extLst>
              </p:cNvPr>
              <p:cNvSpPr txBox="1"/>
              <p:nvPr/>
            </p:nvSpPr>
            <p:spPr>
              <a:xfrm>
                <a:off x="5441236" y="357416"/>
                <a:ext cx="6487164" cy="675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solidFill>
                            <a:schemeClr val="tx1"/>
                          </a:solidFill>
                          <a:latin typeface="Cambria Math" panose="02040503050406030204" pitchFamily="18" charset="0"/>
                          <a:ea typeface="Cambria Math" panose="02040503050406030204" pitchFamily="18" charset="0"/>
                        </a:rPr>
                        <m:t>𝐴</m:t>
                      </m:r>
                      <m:r>
                        <a:rPr lang="pt-BR" sz="1800" b="0" i="1" smtClean="0">
                          <a:solidFill>
                            <a:schemeClr val="tx1"/>
                          </a:solidFill>
                          <a:latin typeface="Cambria Math" panose="02040503050406030204" pitchFamily="18" charset="0"/>
                          <a:ea typeface="Cambria Math" panose="02040503050406030204" pitchFamily="18" charset="0"/>
                        </a:rPr>
                        <m:t>=</m:t>
                      </m:r>
                      <m:f>
                        <m:fPr>
                          <m:ctrlPr>
                            <a:rPr lang="pt-BR" sz="1800" b="0" i="1" smtClean="0">
                              <a:solidFill>
                                <a:schemeClr val="tx1"/>
                              </a:solidFill>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𝜋</m:t>
                          </m:r>
                          <m:r>
                            <a:rPr lang="pt-BR" b="0" i="1" smtClean="0">
                              <a:latin typeface="Cambria Math" panose="02040503050406030204" pitchFamily="18" charset="0"/>
                              <a:ea typeface="Cambria Math" panose="02040503050406030204" pitchFamily="18" charset="0"/>
                            </a:rPr>
                            <m:t> . </m:t>
                          </m:r>
                          <m:r>
                            <a:rPr lang="pt-BR" b="0" i="1" smtClean="0">
                              <a:latin typeface="Cambria Math" panose="02040503050406030204" pitchFamily="18" charset="0"/>
                              <a:ea typeface="Cambria Math" panose="02040503050406030204" pitchFamily="18" charset="0"/>
                            </a:rPr>
                            <m:t>𝜙</m:t>
                          </m:r>
                          <m:r>
                            <a:rPr lang="pt-BR" b="0" i="1" smtClean="0">
                              <a:latin typeface="Cambria Math" panose="02040503050406030204" pitchFamily="18" charset="0"/>
                              <a:ea typeface="Cambria Math" panose="02040503050406030204" pitchFamily="18" charset="0"/>
                            </a:rPr>
                            <m:t>²</m:t>
                          </m:r>
                        </m:num>
                        <m:den>
                          <m:r>
                            <a:rPr lang="pt-BR" sz="1800" b="0" i="1" smtClean="0">
                              <a:solidFill>
                                <a:schemeClr val="tx1"/>
                              </a:solidFill>
                              <a:latin typeface="Cambria Math" panose="02040503050406030204" pitchFamily="18" charset="0"/>
                              <a:ea typeface="Cambria Math" panose="02040503050406030204" pitchFamily="18" charset="0"/>
                            </a:rPr>
                            <m:t>4</m:t>
                          </m:r>
                        </m:den>
                      </m:f>
                      <m:r>
                        <a:rPr lang="pt-BR" sz="1800" b="0" i="1" smtClean="0">
                          <a:solidFill>
                            <a:schemeClr val="tx1"/>
                          </a:solidFill>
                          <a:latin typeface="Cambria Math" panose="02040503050406030204" pitchFamily="18" charset="0"/>
                          <a:ea typeface="Cambria Math" panose="02040503050406030204" pitchFamily="18" charset="0"/>
                        </a:rPr>
                        <m:t>=</m:t>
                      </m:r>
                      <m:f>
                        <m:fPr>
                          <m:ctrlPr>
                            <a:rPr lang="pt-BR" i="1">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𝜋</m:t>
                          </m:r>
                          <m:r>
                            <a:rPr lang="pt-BR" i="1">
                              <a:latin typeface="Cambria Math" panose="02040503050406030204" pitchFamily="18" charset="0"/>
                              <a:ea typeface="Cambria Math" panose="02040503050406030204" pitchFamily="18" charset="0"/>
                            </a:rPr>
                            <m:t> . 0,02²</m:t>
                          </m:r>
                        </m:num>
                        <m:den>
                          <m:r>
                            <a:rPr lang="pt-BR" i="1">
                              <a:latin typeface="Cambria Math" panose="02040503050406030204" pitchFamily="18" charset="0"/>
                              <a:ea typeface="Cambria Math" panose="02040503050406030204" pitchFamily="18" charset="0"/>
                            </a:rPr>
                            <m:t>4</m:t>
                          </m:r>
                        </m:den>
                      </m:f>
                      <m:r>
                        <a:rPr lang="pt-BR" b="0" i="1" smtClean="0">
                          <a:latin typeface="Cambria Math" panose="02040503050406030204" pitchFamily="18" charset="0"/>
                          <a:ea typeface="Cambria Math" panose="02040503050406030204" pitchFamily="18" charset="0"/>
                        </a:rPr>
                        <m:t>=0,0003 </m:t>
                      </m:r>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𝑚</m:t>
                          </m:r>
                        </m:e>
                        <m:sup>
                          <m:r>
                            <a:rPr lang="pt-BR" b="0" i="1" smtClean="0">
                              <a:latin typeface="Cambria Math" panose="02040503050406030204" pitchFamily="18" charset="0"/>
                              <a:ea typeface="Cambria Math" panose="02040503050406030204" pitchFamily="18" charset="0"/>
                            </a:rPr>
                            <m:t>2</m:t>
                          </m:r>
                        </m:sup>
                      </m:sSup>
                      <m:r>
                        <a:rPr lang="pt-BR" b="0" i="1" smtClean="0">
                          <a:latin typeface="Cambria Math" panose="02040503050406030204" pitchFamily="18" charset="0"/>
                          <a:ea typeface="Cambria Math" panose="02040503050406030204" pitchFamily="18" charset="0"/>
                        </a:rPr>
                        <m:t>→ </m:t>
                      </m:r>
                      <m:r>
                        <a:rPr lang="pt-BR" sz="1800" b="0" i="1" smtClean="0">
                          <a:solidFill>
                            <a:schemeClr val="tx1"/>
                          </a:solidFill>
                          <a:latin typeface="Cambria Math" panose="02040503050406030204" pitchFamily="18" charset="0"/>
                          <a:ea typeface="Cambria Math" panose="02040503050406030204" pitchFamily="18" charset="0"/>
                        </a:rPr>
                        <m:t>𝑣</m:t>
                      </m:r>
                      <m:r>
                        <a:rPr lang="pt-BR" sz="1800" b="0" i="1" smtClean="0">
                          <a:solidFill>
                            <a:schemeClr val="tx1"/>
                          </a:solidFill>
                          <a:latin typeface="Cambria Math" panose="02040503050406030204" pitchFamily="18" charset="0"/>
                          <a:ea typeface="Cambria Math" panose="02040503050406030204" pitchFamily="18" charset="0"/>
                        </a:rPr>
                        <m:t>=</m:t>
                      </m:r>
                      <m:f>
                        <m:fPr>
                          <m:ctrlPr>
                            <a:rPr lang="pt-BR" sz="1800" b="0" i="1" smtClean="0">
                              <a:solidFill>
                                <a:schemeClr val="tx1"/>
                              </a:solidFill>
                              <a:latin typeface="Cambria Math" panose="02040503050406030204" pitchFamily="18" charset="0"/>
                              <a:ea typeface="Cambria Math" panose="02040503050406030204" pitchFamily="18" charset="0"/>
                            </a:rPr>
                          </m:ctrlPr>
                        </m:fPr>
                        <m:num>
                          <m:r>
                            <a:rPr lang="pt-BR" sz="1800" b="0" i="1" smtClean="0">
                              <a:solidFill>
                                <a:schemeClr val="tx1"/>
                              </a:solidFill>
                              <a:latin typeface="Cambria Math" panose="02040503050406030204" pitchFamily="18" charset="0"/>
                              <a:ea typeface="Cambria Math" panose="02040503050406030204" pitchFamily="18" charset="0"/>
                            </a:rPr>
                            <m:t>0,00039</m:t>
                          </m:r>
                        </m:num>
                        <m:den>
                          <m:r>
                            <a:rPr lang="pt-BR" sz="1800" b="0" i="1" smtClean="0">
                              <a:solidFill>
                                <a:schemeClr val="tx1"/>
                              </a:solidFill>
                              <a:latin typeface="Cambria Math" panose="02040503050406030204" pitchFamily="18" charset="0"/>
                              <a:ea typeface="Cambria Math" panose="02040503050406030204" pitchFamily="18" charset="0"/>
                            </a:rPr>
                            <m:t>0,0003</m:t>
                          </m:r>
                        </m:den>
                      </m:f>
                      <m:r>
                        <a:rPr lang="pt-BR" sz="1800" b="0" i="1" smtClean="0">
                          <a:solidFill>
                            <a:schemeClr val="tx1"/>
                          </a:solidFill>
                          <a:latin typeface="Cambria Math" panose="02040503050406030204" pitchFamily="18" charset="0"/>
                          <a:ea typeface="Cambria Math" panose="02040503050406030204" pitchFamily="18" charset="0"/>
                        </a:rPr>
                        <m:t>=1,3</m:t>
                      </m:r>
                      <m:r>
                        <a:rPr lang="pt-BR" sz="1800" b="0" i="1" smtClean="0">
                          <a:solidFill>
                            <a:schemeClr val="tx1"/>
                          </a:solidFill>
                          <a:latin typeface="Cambria Math" panose="02040503050406030204" pitchFamily="18" charset="0"/>
                          <a:ea typeface="Cambria Math" panose="02040503050406030204" pitchFamily="18" charset="0"/>
                        </a:rPr>
                        <m:t>𝑚</m:t>
                      </m:r>
                      <m:r>
                        <a:rPr lang="pt-BR" sz="1800" b="0" i="1" smtClean="0">
                          <a:solidFill>
                            <a:schemeClr val="tx1"/>
                          </a:solidFill>
                          <a:latin typeface="Cambria Math" panose="02040503050406030204" pitchFamily="18" charset="0"/>
                          <a:ea typeface="Cambria Math" panose="02040503050406030204" pitchFamily="18" charset="0"/>
                        </a:rPr>
                        <m:t>/</m:t>
                      </m:r>
                      <m:r>
                        <a:rPr lang="pt-BR" sz="1800" b="0" i="1" smtClean="0">
                          <a:solidFill>
                            <a:schemeClr val="tx1"/>
                          </a:solidFill>
                          <a:latin typeface="Cambria Math" panose="02040503050406030204" pitchFamily="18" charset="0"/>
                          <a:ea typeface="Cambria Math" panose="02040503050406030204" pitchFamily="18" charset="0"/>
                        </a:rPr>
                        <m:t>𝑠</m:t>
                      </m:r>
                    </m:oMath>
                  </m:oMathPara>
                </a14:m>
                <a:endParaRPr lang="pt-BR" dirty="0"/>
              </a:p>
            </p:txBody>
          </p:sp>
        </mc:Choice>
        <mc:Fallback xmlns="">
          <p:sp>
            <p:nvSpPr>
              <p:cNvPr id="9" name="CaixaDeTexto 8">
                <a:extLst>
                  <a:ext uri="{FF2B5EF4-FFF2-40B4-BE49-F238E27FC236}">
                    <a16:creationId xmlns:a16="http://schemas.microsoft.com/office/drawing/2014/main" id="{5D9E6E99-6B8F-4F1F-A6BA-BE2937DCB072}"/>
                  </a:ext>
                </a:extLst>
              </p:cNvPr>
              <p:cNvSpPr txBox="1">
                <a:spLocks noRot="1" noChangeAspect="1" noMove="1" noResize="1" noEditPoints="1" noAdjustHandles="1" noChangeArrowheads="1" noChangeShapeType="1" noTextEdit="1"/>
              </p:cNvSpPr>
              <p:nvPr/>
            </p:nvSpPr>
            <p:spPr>
              <a:xfrm>
                <a:off x="5441236" y="357416"/>
                <a:ext cx="6487164" cy="675378"/>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06594121-AF9B-4A32-A7B7-3FFA413C17B8}"/>
                  </a:ext>
                </a:extLst>
              </p:cNvPr>
              <p:cNvSpPr txBox="1"/>
              <p:nvPr/>
            </p:nvSpPr>
            <p:spPr>
              <a:xfrm>
                <a:off x="3841802" y="5230082"/>
                <a:ext cx="294631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𝑇</m:t>
                      </m:r>
                      <m:r>
                        <a:rPr lang="pt-BR" sz="1600" b="0" i="1" smtClean="0">
                          <a:latin typeface="Cambria Math" panose="02040503050406030204" pitchFamily="18" charset="0"/>
                        </a:rPr>
                        <m:t>ê </m:t>
                      </m:r>
                      <m:r>
                        <a:rPr lang="pt-BR" sz="1600" b="0" i="1" smtClean="0">
                          <a:latin typeface="Cambria Math" panose="02040503050406030204" pitchFamily="18" charset="0"/>
                        </a:rPr>
                        <m:t>𝑑𝑒</m:t>
                      </m:r>
                      <m:r>
                        <a:rPr lang="pt-BR" sz="1600" b="0" i="1" smtClean="0">
                          <a:latin typeface="Cambria Math" panose="02040503050406030204" pitchFamily="18" charset="0"/>
                        </a:rPr>
                        <m:t> </m:t>
                      </m:r>
                      <m:r>
                        <a:rPr lang="pt-BR" sz="1600" b="0" i="1" smtClean="0">
                          <a:latin typeface="Cambria Math" panose="02040503050406030204" pitchFamily="18" charset="0"/>
                        </a:rPr>
                        <m:t>𝑠𝑎𝑖𝑑𝑎</m:t>
                      </m:r>
                      <m:r>
                        <a:rPr lang="pt-BR" sz="1600" b="0" i="1" smtClean="0">
                          <a:latin typeface="Cambria Math" panose="02040503050406030204" pitchFamily="18" charset="0"/>
                        </a:rPr>
                        <m:t> </m:t>
                      </m:r>
                      <m:r>
                        <a:rPr lang="pt-BR" sz="1600" b="0" i="1" smtClean="0">
                          <a:latin typeface="Cambria Math" panose="02040503050406030204" pitchFamily="18" charset="0"/>
                        </a:rPr>
                        <m:t>𝑙𝑎𝑡𝑒𝑟𝑎𝑙</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0" name="CaixaDeTexto 9">
                <a:extLst>
                  <a:ext uri="{FF2B5EF4-FFF2-40B4-BE49-F238E27FC236}">
                    <a16:creationId xmlns:a16="http://schemas.microsoft.com/office/drawing/2014/main" id="{06594121-AF9B-4A32-A7B7-3FFA413C17B8}"/>
                  </a:ext>
                </a:extLst>
              </p:cNvPr>
              <p:cNvSpPr txBox="1">
                <a:spLocks noRot="1" noChangeAspect="1" noMove="1" noResize="1" noEditPoints="1" noAdjustHandles="1" noChangeArrowheads="1" noChangeShapeType="1" noTextEdit="1"/>
              </p:cNvSpPr>
              <p:nvPr/>
            </p:nvSpPr>
            <p:spPr>
              <a:xfrm>
                <a:off x="3841802" y="5230082"/>
                <a:ext cx="2946319" cy="246221"/>
              </a:xfrm>
              <a:prstGeom prst="rect">
                <a:avLst/>
              </a:prstGeom>
              <a:blipFill>
                <a:blip r:embed="rId5"/>
                <a:stretch>
                  <a:fillRect l="-1033" r="-826" b="-7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874B58E6-352B-4A8A-B175-203FD1572A95}"/>
                  </a:ext>
                </a:extLst>
              </p:cNvPr>
              <p:cNvSpPr txBox="1"/>
              <p:nvPr/>
            </p:nvSpPr>
            <p:spPr>
              <a:xfrm>
                <a:off x="3841802" y="4884863"/>
                <a:ext cx="21410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𝑇𝑟𝑒𝑐h𝑜</m:t>
                      </m:r>
                      <m:r>
                        <a:rPr lang="pt-BR" sz="1600" b="0" i="1" smtClean="0">
                          <a:latin typeface="Cambria Math" panose="02040503050406030204" pitchFamily="18" charset="0"/>
                        </a:rPr>
                        <m:t> </m:t>
                      </m:r>
                      <m:r>
                        <a:rPr lang="pt-BR" sz="1600" b="0" i="1" smtClean="0">
                          <a:latin typeface="Cambria Math" panose="02040503050406030204" pitchFamily="18" charset="0"/>
                        </a:rPr>
                        <m:t>𝐴</m:t>
                      </m:r>
                      <m:r>
                        <a:rPr lang="pt-BR" sz="1600" b="0" i="1" smtClean="0">
                          <a:latin typeface="Cambria Math" panose="02040503050406030204" pitchFamily="18" charset="0"/>
                        </a:rPr>
                        <m:t>−</m:t>
                      </m:r>
                      <m:r>
                        <a:rPr lang="pt-BR" sz="1600" b="0" i="1" smtClean="0">
                          <a:latin typeface="Cambria Math" panose="02040503050406030204" pitchFamily="18" charset="0"/>
                        </a:rPr>
                        <m:t>𝐿𝑣</m:t>
                      </m:r>
                      <m:r>
                        <a:rPr lang="pt-BR" sz="1600" b="0" i="1" smtClean="0">
                          <a:latin typeface="Cambria Math" panose="02040503050406030204" pitchFamily="18" charset="0"/>
                        </a:rPr>
                        <m:t>. </m:t>
                      </m:r>
                      <m:r>
                        <a:rPr lang="pt-BR" sz="1600" b="0" i="1" smtClean="0">
                          <a:latin typeface="Cambria Math" panose="02040503050406030204" pitchFamily="18" charset="0"/>
                        </a:rPr>
                        <m:t>𝑅𝑜𝑢𝑝𝑎𝑠</m:t>
                      </m:r>
                      <m:r>
                        <a:rPr lang="pt-BR" sz="1600" b="0" i="1" smtClean="0">
                          <a:latin typeface="Cambria Math" panose="02040503050406030204" pitchFamily="18" charset="0"/>
                        </a:rPr>
                        <m:t>.</m:t>
                      </m:r>
                    </m:oMath>
                  </m:oMathPara>
                </a14:m>
                <a:endParaRPr lang="pt-BR" sz="1600" dirty="0"/>
              </a:p>
            </p:txBody>
          </p:sp>
        </mc:Choice>
        <mc:Fallback xmlns="">
          <p:sp>
            <p:nvSpPr>
              <p:cNvPr id="11" name="CaixaDeTexto 10">
                <a:extLst>
                  <a:ext uri="{FF2B5EF4-FFF2-40B4-BE49-F238E27FC236}">
                    <a16:creationId xmlns:a16="http://schemas.microsoft.com/office/drawing/2014/main" id="{874B58E6-352B-4A8A-B175-203FD1572A95}"/>
                  </a:ext>
                </a:extLst>
              </p:cNvPr>
              <p:cNvSpPr txBox="1">
                <a:spLocks noRot="1" noChangeAspect="1" noMove="1" noResize="1" noEditPoints="1" noAdjustHandles="1" noChangeArrowheads="1" noChangeShapeType="1" noTextEdit="1"/>
              </p:cNvSpPr>
              <p:nvPr/>
            </p:nvSpPr>
            <p:spPr>
              <a:xfrm>
                <a:off x="3841802" y="4884863"/>
                <a:ext cx="2141035" cy="246221"/>
              </a:xfrm>
              <a:prstGeom prst="rect">
                <a:avLst/>
              </a:prstGeom>
              <a:blipFill>
                <a:blip r:embed="rId6"/>
                <a:stretch>
                  <a:fillRect l="-1994" r="-285" b="-2926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838043B2-0528-411C-9B45-E64288BE3747}"/>
                  </a:ext>
                </a:extLst>
              </p:cNvPr>
              <p:cNvSpPr txBox="1"/>
              <p:nvPr/>
            </p:nvSpPr>
            <p:spPr>
              <a:xfrm>
                <a:off x="265599" y="5230082"/>
                <a:ext cx="24166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02 </m:t>
                      </m:r>
                      <m:r>
                        <a:rPr lang="pt-BR" sz="1600" b="0" i="1" smtClean="0">
                          <a:latin typeface="Cambria Math" panose="02040503050406030204" pitchFamily="18" charset="0"/>
                        </a:rPr>
                        <m:t>𝑗𝑜𝑒𝑙h𝑜</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90º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2" name="CaixaDeTexto 11">
                <a:extLst>
                  <a:ext uri="{FF2B5EF4-FFF2-40B4-BE49-F238E27FC236}">
                    <a16:creationId xmlns:a16="http://schemas.microsoft.com/office/drawing/2014/main" id="{838043B2-0528-411C-9B45-E64288BE3747}"/>
                  </a:ext>
                </a:extLst>
              </p:cNvPr>
              <p:cNvSpPr txBox="1">
                <a:spLocks noRot="1" noChangeAspect="1" noMove="1" noResize="1" noEditPoints="1" noAdjustHandles="1" noChangeArrowheads="1" noChangeShapeType="1" noTextEdit="1"/>
              </p:cNvSpPr>
              <p:nvPr/>
            </p:nvSpPr>
            <p:spPr>
              <a:xfrm>
                <a:off x="265599" y="5230082"/>
                <a:ext cx="2416687" cy="246221"/>
              </a:xfrm>
              <a:prstGeom prst="rect">
                <a:avLst/>
              </a:prstGeom>
              <a:blipFill>
                <a:blip r:embed="rId7"/>
                <a:stretch>
                  <a:fillRect l="-1515" r="-1010" b="-32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93A25FA3-C77D-4B2E-AE92-9FDE7A12FF9E}"/>
                  </a:ext>
                </a:extLst>
              </p:cNvPr>
              <p:cNvSpPr txBox="1"/>
              <p:nvPr/>
            </p:nvSpPr>
            <p:spPr>
              <a:xfrm>
                <a:off x="265599" y="4884863"/>
                <a:ext cx="14810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𝑇𝑟𝑒𝑐h𝑜</m:t>
                      </m:r>
                      <m:r>
                        <a:rPr lang="pt-BR" sz="1600" b="0" i="1" smtClean="0">
                          <a:latin typeface="Cambria Math" panose="02040503050406030204" pitchFamily="18" charset="0"/>
                        </a:rPr>
                        <m:t> </m:t>
                      </m:r>
                      <m:r>
                        <a:rPr lang="pt-BR" sz="1600" b="0" i="1" smtClean="0">
                          <a:latin typeface="Cambria Math" panose="02040503050406030204" pitchFamily="18" charset="0"/>
                        </a:rPr>
                        <m:t>𝐴𝐹</m:t>
                      </m:r>
                      <m:r>
                        <a:rPr lang="pt-BR" sz="1600" b="0" i="1" smtClean="0">
                          <a:latin typeface="Cambria Math" panose="02040503050406030204" pitchFamily="18" charset="0"/>
                        </a:rPr>
                        <m:t>4−</m:t>
                      </m:r>
                      <m:r>
                        <a:rPr lang="pt-BR" sz="1600" b="0" i="1" smtClean="0">
                          <a:latin typeface="Cambria Math" panose="02040503050406030204" pitchFamily="18" charset="0"/>
                        </a:rPr>
                        <m:t>𝐴</m:t>
                      </m:r>
                    </m:oMath>
                  </m:oMathPara>
                </a14:m>
                <a:endParaRPr lang="pt-BR" sz="1600" dirty="0"/>
              </a:p>
            </p:txBody>
          </p:sp>
        </mc:Choice>
        <mc:Fallback xmlns="">
          <p:sp>
            <p:nvSpPr>
              <p:cNvPr id="13" name="CaixaDeTexto 12">
                <a:extLst>
                  <a:ext uri="{FF2B5EF4-FFF2-40B4-BE49-F238E27FC236}">
                    <a16:creationId xmlns:a16="http://schemas.microsoft.com/office/drawing/2014/main" id="{93A25FA3-C77D-4B2E-AE92-9FDE7A12FF9E}"/>
                  </a:ext>
                </a:extLst>
              </p:cNvPr>
              <p:cNvSpPr txBox="1">
                <a:spLocks noRot="1" noChangeAspect="1" noMove="1" noResize="1" noEditPoints="1" noAdjustHandles="1" noChangeArrowheads="1" noChangeShapeType="1" noTextEdit="1"/>
              </p:cNvSpPr>
              <p:nvPr/>
            </p:nvSpPr>
            <p:spPr>
              <a:xfrm>
                <a:off x="265599" y="4884863"/>
                <a:ext cx="1481046" cy="246221"/>
              </a:xfrm>
              <a:prstGeom prst="rect">
                <a:avLst/>
              </a:prstGeom>
              <a:blipFill>
                <a:blip r:embed="rId8"/>
                <a:stretch>
                  <a:fillRect l="-2881" r="-2058"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C6DE096D-7160-4876-A26F-CF0602C4D4FF}"/>
                  </a:ext>
                </a:extLst>
              </p:cNvPr>
              <p:cNvSpPr txBox="1"/>
              <p:nvPr/>
            </p:nvSpPr>
            <p:spPr>
              <a:xfrm>
                <a:off x="7844554" y="4884863"/>
                <a:ext cx="234057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𝑇𝑟𝑒𝑐h𝑜</m:t>
                      </m:r>
                      <m:r>
                        <a:rPr lang="pt-BR" sz="1600" b="0" i="1" smtClean="0">
                          <a:latin typeface="Cambria Math" panose="02040503050406030204" pitchFamily="18" charset="0"/>
                        </a:rPr>
                        <m:t> </m:t>
                      </m:r>
                      <m:r>
                        <a:rPr lang="pt-BR" sz="1600" b="0" i="1" smtClean="0">
                          <a:latin typeface="Cambria Math" panose="02040503050406030204" pitchFamily="18" charset="0"/>
                        </a:rPr>
                        <m:t>𝐴</m:t>
                      </m:r>
                      <m:r>
                        <a:rPr lang="pt-BR" sz="1600" b="0" i="1" smtClean="0">
                          <a:latin typeface="Cambria Math" panose="02040503050406030204" pitchFamily="18" charset="0"/>
                        </a:rPr>
                        <m:t>−</m:t>
                      </m:r>
                      <m:r>
                        <a:rPr lang="pt-BR" sz="1600" b="0" i="1" smtClean="0">
                          <a:latin typeface="Cambria Math" panose="02040503050406030204" pitchFamily="18" charset="0"/>
                        </a:rPr>
                        <m:t>𝑇𝑄</m:t>
                      </m:r>
                      <m:r>
                        <a:rPr lang="pt-BR" sz="1600" b="0" i="1" smtClean="0">
                          <a:latin typeface="Cambria Math" panose="02040503050406030204" pitchFamily="18" charset="0"/>
                        </a:rPr>
                        <m:t>:</m:t>
                      </m:r>
                      <m:r>
                        <a:rPr lang="pt-BR" sz="1600" b="0" i="1" smtClean="0">
                          <a:latin typeface="Cambria Math" panose="02040503050406030204" pitchFamily="18" charset="0"/>
                        </a:rPr>
                        <m:t>𝑇𝑜𝑟𝑛𝑒𝑖𝑟𝑎</m:t>
                      </m:r>
                      <m:r>
                        <a:rPr lang="pt-BR" sz="1600" b="0" i="1" smtClean="0">
                          <a:latin typeface="Cambria Math" panose="02040503050406030204" pitchFamily="18" charset="0"/>
                        </a:rPr>
                        <m:t>.</m:t>
                      </m:r>
                    </m:oMath>
                  </m:oMathPara>
                </a14:m>
                <a:endParaRPr lang="pt-BR" sz="1600" dirty="0"/>
              </a:p>
            </p:txBody>
          </p:sp>
        </mc:Choice>
        <mc:Fallback xmlns="">
          <p:sp>
            <p:nvSpPr>
              <p:cNvPr id="14" name="CaixaDeTexto 13">
                <a:extLst>
                  <a:ext uri="{FF2B5EF4-FFF2-40B4-BE49-F238E27FC236}">
                    <a16:creationId xmlns:a16="http://schemas.microsoft.com/office/drawing/2014/main" id="{C6DE096D-7160-4876-A26F-CF0602C4D4FF}"/>
                  </a:ext>
                </a:extLst>
              </p:cNvPr>
              <p:cNvSpPr txBox="1">
                <a:spLocks noRot="1" noChangeAspect="1" noMove="1" noResize="1" noEditPoints="1" noAdjustHandles="1" noChangeArrowheads="1" noChangeShapeType="1" noTextEdit="1"/>
              </p:cNvSpPr>
              <p:nvPr/>
            </p:nvSpPr>
            <p:spPr>
              <a:xfrm>
                <a:off x="7844554" y="4884863"/>
                <a:ext cx="2340577" cy="246221"/>
              </a:xfrm>
              <a:prstGeom prst="rect">
                <a:avLst/>
              </a:prstGeom>
              <a:blipFill>
                <a:blip r:embed="rId9"/>
                <a:stretch>
                  <a:fillRect l="-1563" b="-2682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FE1A3B8D-925A-4E29-83FC-8E41B0AEF122}"/>
                  </a:ext>
                </a:extLst>
              </p:cNvPr>
              <p:cNvSpPr txBox="1"/>
              <p:nvPr/>
            </p:nvSpPr>
            <p:spPr>
              <a:xfrm>
                <a:off x="7792339" y="5232901"/>
                <a:ext cx="28275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𝑇</m:t>
                      </m:r>
                      <m:r>
                        <a:rPr lang="pt-BR" sz="1600" b="0" i="1" smtClean="0">
                          <a:latin typeface="Cambria Math" panose="02040503050406030204" pitchFamily="18" charset="0"/>
                        </a:rPr>
                        <m:t>ê </m:t>
                      </m:r>
                      <m:r>
                        <a:rPr lang="pt-BR" sz="1600" b="0" i="1" smtClean="0">
                          <a:latin typeface="Cambria Math" panose="02040503050406030204" pitchFamily="18" charset="0"/>
                        </a:rPr>
                        <m:t>𝑑𝑒</m:t>
                      </m:r>
                      <m:r>
                        <a:rPr lang="pt-BR" sz="1600" b="0" i="1" smtClean="0">
                          <a:latin typeface="Cambria Math" panose="02040503050406030204" pitchFamily="18" charset="0"/>
                        </a:rPr>
                        <m:t> </m:t>
                      </m:r>
                      <m:r>
                        <a:rPr lang="pt-BR" sz="1600" b="0" i="1" smtClean="0">
                          <a:latin typeface="Cambria Math" panose="02040503050406030204" pitchFamily="18" charset="0"/>
                        </a:rPr>
                        <m:t>𝑝𝑎𝑠𝑠</m:t>
                      </m:r>
                      <m:r>
                        <a:rPr lang="pt-BR" sz="1600" b="0" i="1" smtClean="0">
                          <a:latin typeface="Cambria Math" panose="02040503050406030204" pitchFamily="18" charset="0"/>
                        </a:rPr>
                        <m:t>. </m:t>
                      </m:r>
                      <m:r>
                        <a:rPr lang="pt-BR" sz="1600" b="0" i="1" smtClean="0">
                          <a:latin typeface="Cambria Math" panose="02040503050406030204" pitchFamily="18" charset="0"/>
                        </a:rPr>
                        <m:t>𝑑𝑖𝑟𝑒𝑡𝑎</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5" name="CaixaDeTexto 14">
                <a:extLst>
                  <a:ext uri="{FF2B5EF4-FFF2-40B4-BE49-F238E27FC236}">
                    <a16:creationId xmlns:a16="http://schemas.microsoft.com/office/drawing/2014/main" id="{FE1A3B8D-925A-4E29-83FC-8E41B0AEF122}"/>
                  </a:ext>
                </a:extLst>
              </p:cNvPr>
              <p:cNvSpPr txBox="1">
                <a:spLocks noRot="1" noChangeAspect="1" noMove="1" noResize="1" noEditPoints="1" noAdjustHandles="1" noChangeArrowheads="1" noChangeShapeType="1" noTextEdit="1"/>
              </p:cNvSpPr>
              <p:nvPr/>
            </p:nvSpPr>
            <p:spPr>
              <a:xfrm>
                <a:off x="7792339" y="5232901"/>
                <a:ext cx="2827504" cy="246221"/>
              </a:xfrm>
              <a:prstGeom prst="rect">
                <a:avLst/>
              </a:prstGeom>
              <a:blipFill>
                <a:blip r:embed="rId10"/>
                <a:stretch>
                  <a:fillRect l="-1078" r="-1078" b="-2195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A211C5E3-DA54-4588-AB9D-FF2D27FAC05E}"/>
                  </a:ext>
                </a:extLst>
              </p:cNvPr>
              <p:cNvSpPr txBox="1"/>
              <p:nvPr/>
            </p:nvSpPr>
            <p:spPr>
              <a:xfrm>
                <a:off x="3841802" y="5575301"/>
                <a:ext cx="24166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𝑗𝑜𝑒𝑙h𝑜</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90º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6" name="CaixaDeTexto 15">
                <a:extLst>
                  <a:ext uri="{FF2B5EF4-FFF2-40B4-BE49-F238E27FC236}">
                    <a16:creationId xmlns:a16="http://schemas.microsoft.com/office/drawing/2014/main" id="{A211C5E3-DA54-4588-AB9D-FF2D27FAC05E}"/>
                  </a:ext>
                </a:extLst>
              </p:cNvPr>
              <p:cNvSpPr txBox="1">
                <a:spLocks noRot="1" noChangeAspect="1" noMove="1" noResize="1" noEditPoints="1" noAdjustHandles="1" noChangeArrowheads="1" noChangeShapeType="1" noTextEdit="1"/>
              </p:cNvSpPr>
              <p:nvPr/>
            </p:nvSpPr>
            <p:spPr>
              <a:xfrm>
                <a:off x="3841802" y="5575301"/>
                <a:ext cx="2416687" cy="246221"/>
              </a:xfrm>
              <a:prstGeom prst="rect">
                <a:avLst/>
              </a:prstGeom>
              <a:blipFill>
                <a:blip r:embed="rId11"/>
                <a:stretch>
                  <a:fillRect l="-1259" r="-1008" b="-32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66EC0D2C-9466-4333-8D87-B660D1BFAF27}"/>
                  </a:ext>
                </a:extLst>
              </p:cNvPr>
              <p:cNvSpPr txBox="1"/>
              <p:nvPr/>
            </p:nvSpPr>
            <p:spPr>
              <a:xfrm>
                <a:off x="3841802" y="5904210"/>
                <a:ext cx="17346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𝑆𝑎𝑖𝑑𝑎</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7" name="CaixaDeTexto 16">
                <a:extLst>
                  <a:ext uri="{FF2B5EF4-FFF2-40B4-BE49-F238E27FC236}">
                    <a16:creationId xmlns:a16="http://schemas.microsoft.com/office/drawing/2014/main" id="{66EC0D2C-9466-4333-8D87-B660D1BFAF27}"/>
                  </a:ext>
                </a:extLst>
              </p:cNvPr>
              <p:cNvSpPr txBox="1">
                <a:spLocks noRot="1" noChangeAspect="1" noMove="1" noResize="1" noEditPoints="1" noAdjustHandles="1" noChangeArrowheads="1" noChangeShapeType="1" noTextEdit="1"/>
              </p:cNvSpPr>
              <p:nvPr/>
            </p:nvSpPr>
            <p:spPr>
              <a:xfrm>
                <a:off x="3841802" y="5904210"/>
                <a:ext cx="1734641" cy="246221"/>
              </a:xfrm>
              <a:prstGeom prst="rect">
                <a:avLst/>
              </a:prstGeom>
              <a:blipFill>
                <a:blip r:embed="rId12"/>
                <a:stretch>
                  <a:fillRect l="-2105" r="-1754" b="-7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D716E0BE-D89B-4E00-AD62-F7524D39B64D}"/>
                  </a:ext>
                </a:extLst>
              </p:cNvPr>
              <p:cNvSpPr txBox="1"/>
              <p:nvPr/>
            </p:nvSpPr>
            <p:spPr>
              <a:xfrm>
                <a:off x="7792339" y="5542396"/>
                <a:ext cx="24166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02 </m:t>
                      </m:r>
                      <m:r>
                        <a:rPr lang="pt-BR" sz="1600" b="0" i="1" smtClean="0">
                          <a:latin typeface="Cambria Math" panose="02040503050406030204" pitchFamily="18" charset="0"/>
                        </a:rPr>
                        <m:t>𝑗𝑜𝑒𝑙h𝑜</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90º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8" name="CaixaDeTexto 17">
                <a:extLst>
                  <a:ext uri="{FF2B5EF4-FFF2-40B4-BE49-F238E27FC236}">
                    <a16:creationId xmlns:a16="http://schemas.microsoft.com/office/drawing/2014/main" id="{D716E0BE-D89B-4E00-AD62-F7524D39B64D}"/>
                  </a:ext>
                </a:extLst>
              </p:cNvPr>
              <p:cNvSpPr txBox="1">
                <a:spLocks noRot="1" noChangeAspect="1" noMove="1" noResize="1" noEditPoints="1" noAdjustHandles="1" noChangeArrowheads="1" noChangeShapeType="1" noTextEdit="1"/>
              </p:cNvSpPr>
              <p:nvPr/>
            </p:nvSpPr>
            <p:spPr>
              <a:xfrm>
                <a:off x="7792339" y="5542396"/>
                <a:ext cx="2416687" cy="246221"/>
              </a:xfrm>
              <a:prstGeom prst="rect">
                <a:avLst/>
              </a:prstGeom>
              <a:blipFill>
                <a:blip r:embed="rId13"/>
                <a:stretch>
                  <a:fillRect l="-1259" r="-1008" b="-3170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DD4C9C22-A5A7-4709-8CDD-435A15BAA10B}"/>
                  </a:ext>
                </a:extLst>
              </p:cNvPr>
              <p:cNvSpPr txBox="1"/>
              <p:nvPr/>
            </p:nvSpPr>
            <p:spPr>
              <a:xfrm>
                <a:off x="7792339" y="5871305"/>
                <a:ext cx="17346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𝑆𝑎𝑖𝑑𝑎</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20</m:t>
                      </m:r>
                      <m:r>
                        <a:rPr lang="pt-BR" sz="1600" b="0" i="1" smtClean="0">
                          <a:latin typeface="Cambria Math" panose="02040503050406030204" pitchFamily="18" charset="0"/>
                        </a:rPr>
                        <m:t>𝑚𝑚</m:t>
                      </m:r>
                    </m:oMath>
                  </m:oMathPara>
                </a14:m>
                <a:endParaRPr lang="pt-BR" sz="1600" dirty="0"/>
              </a:p>
            </p:txBody>
          </p:sp>
        </mc:Choice>
        <mc:Fallback xmlns="">
          <p:sp>
            <p:nvSpPr>
              <p:cNvPr id="19" name="CaixaDeTexto 18">
                <a:extLst>
                  <a:ext uri="{FF2B5EF4-FFF2-40B4-BE49-F238E27FC236}">
                    <a16:creationId xmlns:a16="http://schemas.microsoft.com/office/drawing/2014/main" id="{DD4C9C22-A5A7-4709-8CDD-435A15BAA10B}"/>
                  </a:ext>
                </a:extLst>
              </p:cNvPr>
              <p:cNvSpPr txBox="1">
                <a:spLocks noRot="1" noChangeAspect="1" noMove="1" noResize="1" noEditPoints="1" noAdjustHandles="1" noChangeArrowheads="1" noChangeShapeType="1" noTextEdit="1"/>
              </p:cNvSpPr>
              <p:nvPr/>
            </p:nvSpPr>
            <p:spPr>
              <a:xfrm>
                <a:off x="7792339" y="5871305"/>
                <a:ext cx="1734641" cy="246221"/>
              </a:xfrm>
              <a:prstGeom prst="rect">
                <a:avLst/>
              </a:prstGeom>
              <a:blipFill>
                <a:blip r:embed="rId14"/>
                <a:stretch>
                  <a:fillRect l="-2105" r="-1754"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EC9A6C4D-110F-44A0-ACCB-B3D1C52DC302}"/>
                  </a:ext>
                </a:extLst>
              </p:cNvPr>
              <p:cNvSpPr txBox="1"/>
              <p:nvPr/>
            </p:nvSpPr>
            <p:spPr>
              <a:xfrm>
                <a:off x="2682286" y="5230081"/>
                <a:ext cx="1054969" cy="246221"/>
              </a:xfrm>
              <a:prstGeom prst="rect">
                <a:avLst/>
              </a:prstGeom>
              <a:noFill/>
            </p:spPr>
            <p:txBody>
              <a:bodyPr wrap="none" lIns="0" tIns="0" rIns="0" bIns="0" rtlCol="0">
                <a:spAutoFit/>
              </a:bodyPr>
              <a:lstStyle/>
              <a:p>
                <a:r>
                  <a:rPr lang="pt-BR" sz="1600" b="0" dirty="0">
                    <a:solidFill>
                      <a:srgbClr val="FF0000"/>
                    </a:solidFill>
                  </a:rPr>
                  <a:t>2 . </a:t>
                </a:r>
                <a14:m>
                  <m:oMath xmlns:m="http://schemas.openxmlformats.org/officeDocument/2006/math">
                    <m:r>
                      <a:rPr lang="pt-BR" sz="1600" b="0" i="1" smtClean="0">
                        <a:solidFill>
                          <a:srgbClr val="FF0000"/>
                        </a:solidFill>
                        <a:latin typeface="Cambria Math" panose="02040503050406030204" pitchFamily="18" charset="0"/>
                      </a:rPr>
                      <m:t>1,2=2,4</m:t>
                    </m:r>
                  </m:oMath>
                </a14:m>
                <a:endParaRPr lang="pt-BR" sz="1600" dirty="0">
                  <a:solidFill>
                    <a:srgbClr val="FF0000"/>
                  </a:solidFill>
                </a:endParaRPr>
              </a:p>
            </p:txBody>
          </p:sp>
        </mc:Choice>
        <mc:Fallback xmlns="">
          <p:sp>
            <p:nvSpPr>
              <p:cNvPr id="20" name="CaixaDeTexto 19">
                <a:extLst>
                  <a:ext uri="{FF2B5EF4-FFF2-40B4-BE49-F238E27FC236}">
                    <a16:creationId xmlns:a16="http://schemas.microsoft.com/office/drawing/2014/main" id="{EC9A6C4D-110F-44A0-ACCB-B3D1C52DC302}"/>
                  </a:ext>
                </a:extLst>
              </p:cNvPr>
              <p:cNvSpPr txBox="1">
                <a:spLocks noRot="1" noChangeAspect="1" noMove="1" noResize="1" noEditPoints="1" noAdjustHandles="1" noChangeArrowheads="1" noChangeShapeType="1" noTextEdit="1"/>
              </p:cNvSpPr>
              <p:nvPr/>
            </p:nvSpPr>
            <p:spPr>
              <a:xfrm>
                <a:off x="2682286" y="5230081"/>
                <a:ext cx="1054969" cy="246221"/>
              </a:xfrm>
              <a:prstGeom prst="rect">
                <a:avLst/>
              </a:prstGeom>
              <a:blipFill>
                <a:blip r:embed="rId15"/>
                <a:stretch>
                  <a:fillRect l="-11561" t="-27500" r="-5780" b="-5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1C9251CD-0375-4D35-A31F-4906A31A456D}"/>
                  </a:ext>
                </a:extLst>
              </p:cNvPr>
              <p:cNvSpPr txBox="1"/>
              <p:nvPr/>
            </p:nvSpPr>
            <p:spPr>
              <a:xfrm>
                <a:off x="7304041" y="5575300"/>
                <a:ext cx="31579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1,2</m:t>
                      </m:r>
                    </m:oMath>
                  </m:oMathPara>
                </a14:m>
                <a:endParaRPr lang="pt-BR" sz="1600" dirty="0">
                  <a:solidFill>
                    <a:srgbClr val="FF0000"/>
                  </a:solidFill>
                </a:endParaRPr>
              </a:p>
            </p:txBody>
          </p:sp>
        </mc:Choice>
        <mc:Fallback xmlns="">
          <p:sp>
            <p:nvSpPr>
              <p:cNvPr id="21" name="CaixaDeTexto 20">
                <a:extLst>
                  <a:ext uri="{FF2B5EF4-FFF2-40B4-BE49-F238E27FC236}">
                    <a16:creationId xmlns:a16="http://schemas.microsoft.com/office/drawing/2014/main" id="{1C9251CD-0375-4D35-A31F-4906A31A456D}"/>
                  </a:ext>
                </a:extLst>
              </p:cNvPr>
              <p:cNvSpPr txBox="1">
                <a:spLocks noRot="1" noChangeAspect="1" noMove="1" noResize="1" noEditPoints="1" noAdjustHandles="1" noChangeArrowheads="1" noChangeShapeType="1" noTextEdit="1"/>
              </p:cNvSpPr>
              <p:nvPr/>
            </p:nvSpPr>
            <p:spPr>
              <a:xfrm>
                <a:off x="7304041" y="5575300"/>
                <a:ext cx="315791" cy="246221"/>
              </a:xfrm>
              <a:prstGeom prst="rect">
                <a:avLst/>
              </a:prstGeom>
              <a:blipFill>
                <a:blip r:embed="rId16"/>
                <a:stretch>
                  <a:fillRect l="-13462" r="-13462"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32058549-FAB0-4F59-8041-A9CB024EDCEE}"/>
                  </a:ext>
                </a:extLst>
              </p:cNvPr>
              <p:cNvSpPr txBox="1"/>
              <p:nvPr/>
            </p:nvSpPr>
            <p:spPr>
              <a:xfrm>
                <a:off x="10593536" y="5542396"/>
                <a:ext cx="10875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2 . 1,2=2,4</m:t>
                      </m:r>
                    </m:oMath>
                  </m:oMathPara>
                </a14:m>
                <a:endParaRPr lang="pt-BR" sz="1600" dirty="0">
                  <a:solidFill>
                    <a:srgbClr val="FF0000"/>
                  </a:solidFill>
                </a:endParaRPr>
              </a:p>
            </p:txBody>
          </p:sp>
        </mc:Choice>
        <mc:Fallback xmlns="">
          <p:sp>
            <p:nvSpPr>
              <p:cNvPr id="22" name="CaixaDeTexto 21">
                <a:extLst>
                  <a:ext uri="{FF2B5EF4-FFF2-40B4-BE49-F238E27FC236}">
                    <a16:creationId xmlns:a16="http://schemas.microsoft.com/office/drawing/2014/main" id="{32058549-FAB0-4F59-8041-A9CB024EDCEE}"/>
                  </a:ext>
                </a:extLst>
              </p:cNvPr>
              <p:cNvSpPr txBox="1">
                <a:spLocks noRot="1" noChangeAspect="1" noMove="1" noResize="1" noEditPoints="1" noAdjustHandles="1" noChangeArrowheads="1" noChangeShapeType="1" noTextEdit="1"/>
              </p:cNvSpPr>
              <p:nvPr/>
            </p:nvSpPr>
            <p:spPr>
              <a:xfrm>
                <a:off x="10593536" y="5542396"/>
                <a:ext cx="1087541" cy="246221"/>
              </a:xfrm>
              <a:prstGeom prst="rect">
                <a:avLst/>
              </a:prstGeom>
              <a:blipFill>
                <a:blip r:embed="rId17"/>
                <a:stretch>
                  <a:fillRect l="-3933" r="-3371"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AF8C5129-984C-4C82-8928-D655994029E5}"/>
                  </a:ext>
                </a:extLst>
              </p:cNvPr>
              <p:cNvSpPr txBox="1"/>
              <p:nvPr/>
            </p:nvSpPr>
            <p:spPr>
              <a:xfrm>
                <a:off x="7304041" y="5230081"/>
                <a:ext cx="315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2,4</m:t>
                      </m:r>
                    </m:oMath>
                  </m:oMathPara>
                </a14:m>
                <a:endParaRPr lang="pt-BR" sz="1600" dirty="0">
                  <a:solidFill>
                    <a:srgbClr val="FF0000"/>
                  </a:solidFill>
                </a:endParaRPr>
              </a:p>
            </p:txBody>
          </p:sp>
        </mc:Choice>
        <mc:Fallback xmlns="">
          <p:sp>
            <p:nvSpPr>
              <p:cNvPr id="23" name="CaixaDeTexto 22">
                <a:extLst>
                  <a:ext uri="{FF2B5EF4-FFF2-40B4-BE49-F238E27FC236}">
                    <a16:creationId xmlns:a16="http://schemas.microsoft.com/office/drawing/2014/main" id="{AF8C5129-984C-4C82-8928-D655994029E5}"/>
                  </a:ext>
                </a:extLst>
              </p:cNvPr>
              <p:cNvSpPr txBox="1">
                <a:spLocks noRot="1" noChangeAspect="1" noMove="1" noResize="1" noEditPoints="1" noAdjustHandles="1" noChangeArrowheads="1" noChangeShapeType="1" noTextEdit="1"/>
              </p:cNvSpPr>
              <p:nvPr/>
            </p:nvSpPr>
            <p:spPr>
              <a:xfrm>
                <a:off x="7304041" y="5230081"/>
                <a:ext cx="315792" cy="246221"/>
              </a:xfrm>
              <a:prstGeom prst="rect">
                <a:avLst/>
              </a:prstGeom>
              <a:blipFill>
                <a:blip r:embed="rId18"/>
                <a:stretch>
                  <a:fillRect l="-13462" r="-13462"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9FF11B87-4970-4473-A1B8-2E4864548876}"/>
                  </a:ext>
                </a:extLst>
              </p:cNvPr>
              <p:cNvSpPr txBox="1"/>
              <p:nvPr/>
            </p:nvSpPr>
            <p:spPr>
              <a:xfrm>
                <a:off x="11075945" y="5231477"/>
                <a:ext cx="315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0,8</m:t>
                      </m:r>
                    </m:oMath>
                  </m:oMathPara>
                </a14:m>
                <a:endParaRPr lang="pt-BR" sz="1600" dirty="0">
                  <a:solidFill>
                    <a:srgbClr val="FF0000"/>
                  </a:solidFill>
                </a:endParaRPr>
              </a:p>
            </p:txBody>
          </p:sp>
        </mc:Choice>
        <mc:Fallback xmlns="">
          <p:sp>
            <p:nvSpPr>
              <p:cNvPr id="24" name="CaixaDeTexto 23">
                <a:extLst>
                  <a:ext uri="{FF2B5EF4-FFF2-40B4-BE49-F238E27FC236}">
                    <a16:creationId xmlns:a16="http://schemas.microsoft.com/office/drawing/2014/main" id="{9FF11B87-4970-4473-A1B8-2E4864548876}"/>
                  </a:ext>
                </a:extLst>
              </p:cNvPr>
              <p:cNvSpPr txBox="1">
                <a:spLocks noRot="1" noChangeAspect="1" noMove="1" noResize="1" noEditPoints="1" noAdjustHandles="1" noChangeArrowheads="1" noChangeShapeType="1" noTextEdit="1"/>
              </p:cNvSpPr>
              <p:nvPr/>
            </p:nvSpPr>
            <p:spPr>
              <a:xfrm>
                <a:off x="11075945" y="5231477"/>
                <a:ext cx="315792" cy="246221"/>
              </a:xfrm>
              <a:prstGeom prst="rect">
                <a:avLst/>
              </a:prstGeom>
              <a:blipFill>
                <a:blip r:embed="rId19"/>
                <a:stretch>
                  <a:fillRect l="-15385" r="-11538"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5" name="CaixaDeTexto 24">
                <a:extLst>
                  <a:ext uri="{FF2B5EF4-FFF2-40B4-BE49-F238E27FC236}">
                    <a16:creationId xmlns:a16="http://schemas.microsoft.com/office/drawing/2014/main" id="{D21D6843-6FFF-43FE-9AED-5C634109E24E}"/>
                  </a:ext>
                </a:extLst>
              </p:cNvPr>
              <p:cNvSpPr txBox="1"/>
              <p:nvPr/>
            </p:nvSpPr>
            <p:spPr>
              <a:xfrm>
                <a:off x="7304041" y="5868574"/>
                <a:ext cx="315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0,9</m:t>
                      </m:r>
                    </m:oMath>
                  </m:oMathPara>
                </a14:m>
                <a:endParaRPr lang="pt-BR" sz="1600" dirty="0">
                  <a:solidFill>
                    <a:srgbClr val="FF0000"/>
                  </a:solidFill>
                </a:endParaRPr>
              </a:p>
            </p:txBody>
          </p:sp>
        </mc:Choice>
        <mc:Fallback xmlns="">
          <p:sp>
            <p:nvSpPr>
              <p:cNvPr id="25" name="CaixaDeTexto 24">
                <a:extLst>
                  <a:ext uri="{FF2B5EF4-FFF2-40B4-BE49-F238E27FC236}">
                    <a16:creationId xmlns:a16="http://schemas.microsoft.com/office/drawing/2014/main" id="{D21D6843-6FFF-43FE-9AED-5C634109E24E}"/>
                  </a:ext>
                </a:extLst>
              </p:cNvPr>
              <p:cNvSpPr txBox="1">
                <a:spLocks noRot="1" noChangeAspect="1" noMove="1" noResize="1" noEditPoints="1" noAdjustHandles="1" noChangeArrowheads="1" noChangeShapeType="1" noTextEdit="1"/>
              </p:cNvSpPr>
              <p:nvPr/>
            </p:nvSpPr>
            <p:spPr>
              <a:xfrm>
                <a:off x="7304041" y="5868574"/>
                <a:ext cx="315792" cy="246221"/>
              </a:xfrm>
              <a:prstGeom prst="rect">
                <a:avLst/>
              </a:prstGeom>
              <a:blipFill>
                <a:blip r:embed="rId20"/>
                <a:stretch>
                  <a:fillRect l="-13462" r="-13462"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a:extLst>
                  <a:ext uri="{FF2B5EF4-FFF2-40B4-BE49-F238E27FC236}">
                    <a16:creationId xmlns:a16="http://schemas.microsoft.com/office/drawing/2014/main" id="{455FE591-BED6-463B-AB3B-A8EC5C227367}"/>
                  </a:ext>
                </a:extLst>
              </p:cNvPr>
              <p:cNvSpPr txBox="1"/>
              <p:nvPr/>
            </p:nvSpPr>
            <p:spPr>
              <a:xfrm>
                <a:off x="10158307" y="5855732"/>
                <a:ext cx="217915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0,9</m:t>
                      </m:r>
                    </m:oMath>
                  </m:oMathPara>
                </a14:m>
                <a:endParaRPr lang="pt-BR" sz="1600" dirty="0">
                  <a:solidFill>
                    <a:srgbClr val="FF0000"/>
                  </a:solidFill>
                </a:endParaRPr>
              </a:p>
            </p:txBody>
          </p:sp>
        </mc:Choice>
        <mc:Fallback xmlns="">
          <p:sp>
            <p:nvSpPr>
              <p:cNvPr id="26" name="CaixaDeTexto 25">
                <a:extLst>
                  <a:ext uri="{FF2B5EF4-FFF2-40B4-BE49-F238E27FC236}">
                    <a16:creationId xmlns:a16="http://schemas.microsoft.com/office/drawing/2014/main" id="{455FE591-BED6-463B-AB3B-A8EC5C227367}"/>
                  </a:ext>
                </a:extLst>
              </p:cNvPr>
              <p:cNvSpPr txBox="1">
                <a:spLocks noRot="1" noChangeAspect="1" noMove="1" noResize="1" noEditPoints="1" noAdjustHandles="1" noChangeArrowheads="1" noChangeShapeType="1" noTextEdit="1"/>
              </p:cNvSpPr>
              <p:nvPr/>
            </p:nvSpPr>
            <p:spPr>
              <a:xfrm>
                <a:off x="10158307" y="5855732"/>
                <a:ext cx="2179156" cy="246221"/>
              </a:xfrm>
              <a:prstGeom prst="rect">
                <a:avLst/>
              </a:prstGeom>
              <a:blipFill>
                <a:blip r:embed="rId21"/>
                <a:stretch>
                  <a:fillRect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EA26DE9A-173D-4A30-ADCD-39A46E75B3A2}"/>
                  </a:ext>
                </a:extLst>
              </p:cNvPr>
              <p:cNvSpPr txBox="1"/>
              <p:nvPr/>
            </p:nvSpPr>
            <p:spPr>
              <a:xfrm>
                <a:off x="98120" y="6268030"/>
                <a:ext cx="6736682" cy="5899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rPr>
                        <m:t>𝐽</m:t>
                      </m:r>
                      <m:r>
                        <a:rPr lang="pt-BR" sz="1600" i="1" smtClean="0">
                          <a:latin typeface="Cambria Math" panose="02040503050406030204" pitchFamily="18" charset="0"/>
                        </a:rPr>
                        <m:t>=8,69 . </m:t>
                      </m:r>
                      <m:sSup>
                        <m:sSupPr>
                          <m:ctrlPr>
                            <a:rPr lang="pt-BR" sz="1600" i="1">
                              <a:latin typeface="Cambria Math" panose="02040503050406030204" pitchFamily="18" charset="0"/>
                            </a:rPr>
                          </m:ctrlPr>
                        </m:sSupPr>
                        <m:e>
                          <m:r>
                            <a:rPr lang="pt-BR" sz="1600" i="1">
                              <a:latin typeface="Cambria Math" panose="02040503050406030204" pitchFamily="18" charset="0"/>
                            </a:rPr>
                            <m:t>10</m:t>
                          </m:r>
                        </m:e>
                        <m:sup>
                          <m:r>
                            <a:rPr lang="pt-BR" sz="1600" i="1">
                              <a:latin typeface="Cambria Math" panose="02040503050406030204" pitchFamily="18" charset="0"/>
                            </a:rPr>
                            <m:t>6</m:t>
                          </m:r>
                        </m:sup>
                      </m:sSup>
                      <m:r>
                        <a:rPr lang="pt-BR" sz="1600" i="1">
                          <a:latin typeface="Cambria Math" panose="02040503050406030204" pitchFamily="18" charset="0"/>
                        </a:rPr>
                        <m:t>.  </m:t>
                      </m:r>
                      <m:f>
                        <m:fPr>
                          <m:ctrlPr>
                            <a:rPr lang="pt-BR" sz="1600" i="1">
                              <a:latin typeface="Cambria Math" panose="02040503050406030204" pitchFamily="18" charset="0"/>
                            </a:rPr>
                          </m:ctrlPr>
                        </m:fPr>
                        <m:num>
                          <m:sSup>
                            <m:sSupPr>
                              <m:ctrlPr>
                                <a:rPr lang="pt-BR" sz="1600" i="1">
                                  <a:latin typeface="Cambria Math" panose="02040503050406030204" pitchFamily="18" charset="0"/>
                                </a:rPr>
                              </m:ctrlPr>
                            </m:sSupPr>
                            <m:e>
                              <m:r>
                                <a:rPr lang="pt-BR" sz="1600" i="1">
                                  <a:latin typeface="Cambria Math" panose="02040503050406030204" pitchFamily="18" charset="0"/>
                                </a:rPr>
                                <m:t>𝑄</m:t>
                              </m:r>
                            </m:e>
                            <m:sup>
                              <m:r>
                                <a:rPr lang="pt-BR" sz="1600" i="1">
                                  <a:latin typeface="Cambria Math" panose="02040503050406030204" pitchFamily="18" charset="0"/>
                                </a:rPr>
                                <m:t>1,75</m:t>
                              </m:r>
                            </m:sup>
                          </m:sSup>
                        </m:num>
                        <m:den>
                          <m:sSup>
                            <m:sSupPr>
                              <m:ctrlPr>
                                <a:rPr lang="pt-BR" sz="1600" i="1">
                                  <a:latin typeface="Cambria Math" panose="02040503050406030204" pitchFamily="18" charset="0"/>
                                </a:rPr>
                              </m:ctrlPr>
                            </m:sSupPr>
                            <m:e>
                              <m:r>
                                <a:rPr lang="pt-BR" sz="1600" i="1">
                                  <a:latin typeface="Cambria Math" panose="02040503050406030204" pitchFamily="18" charset="0"/>
                                </a:rPr>
                                <m:t>𝐷</m:t>
                              </m:r>
                            </m:e>
                            <m:sup>
                              <m:r>
                                <a:rPr lang="pt-BR" sz="1600" i="1">
                                  <a:latin typeface="Cambria Math" panose="02040503050406030204" pitchFamily="18" charset="0"/>
                                </a:rPr>
                                <m:t>4,75</m:t>
                              </m:r>
                            </m:sup>
                          </m:sSup>
                        </m:den>
                      </m:f>
                      <m:r>
                        <a:rPr lang="pt-BR" sz="1600" b="0" i="1" smtClean="0">
                          <a:latin typeface="Cambria Math" panose="02040503050406030204" pitchFamily="18" charset="0"/>
                        </a:rPr>
                        <m:t>=</m:t>
                      </m:r>
                      <m:r>
                        <a:rPr lang="pt-BR" sz="1600" i="1">
                          <a:latin typeface="Cambria Math" panose="02040503050406030204" pitchFamily="18" charset="0"/>
                        </a:rPr>
                        <m:t>8,69 . </m:t>
                      </m:r>
                      <m:sSup>
                        <m:sSupPr>
                          <m:ctrlPr>
                            <a:rPr lang="pt-BR" sz="1600" i="1">
                              <a:latin typeface="Cambria Math" panose="02040503050406030204" pitchFamily="18" charset="0"/>
                            </a:rPr>
                          </m:ctrlPr>
                        </m:sSupPr>
                        <m:e>
                          <m:r>
                            <a:rPr lang="pt-BR" sz="1600" i="1">
                              <a:latin typeface="Cambria Math" panose="02040503050406030204" pitchFamily="18" charset="0"/>
                            </a:rPr>
                            <m:t>10</m:t>
                          </m:r>
                        </m:e>
                        <m:sup>
                          <m:r>
                            <a:rPr lang="pt-BR" sz="1600" i="1">
                              <a:latin typeface="Cambria Math" panose="02040503050406030204" pitchFamily="18" charset="0"/>
                            </a:rPr>
                            <m:t>6</m:t>
                          </m:r>
                        </m:sup>
                      </m:sSup>
                      <m:r>
                        <a:rPr lang="pt-BR" sz="1600" i="1">
                          <a:latin typeface="Cambria Math" panose="02040503050406030204" pitchFamily="18" charset="0"/>
                        </a:rPr>
                        <m:t>.  </m:t>
                      </m:r>
                      <m:f>
                        <m:fPr>
                          <m:ctrlPr>
                            <a:rPr lang="pt-BR" sz="1600" i="1">
                              <a:latin typeface="Cambria Math" panose="02040503050406030204" pitchFamily="18" charset="0"/>
                            </a:rPr>
                          </m:ctrlPr>
                        </m:fPr>
                        <m:num>
                          <m:sSup>
                            <m:sSupPr>
                              <m:ctrlPr>
                                <a:rPr lang="pt-BR" sz="1600" i="1">
                                  <a:latin typeface="Cambria Math" panose="02040503050406030204" pitchFamily="18" charset="0"/>
                                </a:rPr>
                              </m:ctrlPr>
                            </m:sSupPr>
                            <m:e>
                              <m:r>
                                <a:rPr lang="pt-BR" sz="1600" b="0" i="1" smtClean="0">
                                  <a:latin typeface="Cambria Math" panose="02040503050406030204" pitchFamily="18" charset="0"/>
                                </a:rPr>
                                <m:t>0,39</m:t>
                              </m:r>
                            </m:e>
                            <m:sup>
                              <m:r>
                                <a:rPr lang="pt-BR" sz="1600" i="1">
                                  <a:latin typeface="Cambria Math" panose="02040503050406030204" pitchFamily="18" charset="0"/>
                                </a:rPr>
                                <m:t>1,75</m:t>
                              </m:r>
                            </m:sup>
                          </m:sSup>
                        </m:num>
                        <m:den>
                          <m:sSup>
                            <m:sSupPr>
                              <m:ctrlPr>
                                <a:rPr lang="pt-BR" sz="1600" i="1">
                                  <a:latin typeface="Cambria Math" panose="02040503050406030204" pitchFamily="18" charset="0"/>
                                </a:rPr>
                              </m:ctrlPr>
                            </m:sSupPr>
                            <m:e>
                              <m:r>
                                <a:rPr lang="pt-BR" sz="1600" b="0" i="1" smtClean="0">
                                  <a:latin typeface="Cambria Math" panose="02040503050406030204" pitchFamily="18" charset="0"/>
                                </a:rPr>
                                <m:t>20</m:t>
                              </m:r>
                            </m:e>
                            <m:sup>
                              <m:r>
                                <a:rPr lang="pt-BR" sz="1600" i="1">
                                  <a:latin typeface="Cambria Math" panose="02040503050406030204" pitchFamily="18" charset="0"/>
                                </a:rPr>
                                <m:t>4,75</m:t>
                              </m:r>
                            </m:sup>
                          </m:sSup>
                        </m:den>
                      </m:f>
                      <m:r>
                        <a:rPr lang="pt-BR" sz="1600" b="0" i="1" smtClean="0">
                          <a:latin typeface="Cambria Math" panose="02040503050406030204" pitchFamily="18" charset="0"/>
                        </a:rPr>
                        <m:t>=1,11</m:t>
                      </m:r>
                      <m:r>
                        <a:rPr lang="pt-BR" sz="1600" b="0" i="1" smtClean="0">
                          <a:latin typeface="Cambria Math" panose="02040503050406030204" pitchFamily="18" charset="0"/>
                        </a:rPr>
                        <m:t>𝑘𝑃𝑎</m:t>
                      </m:r>
                      <m:r>
                        <a:rPr lang="pt-BR" sz="1600" b="0" i="1" smtClean="0">
                          <a:latin typeface="Cambria Math" panose="02040503050406030204" pitchFamily="18" charset="0"/>
                        </a:rPr>
                        <m:t>/</m:t>
                      </m:r>
                      <m:r>
                        <a:rPr lang="pt-BR" sz="1600" b="0" i="1" smtClean="0">
                          <a:latin typeface="Cambria Math" panose="02040503050406030204" pitchFamily="18" charset="0"/>
                        </a:rPr>
                        <m:t>𝑚</m:t>
                      </m:r>
                      <m:r>
                        <a:rPr lang="pt-BR" sz="1600" b="0" i="1" smtClean="0">
                          <a:latin typeface="Cambria Math" panose="02040503050406030204" pitchFamily="18" charset="0"/>
                          <a:ea typeface="Cambria Math" panose="02040503050406030204" pitchFamily="18" charset="0"/>
                        </a:rPr>
                        <m:t>→0,11</m:t>
                      </m:r>
                      <m:r>
                        <a:rPr lang="pt-BR" sz="1600" b="0" i="1" smtClean="0">
                          <a:latin typeface="Cambria Math" panose="02040503050406030204" pitchFamily="18" charset="0"/>
                          <a:ea typeface="Cambria Math" panose="02040503050406030204" pitchFamily="18" charset="0"/>
                        </a:rPr>
                        <m:t>𝑚𝑐𝑎</m:t>
                      </m:r>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m:t>
                      </m:r>
                    </m:oMath>
                  </m:oMathPara>
                </a14:m>
                <a:endParaRPr lang="pt-BR" sz="1600" dirty="0"/>
              </a:p>
            </p:txBody>
          </p:sp>
        </mc:Choice>
        <mc:Fallback xmlns="">
          <p:sp>
            <p:nvSpPr>
              <p:cNvPr id="27" name="CaixaDeTexto 26">
                <a:extLst>
                  <a:ext uri="{FF2B5EF4-FFF2-40B4-BE49-F238E27FC236}">
                    <a16:creationId xmlns:a16="http://schemas.microsoft.com/office/drawing/2014/main" id="{EA26DE9A-173D-4A30-ADCD-39A46E75B3A2}"/>
                  </a:ext>
                </a:extLst>
              </p:cNvPr>
              <p:cNvSpPr txBox="1">
                <a:spLocks noRot="1" noChangeAspect="1" noMove="1" noResize="1" noEditPoints="1" noAdjustHandles="1" noChangeArrowheads="1" noChangeShapeType="1" noTextEdit="1"/>
              </p:cNvSpPr>
              <p:nvPr/>
            </p:nvSpPr>
            <p:spPr>
              <a:xfrm>
                <a:off x="98120" y="6268030"/>
                <a:ext cx="6736682" cy="589970"/>
              </a:xfrm>
              <a:prstGeom prst="rect">
                <a:avLst/>
              </a:prstGeom>
              <a:blipFill>
                <a:blip r:embed="rId22"/>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801230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3E0E5-B34C-49E2-9D7A-289939380486}"/>
              </a:ext>
            </a:extLst>
          </p:cNvPr>
          <p:cNvSpPr>
            <a:spLocks noGrp="1"/>
          </p:cNvSpPr>
          <p:nvPr>
            <p:ph type="title"/>
          </p:nvPr>
        </p:nvSpPr>
        <p:spPr>
          <a:xfrm>
            <a:off x="640080" y="719725"/>
            <a:ext cx="2752354" cy="2709275"/>
          </a:xfrm>
          <a:prstGeom prst="ellipse">
            <a:avLst/>
          </a:prstGeom>
          <a:solidFill>
            <a:schemeClr val="tx1"/>
          </a:solidFill>
          <a:ln w="174625" cmpd="thinThick">
            <a:solidFill>
              <a:schemeClr val="tx1"/>
            </a:solidFill>
          </a:ln>
        </p:spPr>
        <p:txBody>
          <a:bodyPr vert="horz" lIns="91440" tIns="45720" rIns="91440" bIns="45720" rtlCol="0" anchor="ctr">
            <a:noAutofit/>
          </a:bodyPr>
          <a:lstStyle/>
          <a:p>
            <a:pPr algn="ctr"/>
            <a:r>
              <a:rPr lang="en-US" sz="1800" dirty="0">
                <a:solidFill>
                  <a:schemeClr val="bg1"/>
                </a:solidFill>
              </a:rPr>
              <a:t>Ex. 4</a:t>
            </a:r>
            <a:br>
              <a:rPr lang="en-US" sz="1800" dirty="0">
                <a:solidFill>
                  <a:schemeClr val="bg1"/>
                </a:solidFill>
              </a:rPr>
            </a:br>
            <a:r>
              <a:rPr lang="en-US" sz="1800" dirty="0" err="1">
                <a:solidFill>
                  <a:schemeClr val="bg1"/>
                </a:solidFill>
              </a:rPr>
              <a:t>Prumada</a:t>
            </a:r>
            <a:r>
              <a:rPr lang="en-US" sz="1800" dirty="0">
                <a:solidFill>
                  <a:schemeClr val="bg1"/>
                </a:solidFill>
              </a:rPr>
              <a:t> AF1</a:t>
            </a:r>
            <a:br>
              <a:rPr lang="en-US" sz="1800" dirty="0">
                <a:solidFill>
                  <a:schemeClr val="bg1"/>
                </a:solidFill>
              </a:rPr>
            </a:br>
            <a:r>
              <a:rPr lang="en-US" sz="1800" dirty="0" err="1">
                <a:solidFill>
                  <a:schemeClr val="bg1"/>
                </a:solidFill>
              </a:rPr>
              <a:t>Dimensionar</a:t>
            </a:r>
            <a:r>
              <a:rPr lang="en-US" sz="1800" dirty="0">
                <a:solidFill>
                  <a:schemeClr val="bg1"/>
                </a:solidFill>
              </a:rPr>
              <a:t> a </a:t>
            </a:r>
            <a:r>
              <a:rPr lang="en-US" sz="1800" dirty="0" err="1">
                <a:solidFill>
                  <a:schemeClr val="bg1"/>
                </a:solidFill>
              </a:rPr>
              <a:t>coluna</a:t>
            </a:r>
            <a:r>
              <a:rPr lang="en-US" sz="1800" dirty="0">
                <a:solidFill>
                  <a:schemeClr val="bg1"/>
                </a:solidFill>
              </a:rPr>
              <a:t> de </a:t>
            </a:r>
            <a:r>
              <a:rPr lang="en-US" sz="1800" dirty="0" err="1">
                <a:solidFill>
                  <a:schemeClr val="bg1"/>
                </a:solidFill>
              </a:rPr>
              <a:t>água</a:t>
            </a:r>
            <a:r>
              <a:rPr lang="en-US" sz="1800" dirty="0">
                <a:solidFill>
                  <a:schemeClr val="bg1"/>
                </a:solidFill>
              </a:rPr>
              <a:t> </a:t>
            </a:r>
            <a:r>
              <a:rPr lang="en-US" sz="1800" dirty="0" err="1">
                <a:solidFill>
                  <a:schemeClr val="bg1"/>
                </a:solidFill>
              </a:rPr>
              <a:t>fria</a:t>
            </a:r>
            <a:r>
              <a:rPr lang="en-US" sz="1800" dirty="0">
                <a:solidFill>
                  <a:schemeClr val="bg1"/>
                </a:solidFill>
              </a:rPr>
              <a:t> AF1, de PVC, </a:t>
            </a:r>
            <a:r>
              <a:rPr lang="en-US" sz="1800" dirty="0" err="1">
                <a:solidFill>
                  <a:schemeClr val="bg1"/>
                </a:solidFill>
              </a:rPr>
              <a:t>sabendo</a:t>
            </a:r>
            <a:r>
              <a:rPr lang="en-US" sz="1800" dirty="0">
                <a:solidFill>
                  <a:schemeClr val="bg1"/>
                </a:solidFill>
              </a:rPr>
              <a:t> que a </a:t>
            </a:r>
            <a:r>
              <a:rPr lang="en-US" sz="1800" dirty="0" err="1">
                <a:solidFill>
                  <a:schemeClr val="bg1"/>
                </a:solidFill>
              </a:rPr>
              <a:t>caixa</a:t>
            </a:r>
            <a:r>
              <a:rPr lang="en-US" sz="1800" dirty="0">
                <a:solidFill>
                  <a:schemeClr val="bg1"/>
                </a:solidFill>
              </a:rPr>
              <a:t> </a:t>
            </a:r>
            <a:r>
              <a:rPr lang="en-US" sz="1800" dirty="0" err="1">
                <a:solidFill>
                  <a:schemeClr val="bg1"/>
                </a:solidFill>
              </a:rPr>
              <a:t>d’água</a:t>
            </a:r>
            <a:r>
              <a:rPr lang="en-US" sz="1800" dirty="0">
                <a:solidFill>
                  <a:schemeClr val="bg1"/>
                </a:solidFill>
              </a:rPr>
              <a:t> </a:t>
            </a:r>
            <a:r>
              <a:rPr lang="en-US" sz="1800" dirty="0" err="1">
                <a:solidFill>
                  <a:schemeClr val="bg1"/>
                </a:solidFill>
              </a:rPr>
              <a:t>possui</a:t>
            </a:r>
            <a:r>
              <a:rPr lang="en-US" sz="1800" dirty="0">
                <a:solidFill>
                  <a:schemeClr val="bg1"/>
                </a:solidFill>
              </a:rPr>
              <a:t> </a:t>
            </a:r>
            <a:r>
              <a:rPr lang="en-US" sz="1800" dirty="0" err="1">
                <a:solidFill>
                  <a:schemeClr val="bg1"/>
                </a:solidFill>
              </a:rPr>
              <a:t>altura</a:t>
            </a:r>
            <a:r>
              <a:rPr lang="en-US" sz="1800" dirty="0">
                <a:solidFill>
                  <a:schemeClr val="bg1"/>
                </a:solidFill>
              </a:rPr>
              <a:t> de 150 cm (X=3,50m)</a:t>
            </a:r>
            <a:br>
              <a:rPr lang="en-US" sz="1800" dirty="0">
                <a:solidFill>
                  <a:schemeClr val="bg1"/>
                </a:solidFill>
              </a:rPr>
            </a:br>
            <a:endParaRPr lang="en-US" sz="1800" dirty="0">
              <a:solidFill>
                <a:schemeClr val="bg1"/>
              </a:solidFill>
            </a:endParaRPr>
          </a:p>
        </p:txBody>
      </p:sp>
      <p:pic>
        <p:nvPicPr>
          <p:cNvPr id="11" name="Espaço Reservado para Conteúdo 8">
            <a:extLst>
              <a:ext uri="{FF2B5EF4-FFF2-40B4-BE49-F238E27FC236}">
                <a16:creationId xmlns:a16="http://schemas.microsoft.com/office/drawing/2014/main" id="{F6F8E951-273E-466B-8AED-77B587A510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0483" y="-369966"/>
            <a:ext cx="5371399" cy="7597931"/>
          </a:xfrm>
        </p:spPr>
      </p:pic>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0F1A090C-61A4-49BA-903C-7C3252FDF098}"/>
                  </a:ext>
                </a:extLst>
              </p:cNvPr>
              <p:cNvSpPr txBox="1"/>
              <p:nvPr/>
            </p:nvSpPr>
            <p:spPr>
              <a:xfrm>
                <a:off x="395235" y="4185304"/>
                <a:ext cx="70085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0 </m:t>
                      </m:r>
                      <m:r>
                        <a:rPr lang="pt-BR" b="0" i="1" smtClean="0">
                          <a:latin typeface="Cambria Math" panose="02040503050406030204" pitchFamily="18" charset="0"/>
                        </a:rPr>
                        <m:t>𝑡</m:t>
                      </m:r>
                      <m:r>
                        <a:rPr lang="pt-BR" b="0" i="1" smtClean="0">
                          <a:latin typeface="Cambria Math" panose="02040503050406030204" pitchFamily="18" charset="0"/>
                        </a:rPr>
                        <m:t>é</m:t>
                      </m:r>
                      <m:r>
                        <a:rPr lang="pt-BR" b="0" i="1" smtClean="0">
                          <a:latin typeface="Cambria Math" panose="02040503050406030204" pitchFamily="18" charset="0"/>
                        </a:rPr>
                        <m:t>𝑟𝑟𝑒𝑜</m:t>
                      </m:r>
                      <m:r>
                        <a:rPr lang="pt-BR" b="0" i="1" smtClean="0">
                          <a:latin typeface="Cambria Math" panose="02040503050406030204" pitchFamily="18" charset="0"/>
                        </a:rPr>
                        <m:t>, 1º </m:t>
                      </m:r>
                      <m:r>
                        <a:rPr lang="pt-BR" b="0" i="1" smtClean="0">
                          <a:latin typeface="Cambria Math" panose="02040503050406030204" pitchFamily="18" charset="0"/>
                        </a:rPr>
                        <m:t>𝑒</m:t>
                      </m:r>
                      <m:r>
                        <a:rPr lang="pt-BR" b="0" i="1" smtClean="0">
                          <a:latin typeface="Cambria Math" panose="02040503050406030204" pitchFamily="18" charset="0"/>
                        </a:rPr>
                        <m:t> 2º </m:t>
                      </m:r>
                      <m:r>
                        <a:rPr lang="pt-BR" b="0" i="1" smtClean="0">
                          <a:latin typeface="Cambria Math" panose="02040503050406030204" pitchFamily="18" charset="0"/>
                        </a:rPr>
                        <m:t>𝑎𝑛𝑑𝑎𝑟</m:t>
                      </m:r>
                      <m:r>
                        <a:rPr lang="pt-BR" b="0" i="1" smtClean="0">
                          <a:latin typeface="Cambria Math" panose="02040503050406030204" pitchFamily="18" charset="0"/>
                        </a:rPr>
                        <m:t>, </m:t>
                      </m:r>
                      <m:r>
                        <a:rPr lang="pt-BR" b="0" i="1" smtClean="0">
                          <a:latin typeface="Cambria Math" panose="02040503050406030204" pitchFamily="18" charset="0"/>
                        </a:rPr>
                        <m:t>𝑠</m:t>
                      </m:r>
                      <m:r>
                        <a:rPr lang="pt-BR" b="0" i="1" smtClean="0">
                          <a:latin typeface="Cambria Math" panose="02040503050406030204" pitchFamily="18" charset="0"/>
                        </a:rPr>
                        <m:t>ã</m:t>
                      </m:r>
                      <m:r>
                        <a:rPr lang="pt-BR" b="0" i="1" smtClean="0">
                          <a:latin typeface="Cambria Math" panose="02040503050406030204" pitchFamily="18" charset="0"/>
                        </a:rPr>
                        <m:t>𝑜</m:t>
                      </m:r>
                      <m:r>
                        <a:rPr lang="pt-BR" b="0" i="1" smtClean="0">
                          <a:latin typeface="Cambria Math" panose="02040503050406030204" pitchFamily="18" charset="0"/>
                        </a:rPr>
                        <m:t> </m:t>
                      </m:r>
                      <m:r>
                        <a:rPr lang="pt-BR" b="0" i="1" smtClean="0">
                          <a:latin typeface="Cambria Math" panose="02040503050406030204" pitchFamily="18" charset="0"/>
                        </a:rPr>
                        <m:t>𝑠𝑖𝑚𝑖𝑙𝑎𝑟𝑒𝑠</m:t>
                      </m:r>
                      <m:r>
                        <a:rPr lang="pt-BR" b="0" i="1" smtClean="0">
                          <a:latin typeface="Cambria Math" panose="02040503050406030204" pitchFamily="18" charset="0"/>
                        </a:rPr>
                        <m:t> </m:t>
                      </m:r>
                      <m:r>
                        <a:rPr lang="pt-BR" b="0" i="1" smtClean="0">
                          <a:latin typeface="Cambria Math" panose="02040503050406030204" pitchFamily="18" charset="0"/>
                        </a:rPr>
                        <m:t>𝑒</m:t>
                      </m:r>
                      <m:r>
                        <a:rPr lang="pt-BR" b="0" i="1" smtClean="0">
                          <a:latin typeface="Cambria Math" panose="02040503050406030204" pitchFamily="18" charset="0"/>
                        </a:rPr>
                        <m:t> </m:t>
                      </m:r>
                      <m:r>
                        <a:rPr lang="pt-BR" b="0" i="1" smtClean="0">
                          <a:latin typeface="Cambria Math" panose="02040503050406030204" pitchFamily="18" charset="0"/>
                        </a:rPr>
                        <m:t>𝑝𝑜𝑠𝑠𝑢𝑒𝑚</m:t>
                      </m:r>
                      <m:r>
                        <a:rPr lang="pt-BR" b="0" i="1" smtClean="0">
                          <a:latin typeface="Cambria Math" panose="02040503050406030204" pitchFamily="18" charset="0"/>
                        </a:rPr>
                        <m:t> </m:t>
                      </m:r>
                      <m:r>
                        <a:rPr lang="pt-BR" b="0" i="1" smtClean="0">
                          <a:latin typeface="Cambria Math" panose="02040503050406030204" pitchFamily="18" charset="0"/>
                        </a:rPr>
                        <m:t>𝑎𝑠</m:t>
                      </m:r>
                      <m:r>
                        <a:rPr lang="pt-BR" b="0" i="1" smtClean="0">
                          <a:latin typeface="Cambria Math" panose="02040503050406030204" pitchFamily="18" charset="0"/>
                        </a:rPr>
                        <m:t> </m:t>
                      </m:r>
                      <m:r>
                        <a:rPr lang="pt-BR" b="0" i="1" smtClean="0">
                          <a:latin typeface="Cambria Math" panose="02040503050406030204" pitchFamily="18" charset="0"/>
                        </a:rPr>
                        <m:t>𝑠𝑒𝑔𝑢𝑖𝑛𝑡𝑒𝑠</m:t>
                      </m:r>
                      <m:r>
                        <a:rPr lang="pt-BR" b="0" i="1" smtClean="0">
                          <a:latin typeface="Cambria Math" panose="02040503050406030204" pitchFamily="18" charset="0"/>
                        </a:rPr>
                        <m:t> </m:t>
                      </m:r>
                      <m:r>
                        <a:rPr lang="pt-BR" b="0" i="1" smtClean="0">
                          <a:latin typeface="Cambria Math" panose="02040503050406030204" pitchFamily="18" charset="0"/>
                        </a:rPr>
                        <m:t>𝑝𝑒</m:t>
                      </m:r>
                      <m:r>
                        <a:rPr lang="pt-BR" b="0" i="1" smtClean="0">
                          <a:latin typeface="Cambria Math" panose="02040503050406030204" pitchFamily="18" charset="0"/>
                        </a:rPr>
                        <m:t>ç</m:t>
                      </m:r>
                      <m:r>
                        <a:rPr lang="pt-BR" b="0" i="1" smtClean="0">
                          <a:latin typeface="Cambria Math" panose="02040503050406030204" pitchFamily="18" charset="0"/>
                        </a:rPr>
                        <m:t>𝑎𝑠</m:t>
                      </m:r>
                      <m:r>
                        <a:rPr lang="pt-BR" b="0" i="1" smtClean="0">
                          <a:latin typeface="Cambria Math" panose="02040503050406030204" pitchFamily="18" charset="0"/>
                        </a:rPr>
                        <m:t>:</m:t>
                      </m:r>
                    </m:oMath>
                  </m:oMathPara>
                </a14:m>
                <a:endParaRPr lang="pt-BR" dirty="0"/>
              </a:p>
            </p:txBody>
          </p:sp>
        </mc:Choice>
        <mc:Fallback xmlns="">
          <p:sp>
            <p:nvSpPr>
              <p:cNvPr id="4" name="CaixaDeTexto 3">
                <a:extLst>
                  <a:ext uri="{FF2B5EF4-FFF2-40B4-BE49-F238E27FC236}">
                    <a16:creationId xmlns:a16="http://schemas.microsoft.com/office/drawing/2014/main" id="{0F1A090C-61A4-49BA-903C-7C3252FDF098}"/>
                  </a:ext>
                </a:extLst>
              </p:cNvPr>
              <p:cNvSpPr txBox="1">
                <a:spLocks noRot="1" noChangeAspect="1" noMove="1" noResize="1" noEditPoints="1" noAdjustHandles="1" noChangeArrowheads="1" noChangeShapeType="1" noTextEdit="1"/>
              </p:cNvSpPr>
              <p:nvPr/>
            </p:nvSpPr>
            <p:spPr>
              <a:xfrm>
                <a:off x="395235" y="4185304"/>
                <a:ext cx="7008522" cy="276999"/>
              </a:xfrm>
              <a:prstGeom prst="rect">
                <a:avLst/>
              </a:prstGeom>
              <a:blipFill>
                <a:blip r:embed="rId3"/>
                <a:stretch>
                  <a:fillRect l="-348" t="-4444" b="-3555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6CD6331D-07B6-4A67-BAE1-25C06ABCECBD}"/>
                  </a:ext>
                </a:extLst>
              </p:cNvPr>
              <p:cNvSpPr txBox="1"/>
              <p:nvPr/>
            </p:nvSpPr>
            <p:spPr>
              <a:xfrm>
                <a:off x="395235" y="4622033"/>
                <a:ext cx="21677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𝐶h𝑢𝑣𝑒𝑖𝑟𝑜</m:t>
                      </m:r>
                      <m:r>
                        <a:rPr lang="pt-BR" b="0" i="1" smtClean="0">
                          <a:latin typeface="Cambria Math" panose="02040503050406030204" pitchFamily="18" charset="0"/>
                        </a:rPr>
                        <m:t> </m:t>
                      </m:r>
                      <m:r>
                        <a:rPr lang="pt-BR" b="0" i="1" smtClean="0">
                          <a:latin typeface="Cambria Math" panose="02040503050406030204" pitchFamily="18" charset="0"/>
                        </a:rPr>
                        <m:t>𝑒𝑙</m:t>
                      </m:r>
                      <m:r>
                        <a:rPr lang="pt-BR" b="0" i="1" smtClean="0">
                          <a:latin typeface="Cambria Math" panose="02040503050406030204" pitchFamily="18" charset="0"/>
                        </a:rPr>
                        <m:t>é</m:t>
                      </m:r>
                      <m:r>
                        <a:rPr lang="pt-BR" b="0" i="1" smtClean="0">
                          <a:latin typeface="Cambria Math" panose="02040503050406030204" pitchFamily="18" charset="0"/>
                        </a:rPr>
                        <m:t>𝑡𝑟𝑖𝑐𝑜</m:t>
                      </m:r>
                    </m:oMath>
                  </m:oMathPara>
                </a14:m>
                <a:endParaRPr lang="pt-BR" dirty="0"/>
              </a:p>
            </p:txBody>
          </p:sp>
        </mc:Choice>
        <mc:Fallback xmlns="">
          <p:sp>
            <p:nvSpPr>
              <p:cNvPr id="5" name="CaixaDeTexto 4">
                <a:extLst>
                  <a:ext uri="{FF2B5EF4-FFF2-40B4-BE49-F238E27FC236}">
                    <a16:creationId xmlns:a16="http://schemas.microsoft.com/office/drawing/2014/main" id="{6CD6331D-07B6-4A67-BAE1-25C06ABCECBD}"/>
                  </a:ext>
                </a:extLst>
              </p:cNvPr>
              <p:cNvSpPr txBox="1">
                <a:spLocks noRot="1" noChangeAspect="1" noMove="1" noResize="1" noEditPoints="1" noAdjustHandles="1" noChangeArrowheads="1" noChangeShapeType="1" noTextEdit="1"/>
              </p:cNvSpPr>
              <p:nvPr/>
            </p:nvSpPr>
            <p:spPr>
              <a:xfrm>
                <a:off x="395235" y="4622033"/>
                <a:ext cx="2167773" cy="276999"/>
              </a:xfrm>
              <a:prstGeom prst="rect">
                <a:avLst/>
              </a:prstGeom>
              <a:blipFill>
                <a:blip r:embed="rId4"/>
                <a:stretch>
                  <a:fillRect l="-2254" r="-2254" b="-869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78CFB643-D38F-4DA5-96F4-6160CEE1840F}"/>
                  </a:ext>
                </a:extLst>
              </p:cNvPr>
              <p:cNvSpPr txBox="1"/>
              <p:nvPr/>
            </p:nvSpPr>
            <p:spPr>
              <a:xfrm>
                <a:off x="395235" y="5058762"/>
                <a:ext cx="45985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𝐵𝑎𝑐𝑖𝑎</m:t>
                      </m:r>
                      <m:r>
                        <a:rPr lang="pt-BR" b="0" i="1" smtClean="0">
                          <a:latin typeface="Cambria Math" panose="02040503050406030204" pitchFamily="18" charset="0"/>
                        </a:rPr>
                        <m:t> </m:t>
                      </m:r>
                      <m:r>
                        <a:rPr lang="pt-BR" b="0" i="1" smtClean="0">
                          <a:latin typeface="Cambria Math" panose="02040503050406030204" pitchFamily="18" charset="0"/>
                        </a:rPr>
                        <m:t>𝑠𝑎𝑛𝑖𝑡</m:t>
                      </m:r>
                      <m:r>
                        <a:rPr lang="pt-BR" b="0" i="1" smtClean="0">
                          <a:latin typeface="Cambria Math" panose="02040503050406030204" pitchFamily="18" charset="0"/>
                        </a:rPr>
                        <m:t>á</m:t>
                      </m:r>
                      <m:r>
                        <a:rPr lang="pt-BR" b="0" i="1" smtClean="0">
                          <a:latin typeface="Cambria Math" panose="02040503050406030204" pitchFamily="18" charset="0"/>
                        </a:rPr>
                        <m:t>𝑟𝑖𝑎</m:t>
                      </m:r>
                      <m:r>
                        <a:rPr lang="pt-BR" b="0" i="1" smtClean="0">
                          <a:latin typeface="Cambria Math" panose="02040503050406030204" pitchFamily="18" charset="0"/>
                        </a:rPr>
                        <m:t> </m:t>
                      </m:r>
                      <m:r>
                        <a:rPr lang="pt-BR" b="0" i="1" smtClean="0">
                          <a:latin typeface="Cambria Math" panose="02040503050406030204" pitchFamily="18" charset="0"/>
                        </a:rPr>
                        <m:t>𝑐𝑜𝑚</m:t>
                      </m:r>
                      <m:r>
                        <a:rPr lang="pt-BR" b="0" i="1" smtClean="0">
                          <a:latin typeface="Cambria Math" panose="02040503050406030204" pitchFamily="18" charset="0"/>
                        </a:rPr>
                        <m:t> </m:t>
                      </m:r>
                      <m:r>
                        <a:rPr lang="pt-BR" b="0" i="1" smtClean="0">
                          <a:latin typeface="Cambria Math" panose="02040503050406030204" pitchFamily="18" charset="0"/>
                        </a:rPr>
                        <m:t>𝑣</m:t>
                      </m:r>
                      <m:r>
                        <a:rPr lang="pt-BR" b="0" i="1" smtClean="0">
                          <a:latin typeface="Cambria Math" panose="02040503050406030204" pitchFamily="18" charset="0"/>
                        </a:rPr>
                        <m:t>á</m:t>
                      </m:r>
                      <m:r>
                        <a:rPr lang="pt-BR" b="0" i="1" smtClean="0">
                          <a:latin typeface="Cambria Math" panose="02040503050406030204" pitchFamily="18" charset="0"/>
                        </a:rPr>
                        <m:t>𝑙𝑣𝑢𝑙𝑎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m:t>
                      </m:r>
                      <m:r>
                        <a:rPr lang="pt-BR" b="0" i="1" smtClean="0">
                          <a:latin typeface="Cambria Math" panose="02040503050406030204" pitchFamily="18" charset="0"/>
                        </a:rPr>
                        <m:t>𝑑𝑒𝑠𝑐𝑎𝑟𝑔𝑎</m:t>
                      </m:r>
                    </m:oMath>
                  </m:oMathPara>
                </a14:m>
                <a:endParaRPr lang="pt-BR" dirty="0"/>
              </a:p>
            </p:txBody>
          </p:sp>
        </mc:Choice>
        <mc:Fallback xmlns="">
          <p:sp>
            <p:nvSpPr>
              <p:cNvPr id="7" name="CaixaDeTexto 6">
                <a:extLst>
                  <a:ext uri="{FF2B5EF4-FFF2-40B4-BE49-F238E27FC236}">
                    <a16:creationId xmlns:a16="http://schemas.microsoft.com/office/drawing/2014/main" id="{78CFB643-D38F-4DA5-96F4-6160CEE1840F}"/>
                  </a:ext>
                </a:extLst>
              </p:cNvPr>
              <p:cNvSpPr txBox="1">
                <a:spLocks noRot="1" noChangeAspect="1" noMove="1" noResize="1" noEditPoints="1" noAdjustHandles="1" noChangeArrowheads="1" noChangeShapeType="1" noTextEdit="1"/>
              </p:cNvSpPr>
              <p:nvPr/>
            </p:nvSpPr>
            <p:spPr>
              <a:xfrm>
                <a:off x="395235" y="5058762"/>
                <a:ext cx="4598567" cy="276999"/>
              </a:xfrm>
              <a:prstGeom prst="rect">
                <a:avLst/>
              </a:prstGeom>
              <a:blipFill>
                <a:blip r:embed="rId5"/>
                <a:stretch>
                  <a:fillRect l="-796" t="-2222" r="-1326" b="-3555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B6006A52-001C-4494-9BCC-FE9B726D2DEE}"/>
                  </a:ext>
                </a:extLst>
              </p:cNvPr>
              <p:cNvSpPr txBox="1"/>
              <p:nvPr/>
            </p:nvSpPr>
            <p:spPr>
              <a:xfrm>
                <a:off x="395235" y="5477962"/>
                <a:ext cx="13329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𝐵𝑎𝑛h𝑒𝑖𝑟𝑎</m:t>
                      </m:r>
                    </m:oMath>
                  </m:oMathPara>
                </a14:m>
                <a:endParaRPr lang="pt-BR" dirty="0"/>
              </a:p>
            </p:txBody>
          </p:sp>
        </mc:Choice>
        <mc:Fallback xmlns="">
          <p:sp>
            <p:nvSpPr>
              <p:cNvPr id="8" name="CaixaDeTexto 7">
                <a:extLst>
                  <a:ext uri="{FF2B5EF4-FFF2-40B4-BE49-F238E27FC236}">
                    <a16:creationId xmlns:a16="http://schemas.microsoft.com/office/drawing/2014/main" id="{B6006A52-001C-4494-9BCC-FE9B726D2DEE}"/>
                  </a:ext>
                </a:extLst>
              </p:cNvPr>
              <p:cNvSpPr txBox="1">
                <a:spLocks noRot="1" noChangeAspect="1" noMove="1" noResize="1" noEditPoints="1" noAdjustHandles="1" noChangeArrowheads="1" noChangeShapeType="1" noTextEdit="1"/>
              </p:cNvSpPr>
              <p:nvPr/>
            </p:nvSpPr>
            <p:spPr>
              <a:xfrm>
                <a:off x="395235" y="5477962"/>
                <a:ext cx="1332929" cy="276999"/>
              </a:xfrm>
              <a:prstGeom prst="rect">
                <a:avLst/>
              </a:prstGeom>
              <a:blipFill>
                <a:blip r:embed="rId6"/>
                <a:stretch>
                  <a:fillRect l="-4128" r="-4128" b="-888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16591C17-C162-4ED4-B88B-BA24EF132F03}"/>
                  </a:ext>
                </a:extLst>
              </p:cNvPr>
              <p:cNvSpPr txBox="1"/>
              <p:nvPr/>
            </p:nvSpPr>
            <p:spPr>
              <a:xfrm>
                <a:off x="395235" y="5901032"/>
                <a:ext cx="24232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𝐿𝑎𝑣𝑎𝑡</m:t>
                      </m:r>
                      <m:r>
                        <a:rPr lang="pt-BR" b="0" i="1" smtClean="0">
                          <a:latin typeface="Cambria Math" panose="02040503050406030204" pitchFamily="18" charset="0"/>
                        </a:rPr>
                        <m:t>ó</m:t>
                      </m:r>
                      <m:r>
                        <a:rPr lang="pt-BR" b="0" i="1" smtClean="0">
                          <a:latin typeface="Cambria Math" panose="02040503050406030204" pitchFamily="18" charset="0"/>
                        </a:rPr>
                        <m:t>𝑟𝑖𝑜</m:t>
                      </m:r>
                      <m:r>
                        <a:rPr lang="pt-BR" b="0" i="1" smtClean="0">
                          <a:latin typeface="Cambria Math" panose="02040503050406030204" pitchFamily="18" charset="0"/>
                        </a:rPr>
                        <m:t>:</m:t>
                      </m:r>
                      <m:r>
                        <a:rPr lang="pt-BR" b="0" i="1" smtClean="0">
                          <a:latin typeface="Cambria Math" panose="02040503050406030204" pitchFamily="18" charset="0"/>
                        </a:rPr>
                        <m:t>𝑇𝑜𝑟𝑛𝑒𝑖𝑟𝑎</m:t>
                      </m:r>
                    </m:oMath>
                  </m:oMathPara>
                </a14:m>
                <a:endParaRPr lang="pt-BR" dirty="0"/>
              </a:p>
            </p:txBody>
          </p:sp>
        </mc:Choice>
        <mc:Fallback xmlns="">
          <p:sp>
            <p:nvSpPr>
              <p:cNvPr id="9" name="CaixaDeTexto 8">
                <a:extLst>
                  <a:ext uri="{FF2B5EF4-FFF2-40B4-BE49-F238E27FC236}">
                    <a16:creationId xmlns:a16="http://schemas.microsoft.com/office/drawing/2014/main" id="{16591C17-C162-4ED4-B88B-BA24EF132F03}"/>
                  </a:ext>
                </a:extLst>
              </p:cNvPr>
              <p:cNvSpPr txBox="1">
                <a:spLocks noRot="1" noChangeAspect="1" noMove="1" noResize="1" noEditPoints="1" noAdjustHandles="1" noChangeArrowheads="1" noChangeShapeType="1" noTextEdit="1"/>
              </p:cNvSpPr>
              <p:nvPr/>
            </p:nvSpPr>
            <p:spPr>
              <a:xfrm>
                <a:off x="395235" y="5901032"/>
                <a:ext cx="2423227" cy="276999"/>
              </a:xfrm>
              <a:prstGeom prst="rect">
                <a:avLst/>
              </a:prstGeom>
              <a:blipFill>
                <a:blip r:embed="rId7"/>
                <a:stretch>
                  <a:fillRect l="-2015" r="-2015" b="-1111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1668CC36-8FF7-4699-ACD6-344EABB65B64}"/>
                  </a:ext>
                </a:extLst>
              </p:cNvPr>
              <p:cNvSpPr txBox="1"/>
              <p:nvPr/>
            </p:nvSpPr>
            <p:spPr>
              <a:xfrm>
                <a:off x="11098696" y="1696279"/>
                <a:ext cx="6836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3,50</m:t>
                      </m:r>
                      <m:r>
                        <a:rPr lang="pt-BR" b="0" i="1" smtClean="0">
                          <a:latin typeface="Cambria Math" panose="02040503050406030204" pitchFamily="18" charset="0"/>
                        </a:rPr>
                        <m:t>𝑚</m:t>
                      </m:r>
                    </m:oMath>
                  </m:oMathPara>
                </a14:m>
                <a:endParaRPr lang="pt-BR" dirty="0"/>
              </a:p>
            </p:txBody>
          </p:sp>
        </mc:Choice>
        <mc:Fallback xmlns="">
          <p:sp>
            <p:nvSpPr>
              <p:cNvPr id="3" name="CaixaDeTexto 2">
                <a:extLst>
                  <a:ext uri="{FF2B5EF4-FFF2-40B4-BE49-F238E27FC236}">
                    <a16:creationId xmlns:a16="http://schemas.microsoft.com/office/drawing/2014/main" id="{1668CC36-8FF7-4699-ACD6-344EABB65B64}"/>
                  </a:ext>
                </a:extLst>
              </p:cNvPr>
              <p:cNvSpPr txBox="1">
                <a:spLocks noRot="1" noChangeAspect="1" noMove="1" noResize="1" noEditPoints="1" noAdjustHandles="1" noChangeArrowheads="1" noChangeShapeType="1" noTextEdit="1"/>
              </p:cNvSpPr>
              <p:nvPr/>
            </p:nvSpPr>
            <p:spPr>
              <a:xfrm>
                <a:off x="11098696" y="1696279"/>
                <a:ext cx="683649" cy="276999"/>
              </a:xfrm>
              <a:prstGeom prst="rect">
                <a:avLst/>
              </a:prstGeom>
              <a:blipFill>
                <a:blip r:embed="rId8"/>
                <a:stretch>
                  <a:fillRect l="-8036" r="-8929" b="-652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3BC1CFC4-F946-4471-A42A-9750B8EC0309}"/>
                  </a:ext>
                </a:extLst>
              </p:cNvPr>
              <p:cNvSpPr txBox="1"/>
              <p:nvPr/>
            </p:nvSpPr>
            <p:spPr>
              <a:xfrm>
                <a:off x="5754175" y="4589299"/>
                <a:ext cx="4151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𝟎</m:t>
                      </m:r>
                      <m:r>
                        <a:rPr lang="pt-BR" b="1" i="1" smtClean="0">
                          <a:solidFill>
                            <a:srgbClr val="FF0000"/>
                          </a:solidFill>
                          <a:latin typeface="Cambria Math" panose="02040503050406030204" pitchFamily="18" charset="0"/>
                        </a:rPr>
                        <m:t>,</m:t>
                      </m:r>
                      <m:r>
                        <a:rPr lang="pt-BR" b="1" i="1" smtClean="0">
                          <a:solidFill>
                            <a:srgbClr val="FF0000"/>
                          </a:solidFill>
                          <a:latin typeface="Cambria Math" panose="02040503050406030204" pitchFamily="18" charset="0"/>
                        </a:rPr>
                        <m:t>𝟏</m:t>
                      </m:r>
                    </m:oMath>
                  </m:oMathPara>
                </a14:m>
                <a:endParaRPr lang="pt-BR" b="1" dirty="0">
                  <a:solidFill>
                    <a:srgbClr val="FF0000"/>
                  </a:solidFill>
                </a:endParaRPr>
              </a:p>
            </p:txBody>
          </p:sp>
        </mc:Choice>
        <mc:Fallback xmlns="">
          <p:sp>
            <p:nvSpPr>
              <p:cNvPr id="10" name="CaixaDeTexto 9">
                <a:extLst>
                  <a:ext uri="{FF2B5EF4-FFF2-40B4-BE49-F238E27FC236}">
                    <a16:creationId xmlns:a16="http://schemas.microsoft.com/office/drawing/2014/main" id="{3BC1CFC4-F946-4471-A42A-9750B8EC0309}"/>
                  </a:ext>
                </a:extLst>
              </p:cNvPr>
              <p:cNvSpPr txBox="1">
                <a:spLocks noRot="1" noChangeAspect="1" noMove="1" noResize="1" noEditPoints="1" noAdjustHandles="1" noChangeArrowheads="1" noChangeShapeType="1" noTextEdit="1"/>
              </p:cNvSpPr>
              <p:nvPr/>
            </p:nvSpPr>
            <p:spPr>
              <a:xfrm>
                <a:off x="5754175" y="4589299"/>
                <a:ext cx="415178" cy="276999"/>
              </a:xfrm>
              <a:prstGeom prst="rect">
                <a:avLst/>
              </a:prstGeom>
              <a:blipFill>
                <a:blip r:embed="rId9"/>
                <a:stretch>
                  <a:fillRect l="-13235" r="-13235" b="-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CD120E2B-7DDB-4A66-ACA6-46663CFFB388}"/>
                  </a:ext>
                </a:extLst>
              </p:cNvPr>
              <p:cNvSpPr txBox="1"/>
              <p:nvPr/>
            </p:nvSpPr>
            <p:spPr>
              <a:xfrm>
                <a:off x="5812611" y="5031621"/>
                <a:ext cx="3286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𝟑𝟐</m:t>
                      </m:r>
                    </m:oMath>
                  </m:oMathPara>
                </a14:m>
                <a:endParaRPr lang="pt-BR" b="1" dirty="0">
                  <a:solidFill>
                    <a:srgbClr val="FF0000"/>
                  </a:solidFill>
                </a:endParaRPr>
              </a:p>
            </p:txBody>
          </p:sp>
        </mc:Choice>
        <mc:Fallback xmlns="">
          <p:sp>
            <p:nvSpPr>
              <p:cNvPr id="12" name="CaixaDeTexto 11">
                <a:extLst>
                  <a:ext uri="{FF2B5EF4-FFF2-40B4-BE49-F238E27FC236}">
                    <a16:creationId xmlns:a16="http://schemas.microsoft.com/office/drawing/2014/main" id="{CD120E2B-7DDB-4A66-ACA6-46663CFFB388}"/>
                  </a:ext>
                </a:extLst>
              </p:cNvPr>
              <p:cNvSpPr txBox="1">
                <a:spLocks noRot="1" noChangeAspect="1" noMove="1" noResize="1" noEditPoints="1" noAdjustHandles="1" noChangeArrowheads="1" noChangeShapeType="1" noTextEdit="1"/>
              </p:cNvSpPr>
              <p:nvPr/>
            </p:nvSpPr>
            <p:spPr>
              <a:xfrm>
                <a:off x="5812611" y="5031621"/>
                <a:ext cx="328616" cy="276999"/>
              </a:xfrm>
              <a:prstGeom prst="rect">
                <a:avLst/>
              </a:prstGeom>
              <a:blipFill>
                <a:blip r:embed="rId10"/>
                <a:stretch>
                  <a:fillRect l="-16981" r="-18868" b="-652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0F1610DE-1F05-4907-83D9-F8B0CD7308B1}"/>
                  </a:ext>
                </a:extLst>
              </p:cNvPr>
              <p:cNvSpPr txBox="1"/>
              <p:nvPr/>
            </p:nvSpPr>
            <p:spPr>
              <a:xfrm>
                <a:off x="5769332" y="5477961"/>
                <a:ext cx="4151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𝟏</m:t>
                      </m:r>
                      <m:r>
                        <a:rPr lang="pt-BR" b="1" i="1" smtClean="0">
                          <a:solidFill>
                            <a:srgbClr val="FF0000"/>
                          </a:solidFill>
                          <a:latin typeface="Cambria Math" panose="02040503050406030204" pitchFamily="18" charset="0"/>
                        </a:rPr>
                        <m:t>,</m:t>
                      </m:r>
                      <m:r>
                        <a:rPr lang="pt-BR" b="1" i="1" smtClean="0">
                          <a:solidFill>
                            <a:srgbClr val="FF0000"/>
                          </a:solidFill>
                          <a:latin typeface="Cambria Math" panose="02040503050406030204" pitchFamily="18" charset="0"/>
                        </a:rPr>
                        <m:t>𝟎</m:t>
                      </m:r>
                    </m:oMath>
                  </m:oMathPara>
                </a14:m>
                <a:endParaRPr lang="pt-BR" b="1" dirty="0">
                  <a:solidFill>
                    <a:srgbClr val="FF0000"/>
                  </a:solidFill>
                </a:endParaRPr>
              </a:p>
            </p:txBody>
          </p:sp>
        </mc:Choice>
        <mc:Fallback xmlns="">
          <p:sp>
            <p:nvSpPr>
              <p:cNvPr id="13" name="CaixaDeTexto 12">
                <a:extLst>
                  <a:ext uri="{FF2B5EF4-FFF2-40B4-BE49-F238E27FC236}">
                    <a16:creationId xmlns:a16="http://schemas.microsoft.com/office/drawing/2014/main" id="{0F1610DE-1F05-4907-83D9-F8B0CD7308B1}"/>
                  </a:ext>
                </a:extLst>
              </p:cNvPr>
              <p:cNvSpPr txBox="1">
                <a:spLocks noRot="1" noChangeAspect="1" noMove="1" noResize="1" noEditPoints="1" noAdjustHandles="1" noChangeArrowheads="1" noChangeShapeType="1" noTextEdit="1"/>
              </p:cNvSpPr>
              <p:nvPr/>
            </p:nvSpPr>
            <p:spPr>
              <a:xfrm>
                <a:off x="5769332" y="5477961"/>
                <a:ext cx="415177" cy="276999"/>
              </a:xfrm>
              <a:prstGeom prst="rect">
                <a:avLst/>
              </a:prstGeom>
              <a:blipFill>
                <a:blip r:embed="rId11"/>
                <a:stretch>
                  <a:fillRect l="-11594" r="-13043" b="-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A4B0487F-5D30-4F8F-9DB0-5BAA1CB74619}"/>
                  </a:ext>
                </a:extLst>
              </p:cNvPr>
              <p:cNvSpPr txBox="1"/>
              <p:nvPr/>
            </p:nvSpPr>
            <p:spPr>
              <a:xfrm>
                <a:off x="5769331" y="5881956"/>
                <a:ext cx="4151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𝟎</m:t>
                      </m:r>
                      <m:r>
                        <a:rPr lang="pt-BR" b="1" i="1" smtClean="0">
                          <a:solidFill>
                            <a:srgbClr val="FF0000"/>
                          </a:solidFill>
                          <a:latin typeface="Cambria Math" panose="02040503050406030204" pitchFamily="18" charset="0"/>
                        </a:rPr>
                        <m:t>,</m:t>
                      </m:r>
                      <m:r>
                        <a:rPr lang="pt-BR" b="1" i="1" smtClean="0">
                          <a:solidFill>
                            <a:srgbClr val="FF0000"/>
                          </a:solidFill>
                          <a:latin typeface="Cambria Math" panose="02040503050406030204" pitchFamily="18" charset="0"/>
                        </a:rPr>
                        <m:t>𝟑</m:t>
                      </m:r>
                    </m:oMath>
                  </m:oMathPara>
                </a14:m>
                <a:endParaRPr lang="pt-BR" b="1" dirty="0">
                  <a:solidFill>
                    <a:srgbClr val="FF0000"/>
                  </a:solidFill>
                </a:endParaRPr>
              </a:p>
            </p:txBody>
          </p:sp>
        </mc:Choice>
        <mc:Fallback xmlns="">
          <p:sp>
            <p:nvSpPr>
              <p:cNvPr id="14" name="CaixaDeTexto 13">
                <a:extLst>
                  <a:ext uri="{FF2B5EF4-FFF2-40B4-BE49-F238E27FC236}">
                    <a16:creationId xmlns:a16="http://schemas.microsoft.com/office/drawing/2014/main" id="{A4B0487F-5D30-4F8F-9DB0-5BAA1CB74619}"/>
                  </a:ext>
                </a:extLst>
              </p:cNvPr>
              <p:cNvSpPr txBox="1">
                <a:spLocks noRot="1" noChangeAspect="1" noMove="1" noResize="1" noEditPoints="1" noAdjustHandles="1" noChangeArrowheads="1" noChangeShapeType="1" noTextEdit="1"/>
              </p:cNvSpPr>
              <p:nvPr/>
            </p:nvSpPr>
            <p:spPr>
              <a:xfrm>
                <a:off x="5769331" y="5881956"/>
                <a:ext cx="415177" cy="276999"/>
              </a:xfrm>
              <a:prstGeom prst="rect">
                <a:avLst/>
              </a:prstGeom>
              <a:blipFill>
                <a:blip r:embed="rId12"/>
                <a:stretch>
                  <a:fillRect l="-11594" r="-13043" b="-6667"/>
                </a:stretch>
              </a:blipFill>
            </p:spPr>
            <p:txBody>
              <a:bodyPr/>
              <a:lstStyle/>
              <a:p>
                <a:r>
                  <a:rPr lang="pt-BR">
                    <a:noFill/>
                  </a:rPr>
                  <a:t> </a:t>
                </a:r>
              </a:p>
            </p:txBody>
          </p:sp>
        </mc:Fallback>
      </mc:AlternateContent>
      <p:cxnSp>
        <p:nvCxnSpPr>
          <p:cNvPr id="15" name="Conector reto 14">
            <a:extLst>
              <a:ext uri="{FF2B5EF4-FFF2-40B4-BE49-F238E27FC236}">
                <a16:creationId xmlns:a16="http://schemas.microsoft.com/office/drawing/2014/main" id="{6B793AFC-94CC-49D1-9F57-73AF009AE9B4}"/>
              </a:ext>
            </a:extLst>
          </p:cNvPr>
          <p:cNvCxnSpPr/>
          <p:nvPr/>
        </p:nvCxnSpPr>
        <p:spPr>
          <a:xfrm>
            <a:off x="5670216" y="6281531"/>
            <a:ext cx="5830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BEC899A7-7943-4472-B135-F0827A282734}"/>
                  </a:ext>
                </a:extLst>
              </p:cNvPr>
              <p:cNvSpPr txBox="1"/>
              <p:nvPr/>
            </p:nvSpPr>
            <p:spPr>
              <a:xfrm>
                <a:off x="5709973" y="6351549"/>
                <a:ext cx="553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1" i="1" smtClean="0">
                          <a:solidFill>
                            <a:srgbClr val="FF0000"/>
                          </a:solidFill>
                          <a:latin typeface="Cambria Math" panose="02040503050406030204" pitchFamily="18" charset="0"/>
                        </a:rPr>
                        <m:t>𝟑𝟑</m:t>
                      </m:r>
                      <m:r>
                        <a:rPr lang="pt-BR" b="1" i="1" smtClean="0">
                          <a:solidFill>
                            <a:srgbClr val="FF0000"/>
                          </a:solidFill>
                          <a:latin typeface="Cambria Math" panose="02040503050406030204" pitchFamily="18" charset="0"/>
                        </a:rPr>
                        <m:t>,</m:t>
                      </m:r>
                      <m:r>
                        <a:rPr lang="pt-BR" b="1" i="1" smtClean="0">
                          <a:solidFill>
                            <a:srgbClr val="FF0000"/>
                          </a:solidFill>
                          <a:latin typeface="Cambria Math" panose="02040503050406030204" pitchFamily="18" charset="0"/>
                        </a:rPr>
                        <m:t>𝟒</m:t>
                      </m:r>
                    </m:oMath>
                  </m:oMathPara>
                </a14:m>
                <a:endParaRPr lang="pt-BR" b="1" dirty="0">
                  <a:solidFill>
                    <a:srgbClr val="FF0000"/>
                  </a:solidFill>
                </a:endParaRPr>
              </a:p>
            </p:txBody>
          </p:sp>
        </mc:Choice>
        <mc:Fallback xmlns="">
          <p:sp>
            <p:nvSpPr>
              <p:cNvPr id="16" name="CaixaDeTexto 15">
                <a:extLst>
                  <a:ext uri="{FF2B5EF4-FFF2-40B4-BE49-F238E27FC236}">
                    <a16:creationId xmlns:a16="http://schemas.microsoft.com/office/drawing/2014/main" id="{BEC899A7-7943-4472-B135-F0827A282734}"/>
                  </a:ext>
                </a:extLst>
              </p:cNvPr>
              <p:cNvSpPr txBox="1">
                <a:spLocks noRot="1" noChangeAspect="1" noMove="1" noResize="1" noEditPoints="1" noAdjustHandles="1" noChangeArrowheads="1" noChangeShapeType="1" noTextEdit="1"/>
              </p:cNvSpPr>
              <p:nvPr/>
            </p:nvSpPr>
            <p:spPr>
              <a:xfrm>
                <a:off x="5709973" y="6351549"/>
                <a:ext cx="553036" cy="276999"/>
              </a:xfrm>
              <a:prstGeom prst="rect">
                <a:avLst/>
              </a:prstGeom>
              <a:blipFill>
                <a:blip r:embed="rId13"/>
                <a:stretch>
                  <a:fillRect l="-10000" r="-11111" b="-6667"/>
                </a:stretch>
              </a:blipFill>
            </p:spPr>
            <p:txBody>
              <a:bodyPr/>
              <a:lstStyle/>
              <a:p>
                <a:r>
                  <a:rPr lang="pt-BR">
                    <a:noFill/>
                  </a:rPr>
                  <a:t> </a:t>
                </a:r>
              </a:p>
            </p:txBody>
          </p:sp>
        </mc:Fallback>
      </mc:AlternateContent>
    </p:spTree>
    <p:extLst>
      <p:ext uri="{BB962C8B-B14F-4D97-AF65-F5344CB8AC3E}">
        <p14:creationId xmlns:p14="http://schemas.microsoft.com/office/powerpoint/2010/main" val="31635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CB0A1-65B6-4058-B9E5-4F24DCE72AF3}"/>
              </a:ext>
            </a:extLst>
          </p:cNvPr>
          <p:cNvSpPr>
            <a:spLocks noGrp="1"/>
          </p:cNvSpPr>
          <p:nvPr>
            <p:ph type="title"/>
          </p:nvPr>
        </p:nvSpPr>
        <p:spPr/>
        <p:txBody>
          <a:bodyPr/>
          <a:lstStyle/>
          <a:p>
            <a:r>
              <a:rPr lang="pt-BR" dirty="0"/>
              <a:t>Resolução</a:t>
            </a:r>
          </a:p>
        </p:txBody>
      </p:sp>
      <mc:AlternateContent xmlns:mc="http://schemas.openxmlformats.org/markup-compatibility/2006" xmlns:a14="http://schemas.microsoft.com/office/drawing/2010/main">
        <mc:Choice Requires="a14">
          <p:graphicFrame>
            <p:nvGraphicFramePr>
              <p:cNvPr id="4" name="Tabela 3">
                <a:extLst>
                  <a:ext uri="{FF2B5EF4-FFF2-40B4-BE49-F238E27FC236}">
                    <a16:creationId xmlns:a16="http://schemas.microsoft.com/office/drawing/2014/main" id="{55055606-5B42-41C7-AE47-51EAB5F34135}"/>
                  </a:ext>
                </a:extLst>
              </p:cNvPr>
              <p:cNvGraphicFramePr>
                <a:graphicFrameLocks noGrp="1"/>
              </p:cNvGraphicFramePr>
              <p:nvPr>
                <p:extLst>
                  <p:ext uri="{D42A27DB-BD31-4B8C-83A1-F6EECF244321}">
                    <p14:modId xmlns:p14="http://schemas.microsoft.com/office/powerpoint/2010/main" val="1750814602"/>
                  </p:ext>
                </p:extLst>
              </p:nvPr>
            </p:nvGraphicFramePr>
            <p:xfrm>
              <a:off x="196240" y="1550496"/>
              <a:ext cx="11799519" cy="2205004"/>
            </p:xfrm>
            <a:graphic>
              <a:graphicData uri="http://schemas.openxmlformats.org/drawingml/2006/table">
                <a:tbl>
                  <a:tblPr firstRow="1" bandRow="1">
                    <a:tableStyleId>{5C22544A-7EE6-4342-B048-85BDC9FD1C3A}</a:tableStyleId>
                  </a:tblPr>
                  <a:tblGrid>
                    <a:gridCol w="845527">
                      <a:extLst>
                        <a:ext uri="{9D8B030D-6E8A-4147-A177-3AD203B41FA5}">
                          <a16:colId xmlns:a16="http://schemas.microsoft.com/office/drawing/2014/main" val="284271138"/>
                        </a:ext>
                      </a:extLst>
                    </a:gridCol>
                    <a:gridCol w="896006">
                      <a:extLst>
                        <a:ext uri="{9D8B030D-6E8A-4147-A177-3AD203B41FA5}">
                          <a16:colId xmlns:a16="http://schemas.microsoft.com/office/drawing/2014/main" val="2751089564"/>
                        </a:ext>
                      </a:extLst>
                    </a:gridCol>
                    <a:gridCol w="933866">
                      <a:extLst>
                        <a:ext uri="{9D8B030D-6E8A-4147-A177-3AD203B41FA5}">
                          <a16:colId xmlns:a16="http://schemas.microsoft.com/office/drawing/2014/main" val="8131435"/>
                        </a:ext>
                      </a:extLst>
                    </a:gridCol>
                    <a:gridCol w="795048">
                      <a:extLst>
                        <a:ext uri="{9D8B030D-6E8A-4147-A177-3AD203B41FA5}">
                          <a16:colId xmlns:a16="http://schemas.microsoft.com/office/drawing/2014/main" val="4240491379"/>
                        </a:ext>
                      </a:extLst>
                    </a:gridCol>
                    <a:gridCol w="744569">
                      <a:extLst>
                        <a:ext uri="{9D8B030D-6E8A-4147-A177-3AD203B41FA5}">
                          <a16:colId xmlns:a16="http://schemas.microsoft.com/office/drawing/2014/main" val="1093857582"/>
                        </a:ext>
                      </a:extLst>
                    </a:gridCol>
                    <a:gridCol w="921246">
                      <a:extLst>
                        <a:ext uri="{9D8B030D-6E8A-4147-A177-3AD203B41FA5}">
                          <a16:colId xmlns:a16="http://schemas.microsoft.com/office/drawing/2014/main" val="4111584697"/>
                        </a:ext>
                      </a:extLst>
                    </a:gridCol>
                    <a:gridCol w="820287">
                      <a:extLst>
                        <a:ext uri="{9D8B030D-6E8A-4147-A177-3AD203B41FA5}">
                          <a16:colId xmlns:a16="http://schemas.microsoft.com/office/drawing/2014/main" val="361779586"/>
                        </a:ext>
                      </a:extLst>
                    </a:gridCol>
                    <a:gridCol w="1653195">
                      <a:extLst>
                        <a:ext uri="{9D8B030D-6E8A-4147-A177-3AD203B41FA5}">
                          <a16:colId xmlns:a16="http://schemas.microsoft.com/office/drawing/2014/main" val="2202966962"/>
                        </a:ext>
                      </a:extLst>
                    </a:gridCol>
                    <a:gridCol w="568326">
                      <a:extLst>
                        <a:ext uri="{9D8B030D-6E8A-4147-A177-3AD203B41FA5}">
                          <a16:colId xmlns:a16="http://schemas.microsoft.com/office/drawing/2014/main" val="1260038299"/>
                        </a:ext>
                      </a:extLst>
                    </a:gridCol>
                    <a:gridCol w="626275">
                      <a:extLst>
                        <a:ext uri="{9D8B030D-6E8A-4147-A177-3AD203B41FA5}">
                          <a16:colId xmlns:a16="http://schemas.microsoft.com/office/drawing/2014/main" val="3744875380"/>
                        </a:ext>
                      </a:extLst>
                    </a:gridCol>
                    <a:gridCol w="677191">
                      <a:extLst>
                        <a:ext uri="{9D8B030D-6E8A-4147-A177-3AD203B41FA5}">
                          <a16:colId xmlns:a16="http://schemas.microsoft.com/office/drawing/2014/main" val="918274180"/>
                        </a:ext>
                      </a:extLst>
                    </a:gridCol>
                    <a:gridCol w="878738">
                      <a:extLst>
                        <a:ext uri="{9D8B030D-6E8A-4147-A177-3AD203B41FA5}">
                          <a16:colId xmlns:a16="http://schemas.microsoft.com/office/drawing/2014/main" val="3476106068"/>
                        </a:ext>
                      </a:extLst>
                    </a:gridCol>
                    <a:gridCol w="795635">
                      <a:extLst>
                        <a:ext uri="{9D8B030D-6E8A-4147-A177-3AD203B41FA5}">
                          <a16:colId xmlns:a16="http://schemas.microsoft.com/office/drawing/2014/main" val="3445360535"/>
                        </a:ext>
                      </a:extLst>
                    </a:gridCol>
                    <a:gridCol w="643610">
                      <a:extLst>
                        <a:ext uri="{9D8B030D-6E8A-4147-A177-3AD203B41FA5}">
                          <a16:colId xmlns:a16="http://schemas.microsoft.com/office/drawing/2014/main" val="2282380729"/>
                        </a:ext>
                      </a:extLst>
                    </a:gridCol>
                  </a:tblGrid>
                  <a:tr h="263990">
                    <a:tc gridSpan="14">
                      <a:txBody>
                        <a:bodyPr/>
                        <a:lstStyle/>
                        <a:p>
                          <a:pPr algn="ctr" fontAlgn="b"/>
                          <a:r>
                            <a:rPr lang="pt-BR" sz="1400" u="none" strike="noStrike">
                              <a:effectLst/>
                            </a:rPr>
                            <a:t>Dimensionamento das tubulações da coluna de distribuição AF1</a:t>
                          </a:r>
                          <a:endParaRPr lang="pt-BR" sz="1400" b="0" i="0" u="none" strike="noStrike">
                            <a:solidFill>
                              <a:srgbClr val="000000"/>
                            </a:solidFill>
                            <a:effectLst/>
                            <a:latin typeface="Calibri" panose="020F0502020204030204" pitchFamily="34" charset="0"/>
                          </a:endParaRPr>
                        </a:p>
                      </a:txBody>
                      <a:tcPr marL="11764" marR="11764" marT="11764"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67368932"/>
                      </a:ext>
                    </a:extLst>
                  </a:tr>
                  <a:tr h="442571">
                    <a:tc rowSpan="2">
                      <a:txBody>
                        <a:bodyPr/>
                        <a:lstStyle/>
                        <a:p>
                          <a:pPr algn="ctr" fontAlgn="ctr"/>
                          <a:r>
                            <a:rPr lang="pt-BR" sz="1400" u="none" strike="noStrike">
                              <a:effectLst/>
                            </a:rPr>
                            <a:t>Trecho</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Peso Unitario</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Peso Acumulado</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Vazão (m³/s)</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dirty="0">
                              <a:effectLst/>
                            </a:rPr>
                            <a:t>Diâmetro(mm)</a:t>
                          </a:r>
                          <a:endParaRPr lang="pt-BR" sz="14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dirty="0">
                              <a:effectLst/>
                            </a:rPr>
                            <a:t>Velocidade (m/s)</a:t>
                          </a:r>
                          <a:endParaRPr lang="pt-BR" sz="1400" b="0" i="0" u="none" strike="noStrike" dirty="0">
                            <a:solidFill>
                              <a:srgbClr val="000000"/>
                            </a:solidFill>
                            <a:effectLst/>
                            <a:latin typeface="Calibri" panose="020F0502020204030204" pitchFamily="34" charset="0"/>
                          </a:endParaRPr>
                        </a:p>
                      </a:txBody>
                      <a:tcPr marL="11764" marR="11764" marT="11764" marB="0" anchor="ctr"/>
                    </a:tc>
                    <a:tc gridSpan="3">
                      <a:txBody>
                        <a:bodyPr/>
                        <a:lstStyle/>
                        <a:p>
                          <a:pPr algn="ctr" fontAlgn="b"/>
                          <a:r>
                            <a:rPr lang="pt-BR" sz="1400" u="none" strike="noStrike" dirty="0">
                              <a:effectLst/>
                            </a:rPr>
                            <a:t>Comprimento</a:t>
                          </a:r>
                          <a:endParaRPr lang="pt-BR" sz="1400" b="0" i="0" u="none" strike="noStrike" dirty="0">
                            <a:solidFill>
                              <a:srgbClr val="000000"/>
                            </a:solidFill>
                            <a:effectLst/>
                            <a:latin typeface="Calibri" panose="020F0502020204030204" pitchFamily="34" charset="0"/>
                          </a:endParaRPr>
                        </a:p>
                      </a:txBody>
                      <a:tcPr marL="11764" marR="11764" marT="11764" marB="0" anchor="ctr"/>
                    </a:tc>
                    <a:tc hMerge="1">
                      <a:txBody>
                        <a:bodyPr/>
                        <a:lstStyle/>
                        <a:p>
                          <a:endParaRPr lang="pt-BR"/>
                        </a:p>
                      </a:txBody>
                      <a:tcPr/>
                    </a:tc>
                    <a:tc hMerge="1">
                      <a:txBody>
                        <a:bodyPr/>
                        <a:lstStyle/>
                        <a:p>
                          <a:endParaRPr lang="pt-BR"/>
                        </a:p>
                      </a:txBody>
                      <a:tcPr/>
                    </a:tc>
                    <a:tc rowSpan="2">
                      <a:txBody>
                        <a:bodyPr/>
                        <a:lstStyle/>
                        <a:p>
                          <a:pPr algn="ctr" fontAlgn="ctr"/>
                          <a:r>
                            <a:rPr lang="pt-BR" sz="1400" u="none" strike="noStrike">
                              <a:effectLst/>
                            </a:rPr>
                            <a:t>J</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el-GR" sz="1400" u="none" strike="noStrike" dirty="0">
                              <a:effectLst/>
                            </a:rPr>
                            <a:t>Δ</a:t>
                          </a:r>
                          <a:r>
                            <a:rPr lang="pt-BR" sz="1400" u="none" strike="noStrike" dirty="0">
                              <a:effectLst/>
                            </a:rPr>
                            <a:t>H - Perda de Carga</a:t>
                          </a:r>
                          <a:endParaRPr lang="pt-BR" sz="14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Desnivel</a:t>
                          </a:r>
                          <a:endParaRPr lang="pt-BR" sz="1400" b="0" i="0" u="none" strike="noStrike">
                            <a:solidFill>
                              <a:srgbClr val="000000"/>
                            </a:solidFill>
                            <a:effectLst/>
                            <a:latin typeface="Calibri" panose="020F0502020204030204" pitchFamily="34" charset="0"/>
                          </a:endParaRPr>
                        </a:p>
                      </a:txBody>
                      <a:tcPr marL="11764" marR="11764" marT="11764" marB="0" anchor="ctr"/>
                    </a:tc>
                    <a:tc gridSpan="2">
                      <a:txBody>
                        <a:bodyPr/>
                        <a:lstStyle/>
                        <a:p>
                          <a:pPr algn="ctr" fontAlgn="ctr"/>
                          <a:r>
                            <a:rPr lang="pt-BR" sz="1400" u="none" strike="noStrike">
                              <a:effectLst/>
                            </a:rPr>
                            <a:t>Pressão</a:t>
                          </a:r>
                          <a:endParaRPr lang="pt-BR" sz="1400" b="0" i="0" u="none" strike="noStrike">
                            <a:solidFill>
                              <a:srgbClr val="000000"/>
                            </a:solidFill>
                            <a:effectLst/>
                            <a:latin typeface="Calibri" panose="020F0502020204030204" pitchFamily="34" charset="0"/>
                          </a:endParaRPr>
                        </a:p>
                      </a:txBody>
                      <a:tcPr marL="11764" marR="11764" marT="11764" marB="0" anchor="ctr"/>
                    </a:tc>
                    <a:tc hMerge="1">
                      <a:txBody>
                        <a:bodyPr/>
                        <a:lstStyle/>
                        <a:p>
                          <a:endParaRPr lang="pt-BR"/>
                        </a:p>
                      </a:txBody>
                      <a:tcPr/>
                    </a:tc>
                    <a:extLst>
                      <a:ext uri="{0D108BD9-81ED-4DB2-BD59-A6C34878D82A}">
                        <a16:rowId xmlns:a16="http://schemas.microsoft.com/office/drawing/2014/main" val="2530622490"/>
                      </a:ext>
                    </a:extLst>
                  </a:tr>
                  <a:tr h="442571">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400" u="none" strike="noStrike">
                              <a:effectLst/>
                            </a:rPr>
                            <a:t>Desenv.</a:t>
                          </a:r>
                          <a:endParaRPr lang="pt-BR" sz="1400" b="0" i="0" u="none" strike="noStrike">
                            <a:solidFill>
                              <a:srgbClr val="000000"/>
                            </a:solidFill>
                            <a:effectLst/>
                            <a:latin typeface="Calibri" panose="020F0502020204030204" pitchFamily="34" charset="0"/>
                          </a:endParaRPr>
                        </a:p>
                      </a:txBody>
                      <a:tcPr marL="11764" marR="11764" marT="11764" marB="0" anchor="ctr"/>
                    </a:tc>
                    <a:tc>
                      <a:txBody>
                        <a:bodyPr/>
                        <a:lstStyle/>
                        <a:p>
                          <a:pPr algn="ctr" fontAlgn="ctr"/>
                          <a:r>
                            <a:rPr lang="pt-BR" sz="1400" u="none" strike="noStrike">
                              <a:effectLst/>
                            </a:rPr>
                            <a:t>Eq</a:t>
                          </a:r>
                          <a:endParaRPr lang="pt-BR" sz="1400" b="0" i="0" u="none" strike="noStrike">
                            <a:solidFill>
                              <a:srgbClr val="000000"/>
                            </a:solidFill>
                            <a:effectLst/>
                            <a:latin typeface="Calibri" panose="020F0502020204030204" pitchFamily="34" charset="0"/>
                          </a:endParaRPr>
                        </a:p>
                      </a:txBody>
                      <a:tcPr marL="11764" marR="11764" marT="11764" marB="0" anchor="ctr"/>
                    </a:tc>
                    <a:tc>
                      <a:txBody>
                        <a:bodyPr/>
                        <a:lstStyle/>
                        <a:p>
                          <a:pPr algn="ctr" fontAlgn="ctr"/>
                          <a:r>
                            <a:rPr lang="pt-BR" sz="1400" u="none" strike="noStrike">
                              <a:effectLst/>
                            </a:rPr>
                            <a:t>Total</a:t>
                          </a:r>
                          <a:endParaRPr lang="pt-BR" sz="1400" b="0" i="0" u="none" strike="noStrike">
                            <a:solidFill>
                              <a:srgbClr val="000000"/>
                            </a:solidFill>
                            <a:effectLst/>
                            <a:latin typeface="Calibri" panose="020F0502020204030204" pitchFamily="34" charset="0"/>
                          </a:endParaRPr>
                        </a:p>
                      </a:txBody>
                      <a:tcPr marL="11764" marR="11764" marT="11764" marB="0" anchor="ct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b"/>
                          <a:r>
                            <a:rPr lang="pt-BR" sz="1400" u="none" strike="noStrike">
                              <a:effectLst/>
                            </a:rPr>
                            <a:t>Disp</a:t>
                          </a:r>
                          <a:endParaRPr lang="pt-BR" sz="1400" b="0" i="0" u="none" strike="noStrike">
                            <a:solidFill>
                              <a:srgbClr val="000000"/>
                            </a:solidFill>
                            <a:effectLst/>
                            <a:latin typeface="Calibri" panose="020F0502020204030204" pitchFamily="34" charset="0"/>
                          </a:endParaRPr>
                        </a:p>
                      </a:txBody>
                      <a:tcPr marL="11764" marR="11764" marT="11764" marB="0" anchor="ctr"/>
                    </a:tc>
                    <a:tc>
                      <a:txBody>
                        <a:bodyPr/>
                        <a:lstStyle/>
                        <a:p>
                          <a:pPr algn="ctr" fontAlgn="b"/>
                          <a:r>
                            <a:rPr lang="pt-BR" sz="1400" u="none" strike="noStrike" dirty="0">
                              <a:effectLst/>
                            </a:rPr>
                            <a:t>Jusante</a:t>
                          </a:r>
                          <a:endParaRPr lang="pt-BR" sz="1400" b="0" i="0" u="none" strike="noStrike" dirty="0">
                            <a:solidFill>
                              <a:srgbClr val="000000"/>
                            </a:solidFill>
                            <a:effectLst/>
                            <a:latin typeface="Calibri" panose="020F0502020204030204" pitchFamily="34" charset="0"/>
                          </a:endParaRPr>
                        </a:p>
                      </a:txBody>
                      <a:tcPr marL="11764" marR="11764" marT="11764" marB="0" anchor="ctr"/>
                    </a:tc>
                    <a:extLst>
                      <a:ext uri="{0D108BD9-81ED-4DB2-BD59-A6C34878D82A}">
                        <a16:rowId xmlns:a16="http://schemas.microsoft.com/office/drawing/2014/main" val="3085439480"/>
                      </a:ext>
                    </a:extLst>
                  </a:tr>
                  <a:tr h="471041">
                    <a:tc>
                      <a:txBody>
                        <a:bodyPr/>
                        <a:lstStyle/>
                        <a:p>
                          <a:pPr algn="ctr" fontAlgn="b"/>
                          <a:r>
                            <a:rPr lang="pt-BR" sz="1400" b="0" i="0" u="none" strike="noStrike" dirty="0">
                              <a:solidFill>
                                <a:srgbClr val="000000"/>
                              </a:solidFill>
                              <a:effectLst/>
                              <a:latin typeface="Calibri" panose="020F0502020204030204" pitchFamily="34" charset="0"/>
                            </a:rPr>
                            <a:t>A – 2º Andar</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33,4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100,2</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50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1,50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3,4+7,6 = 11,0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13,20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0,051</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0,67</a:t>
                          </a:r>
                        </a:p>
                      </a:txBody>
                      <a:tcPr marL="11764" marR="11764" marT="11764" marB="0" anchor="ctr"/>
                    </a:tc>
                    <a:tc>
                      <a:txBody>
                        <a:bodyPr/>
                        <a:lstStyle/>
                        <a:p>
                          <a:pPr algn="ctr" fontAlgn="b"/>
                          <a:r>
                            <a:rPr lang="pt-BR" sz="1400" b="0" i="0" u="none" strike="noStrike" dirty="0">
                              <a:solidFill>
                                <a:srgbClr val="0070C0"/>
                              </a:solidFill>
                              <a:effectLst/>
                              <a:latin typeface="Calibri" panose="020F0502020204030204" pitchFamily="34" charset="0"/>
                            </a:rPr>
                            <a:t>+2,20</a:t>
                          </a:r>
                        </a:p>
                      </a:txBody>
                      <a:tcPr marL="11764" marR="11764" marT="11764" marB="0" anchor="ctr"/>
                    </a:tc>
                    <a:tc>
                      <a:txBody>
                        <a:bodyPr/>
                        <a:lstStyle/>
                        <a:p>
                          <a:pPr algn="ctr" fontAlgn="b"/>
                          <a14:m>
                            <m:oMath xmlns:m="http://schemas.openxmlformats.org/officeDocument/2006/math">
                              <m:f>
                                <m:fPr>
                                  <m:ctrlPr>
                                    <a:rPr lang="pt-BR" sz="1400" b="0" i="1" u="none" strike="noStrike" smtClean="0">
                                      <a:solidFill>
                                        <a:srgbClr val="000000"/>
                                      </a:solidFill>
                                      <a:effectLst/>
                                      <a:latin typeface="Cambria Math" panose="02040503050406030204" pitchFamily="18" charset="0"/>
                                    </a:rPr>
                                  </m:ctrlPr>
                                </m:fPr>
                                <m:num>
                                  <m:r>
                                    <a:rPr lang="pt-BR" sz="1400" b="0" i="1" u="none" strike="noStrike" smtClean="0">
                                      <a:solidFill>
                                        <a:srgbClr val="000000"/>
                                      </a:solidFill>
                                      <a:effectLst/>
                                      <a:latin typeface="Cambria Math" panose="02040503050406030204" pitchFamily="18" charset="0"/>
                                    </a:rPr>
                                    <m:t>2</m:t>
                                  </m:r>
                                </m:num>
                                <m:den>
                                  <m:r>
                                    <a:rPr lang="pt-BR" sz="1400" b="0" i="1" u="none" strike="noStrike" smtClean="0">
                                      <a:solidFill>
                                        <a:srgbClr val="000000"/>
                                      </a:solidFill>
                                      <a:effectLst/>
                                      <a:latin typeface="Cambria Math" panose="02040503050406030204" pitchFamily="18" charset="0"/>
                                    </a:rPr>
                                    <m:t>3</m:t>
                                  </m:r>
                                </m:den>
                              </m:f>
                              <m:r>
                                <a:rPr lang="pt-BR" sz="1400" b="0" i="1" u="none" strike="noStrike" smtClean="0">
                                  <a:solidFill>
                                    <a:srgbClr val="000000"/>
                                  </a:solidFill>
                                  <a:effectLst/>
                                  <a:latin typeface="Cambria Math" panose="02040503050406030204" pitchFamily="18" charset="0"/>
                                </a:rPr>
                                <m:t> </m:t>
                              </m:r>
                            </m:oMath>
                          </a14:m>
                          <a:r>
                            <a:rPr lang="pt-BR" sz="1400" b="0" i="0" u="none" strike="noStrike" dirty="0">
                              <a:solidFill>
                                <a:srgbClr val="000000"/>
                              </a:solidFill>
                              <a:effectLst/>
                              <a:latin typeface="Calibri" panose="020F0502020204030204" pitchFamily="34" charset="0"/>
                            </a:rPr>
                            <a:t>. 1,50 = 1,00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2,53</a:t>
                          </a:r>
                        </a:p>
                      </a:txBody>
                      <a:tcPr marL="11764" marR="11764" marT="11764" marB="0" anchor="ctr"/>
                    </a:tc>
                    <a:extLst>
                      <a:ext uri="{0D108BD9-81ED-4DB2-BD59-A6C34878D82A}">
                        <a16:rowId xmlns:a16="http://schemas.microsoft.com/office/drawing/2014/main" val="4249982163"/>
                      </a:ext>
                    </a:extLst>
                  </a:tr>
                  <a:tr h="263990">
                    <a:tc>
                      <a:txBody>
                        <a:bodyPr/>
                        <a:lstStyle/>
                        <a:p>
                          <a:pPr algn="ctr" fontAlgn="b"/>
                          <a:r>
                            <a:rPr lang="pt-BR" sz="1400" b="0" i="0" u="none" strike="noStrike" dirty="0">
                              <a:solidFill>
                                <a:srgbClr val="000000"/>
                              </a:solidFill>
                              <a:effectLst/>
                              <a:latin typeface="Calibri" panose="020F0502020204030204" pitchFamily="34" charset="0"/>
                            </a:rPr>
                            <a:t>2º - 1º</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33,4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66,8</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0,0025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1,92</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7,3</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10,30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0,103</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1,06</a:t>
                          </a:r>
                        </a:p>
                      </a:txBody>
                      <a:tcPr marL="11764" marR="11764" marT="11764" marB="0" anchor="ctr"/>
                    </a:tc>
                    <a:tc>
                      <a:txBody>
                        <a:bodyPr/>
                        <a:lstStyle/>
                        <a:p>
                          <a:pPr algn="ctr" fontAlgn="b"/>
                          <a:r>
                            <a:rPr lang="pt-BR" sz="1400" b="0" i="0" u="none" strike="noStrike" dirty="0">
                              <a:solidFill>
                                <a:srgbClr val="0070C0"/>
                              </a:solidFill>
                              <a:effectLst/>
                              <a:latin typeface="Calibri" panose="020F0502020204030204" pitchFamily="34" charset="0"/>
                            </a:rPr>
                            <a:t>+3,00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2,53</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4,47</a:t>
                          </a:r>
                        </a:p>
                      </a:txBody>
                      <a:tcPr marL="11764" marR="11764" marT="11764" marB="0" anchor="ctr"/>
                    </a:tc>
                    <a:extLst>
                      <a:ext uri="{0D108BD9-81ED-4DB2-BD59-A6C34878D82A}">
                        <a16:rowId xmlns:a16="http://schemas.microsoft.com/office/drawing/2014/main" val="207497455"/>
                      </a:ext>
                    </a:extLst>
                  </a:tr>
                  <a:tr h="263990">
                    <a:tc>
                      <a:txBody>
                        <a:bodyPr/>
                        <a:lstStyle/>
                        <a:p>
                          <a:pPr algn="ctr" fontAlgn="b"/>
                          <a:r>
                            <a:rPr lang="pt-BR" sz="1400" b="0" i="0" u="none" strike="noStrike" dirty="0">
                              <a:solidFill>
                                <a:srgbClr val="000000"/>
                              </a:solidFill>
                              <a:effectLst/>
                              <a:latin typeface="Calibri" panose="020F0502020204030204" pitchFamily="34" charset="0"/>
                            </a:rPr>
                            <a:t>1º - Térreo</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33,4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33,4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0,0017</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1,31</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3,2</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6,20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0,056</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0,35</a:t>
                          </a:r>
                        </a:p>
                      </a:txBody>
                      <a:tcPr marL="11764" marR="11764" marT="11764" marB="0" anchor="ctr"/>
                    </a:tc>
                    <a:tc>
                      <a:txBody>
                        <a:bodyPr/>
                        <a:lstStyle/>
                        <a:p>
                          <a:pPr algn="ctr" fontAlgn="b"/>
                          <a:r>
                            <a:rPr lang="pt-BR" sz="1400" b="0" i="0" u="none" strike="noStrike" dirty="0">
                              <a:solidFill>
                                <a:srgbClr val="0070C0"/>
                              </a:solidFill>
                              <a:effectLst/>
                              <a:latin typeface="Calibri" panose="020F0502020204030204" pitchFamily="34" charset="0"/>
                            </a:rPr>
                            <a:t>+3,00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4,47</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7,12</a:t>
                          </a:r>
                        </a:p>
                      </a:txBody>
                      <a:tcPr marL="11764" marR="11764" marT="11764" marB="0" anchor="ctr"/>
                    </a:tc>
                    <a:extLst>
                      <a:ext uri="{0D108BD9-81ED-4DB2-BD59-A6C34878D82A}">
                        <a16:rowId xmlns:a16="http://schemas.microsoft.com/office/drawing/2014/main" val="1018696778"/>
                      </a:ext>
                    </a:extLst>
                  </a:tr>
                </a:tbl>
              </a:graphicData>
            </a:graphic>
          </p:graphicFrame>
        </mc:Choice>
        <mc:Fallback xmlns="">
          <p:graphicFrame>
            <p:nvGraphicFramePr>
              <p:cNvPr id="4" name="Tabela 3">
                <a:extLst>
                  <a:ext uri="{FF2B5EF4-FFF2-40B4-BE49-F238E27FC236}">
                    <a16:creationId xmlns:a16="http://schemas.microsoft.com/office/drawing/2014/main" id="{55055606-5B42-41C7-AE47-51EAB5F34135}"/>
                  </a:ext>
                </a:extLst>
              </p:cNvPr>
              <p:cNvGraphicFramePr>
                <a:graphicFrameLocks noGrp="1"/>
              </p:cNvGraphicFramePr>
              <p:nvPr>
                <p:extLst>
                  <p:ext uri="{D42A27DB-BD31-4B8C-83A1-F6EECF244321}">
                    <p14:modId xmlns:p14="http://schemas.microsoft.com/office/powerpoint/2010/main" val="1750814602"/>
                  </p:ext>
                </p:extLst>
              </p:nvPr>
            </p:nvGraphicFramePr>
            <p:xfrm>
              <a:off x="196240" y="1550496"/>
              <a:ext cx="11799519" cy="2205004"/>
            </p:xfrm>
            <a:graphic>
              <a:graphicData uri="http://schemas.openxmlformats.org/drawingml/2006/table">
                <a:tbl>
                  <a:tblPr firstRow="1" bandRow="1">
                    <a:tableStyleId>{5C22544A-7EE6-4342-B048-85BDC9FD1C3A}</a:tableStyleId>
                  </a:tblPr>
                  <a:tblGrid>
                    <a:gridCol w="845527">
                      <a:extLst>
                        <a:ext uri="{9D8B030D-6E8A-4147-A177-3AD203B41FA5}">
                          <a16:colId xmlns:a16="http://schemas.microsoft.com/office/drawing/2014/main" val="284271138"/>
                        </a:ext>
                      </a:extLst>
                    </a:gridCol>
                    <a:gridCol w="896006">
                      <a:extLst>
                        <a:ext uri="{9D8B030D-6E8A-4147-A177-3AD203B41FA5}">
                          <a16:colId xmlns:a16="http://schemas.microsoft.com/office/drawing/2014/main" val="2751089564"/>
                        </a:ext>
                      </a:extLst>
                    </a:gridCol>
                    <a:gridCol w="933866">
                      <a:extLst>
                        <a:ext uri="{9D8B030D-6E8A-4147-A177-3AD203B41FA5}">
                          <a16:colId xmlns:a16="http://schemas.microsoft.com/office/drawing/2014/main" val="8131435"/>
                        </a:ext>
                      </a:extLst>
                    </a:gridCol>
                    <a:gridCol w="795048">
                      <a:extLst>
                        <a:ext uri="{9D8B030D-6E8A-4147-A177-3AD203B41FA5}">
                          <a16:colId xmlns:a16="http://schemas.microsoft.com/office/drawing/2014/main" val="4240491379"/>
                        </a:ext>
                      </a:extLst>
                    </a:gridCol>
                    <a:gridCol w="744569">
                      <a:extLst>
                        <a:ext uri="{9D8B030D-6E8A-4147-A177-3AD203B41FA5}">
                          <a16:colId xmlns:a16="http://schemas.microsoft.com/office/drawing/2014/main" val="1093857582"/>
                        </a:ext>
                      </a:extLst>
                    </a:gridCol>
                    <a:gridCol w="921246">
                      <a:extLst>
                        <a:ext uri="{9D8B030D-6E8A-4147-A177-3AD203B41FA5}">
                          <a16:colId xmlns:a16="http://schemas.microsoft.com/office/drawing/2014/main" val="4111584697"/>
                        </a:ext>
                      </a:extLst>
                    </a:gridCol>
                    <a:gridCol w="820287">
                      <a:extLst>
                        <a:ext uri="{9D8B030D-6E8A-4147-A177-3AD203B41FA5}">
                          <a16:colId xmlns:a16="http://schemas.microsoft.com/office/drawing/2014/main" val="361779586"/>
                        </a:ext>
                      </a:extLst>
                    </a:gridCol>
                    <a:gridCol w="1653195">
                      <a:extLst>
                        <a:ext uri="{9D8B030D-6E8A-4147-A177-3AD203B41FA5}">
                          <a16:colId xmlns:a16="http://schemas.microsoft.com/office/drawing/2014/main" val="2202966962"/>
                        </a:ext>
                      </a:extLst>
                    </a:gridCol>
                    <a:gridCol w="568326">
                      <a:extLst>
                        <a:ext uri="{9D8B030D-6E8A-4147-A177-3AD203B41FA5}">
                          <a16:colId xmlns:a16="http://schemas.microsoft.com/office/drawing/2014/main" val="1260038299"/>
                        </a:ext>
                      </a:extLst>
                    </a:gridCol>
                    <a:gridCol w="626275">
                      <a:extLst>
                        <a:ext uri="{9D8B030D-6E8A-4147-A177-3AD203B41FA5}">
                          <a16:colId xmlns:a16="http://schemas.microsoft.com/office/drawing/2014/main" val="3744875380"/>
                        </a:ext>
                      </a:extLst>
                    </a:gridCol>
                    <a:gridCol w="677191">
                      <a:extLst>
                        <a:ext uri="{9D8B030D-6E8A-4147-A177-3AD203B41FA5}">
                          <a16:colId xmlns:a16="http://schemas.microsoft.com/office/drawing/2014/main" val="918274180"/>
                        </a:ext>
                      </a:extLst>
                    </a:gridCol>
                    <a:gridCol w="878738">
                      <a:extLst>
                        <a:ext uri="{9D8B030D-6E8A-4147-A177-3AD203B41FA5}">
                          <a16:colId xmlns:a16="http://schemas.microsoft.com/office/drawing/2014/main" val="3476106068"/>
                        </a:ext>
                      </a:extLst>
                    </a:gridCol>
                    <a:gridCol w="795635">
                      <a:extLst>
                        <a:ext uri="{9D8B030D-6E8A-4147-A177-3AD203B41FA5}">
                          <a16:colId xmlns:a16="http://schemas.microsoft.com/office/drawing/2014/main" val="3445360535"/>
                        </a:ext>
                      </a:extLst>
                    </a:gridCol>
                    <a:gridCol w="643610">
                      <a:extLst>
                        <a:ext uri="{9D8B030D-6E8A-4147-A177-3AD203B41FA5}">
                          <a16:colId xmlns:a16="http://schemas.microsoft.com/office/drawing/2014/main" val="2282380729"/>
                        </a:ext>
                      </a:extLst>
                    </a:gridCol>
                  </a:tblGrid>
                  <a:tr h="263990">
                    <a:tc gridSpan="14">
                      <a:txBody>
                        <a:bodyPr/>
                        <a:lstStyle/>
                        <a:p>
                          <a:pPr algn="ctr" fontAlgn="b"/>
                          <a:r>
                            <a:rPr lang="pt-BR" sz="1400" u="none" strike="noStrike">
                              <a:effectLst/>
                            </a:rPr>
                            <a:t>Dimensionamento das tubulações da coluna de distribuição AF1</a:t>
                          </a:r>
                          <a:endParaRPr lang="pt-BR" sz="1400" b="0" i="0" u="none" strike="noStrike">
                            <a:solidFill>
                              <a:srgbClr val="000000"/>
                            </a:solidFill>
                            <a:effectLst/>
                            <a:latin typeface="Calibri" panose="020F0502020204030204" pitchFamily="34" charset="0"/>
                          </a:endParaRPr>
                        </a:p>
                      </a:txBody>
                      <a:tcPr marL="11764" marR="11764" marT="11764"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67368932"/>
                      </a:ext>
                    </a:extLst>
                  </a:tr>
                  <a:tr h="442571">
                    <a:tc rowSpan="2">
                      <a:txBody>
                        <a:bodyPr/>
                        <a:lstStyle/>
                        <a:p>
                          <a:pPr algn="ctr" fontAlgn="ctr"/>
                          <a:r>
                            <a:rPr lang="pt-BR" sz="1400" u="none" strike="noStrike">
                              <a:effectLst/>
                            </a:rPr>
                            <a:t>Trecho</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Peso Unitario</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Peso Acumulado</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Vazão (m³/s)</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dirty="0">
                              <a:effectLst/>
                            </a:rPr>
                            <a:t>Diâmetro(mm)</a:t>
                          </a:r>
                          <a:endParaRPr lang="pt-BR" sz="14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dirty="0">
                              <a:effectLst/>
                            </a:rPr>
                            <a:t>Velocidade (m/s)</a:t>
                          </a:r>
                          <a:endParaRPr lang="pt-BR" sz="1400" b="0" i="0" u="none" strike="noStrike" dirty="0">
                            <a:solidFill>
                              <a:srgbClr val="000000"/>
                            </a:solidFill>
                            <a:effectLst/>
                            <a:latin typeface="Calibri" panose="020F0502020204030204" pitchFamily="34" charset="0"/>
                          </a:endParaRPr>
                        </a:p>
                      </a:txBody>
                      <a:tcPr marL="11764" marR="11764" marT="11764" marB="0" anchor="ctr"/>
                    </a:tc>
                    <a:tc gridSpan="3">
                      <a:txBody>
                        <a:bodyPr/>
                        <a:lstStyle/>
                        <a:p>
                          <a:pPr algn="ctr" fontAlgn="b"/>
                          <a:r>
                            <a:rPr lang="pt-BR" sz="1400" u="none" strike="noStrike" dirty="0">
                              <a:effectLst/>
                            </a:rPr>
                            <a:t>Comprimento</a:t>
                          </a:r>
                          <a:endParaRPr lang="pt-BR" sz="1400" b="0" i="0" u="none" strike="noStrike" dirty="0">
                            <a:solidFill>
                              <a:srgbClr val="000000"/>
                            </a:solidFill>
                            <a:effectLst/>
                            <a:latin typeface="Calibri" panose="020F0502020204030204" pitchFamily="34" charset="0"/>
                          </a:endParaRPr>
                        </a:p>
                      </a:txBody>
                      <a:tcPr marL="11764" marR="11764" marT="11764" marB="0" anchor="ctr"/>
                    </a:tc>
                    <a:tc hMerge="1">
                      <a:txBody>
                        <a:bodyPr/>
                        <a:lstStyle/>
                        <a:p>
                          <a:endParaRPr lang="pt-BR"/>
                        </a:p>
                      </a:txBody>
                      <a:tcPr/>
                    </a:tc>
                    <a:tc hMerge="1">
                      <a:txBody>
                        <a:bodyPr/>
                        <a:lstStyle/>
                        <a:p>
                          <a:endParaRPr lang="pt-BR"/>
                        </a:p>
                      </a:txBody>
                      <a:tcPr/>
                    </a:tc>
                    <a:tc rowSpan="2">
                      <a:txBody>
                        <a:bodyPr/>
                        <a:lstStyle/>
                        <a:p>
                          <a:pPr algn="ctr" fontAlgn="ctr"/>
                          <a:r>
                            <a:rPr lang="pt-BR" sz="1400" u="none" strike="noStrike">
                              <a:effectLst/>
                            </a:rPr>
                            <a:t>J</a:t>
                          </a:r>
                          <a:endParaRPr lang="pt-BR" sz="1400" b="0" i="0" u="none" strike="noStrike">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el-GR" sz="1400" u="none" strike="noStrike" dirty="0">
                              <a:effectLst/>
                            </a:rPr>
                            <a:t>Δ</a:t>
                          </a:r>
                          <a:r>
                            <a:rPr lang="pt-BR" sz="1400" u="none" strike="noStrike" dirty="0">
                              <a:effectLst/>
                            </a:rPr>
                            <a:t>H - Perda de Carga</a:t>
                          </a:r>
                          <a:endParaRPr lang="pt-BR" sz="1400" b="0" i="0" u="none" strike="noStrike" dirty="0">
                            <a:solidFill>
                              <a:srgbClr val="000000"/>
                            </a:solidFill>
                            <a:effectLst/>
                            <a:latin typeface="Calibri" panose="020F0502020204030204" pitchFamily="34" charset="0"/>
                          </a:endParaRPr>
                        </a:p>
                      </a:txBody>
                      <a:tcPr marL="11764" marR="11764" marT="11764" marB="0" anchor="ctr"/>
                    </a:tc>
                    <a:tc rowSpan="2">
                      <a:txBody>
                        <a:bodyPr/>
                        <a:lstStyle/>
                        <a:p>
                          <a:pPr algn="ctr" fontAlgn="ctr"/>
                          <a:r>
                            <a:rPr lang="pt-BR" sz="1400" u="none" strike="noStrike">
                              <a:effectLst/>
                            </a:rPr>
                            <a:t>Desnivel</a:t>
                          </a:r>
                          <a:endParaRPr lang="pt-BR" sz="1400" b="0" i="0" u="none" strike="noStrike">
                            <a:solidFill>
                              <a:srgbClr val="000000"/>
                            </a:solidFill>
                            <a:effectLst/>
                            <a:latin typeface="Calibri" panose="020F0502020204030204" pitchFamily="34" charset="0"/>
                          </a:endParaRPr>
                        </a:p>
                      </a:txBody>
                      <a:tcPr marL="11764" marR="11764" marT="11764" marB="0" anchor="ctr"/>
                    </a:tc>
                    <a:tc gridSpan="2">
                      <a:txBody>
                        <a:bodyPr/>
                        <a:lstStyle/>
                        <a:p>
                          <a:pPr algn="ctr" fontAlgn="ctr"/>
                          <a:r>
                            <a:rPr lang="pt-BR" sz="1400" u="none" strike="noStrike">
                              <a:effectLst/>
                            </a:rPr>
                            <a:t>Pressão</a:t>
                          </a:r>
                          <a:endParaRPr lang="pt-BR" sz="1400" b="0" i="0" u="none" strike="noStrike">
                            <a:solidFill>
                              <a:srgbClr val="000000"/>
                            </a:solidFill>
                            <a:effectLst/>
                            <a:latin typeface="Calibri" panose="020F0502020204030204" pitchFamily="34" charset="0"/>
                          </a:endParaRPr>
                        </a:p>
                      </a:txBody>
                      <a:tcPr marL="11764" marR="11764" marT="11764" marB="0" anchor="ctr"/>
                    </a:tc>
                    <a:tc hMerge="1">
                      <a:txBody>
                        <a:bodyPr/>
                        <a:lstStyle/>
                        <a:p>
                          <a:endParaRPr lang="pt-BR"/>
                        </a:p>
                      </a:txBody>
                      <a:tcPr/>
                    </a:tc>
                    <a:extLst>
                      <a:ext uri="{0D108BD9-81ED-4DB2-BD59-A6C34878D82A}">
                        <a16:rowId xmlns:a16="http://schemas.microsoft.com/office/drawing/2014/main" val="2530622490"/>
                      </a:ext>
                    </a:extLst>
                  </a:tr>
                  <a:tr h="442571">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400" u="none" strike="noStrike">
                              <a:effectLst/>
                            </a:rPr>
                            <a:t>Desenv.</a:t>
                          </a:r>
                          <a:endParaRPr lang="pt-BR" sz="1400" b="0" i="0" u="none" strike="noStrike">
                            <a:solidFill>
                              <a:srgbClr val="000000"/>
                            </a:solidFill>
                            <a:effectLst/>
                            <a:latin typeface="Calibri" panose="020F0502020204030204" pitchFamily="34" charset="0"/>
                          </a:endParaRPr>
                        </a:p>
                      </a:txBody>
                      <a:tcPr marL="11764" marR="11764" marT="11764" marB="0" anchor="ctr"/>
                    </a:tc>
                    <a:tc>
                      <a:txBody>
                        <a:bodyPr/>
                        <a:lstStyle/>
                        <a:p>
                          <a:pPr algn="ctr" fontAlgn="ctr"/>
                          <a:r>
                            <a:rPr lang="pt-BR" sz="1400" u="none" strike="noStrike">
                              <a:effectLst/>
                            </a:rPr>
                            <a:t>Eq</a:t>
                          </a:r>
                          <a:endParaRPr lang="pt-BR" sz="1400" b="0" i="0" u="none" strike="noStrike">
                            <a:solidFill>
                              <a:srgbClr val="000000"/>
                            </a:solidFill>
                            <a:effectLst/>
                            <a:latin typeface="Calibri" panose="020F0502020204030204" pitchFamily="34" charset="0"/>
                          </a:endParaRPr>
                        </a:p>
                      </a:txBody>
                      <a:tcPr marL="11764" marR="11764" marT="11764" marB="0" anchor="ctr"/>
                    </a:tc>
                    <a:tc>
                      <a:txBody>
                        <a:bodyPr/>
                        <a:lstStyle/>
                        <a:p>
                          <a:pPr algn="ctr" fontAlgn="ctr"/>
                          <a:r>
                            <a:rPr lang="pt-BR" sz="1400" u="none" strike="noStrike">
                              <a:effectLst/>
                            </a:rPr>
                            <a:t>Total</a:t>
                          </a:r>
                          <a:endParaRPr lang="pt-BR" sz="1400" b="0" i="0" u="none" strike="noStrike">
                            <a:solidFill>
                              <a:srgbClr val="000000"/>
                            </a:solidFill>
                            <a:effectLst/>
                            <a:latin typeface="Calibri" panose="020F0502020204030204" pitchFamily="34" charset="0"/>
                          </a:endParaRPr>
                        </a:p>
                      </a:txBody>
                      <a:tcPr marL="11764" marR="11764" marT="11764" marB="0" anchor="ct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b"/>
                          <a:r>
                            <a:rPr lang="pt-BR" sz="1400" u="none" strike="noStrike">
                              <a:effectLst/>
                            </a:rPr>
                            <a:t>Disp</a:t>
                          </a:r>
                          <a:endParaRPr lang="pt-BR" sz="1400" b="0" i="0" u="none" strike="noStrike">
                            <a:solidFill>
                              <a:srgbClr val="000000"/>
                            </a:solidFill>
                            <a:effectLst/>
                            <a:latin typeface="Calibri" panose="020F0502020204030204" pitchFamily="34" charset="0"/>
                          </a:endParaRPr>
                        </a:p>
                      </a:txBody>
                      <a:tcPr marL="11764" marR="11764" marT="11764" marB="0" anchor="ctr"/>
                    </a:tc>
                    <a:tc>
                      <a:txBody>
                        <a:bodyPr/>
                        <a:lstStyle/>
                        <a:p>
                          <a:pPr algn="ctr" fontAlgn="b"/>
                          <a:r>
                            <a:rPr lang="pt-BR" sz="1400" u="none" strike="noStrike" dirty="0">
                              <a:effectLst/>
                            </a:rPr>
                            <a:t>Jusante</a:t>
                          </a:r>
                          <a:endParaRPr lang="pt-BR" sz="1400" b="0" i="0" u="none" strike="noStrike" dirty="0">
                            <a:solidFill>
                              <a:srgbClr val="000000"/>
                            </a:solidFill>
                            <a:effectLst/>
                            <a:latin typeface="Calibri" panose="020F0502020204030204" pitchFamily="34" charset="0"/>
                          </a:endParaRPr>
                        </a:p>
                      </a:txBody>
                      <a:tcPr marL="11764" marR="11764" marT="11764" marB="0" anchor="ctr"/>
                    </a:tc>
                    <a:extLst>
                      <a:ext uri="{0D108BD9-81ED-4DB2-BD59-A6C34878D82A}">
                        <a16:rowId xmlns:a16="http://schemas.microsoft.com/office/drawing/2014/main" val="3085439480"/>
                      </a:ext>
                    </a:extLst>
                  </a:tr>
                  <a:tr h="527892">
                    <a:tc>
                      <a:txBody>
                        <a:bodyPr/>
                        <a:lstStyle/>
                        <a:p>
                          <a:pPr algn="ctr" fontAlgn="b"/>
                          <a:r>
                            <a:rPr lang="pt-BR" sz="1400" b="0" i="0" u="none" strike="noStrike" dirty="0">
                              <a:solidFill>
                                <a:srgbClr val="000000"/>
                              </a:solidFill>
                              <a:effectLst/>
                              <a:latin typeface="Calibri" panose="020F0502020204030204" pitchFamily="34" charset="0"/>
                            </a:rPr>
                            <a:t>A – 2º Andar</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33,4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100,2</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50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1,50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3,4+7,6 = 11,0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13,20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0,051</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0,67</a:t>
                          </a:r>
                        </a:p>
                      </a:txBody>
                      <a:tcPr marL="11764" marR="11764" marT="11764" marB="0" anchor="ctr"/>
                    </a:tc>
                    <a:tc>
                      <a:txBody>
                        <a:bodyPr/>
                        <a:lstStyle/>
                        <a:p>
                          <a:pPr algn="ctr" fontAlgn="b"/>
                          <a:r>
                            <a:rPr lang="pt-BR" sz="1400" b="0" i="0" u="none" strike="noStrike" dirty="0">
                              <a:solidFill>
                                <a:srgbClr val="0070C0"/>
                              </a:solidFill>
                              <a:effectLst/>
                              <a:latin typeface="Calibri" panose="020F0502020204030204" pitchFamily="34" charset="0"/>
                            </a:rPr>
                            <a:t>+2,20</a:t>
                          </a:r>
                        </a:p>
                      </a:txBody>
                      <a:tcPr marL="11764" marR="11764" marT="11764" marB="0" anchor="ctr"/>
                    </a:tc>
                    <a:tc>
                      <a:txBody>
                        <a:bodyPr/>
                        <a:lstStyle/>
                        <a:p>
                          <a:endParaRPr lang="pt-BR"/>
                        </a:p>
                      </a:txBody>
                      <a:tcPr marL="11764" marR="11764" marT="11764" marB="0" anchor="ctr">
                        <a:blipFill>
                          <a:blip r:embed="rId2"/>
                          <a:stretch>
                            <a:fillRect l="-1308462" t="-218391" r="-84615" b="-116092"/>
                          </a:stretch>
                        </a:blipFill>
                      </a:tcPr>
                    </a:tc>
                    <a:tc>
                      <a:txBody>
                        <a:bodyPr/>
                        <a:lstStyle/>
                        <a:p>
                          <a:pPr algn="ctr" fontAlgn="b"/>
                          <a:r>
                            <a:rPr lang="pt-BR" sz="1400" b="0" i="0" u="none" strike="noStrike" dirty="0">
                              <a:solidFill>
                                <a:srgbClr val="000000"/>
                              </a:solidFill>
                              <a:effectLst/>
                              <a:latin typeface="Calibri" panose="020F0502020204030204" pitchFamily="34" charset="0"/>
                            </a:rPr>
                            <a:t>2,53</a:t>
                          </a:r>
                        </a:p>
                      </a:txBody>
                      <a:tcPr marL="11764" marR="11764" marT="11764" marB="0" anchor="ctr"/>
                    </a:tc>
                    <a:extLst>
                      <a:ext uri="{0D108BD9-81ED-4DB2-BD59-A6C34878D82A}">
                        <a16:rowId xmlns:a16="http://schemas.microsoft.com/office/drawing/2014/main" val="4249982163"/>
                      </a:ext>
                    </a:extLst>
                  </a:tr>
                  <a:tr h="263990">
                    <a:tc>
                      <a:txBody>
                        <a:bodyPr/>
                        <a:lstStyle/>
                        <a:p>
                          <a:pPr algn="ctr" fontAlgn="b"/>
                          <a:r>
                            <a:rPr lang="pt-BR" sz="1400" b="0" i="0" u="none" strike="noStrike" dirty="0">
                              <a:solidFill>
                                <a:srgbClr val="000000"/>
                              </a:solidFill>
                              <a:effectLst/>
                              <a:latin typeface="Calibri" panose="020F0502020204030204" pitchFamily="34" charset="0"/>
                            </a:rPr>
                            <a:t>2º - 1º</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33,4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66,8</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0,0025</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1,92</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7,3</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10,30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0,103</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1,06</a:t>
                          </a:r>
                        </a:p>
                      </a:txBody>
                      <a:tcPr marL="11764" marR="11764" marT="11764" marB="0" anchor="ctr"/>
                    </a:tc>
                    <a:tc>
                      <a:txBody>
                        <a:bodyPr/>
                        <a:lstStyle/>
                        <a:p>
                          <a:pPr algn="ctr" fontAlgn="b"/>
                          <a:r>
                            <a:rPr lang="pt-BR" sz="1400" b="0" i="0" u="none" strike="noStrike" dirty="0">
                              <a:solidFill>
                                <a:srgbClr val="0070C0"/>
                              </a:solidFill>
                              <a:effectLst/>
                              <a:latin typeface="Calibri" panose="020F0502020204030204" pitchFamily="34" charset="0"/>
                            </a:rPr>
                            <a:t>+3,00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2,53</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4,47</a:t>
                          </a:r>
                        </a:p>
                      </a:txBody>
                      <a:tcPr marL="11764" marR="11764" marT="11764" marB="0" anchor="ctr"/>
                    </a:tc>
                    <a:extLst>
                      <a:ext uri="{0D108BD9-81ED-4DB2-BD59-A6C34878D82A}">
                        <a16:rowId xmlns:a16="http://schemas.microsoft.com/office/drawing/2014/main" val="207497455"/>
                      </a:ext>
                    </a:extLst>
                  </a:tr>
                  <a:tr h="263990">
                    <a:tc>
                      <a:txBody>
                        <a:bodyPr/>
                        <a:lstStyle/>
                        <a:p>
                          <a:pPr algn="ctr" fontAlgn="b"/>
                          <a:r>
                            <a:rPr lang="pt-BR" sz="1400" b="0" i="0" u="none" strike="noStrike" dirty="0">
                              <a:solidFill>
                                <a:srgbClr val="000000"/>
                              </a:solidFill>
                              <a:effectLst/>
                              <a:latin typeface="Calibri" panose="020F0502020204030204" pitchFamily="34" charset="0"/>
                            </a:rPr>
                            <a:t>1º - Térreo</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33,4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33,4</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0,0017</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1,31</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3,2</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6,20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0,056</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0,35</a:t>
                          </a:r>
                        </a:p>
                      </a:txBody>
                      <a:tcPr marL="11764" marR="11764" marT="11764" marB="0" anchor="ctr"/>
                    </a:tc>
                    <a:tc>
                      <a:txBody>
                        <a:bodyPr/>
                        <a:lstStyle/>
                        <a:p>
                          <a:pPr algn="ctr" fontAlgn="b"/>
                          <a:r>
                            <a:rPr lang="pt-BR" sz="1400" b="0" i="0" u="none" strike="noStrike" dirty="0">
                              <a:solidFill>
                                <a:srgbClr val="0070C0"/>
                              </a:solidFill>
                              <a:effectLst/>
                              <a:latin typeface="Calibri" panose="020F0502020204030204" pitchFamily="34" charset="0"/>
                            </a:rPr>
                            <a:t>+3,00</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4,47</a:t>
                          </a:r>
                        </a:p>
                      </a:txBody>
                      <a:tcPr marL="11764" marR="11764" marT="11764" marB="0" anchor="ctr"/>
                    </a:tc>
                    <a:tc>
                      <a:txBody>
                        <a:bodyPr/>
                        <a:lstStyle/>
                        <a:p>
                          <a:pPr algn="ctr" fontAlgn="b"/>
                          <a:r>
                            <a:rPr lang="pt-BR" sz="1400" b="0" i="0" u="none" strike="noStrike" dirty="0">
                              <a:solidFill>
                                <a:srgbClr val="000000"/>
                              </a:solidFill>
                              <a:effectLst/>
                              <a:latin typeface="Calibri" panose="020F0502020204030204" pitchFamily="34" charset="0"/>
                            </a:rPr>
                            <a:t>7,12</a:t>
                          </a:r>
                        </a:p>
                      </a:txBody>
                      <a:tcPr marL="11764" marR="11764" marT="11764" marB="0" anchor="ctr"/>
                    </a:tc>
                    <a:extLst>
                      <a:ext uri="{0D108BD9-81ED-4DB2-BD59-A6C34878D82A}">
                        <a16:rowId xmlns:a16="http://schemas.microsoft.com/office/drawing/2014/main" val="1018696778"/>
                      </a:ext>
                    </a:extLst>
                  </a:tr>
                </a:tbl>
              </a:graphicData>
            </a:graphic>
          </p:graphicFrame>
        </mc:Fallback>
      </mc:AlternateContent>
      <p:cxnSp>
        <p:nvCxnSpPr>
          <p:cNvPr id="5" name="Conector de Seta Reta 4">
            <a:extLst>
              <a:ext uri="{FF2B5EF4-FFF2-40B4-BE49-F238E27FC236}">
                <a16:creationId xmlns:a16="http://schemas.microsoft.com/office/drawing/2014/main" id="{422E679E-3E02-4309-9658-4A294DD521D1}"/>
              </a:ext>
            </a:extLst>
          </p:cNvPr>
          <p:cNvCxnSpPr>
            <a:cxnSpLocks/>
          </p:cNvCxnSpPr>
          <p:nvPr/>
        </p:nvCxnSpPr>
        <p:spPr>
          <a:xfrm flipH="1" flipV="1">
            <a:off x="1842054" y="3351089"/>
            <a:ext cx="238538" cy="23853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a:extLst>
              <a:ext uri="{FF2B5EF4-FFF2-40B4-BE49-F238E27FC236}">
                <a16:creationId xmlns:a16="http://schemas.microsoft.com/office/drawing/2014/main" id="{2E56E486-6CC0-4E9D-B879-2ACE62E1912F}"/>
              </a:ext>
            </a:extLst>
          </p:cNvPr>
          <p:cNvCxnSpPr>
            <a:cxnSpLocks/>
          </p:cNvCxnSpPr>
          <p:nvPr/>
        </p:nvCxnSpPr>
        <p:spPr>
          <a:xfrm flipH="1" flipV="1">
            <a:off x="1842054" y="3003529"/>
            <a:ext cx="238538" cy="23853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315B6C90-5CDE-4D66-B308-547267E3DDCC}"/>
                  </a:ext>
                </a:extLst>
              </p:cNvPr>
              <p:cNvSpPr txBox="1"/>
              <p:nvPr/>
            </p:nvSpPr>
            <p:spPr>
              <a:xfrm>
                <a:off x="-241454" y="3962126"/>
                <a:ext cx="6337454" cy="427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𝑄</m:t>
                      </m:r>
                      <m:r>
                        <a:rPr lang="en-US" sz="1800" b="0" i="1" smtClean="0">
                          <a:solidFill>
                            <a:schemeClr val="tx1"/>
                          </a:solidFill>
                          <a:latin typeface="Cambria Math" panose="02040503050406030204" pitchFamily="18" charset="0"/>
                        </a:rPr>
                        <m:t>= 0,3 .</m:t>
                      </m:r>
                      <m:rad>
                        <m:radPr>
                          <m:degHide m:val="on"/>
                          <m:ctrlPr>
                            <a:rPr lang="en-US" sz="1800" i="1">
                              <a:solidFill>
                                <a:schemeClr val="tx1"/>
                              </a:solidFill>
                              <a:latin typeface="Cambria Math" panose="02040503050406030204" pitchFamily="18" charset="0"/>
                            </a:rPr>
                          </m:ctrlPr>
                        </m:radPr>
                        <m:deg/>
                        <m:e>
                          <m:r>
                            <a:rPr lang="en-US" sz="1800" b="0" i="1">
                              <a:solidFill>
                                <a:schemeClr val="tx1"/>
                              </a:solidFill>
                              <a:latin typeface="Cambria Math" panose="02040503050406030204" pitchFamily="18" charset="0"/>
                            </a:rPr>
                            <m:t>𝛴</m:t>
                          </m:r>
                          <m:r>
                            <a:rPr lang="en-US" sz="1800" b="0" i="1">
                              <a:solidFill>
                                <a:schemeClr val="tx1"/>
                              </a:solidFill>
                              <a:latin typeface="Cambria Math" panose="02040503050406030204" pitchFamily="18" charset="0"/>
                            </a:rPr>
                            <m:t>𝑃</m:t>
                          </m:r>
                        </m:e>
                      </m:rad>
                      <m:r>
                        <a:rPr lang="pt-BR" sz="1800" b="0" i="1" smtClean="0">
                          <a:solidFill>
                            <a:schemeClr val="tx1"/>
                          </a:solidFill>
                          <a:latin typeface="Cambria Math" panose="02040503050406030204" pitchFamily="18" charset="0"/>
                        </a:rPr>
                        <m:t>=0,3 . </m:t>
                      </m:r>
                      <m:rad>
                        <m:radPr>
                          <m:degHide m:val="on"/>
                          <m:ctrlPr>
                            <a:rPr lang="pt-BR" sz="1800" b="0" i="1" smtClean="0">
                              <a:solidFill>
                                <a:schemeClr val="tx1"/>
                              </a:solidFill>
                              <a:latin typeface="Cambria Math" panose="02040503050406030204" pitchFamily="18" charset="0"/>
                            </a:rPr>
                          </m:ctrlPr>
                        </m:radPr>
                        <m:deg/>
                        <m:e>
                          <m:r>
                            <a:rPr lang="pt-BR" sz="1800" b="0" i="1" smtClean="0">
                              <a:solidFill>
                                <a:schemeClr val="tx1"/>
                              </a:solidFill>
                              <a:latin typeface="Cambria Math" panose="02040503050406030204" pitchFamily="18" charset="0"/>
                            </a:rPr>
                            <m:t>100,2</m:t>
                          </m:r>
                        </m:e>
                      </m:rad>
                      <m:r>
                        <a:rPr lang="pt-BR" sz="1800" b="0" i="1" smtClean="0">
                          <a:solidFill>
                            <a:schemeClr val="tx1"/>
                          </a:solidFill>
                          <a:latin typeface="Cambria Math" panose="02040503050406030204" pitchFamily="18" charset="0"/>
                        </a:rPr>
                        <m:t>=3</m:t>
                      </m:r>
                      <m:r>
                        <a:rPr lang="pt-BR" sz="1800" b="0" i="1" smtClean="0">
                          <a:solidFill>
                            <a:schemeClr val="tx1"/>
                          </a:solidFill>
                          <a:latin typeface="Cambria Math" panose="02040503050406030204" pitchFamily="18" charset="0"/>
                          <a:ea typeface="Cambria Math" panose="02040503050406030204" pitchFamily="18" charset="0"/>
                        </a:rPr>
                        <m:t>ℓ/</m:t>
                      </m:r>
                      <m:r>
                        <a:rPr lang="pt-BR" sz="1800" b="0" i="1" smtClean="0">
                          <a:solidFill>
                            <a:schemeClr val="tx1"/>
                          </a:solidFill>
                          <a:latin typeface="Cambria Math" panose="02040503050406030204" pitchFamily="18" charset="0"/>
                          <a:ea typeface="Cambria Math" panose="02040503050406030204" pitchFamily="18" charset="0"/>
                        </a:rPr>
                        <m:t>𝑠</m:t>
                      </m:r>
                      <m:r>
                        <a:rPr lang="pt-BR" sz="1800" b="0" i="1" smtClean="0">
                          <a:solidFill>
                            <a:schemeClr val="tx1"/>
                          </a:solidFill>
                          <a:latin typeface="Cambria Math" panose="02040503050406030204" pitchFamily="18" charset="0"/>
                          <a:ea typeface="Cambria Math" panose="02040503050406030204" pitchFamily="18" charset="0"/>
                        </a:rPr>
                        <m:t>→0,003</m:t>
                      </m:r>
                      <m:sSup>
                        <m:sSupPr>
                          <m:ctrlPr>
                            <a:rPr lang="pt-BR" sz="1800" b="0" i="1" smtClean="0">
                              <a:solidFill>
                                <a:schemeClr val="tx1"/>
                              </a:solidFill>
                              <a:latin typeface="Cambria Math" panose="02040503050406030204" pitchFamily="18" charset="0"/>
                              <a:ea typeface="Cambria Math" panose="02040503050406030204" pitchFamily="18" charset="0"/>
                            </a:rPr>
                          </m:ctrlPr>
                        </m:sSupPr>
                        <m:e>
                          <m:r>
                            <a:rPr lang="pt-BR" sz="1800" b="0" i="1" smtClean="0">
                              <a:solidFill>
                                <a:schemeClr val="tx1"/>
                              </a:solidFill>
                              <a:latin typeface="Cambria Math" panose="02040503050406030204" pitchFamily="18" charset="0"/>
                              <a:ea typeface="Cambria Math" panose="02040503050406030204" pitchFamily="18" charset="0"/>
                            </a:rPr>
                            <m:t>𝑚</m:t>
                          </m:r>
                        </m:e>
                        <m:sup>
                          <m:r>
                            <a:rPr lang="pt-BR" sz="1800" b="0" i="1" smtClean="0">
                              <a:solidFill>
                                <a:schemeClr val="tx1"/>
                              </a:solidFill>
                              <a:latin typeface="Cambria Math" panose="02040503050406030204" pitchFamily="18" charset="0"/>
                              <a:ea typeface="Cambria Math" panose="02040503050406030204" pitchFamily="18" charset="0"/>
                            </a:rPr>
                            <m:t>3</m:t>
                          </m:r>
                        </m:sup>
                      </m:sSup>
                      <m:r>
                        <a:rPr lang="pt-BR" sz="1800" b="0" i="1" smtClean="0">
                          <a:solidFill>
                            <a:schemeClr val="tx1"/>
                          </a:solidFill>
                          <a:latin typeface="Cambria Math" panose="02040503050406030204" pitchFamily="18" charset="0"/>
                          <a:ea typeface="Cambria Math" panose="02040503050406030204" pitchFamily="18" charset="0"/>
                        </a:rPr>
                        <m:t>/</m:t>
                      </m:r>
                      <m:r>
                        <a:rPr lang="pt-BR" sz="1800" b="0" i="1" smtClean="0">
                          <a:solidFill>
                            <a:schemeClr val="tx1"/>
                          </a:solidFill>
                          <a:latin typeface="Cambria Math" panose="02040503050406030204" pitchFamily="18" charset="0"/>
                          <a:ea typeface="Cambria Math" panose="02040503050406030204" pitchFamily="18" charset="0"/>
                        </a:rPr>
                        <m:t>𝑠</m:t>
                      </m:r>
                    </m:oMath>
                  </m:oMathPara>
                </a14:m>
                <a:endParaRPr lang="pt-BR" dirty="0"/>
              </a:p>
            </p:txBody>
          </p:sp>
        </mc:Choice>
        <mc:Fallback xmlns="">
          <p:sp>
            <p:nvSpPr>
              <p:cNvPr id="8" name="CaixaDeTexto 7">
                <a:extLst>
                  <a:ext uri="{FF2B5EF4-FFF2-40B4-BE49-F238E27FC236}">
                    <a16:creationId xmlns:a16="http://schemas.microsoft.com/office/drawing/2014/main" id="{315B6C90-5CDE-4D66-B308-547267E3DDCC}"/>
                  </a:ext>
                </a:extLst>
              </p:cNvPr>
              <p:cNvSpPr txBox="1">
                <a:spLocks noRot="1" noChangeAspect="1" noMove="1" noResize="1" noEditPoints="1" noAdjustHandles="1" noChangeArrowheads="1" noChangeShapeType="1" noTextEdit="1"/>
              </p:cNvSpPr>
              <p:nvPr/>
            </p:nvSpPr>
            <p:spPr>
              <a:xfrm>
                <a:off x="-241454" y="3962126"/>
                <a:ext cx="6337454" cy="427746"/>
              </a:xfrm>
              <a:prstGeom prst="rect">
                <a:avLst/>
              </a:prstGeom>
              <a:blipFill>
                <a:blip r:embed="rId3"/>
                <a:stretch>
                  <a:fillRect b="-10000"/>
                </a:stretch>
              </a:blipFill>
            </p:spPr>
            <p:txBody>
              <a:bodyPr/>
              <a:lstStyle/>
              <a:p>
                <a:r>
                  <a:rPr lang="pt-BR">
                    <a:noFill/>
                  </a:rPr>
                  <a:t> </a:t>
                </a:r>
              </a:p>
            </p:txBody>
          </p:sp>
        </mc:Fallback>
      </mc:AlternateContent>
      <p:sp>
        <p:nvSpPr>
          <p:cNvPr id="9" name="Seta: Curva para Baixo 8">
            <a:extLst>
              <a:ext uri="{FF2B5EF4-FFF2-40B4-BE49-F238E27FC236}">
                <a16:creationId xmlns:a16="http://schemas.microsoft.com/office/drawing/2014/main" id="{D482B7EA-21E7-46CB-9B1E-B6656B6309B6}"/>
              </a:ext>
            </a:extLst>
          </p:cNvPr>
          <p:cNvSpPr/>
          <p:nvPr/>
        </p:nvSpPr>
        <p:spPr>
          <a:xfrm>
            <a:off x="3799267" y="3886102"/>
            <a:ext cx="463639" cy="1844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EB389B3B-61D9-41C1-AA99-D6B13E3C6866}"/>
                  </a:ext>
                </a:extLst>
              </p:cNvPr>
              <p:cNvSpPr txBox="1"/>
              <p:nvPr/>
            </p:nvSpPr>
            <p:spPr>
              <a:xfrm>
                <a:off x="4477750" y="3786654"/>
                <a:ext cx="65057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200" b="0" i="1" smtClean="0">
                          <a:solidFill>
                            <a:srgbClr val="FF0000"/>
                          </a:solidFill>
                          <a:latin typeface="Cambria Math" panose="02040503050406030204" pitchFamily="18" charset="0"/>
                        </a:rPr>
                        <m:t>1000</m:t>
                      </m:r>
                    </m:oMath>
                  </m:oMathPara>
                </a14:m>
                <a:endParaRPr lang="pt-BR" sz="1200" dirty="0">
                  <a:solidFill>
                    <a:srgbClr val="FF0000"/>
                  </a:solidFill>
                </a:endParaRPr>
              </a:p>
            </p:txBody>
          </p:sp>
        </mc:Choice>
        <mc:Fallback xmlns="">
          <p:sp>
            <p:nvSpPr>
              <p:cNvPr id="10" name="CaixaDeTexto 9">
                <a:extLst>
                  <a:ext uri="{FF2B5EF4-FFF2-40B4-BE49-F238E27FC236}">
                    <a16:creationId xmlns:a16="http://schemas.microsoft.com/office/drawing/2014/main" id="{EB389B3B-61D9-41C1-AA99-D6B13E3C6866}"/>
                  </a:ext>
                </a:extLst>
              </p:cNvPr>
              <p:cNvSpPr txBox="1">
                <a:spLocks noRot="1" noChangeAspect="1" noMove="1" noResize="1" noEditPoints="1" noAdjustHandles="1" noChangeArrowheads="1" noChangeShapeType="1" noTextEdit="1"/>
              </p:cNvSpPr>
              <p:nvPr/>
            </p:nvSpPr>
            <p:spPr>
              <a:xfrm>
                <a:off x="4477750" y="3786654"/>
                <a:ext cx="650579" cy="276999"/>
              </a:xfrm>
              <a:prstGeom prst="rect">
                <a:avLst/>
              </a:prstGeom>
              <a:blipFill>
                <a:blip r:embed="rId4"/>
                <a:stretch>
                  <a:fillRect/>
                </a:stretch>
              </a:blipFill>
            </p:spPr>
            <p:txBody>
              <a:bodyPr/>
              <a:lstStyle/>
              <a:p>
                <a:r>
                  <a:rPr lang="pt-BR">
                    <a:noFill/>
                  </a:rPr>
                  <a:t> </a:t>
                </a:r>
              </a:p>
            </p:txBody>
          </p:sp>
        </mc:Fallback>
      </mc:AlternateContent>
      <p:sp>
        <p:nvSpPr>
          <p:cNvPr id="11" name="Sinal de Divisão 10">
            <a:extLst>
              <a:ext uri="{FF2B5EF4-FFF2-40B4-BE49-F238E27FC236}">
                <a16:creationId xmlns:a16="http://schemas.microsoft.com/office/drawing/2014/main" id="{97DBCE7F-AECB-47E4-8BFB-E32915C254FB}"/>
              </a:ext>
            </a:extLst>
          </p:cNvPr>
          <p:cNvSpPr/>
          <p:nvPr/>
        </p:nvSpPr>
        <p:spPr>
          <a:xfrm>
            <a:off x="4262906" y="3751259"/>
            <a:ext cx="373487" cy="333442"/>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1632CEC2-1FB4-448B-91F9-77F8F1EA4B39}"/>
                  </a:ext>
                </a:extLst>
              </p:cNvPr>
              <p:cNvSpPr txBox="1"/>
              <p:nvPr/>
            </p:nvSpPr>
            <p:spPr>
              <a:xfrm>
                <a:off x="5508595" y="27436"/>
                <a:ext cx="6487164" cy="675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solidFill>
                            <a:schemeClr val="tx1"/>
                          </a:solidFill>
                          <a:latin typeface="Cambria Math" panose="02040503050406030204" pitchFamily="18" charset="0"/>
                          <a:ea typeface="Cambria Math" panose="02040503050406030204" pitchFamily="18" charset="0"/>
                        </a:rPr>
                        <m:t>𝐴</m:t>
                      </m:r>
                      <m:r>
                        <a:rPr lang="pt-BR" sz="1800" b="0" i="1" smtClean="0">
                          <a:solidFill>
                            <a:schemeClr val="tx1"/>
                          </a:solidFill>
                          <a:latin typeface="Cambria Math" panose="02040503050406030204" pitchFamily="18" charset="0"/>
                          <a:ea typeface="Cambria Math" panose="02040503050406030204" pitchFamily="18" charset="0"/>
                        </a:rPr>
                        <m:t>=</m:t>
                      </m:r>
                      <m:f>
                        <m:fPr>
                          <m:ctrlPr>
                            <a:rPr lang="pt-BR" sz="1800" b="0" i="1" smtClean="0">
                              <a:solidFill>
                                <a:schemeClr val="tx1"/>
                              </a:solidFill>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𝜋</m:t>
                          </m:r>
                          <m:r>
                            <a:rPr lang="pt-BR" b="0" i="1" smtClean="0">
                              <a:latin typeface="Cambria Math" panose="02040503050406030204" pitchFamily="18" charset="0"/>
                              <a:ea typeface="Cambria Math" panose="02040503050406030204" pitchFamily="18" charset="0"/>
                            </a:rPr>
                            <m:t> . </m:t>
                          </m:r>
                          <m:r>
                            <a:rPr lang="pt-BR" b="0" i="1" smtClean="0">
                              <a:latin typeface="Cambria Math" panose="02040503050406030204" pitchFamily="18" charset="0"/>
                              <a:ea typeface="Cambria Math" panose="02040503050406030204" pitchFamily="18" charset="0"/>
                            </a:rPr>
                            <m:t>𝜙</m:t>
                          </m:r>
                          <m:r>
                            <a:rPr lang="pt-BR" b="0" i="1" smtClean="0">
                              <a:latin typeface="Cambria Math" panose="02040503050406030204" pitchFamily="18" charset="0"/>
                              <a:ea typeface="Cambria Math" panose="02040503050406030204" pitchFamily="18" charset="0"/>
                            </a:rPr>
                            <m:t>²</m:t>
                          </m:r>
                        </m:num>
                        <m:den>
                          <m:r>
                            <a:rPr lang="pt-BR" sz="1800" b="0" i="1" smtClean="0">
                              <a:solidFill>
                                <a:schemeClr val="tx1"/>
                              </a:solidFill>
                              <a:latin typeface="Cambria Math" panose="02040503050406030204" pitchFamily="18" charset="0"/>
                              <a:ea typeface="Cambria Math" panose="02040503050406030204" pitchFamily="18" charset="0"/>
                            </a:rPr>
                            <m:t>4</m:t>
                          </m:r>
                        </m:den>
                      </m:f>
                      <m:r>
                        <a:rPr lang="pt-BR" sz="1800" b="0" i="1" smtClean="0">
                          <a:solidFill>
                            <a:schemeClr val="tx1"/>
                          </a:solidFill>
                          <a:latin typeface="Cambria Math" panose="02040503050406030204" pitchFamily="18" charset="0"/>
                          <a:ea typeface="Cambria Math" panose="02040503050406030204" pitchFamily="18" charset="0"/>
                        </a:rPr>
                        <m:t>=</m:t>
                      </m:r>
                      <m:f>
                        <m:fPr>
                          <m:ctrlPr>
                            <a:rPr lang="pt-BR" i="1">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𝜋</m:t>
                          </m:r>
                          <m:r>
                            <a:rPr lang="pt-BR" i="1">
                              <a:latin typeface="Cambria Math" panose="02040503050406030204" pitchFamily="18" charset="0"/>
                              <a:ea typeface="Cambria Math" panose="02040503050406030204" pitchFamily="18" charset="0"/>
                            </a:rPr>
                            <m:t> . 0,05²</m:t>
                          </m:r>
                        </m:num>
                        <m:den>
                          <m:r>
                            <a:rPr lang="pt-BR" i="1">
                              <a:latin typeface="Cambria Math" panose="02040503050406030204" pitchFamily="18" charset="0"/>
                              <a:ea typeface="Cambria Math" panose="02040503050406030204" pitchFamily="18" charset="0"/>
                            </a:rPr>
                            <m:t>4</m:t>
                          </m:r>
                        </m:den>
                      </m:f>
                      <m:r>
                        <a:rPr lang="pt-BR" b="0" i="1" smtClean="0">
                          <a:latin typeface="Cambria Math" panose="02040503050406030204" pitchFamily="18" charset="0"/>
                          <a:ea typeface="Cambria Math" panose="02040503050406030204" pitchFamily="18" charset="0"/>
                        </a:rPr>
                        <m:t>=0,002 </m:t>
                      </m:r>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𝑚</m:t>
                          </m:r>
                        </m:e>
                        <m:sup>
                          <m:r>
                            <a:rPr lang="pt-BR" b="0" i="1" smtClean="0">
                              <a:latin typeface="Cambria Math" panose="02040503050406030204" pitchFamily="18" charset="0"/>
                              <a:ea typeface="Cambria Math" panose="02040503050406030204" pitchFamily="18" charset="0"/>
                            </a:rPr>
                            <m:t>2</m:t>
                          </m:r>
                        </m:sup>
                      </m:sSup>
                      <m:r>
                        <a:rPr lang="pt-BR" b="0" i="1" smtClean="0">
                          <a:latin typeface="Cambria Math" panose="02040503050406030204" pitchFamily="18" charset="0"/>
                          <a:ea typeface="Cambria Math" panose="02040503050406030204" pitchFamily="18" charset="0"/>
                        </a:rPr>
                        <m:t>→ </m:t>
                      </m:r>
                      <m:r>
                        <a:rPr lang="pt-BR" sz="1800" b="0" i="1" smtClean="0">
                          <a:solidFill>
                            <a:schemeClr val="tx1"/>
                          </a:solidFill>
                          <a:latin typeface="Cambria Math" panose="02040503050406030204" pitchFamily="18" charset="0"/>
                          <a:ea typeface="Cambria Math" panose="02040503050406030204" pitchFamily="18" charset="0"/>
                        </a:rPr>
                        <m:t>𝑣</m:t>
                      </m:r>
                      <m:r>
                        <a:rPr lang="pt-BR" sz="1800" b="0" i="1" smtClean="0">
                          <a:solidFill>
                            <a:schemeClr val="tx1"/>
                          </a:solidFill>
                          <a:latin typeface="Cambria Math" panose="02040503050406030204" pitchFamily="18" charset="0"/>
                          <a:ea typeface="Cambria Math" panose="02040503050406030204" pitchFamily="18" charset="0"/>
                        </a:rPr>
                        <m:t>=</m:t>
                      </m:r>
                      <m:f>
                        <m:fPr>
                          <m:ctrlPr>
                            <a:rPr lang="pt-BR" sz="1800" b="0" i="1" smtClean="0">
                              <a:solidFill>
                                <a:schemeClr val="tx1"/>
                              </a:solidFill>
                              <a:latin typeface="Cambria Math" panose="02040503050406030204" pitchFamily="18" charset="0"/>
                              <a:ea typeface="Cambria Math" panose="02040503050406030204" pitchFamily="18" charset="0"/>
                            </a:rPr>
                          </m:ctrlPr>
                        </m:fPr>
                        <m:num>
                          <m:r>
                            <a:rPr lang="pt-BR" sz="1800" b="0" i="1" smtClean="0">
                              <a:solidFill>
                                <a:schemeClr val="tx1"/>
                              </a:solidFill>
                              <a:latin typeface="Cambria Math" panose="02040503050406030204" pitchFamily="18" charset="0"/>
                              <a:ea typeface="Cambria Math" panose="02040503050406030204" pitchFamily="18" charset="0"/>
                            </a:rPr>
                            <m:t>0,003</m:t>
                          </m:r>
                        </m:num>
                        <m:den>
                          <m:r>
                            <a:rPr lang="pt-BR" sz="1800" b="0" i="1" smtClean="0">
                              <a:solidFill>
                                <a:schemeClr val="tx1"/>
                              </a:solidFill>
                              <a:latin typeface="Cambria Math" panose="02040503050406030204" pitchFamily="18" charset="0"/>
                              <a:ea typeface="Cambria Math" panose="02040503050406030204" pitchFamily="18" charset="0"/>
                            </a:rPr>
                            <m:t>0,002</m:t>
                          </m:r>
                        </m:den>
                      </m:f>
                      <m:r>
                        <a:rPr lang="pt-BR" sz="1800" b="0" i="1" smtClean="0">
                          <a:solidFill>
                            <a:schemeClr val="tx1"/>
                          </a:solidFill>
                          <a:latin typeface="Cambria Math" panose="02040503050406030204" pitchFamily="18" charset="0"/>
                          <a:ea typeface="Cambria Math" panose="02040503050406030204" pitchFamily="18" charset="0"/>
                        </a:rPr>
                        <m:t>=1,5</m:t>
                      </m:r>
                      <m:r>
                        <a:rPr lang="pt-BR" sz="1800" b="0" i="1" smtClean="0">
                          <a:solidFill>
                            <a:schemeClr val="tx1"/>
                          </a:solidFill>
                          <a:latin typeface="Cambria Math" panose="02040503050406030204" pitchFamily="18" charset="0"/>
                          <a:ea typeface="Cambria Math" panose="02040503050406030204" pitchFamily="18" charset="0"/>
                        </a:rPr>
                        <m:t>𝑚</m:t>
                      </m:r>
                      <m:r>
                        <a:rPr lang="pt-BR" sz="1800" b="0" i="1" smtClean="0">
                          <a:solidFill>
                            <a:schemeClr val="tx1"/>
                          </a:solidFill>
                          <a:latin typeface="Cambria Math" panose="02040503050406030204" pitchFamily="18" charset="0"/>
                          <a:ea typeface="Cambria Math" panose="02040503050406030204" pitchFamily="18" charset="0"/>
                        </a:rPr>
                        <m:t>/</m:t>
                      </m:r>
                      <m:r>
                        <a:rPr lang="pt-BR" sz="1800" b="0" i="1" smtClean="0">
                          <a:solidFill>
                            <a:schemeClr val="tx1"/>
                          </a:solidFill>
                          <a:latin typeface="Cambria Math" panose="02040503050406030204" pitchFamily="18" charset="0"/>
                          <a:ea typeface="Cambria Math" panose="02040503050406030204" pitchFamily="18" charset="0"/>
                        </a:rPr>
                        <m:t>𝑠</m:t>
                      </m:r>
                    </m:oMath>
                  </m:oMathPara>
                </a14:m>
                <a:endParaRPr lang="pt-BR" dirty="0"/>
              </a:p>
            </p:txBody>
          </p:sp>
        </mc:Choice>
        <mc:Fallback xmlns="">
          <p:sp>
            <p:nvSpPr>
              <p:cNvPr id="12" name="CaixaDeTexto 11">
                <a:extLst>
                  <a:ext uri="{FF2B5EF4-FFF2-40B4-BE49-F238E27FC236}">
                    <a16:creationId xmlns:a16="http://schemas.microsoft.com/office/drawing/2014/main" id="{1632CEC2-1FB4-448B-91F9-77F8F1EA4B39}"/>
                  </a:ext>
                </a:extLst>
              </p:cNvPr>
              <p:cNvSpPr txBox="1">
                <a:spLocks noRot="1" noChangeAspect="1" noMove="1" noResize="1" noEditPoints="1" noAdjustHandles="1" noChangeArrowheads="1" noChangeShapeType="1" noTextEdit="1"/>
              </p:cNvSpPr>
              <p:nvPr/>
            </p:nvSpPr>
            <p:spPr>
              <a:xfrm>
                <a:off x="5508595" y="27436"/>
                <a:ext cx="6487164" cy="675378"/>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63E8EA7A-0D2D-431A-AFD5-1FD5791E5A67}"/>
                  </a:ext>
                </a:extLst>
              </p:cNvPr>
              <p:cNvSpPr txBox="1"/>
              <p:nvPr/>
            </p:nvSpPr>
            <p:spPr>
              <a:xfrm>
                <a:off x="5508595" y="702814"/>
                <a:ext cx="6487164" cy="675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solidFill>
                            <a:schemeClr val="tx1"/>
                          </a:solidFill>
                          <a:latin typeface="Cambria Math" panose="02040503050406030204" pitchFamily="18" charset="0"/>
                          <a:ea typeface="Cambria Math" panose="02040503050406030204" pitchFamily="18" charset="0"/>
                        </a:rPr>
                        <m:t>𝐴</m:t>
                      </m:r>
                      <m:r>
                        <a:rPr lang="pt-BR" sz="1800" b="0" i="1" smtClean="0">
                          <a:solidFill>
                            <a:schemeClr val="tx1"/>
                          </a:solidFill>
                          <a:latin typeface="Cambria Math" panose="02040503050406030204" pitchFamily="18" charset="0"/>
                          <a:ea typeface="Cambria Math" panose="02040503050406030204" pitchFamily="18" charset="0"/>
                        </a:rPr>
                        <m:t>=</m:t>
                      </m:r>
                      <m:f>
                        <m:fPr>
                          <m:ctrlPr>
                            <a:rPr lang="pt-BR" sz="1800" b="0" i="1" smtClean="0">
                              <a:solidFill>
                                <a:schemeClr val="tx1"/>
                              </a:solidFill>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𝜋</m:t>
                          </m:r>
                          <m:r>
                            <a:rPr lang="pt-BR" b="0" i="1" smtClean="0">
                              <a:latin typeface="Cambria Math" panose="02040503050406030204" pitchFamily="18" charset="0"/>
                              <a:ea typeface="Cambria Math" panose="02040503050406030204" pitchFamily="18" charset="0"/>
                            </a:rPr>
                            <m:t> . </m:t>
                          </m:r>
                          <m:r>
                            <a:rPr lang="pt-BR" b="0" i="1" smtClean="0">
                              <a:latin typeface="Cambria Math" panose="02040503050406030204" pitchFamily="18" charset="0"/>
                              <a:ea typeface="Cambria Math" panose="02040503050406030204" pitchFamily="18" charset="0"/>
                            </a:rPr>
                            <m:t>𝜙</m:t>
                          </m:r>
                          <m:r>
                            <a:rPr lang="pt-BR" b="0" i="1" smtClean="0">
                              <a:latin typeface="Cambria Math" panose="02040503050406030204" pitchFamily="18" charset="0"/>
                              <a:ea typeface="Cambria Math" panose="02040503050406030204" pitchFamily="18" charset="0"/>
                            </a:rPr>
                            <m:t>²</m:t>
                          </m:r>
                        </m:num>
                        <m:den>
                          <m:r>
                            <a:rPr lang="pt-BR" sz="1800" b="0" i="1" smtClean="0">
                              <a:solidFill>
                                <a:schemeClr val="tx1"/>
                              </a:solidFill>
                              <a:latin typeface="Cambria Math" panose="02040503050406030204" pitchFamily="18" charset="0"/>
                              <a:ea typeface="Cambria Math" panose="02040503050406030204" pitchFamily="18" charset="0"/>
                            </a:rPr>
                            <m:t>4</m:t>
                          </m:r>
                        </m:den>
                      </m:f>
                      <m:r>
                        <a:rPr lang="pt-BR" sz="1800" b="0" i="1" smtClean="0">
                          <a:solidFill>
                            <a:schemeClr val="tx1"/>
                          </a:solidFill>
                          <a:latin typeface="Cambria Math" panose="02040503050406030204" pitchFamily="18" charset="0"/>
                          <a:ea typeface="Cambria Math" panose="02040503050406030204" pitchFamily="18" charset="0"/>
                        </a:rPr>
                        <m:t>=</m:t>
                      </m:r>
                      <m:f>
                        <m:fPr>
                          <m:ctrlPr>
                            <a:rPr lang="pt-BR" i="1">
                              <a:latin typeface="Cambria Math" panose="02040503050406030204" pitchFamily="18" charset="0"/>
                              <a:ea typeface="Cambria Math" panose="02040503050406030204" pitchFamily="18" charset="0"/>
                            </a:rPr>
                          </m:ctrlPr>
                        </m:fPr>
                        <m:num>
                          <m:r>
                            <a:rPr lang="pt-BR" i="1">
                              <a:latin typeface="Cambria Math" panose="02040503050406030204" pitchFamily="18" charset="0"/>
                              <a:ea typeface="Cambria Math" panose="02040503050406030204" pitchFamily="18" charset="0"/>
                            </a:rPr>
                            <m:t>𝜋</m:t>
                          </m:r>
                          <m:r>
                            <a:rPr lang="pt-BR" i="1">
                              <a:latin typeface="Cambria Math" panose="02040503050406030204" pitchFamily="18" charset="0"/>
                              <a:ea typeface="Cambria Math" panose="02040503050406030204" pitchFamily="18" charset="0"/>
                            </a:rPr>
                            <m:t> . 0,04²</m:t>
                          </m:r>
                        </m:num>
                        <m:den>
                          <m:r>
                            <a:rPr lang="pt-BR" i="1">
                              <a:latin typeface="Cambria Math" panose="02040503050406030204" pitchFamily="18" charset="0"/>
                              <a:ea typeface="Cambria Math" panose="02040503050406030204" pitchFamily="18" charset="0"/>
                            </a:rPr>
                            <m:t>4</m:t>
                          </m:r>
                        </m:den>
                      </m:f>
                      <m:r>
                        <a:rPr lang="pt-BR" b="0" i="1" smtClean="0">
                          <a:latin typeface="Cambria Math" panose="02040503050406030204" pitchFamily="18" charset="0"/>
                          <a:ea typeface="Cambria Math" panose="02040503050406030204" pitchFamily="18" charset="0"/>
                        </a:rPr>
                        <m:t>=0,0013 </m:t>
                      </m:r>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𝑚</m:t>
                          </m:r>
                        </m:e>
                        <m:sup>
                          <m:r>
                            <a:rPr lang="pt-BR" b="0" i="1" smtClean="0">
                              <a:latin typeface="Cambria Math" panose="02040503050406030204" pitchFamily="18" charset="0"/>
                              <a:ea typeface="Cambria Math" panose="02040503050406030204" pitchFamily="18" charset="0"/>
                            </a:rPr>
                            <m:t>2</m:t>
                          </m:r>
                        </m:sup>
                      </m:sSup>
                      <m:r>
                        <a:rPr lang="pt-BR" b="0" i="1" smtClean="0">
                          <a:latin typeface="Cambria Math" panose="02040503050406030204" pitchFamily="18" charset="0"/>
                          <a:ea typeface="Cambria Math" panose="02040503050406030204" pitchFamily="18" charset="0"/>
                        </a:rPr>
                        <m:t>→ </m:t>
                      </m:r>
                      <m:r>
                        <a:rPr lang="pt-BR" sz="1800" b="0" i="1" smtClean="0">
                          <a:solidFill>
                            <a:schemeClr val="tx1"/>
                          </a:solidFill>
                          <a:latin typeface="Cambria Math" panose="02040503050406030204" pitchFamily="18" charset="0"/>
                          <a:ea typeface="Cambria Math" panose="02040503050406030204" pitchFamily="18" charset="0"/>
                        </a:rPr>
                        <m:t>𝑣</m:t>
                      </m:r>
                      <m:r>
                        <a:rPr lang="pt-BR" sz="1800" b="0" i="1" smtClean="0">
                          <a:solidFill>
                            <a:schemeClr val="tx1"/>
                          </a:solidFill>
                          <a:latin typeface="Cambria Math" panose="02040503050406030204" pitchFamily="18" charset="0"/>
                          <a:ea typeface="Cambria Math" panose="02040503050406030204" pitchFamily="18" charset="0"/>
                        </a:rPr>
                        <m:t>=</m:t>
                      </m:r>
                      <m:f>
                        <m:fPr>
                          <m:ctrlPr>
                            <a:rPr lang="pt-BR" sz="1800" b="0" i="1" smtClean="0">
                              <a:solidFill>
                                <a:schemeClr val="tx1"/>
                              </a:solidFill>
                              <a:latin typeface="Cambria Math" panose="02040503050406030204" pitchFamily="18" charset="0"/>
                              <a:ea typeface="Cambria Math" panose="02040503050406030204" pitchFamily="18" charset="0"/>
                            </a:rPr>
                          </m:ctrlPr>
                        </m:fPr>
                        <m:num>
                          <m:r>
                            <a:rPr lang="pt-BR" sz="1800" b="0" i="1" smtClean="0">
                              <a:solidFill>
                                <a:schemeClr val="tx1"/>
                              </a:solidFill>
                              <a:latin typeface="Cambria Math" panose="02040503050406030204" pitchFamily="18" charset="0"/>
                              <a:ea typeface="Cambria Math" panose="02040503050406030204" pitchFamily="18" charset="0"/>
                            </a:rPr>
                            <m:t>0,0025</m:t>
                          </m:r>
                        </m:num>
                        <m:den>
                          <m:r>
                            <a:rPr lang="pt-BR" sz="1800" b="0" i="1" smtClean="0">
                              <a:solidFill>
                                <a:schemeClr val="tx1"/>
                              </a:solidFill>
                              <a:latin typeface="Cambria Math" panose="02040503050406030204" pitchFamily="18" charset="0"/>
                              <a:ea typeface="Cambria Math" panose="02040503050406030204" pitchFamily="18" charset="0"/>
                            </a:rPr>
                            <m:t>0,0013</m:t>
                          </m:r>
                        </m:den>
                      </m:f>
                      <m:r>
                        <a:rPr lang="pt-BR" sz="1800" b="0" i="1" smtClean="0">
                          <a:solidFill>
                            <a:schemeClr val="tx1"/>
                          </a:solidFill>
                          <a:latin typeface="Cambria Math" panose="02040503050406030204" pitchFamily="18" charset="0"/>
                          <a:ea typeface="Cambria Math" panose="02040503050406030204" pitchFamily="18" charset="0"/>
                        </a:rPr>
                        <m:t>=1,92</m:t>
                      </m:r>
                      <m:r>
                        <a:rPr lang="pt-BR" sz="1800" b="0" i="1" smtClean="0">
                          <a:solidFill>
                            <a:schemeClr val="tx1"/>
                          </a:solidFill>
                          <a:latin typeface="Cambria Math" panose="02040503050406030204" pitchFamily="18" charset="0"/>
                          <a:ea typeface="Cambria Math" panose="02040503050406030204" pitchFamily="18" charset="0"/>
                        </a:rPr>
                        <m:t>𝑚</m:t>
                      </m:r>
                      <m:r>
                        <a:rPr lang="pt-BR" sz="1800" b="0" i="1" smtClean="0">
                          <a:solidFill>
                            <a:schemeClr val="tx1"/>
                          </a:solidFill>
                          <a:latin typeface="Cambria Math" panose="02040503050406030204" pitchFamily="18" charset="0"/>
                          <a:ea typeface="Cambria Math" panose="02040503050406030204" pitchFamily="18" charset="0"/>
                        </a:rPr>
                        <m:t>/</m:t>
                      </m:r>
                      <m:r>
                        <a:rPr lang="pt-BR" sz="1800" b="0" i="1" smtClean="0">
                          <a:solidFill>
                            <a:schemeClr val="tx1"/>
                          </a:solidFill>
                          <a:latin typeface="Cambria Math" panose="02040503050406030204" pitchFamily="18" charset="0"/>
                          <a:ea typeface="Cambria Math" panose="02040503050406030204" pitchFamily="18" charset="0"/>
                        </a:rPr>
                        <m:t>𝑠</m:t>
                      </m:r>
                    </m:oMath>
                  </m:oMathPara>
                </a14:m>
                <a:endParaRPr lang="pt-BR" dirty="0"/>
              </a:p>
            </p:txBody>
          </p:sp>
        </mc:Choice>
        <mc:Fallback xmlns="">
          <p:sp>
            <p:nvSpPr>
              <p:cNvPr id="13" name="CaixaDeTexto 12">
                <a:extLst>
                  <a:ext uri="{FF2B5EF4-FFF2-40B4-BE49-F238E27FC236}">
                    <a16:creationId xmlns:a16="http://schemas.microsoft.com/office/drawing/2014/main" id="{63E8EA7A-0D2D-431A-AFD5-1FD5791E5A67}"/>
                  </a:ext>
                </a:extLst>
              </p:cNvPr>
              <p:cNvSpPr txBox="1">
                <a:spLocks noRot="1" noChangeAspect="1" noMove="1" noResize="1" noEditPoints="1" noAdjustHandles="1" noChangeArrowheads="1" noChangeShapeType="1" noTextEdit="1"/>
              </p:cNvSpPr>
              <p:nvPr/>
            </p:nvSpPr>
            <p:spPr>
              <a:xfrm>
                <a:off x="5508595" y="702814"/>
                <a:ext cx="6487164" cy="675378"/>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861BC657-6E4E-44E7-887C-16669DF047FA}"/>
                  </a:ext>
                </a:extLst>
              </p:cNvPr>
              <p:cNvSpPr txBox="1"/>
              <p:nvPr/>
            </p:nvSpPr>
            <p:spPr>
              <a:xfrm>
                <a:off x="3954965" y="4822847"/>
                <a:ext cx="294631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𝑇</m:t>
                      </m:r>
                      <m:r>
                        <a:rPr lang="pt-BR" sz="1600" b="0" i="1" smtClean="0">
                          <a:latin typeface="Cambria Math" panose="02040503050406030204" pitchFamily="18" charset="0"/>
                        </a:rPr>
                        <m:t>ê </m:t>
                      </m:r>
                      <m:r>
                        <a:rPr lang="pt-BR" sz="1600" b="0" i="1" smtClean="0">
                          <a:latin typeface="Cambria Math" panose="02040503050406030204" pitchFamily="18" charset="0"/>
                        </a:rPr>
                        <m:t>𝑑𝑒</m:t>
                      </m:r>
                      <m:r>
                        <a:rPr lang="pt-BR" sz="1600" b="0" i="1" smtClean="0">
                          <a:latin typeface="Cambria Math" panose="02040503050406030204" pitchFamily="18" charset="0"/>
                        </a:rPr>
                        <m:t> </m:t>
                      </m:r>
                      <m:r>
                        <a:rPr lang="pt-BR" sz="1600" b="0" i="1" smtClean="0">
                          <a:latin typeface="Cambria Math" panose="02040503050406030204" pitchFamily="18" charset="0"/>
                        </a:rPr>
                        <m:t>𝑠𝑎𝑖𝑑𝑎</m:t>
                      </m:r>
                      <m:r>
                        <a:rPr lang="pt-BR" sz="1600" b="0" i="1" smtClean="0">
                          <a:latin typeface="Cambria Math" panose="02040503050406030204" pitchFamily="18" charset="0"/>
                        </a:rPr>
                        <m:t> </m:t>
                      </m:r>
                      <m:r>
                        <a:rPr lang="pt-BR" sz="1600" b="0" i="1" smtClean="0">
                          <a:latin typeface="Cambria Math" panose="02040503050406030204" pitchFamily="18" charset="0"/>
                        </a:rPr>
                        <m:t>𝑙𝑎𝑡𝑒𝑟𝑎𝑙</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40</m:t>
                      </m:r>
                      <m:r>
                        <a:rPr lang="pt-BR" sz="1600" b="0" i="1" smtClean="0">
                          <a:latin typeface="Cambria Math" panose="02040503050406030204" pitchFamily="18" charset="0"/>
                        </a:rPr>
                        <m:t>𝑚𝑚</m:t>
                      </m:r>
                    </m:oMath>
                  </m:oMathPara>
                </a14:m>
                <a:endParaRPr lang="pt-BR" sz="1600" dirty="0"/>
              </a:p>
            </p:txBody>
          </p:sp>
        </mc:Choice>
        <mc:Fallback xmlns="">
          <p:sp>
            <p:nvSpPr>
              <p:cNvPr id="14" name="CaixaDeTexto 13">
                <a:extLst>
                  <a:ext uri="{FF2B5EF4-FFF2-40B4-BE49-F238E27FC236}">
                    <a16:creationId xmlns:a16="http://schemas.microsoft.com/office/drawing/2014/main" id="{861BC657-6E4E-44E7-887C-16669DF047FA}"/>
                  </a:ext>
                </a:extLst>
              </p:cNvPr>
              <p:cNvSpPr txBox="1">
                <a:spLocks noRot="1" noChangeAspect="1" noMove="1" noResize="1" noEditPoints="1" noAdjustHandles="1" noChangeArrowheads="1" noChangeShapeType="1" noTextEdit="1"/>
              </p:cNvSpPr>
              <p:nvPr/>
            </p:nvSpPr>
            <p:spPr>
              <a:xfrm>
                <a:off x="3954965" y="4822847"/>
                <a:ext cx="2946319" cy="246221"/>
              </a:xfrm>
              <a:prstGeom prst="rect">
                <a:avLst/>
              </a:prstGeom>
              <a:blipFill>
                <a:blip r:embed="rId7"/>
                <a:stretch>
                  <a:fillRect l="-1242" r="-828"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447E97CB-3295-4601-A7C1-3F7FDD7C544C}"/>
                  </a:ext>
                </a:extLst>
              </p:cNvPr>
              <p:cNvSpPr txBox="1"/>
              <p:nvPr/>
            </p:nvSpPr>
            <p:spPr>
              <a:xfrm>
                <a:off x="3954965" y="4477628"/>
                <a:ext cx="147104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𝑇𝑟𝑒𝑐h𝑜</m:t>
                      </m:r>
                      <m:r>
                        <a:rPr lang="pt-BR" sz="1600" b="0" i="1" smtClean="0">
                          <a:latin typeface="Cambria Math" panose="02040503050406030204" pitchFamily="18" charset="0"/>
                        </a:rPr>
                        <m:t> 2º −1º</m:t>
                      </m:r>
                    </m:oMath>
                  </m:oMathPara>
                </a14:m>
                <a:endParaRPr lang="pt-BR" sz="1600" dirty="0"/>
              </a:p>
            </p:txBody>
          </p:sp>
        </mc:Choice>
        <mc:Fallback xmlns="">
          <p:sp>
            <p:nvSpPr>
              <p:cNvPr id="15" name="CaixaDeTexto 14">
                <a:extLst>
                  <a:ext uri="{FF2B5EF4-FFF2-40B4-BE49-F238E27FC236}">
                    <a16:creationId xmlns:a16="http://schemas.microsoft.com/office/drawing/2014/main" id="{447E97CB-3295-4601-A7C1-3F7FDD7C544C}"/>
                  </a:ext>
                </a:extLst>
              </p:cNvPr>
              <p:cNvSpPr txBox="1">
                <a:spLocks noRot="1" noChangeAspect="1" noMove="1" noResize="1" noEditPoints="1" noAdjustHandles="1" noChangeArrowheads="1" noChangeShapeType="1" noTextEdit="1"/>
              </p:cNvSpPr>
              <p:nvPr/>
            </p:nvSpPr>
            <p:spPr>
              <a:xfrm>
                <a:off x="3954965" y="4477628"/>
                <a:ext cx="1471044" cy="246221"/>
              </a:xfrm>
              <a:prstGeom prst="rect">
                <a:avLst/>
              </a:prstGeom>
              <a:blipFill>
                <a:blip r:embed="rId8"/>
                <a:stretch>
                  <a:fillRect l="-1660" r="-830" b="-7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856A8226-44F4-425D-ACC3-ACFFA0C6A289}"/>
                  </a:ext>
                </a:extLst>
              </p:cNvPr>
              <p:cNvSpPr txBox="1"/>
              <p:nvPr/>
            </p:nvSpPr>
            <p:spPr>
              <a:xfrm>
                <a:off x="378762" y="4822847"/>
                <a:ext cx="24166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𝑗𝑜𝑒𝑙h𝑜</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90º </m:t>
                      </m:r>
                      <m:r>
                        <a:rPr lang="pt-BR" sz="1600" b="0" i="1" smtClean="0">
                          <a:latin typeface="Cambria Math" panose="02040503050406030204" pitchFamily="18" charset="0"/>
                        </a:rPr>
                        <m:t>𝑑𝑒</m:t>
                      </m:r>
                      <m:r>
                        <a:rPr lang="pt-BR" sz="1600" b="0" i="1" smtClean="0">
                          <a:latin typeface="Cambria Math" panose="02040503050406030204" pitchFamily="18" charset="0"/>
                        </a:rPr>
                        <m:t> 50</m:t>
                      </m:r>
                      <m:r>
                        <a:rPr lang="pt-BR" sz="1600" b="0" i="1" smtClean="0">
                          <a:latin typeface="Cambria Math" panose="02040503050406030204" pitchFamily="18" charset="0"/>
                        </a:rPr>
                        <m:t>𝑚𝑚</m:t>
                      </m:r>
                    </m:oMath>
                  </m:oMathPara>
                </a14:m>
                <a:endParaRPr lang="pt-BR" sz="1600" dirty="0"/>
              </a:p>
            </p:txBody>
          </p:sp>
        </mc:Choice>
        <mc:Fallback xmlns="">
          <p:sp>
            <p:nvSpPr>
              <p:cNvPr id="16" name="CaixaDeTexto 15">
                <a:extLst>
                  <a:ext uri="{FF2B5EF4-FFF2-40B4-BE49-F238E27FC236}">
                    <a16:creationId xmlns:a16="http://schemas.microsoft.com/office/drawing/2014/main" id="{856A8226-44F4-425D-ACC3-ACFFA0C6A289}"/>
                  </a:ext>
                </a:extLst>
              </p:cNvPr>
              <p:cNvSpPr txBox="1">
                <a:spLocks noRot="1" noChangeAspect="1" noMove="1" noResize="1" noEditPoints="1" noAdjustHandles="1" noChangeArrowheads="1" noChangeShapeType="1" noTextEdit="1"/>
              </p:cNvSpPr>
              <p:nvPr/>
            </p:nvSpPr>
            <p:spPr>
              <a:xfrm>
                <a:off x="378762" y="4822847"/>
                <a:ext cx="2416687" cy="246221"/>
              </a:xfrm>
              <a:prstGeom prst="rect">
                <a:avLst/>
              </a:prstGeom>
              <a:blipFill>
                <a:blip r:embed="rId9"/>
                <a:stretch>
                  <a:fillRect l="-1259" r="-1008" b="-3170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295FBE5C-93C7-4698-BC54-6A4F635449A4}"/>
                  </a:ext>
                </a:extLst>
              </p:cNvPr>
              <p:cNvSpPr txBox="1"/>
              <p:nvPr/>
            </p:nvSpPr>
            <p:spPr>
              <a:xfrm>
                <a:off x="378762" y="4477628"/>
                <a:ext cx="192475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𝑇𝑟𝑒𝑐h𝑜</m:t>
                      </m:r>
                      <m:r>
                        <a:rPr lang="pt-BR" sz="1600" b="0" i="1" smtClean="0">
                          <a:latin typeface="Cambria Math" panose="02040503050406030204" pitchFamily="18" charset="0"/>
                        </a:rPr>
                        <m:t> </m:t>
                      </m:r>
                      <m:r>
                        <a:rPr lang="pt-BR" sz="1600" b="0" i="1" smtClean="0">
                          <a:latin typeface="Cambria Math" panose="02040503050406030204" pitchFamily="18" charset="0"/>
                        </a:rPr>
                        <m:t>𝐴</m:t>
                      </m:r>
                      <m:r>
                        <a:rPr lang="pt-BR" sz="1600" b="0" i="1" smtClean="0">
                          <a:latin typeface="Cambria Math" panose="02040503050406030204" pitchFamily="18" charset="0"/>
                        </a:rPr>
                        <m:t>−2º </m:t>
                      </m:r>
                      <m:r>
                        <a:rPr lang="pt-BR" sz="1600" b="0" i="1" smtClean="0">
                          <a:latin typeface="Cambria Math" panose="02040503050406030204" pitchFamily="18" charset="0"/>
                        </a:rPr>
                        <m:t>𝑎𝑛𝑑𝑎𝑟</m:t>
                      </m:r>
                    </m:oMath>
                  </m:oMathPara>
                </a14:m>
                <a:endParaRPr lang="pt-BR" sz="1600" dirty="0"/>
              </a:p>
            </p:txBody>
          </p:sp>
        </mc:Choice>
        <mc:Fallback xmlns="">
          <p:sp>
            <p:nvSpPr>
              <p:cNvPr id="17" name="CaixaDeTexto 16">
                <a:extLst>
                  <a:ext uri="{FF2B5EF4-FFF2-40B4-BE49-F238E27FC236}">
                    <a16:creationId xmlns:a16="http://schemas.microsoft.com/office/drawing/2014/main" id="{295FBE5C-93C7-4698-BC54-6A4F635449A4}"/>
                  </a:ext>
                </a:extLst>
              </p:cNvPr>
              <p:cNvSpPr txBox="1">
                <a:spLocks noRot="1" noChangeAspect="1" noMove="1" noResize="1" noEditPoints="1" noAdjustHandles="1" noChangeArrowheads="1" noChangeShapeType="1" noTextEdit="1"/>
              </p:cNvSpPr>
              <p:nvPr/>
            </p:nvSpPr>
            <p:spPr>
              <a:xfrm>
                <a:off x="378762" y="4477628"/>
                <a:ext cx="1924758" cy="246221"/>
              </a:xfrm>
              <a:prstGeom prst="rect">
                <a:avLst/>
              </a:prstGeom>
              <a:blipFill>
                <a:blip r:embed="rId10"/>
                <a:stretch>
                  <a:fillRect l="-2215" r="-1582" b="-7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B2BA75FC-A366-47C1-AFAB-E22C0440268B}"/>
                  </a:ext>
                </a:extLst>
              </p:cNvPr>
              <p:cNvSpPr txBox="1"/>
              <p:nvPr/>
            </p:nvSpPr>
            <p:spPr>
              <a:xfrm>
                <a:off x="7957717" y="4477628"/>
                <a:ext cx="190193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𝑇𝑟𝑒𝑐h𝑜</m:t>
                      </m:r>
                      <m:r>
                        <a:rPr lang="pt-BR" sz="1600" b="0" i="1" smtClean="0">
                          <a:latin typeface="Cambria Math" panose="02040503050406030204" pitchFamily="18" charset="0"/>
                        </a:rPr>
                        <m:t> 1º −</m:t>
                      </m:r>
                      <m:r>
                        <a:rPr lang="pt-BR" sz="1600" b="0" i="1" smtClean="0">
                          <a:latin typeface="Cambria Math" panose="02040503050406030204" pitchFamily="18" charset="0"/>
                        </a:rPr>
                        <m:t>𝑇</m:t>
                      </m:r>
                      <m:r>
                        <a:rPr lang="pt-BR" sz="1600" b="0" i="1" smtClean="0">
                          <a:latin typeface="Cambria Math" panose="02040503050406030204" pitchFamily="18" charset="0"/>
                        </a:rPr>
                        <m:t>é</m:t>
                      </m:r>
                      <m:r>
                        <a:rPr lang="pt-BR" sz="1600" b="0" i="1" smtClean="0">
                          <a:latin typeface="Cambria Math" panose="02040503050406030204" pitchFamily="18" charset="0"/>
                        </a:rPr>
                        <m:t>𝑟𝑟𝑒𝑜</m:t>
                      </m:r>
                    </m:oMath>
                  </m:oMathPara>
                </a14:m>
                <a:endParaRPr lang="pt-BR" sz="1600" dirty="0"/>
              </a:p>
            </p:txBody>
          </p:sp>
        </mc:Choice>
        <mc:Fallback xmlns="">
          <p:sp>
            <p:nvSpPr>
              <p:cNvPr id="18" name="CaixaDeTexto 17">
                <a:extLst>
                  <a:ext uri="{FF2B5EF4-FFF2-40B4-BE49-F238E27FC236}">
                    <a16:creationId xmlns:a16="http://schemas.microsoft.com/office/drawing/2014/main" id="{B2BA75FC-A366-47C1-AFAB-E22C0440268B}"/>
                  </a:ext>
                </a:extLst>
              </p:cNvPr>
              <p:cNvSpPr txBox="1">
                <a:spLocks noRot="1" noChangeAspect="1" noMove="1" noResize="1" noEditPoints="1" noAdjustHandles="1" noChangeArrowheads="1" noChangeShapeType="1" noTextEdit="1"/>
              </p:cNvSpPr>
              <p:nvPr/>
            </p:nvSpPr>
            <p:spPr>
              <a:xfrm>
                <a:off x="7957717" y="4477628"/>
                <a:ext cx="1901931" cy="246221"/>
              </a:xfrm>
              <a:prstGeom prst="rect">
                <a:avLst/>
              </a:prstGeom>
              <a:blipFill>
                <a:blip r:embed="rId11"/>
                <a:stretch>
                  <a:fillRect l="-962" r="-1282" b="-7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326537B2-1B12-45E8-B8FB-E9CA895B09A4}"/>
                  </a:ext>
                </a:extLst>
              </p:cNvPr>
              <p:cNvSpPr txBox="1"/>
              <p:nvPr/>
            </p:nvSpPr>
            <p:spPr>
              <a:xfrm>
                <a:off x="7963502" y="4820313"/>
                <a:ext cx="24166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𝑗𝑜𝑒𝑙h𝑜</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90º </m:t>
                      </m:r>
                      <m:r>
                        <a:rPr lang="pt-BR" sz="1600" b="0" i="1" smtClean="0">
                          <a:latin typeface="Cambria Math" panose="02040503050406030204" pitchFamily="18" charset="0"/>
                        </a:rPr>
                        <m:t>𝑑𝑒</m:t>
                      </m:r>
                      <m:r>
                        <a:rPr lang="pt-BR" sz="1600" b="0" i="1" smtClean="0">
                          <a:latin typeface="Cambria Math" panose="02040503050406030204" pitchFamily="18" charset="0"/>
                        </a:rPr>
                        <m:t> 40</m:t>
                      </m:r>
                      <m:r>
                        <a:rPr lang="pt-BR" sz="1600" b="0" i="1" smtClean="0">
                          <a:latin typeface="Cambria Math" panose="02040503050406030204" pitchFamily="18" charset="0"/>
                        </a:rPr>
                        <m:t>𝑚𝑚</m:t>
                      </m:r>
                    </m:oMath>
                  </m:oMathPara>
                </a14:m>
                <a:endParaRPr lang="pt-BR" sz="1600" dirty="0"/>
              </a:p>
            </p:txBody>
          </p:sp>
        </mc:Choice>
        <mc:Fallback xmlns="">
          <p:sp>
            <p:nvSpPr>
              <p:cNvPr id="22" name="CaixaDeTexto 21">
                <a:extLst>
                  <a:ext uri="{FF2B5EF4-FFF2-40B4-BE49-F238E27FC236}">
                    <a16:creationId xmlns:a16="http://schemas.microsoft.com/office/drawing/2014/main" id="{326537B2-1B12-45E8-B8FB-E9CA895B09A4}"/>
                  </a:ext>
                </a:extLst>
              </p:cNvPr>
              <p:cNvSpPr txBox="1">
                <a:spLocks noRot="1" noChangeAspect="1" noMove="1" noResize="1" noEditPoints="1" noAdjustHandles="1" noChangeArrowheads="1" noChangeShapeType="1" noTextEdit="1"/>
              </p:cNvSpPr>
              <p:nvPr/>
            </p:nvSpPr>
            <p:spPr>
              <a:xfrm>
                <a:off x="7963502" y="4820313"/>
                <a:ext cx="2416687" cy="246221"/>
              </a:xfrm>
              <a:prstGeom prst="rect">
                <a:avLst/>
              </a:prstGeom>
              <a:blipFill>
                <a:blip r:embed="rId12"/>
                <a:stretch>
                  <a:fillRect l="-1259" r="-1008" b="-32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99695866-D993-4850-B93D-78E7B8454216}"/>
                  </a:ext>
                </a:extLst>
              </p:cNvPr>
              <p:cNvSpPr txBox="1"/>
              <p:nvPr/>
            </p:nvSpPr>
            <p:spPr>
              <a:xfrm>
                <a:off x="3398036" y="4820313"/>
                <a:ext cx="315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i="1">
                          <a:solidFill>
                            <a:srgbClr val="FF0000"/>
                          </a:solidFill>
                          <a:latin typeface="Cambria Math" panose="02040503050406030204" pitchFamily="18" charset="0"/>
                        </a:rPr>
                        <m:t>3</m:t>
                      </m:r>
                      <m:r>
                        <a:rPr lang="pt-BR" sz="1600" b="0" i="1" smtClean="0">
                          <a:solidFill>
                            <a:srgbClr val="FF0000"/>
                          </a:solidFill>
                          <a:latin typeface="Cambria Math" panose="02040503050406030204" pitchFamily="18" charset="0"/>
                        </a:rPr>
                        <m:t>,4</m:t>
                      </m:r>
                    </m:oMath>
                  </m:oMathPara>
                </a14:m>
                <a:endParaRPr lang="pt-BR" sz="1600" dirty="0">
                  <a:solidFill>
                    <a:srgbClr val="FF0000"/>
                  </a:solidFill>
                </a:endParaRPr>
              </a:p>
            </p:txBody>
          </p:sp>
        </mc:Choice>
        <mc:Fallback xmlns="">
          <p:sp>
            <p:nvSpPr>
              <p:cNvPr id="24" name="CaixaDeTexto 23">
                <a:extLst>
                  <a:ext uri="{FF2B5EF4-FFF2-40B4-BE49-F238E27FC236}">
                    <a16:creationId xmlns:a16="http://schemas.microsoft.com/office/drawing/2014/main" id="{99695866-D993-4850-B93D-78E7B8454216}"/>
                  </a:ext>
                </a:extLst>
              </p:cNvPr>
              <p:cNvSpPr txBox="1">
                <a:spLocks noRot="1" noChangeAspect="1" noMove="1" noResize="1" noEditPoints="1" noAdjustHandles="1" noChangeArrowheads="1" noChangeShapeType="1" noTextEdit="1"/>
              </p:cNvSpPr>
              <p:nvPr/>
            </p:nvSpPr>
            <p:spPr>
              <a:xfrm>
                <a:off x="3398036" y="4820313"/>
                <a:ext cx="315792" cy="246221"/>
              </a:xfrm>
              <a:prstGeom prst="rect">
                <a:avLst/>
              </a:prstGeom>
              <a:blipFill>
                <a:blip r:embed="rId13"/>
                <a:stretch>
                  <a:fillRect l="-13462" r="-13462"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a:extLst>
                  <a:ext uri="{FF2B5EF4-FFF2-40B4-BE49-F238E27FC236}">
                    <a16:creationId xmlns:a16="http://schemas.microsoft.com/office/drawing/2014/main" id="{C7840949-4D2C-45AF-BED7-0D4A72ABF03B}"/>
                  </a:ext>
                </a:extLst>
              </p:cNvPr>
              <p:cNvSpPr txBox="1"/>
              <p:nvPr/>
            </p:nvSpPr>
            <p:spPr>
              <a:xfrm>
                <a:off x="10764699" y="4820313"/>
                <a:ext cx="31579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3,2</m:t>
                      </m:r>
                    </m:oMath>
                  </m:oMathPara>
                </a14:m>
                <a:endParaRPr lang="pt-BR" sz="1600" dirty="0">
                  <a:solidFill>
                    <a:srgbClr val="FF0000"/>
                  </a:solidFill>
                </a:endParaRPr>
              </a:p>
            </p:txBody>
          </p:sp>
        </mc:Choice>
        <mc:Fallback xmlns="">
          <p:sp>
            <p:nvSpPr>
              <p:cNvPr id="26" name="CaixaDeTexto 25">
                <a:extLst>
                  <a:ext uri="{FF2B5EF4-FFF2-40B4-BE49-F238E27FC236}">
                    <a16:creationId xmlns:a16="http://schemas.microsoft.com/office/drawing/2014/main" id="{C7840949-4D2C-45AF-BED7-0D4A72ABF03B}"/>
                  </a:ext>
                </a:extLst>
              </p:cNvPr>
              <p:cNvSpPr txBox="1">
                <a:spLocks noRot="1" noChangeAspect="1" noMove="1" noResize="1" noEditPoints="1" noAdjustHandles="1" noChangeArrowheads="1" noChangeShapeType="1" noTextEdit="1"/>
              </p:cNvSpPr>
              <p:nvPr/>
            </p:nvSpPr>
            <p:spPr>
              <a:xfrm>
                <a:off x="10764699" y="4820313"/>
                <a:ext cx="315792" cy="246221"/>
              </a:xfrm>
              <a:prstGeom prst="rect">
                <a:avLst/>
              </a:prstGeom>
              <a:blipFill>
                <a:blip r:embed="rId14"/>
                <a:stretch>
                  <a:fillRect l="-15385" r="-11538" b="-5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33C9564F-F33F-4731-A4A4-17918E52949C}"/>
                  </a:ext>
                </a:extLst>
              </p:cNvPr>
              <p:cNvSpPr txBox="1"/>
              <p:nvPr/>
            </p:nvSpPr>
            <p:spPr>
              <a:xfrm>
                <a:off x="7417204" y="4822846"/>
                <a:ext cx="31579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7,3</m:t>
                      </m:r>
                    </m:oMath>
                  </m:oMathPara>
                </a14:m>
                <a:endParaRPr lang="pt-BR" sz="1600" dirty="0">
                  <a:solidFill>
                    <a:srgbClr val="FF0000"/>
                  </a:solidFill>
                </a:endParaRPr>
              </a:p>
            </p:txBody>
          </p:sp>
        </mc:Choice>
        <mc:Fallback xmlns="">
          <p:sp>
            <p:nvSpPr>
              <p:cNvPr id="27" name="CaixaDeTexto 26">
                <a:extLst>
                  <a:ext uri="{FF2B5EF4-FFF2-40B4-BE49-F238E27FC236}">
                    <a16:creationId xmlns:a16="http://schemas.microsoft.com/office/drawing/2014/main" id="{33C9564F-F33F-4731-A4A4-17918E52949C}"/>
                  </a:ext>
                </a:extLst>
              </p:cNvPr>
              <p:cNvSpPr txBox="1">
                <a:spLocks noRot="1" noChangeAspect="1" noMove="1" noResize="1" noEditPoints="1" noAdjustHandles="1" noChangeArrowheads="1" noChangeShapeType="1" noTextEdit="1"/>
              </p:cNvSpPr>
              <p:nvPr/>
            </p:nvSpPr>
            <p:spPr>
              <a:xfrm>
                <a:off x="7417204" y="4822846"/>
                <a:ext cx="315791" cy="246221"/>
              </a:xfrm>
              <a:prstGeom prst="rect">
                <a:avLst/>
              </a:prstGeom>
              <a:blipFill>
                <a:blip r:embed="rId15"/>
                <a:stretch>
                  <a:fillRect l="-15385" r="-11538"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1" name="CaixaDeTexto 30">
                <a:extLst>
                  <a:ext uri="{FF2B5EF4-FFF2-40B4-BE49-F238E27FC236}">
                    <a16:creationId xmlns:a16="http://schemas.microsoft.com/office/drawing/2014/main" id="{5CAA15CD-5599-40F0-9569-1D8BB701BEC7}"/>
                  </a:ext>
                </a:extLst>
              </p:cNvPr>
              <p:cNvSpPr txBox="1"/>
              <p:nvPr/>
            </p:nvSpPr>
            <p:spPr>
              <a:xfrm>
                <a:off x="376614" y="5184393"/>
                <a:ext cx="294631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01 </m:t>
                      </m:r>
                      <m:r>
                        <a:rPr lang="pt-BR" sz="1600" b="0" i="1" smtClean="0">
                          <a:latin typeface="Cambria Math" panose="02040503050406030204" pitchFamily="18" charset="0"/>
                        </a:rPr>
                        <m:t>𝑇</m:t>
                      </m:r>
                      <m:r>
                        <a:rPr lang="pt-BR" sz="1600" b="0" i="1" smtClean="0">
                          <a:latin typeface="Cambria Math" panose="02040503050406030204" pitchFamily="18" charset="0"/>
                        </a:rPr>
                        <m:t>ê </m:t>
                      </m:r>
                      <m:r>
                        <a:rPr lang="pt-BR" sz="1600" b="0" i="1" smtClean="0">
                          <a:latin typeface="Cambria Math" panose="02040503050406030204" pitchFamily="18" charset="0"/>
                        </a:rPr>
                        <m:t>𝑑𝑒</m:t>
                      </m:r>
                      <m:r>
                        <a:rPr lang="pt-BR" sz="1600" b="0" i="1" smtClean="0">
                          <a:latin typeface="Cambria Math" panose="02040503050406030204" pitchFamily="18" charset="0"/>
                        </a:rPr>
                        <m:t> </m:t>
                      </m:r>
                      <m:r>
                        <a:rPr lang="pt-BR" sz="1600" b="0" i="1" smtClean="0">
                          <a:latin typeface="Cambria Math" panose="02040503050406030204" pitchFamily="18" charset="0"/>
                        </a:rPr>
                        <m:t>𝑠𝑎𝑖𝑑𝑎</m:t>
                      </m:r>
                      <m:r>
                        <a:rPr lang="pt-BR" sz="1600" b="0" i="1" smtClean="0">
                          <a:latin typeface="Cambria Math" panose="02040503050406030204" pitchFamily="18" charset="0"/>
                        </a:rPr>
                        <m:t> </m:t>
                      </m:r>
                      <m:r>
                        <a:rPr lang="pt-BR" sz="1600" b="0" i="1" smtClean="0">
                          <a:latin typeface="Cambria Math" panose="02040503050406030204" pitchFamily="18" charset="0"/>
                        </a:rPr>
                        <m:t>𝑙𝑎𝑡𝑒𝑟𝑎𝑙</m:t>
                      </m:r>
                      <m:r>
                        <a:rPr lang="pt-BR" sz="1600" b="0" i="1" smtClean="0">
                          <a:latin typeface="Cambria Math" panose="02040503050406030204" pitchFamily="18" charset="0"/>
                        </a:rPr>
                        <m:t> </m:t>
                      </m:r>
                      <m:r>
                        <a:rPr lang="pt-BR" sz="1600" b="0" i="1" smtClean="0">
                          <a:latin typeface="Cambria Math" panose="02040503050406030204" pitchFamily="18" charset="0"/>
                        </a:rPr>
                        <m:t>𝑑𝑒</m:t>
                      </m:r>
                      <m:r>
                        <a:rPr lang="pt-BR" sz="1600" b="0" i="1" smtClean="0">
                          <a:latin typeface="Cambria Math" panose="02040503050406030204" pitchFamily="18" charset="0"/>
                        </a:rPr>
                        <m:t> 50</m:t>
                      </m:r>
                      <m:r>
                        <a:rPr lang="pt-BR" sz="1600" b="0" i="1" smtClean="0">
                          <a:latin typeface="Cambria Math" panose="02040503050406030204" pitchFamily="18" charset="0"/>
                        </a:rPr>
                        <m:t>𝑚𝑚</m:t>
                      </m:r>
                    </m:oMath>
                  </m:oMathPara>
                </a14:m>
                <a:endParaRPr lang="pt-BR" sz="1600" dirty="0"/>
              </a:p>
            </p:txBody>
          </p:sp>
        </mc:Choice>
        <mc:Fallback xmlns="">
          <p:sp>
            <p:nvSpPr>
              <p:cNvPr id="31" name="CaixaDeTexto 30">
                <a:extLst>
                  <a:ext uri="{FF2B5EF4-FFF2-40B4-BE49-F238E27FC236}">
                    <a16:creationId xmlns:a16="http://schemas.microsoft.com/office/drawing/2014/main" id="{5CAA15CD-5599-40F0-9569-1D8BB701BEC7}"/>
                  </a:ext>
                </a:extLst>
              </p:cNvPr>
              <p:cNvSpPr txBox="1">
                <a:spLocks noRot="1" noChangeAspect="1" noMove="1" noResize="1" noEditPoints="1" noAdjustHandles="1" noChangeArrowheads="1" noChangeShapeType="1" noTextEdit="1"/>
              </p:cNvSpPr>
              <p:nvPr/>
            </p:nvSpPr>
            <p:spPr>
              <a:xfrm>
                <a:off x="376614" y="5184393"/>
                <a:ext cx="2946319" cy="246221"/>
              </a:xfrm>
              <a:prstGeom prst="rect">
                <a:avLst/>
              </a:prstGeom>
              <a:blipFill>
                <a:blip r:embed="rId16"/>
                <a:stretch>
                  <a:fillRect l="-1242" r="-828"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451F6CD1-784A-47E9-9992-34B835DF10ED}"/>
                  </a:ext>
                </a:extLst>
              </p:cNvPr>
              <p:cNvSpPr txBox="1"/>
              <p:nvPr/>
            </p:nvSpPr>
            <p:spPr>
              <a:xfrm>
                <a:off x="3394626" y="5182346"/>
                <a:ext cx="31579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solidFill>
                            <a:srgbClr val="FF0000"/>
                          </a:solidFill>
                          <a:latin typeface="Cambria Math" panose="02040503050406030204" pitchFamily="18" charset="0"/>
                        </a:rPr>
                        <m:t>7,6</m:t>
                      </m:r>
                    </m:oMath>
                  </m:oMathPara>
                </a14:m>
                <a:endParaRPr lang="pt-BR" sz="1600" dirty="0">
                  <a:solidFill>
                    <a:srgbClr val="FF0000"/>
                  </a:solidFill>
                </a:endParaRPr>
              </a:p>
            </p:txBody>
          </p:sp>
        </mc:Choice>
        <mc:Fallback xmlns="">
          <p:sp>
            <p:nvSpPr>
              <p:cNvPr id="32" name="CaixaDeTexto 31">
                <a:extLst>
                  <a:ext uri="{FF2B5EF4-FFF2-40B4-BE49-F238E27FC236}">
                    <a16:creationId xmlns:a16="http://schemas.microsoft.com/office/drawing/2014/main" id="{451F6CD1-784A-47E9-9992-34B835DF10ED}"/>
                  </a:ext>
                </a:extLst>
              </p:cNvPr>
              <p:cNvSpPr txBox="1">
                <a:spLocks noRot="1" noChangeAspect="1" noMove="1" noResize="1" noEditPoints="1" noAdjustHandles="1" noChangeArrowheads="1" noChangeShapeType="1" noTextEdit="1"/>
              </p:cNvSpPr>
              <p:nvPr/>
            </p:nvSpPr>
            <p:spPr>
              <a:xfrm>
                <a:off x="3394626" y="5182346"/>
                <a:ext cx="315791" cy="246221"/>
              </a:xfrm>
              <a:prstGeom prst="rect">
                <a:avLst/>
              </a:prstGeom>
              <a:blipFill>
                <a:blip r:embed="rId17"/>
                <a:stretch>
                  <a:fillRect l="-15385" r="-11538" b="-48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CaixaDeTexto 32">
                <a:extLst>
                  <a:ext uri="{FF2B5EF4-FFF2-40B4-BE49-F238E27FC236}">
                    <a16:creationId xmlns:a16="http://schemas.microsoft.com/office/drawing/2014/main" id="{109D51E3-FFE2-4584-B08C-F04BD3C862E5}"/>
                  </a:ext>
                </a:extLst>
              </p:cNvPr>
              <p:cNvSpPr txBox="1"/>
              <p:nvPr/>
            </p:nvSpPr>
            <p:spPr>
              <a:xfrm>
                <a:off x="196240" y="5514070"/>
                <a:ext cx="6736682" cy="5899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rPr>
                        <m:t>𝐽</m:t>
                      </m:r>
                      <m:r>
                        <a:rPr lang="pt-BR" sz="1600" i="1" smtClean="0">
                          <a:latin typeface="Cambria Math" panose="02040503050406030204" pitchFamily="18" charset="0"/>
                        </a:rPr>
                        <m:t>=8,69 . </m:t>
                      </m:r>
                      <m:sSup>
                        <m:sSupPr>
                          <m:ctrlPr>
                            <a:rPr lang="pt-BR" sz="1600" i="1">
                              <a:latin typeface="Cambria Math" panose="02040503050406030204" pitchFamily="18" charset="0"/>
                            </a:rPr>
                          </m:ctrlPr>
                        </m:sSupPr>
                        <m:e>
                          <m:r>
                            <a:rPr lang="pt-BR" sz="1600" i="1">
                              <a:latin typeface="Cambria Math" panose="02040503050406030204" pitchFamily="18" charset="0"/>
                            </a:rPr>
                            <m:t>10</m:t>
                          </m:r>
                        </m:e>
                        <m:sup>
                          <m:r>
                            <a:rPr lang="pt-BR" sz="1600" i="1">
                              <a:latin typeface="Cambria Math" panose="02040503050406030204" pitchFamily="18" charset="0"/>
                            </a:rPr>
                            <m:t>6</m:t>
                          </m:r>
                        </m:sup>
                      </m:sSup>
                      <m:r>
                        <a:rPr lang="pt-BR" sz="1600" i="1">
                          <a:latin typeface="Cambria Math" panose="02040503050406030204" pitchFamily="18" charset="0"/>
                        </a:rPr>
                        <m:t>.  </m:t>
                      </m:r>
                      <m:f>
                        <m:fPr>
                          <m:ctrlPr>
                            <a:rPr lang="pt-BR" sz="1600" i="1">
                              <a:latin typeface="Cambria Math" panose="02040503050406030204" pitchFamily="18" charset="0"/>
                            </a:rPr>
                          </m:ctrlPr>
                        </m:fPr>
                        <m:num>
                          <m:sSup>
                            <m:sSupPr>
                              <m:ctrlPr>
                                <a:rPr lang="pt-BR" sz="1600" i="1">
                                  <a:latin typeface="Cambria Math" panose="02040503050406030204" pitchFamily="18" charset="0"/>
                                </a:rPr>
                              </m:ctrlPr>
                            </m:sSupPr>
                            <m:e>
                              <m:r>
                                <a:rPr lang="pt-BR" sz="1600" i="1">
                                  <a:latin typeface="Cambria Math" panose="02040503050406030204" pitchFamily="18" charset="0"/>
                                </a:rPr>
                                <m:t>𝑄</m:t>
                              </m:r>
                            </m:e>
                            <m:sup>
                              <m:r>
                                <a:rPr lang="pt-BR" sz="1600" i="1">
                                  <a:latin typeface="Cambria Math" panose="02040503050406030204" pitchFamily="18" charset="0"/>
                                </a:rPr>
                                <m:t>1,75</m:t>
                              </m:r>
                            </m:sup>
                          </m:sSup>
                        </m:num>
                        <m:den>
                          <m:sSup>
                            <m:sSupPr>
                              <m:ctrlPr>
                                <a:rPr lang="pt-BR" sz="1600" i="1">
                                  <a:latin typeface="Cambria Math" panose="02040503050406030204" pitchFamily="18" charset="0"/>
                                </a:rPr>
                              </m:ctrlPr>
                            </m:sSupPr>
                            <m:e>
                              <m:r>
                                <a:rPr lang="pt-BR" sz="1600" i="1">
                                  <a:latin typeface="Cambria Math" panose="02040503050406030204" pitchFamily="18" charset="0"/>
                                </a:rPr>
                                <m:t>𝐷</m:t>
                              </m:r>
                            </m:e>
                            <m:sup>
                              <m:r>
                                <a:rPr lang="pt-BR" sz="1600" i="1">
                                  <a:latin typeface="Cambria Math" panose="02040503050406030204" pitchFamily="18" charset="0"/>
                                </a:rPr>
                                <m:t>4,75</m:t>
                              </m:r>
                            </m:sup>
                          </m:sSup>
                        </m:den>
                      </m:f>
                      <m:r>
                        <a:rPr lang="pt-BR" sz="1600" b="0" i="1" smtClean="0">
                          <a:latin typeface="Cambria Math" panose="02040503050406030204" pitchFamily="18" charset="0"/>
                        </a:rPr>
                        <m:t>=</m:t>
                      </m:r>
                      <m:r>
                        <a:rPr lang="pt-BR" sz="1600" i="1">
                          <a:latin typeface="Cambria Math" panose="02040503050406030204" pitchFamily="18" charset="0"/>
                        </a:rPr>
                        <m:t>8,69 . </m:t>
                      </m:r>
                      <m:sSup>
                        <m:sSupPr>
                          <m:ctrlPr>
                            <a:rPr lang="pt-BR" sz="1600" i="1">
                              <a:latin typeface="Cambria Math" panose="02040503050406030204" pitchFamily="18" charset="0"/>
                            </a:rPr>
                          </m:ctrlPr>
                        </m:sSupPr>
                        <m:e>
                          <m:r>
                            <a:rPr lang="pt-BR" sz="1600" i="1">
                              <a:latin typeface="Cambria Math" panose="02040503050406030204" pitchFamily="18" charset="0"/>
                            </a:rPr>
                            <m:t>10</m:t>
                          </m:r>
                        </m:e>
                        <m:sup>
                          <m:r>
                            <a:rPr lang="pt-BR" sz="1600" i="1">
                              <a:latin typeface="Cambria Math" panose="02040503050406030204" pitchFamily="18" charset="0"/>
                            </a:rPr>
                            <m:t>6</m:t>
                          </m:r>
                        </m:sup>
                      </m:sSup>
                      <m:r>
                        <a:rPr lang="pt-BR" sz="1600" i="1">
                          <a:latin typeface="Cambria Math" panose="02040503050406030204" pitchFamily="18" charset="0"/>
                        </a:rPr>
                        <m:t>.  </m:t>
                      </m:r>
                      <m:f>
                        <m:fPr>
                          <m:ctrlPr>
                            <a:rPr lang="pt-BR" sz="1600" i="1">
                              <a:latin typeface="Cambria Math" panose="02040503050406030204" pitchFamily="18" charset="0"/>
                            </a:rPr>
                          </m:ctrlPr>
                        </m:fPr>
                        <m:num>
                          <m:sSup>
                            <m:sSupPr>
                              <m:ctrlPr>
                                <a:rPr lang="pt-BR" sz="1600" i="1">
                                  <a:latin typeface="Cambria Math" panose="02040503050406030204" pitchFamily="18" charset="0"/>
                                </a:rPr>
                              </m:ctrlPr>
                            </m:sSupPr>
                            <m:e>
                              <m:r>
                                <a:rPr lang="pt-BR" sz="1600" b="0" i="1" smtClean="0">
                                  <a:latin typeface="Cambria Math" panose="02040503050406030204" pitchFamily="18" charset="0"/>
                                </a:rPr>
                                <m:t>3</m:t>
                              </m:r>
                            </m:e>
                            <m:sup>
                              <m:r>
                                <a:rPr lang="pt-BR" sz="1600" i="1">
                                  <a:latin typeface="Cambria Math" panose="02040503050406030204" pitchFamily="18" charset="0"/>
                                </a:rPr>
                                <m:t>1,75</m:t>
                              </m:r>
                            </m:sup>
                          </m:sSup>
                        </m:num>
                        <m:den>
                          <m:sSup>
                            <m:sSupPr>
                              <m:ctrlPr>
                                <a:rPr lang="pt-BR" sz="1600" i="1">
                                  <a:latin typeface="Cambria Math" panose="02040503050406030204" pitchFamily="18" charset="0"/>
                                </a:rPr>
                              </m:ctrlPr>
                            </m:sSupPr>
                            <m:e>
                              <m:r>
                                <a:rPr lang="pt-BR" sz="1600" b="0" i="1" smtClean="0">
                                  <a:latin typeface="Cambria Math" panose="02040503050406030204" pitchFamily="18" charset="0"/>
                                </a:rPr>
                                <m:t>50</m:t>
                              </m:r>
                            </m:e>
                            <m:sup>
                              <m:r>
                                <a:rPr lang="pt-BR" sz="1600" i="1">
                                  <a:latin typeface="Cambria Math" panose="02040503050406030204" pitchFamily="18" charset="0"/>
                                </a:rPr>
                                <m:t>4,75</m:t>
                              </m:r>
                            </m:sup>
                          </m:sSup>
                        </m:den>
                      </m:f>
                      <m:r>
                        <a:rPr lang="pt-BR" sz="1600" b="0" i="1" smtClean="0">
                          <a:latin typeface="Cambria Math" panose="02040503050406030204" pitchFamily="18" charset="0"/>
                        </a:rPr>
                        <m:t>=0,51</m:t>
                      </m:r>
                      <m:r>
                        <a:rPr lang="pt-BR" sz="1600" b="0" i="1" smtClean="0">
                          <a:latin typeface="Cambria Math" panose="02040503050406030204" pitchFamily="18" charset="0"/>
                        </a:rPr>
                        <m:t>𝑘𝑃𝑎</m:t>
                      </m:r>
                      <m:r>
                        <a:rPr lang="pt-BR" sz="1600" b="0" i="1" smtClean="0">
                          <a:latin typeface="Cambria Math" panose="02040503050406030204" pitchFamily="18" charset="0"/>
                        </a:rPr>
                        <m:t>/</m:t>
                      </m:r>
                      <m:r>
                        <a:rPr lang="pt-BR" sz="1600" b="0" i="1" smtClean="0">
                          <a:latin typeface="Cambria Math" panose="02040503050406030204" pitchFamily="18" charset="0"/>
                        </a:rPr>
                        <m:t>𝑚</m:t>
                      </m:r>
                      <m:r>
                        <a:rPr lang="pt-BR" sz="1600" b="0" i="1" smtClean="0">
                          <a:latin typeface="Cambria Math" panose="02040503050406030204" pitchFamily="18" charset="0"/>
                          <a:ea typeface="Cambria Math" panose="02040503050406030204" pitchFamily="18" charset="0"/>
                        </a:rPr>
                        <m:t>→0,051</m:t>
                      </m:r>
                      <m:r>
                        <a:rPr lang="pt-BR" sz="1600" b="0" i="1" smtClean="0">
                          <a:latin typeface="Cambria Math" panose="02040503050406030204" pitchFamily="18" charset="0"/>
                          <a:ea typeface="Cambria Math" panose="02040503050406030204" pitchFamily="18" charset="0"/>
                        </a:rPr>
                        <m:t>𝑚𝑐𝑎</m:t>
                      </m:r>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m:t>
                      </m:r>
                    </m:oMath>
                  </m:oMathPara>
                </a14:m>
                <a:endParaRPr lang="pt-BR" sz="1600" dirty="0"/>
              </a:p>
            </p:txBody>
          </p:sp>
        </mc:Choice>
        <mc:Fallback xmlns="">
          <p:sp>
            <p:nvSpPr>
              <p:cNvPr id="33" name="CaixaDeTexto 32">
                <a:extLst>
                  <a:ext uri="{FF2B5EF4-FFF2-40B4-BE49-F238E27FC236}">
                    <a16:creationId xmlns:a16="http://schemas.microsoft.com/office/drawing/2014/main" id="{109D51E3-FFE2-4584-B08C-F04BD3C862E5}"/>
                  </a:ext>
                </a:extLst>
              </p:cNvPr>
              <p:cNvSpPr txBox="1">
                <a:spLocks noRot="1" noChangeAspect="1" noMove="1" noResize="1" noEditPoints="1" noAdjustHandles="1" noChangeArrowheads="1" noChangeShapeType="1" noTextEdit="1"/>
              </p:cNvSpPr>
              <p:nvPr/>
            </p:nvSpPr>
            <p:spPr>
              <a:xfrm>
                <a:off x="196240" y="5514070"/>
                <a:ext cx="6736682" cy="589970"/>
              </a:xfrm>
              <a:prstGeom prst="rect">
                <a:avLst/>
              </a:prstGeom>
              <a:blipFill>
                <a:blip r:embed="rId1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4" name="CaixaDeTexto 33">
                <a:extLst>
                  <a:ext uri="{FF2B5EF4-FFF2-40B4-BE49-F238E27FC236}">
                    <a16:creationId xmlns:a16="http://schemas.microsoft.com/office/drawing/2014/main" id="{E2434756-0983-498D-BDA5-E86DC2BFC1EC}"/>
                  </a:ext>
                </a:extLst>
              </p:cNvPr>
              <p:cNvSpPr txBox="1"/>
              <p:nvPr/>
            </p:nvSpPr>
            <p:spPr>
              <a:xfrm>
                <a:off x="196240" y="6187496"/>
                <a:ext cx="6736682" cy="5899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rPr>
                        <m:t>𝐽</m:t>
                      </m:r>
                      <m:r>
                        <a:rPr lang="pt-BR" sz="1600" i="1" smtClean="0">
                          <a:latin typeface="Cambria Math" panose="02040503050406030204" pitchFamily="18" charset="0"/>
                        </a:rPr>
                        <m:t>=8,69 . </m:t>
                      </m:r>
                      <m:sSup>
                        <m:sSupPr>
                          <m:ctrlPr>
                            <a:rPr lang="pt-BR" sz="1600" i="1">
                              <a:latin typeface="Cambria Math" panose="02040503050406030204" pitchFamily="18" charset="0"/>
                            </a:rPr>
                          </m:ctrlPr>
                        </m:sSupPr>
                        <m:e>
                          <m:r>
                            <a:rPr lang="pt-BR" sz="1600" i="1">
                              <a:latin typeface="Cambria Math" panose="02040503050406030204" pitchFamily="18" charset="0"/>
                            </a:rPr>
                            <m:t>10</m:t>
                          </m:r>
                        </m:e>
                        <m:sup>
                          <m:r>
                            <a:rPr lang="pt-BR" sz="1600" i="1">
                              <a:latin typeface="Cambria Math" panose="02040503050406030204" pitchFamily="18" charset="0"/>
                            </a:rPr>
                            <m:t>6</m:t>
                          </m:r>
                        </m:sup>
                      </m:sSup>
                      <m:r>
                        <a:rPr lang="pt-BR" sz="1600" i="1">
                          <a:latin typeface="Cambria Math" panose="02040503050406030204" pitchFamily="18" charset="0"/>
                        </a:rPr>
                        <m:t>.  </m:t>
                      </m:r>
                      <m:f>
                        <m:fPr>
                          <m:ctrlPr>
                            <a:rPr lang="pt-BR" sz="1600" i="1">
                              <a:latin typeface="Cambria Math" panose="02040503050406030204" pitchFamily="18" charset="0"/>
                            </a:rPr>
                          </m:ctrlPr>
                        </m:fPr>
                        <m:num>
                          <m:sSup>
                            <m:sSupPr>
                              <m:ctrlPr>
                                <a:rPr lang="pt-BR" sz="1600" i="1">
                                  <a:latin typeface="Cambria Math" panose="02040503050406030204" pitchFamily="18" charset="0"/>
                                </a:rPr>
                              </m:ctrlPr>
                            </m:sSupPr>
                            <m:e>
                              <m:r>
                                <a:rPr lang="pt-BR" sz="1600" i="1">
                                  <a:latin typeface="Cambria Math" panose="02040503050406030204" pitchFamily="18" charset="0"/>
                                </a:rPr>
                                <m:t>𝑄</m:t>
                              </m:r>
                            </m:e>
                            <m:sup>
                              <m:r>
                                <a:rPr lang="pt-BR" sz="1600" i="1">
                                  <a:latin typeface="Cambria Math" panose="02040503050406030204" pitchFamily="18" charset="0"/>
                                </a:rPr>
                                <m:t>1,75</m:t>
                              </m:r>
                            </m:sup>
                          </m:sSup>
                        </m:num>
                        <m:den>
                          <m:sSup>
                            <m:sSupPr>
                              <m:ctrlPr>
                                <a:rPr lang="pt-BR" sz="1600" i="1">
                                  <a:latin typeface="Cambria Math" panose="02040503050406030204" pitchFamily="18" charset="0"/>
                                </a:rPr>
                              </m:ctrlPr>
                            </m:sSupPr>
                            <m:e>
                              <m:r>
                                <a:rPr lang="pt-BR" sz="1600" i="1">
                                  <a:latin typeface="Cambria Math" panose="02040503050406030204" pitchFamily="18" charset="0"/>
                                </a:rPr>
                                <m:t>𝐷</m:t>
                              </m:r>
                            </m:e>
                            <m:sup>
                              <m:r>
                                <a:rPr lang="pt-BR" sz="1600" i="1">
                                  <a:latin typeface="Cambria Math" panose="02040503050406030204" pitchFamily="18" charset="0"/>
                                </a:rPr>
                                <m:t>4,75</m:t>
                              </m:r>
                            </m:sup>
                          </m:sSup>
                        </m:den>
                      </m:f>
                      <m:r>
                        <a:rPr lang="pt-BR" sz="1600" b="0" i="1" smtClean="0">
                          <a:latin typeface="Cambria Math" panose="02040503050406030204" pitchFamily="18" charset="0"/>
                        </a:rPr>
                        <m:t>=</m:t>
                      </m:r>
                      <m:r>
                        <a:rPr lang="pt-BR" sz="1600" i="1">
                          <a:latin typeface="Cambria Math" panose="02040503050406030204" pitchFamily="18" charset="0"/>
                        </a:rPr>
                        <m:t>8,69 . </m:t>
                      </m:r>
                      <m:sSup>
                        <m:sSupPr>
                          <m:ctrlPr>
                            <a:rPr lang="pt-BR" sz="1600" i="1">
                              <a:latin typeface="Cambria Math" panose="02040503050406030204" pitchFamily="18" charset="0"/>
                            </a:rPr>
                          </m:ctrlPr>
                        </m:sSupPr>
                        <m:e>
                          <m:r>
                            <a:rPr lang="pt-BR" sz="1600" i="1">
                              <a:latin typeface="Cambria Math" panose="02040503050406030204" pitchFamily="18" charset="0"/>
                            </a:rPr>
                            <m:t>10</m:t>
                          </m:r>
                        </m:e>
                        <m:sup>
                          <m:r>
                            <a:rPr lang="pt-BR" sz="1600" i="1">
                              <a:latin typeface="Cambria Math" panose="02040503050406030204" pitchFamily="18" charset="0"/>
                            </a:rPr>
                            <m:t>6</m:t>
                          </m:r>
                        </m:sup>
                      </m:sSup>
                      <m:r>
                        <a:rPr lang="pt-BR" sz="1600" i="1">
                          <a:latin typeface="Cambria Math" panose="02040503050406030204" pitchFamily="18" charset="0"/>
                        </a:rPr>
                        <m:t>.  </m:t>
                      </m:r>
                      <m:f>
                        <m:fPr>
                          <m:ctrlPr>
                            <a:rPr lang="pt-BR" sz="1600" i="1">
                              <a:latin typeface="Cambria Math" panose="02040503050406030204" pitchFamily="18" charset="0"/>
                            </a:rPr>
                          </m:ctrlPr>
                        </m:fPr>
                        <m:num>
                          <m:sSup>
                            <m:sSupPr>
                              <m:ctrlPr>
                                <a:rPr lang="pt-BR" sz="1600" i="1">
                                  <a:latin typeface="Cambria Math" panose="02040503050406030204" pitchFamily="18" charset="0"/>
                                </a:rPr>
                              </m:ctrlPr>
                            </m:sSupPr>
                            <m:e>
                              <m:r>
                                <a:rPr lang="pt-BR" sz="1600" b="0" i="1" smtClean="0">
                                  <a:latin typeface="Cambria Math" panose="02040503050406030204" pitchFamily="18" charset="0"/>
                                </a:rPr>
                                <m:t>2,50</m:t>
                              </m:r>
                            </m:e>
                            <m:sup>
                              <m:r>
                                <a:rPr lang="pt-BR" sz="1600" i="1">
                                  <a:latin typeface="Cambria Math" panose="02040503050406030204" pitchFamily="18" charset="0"/>
                                </a:rPr>
                                <m:t>1,75</m:t>
                              </m:r>
                            </m:sup>
                          </m:sSup>
                        </m:num>
                        <m:den>
                          <m:sSup>
                            <m:sSupPr>
                              <m:ctrlPr>
                                <a:rPr lang="pt-BR" sz="1600" i="1">
                                  <a:latin typeface="Cambria Math" panose="02040503050406030204" pitchFamily="18" charset="0"/>
                                </a:rPr>
                              </m:ctrlPr>
                            </m:sSupPr>
                            <m:e>
                              <m:r>
                                <a:rPr lang="pt-BR" sz="1600" b="0" i="1" smtClean="0">
                                  <a:latin typeface="Cambria Math" panose="02040503050406030204" pitchFamily="18" charset="0"/>
                                </a:rPr>
                                <m:t>40</m:t>
                              </m:r>
                            </m:e>
                            <m:sup>
                              <m:r>
                                <a:rPr lang="pt-BR" sz="1600" i="1">
                                  <a:latin typeface="Cambria Math" panose="02040503050406030204" pitchFamily="18" charset="0"/>
                                </a:rPr>
                                <m:t>4,75</m:t>
                              </m:r>
                            </m:sup>
                          </m:sSup>
                        </m:den>
                      </m:f>
                      <m:r>
                        <a:rPr lang="pt-BR" sz="1600" b="0" i="1" smtClean="0">
                          <a:latin typeface="Cambria Math" panose="02040503050406030204" pitchFamily="18" charset="0"/>
                        </a:rPr>
                        <m:t>=1,03</m:t>
                      </m:r>
                      <m:r>
                        <a:rPr lang="pt-BR" sz="1600" b="0" i="1" smtClean="0">
                          <a:latin typeface="Cambria Math" panose="02040503050406030204" pitchFamily="18" charset="0"/>
                        </a:rPr>
                        <m:t>𝑘𝑃𝑎</m:t>
                      </m:r>
                      <m:r>
                        <a:rPr lang="pt-BR" sz="1600" b="0" i="1" smtClean="0">
                          <a:latin typeface="Cambria Math" panose="02040503050406030204" pitchFamily="18" charset="0"/>
                        </a:rPr>
                        <m:t>/</m:t>
                      </m:r>
                      <m:r>
                        <a:rPr lang="pt-BR" sz="1600" b="0" i="1" smtClean="0">
                          <a:latin typeface="Cambria Math" panose="02040503050406030204" pitchFamily="18" charset="0"/>
                        </a:rPr>
                        <m:t>𝑚</m:t>
                      </m:r>
                      <m:r>
                        <a:rPr lang="pt-BR" sz="1600" b="0" i="1" smtClean="0">
                          <a:latin typeface="Cambria Math" panose="02040503050406030204" pitchFamily="18" charset="0"/>
                          <a:ea typeface="Cambria Math" panose="02040503050406030204" pitchFamily="18" charset="0"/>
                        </a:rPr>
                        <m:t>→0,103</m:t>
                      </m:r>
                      <m:r>
                        <a:rPr lang="pt-BR" sz="1600" b="0" i="1" smtClean="0">
                          <a:latin typeface="Cambria Math" panose="02040503050406030204" pitchFamily="18" charset="0"/>
                          <a:ea typeface="Cambria Math" panose="02040503050406030204" pitchFamily="18" charset="0"/>
                        </a:rPr>
                        <m:t>𝑚𝑐𝑎</m:t>
                      </m:r>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m:t>
                      </m:r>
                    </m:oMath>
                  </m:oMathPara>
                </a14:m>
                <a:endParaRPr lang="pt-BR" sz="1600" dirty="0"/>
              </a:p>
            </p:txBody>
          </p:sp>
        </mc:Choice>
        <mc:Fallback xmlns="">
          <p:sp>
            <p:nvSpPr>
              <p:cNvPr id="34" name="CaixaDeTexto 33">
                <a:extLst>
                  <a:ext uri="{FF2B5EF4-FFF2-40B4-BE49-F238E27FC236}">
                    <a16:creationId xmlns:a16="http://schemas.microsoft.com/office/drawing/2014/main" id="{E2434756-0983-498D-BDA5-E86DC2BFC1EC}"/>
                  </a:ext>
                </a:extLst>
              </p:cNvPr>
              <p:cNvSpPr txBox="1">
                <a:spLocks noRot="1" noChangeAspect="1" noMove="1" noResize="1" noEditPoints="1" noAdjustHandles="1" noChangeArrowheads="1" noChangeShapeType="1" noTextEdit="1"/>
              </p:cNvSpPr>
              <p:nvPr/>
            </p:nvSpPr>
            <p:spPr>
              <a:xfrm>
                <a:off x="196240" y="6187496"/>
                <a:ext cx="6736682" cy="589970"/>
              </a:xfrm>
              <a:prstGeom prst="rect">
                <a:avLst/>
              </a:prstGeom>
              <a:blipFill>
                <a:blip r:embed="rId19"/>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916434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3E0E5-B34C-49E2-9D7A-289939380486}"/>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Autofit/>
          </a:bodyPr>
          <a:lstStyle/>
          <a:p>
            <a:pPr algn="ctr"/>
            <a:r>
              <a:rPr lang="en-US" sz="1800">
                <a:solidFill>
                  <a:schemeClr val="bg1"/>
                </a:solidFill>
              </a:rPr>
              <a:t>Prumada AF1</a:t>
            </a:r>
            <a:br>
              <a:rPr lang="en-US" sz="1800">
                <a:solidFill>
                  <a:schemeClr val="bg1"/>
                </a:solidFill>
              </a:rPr>
            </a:br>
            <a:r>
              <a:rPr lang="en-US" sz="1800">
                <a:solidFill>
                  <a:schemeClr val="bg1"/>
                </a:solidFill>
              </a:rPr>
              <a:t>Ex. 5</a:t>
            </a:r>
            <a:br>
              <a:rPr lang="en-US" sz="1800">
                <a:solidFill>
                  <a:schemeClr val="bg1"/>
                </a:solidFill>
              </a:rPr>
            </a:br>
            <a:r>
              <a:rPr lang="en-US" sz="1800">
                <a:solidFill>
                  <a:schemeClr val="bg1"/>
                </a:solidFill>
              </a:rPr>
              <a:t>Dimensionar a coluna de água fria AF1, de PVC, sabendo que a caixa d’água possui altura de 100 cm.</a:t>
            </a:r>
            <a:br>
              <a:rPr lang="en-US" sz="1800">
                <a:solidFill>
                  <a:schemeClr val="bg1"/>
                </a:solidFill>
              </a:rPr>
            </a:br>
            <a:endParaRPr lang="en-US" sz="1800" dirty="0">
              <a:solidFill>
                <a:schemeClr val="bg1"/>
              </a:solidFill>
            </a:endParaRPr>
          </a:p>
        </p:txBody>
      </p:sp>
      <p:pic>
        <p:nvPicPr>
          <p:cNvPr id="6" name="Imagem 5" descr="Diagrama&#10;&#10;Descrição gerada automaticamente">
            <a:extLst>
              <a:ext uri="{FF2B5EF4-FFF2-40B4-BE49-F238E27FC236}">
                <a16:creationId xmlns:a16="http://schemas.microsoft.com/office/drawing/2014/main" id="{9AFAA969-99B9-6A85-5157-6578AF5D2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55" y="452775"/>
            <a:ext cx="7025068" cy="5952449"/>
          </a:xfrm>
          <a:prstGeom prst="rect">
            <a:avLst/>
          </a:prstGeom>
        </p:spPr>
      </p:pic>
    </p:spTree>
    <p:extLst>
      <p:ext uri="{BB962C8B-B14F-4D97-AF65-F5344CB8AC3E}">
        <p14:creationId xmlns:p14="http://schemas.microsoft.com/office/powerpoint/2010/main" val="682055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3E0E5-B34C-49E2-9D7A-289939380486}"/>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Autofit/>
          </a:bodyPr>
          <a:lstStyle/>
          <a:p>
            <a:pPr algn="ctr"/>
            <a:r>
              <a:rPr lang="en-US" sz="1800" dirty="0" err="1">
                <a:solidFill>
                  <a:schemeClr val="bg1"/>
                </a:solidFill>
              </a:rPr>
              <a:t>Prumada</a:t>
            </a:r>
            <a:r>
              <a:rPr lang="en-US" sz="1800" dirty="0">
                <a:solidFill>
                  <a:schemeClr val="bg1"/>
                </a:solidFill>
              </a:rPr>
              <a:t> AF2</a:t>
            </a:r>
            <a:br>
              <a:rPr lang="en-US" sz="1800" dirty="0">
                <a:solidFill>
                  <a:schemeClr val="bg1"/>
                </a:solidFill>
              </a:rPr>
            </a:br>
            <a:r>
              <a:rPr lang="en-US" sz="1800" dirty="0">
                <a:solidFill>
                  <a:schemeClr val="bg1"/>
                </a:solidFill>
              </a:rPr>
              <a:t>Ex. 6</a:t>
            </a:r>
            <a:br>
              <a:rPr lang="en-US" sz="1800" dirty="0">
                <a:solidFill>
                  <a:schemeClr val="bg1"/>
                </a:solidFill>
              </a:rPr>
            </a:br>
            <a:r>
              <a:rPr lang="en-US" sz="1800" dirty="0" err="1">
                <a:solidFill>
                  <a:schemeClr val="bg1"/>
                </a:solidFill>
              </a:rPr>
              <a:t>Dimensionar</a:t>
            </a:r>
            <a:r>
              <a:rPr lang="en-US" sz="1800" dirty="0">
                <a:solidFill>
                  <a:schemeClr val="bg1"/>
                </a:solidFill>
              </a:rPr>
              <a:t> a </a:t>
            </a:r>
            <a:r>
              <a:rPr lang="en-US" sz="1800" dirty="0" err="1">
                <a:solidFill>
                  <a:schemeClr val="bg1"/>
                </a:solidFill>
              </a:rPr>
              <a:t>coluna</a:t>
            </a:r>
            <a:r>
              <a:rPr lang="en-US" sz="1800" dirty="0">
                <a:solidFill>
                  <a:schemeClr val="bg1"/>
                </a:solidFill>
              </a:rPr>
              <a:t> de </a:t>
            </a:r>
            <a:r>
              <a:rPr lang="en-US" sz="1800" dirty="0" err="1">
                <a:solidFill>
                  <a:schemeClr val="bg1"/>
                </a:solidFill>
              </a:rPr>
              <a:t>água</a:t>
            </a:r>
            <a:r>
              <a:rPr lang="en-US" sz="1800" dirty="0">
                <a:solidFill>
                  <a:schemeClr val="bg1"/>
                </a:solidFill>
              </a:rPr>
              <a:t> </a:t>
            </a:r>
            <a:r>
              <a:rPr lang="en-US" sz="1800" dirty="0" err="1">
                <a:solidFill>
                  <a:schemeClr val="bg1"/>
                </a:solidFill>
              </a:rPr>
              <a:t>fria</a:t>
            </a:r>
            <a:r>
              <a:rPr lang="en-US" sz="1800" dirty="0">
                <a:solidFill>
                  <a:schemeClr val="bg1"/>
                </a:solidFill>
              </a:rPr>
              <a:t> AF2, de PVC, </a:t>
            </a:r>
            <a:r>
              <a:rPr lang="en-US" sz="1800" dirty="0" err="1">
                <a:solidFill>
                  <a:schemeClr val="bg1"/>
                </a:solidFill>
              </a:rPr>
              <a:t>sabendo</a:t>
            </a:r>
            <a:r>
              <a:rPr lang="en-US" sz="1800" dirty="0">
                <a:solidFill>
                  <a:schemeClr val="bg1"/>
                </a:solidFill>
              </a:rPr>
              <a:t> que a </a:t>
            </a:r>
            <a:r>
              <a:rPr lang="en-US" sz="1800" dirty="0" err="1">
                <a:solidFill>
                  <a:schemeClr val="bg1"/>
                </a:solidFill>
              </a:rPr>
              <a:t>caixa</a:t>
            </a:r>
            <a:r>
              <a:rPr lang="en-US" sz="1800" dirty="0">
                <a:solidFill>
                  <a:schemeClr val="bg1"/>
                </a:solidFill>
              </a:rPr>
              <a:t> </a:t>
            </a:r>
            <a:r>
              <a:rPr lang="en-US" sz="1800" dirty="0" err="1">
                <a:solidFill>
                  <a:schemeClr val="bg1"/>
                </a:solidFill>
              </a:rPr>
              <a:t>d’água</a:t>
            </a:r>
            <a:r>
              <a:rPr lang="en-US" sz="1800" dirty="0">
                <a:solidFill>
                  <a:schemeClr val="bg1"/>
                </a:solidFill>
              </a:rPr>
              <a:t> </a:t>
            </a:r>
            <a:r>
              <a:rPr lang="en-US" sz="1800" dirty="0" err="1">
                <a:solidFill>
                  <a:schemeClr val="bg1"/>
                </a:solidFill>
              </a:rPr>
              <a:t>possui</a:t>
            </a:r>
            <a:r>
              <a:rPr lang="en-US" sz="1800" dirty="0">
                <a:solidFill>
                  <a:schemeClr val="bg1"/>
                </a:solidFill>
              </a:rPr>
              <a:t> </a:t>
            </a:r>
            <a:r>
              <a:rPr lang="en-US" sz="1800" dirty="0" err="1">
                <a:solidFill>
                  <a:schemeClr val="bg1"/>
                </a:solidFill>
              </a:rPr>
              <a:t>altura</a:t>
            </a:r>
            <a:r>
              <a:rPr lang="en-US" sz="1800" dirty="0">
                <a:solidFill>
                  <a:schemeClr val="bg1"/>
                </a:solidFill>
              </a:rPr>
              <a:t> de 100 cm.</a:t>
            </a:r>
            <a:br>
              <a:rPr lang="en-US" sz="1800" dirty="0">
                <a:solidFill>
                  <a:schemeClr val="bg1"/>
                </a:solidFill>
              </a:rPr>
            </a:br>
            <a:endParaRPr lang="en-US" sz="1800" dirty="0">
              <a:solidFill>
                <a:schemeClr val="bg1"/>
              </a:solidFill>
            </a:endParaRPr>
          </a:p>
        </p:txBody>
      </p:sp>
      <p:pic>
        <p:nvPicPr>
          <p:cNvPr id="4" name="Imagem 3" descr="Diagrama&#10;&#10;Descrição gerada automaticamente com confiança baixa">
            <a:extLst>
              <a:ext uri="{FF2B5EF4-FFF2-40B4-BE49-F238E27FC236}">
                <a16:creationId xmlns:a16="http://schemas.microsoft.com/office/drawing/2014/main" id="{677A2D6C-67C2-D7CA-EB18-F454E5B4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139" y="121263"/>
            <a:ext cx="4375087" cy="3746907"/>
          </a:xfrm>
          <a:prstGeom prst="rect">
            <a:avLst/>
          </a:prstGeom>
        </p:spPr>
      </p:pic>
      <p:graphicFrame>
        <p:nvGraphicFramePr>
          <p:cNvPr id="3" name="Tabela 2">
            <a:extLst>
              <a:ext uri="{FF2B5EF4-FFF2-40B4-BE49-F238E27FC236}">
                <a16:creationId xmlns:a16="http://schemas.microsoft.com/office/drawing/2014/main" id="{025B8705-7A15-C816-0769-61720111E5A9}"/>
              </a:ext>
            </a:extLst>
          </p:cNvPr>
          <p:cNvGraphicFramePr>
            <a:graphicFrameLocks noGrp="1"/>
          </p:cNvGraphicFramePr>
          <p:nvPr>
            <p:extLst>
              <p:ext uri="{D42A27DB-BD31-4B8C-83A1-F6EECF244321}">
                <p14:modId xmlns:p14="http://schemas.microsoft.com/office/powerpoint/2010/main" val="392915791"/>
              </p:ext>
            </p:extLst>
          </p:nvPr>
        </p:nvGraphicFramePr>
        <p:xfrm>
          <a:off x="1721789" y="3923936"/>
          <a:ext cx="9528308" cy="2745904"/>
        </p:xfrm>
        <a:graphic>
          <a:graphicData uri="http://schemas.openxmlformats.org/drawingml/2006/table">
            <a:tbl>
              <a:tblPr>
                <a:tableStyleId>{5C22544A-7EE6-4342-B048-85BDC9FD1C3A}</a:tableStyleId>
              </a:tblPr>
              <a:tblGrid>
                <a:gridCol w="671209">
                  <a:extLst>
                    <a:ext uri="{9D8B030D-6E8A-4147-A177-3AD203B41FA5}">
                      <a16:colId xmlns:a16="http://schemas.microsoft.com/office/drawing/2014/main" val="1820943605"/>
                    </a:ext>
                  </a:extLst>
                </a:gridCol>
                <a:gridCol w="585975">
                  <a:extLst>
                    <a:ext uri="{9D8B030D-6E8A-4147-A177-3AD203B41FA5}">
                      <a16:colId xmlns:a16="http://schemas.microsoft.com/office/drawing/2014/main" val="3057679076"/>
                    </a:ext>
                  </a:extLst>
                </a:gridCol>
                <a:gridCol w="809711">
                  <a:extLst>
                    <a:ext uri="{9D8B030D-6E8A-4147-A177-3AD203B41FA5}">
                      <a16:colId xmlns:a16="http://schemas.microsoft.com/office/drawing/2014/main" val="3393477553"/>
                    </a:ext>
                  </a:extLst>
                </a:gridCol>
                <a:gridCol w="653451">
                  <a:extLst>
                    <a:ext uri="{9D8B030D-6E8A-4147-A177-3AD203B41FA5}">
                      <a16:colId xmlns:a16="http://schemas.microsoft.com/office/drawing/2014/main" val="3979174896"/>
                    </a:ext>
                  </a:extLst>
                </a:gridCol>
                <a:gridCol w="681861">
                  <a:extLst>
                    <a:ext uri="{9D8B030D-6E8A-4147-A177-3AD203B41FA5}">
                      <a16:colId xmlns:a16="http://schemas.microsoft.com/office/drawing/2014/main" val="3480939586"/>
                    </a:ext>
                  </a:extLst>
                </a:gridCol>
                <a:gridCol w="809711">
                  <a:extLst>
                    <a:ext uri="{9D8B030D-6E8A-4147-A177-3AD203B41FA5}">
                      <a16:colId xmlns:a16="http://schemas.microsoft.com/office/drawing/2014/main" val="1597688820"/>
                    </a:ext>
                  </a:extLst>
                </a:gridCol>
                <a:gridCol w="681861">
                  <a:extLst>
                    <a:ext uri="{9D8B030D-6E8A-4147-A177-3AD203B41FA5}">
                      <a16:colId xmlns:a16="http://schemas.microsoft.com/office/drawing/2014/main" val="2174418208"/>
                    </a:ext>
                  </a:extLst>
                </a:gridCol>
                <a:gridCol w="681861">
                  <a:extLst>
                    <a:ext uri="{9D8B030D-6E8A-4147-A177-3AD203B41FA5}">
                      <a16:colId xmlns:a16="http://schemas.microsoft.com/office/drawing/2014/main" val="1363268212"/>
                    </a:ext>
                  </a:extLst>
                </a:gridCol>
                <a:gridCol w="681861">
                  <a:extLst>
                    <a:ext uri="{9D8B030D-6E8A-4147-A177-3AD203B41FA5}">
                      <a16:colId xmlns:a16="http://schemas.microsoft.com/office/drawing/2014/main" val="4221820088"/>
                    </a:ext>
                  </a:extLst>
                </a:gridCol>
                <a:gridCol w="703170">
                  <a:extLst>
                    <a:ext uri="{9D8B030D-6E8A-4147-A177-3AD203B41FA5}">
                      <a16:colId xmlns:a16="http://schemas.microsoft.com/office/drawing/2014/main" val="3106688159"/>
                    </a:ext>
                  </a:extLst>
                </a:gridCol>
                <a:gridCol w="809711">
                  <a:extLst>
                    <a:ext uri="{9D8B030D-6E8A-4147-A177-3AD203B41FA5}">
                      <a16:colId xmlns:a16="http://schemas.microsoft.com/office/drawing/2014/main" val="2013776505"/>
                    </a:ext>
                  </a:extLst>
                </a:gridCol>
                <a:gridCol w="607282">
                  <a:extLst>
                    <a:ext uri="{9D8B030D-6E8A-4147-A177-3AD203B41FA5}">
                      <a16:colId xmlns:a16="http://schemas.microsoft.com/office/drawing/2014/main" val="3793347926"/>
                    </a:ext>
                  </a:extLst>
                </a:gridCol>
                <a:gridCol w="554014">
                  <a:extLst>
                    <a:ext uri="{9D8B030D-6E8A-4147-A177-3AD203B41FA5}">
                      <a16:colId xmlns:a16="http://schemas.microsoft.com/office/drawing/2014/main" val="3140567120"/>
                    </a:ext>
                  </a:extLst>
                </a:gridCol>
                <a:gridCol w="596630">
                  <a:extLst>
                    <a:ext uri="{9D8B030D-6E8A-4147-A177-3AD203B41FA5}">
                      <a16:colId xmlns:a16="http://schemas.microsoft.com/office/drawing/2014/main" val="3171581574"/>
                    </a:ext>
                  </a:extLst>
                </a:gridCol>
              </a:tblGrid>
              <a:tr h="266656">
                <a:tc gridSpan="14">
                  <a:txBody>
                    <a:bodyPr/>
                    <a:lstStyle/>
                    <a:p>
                      <a:pPr algn="ctr" fontAlgn="b"/>
                      <a:r>
                        <a:rPr lang="pt-BR" sz="1400" u="none" strike="noStrike">
                          <a:effectLst/>
                        </a:rPr>
                        <a:t>Dimensionamento das tubulações da coluna de distribuição AF2</a:t>
                      </a:r>
                      <a:endParaRPr lang="pt-BR" sz="1400" b="0" i="0" u="none" strike="noStrike">
                        <a:solidFill>
                          <a:srgbClr val="000000"/>
                        </a:solidFill>
                        <a:effectLst/>
                        <a:latin typeface="Calibri" panose="020F0502020204030204" pitchFamily="34" charset="0"/>
                      </a:endParaRPr>
                    </a:p>
                  </a:txBody>
                  <a:tcPr marL="102396" marR="102396" marT="51198" marB="51198"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18726780"/>
                  </a:ext>
                </a:extLst>
              </a:tr>
              <a:tr h="266656">
                <a:tc rowSpan="2">
                  <a:txBody>
                    <a:bodyPr/>
                    <a:lstStyle/>
                    <a:p>
                      <a:pPr algn="ctr" fontAlgn="ctr"/>
                      <a:r>
                        <a:rPr lang="pt-BR" sz="1400" u="none" strike="noStrike">
                          <a:effectLst/>
                        </a:rPr>
                        <a:t>Trecho</a:t>
                      </a:r>
                      <a:endParaRPr lang="pt-BR" sz="1400" b="0" i="0" u="none" strike="noStrike">
                        <a:solidFill>
                          <a:srgbClr val="000000"/>
                        </a:solidFill>
                        <a:effectLst/>
                        <a:latin typeface="Calibri" panose="020F0502020204030204" pitchFamily="34" charset="0"/>
                      </a:endParaRPr>
                    </a:p>
                  </a:txBody>
                  <a:tcPr marL="102396" marR="102396" marT="51198" marB="51198" anchor="ctr"/>
                </a:tc>
                <a:tc rowSpan="2">
                  <a:txBody>
                    <a:bodyPr/>
                    <a:lstStyle/>
                    <a:p>
                      <a:pPr algn="ctr" fontAlgn="ctr"/>
                      <a:r>
                        <a:rPr lang="pt-BR" sz="1400" u="none" strike="noStrike">
                          <a:effectLst/>
                        </a:rPr>
                        <a:t>Peso Unitario</a:t>
                      </a:r>
                      <a:endParaRPr lang="pt-BR" sz="1400" b="0" i="0" u="none" strike="noStrike">
                        <a:solidFill>
                          <a:srgbClr val="000000"/>
                        </a:solidFill>
                        <a:effectLst/>
                        <a:latin typeface="Calibri" panose="020F0502020204030204" pitchFamily="34" charset="0"/>
                      </a:endParaRPr>
                    </a:p>
                  </a:txBody>
                  <a:tcPr marL="102396" marR="102396" marT="51198" marB="51198" anchor="ctr"/>
                </a:tc>
                <a:tc rowSpan="2">
                  <a:txBody>
                    <a:bodyPr/>
                    <a:lstStyle/>
                    <a:p>
                      <a:pPr algn="ctr" fontAlgn="ctr"/>
                      <a:r>
                        <a:rPr lang="pt-BR" sz="1400" u="none" strike="noStrike">
                          <a:effectLst/>
                        </a:rPr>
                        <a:t>Peso Acumulado</a:t>
                      </a:r>
                      <a:endParaRPr lang="pt-BR" sz="1400" b="0" i="0" u="none" strike="noStrike">
                        <a:solidFill>
                          <a:srgbClr val="000000"/>
                        </a:solidFill>
                        <a:effectLst/>
                        <a:latin typeface="Calibri" panose="020F0502020204030204" pitchFamily="34" charset="0"/>
                      </a:endParaRPr>
                    </a:p>
                  </a:txBody>
                  <a:tcPr marL="102396" marR="102396" marT="51198" marB="51198" anchor="ctr"/>
                </a:tc>
                <a:tc rowSpan="2">
                  <a:txBody>
                    <a:bodyPr/>
                    <a:lstStyle/>
                    <a:p>
                      <a:pPr algn="ctr" fontAlgn="ctr"/>
                      <a:r>
                        <a:rPr lang="pt-BR" sz="1400" u="none" strike="noStrike" dirty="0">
                          <a:effectLst/>
                        </a:rPr>
                        <a:t>Q (m³/s)</a:t>
                      </a:r>
                      <a:endParaRPr lang="pt-BR" sz="1400" b="0" i="0" u="none" strike="noStrike" dirty="0">
                        <a:solidFill>
                          <a:srgbClr val="000000"/>
                        </a:solidFill>
                        <a:effectLst/>
                        <a:latin typeface="Calibri" panose="020F0502020204030204" pitchFamily="34" charset="0"/>
                      </a:endParaRPr>
                    </a:p>
                  </a:txBody>
                  <a:tcPr marL="102396" marR="102396" marT="51198" marB="51198" anchor="ctr"/>
                </a:tc>
                <a:tc rowSpan="2">
                  <a:txBody>
                    <a:bodyPr/>
                    <a:lstStyle/>
                    <a:p>
                      <a:pPr algn="ctr" fontAlgn="ctr"/>
                      <a:r>
                        <a:rPr lang="el-GR" sz="1400" u="none" strike="noStrike" dirty="0">
                          <a:effectLst/>
                          <a:latin typeface="Arial" panose="020B0604020202020204" pitchFamily="34" charset="0"/>
                          <a:cs typeface="Arial" panose="020B0604020202020204" pitchFamily="34" charset="0"/>
                        </a:rPr>
                        <a:t>Φ</a:t>
                      </a:r>
                      <a:r>
                        <a:rPr lang="pt-BR" sz="1400" u="none" strike="noStrike" dirty="0">
                          <a:effectLst/>
                        </a:rPr>
                        <a:t>(mm)</a:t>
                      </a:r>
                      <a:endParaRPr lang="pt-BR" sz="1400" b="0" i="0" u="none" strike="noStrike" dirty="0">
                        <a:solidFill>
                          <a:srgbClr val="000000"/>
                        </a:solidFill>
                        <a:effectLst/>
                        <a:latin typeface="Calibri" panose="020F0502020204030204" pitchFamily="34" charset="0"/>
                      </a:endParaRPr>
                    </a:p>
                  </a:txBody>
                  <a:tcPr marL="102396" marR="102396" marT="51198" marB="51198" anchor="ctr"/>
                </a:tc>
                <a:tc rowSpan="2">
                  <a:txBody>
                    <a:bodyPr/>
                    <a:lstStyle/>
                    <a:p>
                      <a:pPr algn="ctr" fontAlgn="ctr"/>
                      <a:r>
                        <a:rPr lang="pt-BR" sz="1400" u="none" strike="noStrike" dirty="0">
                          <a:effectLst/>
                        </a:rPr>
                        <a:t>v (m/s)</a:t>
                      </a:r>
                      <a:endParaRPr lang="pt-BR" sz="1400" b="0" i="0" u="none" strike="noStrike" dirty="0">
                        <a:solidFill>
                          <a:srgbClr val="000000"/>
                        </a:solidFill>
                        <a:effectLst/>
                        <a:latin typeface="Calibri" panose="020F0502020204030204" pitchFamily="34" charset="0"/>
                      </a:endParaRPr>
                    </a:p>
                  </a:txBody>
                  <a:tcPr marL="102396" marR="102396" marT="51198" marB="51198" anchor="ctr"/>
                </a:tc>
                <a:tc gridSpan="3">
                  <a:txBody>
                    <a:bodyPr/>
                    <a:lstStyle/>
                    <a:p>
                      <a:pPr algn="ctr" fontAlgn="b"/>
                      <a:r>
                        <a:rPr lang="pt-BR" sz="1400" u="none" strike="noStrike">
                          <a:effectLst/>
                        </a:rPr>
                        <a:t>Comprimento</a:t>
                      </a:r>
                      <a:endParaRPr lang="pt-BR" sz="1400" b="0" i="0" u="none" strike="noStrike">
                        <a:solidFill>
                          <a:srgbClr val="000000"/>
                        </a:solidFill>
                        <a:effectLst/>
                        <a:latin typeface="Calibri" panose="020F0502020204030204" pitchFamily="34" charset="0"/>
                      </a:endParaRPr>
                    </a:p>
                  </a:txBody>
                  <a:tcPr marL="102396" marR="102396" marT="51198" marB="51198" anchor="ctr"/>
                </a:tc>
                <a:tc hMerge="1">
                  <a:txBody>
                    <a:bodyPr/>
                    <a:lstStyle/>
                    <a:p>
                      <a:endParaRPr lang="pt-BR"/>
                    </a:p>
                  </a:txBody>
                  <a:tcPr/>
                </a:tc>
                <a:tc hMerge="1">
                  <a:txBody>
                    <a:bodyPr/>
                    <a:lstStyle/>
                    <a:p>
                      <a:endParaRPr lang="pt-BR"/>
                    </a:p>
                  </a:txBody>
                  <a:tcPr/>
                </a:tc>
                <a:tc rowSpan="2">
                  <a:txBody>
                    <a:bodyPr/>
                    <a:lstStyle/>
                    <a:p>
                      <a:pPr algn="ctr" fontAlgn="ctr"/>
                      <a:r>
                        <a:rPr lang="pt-BR" sz="1400" u="none" strike="noStrike">
                          <a:effectLst/>
                        </a:rPr>
                        <a:t>J (mca/m)</a:t>
                      </a:r>
                      <a:endParaRPr lang="pt-BR" sz="1400" b="0" i="0" u="none" strike="noStrike">
                        <a:solidFill>
                          <a:srgbClr val="000000"/>
                        </a:solidFill>
                        <a:effectLst/>
                        <a:latin typeface="Calibri" panose="020F0502020204030204" pitchFamily="34" charset="0"/>
                      </a:endParaRPr>
                    </a:p>
                  </a:txBody>
                  <a:tcPr marL="102396" marR="102396" marT="51198" marB="51198" anchor="ctr"/>
                </a:tc>
                <a:tc rowSpan="2">
                  <a:txBody>
                    <a:bodyPr/>
                    <a:lstStyle/>
                    <a:p>
                      <a:pPr algn="ctr" fontAlgn="ctr"/>
                      <a:r>
                        <a:rPr lang="el-GR" sz="1400" u="none" strike="noStrike" dirty="0">
                          <a:effectLst/>
                        </a:rPr>
                        <a:t>Δ</a:t>
                      </a:r>
                      <a:r>
                        <a:rPr lang="pt-BR" sz="1400" u="none" strike="noStrike" dirty="0">
                          <a:effectLst/>
                        </a:rPr>
                        <a:t>H</a:t>
                      </a:r>
                      <a:endParaRPr lang="pt-BR" sz="1400" b="0" i="0" u="none" strike="noStrike" dirty="0">
                        <a:solidFill>
                          <a:srgbClr val="000000"/>
                        </a:solidFill>
                        <a:effectLst/>
                        <a:latin typeface="Calibri" panose="020F0502020204030204" pitchFamily="34" charset="0"/>
                      </a:endParaRPr>
                    </a:p>
                  </a:txBody>
                  <a:tcPr marL="102396" marR="102396" marT="51198" marB="51198" anchor="ctr"/>
                </a:tc>
                <a:tc rowSpan="2">
                  <a:txBody>
                    <a:bodyPr/>
                    <a:lstStyle/>
                    <a:p>
                      <a:pPr algn="ctr" fontAlgn="ctr"/>
                      <a:r>
                        <a:rPr lang="pt-BR" sz="1400" u="none" strike="noStrike">
                          <a:effectLst/>
                        </a:rPr>
                        <a:t>Desnivel</a:t>
                      </a:r>
                      <a:endParaRPr lang="pt-BR" sz="1400" b="0" i="0" u="none" strike="noStrike">
                        <a:solidFill>
                          <a:srgbClr val="000000"/>
                        </a:solidFill>
                        <a:effectLst/>
                        <a:latin typeface="Calibri" panose="020F0502020204030204" pitchFamily="34" charset="0"/>
                      </a:endParaRPr>
                    </a:p>
                  </a:txBody>
                  <a:tcPr marL="102396" marR="102396" marT="51198" marB="51198" anchor="ctr"/>
                </a:tc>
                <a:tc gridSpan="2">
                  <a:txBody>
                    <a:bodyPr/>
                    <a:lstStyle/>
                    <a:p>
                      <a:pPr algn="ctr" fontAlgn="ctr"/>
                      <a:r>
                        <a:rPr lang="pt-BR" sz="1400" u="none" strike="noStrike">
                          <a:effectLst/>
                        </a:rPr>
                        <a:t>Pressão</a:t>
                      </a:r>
                      <a:endParaRPr lang="pt-BR" sz="1400" b="0" i="0" u="none" strike="noStrike">
                        <a:solidFill>
                          <a:srgbClr val="000000"/>
                        </a:solidFill>
                        <a:effectLst/>
                        <a:latin typeface="Calibri" panose="020F0502020204030204" pitchFamily="34" charset="0"/>
                      </a:endParaRPr>
                    </a:p>
                  </a:txBody>
                  <a:tcPr marL="102396" marR="102396" marT="51198" marB="51198" anchor="ctr"/>
                </a:tc>
                <a:tc hMerge="1">
                  <a:txBody>
                    <a:bodyPr/>
                    <a:lstStyle/>
                    <a:p>
                      <a:endParaRPr lang="pt-BR"/>
                    </a:p>
                  </a:txBody>
                  <a:tcPr/>
                </a:tc>
                <a:extLst>
                  <a:ext uri="{0D108BD9-81ED-4DB2-BD59-A6C34878D82A}">
                    <a16:rowId xmlns:a16="http://schemas.microsoft.com/office/drawing/2014/main" val="778694263"/>
                  </a:ext>
                </a:extLst>
              </a:tr>
              <a:tr h="546454">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400" u="none" strike="noStrike" dirty="0" err="1">
                          <a:effectLst/>
                        </a:rPr>
                        <a:t>Desenv</a:t>
                      </a:r>
                      <a:r>
                        <a:rPr lang="pt-BR" sz="1400" u="none" strike="noStrike" dirty="0">
                          <a:effectLst/>
                        </a:rPr>
                        <a:t>.</a:t>
                      </a:r>
                      <a:endParaRPr lang="pt-BR" sz="1400" b="0" i="0" u="none" strike="noStrike" dirty="0">
                        <a:solidFill>
                          <a:srgbClr val="000000"/>
                        </a:solidFill>
                        <a:effectLst/>
                        <a:latin typeface="Calibri" panose="020F0502020204030204" pitchFamily="34" charset="0"/>
                      </a:endParaRPr>
                    </a:p>
                  </a:txBody>
                  <a:tcPr marL="10666" marR="10666" marT="10666" marB="0" anchor="ctr"/>
                </a:tc>
                <a:tc>
                  <a:txBody>
                    <a:bodyPr/>
                    <a:lstStyle/>
                    <a:p>
                      <a:pPr algn="ctr" fontAlgn="ctr"/>
                      <a:r>
                        <a:rPr lang="pt-BR" sz="1400" u="none" strike="noStrike">
                          <a:effectLst/>
                        </a:rPr>
                        <a:t>Eq</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ctr"/>
                      <a:r>
                        <a:rPr lang="pt-BR" sz="1400" u="none" strike="noStrike">
                          <a:effectLst/>
                        </a:rPr>
                        <a:t>Total</a:t>
                      </a:r>
                      <a:endParaRPr lang="pt-BR" sz="1400" b="0" i="0" u="none" strike="noStrike">
                        <a:solidFill>
                          <a:srgbClr val="000000"/>
                        </a:solidFill>
                        <a:effectLst/>
                        <a:latin typeface="Calibri" panose="020F0502020204030204" pitchFamily="34" charset="0"/>
                      </a:endParaRPr>
                    </a:p>
                  </a:txBody>
                  <a:tcPr marL="10666" marR="10666" marT="10666" marB="0" anchor="ct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b"/>
                      <a:r>
                        <a:rPr lang="pt-BR" sz="1400" u="none" strike="noStrike">
                          <a:effectLst/>
                        </a:rPr>
                        <a:t>Disp</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Jusante</a:t>
                      </a:r>
                      <a:endParaRPr lang="pt-BR" sz="1400" b="0" i="0" u="none" strike="noStrike">
                        <a:solidFill>
                          <a:srgbClr val="000000"/>
                        </a:solidFill>
                        <a:effectLst/>
                        <a:latin typeface="Calibri" panose="020F0502020204030204" pitchFamily="34" charset="0"/>
                      </a:endParaRPr>
                    </a:p>
                  </a:txBody>
                  <a:tcPr marL="10666" marR="10666" marT="10666" marB="0" anchor="ctr"/>
                </a:tc>
                <a:extLst>
                  <a:ext uri="{0D108BD9-81ED-4DB2-BD59-A6C34878D82A}">
                    <a16:rowId xmlns:a16="http://schemas.microsoft.com/office/drawing/2014/main" val="1941654512"/>
                  </a:ext>
                </a:extLst>
              </a:tr>
              <a:tr h="522646">
                <a:tc>
                  <a:txBody>
                    <a:bodyPr/>
                    <a:lstStyle/>
                    <a:p>
                      <a:pPr algn="ctr" fontAlgn="b"/>
                      <a:r>
                        <a:rPr lang="pt-BR" sz="1400" u="none" strike="noStrike">
                          <a:effectLst/>
                        </a:rPr>
                        <a:t>AF2-A</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1,4</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1,4</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0,00035</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20</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1,13</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ctr"/>
                      <a:r>
                        <a:rPr lang="pt-BR" sz="1400" u="none" strike="noStrike">
                          <a:effectLst/>
                        </a:rPr>
                        <a:t>2,4</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2,6</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5</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0,094</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0,469</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2</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0,7667</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2,298</a:t>
                      </a:r>
                      <a:endParaRPr lang="pt-BR" sz="1400" b="0" i="0" u="none" strike="noStrike">
                        <a:solidFill>
                          <a:srgbClr val="000000"/>
                        </a:solidFill>
                        <a:effectLst/>
                        <a:latin typeface="Calibri" panose="020F0502020204030204" pitchFamily="34" charset="0"/>
                      </a:endParaRPr>
                    </a:p>
                  </a:txBody>
                  <a:tcPr marL="10666" marR="10666" marT="10666" marB="0" anchor="ctr"/>
                </a:tc>
                <a:extLst>
                  <a:ext uri="{0D108BD9-81ED-4DB2-BD59-A6C34878D82A}">
                    <a16:rowId xmlns:a16="http://schemas.microsoft.com/office/drawing/2014/main" val="1981497986"/>
                  </a:ext>
                </a:extLst>
              </a:tr>
              <a:tr h="522646">
                <a:tc>
                  <a:txBody>
                    <a:bodyPr/>
                    <a:lstStyle/>
                    <a:p>
                      <a:pPr algn="ctr" fontAlgn="b"/>
                      <a:r>
                        <a:rPr lang="pt-BR" sz="1400" u="none" strike="noStrike">
                          <a:effectLst/>
                        </a:rPr>
                        <a:t>A-Pia </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0,7</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0,7</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0,00025</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20</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0,80</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ctr"/>
                      <a:r>
                        <a:rPr lang="pt-BR" sz="1400" u="none" strike="noStrike">
                          <a:effectLst/>
                        </a:rPr>
                        <a:t>0,1</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4,5</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4,6</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0,051</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0,235</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0,1</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2,298</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2,163</a:t>
                      </a:r>
                      <a:endParaRPr lang="pt-BR" sz="1400" b="0" i="0" u="none" strike="noStrike">
                        <a:solidFill>
                          <a:srgbClr val="000000"/>
                        </a:solidFill>
                        <a:effectLst/>
                        <a:latin typeface="Calibri" panose="020F0502020204030204" pitchFamily="34" charset="0"/>
                      </a:endParaRPr>
                    </a:p>
                  </a:txBody>
                  <a:tcPr marL="10666" marR="10666" marT="10666" marB="0" anchor="ctr"/>
                </a:tc>
                <a:extLst>
                  <a:ext uri="{0D108BD9-81ED-4DB2-BD59-A6C34878D82A}">
                    <a16:rowId xmlns:a16="http://schemas.microsoft.com/office/drawing/2014/main" val="1370903595"/>
                  </a:ext>
                </a:extLst>
              </a:tr>
              <a:tr h="522646">
                <a:tc>
                  <a:txBody>
                    <a:bodyPr/>
                    <a:lstStyle/>
                    <a:p>
                      <a:pPr algn="ctr" fontAlgn="b"/>
                      <a:r>
                        <a:rPr lang="pt-BR" sz="1400" u="none" strike="noStrike">
                          <a:effectLst/>
                        </a:rPr>
                        <a:t>A-Torn. Lav.</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0,7</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0,7</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0,00025</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20</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0,80</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ctr"/>
                      <a:r>
                        <a:rPr lang="pt-BR" sz="1400" u="none" strike="noStrike">
                          <a:effectLst/>
                        </a:rPr>
                        <a:t>0,7</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dirty="0">
                          <a:effectLst/>
                        </a:rPr>
                        <a:t>2,9</a:t>
                      </a:r>
                      <a:endParaRPr lang="pt-BR" sz="1400" b="0" i="0" u="none" strike="noStrike" dirty="0">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3,6</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0,051</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0,184</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dirty="0">
                          <a:effectLst/>
                        </a:rPr>
                        <a:t>0</a:t>
                      </a:r>
                      <a:endParaRPr lang="pt-BR" sz="1400" b="0" i="0" u="none" strike="noStrike" dirty="0">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a:effectLst/>
                        </a:rPr>
                        <a:t>2,298</a:t>
                      </a:r>
                      <a:endParaRPr lang="pt-BR" sz="1400" b="0" i="0" u="none" strike="noStrike">
                        <a:solidFill>
                          <a:srgbClr val="000000"/>
                        </a:solidFill>
                        <a:effectLst/>
                        <a:latin typeface="Calibri" panose="020F0502020204030204" pitchFamily="34" charset="0"/>
                      </a:endParaRPr>
                    </a:p>
                  </a:txBody>
                  <a:tcPr marL="10666" marR="10666" marT="10666" marB="0" anchor="ctr"/>
                </a:tc>
                <a:tc>
                  <a:txBody>
                    <a:bodyPr/>
                    <a:lstStyle/>
                    <a:p>
                      <a:pPr algn="ctr" fontAlgn="b"/>
                      <a:r>
                        <a:rPr lang="pt-BR" sz="1400" u="none" strike="noStrike" dirty="0">
                          <a:effectLst/>
                        </a:rPr>
                        <a:t>2,114</a:t>
                      </a:r>
                      <a:endParaRPr lang="pt-BR" sz="1400" b="0" i="0" u="none" strike="noStrike" dirty="0">
                        <a:solidFill>
                          <a:srgbClr val="000000"/>
                        </a:solidFill>
                        <a:effectLst/>
                        <a:latin typeface="Calibri" panose="020F0502020204030204" pitchFamily="34" charset="0"/>
                      </a:endParaRPr>
                    </a:p>
                  </a:txBody>
                  <a:tcPr marL="10666" marR="10666" marT="10666" marB="0" anchor="ctr"/>
                </a:tc>
                <a:extLst>
                  <a:ext uri="{0D108BD9-81ED-4DB2-BD59-A6C34878D82A}">
                    <a16:rowId xmlns:a16="http://schemas.microsoft.com/office/drawing/2014/main" val="1513928055"/>
                  </a:ext>
                </a:extLst>
              </a:tr>
            </a:tbl>
          </a:graphicData>
        </a:graphic>
      </p:graphicFrame>
    </p:spTree>
    <p:extLst>
      <p:ext uri="{BB962C8B-B14F-4D97-AF65-F5344CB8AC3E}">
        <p14:creationId xmlns:p14="http://schemas.microsoft.com/office/powerpoint/2010/main" val="1684777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3E0E5-B34C-49E2-9D7A-289939380486}"/>
              </a:ext>
            </a:extLst>
          </p:cNvPr>
          <p:cNvSpPr>
            <a:spLocks noGrp="1"/>
          </p:cNvSpPr>
          <p:nvPr>
            <p:ph type="title"/>
          </p:nvPr>
        </p:nvSpPr>
        <p:spPr>
          <a:xfrm>
            <a:off x="640080" y="719725"/>
            <a:ext cx="2752354" cy="2709275"/>
          </a:xfrm>
          <a:prstGeom prst="ellipse">
            <a:avLst/>
          </a:prstGeom>
          <a:solidFill>
            <a:schemeClr val="tx1"/>
          </a:solidFill>
          <a:ln w="174625" cmpd="thinThick">
            <a:solidFill>
              <a:schemeClr val="tx1"/>
            </a:solidFill>
          </a:ln>
        </p:spPr>
        <p:txBody>
          <a:bodyPr vert="horz" lIns="91440" tIns="45720" rIns="91440" bIns="45720" rtlCol="0" anchor="ctr">
            <a:noAutofit/>
          </a:bodyPr>
          <a:lstStyle/>
          <a:p>
            <a:pPr algn="ctr"/>
            <a:r>
              <a:rPr lang="en-US" sz="1800" dirty="0">
                <a:solidFill>
                  <a:schemeClr val="bg1"/>
                </a:solidFill>
              </a:rPr>
              <a:t>Ex. 7</a:t>
            </a:r>
            <a:br>
              <a:rPr lang="en-US" sz="1800" dirty="0">
                <a:solidFill>
                  <a:schemeClr val="bg1"/>
                </a:solidFill>
              </a:rPr>
            </a:br>
            <a:r>
              <a:rPr lang="en-US" sz="1800" dirty="0" err="1">
                <a:solidFill>
                  <a:schemeClr val="bg1"/>
                </a:solidFill>
              </a:rPr>
              <a:t>Prumada</a:t>
            </a:r>
            <a:r>
              <a:rPr lang="en-US" sz="1800" dirty="0">
                <a:solidFill>
                  <a:schemeClr val="bg1"/>
                </a:solidFill>
              </a:rPr>
              <a:t> AF1</a:t>
            </a:r>
            <a:br>
              <a:rPr lang="en-US" sz="1800" dirty="0">
                <a:solidFill>
                  <a:schemeClr val="bg1"/>
                </a:solidFill>
              </a:rPr>
            </a:br>
            <a:r>
              <a:rPr lang="en-US" sz="1800" dirty="0" err="1">
                <a:solidFill>
                  <a:schemeClr val="bg1"/>
                </a:solidFill>
              </a:rPr>
              <a:t>Dimensionar</a:t>
            </a:r>
            <a:r>
              <a:rPr lang="en-US" sz="1800" dirty="0">
                <a:solidFill>
                  <a:schemeClr val="bg1"/>
                </a:solidFill>
              </a:rPr>
              <a:t> a </a:t>
            </a:r>
            <a:r>
              <a:rPr lang="en-US" sz="1800" dirty="0" err="1">
                <a:solidFill>
                  <a:schemeClr val="bg1"/>
                </a:solidFill>
              </a:rPr>
              <a:t>coluna</a:t>
            </a:r>
            <a:r>
              <a:rPr lang="en-US" sz="1800" dirty="0">
                <a:solidFill>
                  <a:schemeClr val="bg1"/>
                </a:solidFill>
              </a:rPr>
              <a:t> de </a:t>
            </a:r>
            <a:r>
              <a:rPr lang="en-US" sz="1800" dirty="0" err="1">
                <a:solidFill>
                  <a:schemeClr val="bg1"/>
                </a:solidFill>
              </a:rPr>
              <a:t>água</a:t>
            </a:r>
            <a:r>
              <a:rPr lang="en-US" sz="1800" dirty="0">
                <a:solidFill>
                  <a:schemeClr val="bg1"/>
                </a:solidFill>
              </a:rPr>
              <a:t> </a:t>
            </a:r>
            <a:r>
              <a:rPr lang="en-US" sz="1800" dirty="0" err="1">
                <a:solidFill>
                  <a:schemeClr val="bg1"/>
                </a:solidFill>
              </a:rPr>
              <a:t>fria</a:t>
            </a:r>
            <a:r>
              <a:rPr lang="en-US" sz="1800" dirty="0">
                <a:solidFill>
                  <a:schemeClr val="bg1"/>
                </a:solidFill>
              </a:rPr>
              <a:t> AF1, de PVC, </a:t>
            </a:r>
            <a:r>
              <a:rPr lang="en-US" sz="1800" dirty="0" err="1">
                <a:solidFill>
                  <a:schemeClr val="bg1"/>
                </a:solidFill>
              </a:rPr>
              <a:t>sabendo</a:t>
            </a:r>
            <a:r>
              <a:rPr lang="en-US" sz="1800" dirty="0">
                <a:solidFill>
                  <a:schemeClr val="bg1"/>
                </a:solidFill>
              </a:rPr>
              <a:t> que a </a:t>
            </a:r>
            <a:r>
              <a:rPr lang="en-US" sz="1800" dirty="0" err="1">
                <a:solidFill>
                  <a:schemeClr val="bg1"/>
                </a:solidFill>
              </a:rPr>
              <a:t>caixa</a:t>
            </a:r>
            <a:r>
              <a:rPr lang="en-US" sz="1800" dirty="0">
                <a:solidFill>
                  <a:schemeClr val="bg1"/>
                </a:solidFill>
              </a:rPr>
              <a:t> </a:t>
            </a:r>
            <a:r>
              <a:rPr lang="en-US" sz="1800" dirty="0" err="1">
                <a:solidFill>
                  <a:schemeClr val="bg1"/>
                </a:solidFill>
              </a:rPr>
              <a:t>d’água</a:t>
            </a:r>
            <a:r>
              <a:rPr lang="en-US" sz="1800" dirty="0">
                <a:solidFill>
                  <a:schemeClr val="bg1"/>
                </a:solidFill>
              </a:rPr>
              <a:t> </a:t>
            </a:r>
            <a:r>
              <a:rPr lang="en-US" sz="1800" dirty="0" err="1">
                <a:solidFill>
                  <a:schemeClr val="bg1"/>
                </a:solidFill>
              </a:rPr>
              <a:t>possui</a:t>
            </a:r>
            <a:r>
              <a:rPr lang="en-US" sz="1800" dirty="0">
                <a:solidFill>
                  <a:schemeClr val="bg1"/>
                </a:solidFill>
              </a:rPr>
              <a:t> </a:t>
            </a:r>
            <a:r>
              <a:rPr lang="en-US" sz="1800" dirty="0" err="1">
                <a:solidFill>
                  <a:schemeClr val="bg1"/>
                </a:solidFill>
              </a:rPr>
              <a:t>altura</a:t>
            </a:r>
            <a:r>
              <a:rPr lang="en-US" sz="1800" dirty="0">
                <a:solidFill>
                  <a:schemeClr val="bg1"/>
                </a:solidFill>
              </a:rPr>
              <a:t> de 210 cm</a:t>
            </a:r>
            <a:br>
              <a:rPr lang="en-US" sz="1800" dirty="0">
                <a:solidFill>
                  <a:schemeClr val="bg1"/>
                </a:solidFill>
              </a:rPr>
            </a:br>
            <a:endParaRPr lang="en-US" sz="1800" dirty="0">
              <a:solidFill>
                <a:schemeClr val="bg1"/>
              </a:solidFill>
            </a:endParaRPr>
          </a:p>
        </p:txBody>
      </p:sp>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0F1A090C-61A4-49BA-903C-7C3252FDF098}"/>
                  </a:ext>
                </a:extLst>
              </p:cNvPr>
              <p:cNvSpPr txBox="1"/>
              <p:nvPr/>
            </p:nvSpPr>
            <p:spPr>
              <a:xfrm>
                <a:off x="395235" y="4185304"/>
                <a:ext cx="59418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𝑇𝑜𝑑𝑜𝑠</m:t>
                      </m:r>
                      <m:r>
                        <a:rPr lang="pt-BR" b="0" i="1" smtClean="0">
                          <a:latin typeface="Cambria Math" panose="02040503050406030204" pitchFamily="18" charset="0"/>
                        </a:rPr>
                        <m:t> </m:t>
                      </m:r>
                      <m:r>
                        <a:rPr lang="pt-BR" b="0" i="1" smtClean="0">
                          <a:latin typeface="Cambria Math" panose="02040503050406030204" pitchFamily="18" charset="0"/>
                        </a:rPr>
                        <m:t>𝑜𝑠</m:t>
                      </m:r>
                      <m:r>
                        <a:rPr lang="pt-BR" b="0" i="1" smtClean="0">
                          <a:latin typeface="Cambria Math" panose="02040503050406030204" pitchFamily="18" charset="0"/>
                        </a:rPr>
                        <m:t> </m:t>
                      </m:r>
                      <m:r>
                        <a:rPr lang="pt-BR" b="0" i="1" smtClean="0">
                          <a:latin typeface="Cambria Math" panose="02040503050406030204" pitchFamily="18" charset="0"/>
                        </a:rPr>
                        <m:t>𝑎𝑛𝑑𝑎𝑟𝑒𝑠</m:t>
                      </m:r>
                      <m:r>
                        <a:rPr lang="pt-BR" b="0" i="1" smtClean="0">
                          <a:latin typeface="Cambria Math" panose="02040503050406030204" pitchFamily="18" charset="0"/>
                        </a:rPr>
                        <m:t> </m:t>
                      </m:r>
                      <m:r>
                        <a:rPr lang="pt-BR" b="0" i="1" smtClean="0">
                          <a:latin typeface="Cambria Math" panose="02040503050406030204" pitchFamily="18" charset="0"/>
                        </a:rPr>
                        <m:t>𝑠</m:t>
                      </m:r>
                      <m:r>
                        <a:rPr lang="pt-BR" b="0" i="1" smtClean="0">
                          <a:latin typeface="Cambria Math" panose="02040503050406030204" pitchFamily="18" charset="0"/>
                        </a:rPr>
                        <m:t>ã</m:t>
                      </m:r>
                      <m:r>
                        <a:rPr lang="pt-BR" b="0" i="1" smtClean="0">
                          <a:latin typeface="Cambria Math" panose="02040503050406030204" pitchFamily="18" charset="0"/>
                        </a:rPr>
                        <m:t>𝑜</m:t>
                      </m:r>
                      <m:r>
                        <a:rPr lang="pt-BR" b="0" i="1" smtClean="0">
                          <a:latin typeface="Cambria Math" panose="02040503050406030204" pitchFamily="18" charset="0"/>
                        </a:rPr>
                        <m:t> </m:t>
                      </m:r>
                      <m:r>
                        <a:rPr lang="pt-BR" b="0" i="1" smtClean="0">
                          <a:latin typeface="Cambria Math" panose="02040503050406030204" pitchFamily="18" charset="0"/>
                        </a:rPr>
                        <m:t>𝑡𝑖𝑝𝑜</m:t>
                      </m:r>
                      <m:r>
                        <a:rPr lang="pt-BR" b="0" i="1" smtClean="0">
                          <a:latin typeface="Cambria Math" panose="02040503050406030204" pitchFamily="18" charset="0"/>
                        </a:rPr>
                        <m:t> </m:t>
                      </m:r>
                      <m:r>
                        <a:rPr lang="pt-BR" b="0" i="1" smtClean="0">
                          <a:latin typeface="Cambria Math" panose="02040503050406030204" pitchFamily="18" charset="0"/>
                        </a:rPr>
                        <m:t>𝑒</m:t>
                      </m:r>
                      <m:r>
                        <a:rPr lang="pt-BR" b="0" i="1" smtClean="0">
                          <a:latin typeface="Cambria Math" panose="02040503050406030204" pitchFamily="18" charset="0"/>
                        </a:rPr>
                        <m:t> </m:t>
                      </m:r>
                      <m:r>
                        <a:rPr lang="pt-BR" b="0" i="1" smtClean="0">
                          <a:latin typeface="Cambria Math" panose="02040503050406030204" pitchFamily="18" charset="0"/>
                        </a:rPr>
                        <m:t>𝑝𝑜𝑠𝑠𝑢𝑒𝑚</m:t>
                      </m:r>
                      <m:r>
                        <a:rPr lang="pt-BR" b="0" i="1" smtClean="0">
                          <a:latin typeface="Cambria Math" panose="02040503050406030204" pitchFamily="18" charset="0"/>
                        </a:rPr>
                        <m:t> </m:t>
                      </m:r>
                      <m:r>
                        <a:rPr lang="pt-BR" b="0" i="1" smtClean="0">
                          <a:latin typeface="Cambria Math" panose="02040503050406030204" pitchFamily="18" charset="0"/>
                        </a:rPr>
                        <m:t>𝑎𝑠</m:t>
                      </m:r>
                      <m:r>
                        <a:rPr lang="pt-BR" b="0" i="1" smtClean="0">
                          <a:latin typeface="Cambria Math" panose="02040503050406030204" pitchFamily="18" charset="0"/>
                        </a:rPr>
                        <m:t> </m:t>
                      </m:r>
                      <m:r>
                        <a:rPr lang="pt-BR" b="0" i="1" smtClean="0">
                          <a:latin typeface="Cambria Math" panose="02040503050406030204" pitchFamily="18" charset="0"/>
                        </a:rPr>
                        <m:t>𝑠𝑒𝑔𝑢𝑖𝑛𝑡𝑒𝑠</m:t>
                      </m:r>
                      <m:r>
                        <a:rPr lang="pt-BR" b="0" i="1" smtClean="0">
                          <a:latin typeface="Cambria Math" panose="02040503050406030204" pitchFamily="18" charset="0"/>
                        </a:rPr>
                        <m:t> </m:t>
                      </m:r>
                      <m:r>
                        <a:rPr lang="pt-BR" b="0" i="1" smtClean="0">
                          <a:latin typeface="Cambria Math" panose="02040503050406030204" pitchFamily="18" charset="0"/>
                        </a:rPr>
                        <m:t>𝑝𝑒</m:t>
                      </m:r>
                      <m:r>
                        <a:rPr lang="pt-BR" b="0" i="1" smtClean="0">
                          <a:latin typeface="Cambria Math" panose="02040503050406030204" pitchFamily="18" charset="0"/>
                        </a:rPr>
                        <m:t>ç</m:t>
                      </m:r>
                      <m:r>
                        <a:rPr lang="pt-BR" b="0" i="1" smtClean="0">
                          <a:latin typeface="Cambria Math" panose="02040503050406030204" pitchFamily="18" charset="0"/>
                        </a:rPr>
                        <m:t>𝑎𝑠</m:t>
                      </m:r>
                      <m:r>
                        <a:rPr lang="pt-BR" b="0" i="1" smtClean="0">
                          <a:latin typeface="Cambria Math" panose="02040503050406030204" pitchFamily="18" charset="0"/>
                        </a:rPr>
                        <m:t>:</m:t>
                      </m:r>
                    </m:oMath>
                  </m:oMathPara>
                </a14:m>
                <a:endParaRPr lang="pt-BR" dirty="0"/>
              </a:p>
            </p:txBody>
          </p:sp>
        </mc:Choice>
        <mc:Fallback xmlns="">
          <p:sp>
            <p:nvSpPr>
              <p:cNvPr id="4" name="CaixaDeTexto 3">
                <a:extLst>
                  <a:ext uri="{FF2B5EF4-FFF2-40B4-BE49-F238E27FC236}">
                    <a16:creationId xmlns:a16="http://schemas.microsoft.com/office/drawing/2014/main" id="{0F1A090C-61A4-49BA-903C-7C3252FDF098}"/>
                  </a:ext>
                </a:extLst>
              </p:cNvPr>
              <p:cNvSpPr txBox="1">
                <a:spLocks noRot="1" noChangeAspect="1" noMove="1" noResize="1" noEditPoints="1" noAdjustHandles="1" noChangeArrowheads="1" noChangeShapeType="1" noTextEdit="1"/>
              </p:cNvSpPr>
              <p:nvPr/>
            </p:nvSpPr>
            <p:spPr>
              <a:xfrm>
                <a:off x="395235" y="4185304"/>
                <a:ext cx="5941883" cy="276999"/>
              </a:xfrm>
              <a:prstGeom prst="rect">
                <a:avLst/>
              </a:prstGeom>
              <a:blipFill>
                <a:blip r:embed="rId2"/>
                <a:stretch>
                  <a:fillRect l="-513" t="-4444" b="-3555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78CFB643-D38F-4DA5-96F4-6160CEE1840F}"/>
                  </a:ext>
                </a:extLst>
              </p:cNvPr>
              <p:cNvSpPr txBox="1"/>
              <p:nvPr/>
            </p:nvSpPr>
            <p:spPr>
              <a:xfrm>
                <a:off x="395235" y="4590730"/>
                <a:ext cx="45985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𝐵𝑎𝑐𝑖𝑎</m:t>
                      </m:r>
                      <m:r>
                        <a:rPr lang="pt-BR" b="0" i="1" smtClean="0">
                          <a:latin typeface="Cambria Math" panose="02040503050406030204" pitchFamily="18" charset="0"/>
                        </a:rPr>
                        <m:t> </m:t>
                      </m:r>
                      <m:r>
                        <a:rPr lang="pt-BR" b="0" i="1" smtClean="0">
                          <a:latin typeface="Cambria Math" panose="02040503050406030204" pitchFamily="18" charset="0"/>
                        </a:rPr>
                        <m:t>𝑠𝑎𝑛𝑖𝑡</m:t>
                      </m:r>
                      <m:r>
                        <a:rPr lang="pt-BR" b="0" i="1" smtClean="0">
                          <a:latin typeface="Cambria Math" panose="02040503050406030204" pitchFamily="18" charset="0"/>
                        </a:rPr>
                        <m:t>á</m:t>
                      </m:r>
                      <m:r>
                        <a:rPr lang="pt-BR" b="0" i="1" smtClean="0">
                          <a:latin typeface="Cambria Math" panose="02040503050406030204" pitchFamily="18" charset="0"/>
                        </a:rPr>
                        <m:t>𝑟𝑖𝑎</m:t>
                      </m:r>
                      <m:r>
                        <a:rPr lang="pt-BR" b="0" i="1" smtClean="0">
                          <a:latin typeface="Cambria Math" panose="02040503050406030204" pitchFamily="18" charset="0"/>
                        </a:rPr>
                        <m:t> </m:t>
                      </m:r>
                      <m:r>
                        <a:rPr lang="pt-BR" b="0" i="1" smtClean="0">
                          <a:latin typeface="Cambria Math" panose="02040503050406030204" pitchFamily="18" charset="0"/>
                        </a:rPr>
                        <m:t>𝑐𝑜𝑚</m:t>
                      </m:r>
                      <m:r>
                        <a:rPr lang="pt-BR" b="0" i="1" smtClean="0">
                          <a:latin typeface="Cambria Math" panose="02040503050406030204" pitchFamily="18" charset="0"/>
                        </a:rPr>
                        <m:t> </m:t>
                      </m:r>
                      <m:r>
                        <a:rPr lang="pt-BR" b="0" i="1" smtClean="0">
                          <a:latin typeface="Cambria Math" panose="02040503050406030204" pitchFamily="18" charset="0"/>
                        </a:rPr>
                        <m:t>𝑣</m:t>
                      </m:r>
                      <m:r>
                        <a:rPr lang="pt-BR" b="0" i="1" smtClean="0">
                          <a:latin typeface="Cambria Math" panose="02040503050406030204" pitchFamily="18" charset="0"/>
                        </a:rPr>
                        <m:t>á</m:t>
                      </m:r>
                      <m:r>
                        <a:rPr lang="pt-BR" b="0" i="1" smtClean="0">
                          <a:latin typeface="Cambria Math" panose="02040503050406030204" pitchFamily="18" charset="0"/>
                        </a:rPr>
                        <m:t>𝑙𝑣𝑢𝑙𝑎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m:t>
                      </m:r>
                      <m:r>
                        <a:rPr lang="pt-BR" b="0" i="1" smtClean="0">
                          <a:latin typeface="Cambria Math" panose="02040503050406030204" pitchFamily="18" charset="0"/>
                        </a:rPr>
                        <m:t>𝑑𝑒𝑠𝑐𝑎𝑟𝑔𝑎</m:t>
                      </m:r>
                    </m:oMath>
                  </m:oMathPara>
                </a14:m>
                <a:endParaRPr lang="pt-BR" dirty="0"/>
              </a:p>
            </p:txBody>
          </p:sp>
        </mc:Choice>
        <mc:Fallback xmlns="">
          <p:sp>
            <p:nvSpPr>
              <p:cNvPr id="7" name="CaixaDeTexto 6">
                <a:extLst>
                  <a:ext uri="{FF2B5EF4-FFF2-40B4-BE49-F238E27FC236}">
                    <a16:creationId xmlns:a16="http://schemas.microsoft.com/office/drawing/2014/main" id="{78CFB643-D38F-4DA5-96F4-6160CEE1840F}"/>
                  </a:ext>
                </a:extLst>
              </p:cNvPr>
              <p:cNvSpPr txBox="1">
                <a:spLocks noRot="1" noChangeAspect="1" noMove="1" noResize="1" noEditPoints="1" noAdjustHandles="1" noChangeArrowheads="1" noChangeShapeType="1" noTextEdit="1"/>
              </p:cNvSpPr>
              <p:nvPr/>
            </p:nvSpPr>
            <p:spPr>
              <a:xfrm>
                <a:off x="395235" y="4590730"/>
                <a:ext cx="4598567" cy="276999"/>
              </a:xfrm>
              <a:prstGeom prst="rect">
                <a:avLst/>
              </a:prstGeom>
              <a:blipFill>
                <a:blip r:embed="rId3"/>
                <a:stretch>
                  <a:fillRect l="-796" t="-2174" r="-1326" b="-3260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16591C17-C162-4ED4-B88B-BA24EF132F03}"/>
                  </a:ext>
                </a:extLst>
              </p:cNvPr>
              <p:cNvSpPr txBox="1"/>
              <p:nvPr/>
            </p:nvSpPr>
            <p:spPr>
              <a:xfrm>
                <a:off x="395235" y="4996156"/>
                <a:ext cx="24232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01 </m:t>
                      </m:r>
                      <m:r>
                        <a:rPr lang="pt-BR" b="0" i="1" smtClean="0">
                          <a:latin typeface="Cambria Math" panose="02040503050406030204" pitchFamily="18" charset="0"/>
                        </a:rPr>
                        <m:t>𝐿𝑎𝑣𝑎𝑡</m:t>
                      </m:r>
                      <m:r>
                        <a:rPr lang="pt-BR" b="0" i="1" smtClean="0">
                          <a:latin typeface="Cambria Math" panose="02040503050406030204" pitchFamily="18" charset="0"/>
                        </a:rPr>
                        <m:t>ó</m:t>
                      </m:r>
                      <m:r>
                        <a:rPr lang="pt-BR" b="0" i="1" smtClean="0">
                          <a:latin typeface="Cambria Math" panose="02040503050406030204" pitchFamily="18" charset="0"/>
                        </a:rPr>
                        <m:t>𝑟𝑖𝑜</m:t>
                      </m:r>
                      <m:r>
                        <a:rPr lang="pt-BR" b="0" i="1" smtClean="0">
                          <a:latin typeface="Cambria Math" panose="02040503050406030204" pitchFamily="18" charset="0"/>
                        </a:rPr>
                        <m:t>:</m:t>
                      </m:r>
                      <m:r>
                        <a:rPr lang="pt-BR" b="0" i="1" smtClean="0">
                          <a:latin typeface="Cambria Math" panose="02040503050406030204" pitchFamily="18" charset="0"/>
                        </a:rPr>
                        <m:t>𝑇𝑜𝑟𝑛𝑒𝑖𝑟𝑎</m:t>
                      </m:r>
                    </m:oMath>
                  </m:oMathPara>
                </a14:m>
                <a:endParaRPr lang="pt-BR" dirty="0"/>
              </a:p>
            </p:txBody>
          </p:sp>
        </mc:Choice>
        <mc:Fallback xmlns="">
          <p:sp>
            <p:nvSpPr>
              <p:cNvPr id="9" name="CaixaDeTexto 8">
                <a:extLst>
                  <a:ext uri="{FF2B5EF4-FFF2-40B4-BE49-F238E27FC236}">
                    <a16:creationId xmlns:a16="http://schemas.microsoft.com/office/drawing/2014/main" id="{16591C17-C162-4ED4-B88B-BA24EF132F03}"/>
                  </a:ext>
                </a:extLst>
              </p:cNvPr>
              <p:cNvSpPr txBox="1">
                <a:spLocks noRot="1" noChangeAspect="1" noMove="1" noResize="1" noEditPoints="1" noAdjustHandles="1" noChangeArrowheads="1" noChangeShapeType="1" noTextEdit="1"/>
              </p:cNvSpPr>
              <p:nvPr/>
            </p:nvSpPr>
            <p:spPr>
              <a:xfrm>
                <a:off x="395235" y="4996156"/>
                <a:ext cx="2423227" cy="276999"/>
              </a:xfrm>
              <a:prstGeom prst="rect">
                <a:avLst/>
              </a:prstGeom>
              <a:blipFill>
                <a:blip r:embed="rId4"/>
                <a:stretch>
                  <a:fillRect l="-2015" t="-2222" r="-2015" b="-888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2EFAE0FF-41B5-94CE-8150-9B209AF2F2FD}"/>
                  </a:ext>
                </a:extLst>
              </p:cNvPr>
              <p:cNvSpPr txBox="1"/>
              <p:nvPr/>
            </p:nvSpPr>
            <p:spPr>
              <a:xfrm>
                <a:off x="8383856" y="2349599"/>
                <a:ext cx="3514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solidFill>
                            <a:srgbClr val="FF0000"/>
                          </a:solidFill>
                          <a:latin typeface="Cambria Math" panose="02040503050406030204" pitchFamily="18" charset="0"/>
                        </a:rPr>
                        <m:t>5º </m:t>
                      </m:r>
                      <m:r>
                        <a:rPr lang="pt-BR" sz="1800" b="0" i="1" smtClean="0">
                          <a:solidFill>
                            <a:srgbClr val="FF0000"/>
                          </a:solidFill>
                          <a:latin typeface="Cambria Math" panose="02040503050406030204" pitchFamily="18" charset="0"/>
                        </a:rPr>
                        <m:t>𝐴𝑛𝑑𝑎𝑟</m:t>
                      </m:r>
                    </m:oMath>
                  </m:oMathPara>
                </a14:m>
                <a:endParaRPr lang="pt-BR" dirty="0">
                  <a:solidFill>
                    <a:srgbClr val="FF0000"/>
                  </a:solidFill>
                </a:endParaRPr>
              </a:p>
            </p:txBody>
          </p:sp>
        </mc:Choice>
        <mc:Fallback xmlns="">
          <p:sp>
            <p:nvSpPr>
              <p:cNvPr id="18" name="CaixaDeTexto 17">
                <a:extLst>
                  <a:ext uri="{FF2B5EF4-FFF2-40B4-BE49-F238E27FC236}">
                    <a16:creationId xmlns:a16="http://schemas.microsoft.com/office/drawing/2014/main" id="{2EFAE0FF-41B5-94CE-8150-9B209AF2F2FD}"/>
                  </a:ext>
                </a:extLst>
              </p:cNvPr>
              <p:cNvSpPr txBox="1">
                <a:spLocks noRot="1" noChangeAspect="1" noMove="1" noResize="1" noEditPoints="1" noAdjustHandles="1" noChangeArrowheads="1" noChangeShapeType="1" noTextEdit="1"/>
              </p:cNvSpPr>
              <p:nvPr/>
            </p:nvSpPr>
            <p:spPr>
              <a:xfrm>
                <a:off x="8383856" y="2349599"/>
                <a:ext cx="351430" cy="369332"/>
              </a:xfrm>
              <a:prstGeom prst="rect">
                <a:avLst/>
              </a:prstGeom>
              <a:blipFill>
                <a:blip r:embed="rId5"/>
                <a:stretch>
                  <a:fillRect r="-212069"/>
                </a:stretch>
              </a:blipFill>
            </p:spPr>
            <p:txBody>
              <a:bodyPr/>
              <a:lstStyle/>
              <a:p>
                <a:r>
                  <a:rPr lang="pt-BR">
                    <a:noFill/>
                  </a:rPr>
                  <a:t> </a:t>
                </a:r>
              </a:p>
            </p:txBody>
          </p:sp>
        </mc:Fallback>
      </mc:AlternateContent>
      <p:cxnSp>
        <p:nvCxnSpPr>
          <p:cNvPr id="20" name="Conector reto 19">
            <a:extLst>
              <a:ext uri="{FF2B5EF4-FFF2-40B4-BE49-F238E27FC236}">
                <a16:creationId xmlns:a16="http://schemas.microsoft.com/office/drawing/2014/main" id="{2AAF55CE-21B4-DAB5-5BD8-252B5DBD3131}"/>
              </a:ext>
            </a:extLst>
          </p:cNvPr>
          <p:cNvCxnSpPr>
            <a:cxnSpLocks/>
          </p:cNvCxnSpPr>
          <p:nvPr/>
        </p:nvCxnSpPr>
        <p:spPr>
          <a:xfrm>
            <a:off x="8234923" y="2125738"/>
            <a:ext cx="677599" cy="72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D0C48C83-E77B-70B1-2C06-674BB8F6FA04}"/>
              </a:ext>
            </a:extLst>
          </p:cNvPr>
          <p:cNvCxnSpPr>
            <a:cxnSpLocks/>
          </p:cNvCxnSpPr>
          <p:nvPr/>
        </p:nvCxnSpPr>
        <p:spPr>
          <a:xfrm>
            <a:off x="8898454" y="1421821"/>
            <a:ext cx="0" cy="7140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677EC8B7-5E02-E112-8C56-5C69CDCDBDD7}"/>
              </a:ext>
            </a:extLst>
          </p:cNvPr>
          <p:cNvCxnSpPr>
            <a:cxnSpLocks/>
          </p:cNvCxnSpPr>
          <p:nvPr/>
        </p:nvCxnSpPr>
        <p:spPr>
          <a:xfrm>
            <a:off x="8234923" y="2125738"/>
            <a:ext cx="0" cy="39866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id="{234537E0-AD3C-8C4E-D562-A4829DE71683}"/>
              </a:ext>
            </a:extLst>
          </p:cNvPr>
          <p:cNvCxnSpPr>
            <a:cxnSpLocks/>
          </p:cNvCxnSpPr>
          <p:nvPr/>
        </p:nvCxnSpPr>
        <p:spPr>
          <a:xfrm>
            <a:off x="8234923" y="3023115"/>
            <a:ext cx="5632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Elipse 24">
            <a:extLst>
              <a:ext uri="{FF2B5EF4-FFF2-40B4-BE49-F238E27FC236}">
                <a16:creationId xmlns:a16="http://schemas.microsoft.com/office/drawing/2014/main" id="{D8A9D1EF-E8D9-2EEE-739F-6637CCC469FD}"/>
              </a:ext>
            </a:extLst>
          </p:cNvPr>
          <p:cNvSpPr/>
          <p:nvPr/>
        </p:nvSpPr>
        <p:spPr>
          <a:xfrm>
            <a:off x="8383856" y="2946875"/>
            <a:ext cx="145773" cy="1457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de Seta Reta 28">
            <a:extLst>
              <a:ext uri="{FF2B5EF4-FFF2-40B4-BE49-F238E27FC236}">
                <a16:creationId xmlns:a16="http://schemas.microsoft.com/office/drawing/2014/main" id="{9BB58A70-7E9F-5D27-E1CA-EBC0224BFD91}"/>
              </a:ext>
            </a:extLst>
          </p:cNvPr>
          <p:cNvCxnSpPr>
            <a:cxnSpLocks/>
          </p:cNvCxnSpPr>
          <p:nvPr/>
        </p:nvCxnSpPr>
        <p:spPr>
          <a:xfrm>
            <a:off x="7667635" y="3045352"/>
            <a:ext cx="0" cy="68906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to 31">
            <a:extLst>
              <a:ext uri="{FF2B5EF4-FFF2-40B4-BE49-F238E27FC236}">
                <a16:creationId xmlns:a16="http://schemas.microsoft.com/office/drawing/2014/main" id="{DD68A9F5-6FDA-82D4-7F5B-5D0A813F2B5F}"/>
              </a:ext>
            </a:extLst>
          </p:cNvPr>
          <p:cNvCxnSpPr>
            <a:cxnSpLocks/>
          </p:cNvCxnSpPr>
          <p:nvPr/>
        </p:nvCxnSpPr>
        <p:spPr>
          <a:xfrm>
            <a:off x="8046720" y="2183027"/>
            <a:ext cx="4083415"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tângulo 32">
            <a:extLst>
              <a:ext uri="{FF2B5EF4-FFF2-40B4-BE49-F238E27FC236}">
                <a16:creationId xmlns:a16="http://schemas.microsoft.com/office/drawing/2014/main" id="{9B71EF55-BDA8-62E2-FC5B-8982B6BCCD2C}"/>
              </a:ext>
            </a:extLst>
          </p:cNvPr>
          <p:cNvSpPr/>
          <p:nvPr/>
        </p:nvSpPr>
        <p:spPr>
          <a:xfrm>
            <a:off x="9048678" y="477481"/>
            <a:ext cx="1150588" cy="358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4" name="Conector reto 33">
            <a:extLst>
              <a:ext uri="{FF2B5EF4-FFF2-40B4-BE49-F238E27FC236}">
                <a16:creationId xmlns:a16="http://schemas.microsoft.com/office/drawing/2014/main" id="{263F83A8-395C-058C-B33B-D198C71A315B}"/>
              </a:ext>
            </a:extLst>
          </p:cNvPr>
          <p:cNvCxnSpPr>
            <a:cxnSpLocks/>
          </p:cNvCxnSpPr>
          <p:nvPr/>
        </p:nvCxnSpPr>
        <p:spPr>
          <a:xfrm>
            <a:off x="9048678" y="836036"/>
            <a:ext cx="1150588"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tângulo 34">
            <a:extLst>
              <a:ext uri="{FF2B5EF4-FFF2-40B4-BE49-F238E27FC236}">
                <a16:creationId xmlns:a16="http://schemas.microsoft.com/office/drawing/2014/main" id="{024585A8-6681-B3D8-FF46-7D4A920490D7}"/>
              </a:ext>
            </a:extLst>
          </p:cNvPr>
          <p:cNvSpPr/>
          <p:nvPr/>
        </p:nvSpPr>
        <p:spPr>
          <a:xfrm>
            <a:off x="9048678" y="836030"/>
            <a:ext cx="1150588" cy="6261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Triângulo isósceles 35">
            <a:extLst>
              <a:ext uri="{FF2B5EF4-FFF2-40B4-BE49-F238E27FC236}">
                <a16:creationId xmlns:a16="http://schemas.microsoft.com/office/drawing/2014/main" id="{E8617816-DC14-3AEA-3B7F-5FC86BCE0477}"/>
              </a:ext>
            </a:extLst>
          </p:cNvPr>
          <p:cNvSpPr/>
          <p:nvPr/>
        </p:nvSpPr>
        <p:spPr>
          <a:xfrm rot="10800000">
            <a:off x="9226407" y="836030"/>
            <a:ext cx="397565" cy="1060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EA72B347-6B4F-EAAE-F0C8-AC19947CFA18}"/>
                  </a:ext>
                </a:extLst>
              </p:cNvPr>
              <p:cNvSpPr txBox="1"/>
              <p:nvPr/>
            </p:nvSpPr>
            <p:spPr>
              <a:xfrm>
                <a:off x="9098496" y="1162098"/>
                <a:ext cx="105227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𝐶𝑎𝑖𝑥𝑎</m:t>
                      </m:r>
                      <m:r>
                        <a:rPr lang="pt-BR" sz="1400" b="0" i="1" smtClean="0">
                          <a:solidFill>
                            <a:srgbClr val="002060"/>
                          </a:solidFill>
                          <a:latin typeface="Cambria Math" panose="02040503050406030204" pitchFamily="18" charset="0"/>
                        </a:rPr>
                        <m:t> </m:t>
                      </m:r>
                      <m:r>
                        <a:rPr lang="pt-BR" sz="1400" b="0" i="1" smtClean="0">
                          <a:solidFill>
                            <a:srgbClr val="002060"/>
                          </a:solidFill>
                          <a:latin typeface="Cambria Math" panose="02040503050406030204" pitchFamily="18" charset="0"/>
                        </a:rPr>
                        <m:t>𝑑</m:t>
                      </m:r>
                      <m:r>
                        <a:rPr lang="pt-BR" sz="1400" b="0" i="1" smtClean="0">
                          <a:solidFill>
                            <a:srgbClr val="002060"/>
                          </a:solidFill>
                          <a:latin typeface="Cambria Math" panose="02040503050406030204" pitchFamily="18" charset="0"/>
                        </a:rPr>
                        <m:t>á</m:t>
                      </m:r>
                      <m:r>
                        <a:rPr lang="pt-BR" sz="1400" b="0" i="1" smtClean="0">
                          <a:solidFill>
                            <a:srgbClr val="002060"/>
                          </a:solidFill>
                          <a:latin typeface="Cambria Math" panose="02040503050406030204" pitchFamily="18" charset="0"/>
                        </a:rPr>
                        <m:t>𝑔𝑢𝑎</m:t>
                      </m:r>
                    </m:oMath>
                  </m:oMathPara>
                </a14:m>
                <a:endParaRPr lang="pt-BR" sz="1400" dirty="0">
                  <a:solidFill>
                    <a:srgbClr val="002060"/>
                  </a:solidFill>
                </a:endParaRPr>
              </a:p>
            </p:txBody>
          </p:sp>
        </mc:Choice>
        <mc:Fallback xmlns="">
          <p:sp>
            <p:nvSpPr>
              <p:cNvPr id="37" name="CaixaDeTexto 36">
                <a:extLst>
                  <a:ext uri="{FF2B5EF4-FFF2-40B4-BE49-F238E27FC236}">
                    <a16:creationId xmlns:a16="http://schemas.microsoft.com/office/drawing/2014/main" id="{EA72B347-6B4F-EAAE-F0C8-AC19947CFA18}"/>
                  </a:ext>
                </a:extLst>
              </p:cNvPr>
              <p:cNvSpPr txBox="1">
                <a:spLocks noRot="1" noChangeAspect="1" noMove="1" noResize="1" noEditPoints="1" noAdjustHandles="1" noChangeArrowheads="1" noChangeShapeType="1" noTextEdit="1"/>
              </p:cNvSpPr>
              <p:nvPr/>
            </p:nvSpPr>
            <p:spPr>
              <a:xfrm>
                <a:off x="9098496" y="1162098"/>
                <a:ext cx="1052275" cy="215444"/>
              </a:xfrm>
              <a:prstGeom prst="rect">
                <a:avLst/>
              </a:prstGeom>
              <a:blipFill>
                <a:blip r:embed="rId6"/>
                <a:stretch>
                  <a:fillRect l="-4070" r="-5233" b="-31429"/>
                </a:stretch>
              </a:blipFill>
            </p:spPr>
            <p:txBody>
              <a:bodyPr/>
              <a:lstStyle/>
              <a:p>
                <a:r>
                  <a:rPr lang="pt-BR">
                    <a:noFill/>
                  </a:rPr>
                  <a:t> </a:t>
                </a:r>
              </a:p>
            </p:txBody>
          </p:sp>
        </mc:Fallback>
      </mc:AlternateContent>
      <p:cxnSp>
        <p:nvCxnSpPr>
          <p:cNvPr id="38" name="Conector de Seta Reta 37">
            <a:extLst>
              <a:ext uri="{FF2B5EF4-FFF2-40B4-BE49-F238E27FC236}">
                <a16:creationId xmlns:a16="http://schemas.microsoft.com/office/drawing/2014/main" id="{5008A5A6-5D25-230B-1EEE-BBEE0D085D16}"/>
              </a:ext>
            </a:extLst>
          </p:cNvPr>
          <p:cNvCxnSpPr>
            <a:cxnSpLocks/>
          </p:cNvCxnSpPr>
          <p:nvPr/>
        </p:nvCxnSpPr>
        <p:spPr>
          <a:xfrm>
            <a:off x="7666615" y="2037231"/>
            <a:ext cx="0" cy="311943"/>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1A2FACCF-1021-226B-B093-A11935809FFC}"/>
                  </a:ext>
                </a:extLst>
              </p:cNvPr>
              <p:cNvSpPr txBox="1"/>
              <p:nvPr/>
            </p:nvSpPr>
            <p:spPr>
              <a:xfrm>
                <a:off x="11628573" y="1946422"/>
                <a:ext cx="39350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b="0" i="1" smtClean="0">
                          <a:solidFill>
                            <a:srgbClr val="002060"/>
                          </a:solidFill>
                          <a:latin typeface="Cambria Math" panose="02040503050406030204" pitchFamily="18" charset="0"/>
                        </a:rPr>
                        <m:t>𝐿𝑎𝑗𝑒</m:t>
                      </m:r>
                    </m:oMath>
                  </m:oMathPara>
                </a14:m>
                <a:endParaRPr lang="pt-BR" sz="1400" dirty="0">
                  <a:solidFill>
                    <a:srgbClr val="002060"/>
                  </a:solidFill>
                </a:endParaRPr>
              </a:p>
            </p:txBody>
          </p:sp>
        </mc:Choice>
        <mc:Fallback xmlns="">
          <p:sp>
            <p:nvSpPr>
              <p:cNvPr id="41" name="CaixaDeTexto 40">
                <a:extLst>
                  <a:ext uri="{FF2B5EF4-FFF2-40B4-BE49-F238E27FC236}">
                    <a16:creationId xmlns:a16="http://schemas.microsoft.com/office/drawing/2014/main" id="{1A2FACCF-1021-226B-B093-A11935809FFC}"/>
                  </a:ext>
                </a:extLst>
              </p:cNvPr>
              <p:cNvSpPr txBox="1">
                <a:spLocks noRot="1" noChangeAspect="1" noMove="1" noResize="1" noEditPoints="1" noAdjustHandles="1" noChangeArrowheads="1" noChangeShapeType="1" noTextEdit="1"/>
              </p:cNvSpPr>
              <p:nvPr/>
            </p:nvSpPr>
            <p:spPr>
              <a:xfrm>
                <a:off x="11628573" y="1946422"/>
                <a:ext cx="393506" cy="215444"/>
              </a:xfrm>
              <a:prstGeom prst="rect">
                <a:avLst/>
              </a:prstGeom>
              <a:blipFill>
                <a:blip r:embed="rId7"/>
                <a:stretch>
                  <a:fillRect l="-17188" r="-12500" b="-3055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3" name="CaixaDeTexto 42">
                <a:extLst>
                  <a:ext uri="{FF2B5EF4-FFF2-40B4-BE49-F238E27FC236}">
                    <a16:creationId xmlns:a16="http://schemas.microsoft.com/office/drawing/2014/main" id="{4A8F08AD-8EC9-CB7E-D33D-24066F1D0310}"/>
                  </a:ext>
                </a:extLst>
              </p:cNvPr>
              <p:cNvSpPr txBox="1"/>
              <p:nvPr/>
            </p:nvSpPr>
            <p:spPr>
              <a:xfrm>
                <a:off x="7001425" y="2581285"/>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3</m:t>
                      </m:r>
                      <m:r>
                        <a:rPr lang="pt-BR" sz="1400" b="0" i="1" smtClean="0">
                          <a:solidFill>
                            <a:srgbClr val="002060"/>
                          </a:solidFill>
                          <a:latin typeface="Cambria Math" panose="02040503050406030204" pitchFamily="18" charset="0"/>
                        </a:rPr>
                        <m:t>,20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43" name="CaixaDeTexto 42">
                <a:extLst>
                  <a:ext uri="{FF2B5EF4-FFF2-40B4-BE49-F238E27FC236}">
                    <a16:creationId xmlns:a16="http://schemas.microsoft.com/office/drawing/2014/main" id="{4A8F08AD-8EC9-CB7E-D33D-24066F1D0310}"/>
                  </a:ext>
                </a:extLst>
              </p:cNvPr>
              <p:cNvSpPr txBox="1">
                <a:spLocks noRot="1" noChangeAspect="1" noMove="1" noResize="1" noEditPoints="1" noAdjustHandles="1" noChangeArrowheads="1" noChangeShapeType="1" noTextEdit="1"/>
              </p:cNvSpPr>
              <p:nvPr/>
            </p:nvSpPr>
            <p:spPr>
              <a:xfrm>
                <a:off x="7001425" y="2581285"/>
                <a:ext cx="528863" cy="215444"/>
              </a:xfrm>
              <a:prstGeom prst="rect">
                <a:avLst/>
              </a:prstGeom>
              <a:blipFill>
                <a:blip r:embed="rId8"/>
                <a:stretch>
                  <a:fillRect l="-6977" r="-6977" b="-2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4" name="CaixaDeTexto 43">
                <a:extLst>
                  <a:ext uri="{FF2B5EF4-FFF2-40B4-BE49-F238E27FC236}">
                    <a16:creationId xmlns:a16="http://schemas.microsoft.com/office/drawing/2014/main" id="{E297822C-EBD9-2C2F-B3FF-839FCC730C91}"/>
                  </a:ext>
                </a:extLst>
              </p:cNvPr>
              <p:cNvSpPr txBox="1"/>
              <p:nvPr/>
            </p:nvSpPr>
            <p:spPr>
              <a:xfrm>
                <a:off x="7001425" y="2114756"/>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1</m:t>
                      </m:r>
                      <m:r>
                        <a:rPr lang="pt-BR" sz="1400" b="0" i="1" smtClean="0">
                          <a:solidFill>
                            <a:srgbClr val="002060"/>
                          </a:solidFill>
                          <a:latin typeface="Cambria Math" panose="02040503050406030204" pitchFamily="18" charset="0"/>
                        </a:rPr>
                        <m:t>,20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44" name="CaixaDeTexto 43">
                <a:extLst>
                  <a:ext uri="{FF2B5EF4-FFF2-40B4-BE49-F238E27FC236}">
                    <a16:creationId xmlns:a16="http://schemas.microsoft.com/office/drawing/2014/main" id="{E297822C-EBD9-2C2F-B3FF-839FCC730C91}"/>
                  </a:ext>
                </a:extLst>
              </p:cNvPr>
              <p:cNvSpPr txBox="1">
                <a:spLocks noRot="1" noChangeAspect="1" noMove="1" noResize="1" noEditPoints="1" noAdjustHandles="1" noChangeArrowheads="1" noChangeShapeType="1" noTextEdit="1"/>
              </p:cNvSpPr>
              <p:nvPr/>
            </p:nvSpPr>
            <p:spPr>
              <a:xfrm>
                <a:off x="7001425" y="2114756"/>
                <a:ext cx="528863" cy="215444"/>
              </a:xfrm>
              <a:prstGeom prst="rect">
                <a:avLst/>
              </a:prstGeom>
              <a:blipFill>
                <a:blip r:embed="rId9"/>
                <a:stretch>
                  <a:fillRect l="-6977" r="-6977" b="-5714"/>
                </a:stretch>
              </a:blipFill>
            </p:spPr>
            <p:txBody>
              <a:bodyPr/>
              <a:lstStyle/>
              <a:p>
                <a:r>
                  <a:rPr lang="pt-BR">
                    <a:noFill/>
                  </a:rPr>
                  <a:t> </a:t>
                </a:r>
              </a:p>
            </p:txBody>
          </p:sp>
        </mc:Fallback>
      </mc:AlternateContent>
      <p:cxnSp>
        <p:nvCxnSpPr>
          <p:cNvPr id="48" name="Conector de Seta Reta 47">
            <a:extLst>
              <a:ext uri="{FF2B5EF4-FFF2-40B4-BE49-F238E27FC236}">
                <a16:creationId xmlns:a16="http://schemas.microsoft.com/office/drawing/2014/main" id="{B2306E79-DDEC-B9C2-93F0-95C8FF97C8ED}"/>
              </a:ext>
            </a:extLst>
          </p:cNvPr>
          <p:cNvCxnSpPr>
            <a:cxnSpLocks/>
          </p:cNvCxnSpPr>
          <p:nvPr/>
        </p:nvCxnSpPr>
        <p:spPr>
          <a:xfrm>
            <a:off x="10324303" y="1462202"/>
            <a:ext cx="6918" cy="68698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CaixaDeTexto 48">
                <a:extLst>
                  <a:ext uri="{FF2B5EF4-FFF2-40B4-BE49-F238E27FC236}">
                    <a16:creationId xmlns:a16="http://schemas.microsoft.com/office/drawing/2014/main" id="{EFCB352F-0D28-2799-A40F-A9B36061FF00}"/>
                  </a:ext>
                </a:extLst>
              </p:cNvPr>
              <p:cNvSpPr txBox="1"/>
              <p:nvPr/>
            </p:nvSpPr>
            <p:spPr>
              <a:xfrm>
                <a:off x="10391715" y="1720422"/>
                <a:ext cx="42947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1</m:t>
                      </m:r>
                      <m:r>
                        <a:rPr lang="pt-BR" sz="1400" b="0" i="1" smtClean="0">
                          <a:solidFill>
                            <a:srgbClr val="002060"/>
                          </a:solidFill>
                          <a:latin typeface="Cambria Math" panose="02040503050406030204" pitchFamily="18" charset="0"/>
                        </a:rPr>
                        <m:t>,4</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49" name="CaixaDeTexto 48">
                <a:extLst>
                  <a:ext uri="{FF2B5EF4-FFF2-40B4-BE49-F238E27FC236}">
                    <a16:creationId xmlns:a16="http://schemas.microsoft.com/office/drawing/2014/main" id="{EFCB352F-0D28-2799-A40F-A9B36061FF00}"/>
                  </a:ext>
                </a:extLst>
              </p:cNvPr>
              <p:cNvSpPr txBox="1">
                <a:spLocks noRot="1" noChangeAspect="1" noMove="1" noResize="1" noEditPoints="1" noAdjustHandles="1" noChangeArrowheads="1" noChangeShapeType="1" noTextEdit="1"/>
              </p:cNvSpPr>
              <p:nvPr/>
            </p:nvSpPr>
            <p:spPr>
              <a:xfrm>
                <a:off x="10391715" y="1720422"/>
                <a:ext cx="429477" cy="215444"/>
              </a:xfrm>
              <a:prstGeom prst="rect">
                <a:avLst/>
              </a:prstGeom>
              <a:blipFill>
                <a:blip r:embed="rId10"/>
                <a:stretch>
                  <a:fillRect l="-8571" r="-4286" b="-2778"/>
                </a:stretch>
              </a:blipFill>
            </p:spPr>
            <p:txBody>
              <a:bodyPr/>
              <a:lstStyle/>
              <a:p>
                <a:r>
                  <a:rPr lang="pt-BR">
                    <a:noFill/>
                  </a:rPr>
                  <a:t> </a:t>
                </a:r>
              </a:p>
            </p:txBody>
          </p:sp>
        </mc:Fallback>
      </mc:AlternateContent>
      <p:cxnSp>
        <p:nvCxnSpPr>
          <p:cNvPr id="53" name="Conector de Seta Reta 52">
            <a:extLst>
              <a:ext uri="{FF2B5EF4-FFF2-40B4-BE49-F238E27FC236}">
                <a16:creationId xmlns:a16="http://schemas.microsoft.com/office/drawing/2014/main" id="{7E59122C-9625-8A63-326D-D19135641A8A}"/>
              </a:ext>
            </a:extLst>
          </p:cNvPr>
          <p:cNvCxnSpPr>
            <a:cxnSpLocks/>
          </p:cNvCxnSpPr>
          <p:nvPr/>
        </p:nvCxnSpPr>
        <p:spPr>
          <a:xfrm flipH="1">
            <a:off x="7666615" y="2335106"/>
            <a:ext cx="3010" cy="714473"/>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Elipse 60">
            <a:extLst>
              <a:ext uri="{FF2B5EF4-FFF2-40B4-BE49-F238E27FC236}">
                <a16:creationId xmlns:a16="http://schemas.microsoft.com/office/drawing/2014/main" id="{AD18633B-BAE5-0251-4F31-490FB857278C}"/>
              </a:ext>
            </a:extLst>
          </p:cNvPr>
          <p:cNvSpPr/>
          <p:nvPr/>
        </p:nvSpPr>
        <p:spPr>
          <a:xfrm>
            <a:off x="6896869" y="622948"/>
            <a:ext cx="1013775" cy="10511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2" name="Conector reto 61">
            <a:extLst>
              <a:ext uri="{FF2B5EF4-FFF2-40B4-BE49-F238E27FC236}">
                <a16:creationId xmlns:a16="http://schemas.microsoft.com/office/drawing/2014/main" id="{2DAEE1D9-B180-ABF7-79E2-32EDD1C7B56F}"/>
              </a:ext>
            </a:extLst>
          </p:cNvPr>
          <p:cNvCxnSpPr>
            <a:cxnSpLocks/>
          </p:cNvCxnSpPr>
          <p:nvPr/>
        </p:nvCxnSpPr>
        <p:spPr>
          <a:xfrm flipH="1" flipV="1">
            <a:off x="7666615" y="1640839"/>
            <a:ext cx="548269" cy="473917"/>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63" name="Conector reto 62">
            <a:extLst>
              <a:ext uri="{FF2B5EF4-FFF2-40B4-BE49-F238E27FC236}">
                <a16:creationId xmlns:a16="http://schemas.microsoft.com/office/drawing/2014/main" id="{E2F95E58-7053-8447-B848-5F0671F4CBB4}"/>
              </a:ext>
            </a:extLst>
          </p:cNvPr>
          <p:cNvCxnSpPr>
            <a:cxnSpLocks/>
          </p:cNvCxnSpPr>
          <p:nvPr/>
        </p:nvCxnSpPr>
        <p:spPr>
          <a:xfrm>
            <a:off x="6896869" y="1190725"/>
            <a:ext cx="1013775"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CaixaDeTexto 63">
                <a:extLst>
                  <a:ext uri="{FF2B5EF4-FFF2-40B4-BE49-F238E27FC236}">
                    <a16:creationId xmlns:a16="http://schemas.microsoft.com/office/drawing/2014/main" id="{0617F7CF-7685-7B9B-B4AF-4E290C15415A}"/>
                  </a:ext>
                </a:extLst>
              </p:cNvPr>
              <p:cNvSpPr txBox="1"/>
              <p:nvPr/>
            </p:nvSpPr>
            <p:spPr>
              <a:xfrm>
                <a:off x="7202212" y="814712"/>
                <a:ext cx="4680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i="1" smtClean="0">
                          <a:solidFill>
                            <a:srgbClr val="002060"/>
                          </a:solidFill>
                          <a:latin typeface="Cambria Math" panose="02040503050406030204" pitchFamily="18" charset="0"/>
                        </a:rPr>
                        <m:t>𝐴</m:t>
                      </m:r>
                      <m:r>
                        <a:rPr lang="pt-BR" b="0" i="1" smtClean="0">
                          <a:solidFill>
                            <a:srgbClr val="002060"/>
                          </a:solidFill>
                          <a:latin typeface="Cambria Math" panose="02040503050406030204" pitchFamily="18" charset="0"/>
                        </a:rPr>
                        <m:t>𝐹</m:t>
                      </m:r>
                      <m:r>
                        <a:rPr lang="pt-BR" b="0" i="1" smtClean="0">
                          <a:solidFill>
                            <a:srgbClr val="002060"/>
                          </a:solidFill>
                          <a:latin typeface="Cambria Math" panose="02040503050406030204" pitchFamily="18" charset="0"/>
                        </a:rPr>
                        <m:t>1</m:t>
                      </m:r>
                    </m:oMath>
                  </m:oMathPara>
                </a14:m>
                <a:endParaRPr lang="pt-BR" dirty="0">
                  <a:solidFill>
                    <a:srgbClr val="002060"/>
                  </a:solidFill>
                </a:endParaRPr>
              </a:p>
            </p:txBody>
          </p:sp>
        </mc:Choice>
        <mc:Fallback xmlns="">
          <p:sp>
            <p:nvSpPr>
              <p:cNvPr id="64" name="CaixaDeTexto 63">
                <a:extLst>
                  <a:ext uri="{FF2B5EF4-FFF2-40B4-BE49-F238E27FC236}">
                    <a16:creationId xmlns:a16="http://schemas.microsoft.com/office/drawing/2014/main" id="{0617F7CF-7685-7B9B-B4AF-4E290C15415A}"/>
                  </a:ext>
                </a:extLst>
              </p:cNvPr>
              <p:cNvSpPr txBox="1">
                <a:spLocks noRot="1" noChangeAspect="1" noMove="1" noResize="1" noEditPoints="1" noAdjustHandles="1" noChangeArrowheads="1" noChangeShapeType="1" noTextEdit="1"/>
              </p:cNvSpPr>
              <p:nvPr/>
            </p:nvSpPr>
            <p:spPr>
              <a:xfrm>
                <a:off x="7202212" y="814712"/>
                <a:ext cx="468077" cy="276999"/>
              </a:xfrm>
              <a:prstGeom prst="rect">
                <a:avLst/>
              </a:prstGeom>
              <a:blipFill>
                <a:blip r:embed="rId11"/>
                <a:stretch>
                  <a:fillRect l="-10390" r="-12987" b="-6667"/>
                </a:stretch>
              </a:blipFill>
            </p:spPr>
            <p:txBody>
              <a:bodyPr/>
              <a:lstStyle/>
              <a:p>
                <a:r>
                  <a:rPr lang="pt-BR">
                    <a:noFill/>
                  </a:rPr>
                  <a:t> </a:t>
                </a:r>
              </a:p>
            </p:txBody>
          </p:sp>
        </mc:Fallback>
      </mc:AlternateContent>
      <p:sp>
        <p:nvSpPr>
          <p:cNvPr id="65" name="Retângulo 64">
            <a:extLst>
              <a:ext uri="{FF2B5EF4-FFF2-40B4-BE49-F238E27FC236}">
                <a16:creationId xmlns:a16="http://schemas.microsoft.com/office/drawing/2014/main" id="{4E52E470-A5BA-ED2E-1502-0DCD4F979476}"/>
              </a:ext>
            </a:extLst>
          </p:cNvPr>
          <p:cNvSpPr/>
          <p:nvPr/>
        </p:nvSpPr>
        <p:spPr>
          <a:xfrm>
            <a:off x="9048678" y="1467010"/>
            <a:ext cx="340017" cy="2154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3" name="Retângulo 112">
            <a:extLst>
              <a:ext uri="{FF2B5EF4-FFF2-40B4-BE49-F238E27FC236}">
                <a16:creationId xmlns:a16="http://schemas.microsoft.com/office/drawing/2014/main" id="{D15E02E4-8F62-1C22-057C-56BAE5AA60BA}"/>
              </a:ext>
            </a:extLst>
          </p:cNvPr>
          <p:cNvSpPr/>
          <p:nvPr/>
        </p:nvSpPr>
        <p:spPr>
          <a:xfrm>
            <a:off x="9396179" y="1473260"/>
            <a:ext cx="340017" cy="2154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4" name="Retângulo 113">
            <a:extLst>
              <a:ext uri="{FF2B5EF4-FFF2-40B4-BE49-F238E27FC236}">
                <a16:creationId xmlns:a16="http://schemas.microsoft.com/office/drawing/2014/main" id="{ECE0E2BE-88D8-B466-366D-3CD1023CE4E1}"/>
              </a:ext>
            </a:extLst>
          </p:cNvPr>
          <p:cNvSpPr/>
          <p:nvPr/>
        </p:nvSpPr>
        <p:spPr>
          <a:xfrm>
            <a:off x="9748040" y="1465300"/>
            <a:ext cx="340017" cy="2154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5" name="Retângulo 114">
            <a:extLst>
              <a:ext uri="{FF2B5EF4-FFF2-40B4-BE49-F238E27FC236}">
                <a16:creationId xmlns:a16="http://schemas.microsoft.com/office/drawing/2014/main" id="{3AF7D29E-A9AB-1A37-9EC7-85DFE191DC83}"/>
              </a:ext>
            </a:extLst>
          </p:cNvPr>
          <p:cNvSpPr/>
          <p:nvPr/>
        </p:nvSpPr>
        <p:spPr>
          <a:xfrm>
            <a:off x="9154875" y="1694671"/>
            <a:ext cx="340017" cy="2154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6" name="Retângulo 115">
            <a:extLst>
              <a:ext uri="{FF2B5EF4-FFF2-40B4-BE49-F238E27FC236}">
                <a16:creationId xmlns:a16="http://schemas.microsoft.com/office/drawing/2014/main" id="{A77013E9-7943-A90C-7C09-B33A096E8C11}"/>
              </a:ext>
            </a:extLst>
          </p:cNvPr>
          <p:cNvSpPr/>
          <p:nvPr/>
        </p:nvSpPr>
        <p:spPr>
          <a:xfrm>
            <a:off x="9510745" y="1699664"/>
            <a:ext cx="340017" cy="2154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7" name="Retângulo 116">
            <a:extLst>
              <a:ext uri="{FF2B5EF4-FFF2-40B4-BE49-F238E27FC236}">
                <a16:creationId xmlns:a16="http://schemas.microsoft.com/office/drawing/2014/main" id="{1CABE8F7-E8FE-626D-AF96-AC22A3DA3E25}"/>
              </a:ext>
            </a:extLst>
          </p:cNvPr>
          <p:cNvSpPr/>
          <p:nvPr/>
        </p:nvSpPr>
        <p:spPr>
          <a:xfrm>
            <a:off x="9857833" y="1694671"/>
            <a:ext cx="340017" cy="2154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8" name="Retângulo 117">
            <a:extLst>
              <a:ext uri="{FF2B5EF4-FFF2-40B4-BE49-F238E27FC236}">
                <a16:creationId xmlns:a16="http://schemas.microsoft.com/office/drawing/2014/main" id="{31BD61FB-A8CC-153F-53BE-41A50FBDB4B8}"/>
              </a:ext>
            </a:extLst>
          </p:cNvPr>
          <p:cNvSpPr/>
          <p:nvPr/>
        </p:nvSpPr>
        <p:spPr>
          <a:xfrm>
            <a:off x="10105053" y="1468900"/>
            <a:ext cx="94213" cy="2118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9" name="Retângulo 118">
            <a:extLst>
              <a:ext uri="{FF2B5EF4-FFF2-40B4-BE49-F238E27FC236}">
                <a16:creationId xmlns:a16="http://schemas.microsoft.com/office/drawing/2014/main" id="{52ED50FA-E0A0-A4C8-26D9-734961179392}"/>
              </a:ext>
            </a:extLst>
          </p:cNvPr>
          <p:cNvSpPr/>
          <p:nvPr/>
        </p:nvSpPr>
        <p:spPr>
          <a:xfrm>
            <a:off x="9051389" y="1701464"/>
            <a:ext cx="94213" cy="2118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0" name="Retângulo 119">
            <a:extLst>
              <a:ext uri="{FF2B5EF4-FFF2-40B4-BE49-F238E27FC236}">
                <a16:creationId xmlns:a16="http://schemas.microsoft.com/office/drawing/2014/main" id="{4A6A19D8-91A6-BBE6-4C88-7C6D50A8E2B1}"/>
              </a:ext>
            </a:extLst>
          </p:cNvPr>
          <p:cNvSpPr/>
          <p:nvPr/>
        </p:nvSpPr>
        <p:spPr>
          <a:xfrm>
            <a:off x="9048678" y="1916316"/>
            <a:ext cx="340017" cy="2154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1" name="Retângulo 120">
            <a:extLst>
              <a:ext uri="{FF2B5EF4-FFF2-40B4-BE49-F238E27FC236}">
                <a16:creationId xmlns:a16="http://schemas.microsoft.com/office/drawing/2014/main" id="{9352B16B-6599-1A8D-5F0B-D22898B2DF2F}"/>
              </a:ext>
            </a:extLst>
          </p:cNvPr>
          <p:cNvSpPr/>
          <p:nvPr/>
        </p:nvSpPr>
        <p:spPr>
          <a:xfrm>
            <a:off x="9396179" y="1922566"/>
            <a:ext cx="340017" cy="2154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2" name="Retângulo 121">
            <a:extLst>
              <a:ext uri="{FF2B5EF4-FFF2-40B4-BE49-F238E27FC236}">
                <a16:creationId xmlns:a16="http://schemas.microsoft.com/office/drawing/2014/main" id="{D48C419F-FADB-4142-E6D0-0037E29645F2}"/>
              </a:ext>
            </a:extLst>
          </p:cNvPr>
          <p:cNvSpPr/>
          <p:nvPr/>
        </p:nvSpPr>
        <p:spPr>
          <a:xfrm>
            <a:off x="9748040" y="1928674"/>
            <a:ext cx="340017" cy="2154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3" name="Retângulo 122">
            <a:extLst>
              <a:ext uri="{FF2B5EF4-FFF2-40B4-BE49-F238E27FC236}">
                <a16:creationId xmlns:a16="http://schemas.microsoft.com/office/drawing/2014/main" id="{641907AE-489B-97F0-8B1F-0BC65E45E12F}"/>
              </a:ext>
            </a:extLst>
          </p:cNvPr>
          <p:cNvSpPr/>
          <p:nvPr/>
        </p:nvSpPr>
        <p:spPr>
          <a:xfrm>
            <a:off x="10105053" y="1932274"/>
            <a:ext cx="94213" cy="2118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5" name="Conector reto 124">
            <a:extLst>
              <a:ext uri="{FF2B5EF4-FFF2-40B4-BE49-F238E27FC236}">
                <a16:creationId xmlns:a16="http://schemas.microsoft.com/office/drawing/2014/main" id="{0B97AFA0-D699-B9C1-DA7D-BCE6611960BE}"/>
              </a:ext>
            </a:extLst>
          </p:cNvPr>
          <p:cNvCxnSpPr>
            <a:cxnSpLocks/>
          </p:cNvCxnSpPr>
          <p:nvPr/>
        </p:nvCxnSpPr>
        <p:spPr>
          <a:xfrm>
            <a:off x="8226535" y="3734417"/>
            <a:ext cx="5632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6" name="Elipse 125">
            <a:extLst>
              <a:ext uri="{FF2B5EF4-FFF2-40B4-BE49-F238E27FC236}">
                <a16:creationId xmlns:a16="http://schemas.microsoft.com/office/drawing/2014/main" id="{683E7E31-26F5-DE3A-283C-40ECD82A6086}"/>
              </a:ext>
            </a:extLst>
          </p:cNvPr>
          <p:cNvSpPr/>
          <p:nvPr/>
        </p:nvSpPr>
        <p:spPr>
          <a:xfrm>
            <a:off x="8375468" y="3658177"/>
            <a:ext cx="145773" cy="1457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7" name="Conector reto 126">
            <a:extLst>
              <a:ext uri="{FF2B5EF4-FFF2-40B4-BE49-F238E27FC236}">
                <a16:creationId xmlns:a16="http://schemas.microsoft.com/office/drawing/2014/main" id="{804F7FC2-340C-E6B8-3E03-317A49F921C0}"/>
              </a:ext>
            </a:extLst>
          </p:cNvPr>
          <p:cNvCxnSpPr>
            <a:cxnSpLocks/>
          </p:cNvCxnSpPr>
          <p:nvPr/>
        </p:nvCxnSpPr>
        <p:spPr>
          <a:xfrm>
            <a:off x="8234923" y="4540818"/>
            <a:ext cx="5632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8" name="Elipse 127">
            <a:extLst>
              <a:ext uri="{FF2B5EF4-FFF2-40B4-BE49-F238E27FC236}">
                <a16:creationId xmlns:a16="http://schemas.microsoft.com/office/drawing/2014/main" id="{1BC6A22E-FFCA-994E-BD19-9E0EE2084ADF}"/>
              </a:ext>
            </a:extLst>
          </p:cNvPr>
          <p:cNvSpPr/>
          <p:nvPr/>
        </p:nvSpPr>
        <p:spPr>
          <a:xfrm>
            <a:off x="8383856" y="4464578"/>
            <a:ext cx="145773" cy="1457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9" name="Conector reto 128">
            <a:extLst>
              <a:ext uri="{FF2B5EF4-FFF2-40B4-BE49-F238E27FC236}">
                <a16:creationId xmlns:a16="http://schemas.microsoft.com/office/drawing/2014/main" id="{AEB60C20-FE69-97C9-182A-E00045FE7E5D}"/>
              </a:ext>
            </a:extLst>
          </p:cNvPr>
          <p:cNvCxnSpPr>
            <a:cxnSpLocks/>
          </p:cNvCxnSpPr>
          <p:nvPr/>
        </p:nvCxnSpPr>
        <p:spPr>
          <a:xfrm>
            <a:off x="8234923" y="5270980"/>
            <a:ext cx="5632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0" name="Elipse 129">
            <a:extLst>
              <a:ext uri="{FF2B5EF4-FFF2-40B4-BE49-F238E27FC236}">
                <a16:creationId xmlns:a16="http://schemas.microsoft.com/office/drawing/2014/main" id="{B5168933-C0E7-FDF7-32CC-8F50F2DC601A}"/>
              </a:ext>
            </a:extLst>
          </p:cNvPr>
          <p:cNvSpPr/>
          <p:nvPr/>
        </p:nvSpPr>
        <p:spPr>
          <a:xfrm>
            <a:off x="8383856" y="5194740"/>
            <a:ext cx="145773" cy="1457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1" name="Conector reto 130">
            <a:extLst>
              <a:ext uri="{FF2B5EF4-FFF2-40B4-BE49-F238E27FC236}">
                <a16:creationId xmlns:a16="http://schemas.microsoft.com/office/drawing/2014/main" id="{D13CEC3C-980B-87CF-3842-61F2AF0AF2CD}"/>
              </a:ext>
            </a:extLst>
          </p:cNvPr>
          <p:cNvCxnSpPr>
            <a:cxnSpLocks/>
          </p:cNvCxnSpPr>
          <p:nvPr/>
        </p:nvCxnSpPr>
        <p:spPr>
          <a:xfrm>
            <a:off x="8234923" y="6112350"/>
            <a:ext cx="5632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2" name="Elipse 131">
            <a:extLst>
              <a:ext uri="{FF2B5EF4-FFF2-40B4-BE49-F238E27FC236}">
                <a16:creationId xmlns:a16="http://schemas.microsoft.com/office/drawing/2014/main" id="{5DE562E8-D5C8-7B5A-E94E-B2CCE41C446B}"/>
              </a:ext>
            </a:extLst>
          </p:cNvPr>
          <p:cNvSpPr/>
          <p:nvPr/>
        </p:nvSpPr>
        <p:spPr>
          <a:xfrm>
            <a:off x="8383856" y="6036110"/>
            <a:ext cx="145773" cy="1457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4" name="Conector reto 133">
            <a:extLst>
              <a:ext uri="{FF2B5EF4-FFF2-40B4-BE49-F238E27FC236}">
                <a16:creationId xmlns:a16="http://schemas.microsoft.com/office/drawing/2014/main" id="{DC8AC15D-A430-03A9-3E56-40EF7663AA06}"/>
              </a:ext>
            </a:extLst>
          </p:cNvPr>
          <p:cNvCxnSpPr>
            <a:cxnSpLocks/>
          </p:cNvCxnSpPr>
          <p:nvPr/>
        </p:nvCxnSpPr>
        <p:spPr>
          <a:xfrm>
            <a:off x="8234923" y="2338461"/>
            <a:ext cx="5632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5" name="Elipse 134">
            <a:extLst>
              <a:ext uri="{FF2B5EF4-FFF2-40B4-BE49-F238E27FC236}">
                <a16:creationId xmlns:a16="http://schemas.microsoft.com/office/drawing/2014/main" id="{3D37ECE5-10D4-C8E6-04B8-6D8213ADB308}"/>
              </a:ext>
            </a:extLst>
          </p:cNvPr>
          <p:cNvSpPr/>
          <p:nvPr/>
        </p:nvSpPr>
        <p:spPr>
          <a:xfrm>
            <a:off x="8383856" y="2262221"/>
            <a:ext cx="145773" cy="1457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4" name="Conector reto 143">
            <a:extLst>
              <a:ext uri="{FF2B5EF4-FFF2-40B4-BE49-F238E27FC236}">
                <a16:creationId xmlns:a16="http://schemas.microsoft.com/office/drawing/2014/main" id="{7C178C0A-826C-C4FC-55C4-BF35E42B4F22}"/>
              </a:ext>
            </a:extLst>
          </p:cNvPr>
          <p:cNvCxnSpPr>
            <a:cxnSpLocks/>
          </p:cNvCxnSpPr>
          <p:nvPr/>
        </p:nvCxnSpPr>
        <p:spPr>
          <a:xfrm>
            <a:off x="8898454" y="1431056"/>
            <a:ext cx="1409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8" name="Conector de Seta Reta 157">
            <a:extLst>
              <a:ext uri="{FF2B5EF4-FFF2-40B4-BE49-F238E27FC236}">
                <a16:creationId xmlns:a16="http://schemas.microsoft.com/office/drawing/2014/main" id="{0B165E4F-9844-8BE5-74DD-1816ED1E1EDA}"/>
              </a:ext>
            </a:extLst>
          </p:cNvPr>
          <p:cNvCxnSpPr>
            <a:cxnSpLocks/>
          </p:cNvCxnSpPr>
          <p:nvPr/>
        </p:nvCxnSpPr>
        <p:spPr>
          <a:xfrm>
            <a:off x="7666615" y="3703920"/>
            <a:ext cx="0" cy="83689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0" name="Conector de Seta Reta 159">
            <a:extLst>
              <a:ext uri="{FF2B5EF4-FFF2-40B4-BE49-F238E27FC236}">
                <a16:creationId xmlns:a16="http://schemas.microsoft.com/office/drawing/2014/main" id="{0011174C-15F1-448C-C798-DDC9D76B7474}"/>
              </a:ext>
            </a:extLst>
          </p:cNvPr>
          <p:cNvCxnSpPr>
            <a:cxnSpLocks/>
          </p:cNvCxnSpPr>
          <p:nvPr/>
        </p:nvCxnSpPr>
        <p:spPr>
          <a:xfrm>
            <a:off x="7666615" y="4552750"/>
            <a:ext cx="0" cy="71823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2" name="Conector de Seta Reta 161">
            <a:extLst>
              <a:ext uri="{FF2B5EF4-FFF2-40B4-BE49-F238E27FC236}">
                <a16:creationId xmlns:a16="http://schemas.microsoft.com/office/drawing/2014/main" id="{430793C7-17C8-93BF-5F05-F77C1EF95EA2}"/>
              </a:ext>
            </a:extLst>
          </p:cNvPr>
          <p:cNvCxnSpPr>
            <a:cxnSpLocks/>
          </p:cNvCxnSpPr>
          <p:nvPr/>
        </p:nvCxnSpPr>
        <p:spPr>
          <a:xfrm>
            <a:off x="7666615" y="5340510"/>
            <a:ext cx="0" cy="77184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4" name="CaixaDeTexto 163">
                <a:extLst>
                  <a:ext uri="{FF2B5EF4-FFF2-40B4-BE49-F238E27FC236}">
                    <a16:creationId xmlns:a16="http://schemas.microsoft.com/office/drawing/2014/main" id="{AB8C5675-AFB9-5637-490C-177F8BC4EC52}"/>
                  </a:ext>
                </a:extLst>
              </p:cNvPr>
              <p:cNvSpPr txBox="1"/>
              <p:nvPr/>
            </p:nvSpPr>
            <p:spPr>
              <a:xfrm>
                <a:off x="8383856" y="3135923"/>
                <a:ext cx="3514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panose="02040503050406030204" pitchFamily="18" charset="0"/>
                        </a:rPr>
                        <m:t>4</m:t>
                      </m:r>
                      <m:r>
                        <a:rPr lang="pt-BR" sz="1800" b="0" i="1" smtClean="0">
                          <a:solidFill>
                            <a:srgbClr val="FF0000"/>
                          </a:solidFill>
                          <a:latin typeface="Cambria Math" panose="02040503050406030204" pitchFamily="18" charset="0"/>
                        </a:rPr>
                        <m:t>º </m:t>
                      </m:r>
                      <m:r>
                        <a:rPr lang="pt-BR" sz="1800" b="0" i="1" smtClean="0">
                          <a:solidFill>
                            <a:srgbClr val="FF0000"/>
                          </a:solidFill>
                          <a:latin typeface="Cambria Math" panose="02040503050406030204" pitchFamily="18" charset="0"/>
                        </a:rPr>
                        <m:t>𝐴𝑛𝑑𝑎𝑟</m:t>
                      </m:r>
                    </m:oMath>
                  </m:oMathPara>
                </a14:m>
                <a:endParaRPr lang="pt-BR" dirty="0">
                  <a:solidFill>
                    <a:srgbClr val="FF0000"/>
                  </a:solidFill>
                </a:endParaRPr>
              </a:p>
            </p:txBody>
          </p:sp>
        </mc:Choice>
        <mc:Fallback xmlns="">
          <p:sp>
            <p:nvSpPr>
              <p:cNvPr id="164" name="CaixaDeTexto 163">
                <a:extLst>
                  <a:ext uri="{FF2B5EF4-FFF2-40B4-BE49-F238E27FC236}">
                    <a16:creationId xmlns:a16="http://schemas.microsoft.com/office/drawing/2014/main" id="{AB8C5675-AFB9-5637-490C-177F8BC4EC52}"/>
                  </a:ext>
                </a:extLst>
              </p:cNvPr>
              <p:cNvSpPr txBox="1">
                <a:spLocks noRot="1" noChangeAspect="1" noMove="1" noResize="1" noEditPoints="1" noAdjustHandles="1" noChangeArrowheads="1" noChangeShapeType="1" noTextEdit="1"/>
              </p:cNvSpPr>
              <p:nvPr/>
            </p:nvSpPr>
            <p:spPr>
              <a:xfrm>
                <a:off x="8383856" y="3135923"/>
                <a:ext cx="351430" cy="369332"/>
              </a:xfrm>
              <a:prstGeom prst="rect">
                <a:avLst/>
              </a:prstGeom>
              <a:blipFill>
                <a:blip r:embed="rId12"/>
                <a:stretch>
                  <a:fillRect r="-2120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5" name="CaixaDeTexto 164">
                <a:extLst>
                  <a:ext uri="{FF2B5EF4-FFF2-40B4-BE49-F238E27FC236}">
                    <a16:creationId xmlns:a16="http://schemas.microsoft.com/office/drawing/2014/main" id="{7FD174BA-ED07-86BF-907C-EC5E25E6100D}"/>
                  </a:ext>
                </a:extLst>
              </p:cNvPr>
              <p:cNvSpPr txBox="1"/>
              <p:nvPr/>
            </p:nvSpPr>
            <p:spPr>
              <a:xfrm>
                <a:off x="8383856" y="3823686"/>
                <a:ext cx="3514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panose="02040503050406030204" pitchFamily="18" charset="0"/>
                        </a:rPr>
                        <m:t>3</m:t>
                      </m:r>
                      <m:r>
                        <a:rPr lang="pt-BR" sz="1800" b="0" i="1" smtClean="0">
                          <a:solidFill>
                            <a:srgbClr val="FF0000"/>
                          </a:solidFill>
                          <a:latin typeface="Cambria Math" panose="02040503050406030204" pitchFamily="18" charset="0"/>
                        </a:rPr>
                        <m:t>º </m:t>
                      </m:r>
                      <m:r>
                        <a:rPr lang="pt-BR" sz="1800" b="0" i="1" smtClean="0">
                          <a:solidFill>
                            <a:srgbClr val="FF0000"/>
                          </a:solidFill>
                          <a:latin typeface="Cambria Math" panose="02040503050406030204" pitchFamily="18" charset="0"/>
                        </a:rPr>
                        <m:t>𝐴𝑛𝑑𝑎𝑟</m:t>
                      </m:r>
                    </m:oMath>
                  </m:oMathPara>
                </a14:m>
                <a:endParaRPr lang="pt-BR" dirty="0">
                  <a:solidFill>
                    <a:srgbClr val="FF0000"/>
                  </a:solidFill>
                </a:endParaRPr>
              </a:p>
            </p:txBody>
          </p:sp>
        </mc:Choice>
        <mc:Fallback xmlns="">
          <p:sp>
            <p:nvSpPr>
              <p:cNvPr id="165" name="CaixaDeTexto 164">
                <a:extLst>
                  <a:ext uri="{FF2B5EF4-FFF2-40B4-BE49-F238E27FC236}">
                    <a16:creationId xmlns:a16="http://schemas.microsoft.com/office/drawing/2014/main" id="{7FD174BA-ED07-86BF-907C-EC5E25E6100D}"/>
                  </a:ext>
                </a:extLst>
              </p:cNvPr>
              <p:cNvSpPr txBox="1">
                <a:spLocks noRot="1" noChangeAspect="1" noMove="1" noResize="1" noEditPoints="1" noAdjustHandles="1" noChangeArrowheads="1" noChangeShapeType="1" noTextEdit="1"/>
              </p:cNvSpPr>
              <p:nvPr/>
            </p:nvSpPr>
            <p:spPr>
              <a:xfrm>
                <a:off x="8383856" y="3823686"/>
                <a:ext cx="351430" cy="369332"/>
              </a:xfrm>
              <a:prstGeom prst="rect">
                <a:avLst/>
              </a:prstGeom>
              <a:blipFill>
                <a:blip r:embed="rId13"/>
                <a:stretch>
                  <a:fillRect r="-2120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6" name="CaixaDeTexto 165">
                <a:extLst>
                  <a:ext uri="{FF2B5EF4-FFF2-40B4-BE49-F238E27FC236}">
                    <a16:creationId xmlns:a16="http://schemas.microsoft.com/office/drawing/2014/main" id="{0A1893BF-7EE8-8B01-6197-70ACFFC35E70}"/>
                  </a:ext>
                </a:extLst>
              </p:cNvPr>
              <p:cNvSpPr txBox="1"/>
              <p:nvPr/>
            </p:nvSpPr>
            <p:spPr>
              <a:xfrm>
                <a:off x="8366210" y="4624154"/>
                <a:ext cx="3514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1">
                          <a:solidFill>
                            <a:srgbClr val="FF0000"/>
                          </a:solidFill>
                          <a:latin typeface="Cambria Math" panose="02040503050406030204" pitchFamily="18" charset="0"/>
                        </a:rPr>
                        <m:t>2</m:t>
                      </m:r>
                      <m:r>
                        <a:rPr lang="pt-BR" sz="1800" b="0" i="1" smtClean="0">
                          <a:solidFill>
                            <a:srgbClr val="FF0000"/>
                          </a:solidFill>
                          <a:latin typeface="Cambria Math" panose="02040503050406030204" pitchFamily="18" charset="0"/>
                        </a:rPr>
                        <m:t>º </m:t>
                      </m:r>
                      <m:r>
                        <a:rPr lang="pt-BR" sz="1800" b="0" i="1" smtClean="0">
                          <a:solidFill>
                            <a:srgbClr val="FF0000"/>
                          </a:solidFill>
                          <a:latin typeface="Cambria Math" panose="02040503050406030204" pitchFamily="18" charset="0"/>
                        </a:rPr>
                        <m:t>𝐴𝑛𝑑𝑎𝑟</m:t>
                      </m:r>
                    </m:oMath>
                  </m:oMathPara>
                </a14:m>
                <a:endParaRPr lang="pt-BR" dirty="0">
                  <a:solidFill>
                    <a:srgbClr val="FF0000"/>
                  </a:solidFill>
                </a:endParaRPr>
              </a:p>
            </p:txBody>
          </p:sp>
        </mc:Choice>
        <mc:Fallback xmlns="">
          <p:sp>
            <p:nvSpPr>
              <p:cNvPr id="166" name="CaixaDeTexto 165">
                <a:extLst>
                  <a:ext uri="{FF2B5EF4-FFF2-40B4-BE49-F238E27FC236}">
                    <a16:creationId xmlns:a16="http://schemas.microsoft.com/office/drawing/2014/main" id="{0A1893BF-7EE8-8B01-6197-70ACFFC35E70}"/>
                  </a:ext>
                </a:extLst>
              </p:cNvPr>
              <p:cNvSpPr txBox="1">
                <a:spLocks noRot="1" noChangeAspect="1" noMove="1" noResize="1" noEditPoints="1" noAdjustHandles="1" noChangeArrowheads="1" noChangeShapeType="1" noTextEdit="1"/>
              </p:cNvSpPr>
              <p:nvPr/>
            </p:nvSpPr>
            <p:spPr>
              <a:xfrm>
                <a:off x="8366210" y="4624154"/>
                <a:ext cx="351430" cy="369332"/>
              </a:xfrm>
              <a:prstGeom prst="rect">
                <a:avLst/>
              </a:prstGeom>
              <a:blipFill>
                <a:blip r:embed="rId14"/>
                <a:stretch>
                  <a:fillRect r="-2120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7" name="CaixaDeTexto 166">
                <a:extLst>
                  <a:ext uri="{FF2B5EF4-FFF2-40B4-BE49-F238E27FC236}">
                    <a16:creationId xmlns:a16="http://schemas.microsoft.com/office/drawing/2014/main" id="{FDFCB09D-76F9-5436-E94A-771FB5869001}"/>
                  </a:ext>
                </a:extLst>
              </p:cNvPr>
              <p:cNvSpPr txBox="1"/>
              <p:nvPr/>
            </p:nvSpPr>
            <p:spPr>
              <a:xfrm>
                <a:off x="8383707" y="5395994"/>
                <a:ext cx="3514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solidFill>
                            <a:srgbClr val="FF0000"/>
                          </a:solidFill>
                          <a:latin typeface="Cambria Math" panose="02040503050406030204" pitchFamily="18" charset="0"/>
                        </a:rPr>
                        <m:t>1º </m:t>
                      </m:r>
                      <m:r>
                        <a:rPr lang="pt-BR" sz="1800" b="0" i="1" smtClean="0">
                          <a:solidFill>
                            <a:srgbClr val="FF0000"/>
                          </a:solidFill>
                          <a:latin typeface="Cambria Math" panose="02040503050406030204" pitchFamily="18" charset="0"/>
                        </a:rPr>
                        <m:t>𝐴𝑛𝑑𝑎𝑟</m:t>
                      </m:r>
                    </m:oMath>
                  </m:oMathPara>
                </a14:m>
                <a:endParaRPr lang="pt-BR" dirty="0">
                  <a:solidFill>
                    <a:srgbClr val="FF0000"/>
                  </a:solidFill>
                </a:endParaRPr>
              </a:p>
            </p:txBody>
          </p:sp>
        </mc:Choice>
        <mc:Fallback xmlns="">
          <p:sp>
            <p:nvSpPr>
              <p:cNvPr id="167" name="CaixaDeTexto 166">
                <a:extLst>
                  <a:ext uri="{FF2B5EF4-FFF2-40B4-BE49-F238E27FC236}">
                    <a16:creationId xmlns:a16="http://schemas.microsoft.com/office/drawing/2014/main" id="{FDFCB09D-76F9-5436-E94A-771FB5869001}"/>
                  </a:ext>
                </a:extLst>
              </p:cNvPr>
              <p:cNvSpPr txBox="1">
                <a:spLocks noRot="1" noChangeAspect="1" noMove="1" noResize="1" noEditPoints="1" noAdjustHandles="1" noChangeArrowheads="1" noChangeShapeType="1" noTextEdit="1"/>
              </p:cNvSpPr>
              <p:nvPr/>
            </p:nvSpPr>
            <p:spPr>
              <a:xfrm>
                <a:off x="8383707" y="5395994"/>
                <a:ext cx="351430" cy="369332"/>
              </a:xfrm>
              <a:prstGeom prst="rect">
                <a:avLst/>
              </a:prstGeom>
              <a:blipFill>
                <a:blip r:embed="rId15"/>
                <a:stretch>
                  <a:fillRect r="-2120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8" name="CaixaDeTexto 167">
                <a:extLst>
                  <a:ext uri="{FF2B5EF4-FFF2-40B4-BE49-F238E27FC236}">
                    <a16:creationId xmlns:a16="http://schemas.microsoft.com/office/drawing/2014/main" id="{0E3F774A-051E-F920-C1E2-EEABAB3B4919}"/>
                  </a:ext>
                </a:extLst>
              </p:cNvPr>
              <p:cNvSpPr txBox="1"/>
              <p:nvPr/>
            </p:nvSpPr>
            <p:spPr>
              <a:xfrm>
                <a:off x="8366210" y="6237363"/>
                <a:ext cx="3514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800" b="0" i="1" smtClean="0">
                          <a:solidFill>
                            <a:srgbClr val="FF0000"/>
                          </a:solidFill>
                          <a:latin typeface="Cambria Math" panose="02040503050406030204" pitchFamily="18" charset="0"/>
                        </a:rPr>
                        <m:t>𝑇</m:t>
                      </m:r>
                      <m:r>
                        <a:rPr lang="pt-BR" sz="1800" b="0" i="1" smtClean="0">
                          <a:solidFill>
                            <a:srgbClr val="FF0000"/>
                          </a:solidFill>
                          <a:latin typeface="Cambria Math" panose="02040503050406030204" pitchFamily="18" charset="0"/>
                        </a:rPr>
                        <m:t>é</m:t>
                      </m:r>
                      <m:r>
                        <a:rPr lang="pt-BR" sz="1800" b="0" i="1" smtClean="0">
                          <a:solidFill>
                            <a:srgbClr val="FF0000"/>
                          </a:solidFill>
                          <a:latin typeface="Cambria Math" panose="02040503050406030204" pitchFamily="18" charset="0"/>
                        </a:rPr>
                        <m:t>𝑟𝑟𝑒𝑜</m:t>
                      </m:r>
                    </m:oMath>
                  </m:oMathPara>
                </a14:m>
                <a:endParaRPr lang="pt-BR" dirty="0">
                  <a:solidFill>
                    <a:srgbClr val="FF0000"/>
                  </a:solidFill>
                </a:endParaRPr>
              </a:p>
            </p:txBody>
          </p:sp>
        </mc:Choice>
        <mc:Fallback xmlns="">
          <p:sp>
            <p:nvSpPr>
              <p:cNvPr id="168" name="CaixaDeTexto 167">
                <a:extLst>
                  <a:ext uri="{FF2B5EF4-FFF2-40B4-BE49-F238E27FC236}">
                    <a16:creationId xmlns:a16="http://schemas.microsoft.com/office/drawing/2014/main" id="{0E3F774A-051E-F920-C1E2-EEABAB3B4919}"/>
                  </a:ext>
                </a:extLst>
              </p:cNvPr>
              <p:cNvSpPr txBox="1">
                <a:spLocks noRot="1" noChangeAspect="1" noMove="1" noResize="1" noEditPoints="1" noAdjustHandles="1" noChangeArrowheads="1" noChangeShapeType="1" noTextEdit="1"/>
              </p:cNvSpPr>
              <p:nvPr/>
            </p:nvSpPr>
            <p:spPr>
              <a:xfrm>
                <a:off x="8366210" y="6237363"/>
                <a:ext cx="351430" cy="369332"/>
              </a:xfrm>
              <a:prstGeom prst="rect">
                <a:avLst/>
              </a:prstGeom>
              <a:blipFill>
                <a:blip r:embed="rId16"/>
                <a:stretch>
                  <a:fillRect r="-15172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9" name="CaixaDeTexto 168">
                <a:extLst>
                  <a:ext uri="{FF2B5EF4-FFF2-40B4-BE49-F238E27FC236}">
                    <a16:creationId xmlns:a16="http://schemas.microsoft.com/office/drawing/2014/main" id="{4FC43FC6-4C3C-B9E4-0B2B-A597E293AC7A}"/>
                  </a:ext>
                </a:extLst>
              </p:cNvPr>
              <p:cNvSpPr txBox="1"/>
              <p:nvPr/>
            </p:nvSpPr>
            <p:spPr>
              <a:xfrm>
                <a:off x="6998228" y="3194687"/>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3</m:t>
                      </m:r>
                      <m:r>
                        <a:rPr lang="pt-BR" sz="1400" b="0" i="1" smtClean="0">
                          <a:solidFill>
                            <a:srgbClr val="002060"/>
                          </a:solidFill>
                          <a:latin typeface="Cambria Math" panose="02040503050406030204" pitchFamily="18" charset="0"/>
                        </a:rPr>
                        <m:t>,20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169" name="CaixaDeTexto 168">
                <a:extLst>
                  <a:ext uri="{FF2B5EF4-FFF2-40B4-BE49-F238E27FC236}">
                    <a16:creationId xmlns:a16="http://schemas.microsoft.com/office/drawing/2014/main" id="{4FC43FC6-4C3C-B9E4-0B2B-A597E293AC7A}"/>
                  </a:ext>
                </a:extLst>
              </p:cNvPr>
              <p:cNvSpPr txBox="1">
                <a:spLocks noRot="1" noChangeAspect="1" noMove="1" noResize="1" noEditPoints="1" noAdjustHandles="1" noChangeArrowheads="1" noChangeShapeType="1" noTextEdit="1"/>
              </p:cNvSpPr>
              <p:nvPr/>
            </p:nvSpPr>
            <p:spPr>
              <a:xfrm>
                <a:off x="6998228" y="3194687"/>
                <a:ext cx="528863" cy="215444"/>
              </a:xfrm>
              <a:prstGeom prst="rect">
                <a:avLst/>
              </a:prstGeom>
              <a:blipFill>
                <a:blip r:embed="rId8"/>
                <a:stretch>
                  <a:fillRect l="-6897" r="-5747" b="-571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0" name="CaixaDeTexto 169">
                <a:extLst>
                  <a:ext uri="{FF2B5EF4-FFF2-40B4-BE49-F238E27FC236}">
                    <a16:creationId xmlns:a16="http://schemas.microsoft.com/office/drawing/2014/main" id="{F5D62F22-3168-6BDF-88A0-EA2A8E269A2C}"/>
                  </a:ext>
                </a:extLst>
              </p:cNvPr>
              <p:cNvSpPr txBox="1"/>
              <p:nvPr/>
            </p:nvSpPr>
            <p:spPr>
              <a:xfrm>
                <a:off x="6998228" y="3977574"/>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3</m:t>
                      </m:r>
                      <m:r>
                        <a:rPr lang="pt-BR" sz="1400" b="0" i="1" smtClean="0">
                          <a:solidFill>
                            <a:srgbClr val="002060"/>
                          </a:solidFill>
                          <a:latin typeface="Cambria Math" panose="02040503050406030204" pitchFamily="18" charset="0"/>
                        </a:rPr>
                        <m:t>,20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170" name="CaixaDeTexto 169">
                <a:extLst>
                  <a:ext uri="{FF2B5EF4-FFF2-40B4-BE49-F238E27FC236}">
                    <a16:creationId xmlns:a16="http://schemas.microsoft.com/office/drawing/2014/main" id="{F5D62F22-3168-6BDF-88A0-EA2A8E269A2C}"/>
                  </a:ext>
                </a:extLst>
              </p:cNvPr>
              <p:cNvSpPr txBox="1">
                <a:spLocks noRot="1" noChangeAspect="1" noMove="1" noResize="1" noEditPoints="1" noAdjustHandles="1" noChangeArrowheads="1" noChangeShapeType="1" noTextEdit="1"/>
              </p:cNvSpPr>
              <p:nvPr/>
            </p:nvSpPr>
            <p:spPr>
              <a:xfrm>
                <a:off x="6998228" y="3977574"/>
                <a:ext cx="528863" cy="215444"/>
              </a:xfrm>
              <a:prstGeom prst="rect">
                <a:avLst/>
              </a:prstGeom>
              <a:blipFill>
                <a:blip r:embed="rId17"/>
                <a:stretch>
                  <a:fillRect l="-6897" r="-5747" b="-2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1" name="CaixaDeTexto 170">
                <a:extLst>
                  <a:ext uri="{FF2B5EF4-FFF2-40B4-BE49-F238E27FC236}">
                    <a16:creationId xmlns:a16="http://schemas.microsoft.com/office/drawing/2014/main" id="{1FE42142-D369-82E5-BBB2-44F5DCE26830}"/>
                  </a:ext>
                </a:extLst>
              </p:cNvPr>
              <p:cNvSpPr txBox="1"/>
              <p:nvPr/>
            </p:nvSpPr>
            <p:spPr>
              <a:xfrm>
                <a:off x="7024713" y="4823002"/>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3</m:t>
                      </m:r>
                      <m:r>
                        <a:rPr lang="pt-BR" sz="1400" b="0" i="1" smtClean="0">
                          <a:solidFill>
                            <a:srgbClr val="002060"/>
                          </a:solidFill>
                          <a:latin typeface="Cambria Math" panose="02040503050406030204" pitchFamily="18" charset="0"/>
                        </a:rPr>
                        <m:t>,20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171" name="CaixaDeTexto 170">
                <a:extLst>
                  <a:ext uri="{FF2B5EF4-FFF2-40B4-BE49-F238E27FC236}">
                    <a16:creationId xmlns:a16="http://schemas.microsoft.com/office/drawing/2014/main" id="{1FE42142-D369-82E5-BBB2-44F5DCE26830}"/>
                  </a:ext>
                </a:extLst>
              </p:cNvPr>
              <p:cNvSpPr txBox="1">
                <a:spLocks noRot="1" noChangeAspect="1" noMove="1" noResize="1" noEditPoints="1" noAdjustHandles="1" noChangeArrowheads="1" noChangeShapeType="1" noTextEdit="1"/>
              </p:cNvSpPr>
              <p:nvPr/>
            </p:nvSpPr>
            <p:spPr>
              <a:xfrm>
                <a:off x="7024713" y="4823002"/>
                <a:ext cx="528863" cy="215444"/>
              </a:xfrm>
              <a:prstGeom prst="rect">
                <a:avLst/>
              </a:prstGeom>
              <a:blipFill>
                <a:blip r:embed="rId8"/>
                <a:stretch>
                  <a:fillRect l="-6897" r="-5747" b="-277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2" name="CaixaDeTexto 171">
                <a:extLst>
                  <a:ext uri="{FF2B5EF4-FFF2-40B4-BE49-F238E27FC236}">
                    <a16:creationId xmlns:a16="http://schemas.microsoft.com/office/drawing/2014/main" id="{7B6FA70F-A3C9-3916-AA73-5DAC2494F1C0}"/>
                  </a:ext>
                </a:extLst>
              </p:cNvPr>
              <p:cNvSpPr txBox="1"/>
              <p:nvPr/>
            </p:nvSpPr>
            <p:spPr>
              <a:xfrm>
                <a:off x="7024713" y="5618708"/>
                <a:ext cx="5288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400" i="1" smtClean="0">
                          <a:solidFill>
                            <a:srgbClr val="002060"/>
                          </a:solidFill>
                          <a:latin typeface="Cambria Math" panose="02040503050406030204" pitchFamily="18" charset="0"/>
                        </a:rPr>
                        <m:t>3</m:t>
                      </m:r>
                      <m:r>
                        <a:rPr lang="pt-BR" sz="1400" b="0" i="1" smtClean="0">
                          <a:solidFill>
                            <a:srgbClr val="002060"/>
                          </a:solidFill>
                          <a:latin typeface="Cambria Math" panose="02040503050406030204" pitchFamily="18" charset="0"/>
                        </a:rPr>
                        <m:t>,20</m:t>
                      </m:r>
                      <m:r>
                        <a:rPr lang="pt-BR" sz="1400" b="0" i="1" smtClean="0">
                          <a:solidFill>
                            <a:srgbClr val="002060"/>
                          </a:solidFill>
                          <a:latin typeface="Cambria Math" panose="02040503050406030204" pitchFamily="18" charset="0"/>
                        </a:rPr>
                        <m:t>𝑚</m:t>
                      </m:r>
                    </m:oMath>
                  </m:oMathPara>
                </a14:m>
                <a:endParaRPr lang="pt-BR" sz="1400" dirty="0">
                  <a:solidFill>
                    <a:srgbClr val="002060"/>
                  </a:solidFill>
                </a:endParaRPr>
              </a:p>
            </p:txBody>
          </p:sp>
        </mc:Choice>
        <mc:Fallback xmlns="">
          <p:sp>
            <p:nvSpPr>
              <p:cNvPr id="172" name="CaixaDeTexto 171">
                <a:extLst>
                  <a:ext uri="{FF2B5EF4-FFF2-40B4-BE49-F238E27FC236}">
                    <a16:creationId xmlns:a16="http://schemas.microsoft.com/office/drawing/2014/main" id="{7B6FA70F-A3C9-3916-AA73-5DAC2494F1C0}"/>
                  </a:ext>
                </a:extLst>
              </p:cNvPr>
              <p:cNvSpPr txBox="1">
                <a:spLocks noRot="1" noChangeAspect="1" noMove="1" noResize="1" noEditPoints="1" noAdjustHandles="1" noChangeArrowheads="1" noChangeShapeType="1" noTextEdit="1"/>
              </p:cNvSpPr>
              <p:nvPr/>
            </p:nvSpPr>
            <p:spPr>
              <a:xfrm>
                <a:off x="7024713" y="5618708"/>
                <a:ext cx="528863" cy="215444"/>
              </a:xfrm>
              <a:prstGeom prst="rect">
                <a:avLst/>
              </a:prstGeom>
              <a:blipFill>
                <a:blip r:embed="rId8"/>
                <a:stretch>
                  <a:fillRect l="-6897" r="-5747" b="-5714"/>
                </a:stretch>
              </a:blipFill>
            </p:spPr>
            <p:txBody>
              <a:bodyPr/>
              <a:lstStyle/>
              <a:p>
                <a:r>
                  <a:rPr lang="pt-BR">
                    <a:noFill/>
                  </a:rPr>
                  <a:t> </a:t>
                </a:r>
              </a:p>
            </p:txBody>
          </p:sp>
        </mc:Fallback>
      </mc:AlternateContent>
    </p:spTree>
    <p:extLst>
      <p:ext uri="{BB962C8B-B14F-4D97-AF65-F5344CB8AC3E}">
        <p14:creationId xmlns:p14="http://schemas.microsoft.com/office/powerpoint/2010/main" val="188487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 name="Título 1">
            <a:extLst>
              <a:ext uri="{FF2B5EF4-FFF2-40B4-BE49-F238E27FC236}">
                <a16:creationId xmlns:a16="http://schemas.microsoft.com/office/drawing/2014/main" id="{FE276402-8F0A-4EE9-84B1-82B0FFA7D2A8}"/>
              </a:ext>
            </a:extLst>
          </p:cNvPr>
          <p:cNvSpPr>
            <a:spLocks noGrp="1"/>
          </p:cNvSpPr>
          <p:nvPr>
            <p:ph type="title"/>
          </p:nvPr>
        </p:nvSpPr>
        <p:spPr>
          <a:xfrm>
            <a:off x="841248" y="5529884"/>
            <a:ext cx="5802656" cy="1096331"/>
          </a:xfrm>
        </p:spPr>
        <p:txBody>
          <a:bodyPr>
            <a:normAutofit/>
          </a:bodyPr>
          <a:lstStyle/>
          <a:p>
            <a:r>
              <a:rPr lang="pt-BR" sz="4000" dirty="0">
                <a:solidFill>
                  <a:srgbClr val="303030"/>
                </a:solidFill>
              </a:rPr>
              <a:t>Conjunto Elevatório</a:t>
            </a:r>
          </a:p>
        </p:txBody>
      </p:sp>
      <p:sp>
        <p:nvSpPr>
          <p:cNvPr id="3" name="Espaço Reservado para Conteúdo 2">
            <a:extLst>
              <a:ext uri="{FF2B5EF4-FFF2-40B4-BE49-F238E27FC236}">
                <a16:creationId xmlns:a16="http://schemas.microsoft.com/office/drawing/2014/main" id="{3E581C4B-B31D-4E05-BA9F-8761D17F6BD1}"/>
              </a:ext>
            </a:extLst>
          </p:cNvPr>
          <p:cNvSpPr>
            <a:spLocks noGrp="1"/>
          </p:cNvSpPr>
          <p:nvPr>
            <p:ph idx="1"/>
          </p:nvPr>
        </p:nvSpPr>
        <p:spPr>
          <a:xfrm>
            <a:off x="841248" y="601315"/>
            <a:ext cx="5802656" cy="4384342"/>
          </a:xfrm>
        </p:spPr>
        <p:txBody>
          <a:bodyPr anchor="ctr">
            <a:normAutofit fontScale="92500"/>
          </a:bodyPr>
          <a:lstStyle/>
          <a:p>
            <a:pPr algn="just"/>
            <a:r>
              <a:rPr lang="pt-BR" dirty="0"/>
              <a:t>Uma instalação elevatória consiste no bombeamento de água de um reservatório inferior para um reservatório superior. A NBR 5626 recomenda que, no caso de grandes reservatórios, o tempo de enchimento pode ser de até 6 horas dependendo do tipo de edifício. As recomendações são de 4 horas de funcionamento para prédios de escritórios, 5 horas para prédios de apartamentos e 6 horas para hospitais e hotéis. </a:t>
            </a:r>
          </a:p>
          <a:p>
            <a:pPr algn="just"/>
            <a:endParaRPr lang="pt-BR" sz="2000" dirty="0"/>
          </a:p>
        </p:txBody>
      </p:sp>
      <p:pic>
        <p:nvPicPr>
          <p:cNvPr id="1028" name="Picture 4" descr="Bomba para Circulação Texius TBHCM 12-10M 2,0CV Água Quente ...">
            <a:extLst>
              <a:ext uri="{FF2B5EF4-FFF2-40B4-BE49-F238E27FC236}">
                <a16:creationId xmlns:a16="http://schemas.microsoft.com/office/drawing/2014/main" id="{EA11EBD0-8ADC-473C-8F02-379818560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081" y="3322715"/>
            <a:ext cx="1843792" cy="184379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descr="Diagrama&#10;&#10;Descrição gerada automaticamente">
            <a:extLst>
              <a:ext uri="{FF2B5EF4-FFF2-40B4-BE49-F238E27FC236}">
                <a16:creationId xmlns:a16="http://schemas.microsoft.com/office/drawing/2014/main" id="{A1CAC0F8-62CE-5FBC-BE3C-C515FE9D1C27}"/>
              </a:ext>
            </a:extLst>
          </p:cNvPr>
          <p:cNvPicPr>
            <a:picLocks noChangeAspect="1"/>
          </p:cNvPicPr>
          <p:nvPr/>
        </p:nvPicPr>
        <p:blipFill rotWithShape="1">
          <a:blip r:embed="rId3">
            <a:extLst>
              <a:ext uri="{28A0092B-C50C-407E-A947-70E740481C1C}">
                <a14:useLocalDpi xmlns:a14="http://schemas.microsoft.com/office/drawing/2010/main" val="0"/>
              </a:ext>
            </a:extLst>
          </a:blip>
          <a:srcRect t="24906"/>
          <a:stretch/>
        </p:blipFill>
        <p:spPr>
          <a:xfrm>
            <a:off x="7496579" y="103238"/>
            <a:ext cx="4030795" cy="3039288"/>
          </a:xfrm>
          <a:prstGeom prst="rect">
            <a:avLst/>
          </a:prstGeom>
        </p:spPr>
      </p:pic>
    </p:spTree>
    <p:extLst>
      <p:ext uri="{BB962C8B-B14F-4D97-AF65-F5344CB8AC3E}">
        <p14:creationId xmlns:p14="http://schemas.microsoft.com/office/powerpoint/2010/main" val="1982434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2162BA8-C50C-4E7F-B631-106CAA326782}"/>
              </a:ext>
            </a:extLst>
          </p:cNvPr>
          <p:cNvSpPr>
            <a:spLocks noGrp="1"/>
          </p:cNvSpPr>
          <p:nvPr>
            <p:ph type="title"/>
          </p:nvPr>
        </p:nvSpPr>
        <p:spPr/>
        <p:txBody>
          <a:bodyPr/>
          <a:lstStyle/>
          <a:p>
            <a:r>
              <a:rPr lang="pt-BR" dirty="0">
                <a:solidFill>
                  <a:srgbClr val="303030"/>
                </a:solidFill>
              </a:rPr>
              <a:t>Conjunto Elevatório: Dimensionamento</a:t>
            </a:r>
            <a:endParaRPr lang="pt-BR" dirty="0"/>
          </a:p>
        </p:txBody>
      </p:sp>
      <p:sp>
        <p:nvSpPr>
          <p:cNvPr id="5" name="Espaço Reservado para Texto 4">
            <a:extLst>
              <a:ext uri="{FF2B5EF4-FFF2-40B4-BE49-F238E27FC236}">
                <a16:creationId xmlns:a16="http://schemas.microsoft.com/office/drawing/2014/main" id="{8E47CB21-67F4-4BB1-A122-8A3D9C61CFE8}"/>
              </a:ext>
            </a:extLst>
          </p:cNvPr>
          <p:cNvSpPr>
            <a:spLocks noGrp="1"/>
          </p:cNvSpPr>
          <p:nvPr>
            <p:ph type="body" idx="1"/>
          </p:nvPr>
        </p:nvSpPr>
        <p:spPr/>
        <p:txBody>
          <a:bodyPr/>
          <a:lstStyle/>
          <a:p>
            <a:r>
              <a:rPr lang="pt-BR" dirty="0"/>
              <a:t>Recalque</a:t>
            </a:r>
          </a:p>
        </p:txBody>
      </p:sp>
      <mc:AlternateContent xmlns:mc="http://schemas.openxmlformats.org/markup-compatibility/2006" xmlns:a14="http://schemas.microsoft.com/office/drawing/2010/main">
        <mc:Choice Requires="a14">
          <p:sp>
            <p:nvSpPr>
              <p:cNvPr id="6" name="Espaço Reservado para Conteúdo 5">
                <a:extLst>
                  <a:ext uri="{FF2B5EF4-FFF2-40B4-BE49-F238E27FC236}">
                    <a16:creationId xmlns:a16="http://schemas.microsoft.com/office/drawing/2014/main" id="{44A6528F-EBB3-45AA-9636-21CC54DAF660}"/>
                  </a:ext>
                </a:extLst>
              </p:cNvPr>
              <p:cNvSpPr>
                <a:spLocks noGrp="1"/>
              </p:cNvSpPr>
              <p:nvPr>
                <p:ph sz="half" idx="2"/>
              </p:nvPr>
            </p:nvSpPr>
            <p:spPr/>
            <p:txBody>
              <a:bodyPr>
                <a:normAutofit/>
              </a:bodyPr>
              <a:lstStyle/>
              <a:p>
                <a:pPr marL="0" indent="0" algn="ctr">
                  <a:buNone/>
                </a:pPr>
                <a14:m>
                  <m:oMath xmlns:m="http://schemas.openxmlformats.org/officeDocument/2006/math">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𝜙</m:t>
                        </m:r>
                      </m:e>
                      <m:sub>
                        <m:r>
                          <a:rPr lang="pt-BR" i="1">
                            <a:latin typeface="Cambria Math" panose="02040503050406030204" pitchFamily="18" charset="0"/>
                            <a:ea typeface="Cambria Math" panose="02040503050406030204" pitchFamily="18" charset="0"/>
                          </a:rPr>
                          <m:t>𝑅</m:t>
                        </m:r>
                      </m:sub>
                    </m:sSub>
                    <m:r>
                      <a:rPr lang="pt-BR" i="1">
                        <a:latin typeface="Cambria Math" panose="02040503050406030204" pitchFamily="18" charset="0"/>
                      </a:rPr>
                      <m:t>=1,3.</m:t>
                    </m:r>
                    <m:rad>
                      <m:radPr>
                        <m:degHide m:val="on"/>
                        <m:ctrlPr>
                          <a:rPr lang="pt-BR" i="1">
                            <a:latin typeface="Cambria Math" panose="02040503050406030204" pitchFamily="18" charset="0"/>
                          </a:rPr>
                        </m:ctrlPr>
                      </m:radPr>
                      <m:deg/>
                      <m:e>
                        <m:r>
                          <m:rPr>
                            <m:sty m:val="p"/>
                          </m:rPr>
                          <a:rPr lang="pt-BR">
                            <a:latin typeface="Cambria Math" panose="02040503050406030204" pitchFamily="18" charset="0"/>
                          </a:rPr>
                          <m:t>Q</m:t>
                        </m:r>
                      </m:e>
                    </m:rad>
                    <m:r>
                      <a:rPr lang="pt-BR" i="1">
                        <a:latin typeface="Cambria Math" panose="02040503050406030204" pitchFamily="18" charset="0"/>
                      </a:rPr>
                      <m:t> .</m:t>
                    </m:r>
                    <m:rad>
                      <m:radPr>
                        <m:ctrlPr>
                          <a:rPr lang="pt-BR" i="1">
                            <a:latin typeface="Cambria Math" panose="02040503050406030204" pitchFamily="18" charset="0"/>
                          </a:rPr>
                        </m:ctrlPr>
                      </m:radPr>
                      <m:deg>
                        <m:r>
                          <a:rPr lang="pt-BR">
                            <a:latin typeface="Cambria Math" panose="02040503050406030204" pitchFamily="18" charset="0"/>
                          </a:rPr>
                          <m:t>4</m:t>
                        </m:r>
                      </m:deg>
                      <m:e>
                        <m:r>
                          <a:rPr lang="pt-BR" i="1">
                            <a:latin typeface="Cambria Math" panose="02040503050406030204" pitchFamily="18" charset="0"/>
                          </a:rPr>
                          <m:t>𝑋</m:t>
                        </m:r>
                      </m:e>
                    </m:rad>
                  </m:oMath>
                </a14:m>
                <a:r>
                  <a:rPr lang="pt-BR" dirty="0"/>
                  <a:t> </a:t>
                </a:r>
              </a:p>
              <a:p>
                <a:pPr marL="0" indent="0" algn="ctr">
                  <a:buNone/>
                </a:pPr>
                <a:endParaRPr lang="pt-BR" dirty="0"/>
              </a:p>
              <a:p>
                <a:pPr marL="0" indent="0" algn="ctr">
                  <a:buNone/>
                </a:pPr>
                <a:r>
                  <a:rPr lang="pt-BR" dirty="0"/>
                  <a:t> </a:t>
                </a:r>
                <a14:m>
                  <m:oMath xmlns:m="http://schemas.openxmlformats.org/officeDocument/2006/math">
                    <m:r>
                      <a:rPr lang="pt-BR" i="1">
                        <a:latin typeface="Cambria Math" panose="02040503050406030204" pitchFamily="18" charset="0"/>
                      </a:rPr>
                      <m:t>𝑋</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h</m:t>
                        </m:r>
                      </m:num>
                      <m:den>
                        <m:r>
                          <a:rPr lang="pt-BR" i="1">
                            <a:latin typeface="Cambria Math" panose="02040503050406030204" pitchFamily="18" charset="0"/>
                          </a:rPr>
                          <m:t>24</m:t>
                        </m:r>
                      </m:den>
                    </m:f>
                  </m:oMath>
                </a14:m>
                <a:endParaRPr lang="pt-BR" dirty="0"/>
              </a:p>
              <a:p>
                <a:endParaRPr lang="pt-BR" dirty="0"/>
              </a:p>
              <a:p>
                <a:pPr marL="0" indent="0">
                  <a:buNone/>
                </a:pPr>
                <a:r>
                  <a:rPr lang="pt-BR" sz="1800" dirty="0"/>
                  <a:t>D</a:t>
                </a:r>
                <a:r>
                  <a:rPr lang="pt-BR" sz="1800" baseline="-25000" dirty="0"/>
                  <a:t>R </a:t>
                </a:r>
                <a:r>
                  <a:rPr lang="pt-BR" sz="1800" dirty="0"/>
                  <a:t>é o diâmetro da tubulação de recalque (m); </a:t>
                </a:r>
              </a:p>
              <a:p>
                <a:pPr marL="0" indent="0">
                  <a:buNone/>
                </a:pPr>
                <a:r>
                  <a:rPr lang="pt-BR" sz="1800" dirty="0"/>
                  <a:t>Q é a vazão de recalque (m</a:t>
                </a:r>
                <a:r>
                  <a:rPr lang="pt-BR" sz="1800" baseline="30000" dirty="0"/>
                  <a:t>3</a:t>
                </a:r>
                <a:r>
                  <a:rPr lang="pt-BR" sz="1800" dirty="0"/>
                  <a:t>/s); </a:t>
                </a:r>
              </a:p>
              <a:p>
                <a:pPr marL="0" indent="0">
                  <a:buNone/>
                </a:pPr>
                <a:r>
                  <a:rPr lang="pt-BR" sz="1800" dirty="0"/>
                  <a:t>h é o número de horas de funcionamento da </a:t>
                </a:r>
                <a:r>
                  <a:rPr lang="pt-BR" sz="1800" dirty="0" err="1"/>
                  <a:t>moto-bomba</a:t>
                </a:r>
                <a:r>
                  <a:rPr lang="pt-BR" sz="1800" dirty="0"/>
                  <a:t> (horas/dia).</a:t>
                </a:r>
              </a:p>
              <a:p>
                <a:endParaRPr lang="pt-BR" dirty="0"/>
              </a:p>
            </p:txBody>
          </p:sp>
        </mc:Choice>
        <mc:Fallback xmlns="">
          <p:sp>
            <p:nvSpPr>
              <p:cNvPr id="6" name="Espaço Reservado para Conteúdo 5">
                <a:extLst>
                  <a:ext uri="{FF2B5EF4-FFF2-40B4-BE49-F238E27FC236}">
                    <a16:creationId xmlns:a16="http://schemas.microsoft.com/office/drawing/2014/main" id="{44A6528F-EBB3-45AA-9636-21CC54DAF660}"/>
                  </a:ext>
                </a:extLst>
              </p:cNvPr>
              <p:cNvSpPr>
                <a:spLocks noGrp="1" noRot="1" noChangeAspect="1" noMove="1" noResize="1" noEditPoints="1" noAdjustHandles="1" noChangeArrowheads="1" noChangeShapeType="1" noTextEdit="1"/>
              </p:cNvSpPr>
              <p:nvPr>
                <p:ph sz="half" idx="2"/>
              </p:nvPr>
            </p:nvSpPr>
            <p:spPr>
              <a:blipFill>
                <a:blip r:embed="rId2"/>
                <a:stretch>
                  <a:fillRect l="-1064" b="-1159"/>
                </a:stretch>
              </a:blipFill>
            </p:spPr>
            <p:txBody>
              <a:bodyPr/>
              <a:lstStyle/>
              <a:p>
                <a:r>
                  <a:rPr lang="pt-BR">
                    <a:noFill/>
                  </a:rPr>
                  <a:t> </a:t>
                </a:r>
              </a:p>
            </p:txBody>
          </p:sp>
        </mc:Fallback>
      </mc:AlternateContent>
      <p:sp>
        <p:nvSpPr>
          <p:cNvPr id="7" name="Espaço Reservado para Texto 6">
            <a:extLst>
              <a:ext uri="{FF2B5EF4-FFF2-40B4-BE49-F238E27FC236}">
                <a16:creationId xmlns:a16="http://schemas.microsoft.com/office/drawing/2014/main" id="{10C0D736-BC87-49D5-9A80-E1D852FB3846}"/>
              </a:ext>
            </a:extLst>
          </p:cNvPr>
          <p:cNvSpPr>
            <a:spLocks noGrp="1"/>
          </p:cNvSpPr>
          <p:nvPr>
            <p:ph type="body" sz="quarter" idx="3"/>
          </p:nvPr>
        </p:nvSpPr>
        <p:spPr/>
        <p:txBody>
          <a:bodyPr/>
          <a:lstStyle/>
          <a:p>
            <a:r>
              <a:rPr lang="pt-BR" dirty="0"/>
              <a:t>Sucção e </a:t>
            </a:r>
            <a:r>
              <a:rPr lang="pt-BR" dirty="0" err="1"/>
              <a:t>Extravasor</a:t>
            </a:r>
            <a:endParaRPr lang="pt-BR" dirty="0"/>
          </a:p>
        </p:txBody>
      </p:sp>
      <p:sp>
        <p:nvSpPr>
          <p:cNvPr id="8" name="Espaço Reservado para Conteúdo 7">
            <a:extLst>
              <a:ext uri="{FF2B5EF4-FFF2-40B4-BE49-F238E27FC236}">
                <a16:creationId xmlns:a16="http://schemas.microsoft.com/office/drawing/2014/main" id="{89554FFA-6E28-4E93-9561-5B9DB3DC7AAF}"/>
              </a:ext>
            </a:extLst>
          </p:cNvPr>
          <p:cNvSpPr>
            <a:spLocks noGrp="1"/>
          </p:cNvSpPr>
          <p:nvPr>
            <p:ph sz="quarter" idx="4"/>
          </p:nvPr>
        </p:nvSpPr>
        <p:spPr/>
        <p:txBody>
          <a:bodyPr>
            <a:normAutofit/>
          </a:bodyPr>
          <a:lstStyle/>
          <a:p>
            <a:pPr algn="just"/>
            <a:r>
              <a:rPr lang="pt-BR" dirty="0"/>
              <a:t>A tubulação de sucção e de </a:t>
            </a:r>
            <a:r>
              <a:rPr lang="pt-BR" dirty="0" err="1"/>
              <a:t>extravasão</a:t>
            </a:r>
            <a:r>
              <a:rPr lang="pt-BR" dirty="0"/>
              <a:t> não são dimensionadas. Adota-se simplesmente o diâmetro comercialmente disponível, imediatamente superior ao diâmetro de recalque. </a:t>
            </a:r>
          </a:p>
          <a:p>
            <a:pPr algn="just"/>
            <a:endParaRPr lang="pt-BR" dirty="0"/>
          </a:p>
        </p:txBody>
      </p:sp>
    </p:spTree>
    <p:extLst>
      <p:ext uri="{BB962C8B-B14F-4D97-AF65-F5344CB8AC3E}">
        <p14:creationId xmlns:p14="http://schemas.microsoft.com/office/powerpoint/2010/main" val="254205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D7849-5EEA-42E1-8C2D-880BB74FF8CA}"/>
              </a:ext>
            </a:extLst>
          </p:cNvPr>
          <p:cNvSpPr>
            <a:spLocks noGrp="1"/>
          </p:cNvSpPr>
          <p:nvPr>
            <p:ph type="title"/>
          </p:nvPr>
        </p:nvSpPr>
        <p:spPr/>
        <p:txBody>
          <a:bodyPr/>
          <a:lstStyle/>
          <a:p>
            <a:r>
              <a:rPr lang="pt-BR"/>
              <a:t>Sistemas de Distribuição</a:t>
            </a:r>
            <a:endParaRPr lang="pt-BR" dirty="0"/>
          </a:p>
        </p:txBody>
      </p:sp>
      <p:sp>
        <p:nvSpPr>
          <p:cNvPr id="3" name="Espaço Reservado para Conteúdo 2">
            <a:extLst>
              <a:ext uri="{FF2B5EF4-FFF2-40B4-BE49-F238E27FC236}">
                <a16:creationId xmlns:a16="http://schemas.microsoft.com/office/drawing/2014/main" id="{5E6DD4A7-4E35-4673-B92B-9D1B53A082BF}"/>
              </a:ext>
            </a:extLst>
          </p:cNvPr>
          <p:cNvSpPr>
            <a:spLocks noGrp="1"/>
          </p:cNvSpPr>
          <p:nvPr>
            <p:ph idx="1"/>
          </p:nvPr>
        </p:nvSpPr>
        <p:spPr>
          <a:xfrm>
            <a:off x="838200" y="1825625"/>
            <a:ext cx="10515600" cy="4265686"/>
          </a:xfrm>
        </p:spPr>
        <p:txBody>
          <a:bodyPr>
            <a:normAutofit fontScale="92500" lnSpcReduction="20000"/>
          </a:bodyPr>
          <a:lstStyle/>
          <a:p>
            <a:r>
              <a:rPr lang="pt-BR"/>
              <a:t>Sistema direto </a:t>
            </a:r>
          </a:p>
          <a:p>
            <a:endParaRPr lang="pt-BR"/>
          </a:p>
          <a:p>
            <a:endParaRPr lang="pt-BR"/>
          </a:p>
          <a:p>
            <a:endParaRPr lang="pt-BR"/>
          </a:p>
          <a:p>
            <a:endParaRPr lang="pt-BR"/>
          </a:p>
          <a:p>
            <a:endParaRPr lang="pt-BR"/>
          </a:p>
          <a:p>
            <a:r>
              <a:rPr lang="pt-BR"/>
              <a:t>Sistema indireto</a:t>
            </a:r>
          </a:p>
          <a:p>
            <a:endParaRPr lang="pt-BR"/>
          </a:p>
          <a:p>
            <a:endParaRPr lang="pt-BR"/>
          </a:p>
          <a:p>
            <a:r>
              <a:rPr lang="pt-BR"/>
              <a:t>Sistema misto </a:t>
            </a:r>
          </a:p>
          <a:p>
            <a:endParaRPr lang="pt-BR"/>
          </a:p>
          <a:p>
            <a:endParaRPr lang="pt-BR"/>
          </a:p>
          <a:p>
            <a:endParaRPr lang="pt-BR" dirty="0"/>
          </a:p>
        </p:txBody>
      </p:sp>
      <p:pic>
        <p:nvPicPr>
          <p:cNvPr id="4" name="Imagem 3">
            <a:extLst>
              <a:ext uri="{FF2B5EF4-FFF2-40B4-BE49-F238E27FC236}">
                <a16:creationId xmlns:a16="http://schemas.microsoft.com/office/drawing/2014/main" id="{DDAFEEB1-1599-4540-B84F-CF454864A2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08899" y="1516515"/>
            <a:ext cx="3467100" cy="1490980"/>
          </a:xfrm>
          <a:prstGeom prst="rect">
            <a:avLst/>
          </a:prstGeom>
          <a:noFill/>
          <a:ln>
            <a:noFill/>
          </a:ln>
        </p:spPr>
      </p:pic>
      <p:pic>
        <p:nvPicPr>
          <p:cNvPr id="5" name="Imagem 4">
            <a:extLst>
              <a:ext uri="{FF2B5EF4-FFF2-40B4-BE49-F238E27FC236}">
                <a16:creationId xmlns:a16="http://schemas.microsoft.com/office/drawing/2014/main" id="{37C42B5F-45E8-4F6D-B183-FB49BB282E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56281" y="3479435"/>
            <a:ext cx="3219450" cy="1358900"/>
          </a:xfrm>
          <a:prstGeom prst="rect">
            <a:avLst/>
          </a:prstGeom>
          <a:noFill/>
          <a:ln>
            <a:noFill/>
          </a:ln>
        </p:spPr>
      </p:pic>
      <p:pic>
        <p:nvPicPr>
          <p:cNvPr id="6" name="Imagem 5">
            <a:extLst>
              <a:ext uri="{FF2B5EF4-FFF2-40B4-BE49-F238E27FC236}">
                <a16:creationId xmlns:a16="http://schemas.microsoft.com/office/drawing/2014/main" id="{6CFE9F26-97A2-47B7-805F-540DC088DE1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9608" y="3226871"/>
            <a:ext cx="2990850" cy="1928495"/>
          </a:xfrm>
          <a:prstGeom prst="rect">
            <a:avLst/>
          </a:prstGeom>
          <a:noFill/>
          <a:ln>
            <a:noFill/>
          </a:ln>
        </p:spPr>
      </p:pic>
      <p:pic>
        <p:nvPicPr>
          <p:cNvPr id="7" name="Imagem 6">
            <a:extLst>
              <a:ext uri="{FF2B5EF4-FFF2-40B4-BE49-F238E27FC236}">
                <a16:creationId xmlns:a16="http://schemas.microsoft.com/office/drawing/2014/main" id="{D6DA738C-2342-4B20-8985-F96C2854308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440723" y="5155366"/>
            <a:ext cx="3333750" cy="1485265"/>
          </a:xfrm>
          <a:prstGeom prst="rect">
            <a:avLst/>
          </a:prstGeom>
          <a:noFill/>
          <a:ln>
            <a:noFill/>
          </a:ln>
        </p:spPr>
      </p:pic>
    </p:spTree>
    <p:extLst>
      <p:ext uri="{BB962C8B-B14F-4D97-AF65-F5344CB8AC3E}">
        <p14:creationId xmlns:p14="http://schemas.microsoft.com/office/powerpoint/2010/main" val="771756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DE0836B-32E6-4E8E-9C4E-18181F5C9B95}"/>
              </a:ext>
            </a:extLst>
          </p:cNvPr>
          <p:cNvSpPr>
            <a:spLocks noGrp="1"/>
          </p:cNvSpPr>
          <p:nvPr>
            <p:ph type="title"/>
          </p:nvPr>
        </p:nvSpPr>
        <p:spPr/>
        <p:txBody>
          <a:bodyPr/>
          <a:lstStyle/>
          <a:p>
            <a:r>
              <a:rPr lang="pt-BR" dirty="0"/>
              <a:t>Potência</a:t>
            </a:r>
          </a:p>
        </p:txBody>
      </p:sp>
      <mc:AlternateContent xmlns:mc="http://schemas.openxmlformats.org/markup-compatibility/2006" xmlns:a14="http://schemas.microsoft.com/office/drawing/2010/main">
        <mc:Choice Requires="a14">
          <p:sp>
            <p:nvSpPr>
              <p:cNvPr id="8" name="Espaço Reservado para Conteúdo 7">
                <a:extLst>
                  <a:ext uri="{FF2B5EF4-FFF2-40B4-BE49-F238E27FC236}">
                    <a16:creationId xmlns:a16="http://schemas.microsoft.com/office/drawing/2014/main" id="{7B020AB3-ABAD-41D7-84FA-AD758C3329C6}"/>
                  </a:ext>
                </a:extLst>
              </p:cNvPr>
              <p:cNvSpPr>
                <a:spLocks noGrp="1"/>
              </p:cNvSpPr>
              <p:nvPr>
                <p:ph idx="1"/>
              </p:nvPr>
            </p:nvSpPr>
            <p:spPr>
              <a:xfrm>
                <a:off x="838200" y="1839692"/>
                <a:ext cx="5689209"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𝑃</m:t>
                      </m:r>
                      <m:r>
                        <a:rPr lang="pt-BR" i="1">
                          <a:latin typeface="Cambria Math" panose="02040503050406030204" pitchFamily="18" charset="0"/>
                        </a:rPr>
                        <m:t>= </m:t>
                      </m:r>
                      <m:f>
                        <m:fPr>
                          <m:ctrlPr>
                            <a:rPr lang="pt-BR" i="1">
                              <a:latin typeface="Cambria Math" panose="02040503050406030204" pitchFamily="18" charset="0"/>
                            </a:rPr>
                          </m:ctrlPr>
                        </m:fPr>
                        <m:num>
                          <m:r>
                            <a:rPr lang="pt-BR" i="1">
                              <a:latin typeface="Cambria Math" panose="02040503050406030204" pitchFamily="18" charset="0"/>
                            </a:rPr>
                            <m:t>𝑄</m:t>
                          </m:r>
                          <m:sSub>
                            <m:sSubPr>
                              <m:ctrlPr>
                                <a:rPr lang="pt-BR" i="1">
                                  <a:latin typeface="Cambria Math" panose="02040503050406030204" pitchFamily="18" charset="0"/>
                                </a:rPr>
                              </m:ctrlPr>
                            </m:sSubPr>
                            <m:e>
                              <m:r>
                                <a:rPr lang="pt-BR" i="1">
                                  <a:latin typeface="Cambria Math" panose="02040503050406030204" pitchFamily="18" charset="0"/>
                                </a:rPr>
                                <m:t>𝐻</m:t>
                              </m:r>
                            </m:e>
                            <m:sub>
                              <m:r>
                                <a:rPr lang="pt-BR" i="1">
                                  <a:latin typeface="Cambria Math" panose="02040503050406030204" pitchFamily="18" charset="0"/>
                                </a:rPr>
                                <m:t>𝑚𝑎𝑛</m:t>
                              </m:r>
                            </m:sub>
                          </m:sSub>
                        </m:num>
                        <m:den>
                          <m:r>
                            <a:rPr lang="pt-BR" i="1">
                              <a:latin typeface="Cambria Math" panose="02040503050406030204" pitchFamily="18" charset="0"/>
                            </a:rPr>
                            <m:t>75</m:t>
                          </m:r>
                          <m:r>
                            <a:rPr lang="pt-BR" i="1">
                              <a:latin typeface="Cambria Math" panose="02040503050406030204" pitchFamily="18" charset="0"/>
                            </a:rPr>
                            <m:t>𝑅</m:t>
                          </m:r>
                        </m:den>
                      </m:f>
                    </m:oMath>
                  </m:oMathPara>
                </a14:m>
                <a:endParaRPr lang="pt-BR" dirty="0"/>
              </a:p>
              <a:p>
                <a:pPr marL="0" indent="0">
                  <a:buNone/>
                </a:pPr>
                <a:r>
                  <a:rPr lang="pt-BR" sz="1200" dirty="0"/>
                  <a:t>Onde: </a:t>
                </a:r>
              </a:p>
              <a:p>
                <a:pPr marL="0" indent="0">
                  <a:buNone/>
                </a:pPr>
                <a:r>
                  <a:rPr lang="pt-BR" sz="1200" dirty="0"/>
                  <a:t>P é a potência necessária para a </a:t>
                </a:r>
                <a:r>
                  <a:rPr lang="pt-BR" sz="1200" dirty="0" err="1"/>
                  <a:t>moto-bomba</a:t>
                </a:r>
                <a:r>
                  <a:rPr lang="pt-BR" sz="1200" dirty="0"/>
                  <a:t> (CV); </a:t>
                </a:r>
              </a:p>
              <a:p>
                <a:pPr marL="0" indent="0">
                  <a:buNone/>
                </a:pPr>
                <a:r>
                  <a:rPr lang="pt-BR" sz="1200" dirty="0"/>
                  <a:t>Q é a vazão de recalque (litros/s); </a:t>
                </a:r>
              </a:p>
              <a:p>
                <a:pPr marL="0" indent="0">
                  <a:buNone/>
                </a:pPr>
                <a:r>
                  <a:rPr lang="pt-BR" sz="1200" dirty="0" err="1"/>
                  <a:t>H</a:t>
                </a:r>
                <a:r>
                  <a:rPr lang="pt-BR" sz="1200" baseline="-25000" dirty="0" err="1"/>
                  <a:t>man</a:t>
                </a:r>
                <a:r>
                  <a:rPr lang="pt-BR" sz="1200" baseline="-25000" dirty="0"/>
                  <a:t> </a:t>
                </a:r>
                <a:r>
                  <a:rPr lang="pt-BR" sz="1200" dirty="0"/>
                  <a:t>é a altura manométrica dinâmica (m); </a:t>
                </a:r>
              </a:p>
              <a:p>
                <a:pPr marL="0" indent="0">
                  <a:buNone/>
                </a:pPr>
                <a:r>
                  <a:rPr lang="pt-BR" sz="1200" dirty="0"/>
                  <a:t>R é o rendimento da </a:t>
                </a:r>
                <a:r>
                  <a:rPr lang="pt-BR" sz="1200" dirty="0" err="1"/>
                  <a:t>moto-bomba</a:t>
                </a:r>
                <a:r>
                  <a:rPr lang="pt-BR" sz="1200" dirty="0"/>
                  <a:t> (adimensional). </a:t>
                </a:r>
              </a:p>
              <a:p>
                <a:pPr marL="0" indent="0">
                  <a:buNone/>
                </a:pPr>
                <a:endParaRPr lang="pt-BR" sz="1200" dirty="0"/>
              </a:p>
              <a:p>
                <a:pPr marL="0" indent="0" algn="ctr">
                  <a:buNone/>
                </a:pPr>
                <a:r>
                  <a:rPr lang="en-US" dirty="0" err="1"/>
                  <a:t>H</a:t>
                </a:r>
                <a:r>
                  <a:rPr lang="en-US" baseline="-25000" dirty="0" err="1"/>
                  <a:t>man</a:t>
                </a:r>
                <a:r>
                  <a:rPr lang="en-US" baseline="-25000" dirty="0"/>
                  <a:t> </a:t>
                </a:r>
                <a:r>
                  <a:rPr lang="en-US" dirty="0"/>
                  <a:t>= </a:t>
                </a:r>
                <a:r>
                  <a:rPr lang="en-US" dirty="0" err="1"/>
                  <a:t>H</a:t>
                </a:r>
                <a:r>
                  <a:rPr lang="en-US" baseline="-25000" dirty="0" err="1"/>
                  <a:t>man</a:t>
                </a:r>
                <a:r>
                  <a:rPr lang="en-US" baseline="-25000" dirty="0"/>
                  <a:t>(rec) </a:t>
                </a:r>
                <a:r>
                  <a:rPr lang="en-US" dirty="0"/>
                  <a:t>+ </a:t>
                </a:r>
                <a:r>
                  <a:rPr lang="en-US" dirty="0" err="1"/>
                  <a:t>H</a:t>
                </a:r>
                <a:r>
                  <a:rPr lang="en-US" baseline="-25000" dirty="0" err="1"/>
                  <a:t>man</a:t>
                </a:r>
                <a:r>
                  <a:rPr lang="en-US" baseline="-25000" dirty="0"/>
                  <a:t>(</a:t>
                </a:r>
                <a:r>
                  <a:rPr lang="en-US" baseline="-25000" dirty="0" err="1"/>
                  <a:t>suc</a:t>
                </a:r>
                <a:r>
                  <a:rPr lang="en-US" baseline="-25000" dirty="0"/>
                  <a:t>)</a:t>
                </a:r>
                <a:endParaRPr lang="pt-BR" dirty="0"/>
              </a:p>
              <a:p>
                <a:pPr marL="0" indent="0">
                  <a:buNone/>
                </a:pPr>
                <a:r>
                  <a:rPr lang="pt-BR" sz="1300" dirty="0" err="1"/>
                  <a:t>H</a:t>
                </a:r>
                <a:r>
                  <a:rPr lang="pt-BR" sz="1300" baseline="-25000" dirty="0" err="1"/>
                  <a:t>man</a:t>
                </a:r>
                <a:r>
                  <a:rPr lang="pt-BR" sz="1300" baseline="-25000" dirty="0"/>
                  <a:t> </a:t>
                </a:r>
                <a:r>
                  <a:rPr lang="pt-BR" sz="1300" dirty="0"/>
                  <a:t>é a altura manométrica (m); </a:t>
                </a:r>
              </a:p>
              <a:p>
                <a:pPr marL="0" indent="0">
                  <a:buNone/>
                </a:pPr>
                <a:r>
                  <a:rPr lang="pt-BR" sz="1300" dirty="0" err="1"/>
                  <a:t>H</a:t>
                </a:r>
                <a:r>
                  <a:rPr lang="pt-BR" sz="1300" baseline="-25000" dirty="0" err="1"/>
                  <a:t>man</a:t>
                </a:r>
                <a:r>
                  <a:rPr lang="pt-BR" sz="1300" baseline="-25000" dirty="0"/>
                  <a:t>(</a:t>
                </a:r>
                <a:r>
                  <a:rPr lang="pt-BR" sz="1300" baseline="-25000" dirty="0" err="1"/>
                  <a:t>rec</a:t>
                </a:r>
                <a:r>
                  <a:rPr lang="pt-BR" sz="1300" baseline="-25000" dirty="0"/>
                  <a:t>) </a:t>
                </a:r>
                <a:r>
                  <a:rPr lang="pt-BR" sz="1300" dirty="0"/>
                  <a:t>é a altura manométrica do recalque (m); </a:t>
                </a:r>
              </a:p>
              <a:p>
                <a:pPr marL="0" indent="0">
                  <a:buNone/>
                </a:pPr>
                <a:r>
                  <a:rPr lang="pt-BR" sz="1300" dirty="0" err="1"/>
                  <a:t>H</a:t>
                </a:r>
                <a:r>
                  <a:rPr lang="pt-BR" sz="1300" baseline="-25000" dirty="0" err="1"/>
                  <a:t>man</a:t>
                </a:r>
                <a:r>
                  <a:rPr lang="pt-BR" sz="1300" baseline="-25000" dirty="0"/>
                  <a:t>(</a:t>
                </a:r>
                <a:r>
                  <a:rPr lang="pt-BR" sz="1300" baseline="-25000" dirty="0" err="1"/>
                  <a:t>suc</a:t>
                </a:r>
                <a:r>
                  <a:rPr lang="pt-BR" sz="1300" baseline="-25000" dirty="0"/>
                  <a:t>) </a:t>
                </a:r>
                <a:r>
                  <a:rPr lang="pt-BR" sz="1300" dirty="0"/>
                  <a:t>é a altura manométrica da sucção (m);</a:t>
                </a:r>
              </a:p>
              <a:p>
                <a:pPr marL="0" indent="0">
                  <a:buNone/>
                </a:pPr>
                <a:endParaRPr lang="pt-BR" dirty="0"/>
              </a:p>
            </p:txBody>
          </p:sp>
        </mc:Choice>
        <mc:Fallback xmlns="">
          <p:sp>
            <p:nvSpPr>
              <p:cNvPr id="8" name="Espaço Reservado para Conteúdo 7">
                <a:extLst>
                  <a:ext uri="{FF2B5EF4-FFF2-40B4-BE49-F238E27FC236}">
                    <a16:creationId xmlns:a16="http://schemas.microsoft.com/office/drawing/2014/main" id="{7B020AB3-ABAD-41D7-84FA-AD758C3329C6}"/>
                  </a:ext>
                </a:extLst>
              </p:cNvPr>
              <p:cNvSpPr>
                <a:spLocks noGrp="1" noRot="1" noChangeAspect="1" noMove="1" noResize="1" noEditPoints="1" noAdjustHandles="1" noChangeArrowheads="1" noChangeShapeType="1" noTextEdit="1"/>
              </p:cNvSpPr>
              <p:nvPr>
                <p:ph idx="1"/>
              </p:nvPr>
            </p:nvSpPr>
            <p:spPr>
              <a:xfrm>
                <a:off x="838200" y="1839692"/>
                <a:ext cx="5689209" cy="4351338"/>
              </a:xfrm>
              <a:blipFill>
                <a:blip r:embed="rId2"/>
                <a:stretch>
                  <a:fillRect l="-214"/>
                </a:stretch>
              </a:blipFill>
            </p:spPr>
            <p:txBody>
              <a:bodyPr/>
              <a:lstStyle/>
              <a:p>
                <a:r>
                  <a:rPr lang="pt-BR">
                    <a:noFill/>
                  </a:rPr>
                  <a:t> </a:t>
                </a:r>
              </a:p>
            </p:txBody>
          </p:sp>
        </mc:Fallback>
      </mc:AlternateContent>
      <p:sp>
        <p:nvSpPr>
          <p:cNvPr id="9" name="Espaço Reservado para Conteúdo 2">
            <a:extLst>
              <a:ext uri="{FF2B5EF4-FFF2-40B4-BE49-F238E27FC236}">
                <a16:creationId xmlns:a16="http://schemas.microsoft.com/office/drawing/2014/main" id="{47261C32-B4C7-4EFD-9F80-85566ABB8582}"/>
              </a:ext>
            </a:extLst>
          </p:cNvPr>
          <p:cNvSpPr txBox="1">
            <a:spLocks/>
          </p:cNvSpPr>
          <p:nvPr/>
        </p:nvSpPr>
        <p:spPr>
          <a:xfrm>
            <a:off x="6527409" y="1690688"/>
            <a:ext cx="5984631"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dirty="0"/>
          </a:p>
          <a:p>
            <a:pPr marL="0" indent="0" algn="ctr">
              <a:buNone/>
            </a:pPr>
            <a:r>
              <a:rPr lang="en-US" sz="3300" dirty="0" err="1"/>
              <a:t>H</a:t>
            </a:r>
            <a:r>
              <a:rPr lang="en-US" sz="3300" baseline="-25000" dirty="0" err="1"/>
              <a:t>man</a:t>
            </a:r>
            <a:r>
              <a:rPr lang="en-US" sz="3300" baseline="-25000" dirty="0"/>
              <a:t>(rec) </a:t>
            </a:r>
            <a:r>
              <a:rPr lang="en-US" sz="3300" dirty="0"/>
              <a:t>= </a:t>
            </a:r>
            <a:r>
              <a:rPr lang="en-US" sz="3300" dirty="0" err="1"/>
              <a:t>H</a:t>
            </a:r>
            <a:r>
              <a:rPr lang="en-US" sz="3300" baseline="-25000" dirty="0" err="1"/>
              <a:t>est</a:t>
            </a:r>
            <a:r>
              <a:rPr lang="en-US" sz="3300" baseline="-25000" dirty="0"/>
              <a:t>(rec) </a:t>
            </a:r>
            <a:r>
              <a:rPr lang="en-US" sz="3300" dirty="0"/>
              <a:t>+ J</a:t>
            </a:r>
            <a:r>
              <a:rPr lang="en-US" sz="3300" baseline="-25000" dirty="0"/>
              <a:t>(rec)</a:t>
            </a:r>
            <a:endParaRPr lang="pt-BR" sz="3300" dirty="0"/>
          </a:p>
          <a:p>
            <a:pPr marL="0" indent="0">
              <a:buNone/>
            </a:pPr>
            <a:r>
              <a:rPr lang="pt-BR" sz="1500" dirty="0"/>
              <a:t>Onde: </a:t>
            </a:r>
          </a:p>
          <a:p>
            <a:pPr marL="0" indent="0">
              <a:buNone/>
            </a:pPr>
            <a:r>
              <a:rPr lang="pt-BR" sz="1500" dirty="0" err="1"/>
              <a:t>H</a:t>
            </a:r>
            <a:r>
              <a:rPr lang="pt-BR" sz="1500" baseline="-25000" dirty="0" err="1"/>
              <a:t>man</a:t>
            </a:r>
            <a:r>
              <a:rPr lang="pt-BR" sz="1500" baseline="-25000" dirty="0"/>
              <a:t>(</a:t>
            </a:r>
            <a:r>
              <a:rPr lang="pt-BR" sz="1500" baseline="-25000" dirty="0" err="1"/>
              <a:t>rec</a:t>
            </a:r>
            <a:r>
              <a:rPr lang="pt-BR" sz="1500" baseline="-25000" dirty="0"/>
              <a:t>) </a:t>
            </a:r>
            <a:r>
              <a:rPr lang="pt-BR" sz="1500" dirty="0"/>
              <a:t>é a altura manométrica do recalque (m); </a:t>
            </a:r>
          </a:p>
          <a:p>
            <a:pPr marL="0" indent="0">
              <a:buNone/>
            </a:pPr>
            <a:r>
              <a:rPr lang="pt-BR" sz="1500" dirty="0" err="1"/>
              <a:t>H</a:t>
            </a:r>
            <a:r>
              <a:rPr lang="pt-BR" sz="1500" baseline="-25000" dirty="0" err="1"/>
              <a:t>est</a:t>
            </a:r>
            <a:r>
              <a:rPr lang="pt-BR" sz="1500" baseline="-25000" dirty="0"/>
              <a:t>(</a:t>
            </a:r>
            <a:r>
              <a:rPr lang="pt-BR" sz="1500" baseline="-25000" dirty="0" err="1"/>
              <a:t>rec</a:t>
            </a:r>
            <a:r>
              <a:rPr lang="pt-BR" sz="1500" baseline="-25000" dirty="0"/>
              <a:t>) </a:t>
            </a:r>
            <a:r>
              <a:rPr lang="pt-BR" sz="1500" dirty="0"/>
              <a:t>é a altura estática do recalque (m); </a:t>
            </a:r>
          </a:p>
          <a:p>
            <a:pPr marL="0" indent="0">
              <a:buNone/>
            </a:pPr>
            <a:r>
              <a:rPr lang="pt-BR" sz="1500" dirty="0" err="1"/>
              <a:t>J</a:t>
            </a:r>
            <a:r>
              <a:rPr lang="pt-BR" sz="1500" baseline="-25000" dirty="0" err="1"/>
              <a:t>rec</a:t>
            </a:r>
            <a:r>
              <a:rPr lang="pt-BR" sz="1500" baseline="-25000" dirty="0"/>
              <a:t> </a:t>
            </a:r>
            <a:r>
              <a:rPr lang="pt-BR" sz="1500" dirty="0"/>
              <a:t>é a perda de carga no recalque (m).</a:t>
            </a:r>
          </a:p>
          <a:p>
            <a:pPr marL="0" indent="0">
              <a:buNone/>
            </a:pPr>
            <a:endParaRPr lang="pt-BR" sz="1500" dirty="0"/>
          </a:p>
          <a:p>
            <a:pPr marL="0" indent="0" algn="ctr">
              <a:buNone/>
            </a:pPr>
            <a:r>
              <a:rPr lang="pt-BR" sz="3300" dirty="0" err="1"/>
              <a:t>H</a:t>
            </a:r>
            <a:r>
              <a:rPr lang="pt-BR" sz="3300" baseline="-25000" dirty="0" err="1"/>
              <a:t>man</a:t>
            </a:r>
            <a:r>
              <a:rPr lang="pt-BR" sz="3300" baseline="-25000" dirty="0"/>
              <a:t>(</a:t>
            </a:r>
            <a:r>
              <a:rPr lang="pt-BR" sz="3300" baseline="-25000" dirty="0" err="1"/>
              <a:t>suc</a:t>
            </a:r>
            <a:r>
              <a:rPr lang="pt-BR" sz="3300" baseline="-25000" dirty="0"/>
              <a:t>) </a:t>
            </a:r>
            <a:r>
              <a:rPr lang="pt-BR" sz="3300" dirty="0"/>
              <a:t>= </a:t>
            </a:r>
            <a:r>
              <a:rPr lang="pt-BR" sz="3300" dirty="0" err="1"/>
              <a:t>H</a:t>
            </a:r>
            <a:r>
              <a:rPr lang="pt-BR" sz="3300" baseline="-25000" dirty="0" err="1"/>
              <a:t>est</a:t>
            </a:r>
            <a:r>
              <a:rPr lang="pt-BR" sz="3300" baseline="-25000" dirty="0"/>
              <a:t>(</a:t>
            </a:r>
            <a:r>
              <a:rPr lang="pt-BR" sz="3300" baseline="-25000" dirty="0" err="1"/>
              <a:t>suc</a:t>
            </a:r>
            <a:r>
              <a:rPr lang="pt-BR" sz="3300" baseline="-25000" dirty="0"/>
              <a:t>) </a:t>
            </a:r>
            <a:r>
              <a:rPr lang="pt-BR" sz="3300" dirty="0"/>
              <a:t>+ J</a:t>
            </a:r>
            <a:r>
              <a:rPr lang="pt-BR" sz="3300" baseline="-25000" dirty="0"/>
              <a:t>(</a:t>
            </a:r>
            <a:r>
              <a:rPr lang="pt-BR" sz="3300" baseline="-25000" dirty="0" err="1"/>
              <a:t>suc</a:t>
            </a:r>
            <a:r>
              <a:rPr lang="pt-BR" sz="3300" baseline="-25000" dirty="0"/>
              <a:t>) </a:t>
            </a:r>
            <a:endParaRPr lang="pt-BR" sz="3300" dirty="0"/>
          </a:p>
          <a:p>
            <a:pPr marL="0" indent="0">
              <a:buNone/>
            </a:pPr>
            <a:endParaRPr lang="pt-BR" sz="1500" dirty="0"/>
          </a:p>
          <a:p>
            <a:pPr marL="0" indent="0">
              <a:buNone/>
            </a:pPr>
            <a:r>
              <a:rPr lang="pt-BR" sz="1400" dirty="0"/>
              <a:t>Onde: </a:t>
            </a:r>
          </a:p>
          <a:p>
            <a:pPr marL="0" indent="0">
              <a:buNone/>
            </a:pPr>
            <a:r>
              <a:rPr lang="pt-BR" sz="1400" dirty="0" err="1"/>
              <a:t>H</a:t>
            </a:r>
            <a:r>
              <a:rPr lang="pt-BR" sz="1400" baseline="-25000" dirty="0" err="1"/>
              <a:t>man</a:t>
            </a:r>
            <a:r>
              <a:rPr lang="pt-BR" sz="1400" baseline="-25000" dirty="0"/>
              <a:t>(</a:t>
            </a:r>
            <a:r>
              <a:rPr lang="pt-BR" sz="1400" baseline="-25000" dirty="0" err="1"/>
              <a:t>suc</a:t>
            </a:r>
            <a:r>
              <a:rPr lang="pt-BR" sz="1400" baseline="-25000" dirty="0"/>
              <a:t>) </a:t>
            </a:r>
            <a:r>
              <a:rPr lang="pt-BR" sz="1400" dirty="0"/>
              <a:t>é a altura manométrica da sucção (m); </a:t>
            </a:r>
          </a:p>
          <a:p>
            <a:pPr marL="0" indent="0">
              <a:buNone/>
            </a:pPr>
            <a:r>
              <a:rPr lang="pt-BR" sz="1400" dirty="0" err="1"/>
              <a:t>H</a:t>
            </a:r>
            <a:r>
              <a:rPr lang="pt-BR" sz="1400" baseline="-25000" dirty="0" err="1"/>
              <a:t>est</a:t>
            </a:r>
            <a:r>
              <a:rPr lang="pt-BR" sz="1400" baseline="-25000" dirty="0"/>
              <a:t>(</a:t>
            </a:r>
            <a:r>
              <a:rPr lang="pt-BR" sz="1400" baseline="-25000" dirty="0" err="1"/>
              <a:t>suc</a:t>
            </a:r>
            <a:r>
              <a:rPr lang="pt-BR" sz="1400" baseline="-25000" dirty="0"/>
              <a:t>) </a:t>
            </a:r>
            <a:r>
              <a:rPr lang="pt-BR" sz="1400" dirty="0"/>
              <a:t>é a altura estática da sucção (m); </a:t>
            </a:r>
          </a:p>
          <a:p>
            <a:pPr marL="0" indent="0">
              <a:buNone/>
            </a:pPr>
            <a:r>
              <a:rPr lang="pt-BR" sz="1400" dirty="0" err="1"/>
              <a:t>J</a:t>
            </a:r>
            <a:r>
              <a:rPr lang="pt-BR" sz="1400" baseline="-25000" dirty="0" err="1"/>
              <a:t>suc</a:t>
            </a:r>
            <a:r>
              <a:rPr lang="pt-BR" sz="1400" baseline="-25000" dirty="0"/>
              <a:t> </a:t>
            </a:r>
            <a:r>
              <a:rPr lang="pt-BR" sz="1400" dirty="0"/>
              <a:t>é a perda de carga na sucção (m).</a:t>
            </a:r>
          </a:p>
          <a:p>
            <a:endParaRPr lang="pt-BR" dirty="0"/>
          </a:p>
        </p:txBody>
      </p:sp>
    </p:spTree>
    <p:extLst>
      <p:ext uri="{BB962C8B-B14F-4D97-AF65-F5344CB8AC3E}">
        <p14:creationId xmlns:p14="http://schemas.microsoft.com/office/powerpoint/2010/main" val="1818935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2BC1CF5-415C-4DAE-B2C2-A8BF9A1D5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6C651D0D-A2E7-46B3-BEEA-71161FCA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9CBEA7DB-1BAC-4A39-817B-82928B7F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EADF9EA0-3A2A-4F0A-9C86-FBAB53E9C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8">
            <a:extLst>
              <a:ext uri="{FF2B5EF4-FFF2-40B4-BE49-F238E27FC236}">
                <a16:creationId xmlns:a16="http://schemas.microsoft.com/office/drawing/2014/main" id="{A30A2C81-7CE8-4A85-9E15-548E7F466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58859" y="1118007"/>
            <a:ext cx="563429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E115CE0F-3995-4407-A72A-D032AA67CCEE}"/>
              </a:ext>
            </a:extLst>
          </p:cNvPr>
          <p:cNvSpPr>
            <a:spLocks noGrp="1"/>
          </p:cNvSpPr>
          <p:nvPr>
            <p:ph type="title"/>
          </p:nvPr>
        </p:nvSpPr>
        <p:spPr>
          <a:xfrm>
            <a:off x="1570455" y="1426969"/>
            <a:ext cx="5158973" cy="3005883"/>
          </a:xfrm>
        </p:spPr>
        <p:txBody>
          <a:bodyPr vert="horz" lIns="91440" tIns="45720" rIns="91440" bIns="45720" rtlCol="0" anchor="b">
            <a:normAutofit/>
          </a:bodyPr>
          <a:lstStyle/>
          <a:p>
            <a:pPr algn="just"/>
            <a:r>
              <a:rPr lang="en-US" sz="3000" kern="1200" dirty="0" err="1">
                <a:solidFill>
                  <a:srgbClr val="FFFFFF"/>
                </a:solidFill>
                <a:latin typeface="+mj-lt"/>
                <a:ea typeface="+mj-ea"/>
                <a:cs typeface="+mj-cs"/>
              </a:rPr>
              <a:t>Dimensionar</a:t>
            </a:r>
            <a:r>
              <a:rPr lang="en-US" sz="3000" kern="1200" dirty="0">
                <a:solidFill>
                  <a:srgbClr val="FFFFFF"/>
                </a:solidFill>
                <a:latin typeface="+mj-lt"/>
                <a:ea typeface="+mj-ea"/>
                <a:cs typeface="+mj-cs"/>
              </a:rPr>
              <a:t> o conjunto </a:t>
            </a:r>
            <a:r>
              <a:rPr lang="en-US" sz="3000" kern="1200" dirty="0" err="1">
                <a:solidFill>
                  <a:srgbClr val="FFFFFF"/>
                </a:solidFill>
                <a:latin typeface="+mj-lt"/>
                <a:ea typeface="+mj-ea"/>
                <a:cs typeface="+mj-cs"/>
              </a:rPr>
              <a:t>elevatório</a:t>
            </a:r>
            <a:r>
              <a:rPr lang="en-US" sz="3000" kern="1200" dirty="0">
                <a:solidFill>
                  <a:srgbClr val="FFFFFF"/>
                </a:solidFill>
                <a:latin typeface="+mj-lt"/>
                <a:ea typeface="+mj-ea"/>
                <a:cs typeface="+mj-cs"/>
              </a:rPr>
              <a:t> e </a:t>
            </a:r>
            <a:r>
              <a:rPr lang="en-US" sz="3000" kern="1200" dirty="0" err="1">
                <a:solidFill>
                  <a:srgbClr val="FFFFFF"/>
                </a:solidFill>
                <a:latin typeface="+mj-lt"/>
                <a:ea typeface="+mj-ea"/>
                <a:cs typeface="+mj-cs"/>
              </a:rPr>
              <a:t>os</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extravasores</a:t>
            </a:r>
            <a:r>
              <a:rPr lang="en-US" sz="3000" kern="1200" dirty="0">
                <a:solidFill>
                  <a:srgbClr val="FFFFFF"/>
                </a:solidFill>
                <a:latin typeface="+mj-lt"/>
                <a:ea typeface="+mj-ea"/>
                <a:cs typeface="+mj-cs"/>
              </a:rPr>
              <a:t> para a </a:t>
            </a:r>
            <a:r>
              <a:rPr lang="en-US" sz="3000" kern="1200" dirty="0" err="1">
                <a:solidFill>
                  <a:srgbClr val="FFFFFF"/>
                </a:solidFill>
                <a:latin typeface="+mj-lt"/>
                <a:ea typeface="+mj-ea"/>
                <a:cs typeface="+mj-cs"/>
              </a:rPr>
              <a:t>instalação</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abaixo</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sabendo</a:t>
            </a:r>
            <a:r>
              <a:rPr lang="en-US" sz="3000" kern="1200" dirty="0">
                <a:solidFill>
                  <a:srgbClr val="FFFFFF"/>
                </a:solidFill>
                <a:latin typeface="+mj-lt"/>
                <a:ea typeface="+mj-ea"/>
                <a:cs typeface="+mj-cs"/>
              </a:rPr>
              <a:t>-se que a </a:t>
            </a:r>
            <a:r>
              <a:rPr lang="en-US" sz="3000" kern="1200" dirty="0" err="1">
                <a:solidFill>
                  <a:srgbClr val="FFFFFF"/>
                </a:solidFill>
                <a:latin typeface="+mj-lt"/>
                <a:ea typeface="+mj-ea"/>
                <a:cs typeface="+mj-cs"/>
              </a:rPr>
              <a:t>mesma</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atende</a:t>
            </a:r>
            <a:r>
              <a:rPr lang="en-US" sz="3000" kern="1200" dirty="0">
                <a:solidFill>
                  <a:srgbClr val="FFFFFF"/>
                </a:solidFill>
                <a:latin typeface="+mj-lt"/>
                <a:ea typeface="+mj-ea"/>
                <a:cs typeface="+mj-cs"/>
              </a:rPr>
              <a:t> um hotel </a:t>
            </a:r>
            <a:r>
              <a:rPr lang="en-US" sz="3000" kern="1200" dirty="0" err="1">
                <a:solidFill>
                  <a:srgbClr val="FFFFFF"/>
                </a:solidFill>
                <a:latin typeface="+mj-lt"/>
                <a:ea typeface="+mj-ea"/>
                <a:cs typeface="+mj-cs"/>
              </a:rPr>
              <a:t>cujo</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consumo</a:t>
            </a:r>
            <a:r>
              <a:rPr lang="en-US" sz="3000" kern="1200" dirty="0">
                <a:solidFill>
                  <a:srgbClr val="FFFFFF"/>
                </a:solidFill>
                <a:latin typeface="+mj-lt"/>
                <a:ea typeface="+mj-ea"/>
                <a:cs typeface="+mj-cs"/>
              </a:rPr>
              <a:t> de </a:t>
            </a:r>
            <a:r>
              <a:rPr lang="en-US" sz="3000" kern="1200" dirty="0" err="1">
                <a:solidFill>
                  <a:srgbClr val="FFFFFF"/>
                </a:solidFill>
                <a:latin typeface="+mj-lt"/>
                <a:ea typeface="+mj-ea"/>
                <a:cs typeface="+mj-cs"/>
              </a:rPr>
              <a:t>água</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tratada</a:t>
            </a:r>
            <a:r>
              <a:rPr lang="en-US" sz="3000" kern="1200" dirty="0">
                <a:solidFill>
                  <a:srgbClr val="FFFFFF"/>
                </a:solidFill>
                <a:latin typeface="+mj-lt"/>
                <a:ea typeface="+mj-ea"/>
                <a:cs typeface="+mj-cs"/>
              </a:rPr>
              <a:t> é de 40000 </a:t>
            </a:r>
            <a:r>
              <a:rPr lang="en-US" sz="3000" kern="1200" dirty="0" err="1">
                <a:solidFill>
                  <a:srgbClr val="FFFFFF"/>
                </a:solidFill>
                <a:latin typeface="+mj-lt"/>
                <a:ea typeface="+mj-ea"/>
                <a:cs typeface="+mj-cs"/>
              </a:rPr>
              <a:t>litros</a:t>
            </a:r>
            <a:r>
              <a:rPr lang="en-US" sz="3000" kern="1200" dirty="0">
                <a:solidFill>
                  <a:srgbClr val="FFFFFF"/>
                </a:solidFill>
                <a:latin typeface="+mj-lt"/>
                <a:ea typeface="+mj-ea"/>
                <a:cs typeface="+mj-cs"/>
              </a:rPr>
              <a:t> por </a:t>
            </a:r>
            <a:r>
              <a:rPr lang="en-US" sz="3000" kern="1200" dirty="0" err="1">
                <a:solidFill>
                  <a:srgbClr val="FFFFFF"/>
                </a:solidFill>
                <a:latin typeface="+mj-lt"/>
                <a:ea typeface="+mj-ea"/>
                <a:cs typeface="+mj-cs"/>
              </a:rPr>
              <a:t>dia</a:t>
            </a:r>
            <a:endParaRPr lang="en-US" sz="3000" kern="1200" dirty="0">
              <a:solidFill>
                <a:srgbClr val="FFFFFF"/>
              </a:solidFill>
              <a:latin typeface="+mj-lt"/>
              <a:ea typeface="+mj-ea"/>
              <a:cs typeface="+mj-cs"/>
            </a:endParaRPr>
          </a:p>
        </p:txBody>
      </p:sp>
      <p:pic>
        <p:nvPicPr>
          <p:cNvPr id="4" name="Espaço Reservado para Conteúdo 3">
            <a:extLst>
              <a:ext uri="{FF2B5EF4-FFF2-40B4-BE49-F238E27FC236}">
                <a16:creationId xmlns:a16="http://schemas.microsoft.com/office/drawing/2014/main" id="{F42D6812-2057-4017-A4AB-19056E37DCC8}"/>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7293657" y="151147"/>
            <a:ext cx="4699959" cy="6555706"/>
          </a:xfrm>
          <a:prstGeom prst="rect">
            <a:avLst/>
          </a:prstGeom>
          <a:noFill/>
        </p:spPr>
      </p:pic>
    </p:spTree>
    <p:extLst>
      <p:ext uri="{BB962C8B-B14F-4D97-AF65-F5344CB8AC3E}">
        <p14:creationId xmlns:p14="http://schemas.microsoft.com/office/powerpoint/2010/main" val="4266522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3FC55EB7-2CF1-40A4-82E9-A3AC8FE47A18}"/>
                  </a:ext>
                </a:extLst>
              </p:cNvPr>
              <p:cNvSpPr txBox="1"/>
              <p:nvPr/>
            </p:nvSpPr>
            <p:spPr>
              <a:xfrm>
                <a:off x="1179094" y="1163053"/>
                <a:ext cx="7604133" cy="11106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2400" b="0" i="1" smtClean="0">
                          <a:latin typeface="Cambria Math" panose="02040503050406030204" pitchFamily="18" charset="0"/>
                        </a:rPr>
                        <m:t>𝐶𝐷</m:t>
                      </m:r>
                      <m:r>
                        <a:rPr lang="pt-BR" sz="2400" b="0" i="1" smtClean="0">
                          <a:latin typeface="Cambria Math" panose="02040503050406030204" pitchFamily="18" charset="0"/>
                        </a:rPr>
                        <m:t>=40.000</m:t>
                      </m:r>
                      <m:f>
                        <m:fPr>
                          <m:ctrlPr>
                            <a:rPr lang="pt-BR" sz="2400" b="0" i="1" smtClean="0">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ℓ</m:t>
                          </m:r>
                        </m:num>
                        <m:den>
                          <m:r>
                            <a:rPr lang="pt-BR" sz="2400" b="0" i="1" smtClean="0">
                              <a:latin typeface="Cambria Math" panose="02040503050406030204" pitchFamily="18" charset="0"/>
                              <a:ea typeface="Cambria Math" panose="02040503050406030204" pitchFamily="18" charset="0"/>
                            </a:rPr>
                            <m:t>𝑑𝑖𝑎</m:t>
                          </m:r>
                        </m:den>
                      </m:f>
                      <m: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𝑄</m:t>
                      </m:r>
                      <m:r>
                        <a:rPr lang="pt-BR" sz="2400" b="0" i="1" smtClean="0">
                          <a:latin typeface="Cambria Math" panose="02040503050406030204" pitchFamily="18" charset="0"/>
                          <a:ea typeface="Cambria Math" panose="02040503050406030204" pitchFamily="18" charset="0"/>
                        </a:rPr>
                        <m:t>=</m:t>
                      </m:r>
                      <m:f>
                        <m:fPr>
                          <m:ctrlPr>
                            <a:rPr lang="pt-BR" sz="2400" b="0" i="1" smtClean="0">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40.000</m:t>
                          </m:r>
                        </m:num>
                        <m:den>
                          <m:r>
                            <a:rPr lang="pt-BR" sz="2400" b="0" i="1" smtClean="0">
                              <a:latin typeface="Cambria Math" panose="02040503050406030204" pitchFamily="18" charset="0"/>
                              <a:ea typeface="Cambria Math" panose="02040503050406030204" pitchFamily="18" charset="0"/>
                            </a:rPr>
                            <m:t>86.400</m:t>
                          </m:r>
                        </m:den>
                      </m:f>
                      <m:r>
                        <a:rPr lang="pt-BR" sz="2400" b="0" i="1" smtClean="0">
                          <a:latin typeface="Cambria Math" panose="02040503050406030204" pitchFamily="18" charset="0"/>
                          <a:ea typeface="Cambria Math" panose="02040503050406030204" pitchFamily="18" charset="0"/>
                        </a:rPr>
                        <m:t>=0,46</m:t>
                      </m:r>
                      <m:f>
                        <m:fPr>
                          <m:ctrlPr>
                            <a:rPr lang="pt-BR" sz="2400" i="1">
                              <a:latin typeface="Cambria Math" panose="02040503050406030204" pitchFamily="18" charset="0"/>
                              <a:ea typeface="Cambria Math" panose="02040503050406030204" pitchFamily="18" charset="0"/>
                            </a:rPr>
                          </m:ctrlPr>
                        </m:fPr>
                        <m:num>
                          <m:r>
                            <a:rPr lang="pt-BR" sz="2400" i="1">
                              <a:latin typeface="Cambria Math" panose="02040503050406030204" pitchFamily="18" charset="0"/>
                              <a:ea typeface="Cambria Math" panose="02040503050406030204" pitchFamily="18" charset="0"/>
                            </a:rPr>
                            <m:t>ℓ</m:t>
                          </m:r>
                        </m:num>
                        <m:den>
                          <m:r>
                            <a:rPr lang="pt-BR" sz="2400" b="0" i="1" smtClean="0">
                              <a:latin typeface="Cambria Math" panose="02040503050406030204" pitchFamily="18" charset="0"/>
                              <a:ea typeface="Cambria Math" panose="02040503050406030204" pitchFamily="18" charset="0"/>
                            </a:rPr>
                            <m:t>𝑠</m:t>
                          </m:r>
                        </m:den>
                      </m:f>
                      <m:r>
                        <a:rPr lang="pt-BR" sz="2400" b="0" i="1" smtClean="0">
                          <a:latin typeface="Cambria Math" panose="02040503050406030204" pitchFamily="18" charset="0"/>
                          <a:ea typeface="Cambria Math" panose="02040503050406030204" pitchFamily="18" charset="0"/>
                        </a:rPr>
                        <m:t>=0,00046</m:t>
                      </m:r>
                      <m:f>
                        <m:fPr>
                          <m:ctrlPr>
                            <a:rPr lang="pt-BR" sz="2400" b="0" i="1" smtClean="0">
                              <a:latin typeface="Cambria Math" panose="02040503050406030204" pitchFamily="18" charset="0"/>
                              <a:ea typeface="Cambria Math" panose="02040503050406030204" pitchFamily="18" charset="0"/>
                            </a:rPr>
                          </m:ctrlPr>
                        </m:fPr>
                        <m:num>
                          <m:sSup>
                            <m:sSupPr>
                              <m:ctrlPr>
                                <a:rPr lang="pt-BR" sz="2400" b="0" i="1" smtClean="0">
                                  <a:latin typeface="Cambria Math" panose="02040503050406030204" pitchFamily="18" charset="0"/>
                                  <a:ea typeface="Cambria Math" panose="02040503050406030204" pitchFamily="18" charset="0"/>
                                </a:rPr>
                              </m:ctrlPr>
                            </m:sSupPr>
                            <m:e>
                              <m:r>
                                <a:rPr lang="pt-BR" sz="2400" b="0" i="1" smtClean="0">
                                  <a:latin typeface="Cambria Math" panose="02040503050406030204" pitchFamily="18" charset="0"/>
                                  <a:ea typeface="Cambria Math" panose="02040503050406030204" pitchFamily="18" charset="0"/>
                                </a:rPr>
                                <m:t>𝑚</m:t>
                              </m:r>
                            </m:e>
                            <m:sup>
                              <m:r>
                                <a:rPr lang="pt-BR" sz="2400" b="0" i="1" smtClean="0">
                                  <a:latin typeface="Cambria Math" panose="02040503050406030204" pitchFamily="18" charset="0"/>
                                  <a:ea typeface="Cambria Math" panose="02040503050406030204" pitchFamily="18" charset="0"/>
                                </a:rPr>
                                <m:t>3</m:t>
                              </m:r>
                            </m:sup>
                          </m:sSup>
                        </m:num>
                        <m:den>
                          <m:r>
                            <a:rPr lang="pt-BR" sz="2400" b="0" i="1" smtClean="0">
                              <a:latin typeface="Cambria Math" panose="02040503050406030204" pitchFamily="18" charset="0"/>
                              <a:ea typeface="Cambria Math" panose="02040503050406030204" pitchFamily="18" charset="0"/>
                            </a:rPr>
                            <m:t>𝑠</m:t>
                          </m:r>
                        </m:den>
                      </m:f>
                    </m:oMath>
                  </m:oMathPara>
                </a14:m>
                <a:endParaRPr lang="pt-BR" sz="2400" b="0" dirty="0">
                  <a:ea typeface="Cambria Math" panose="02040503050406030204" pitchFamily="18" charset="0"/>
                </a:endParaRPr>
              </a:p>
              <a:p>
                <a:endParaRPr lang="pt-BR" sz="2400" dirty="0"/>
              </a:p>
            </p:txBody>
          </p:sp>
        </mc:Choice>
        <mc:Fallback xmlns="">
          <p:sp>
            <p:nvSpPr>
              <p:cNvPr id="4" name="CaixaDeTexto 3">
                <a:extLst>
                  <a:ext uri="{FF2B5EF4-FFF2-40B4-BE49-F238E27FC236}">
                    <a16:creationId xmlns:a16="http://schemas.microsoft.com/office/drawing/2014/main" id="{3FC55EB7-2CF1-40A4-82E9-A3AC8FE47A18}"/>
                  </a:ext>
                </a:extLst>
              </p:cNvPr>
              <p:cNvSpPr txBox="1">
                <a:spLocks noRot="1" noChangeAspect="1" noMove="1" noResize="1" noEditPoints="1" noAdjustHandles="1" noChangeArrowheads="1" noChangeShapeType="1" noTextEdit="1"/>
              </p:cNvSpPr>
              <p:nvPr/>
            </p:nvSpPr>
            <p:spPr>
              <a:xfrm>
                <a:off x="1179094" y="1163053"/>
                <a:ext cx="7604133" cy="1110625"/>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CD8F3057-156B-437D-B8C3-2FCA19479DB0}"/>
                  </a:ext>
                </a:extLst>
              </p:cNvPr>
              <p:cNvSpPr txBox="1"/>
              <p:nvPr/>
            </p:nvSpPr>
            <p:spPr>
              <a:xfrm>
                <a:off x="5574631" y="441157"/>
                <a:ext cx="61586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1 </m:t>
                      </m:r>
                      <m:r>
                        <a:rPr lang="pt-BR" b="0" i="1" smtClean="0">
                          <a:latin typeface="Cambria Math" panose="02040503050406030204" pitchFamily="18" charset="0"/>
                        </a:rPr>
                        <m:t>𝑑𝑖𝑎</m:t>
                      </m:r>
                      <m:r>
                        <a:rPr lang="pt-BR" b="0" i="1" smtClean="0">
                          <a:latin typeface="Cambria Math" panose="02040503050406030204" pitchFamily="18" charset="0"/>
                        </a:rPr>
                        <m:t>=24 </m:t>
                      </m:r>
                      <m:d>
                        <m:dPr>
                          <m:ctrlPr>
                            <a:rPr lang="pt-BR" b="0" i="1" smtClean="0">
                              <a:latin typeface="Cambria Math" panose="02040503050406030204" pitchFamily="18" charset="0"/>
                            </a:rPr>
                          </m:ctrlPr>
                        </m:dPr>
                        <m:e>
                          <m:r>
                            <a:rPr lang="pt-BR" b="0" i="1" smtClean="0">
                              <a:latin typeface="Cambria Math" panose="02040503050406030204" pitchFamily="18" charset="0"/>
                            </a:rPr>
                            <m:t>h𝑜𝑟𝑎𝑠</m:t>
                          </m:r>
                        </m:e>
                      </m:d>
                      <m:r>
                        <a:rPr lang="pt-BR" b="0" i="1" smtClean="0">
                          <a:latin typeface="Cambria Math" panose="02040503050406030204" pitchFamily="18" charset="0"/>
                        </a:rPr>
                        <m:t>. 60 </m:t>
                      </m:r>
                      <m:d>
                        <m:dPr>
                          <m:ctrlPr>
                            <a:rPr lang="pt-BR" b="0" i="1" smtClean="0">
                              <a:latin typeface="Cambria Math" panose="02040503050406030204" pitchFamily="18" charset="0"/>
                            </a:rPr>
                          </m:ctrlPr>
                        </m:dPr>
                        <m:e>
                          <m:r>
                            <a:rPr lang="pt-BR" b="0" i="1" smtClean="0">
                              <a:latin typeface="Cambria Math" panose="02040503050406030204" pitchFamily="18" charset="0"/>
                            </a:rPr>
                            <m:t>𝑚𝑖𝑛𝑢𝑡𝑜𝑠</m:t>
                          </m:r>
                        </m:e>
                      </m:d>
                      <m:r>
                        <a:rPr lang="pt-BR" b="0" i="1" smtClean="0">
                          <a:latin typeface="Cambria Math" panose="02040503050406030204" pitchFamily="18" charset="0"/>
                        </a:rPr>
                        <m:t>. 60 </m:t>
                      </m:r>
                      <m:d>
                        <m:dPr>
                          <m:ctrlPr>
                            <a:rPr lang="pt-BR" b="0" i="1" smtClean="0">
                              <a:latin typeface="Cambria Math" panose="02040503050406030204" pitchFamily="18" charset="0"/>
                            </a:rPr>
                          </m:ctrlPr>
                        </m:dPr>
                        <m:e>
                          <m:r>
                            <a:rPr lang="pt-BR" b="0" i="1" smtClean="0">
                              <a:latin typeface="Cambria Math" panose="02040503050406030204" pitchFamily="18" charset="0"/>
                            </a:rPr>
                            <m:t>𝑠𝑒𝑔𝑢𝑛𝑑𝑜𝑠</m:t>
                          </m:r>
                        </m:e>
                      </m:d>
                      <m:r>
                        <a:rPr lang="pt-BR" b="0" i="1" smtClean="0">
                          <a:latin typeface="Cambria Math" panose="02040503050406030204" pitchFamily="18" charset="0"/>
                        </a:rPr>
                        <m:t>=86.400 </m:t>
                      </m:r>
                      <m:r>
                        <a:rPr lang="pt-BR" b="0" i="1" smtClean="0">
                          <a:latin typeface="Cambria Math" panose="02040503050406030204" pitchFamily="18" charset="0"/>
                        </a:rPr>
                        <m:t>𝑠</m:t>
                      </m:r>
                    </m:oMath>
                  </m:oMathPara>
                </a14:m>
                <a:endParaRPr lang="pt-BR" dirty="0"/>
              </a:p>
            </p:txBody>
          </p:sp>
        </mc:Choice>
        <mc:Fallback xmlns="">
          <p:sp>
            <p:nvSpPr>
              <p:cNvPr id="5" name="CaixaDeTexto 4">
                <a:extLst>
                  <a:ext uri="{FF2B5EF4-FFF2-40B4-BE49-F238E27FC236}">
                    <a16:creationId xmlns:a16="http://schemas.microsoft.com/office/drawing/2014/main" id="{CD8F3057-156B-437D-B8C3-2FCA19479DB0}"/>
                  </a:ext>
                </a:extLst>
              </p:cNvPr>
              <p:cNvSpPr txBox="1">
                <a:spLocks noRot="1" noChangeAspect="1" noMove="1" noResize="1" noEditPoints="1" noAdjustHandles="1" noChangeArrowheads="1" noChangeShapeType="1" noTextEdit="1"/>
              </p:cNvSpPr>
              <p:nvPr/>
            </p:nvSpPr>
            <p:spPr>
              <a:xfrm>
                <a:off x="5574631" y="441157"/>
                <a:ext cx="6158609" cy="276999"/>
              </a:xfrm>
              <a:prstGeom prst="rect">
                <a:avLst/>
              </a:prstGeom>
              <a:blipFill>
                <a:blip r:embed="rId3"/>
                <a:stretch>
                  <a:fillRect l="-396" t="-2174" b="-3260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D37CD45B-8EC6-4A9D-A525-F012840E0874}"/>
                  </a:ext>
                </a:extLst>
              </p:cNvPr>
              <p:cNvSpPr txBox="1"/>
              <p:nvPr/>
            </p:nvSpPr>
            <p:spPr>
              <a:xfrm>
                <a:off x="304298" y="2366010"/>
                <a:ext cx="11583404" cy="93679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𝜙</m:t>
                          </m:r>
                        </m:e>
                        <m:sub>
                          <m:r>
                            <a:rPr lang="pt-BR" sz="2400" i="1">
                              <a:latin typeface="Cambria Math" panose="02040503050406030204" pitchFamily="18" charset="0"/>
                              <a:ea typeface="Cambria Math" panose="02040503050406030204" pitchFamily="18" charset="0"/>
                            </a:rPr>
                            <m:t>𝑅</m:t>
                          </m:r>
                          <m:r>
                            <a:rPr lang="pt-BR" sz="2400" b="0" i="1" smtClean="0">
                              <a:latin typeface="Cambria Math" panose="02040503050406030204" pitchFamily="18" charset="0"/>
                              <a:ea typeface="Cambria Math" panose="02040503050406030204" pitchFamily="18" charset="0"/>
                            </a:rPr>
                            <m:t>𝑒𝑐</m:t>
                          </m:r>
                        </m:sub>
                      </m:sSub>
                      <m:r>
                        <a:rPr lang="pt-BR" sz="2400" i="1">
                          <a:latin typeface="Cambria Math" panose="02040503050406030204" pitchFamily="18" charset="0"/>
                        </a:rPr>
                        <m:t>=1,3.</m:t>
                      </m:r>
                      <m:rad>
                        <m:radPr>
                          <m:degHide m:val="on"/>
                          <m:ctrlPr>
                            <a:rPr lang="pt-BR" sz="2400" i="1">
                              <a:latin typeface="Cambria Math" panose="02040503050406030204" pitchFamily="18" charset="0"/>
                            </a:rPr>
                          </m:ctrlPr>
                        </m:radPr>
                        <m:deg/>
                        <m:e>
                          <m:r>
                            <m:rPr>
                              <m:sty m:val="p"/>
                            </m:rPr>
                            <a:rPr lang="pt-BR" sz="2400">
                              <a:latin typeface="Cambria Math" panose="02040503050406030204" pitchFamily="18" charset="0"/>
                            </a:rPr>
                            <m:t>Q</m:t>
                          </m:r>
                        </m:e>
                      </m:rad>
                      <m:r>
                        <a:rPr lang="pt-BR" sz="2400" i="1">
                          <a:latin typeface="Cambria Math" panose="02040503050406030204" pitchFamily="18" charset="0"/>
                        </a:rPr>
                        <m:t> .</m:t>
                      </m:r>
                      <m:rad>
                        <m:radPr>
                          <m:ctrlPr>
                            <a:rPr lang="pt-BR" sz="2400" i="1">
                              <a:latin typeface="Cambria Math" panose="02040503050406030204" pitchFamily="18" charset="0"/>
                            </a:rPr>
                          </m:ctrlPr>
                        </m:radPr>
                        <m:deg>
                          <m:r>
                            <a:rPr lang="pt-BR" sz="2400">
                              <a:latin typeface="Cambria Math" panose="02040503050406030204" pitchFamily="18" charset="0"/>
                            </a:rPr>
                            <m:t>4</m:t>
                          </m:r>
                        </m:deg>
                        <m:e>
                          <m:r>
                            <a:rPr lang="pt-BR" sz="2400" i="1">
                              <a:latin typeface="Cambria Math" panose="02040503050406030204" pitchFamily="18" charset="0"/>
                            </a:rPr>
                            <m:t>𝑋</m:t>
                          </m:r>
                        </m:e>
                      </m:rad>
                      <m:r>
                        <a:rPr lang="pt-BR" sz="2400" i="1" smtClean="0">
                          <a:latin typeface="Cambria Math" panose="02040503050406030204" pitchFamily="18" charset="0"/>
                          <a:ea typeface="Cambria Math" panose="02040503050406030204" pitchFamily="18" charset="0"/>
                        </a:rPr>
                        <m:t>→</m:t>
                      </m:r>
                      <m:sSub>
                        <m:sSubPr>
                          <m:ctrlPr>
                            <a:rPr lang="pt-BR" sz="2400" i="1" smtClean="0">
                              <a:latin typeface="Cambria Math" panose="02040503050406030204" pitchFamily="18" charset="0"/>
                              <a:ea typeface="Cambria Math" panose="02040503050406030204" pitchFamily="18" charset="0"/>
                            </a:rPr>
                          </m:ctrlPr>
                        </m:sSubPr>
                        <m:e>
                          <m:r>
                            <a:rPr lang="pt-BR" sz="2400" i="1" smtClean="0">
                              <a:latin typeface="Cambria Math" panose="02040503050406030204" pitchFamily="18" charset="0"/>
                              <a:ea typeface="Cambria Math" panose="02040503050406030204" pitchFamily="18" charset="0"/>
                            </a:rPr>
                            <m:t>𝜙</m:t>
                          </m:r>
                        </m:e>
                        <m:sub>
                          <m:r>
                            <a:rPr lang="pt-BR" sz="2400" b="0" i="1" smtClean="0">
                              <a:latin typeface="Cambria Math" panose="02040503050406030204" pitchFamily="18" charset="0"/>
                              <a:ea typeface="Cambria Math" panose="02040503050406030204" pitchFamily="18" charset="0"/>
                            </a:rPr>
                            <m:t>𝑅𝑒𝑐</m:t>
                          </m:r>
                        </m:sub>
                      </m:sSub>
                      <m:r>
                        <a:rPr lang="pt-BR" sz="2400" b="0" i="1" smtClean="0">
                          <a:latin typeface="Cambria Math" panose="02040503050406030204" pitchFamily="18" charset="0"/>
                          <a:ea typeface="Cambria Math" panose="02040503050406030204" pitchFamily="18" charset="0"/>
                        </a:rPr>
                        <m:t>=1,3 . </m:t>
                      </m:r>
                      <m:rad>
                        <m:radPr>
                          <m:degHide m:val="on"/>
                          <m:ctrlPr>
                            <a:rPr lang="pt-BR" sz="2400" b="0" i="1" smtClean="0">
                              <a:latin typeface="Cambria Math" panose="02040503050406030204" pitchFamily="18" charset="0"/>
                              <a:ea typeface="Cambria Math" panose="02040503050406030204" pitchFamily="18" charset="0"/>
                            </a:rPr>
                          </m:ctrlPr>
                        </m:radPr>
                        <m:deg/>
                        <m:e>
                          <m:r>
                            <a:rPr lang="pt-BR" sz="2400" b="0" i="1" smtClean="0">
                              <a:latin typeface="Cambria Math" panose="02040503050406030204" pitchFamily="18" charset="0"/>
                              <a:ea typeface="Cambria Math" panose="02040503050406030204" pitchFamily="18" charset="0"/>
                            </a:rPr>
                            <m:t>0,00046</m:t>
                          </m:r>
                        </m:e>
                      </m:rad>
                      <m:r>
                        <a:rPr lang="pt-BR" sz="2400" b="0" i="1" smtClean="0">
                          <a:latin typeface="Cambria Math" panose="02040503050406030204" pitchFamily="18" charset="0"/>
                          <a:ea typeface="Cambria Math" panose="02040503050406030204" pitchFamily="18" charset="0"/>
                        </a:rPr>
                        <m:t>.</m:t>
                      </m:r>
                      <m:rad>
                        <m:radPr>
                          <m:ctrlPr>
                            <a:rPr lang="pt-BR" sz="2400" i="1">
                              <a:latin typeface="Cambria Math" panose="02040503050406030204" pitchFamily="18" charset="0"/>
                            </a:rPr>
                          </m:ctrlPr>
                        </m:radPr>
                        <m:deg>
                          <m:r>
                            <a:rPr lang="pt-BR" sz="2400">
                              <a:latin typeface="Cambria Math" panose="02040503050406030204" pitchFamily="18" charset="0"/>
                            </a:rPr>
                            <m:t>4</m:t>
                          </m:r>
                        </m:deg>
                        <m:e>
                          <m:r>
                            <a:rPr lang="pt-BR" sz="2400" b="0" i="1" smtClean="0">
                              <a:latin typeface="Cambria Math" panose="02040503050406030204" pitchFamily="18" charset="0"/>
                            </a:rPr>
                            <m:t>0,25</m:t>
                          </m:r>
                        </m:e>
                      </m:rad>
                      <m:r>
                        <a:rPr lang="pt-BR" sz="2400" b="0" i="1" smtClean="0">
                          <a:latin typeface="Cambria Math" panose="02040503050406030204" pitchFamily="18" charset="0"/>
                        </a:rPr>
                        <m:t>=0,0197</m:t>
                      </m:r>
                      <m:r>
                        <a:rPr lang="pt-BR" sz="2400" b="0" i="1" smtClean="0">
                          <a:latin typeface="Cambria Math" panose="02040503050406030204" pitchFamily="18" charset="0"/>
                        </a:rPr>
                        <m:t>𝑚</m:t>
                      </m:r>
                      <m:r>
                        <a:rPr lang="pt-BR" sz="2400" b="0" i="1" smtClean="0">
                          <a:latin typeface="Cambria Math" panose="02040503050406030204" pitchFamily="18" charset="0"/>
                          <a:ea typeface="Cambria Math" panose="02040503050406030204" pitchFamily="18" charset="0"/>
                        </a:rPr>
                        <m:t>→19,7</m:t>
                      </m:r>
                      <m:r>
                        <a:rPr lang="pt-BR" sz="2400" b="0" i="1" smtClean="0">
                          <a:latin typeface="Cambria Math" panose="02040503050406030204" pitchFamily="18" charset="0"/>
                          <a:ea typeface="Cambria Math" panose="02040503050406030204" pitchFamily="18" charset="0"/>
                        </a:rPr>
                        <m:t>𝑚𝑚</m:t>
                      </m:r>
                      <m:r>
                        <a:rPr lang="pt-BR" sz="2400" i="1">
                          <a:latin typeface="Cambria Math" panose="02040503050406030204" pitchFamily="18" charset="0"/>
                          <a:ea typeface="Cambria Math" panose="02040503050406030204" pitchFamily="18" charset="0"/>
                        </a:rPr>
                        <m:t>→</m:t>
                      </m:r>
                    </m:oMath>
                  </m:oMathPara>
                </a14:m>
                <a:endParaRPr lang="pt-BR" sz="240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𝜙</m:t>
                          </m:r>
                        </m:e>
                        <m:sub>
                          <m:r>
                            <a:rPr lang="pt-BR" sz="2400" i="1">
                              <a:latin typeface="Cambria Math" panose="02040503050406030204" pitchFamily="18" charset="0"/>
                              <a:ea typeface="Cambria Math" panose="02040503050406030204" pitchFamily="18" charset="0"/>
                            </a:rPr>
                            <m:t>𝑅</m:t>
                          </m:r>
                          <m:r>
                            <a:rPr lang="pt-BR" sz="2400" b="0" i="1" smtClean="0">
                              <a:latin typeface="Cambria Math" panose="02040503050406030204" pitchFamily="18" charset="0"/>
                              <a:ea typeface="Cambria Math" panose="02040503050406030204" pitchFamily="18" charset="0"/>
                            </a:rPr>
                            <m:t>𝑒𝑐</m:t>
                          </m:r>
                          <m:r>
                            <a:rPr lang="pt-BR" sz="2400" b="0" i="1" smtClean="0">
                              <a:latin typeface="Cambria Math" panose="02040503050406030204" pitchFamily="18" charset="0"/>
                              <a:ea typeface="Cambria Math" panose="02040503050406030204" pitchFamily="18" charset="0"/>
                            </a:rPr>
                            <m:t>, </m:t>
                          </m:r>
                          <m:r>
                            <a:rPr lang="pt-BR" sz="2400" b="0" i="1" smtClean="0">
                              <a:latin typeface="Cambria Math" panose="02040503050406030204" pitchFamily="18" charset="0"/>
                              <a:ea typeface="Cambria Math" panose="02040503050406030204" pitchFamily="18" charset="0"/>
                            </a:rPr>
                            <m:t>𝑐𝑜𝑚𝑒𝑟𝑐𝑖𝑎𝑙</m:t>
                          </m:r>
                        </m:sub>
                      </m:sSub>
                      <m:r>
                        <a:rPr lang="pt-BR" sz="2400" b="0" i="1" smtClean="0">
                          <a:latin typeface="Cambria Math" panose="02040503050406030204" pitchFamily="18" charset="0"/>
                          <a:ea typeface="Cambria Math" panose="02040503050406030204" pitchFamily="18" charset="0"/>
                        </a:rPr>
                        <m:t>=20 </m:t>
                      </m:r>
                      <m:r>
                        <a:rPr lang="pt-BR" sz="2400" b="0" i="1" smtClean="0">
                          <a:latin typeface="Cambria Math" panose="02040503050406030204" pitchFamily="18" charset="0"/>
                          <a:ea typeface="Cambria Math" panose="02040503050406030204" pitchFamily="18" charset="0"/>
                        </a:rPr>
                        <m:t>𝑚𝑚</m:t>
                      </m:r>
                      <m:r>
                        <a:rPr lang="pt-BR" sz="2400" b="0" i="1" smtClean="0">
                          <a:latin typeface="Cambria Math" panose="02040503050406030204" pitchFamily="18" charset="0"/>
                          <a:ea typeface="Cambria Math" panose="02040503050406030204" pitchFamily="18" charset="0"/>
                        </a:rPr>
                        <m:t>;</m:t>
                      </m:r>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𝜙</m:t>
                          </m:r>
                        </m:e>
                        <m:sub>
                          <m:r>
                            <a:rPr lang="pt-BR" sz="2400" b="0" i="1" smtClean="0">
                              <a:latin typeface="Cambria Math" panose="02040503050406030204" pitchFamily="18" charset="0"/>
                              <a:ea typeface="Cambria Math" panose="02040503050406030204" pitchFamily="18" charset="0"/>
                            </a:rPr>
                            <m:t>𝑆𝑢𝑐</m:t>
                          </m:r>
                          <m:r>
                            <a:rPr lang="pt-BR" sz="2400" i="1">
                              <a:latin typeface="Cambria Math" panose="02040503050406030204" pitchFamily="18" charset="0"/>
                              <a:ea typeface="Cambria Math" panose="02040503050406030204" pitchFamily="18" charset="0"/>
                            </a:rPr>
                            <m:t>, </m:t>
                          </m:r>
                          <m:r>
                            <a:rPr lang="pt-BR" sz="2400" i="1">
                              <a:latin typeface="Cambria Math" panose="02040503050406030204" pitchFamily="18" charset="0"/>
                              <a:ea typeface="Cambria Math" panose="02040503050406030204" pitchFamily="18" charset="0"/>
                            </a:rPr>
                            <m:t>𝑐𝑜𝑚𝑒𝑟𝑐𝑖𝑎𝑙</m:t>
                          </m:r>
                        </m:sub>
                      </m:sSub>
                      <m:r>
                        <a:rPr lang="pt-BR" sz="2400" i="1">
                          <a:latin typeface="Cambria Math" panose="02040503050406030204" pitchFamily="18" charset="0"/>
                          <a:ea typeface="Cambria Math" panose="02040503050406030204" pitchFamily="18" charset="0"/>
                        </a:rPr>
                        <m:t>=2</m:t>
                      </m:r>
                      <m:r>
                        <a:rPr lang="pt-BR" sz="2400" b="0" i="1" smtClean="0">
                          <a:latin typeface="Cambria Math" panose="02040503050406030204" pitchFamily="18" charset="0"/>
                          <a:ea typeface="Cambria Math" panose="02040503050406030204" pitchFamily="18" charset="0"/>
                        </a:rPr>
                        <m:t>5</m:t>
                      </m:r>
                      <m:r>
                        <a:rPr lang="pt-BR" sz="2400" i="1">
                          <a:latin typeface="Cambria Math" panose="02040503050406030204" pitchFamily="18" charset="0"/>
                          <a:ea typeface="Cambria Math" panose="02040503050406030204" pitchFamily="18" charset="0"/>
                        </a:rPr>
                        <m:t> </m:t>
                      </m:r>
                      <m:r>
                        <a:rPr lang="pt-BR" sz="2400" i="1">
                          <a:latin typeface="Cambria Math" panose="02040503050406030204" pitchFamily="18" charset="0"/>
                          <a:ea typeface="Cambria Math" panose="02040503050406030204" pitchFamily="18" charset="0"/>
                        </a:rPr>
                        <m:t>𝑚𝑚</m:t>
                      </m:r>
                      <m:r>
                        <a:rPr lang="pt-BR" sz="2400" b="0" i="1" smtClean="0">
                          <a:latin typeface="Cambria Math" panose="02040503050406030204" pitchFamily="18" charset="0"/>
                          <a:ea typeface="Cambria Math" panose="02040503050406030204" pitchFamily="18" charset="0"/>
                        </a:rPr>
                        <m:t>;</m:t>
                      </m:r>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𝜙</m:t>
                          </m:r>
                        </m:e>
                        <m:sub>
                          <m:r>
                            <a:rPr lang="pt-BR" sz="2400" b="0" i="1" smtClean="0">
                              <a:latin typeface="Cambria Math" panose="02040503050406030204" pitchFamily="18" charset="0"/>
                              <a:ea typeface="Cambria Math" panose="02040503050406030204" pitchFamily="18" charset="0"/>
                            </a:rPr>
                            <m:t>𝐸𝑥𝑡𝑟𝑎𝑣𝑎𝑠𝑜𝑟</m:t>
                          </m:r>
                          <m:r>
                            <a:rPr lang="pt-BR" sz="2400" i="1">
                              <a:latin typeface="Cambria Math" panose="02040503050406030204" pitchFamily="18" charset="0"/>
                              <a:ea typeface="Cambria Math" panose="02040503050406030204" pitchFamily="18" charset="0"/>
                            </a:rPr>
                            <m:t>, </m:t>
                          </m:r>
                          <m:r>
                            <a:rPr lang="pt-BR" sz="2400" i="1">
                              <a:latin typeface="Cambria Math" panose="02040503050406030204" pitchFamily="18" charset="0"/>
                              <a:ea typeface="Cambria Math" panose="02040503050406030204" pitchFamily="18" charset="0"/>
                            </a:rPr>
                            <m:t>𝑐𝑜𝑚𝑒𝑟𝑐𝑖𝑎𝑙</m:t>
                          </m:r>
                        </m:sub>
                      </m:sSub>
                      <m:r>
                        <a:rPr lang="pt-BR" sz="2400" i="1">
                          <a:latin typeface="Cambria Math" panose="02040503050406030204" pitchFamily="18" charset="0"/>
                          <a:ea typeface="Cambria Math" panose="02040503050406030204" pitchFamily="18" charset="0"/>
                        </a:rPr>
                        <m:t>=2</m:t>
                      </m:r>
                      <m:r>
                        <a:rPr lang="pt-BR" sz="2400" b="0" i="1" smtClean="0">
                          <a:latin typeface="Cambria Math" panose="02040503050406030204" pitchFamily="18" charset="0"/>
                          <a:ea typeface="Cambria Math" panose="02040503050406030204" pitchFamily="18" charset="0"/>
                        </a:rPr>
                        <m:t>5</m:t>
                      </m:r>
                      <m:r>
                        <a:rPr lang="pt-BR" sz="2400" i="1">
                          <a:latin typeface="Cambria Math" panose="02040503050406030204" pitchFamily="18" charset="0"/>
                          <a:ea typeface="Cambria Math" panose="02040503050406030204" pitchFamily="18" charset="0"/>
                        </a:rPr>
                        <m:t> </m:t>
                      </m:r>
                      <m:r>
                        <a:rPr lang="pt-BR" sz="2400" i="1">
                          <a:latin typeface="Cambria Math" panose="02040503050406030204" pitchFamily="18" charset="0"/>
                          <a:ea typeface="Cambria Math" panose="02040503050406030204" pitchFamily="18" charset="0"/>
                        </a:rPr>
                        <m:t>𝑚𝑚</m:t>
                      </m:r>
                    </m:oMath>
                  </m:oMathPara>
                </a14:m>
                <a:endParaRPr lang="pt-BR" sz="2400" dirty="0"/>
              </a:p>
            </p:txBody>
          </p:sp>
        </mc:Choice>
        <mc:Fallback xmlns="">
          <p:sp>
            <p:nvSpPr>
              <p:cNvPr id="7" name="CaixaDeTexto 6">
                <a:extLst>
                  <a:ext uri="{FF2B5EF4-FFF2-40B4-BE49-F238E27FC236}">
                    <a16:creationId xmlns:a16="http://schemas.microsoft.com/office/drawing/2014/main" id="{D37CD45B-8EC6-4A9D-A525-F012840E0874}"/>
                  </a:ext>
                </a:extLst>
              </p:cNvPr>
              <p:cNvSpPr txBox="1">
                <a:spLocks noRot="1" noChangeAspect="1" noMove="1" noResize="1" noEditPoints="1" noAdjustHandles="1" noChangeArrowheads="1" noChangeShapeType="1" noTextEdit="1"/>
              </p:cNvSpPr>
              <p:nvPr/>
            </p:nvSpPr>
            <p:spPr>
              <a:xfrm>
                <a:off x="304298" y="2366010"/>
                <a:ext cx="11583404" cy="936795"/>
              </a:xfrm>
              <a:prstGeom prst="rect">
                <a:avLst/>
              </a:prstGeom>
              <a:blipFill>
                <a:blip r:embed="rId4"/>
                <a:stretch>
                  <a:fillRect b="-6494"/>
                </a:stretch>
              </a:blipFill>
            </p:spPr>
            <p:txBody>
              <a:bodyPr/>
              <a:lstStyle/>
              <a:p>
                <a:r>
                  <a:rPr lang="pt-BR">
                    <a:noFill/>
                  </a:rPr>
                  <a:t> </a:t>
                </a:r>
              </a:p>
            </p:txBody>
          </p:sp>
        </mc:Fallback>
      </mc:AlternateContent>
      <p:sp>
        <p:nvSpPr>
          <p:cNvPr id="8" name="Seta: Curva para Baixo 7">
            <a:extLst>
              <a:ext uri="{FF2B5EF4-FFF2-40B4-BE49-F238E27FC236}">
                <a16:creationId xmlns:a16="http://schemas.microsoft.com/office/drawing/2014/main" id="{E79B7B64-EF00-44AA-AE56-43B1BA22D51C}"/>
              </a:ext>
            </a:extLst>
          </p:cNvPr>
          <p:cNvSpPr/>
          <p:nvPr/>
        </p:nvSpPr>
        <p:spPr>
          <a:xfrm>
            <a:off x="6737539" y="908726"/>
            <a:ext cx="463639" cy="1844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FEA17255-B4F7-4E6A-AC74-C1E73DCE71BE}"/>
                  </a:ext>
                </a:extLst>
              </p:cNvPr>
              <p:cNvSpPr txBox="1"/>
              <p:nvPr/>
            </p:nvSpPr>
            <p:spPr>
              <a:xfrm>
                <a:off x="7416022" y="809278"/>
                <a:ext cx="65057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1200" b="0" i="1" smtClean="0">
                          <a:solidFill>
                            <a:srgbClr val="FF0000"/>
                          </a:solidFill>
                          <a:latin typeface="Cambria Math" panose="02040503050406030204" pitchFamily="18" charset="0"/>
                        </a:rPr>
                        <m:t>1000</m:t>
                      </m:r>
                    </m:oMath>
                  </m:oMathPara>
                </a14:m>
                <a:endParaRPr lang="pt-BR" sz="1200" dirty="0">
                  <a:solidFill>
                    <a:srgbClr val="FF0000"/>
                  </a:solidFill>
                </a:endParaRPr>
              </a:p>
            </p:txBody>
          </p:sp>
        </mc:Choice>
        <mc:Fallback xmlns="">
          <p:sp>
            <p:nvSpPr>
              <p:cNvPr id="9" name="CaixaDeTexto 8">
                <a:extLst>
                  <a:ext uri="{FF2B5EF4-FFF2-40B4-BE49-F238E27FC236}">
                    <a16:creationId xmlns:a16="http://schemas.microsoft.com/office/drawing/2014/main" id="{FEA17255-B4F7-4E6A-AC74-C1E73DCE71BE}"/>
                  </a:ext>
                </a:extLst>
              </p:cNvPr>
              <p:cNvSpPr txBox="1">
                <a:spLocks noRot="1" noChangeAspect="1" noMove="1" noResize="1" noEditPoints="1" noAdjustHandles="1" noChangeArrowheads="1" noChangeShapeType="1" noTextEdit="1"/>
              </p:cNvSpPr>
              <p:nvPr/>
            </p:nvSpPr>
            <p:spPr>
              <a:xfrm>
                <a:off x="7416022" y="809278"/>
                <a:ext cx="650579" cy="276999"/>
              </a:xfrm>
              <a:prstGeom prst="rect">
                <a:avLst/>
              </a:prstGeom>
              <a:blipFill>
                <a:blip r:embed="rId5"/>
                <a:stretch>
                  <a:fillRect/>
                </a:stretch>
              </a:blipFill>
            </p:spPr>
            <p:txBody>
              <a:bodyPr/>
              <a:lstStyle/>
              <a:p>
                <a:r>
                  <a:rPr lang="pt-BR">
                    <a:noFill/>
                  </a:rPr>
                  <a:t> </a:t>
                </a:r>
              </a:p>
            </p:txBody>
          </p:sp>
        </mc:Fallback>
      </mc:AlternateContent>
      <p:sp>
        <p:nvSpPr>
          <p:cNvPr id="10" name="Sinal de Divisão 9">
            <a:extLst>
              <a:ext uri="{FF2B5EF4-FFF2-40B4-BE49-F238E27FC236}">
                <a16:creationId xmlns:a16="http://schemas.microsoft.com/office/drawing/2014/main" id="{149FC516-8A7D-48BE-8A62-1A24836D6CD2}"/>
              </a:ext>
            </a:extLst>
          </p:cNvPr>
          <p:cNvSpPr/>
          <p:nvPr/>
        </p:nvSpPr>
        <p:spPr>
          <a:xfrm>
            <a:off x="7201178" y="773883"/>
            <a:ext cx="373487" cy="333442"/>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C666BB03-DC88-4CC4-BD14-71448A0BB6A7}"/>
                  </a:ext>
                </a:extLst>
              </p:cNvPr>
              <p:cNvSpPr txBox="1"/>
              <p:nvPr/>
            </p:nvSpPr>
            <p:spPr>
              <a:xfrm>
                <a:off x="8686019" y="1278886"/>
                <a:ext cx="3272590" cy="622286"/>
              </a:xfrm>
              <a:prstGeom prst="rect">
                <a:avLst/>
              </a:prstGeom>
              <a:noFill/>
            </p:spPr>
            <p:txBody>
              <a:bodyPr wrap="square">
                <a:spAutoFit/>
              </a:bodyPr>
              <a:lstStyle/>
              <a:p>
                <a:pPr marL="0" indent="0" algn="ctr">
                  <a:buNone/>
                </a:pPr>
                <a:r>
                  <a:rPr lang="pt-BR" sz="2400" dirty="0"/>
                  <a:t> </a:t>
                </a:r>
                <a14:m>
                  <m:oMath xmlns:m="http://schemas.openxmlformats.org/officeDocument/2006/math">
                    <m:r>
                      <a:rPr lang="pt-BR" sz="2400" i="1">
                        <a:latin typeface="Cambria Math" panose="02040503050406030204" pitchFamily="18" charset="0"/>
                      </a:rPr>
                      <m:t>𝑋</m:t>
                    </m:r>
                    <m:r>
                      <a:rPr lang="pt-BR" sz="2400" i="1">
                        <a:latin typeface="Cambria Math" panose="02040503050406030204" pitchFamily="18" charset="0"/>
                      </a:rPr>
                      <m:t>=</m:t>
                    </m:r>
                    <m:f>
                      <m:fPr>
                        <m:ctrlPr>
                          <a:rPr lang="pt-BR" sz="2400" i="1">
                            <a:latin typeface="Cambria Math" panose="02040503050406030204" pitchFamily="18" charset="0"/>
                          </a:rPr>
                        </m:ctrlPr>
                      </m:fPr>
                      <m:num>
                        <m:r>
                          <a:rPr lang="pt-BR" sz="2400" i="1">
                            <a:latin typeface="Cambria Math" panose="02040503050406030204" pitchFamily="18" charset="0"/>
                          </a:rPr>
                          <m:t>h</m:t>
                        </m:r>
                      </m:num>
                      <m:den>
                        <m:r>
                          <a:rPr lang="pt-BR" sz="2400" i="1">
                            <a:latin typeface="Cambria Math" panose="02040503050406030204" pitchFamily="18" charset="0"/>
                          </a:rPr>
                          <m:t>24</m:t>
                        </m:r>
                      </m:den>
                    </m:f>
                    <m:r>
                      <a:rPr lang="pt-BR" sz="2400" b="0" i="1" smtClean="0">
                        <a:latin typeface="Cambria Math" panose="02040503050406030204" pitchFamily="18" charset="0"/>
                      </a:rPr>
                      <m:t>=</m:t>
                    </m:r>
                    <m:f>
                      <m:fPr>
                        <m:ctrlPr>
                          <a:rPr lang="pt-BR" sz="2400" b="0" i="1" smtClean="0">
                            <a:latin typeface="Cambria Math" panose="02040503050406030204" pitchFamily="18" charset="0"/>
                          </a:rPr>
                        </m:ctrlPr>
                      </m:fPr>
                      <m:num>
                        <m:r>
                          <a:rPr lang="pt-BR" sz="2400" b="0" i="1" smtClean="0">
                            <a:latin typeface="Cambria Math" panose="02040503050406030204" pitchFamily="18" charset="0"/>
                          </a:rPr>
                          <m:t>6</m:t>
                        </m:r>
                      </m:num>
                      <m:den>
                        <m:r>
                          <a:rPr lang="pt-BR" sz="2400" b="0" i="1" smtClean="0">
                            <a:latin typeface="Cambria Math" panose="02040503050406030204" pitchFamily="18" charset="0"/>
                          </a:rPr>
                          <m:t>24</m:t>
                        </m:r>
                      </m:den>
                    </m:f>
                    <m:r>
                      <a:rPr lang="pt-BR" sz="2400" b="0" i="1" smtClean="0">
                        <a:latin typeface="Cambria Math" panose="02040503050406030204" pitchFamily="18" charset="0"/>
                      </a:rPr>
                      <m:t>=0,25</m:t>
                    </m:r>
                  </m:oMath>
                </a14:m>
                <a:endParaRPr lang="pt-BR" sz="2400" dirty="0"/>
              </a:p>
            </p:txBody>
          </p:sp>
        </mc:Choice>
        <mc:Fallback xmlns="">
          <p:sp>
            <p:nvSpPr>
              <p:cNvPr id="12" name="CaixaDeTexto 11">
                <a:extLst>
                  <a:ext uri="{FF2B5EF4-FFF2-40B4-BE49-F238E27FC236}">
                    <a16:creationId xmlns:a16="http://schemas.microsoft.com/office/drawing/2014/main" id="{C666BB03-DC88-4CC4-BD14-71448A0BB6A7}"/>
                  </a:ext>
                </a:extLst>
              </p:cNvPr>
              <p:cNvSpPr txBox="1">
                <a:spLocks noRot="1" noChangeAspect="1" noMove="1" noResize="1" noEditPoints="1" noAdjustHandles="1" noChangeArrowheads="1" noChangeShapeType="1" noTextEdit="1"/>
              </p:cNvSpPr>
              <p:nvPr/>
            </p:nvSpPr>
            <p:spPr>
              <a:xfrm>
                <a:off x="8686019" y="1278886"/>
                <a:ext cx="3272590" cy="622286"/>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68E4620E-0BF1-4F4C-BF08-1130D9340814}"/>
                  </a:ext>
                </a:extLst>
              </p:cNvPr>
              <p:cNvSpPr txBox="1"/>
              <p:nvPr/>
            </p:nvSpPr>
            <p:spPr>
              <a:xfrm>
                <a:off x="848226" y="3429000"/>
                <a:ext cx="27079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𝐷𝑖𝑚𝑒𝑛𝑠𝑖𝑜𝑛𝑎𝑚𝑒𝑛𝑡𝑜</m:t>
                      </m:r>
                      <m:r>
                        <a:rPr lang="pt-BR" b="0" i="1" smtClean="0">
                          <a:solidFill>
                            <a:srgbClr val="FF0000"/>
                          </a:solidFill>
                          <a:latin typeface="Cambria Math" panose="02040503050406030204" pitchFamily="18" charset="0"/>
                        </a:rPr>
                        <m:t> </m:t>
                      </m:r>
                      <m:r>
                        <a:rPr lang="pt-BR" b="0" i="1" smtClean="0">
                          <a:solidFill>
                            <a:srgbClr val="FF0000"/>
                          </a:solidFill>
                          <a:latin typeface="Cambria Math" panose="02040503050406030204" pitchFamily="18" charset="0"/>
                        </a:rPr>
                        <m:t>𝑆𝑢𝑐</m:t>
                      </m:r>
                      <m:r>
                        <a:rPr lang="pt-BR" b="0" i="1" smtClean="0">
                          <a:solidFill>
                            <a:srgbClr val="FF0000"/>
                          </a:solidFill>
                          <a:latin typeface="Cambria Math" panose="02040503050406030204" pitchFamily="18" charset="0"/>
                        </a:rPr>
                        <m:t>çã</m:t>
                      </m:r>
                      <m:r>
                        <a:rPr lang="pt-BR" b="0" i="1" smtClean="0">
                          <a:solidFill>
                            <a:srgbClr val="FF0000"/>
                          </a:solidFill>
                          <a:latin typeface="Cambria Math" panose="02040503050406030204" pitchFamily="18" charset="0"/>
                        </a:rPr>
                        <m:t>𝑜</m:t>
                      </m:r>
                    </m:oMath>
                  </m:oMathPara>
                </a14:m>
                <a:endParaRPr lang="pt-BR" dirty="0">
                  <a:solidFill>
                    <a:srgbClr val="FF0000"/>
                  </a:solidFill>
                </a:endParaRPr>
              </a:p>
            </p:txBody>
          </p:sp>
        </mc:Choice>
        <mc:Fallback xmlns="">
          <p:sp>
            <p:nvSpPr>
              <p:cNvPr id="15" name="CaixaDeTexto 14">
                <a:extLst>
                  <a:ext uri="{FF2B5EF4-FFF2-40B4-BE49-F238E27FC236}">
                    <a16:creationId xmlns:a16="http://schemas.microsoft.com/office/drawing/2014/main" id="{68E4620E-0BF1-4F4C-BF08-1130D9340814}"/>
                  </a:ext>
                </a:extLst>
              </p:cNvPr>
              <p:cNvSpPr txBox="1">
                <a:spLocks noRot="1" noChangeAspect="1" noMove="1" noResize="1" noEditPoints="1" noAdjustHandles="1" noChangeArrowheads="1" noChangeShapeType="1" noTextEdit="1"/>
              </p:cNvSpPr>
              <p:nvPr/>
            </p:nvSpPr>
            <p:spPr>
              <a:xfrm>
                <a:off x="848226" y="3429000"/>
                <a:ext cx="2707985" cy="276999"/>
              </a:xfrm>
              <a:prstGeom prst="rect">
                <a:avLst/>
              </a:prstGeom>
              <a:blipFill>
                <a:blip r:embed="rId7"/>
                <a:stretch>
                  <a:fillRect l="-1802" r="-2703" b="-3333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60063130-CD0F-4627-A2A0-0B6E4ABF47E9}"/>
                  </a:ext>
                </a:extLst>
              </p:cNvPr>
              <p:cNvSpPr txBox="1"/>
              <p:nvPr/>
            </p:nvSpPr>
            <p:spPr>
              <a:xfrm>
                <a:off x="707049" y="3842259"/>
                <a:ext cx="7613386" cy="477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𝐻</m:t>
                          </m:r>
                        </m:e>
                        <m:sub>
                          <m:r>
                            <a:rPr lang="pt-BR" sz="2400" i="1">
                              <a:latin typeface="Cambria Math" panose="02040503050406030204" pitchFamily="18" charset="0"/>
                            </a:rPr>
                            <m:t>𝑚𝑎𝑛</m:t>
                          </m:r>
                          <m:r>
                            <a:rPr lang="pt-BR" sz="2400" b="0" i="1" smtClean="0">
                              <a:latin typeface="Cambria Math" panose="02040503050406030204" pitchFamily="18" charset="0"/>
                            </a:rPr>
                            <m:t>,</m:t>
                          </m:r>
                          <m:r>
                            <a:rPr lang="pt-BR" sz="2400" b="0" i="1" smtClean="0">
                              <a:latin typeface="Cambria Math" panose="02040503050406030204" pitchFamily="18" charset="0"/>
                            </a:rPr>
                            <m:t>𝑠𝑢𝑐</m:t>
                          </m:r>
                        </m:sub>
                      </m:sSub>
                      <m:r>
                        <a:rPr lang="pt-BR" sz="2400" b="0" i="1" smtClean="0">
                          <a:latin typeface="Cambria Math" panose="02040503050406030204" pitchFamily="18" charset="0"/>
                        </a:rPr>
                        <m:t>=</m:t>
                      </m:r>
                      <m:sSub>
                        <m:sSubPr>
                          <m:ctrlPr>
                            <a:rPr lang="pt-BR" sz="2400" b="0" i="1" smtClean="0">
                              <a:latin typeface="Cambria Math" panose="02040503050406030204" pitchFamily="18" charset="0"/>
                            </a:rPr>
                          </m:ctrlPr>
                        </m:sSubPr>
                        <m:e>
                          <m:r>
                            <a:rPr lang="pt-BR" sz="2400" b="0" i="1" smtClean="0">
                              <a:latin typeface="Cambria Math" panose="02040503050406030204" pitchFamily="18" charset="0"/>
                            </a:rPr>
                            <m:t>𝐻</m:t>
                          </m:r>
                        </m:e>
                        <m:sub>
                          <m:r>
                            <a:rPr lang="pt-BR" sz="2400" b="0" i="1" smtClean="0">
                              <a:latin typeface="Cambria Math" panose="02040503050406030204" pitchFamily="18" charset="0"/>
                            </a:rPr>
                            <m:t>𝑠𝑢𝑐</m:t>
                          </m:r>
                          <m:r>
                            <a:rPr lang="pt-BR" sz="2400" b="0" i="1" smtClean="0">
                              <a:latin typeface="Cambria Math" panose="02040503050406030204" pitchFamily="18" charset="0"/>
                            </a:rPr>
                            <m:t>, </m:t>
                          </m:r>
                          <m:r>
                            <a:rPr lang="pt-BR" sz="2400" b="0" i="1" smtClean="0">
                              <a:latin typeface="Cambria Math" panose="02040503050406030204" pitchFamily="18" charset="0"/>
                            </a:rPr>
                            <m:t>𝑒𝑠𝑡</m:t>
                          </m:r>
                        </m:sub>
                      </m:sSub>
                      <m:r>
                        <a:rPr lang="pt-BR" sz="2400" b="0" i="1" smtClean="0">
                          <a:latin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𝐻</m:t>
                      </m:r>
                      <m:r>
                        <a:rPr lang="pt-BR" sz="2400" b="0" i="1" smtClean="0">
                          <a:latin typeface="Cambria Math" panose="02040503050406030204" pitchFamily="18" charset="0"/>
                          <a:ea typeface="Cambria Math" panose="02040503050406030204" pitchFamily="18" charset="0"/>
                        </a:rPr>
                        <m:t>=2,0+0,051 .18,3=2,93</m:t>
                      </m:r>
                      <m:r>
                        <a:rPr lang="pt-BR" sz="2400" b="0" i="1" smtClean="0">
                          <a:latin typeface="Cambria Math" panose="02040503050406030204" pitchFamily="18" charset="0"/>
                          <a:ea typeface="Cambria Math" panose="02040503050406030204" pitchFamily="18" charset="0"/>
                        </a:rPr>
                        <m:t>𝑚</m:t>
                      </m:r>
                      <m:r>
                        <a:rPr lang="pt-BR" sz="2400" b="0" i="1" smtClean="0">
                          <a:latin typeface="Cambria Math" panose="02040503050406030204" pitchFamily="18" charset="0"/>
                          <a:ea typeface="Cambria Math" panose="02040503050406030204" pitchFamily="18" charset="0"/>
                        </a:rPr>
                        <m:t> </m:t>
                      </m:r>
                    </m:oMath>
                  </m:oMathPara>
                </a14:m>
                <a:endParaRPr lang="pt-BR" sz="2400" dirty="0"/>
              </a:p>
            </p:txBody>
          </p:sp>
        </mc:Choice>
        <mc:Fallback xmlns="">
          <p:sp>
            <p:nvSpPr>
              <p:cNvPr id="17" name="CaixaDeTexto 16">
                <a:extLst>
                  <a:ext uri="{FF2B5EF4-FFF2-40B4-BE49-F238E27FC236}">
                    <a16:creationId xmlns:a16="http://schemas.microsoft.com/office/drawing/2014/main" id="{60063130-CD0F-4627-A2A0-0B6E4ABF47E9}"/>
                  </a:ext>
                </a:extLst>
              </p:cNvPr>
              <p:cNvSpPr txBox="1">
                <a:spLocks noRot="1" noChangeAspect="1" noMove="1" noResize="1" noEditPoints="1" noAdjustHandles="1" noChangeArrowheads="1" noChangeShapeType="1" noTextEdit="1"/>
              </p:cNvSpPr>
              <p:nvPr/>
            </p:nvSpPr>
            <p:spPr>
              <a:xfrm>
                <a:off x="707049" y="3842259"/>
                <a:ext cx="7613386" cy="477888"/>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D04EEC82-FDB6-4A30-8716-63EAC40BE2E3}"/>
                  </a:ext>
                </a:extLst>
              </p:cNvPr>
              <p:cNvSpPr txBox="1"/>
              <p:nvPr/>
            </p:nvSpPr>
            <p:spPr>
              <a:xfrm>
                <a:off x="848226" y="4335697"/>
                <a:ext cx="8697557" cy="672748"/>
              </a:xfrm>
              <a:prstGeom prst="rect">
                <a:avLst/>
              </a:prstGeom>
              <a:noFill/>
            </p:spPr>
            <p:txBody>
              <a:bodyPr wrap="square">
                <a:spAutoFit/>
              </a:bodyPr>
              <a:lstStyle/>
              <a:p>
                <a14:m>
                  <m:oMath xmlns:m="http://schemas.openxmlformats.org/officeDocument/2006/math">
                    <m:r>
                      <a:rPr lang="pt-BR" sz="2400" i="1" smtClean="0">
                        <a:latin typeface="Cambria Math" panose="02040503050406030204" pitchFamily="18" charset="0"/>
                      </a:rPr>
                      <m:t>𝐽</m:t>
                    </m:r>
                    <m:r>
                      <a:rPr lang="pt-BR" sz="2400" i="1" smtClean="0">
                        <a:latin typeface="Cambria Math" panose="02040503050406030204" pitchFamily="18" charset="0"/>
                      </a:rPr>
                      <m:t>=8,69 .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6</m:t>
                        </m:r>
                      </m:sup>
                    </m:sSup>
                    <m:r>
                      <a:rPr lang="pt-BR" sz="2400" i="1">
                        <a:latin typeface="Cambria Math" panose="02040503050406030204" pitchFamily="18" charset="0"/>
                      </a:rPr>
                      <m:t>.  </m:t>
                    </m:r>
                    <m:f>
                      <m:fPr>
                        <m:ctrlPr>
                          <a:rPr lang="pt-BR" sz="2400" i="1">
                            <a:latin typeface="Cambria Math" panose="02040503050406030204" pitchFamily="18" charset="0"/>
                          </a:rPr>
                        </m:ctrlPr>
                      </m:fPr>
                      <m:num>
                        <m:sSup>
                          <m:sSupPr>
                            <m:ctrlPr>
                              <a:rPr lang="pt-BR" sz="2400" i="1">
                                <a:latin typeface="Cambria Math" panose="02040503050406030204" pitchFamily="18" charset="0"/>
                              </a:rPr>
                            </m:ctrlPr>
                          </m:sSupPr>
                          <m:e>
                            <m:r>
                              <a:rPr lang="pt-BR" sz="2400" i="1">
                                <a:latin typeface="Cambria Math" panose="02040503050406030204" pitchFamily="18" charset="0"/>
                              </a:rPr>
                              <m:t>𝑄</m:t>
                            </m:r>
                          </m:e>
                          <m:sup>
                            <m:r>
                              <a:rPr lang="pt-BR" sz="2400" i="1">
                                <a:latin typeface="Cambria Math" panose="02040503050406030204" pitchFamily="18" charset="0"/>
                              </a:rPr>
                              <m:t>1,75</m:t>
                            </m:r>
                          </m:sup>
                        </m:sSup>
                      </m:num>
                      <m:den>
                        <m:sSup>
                          <m:sSupPr>
                            <m:ctrlPr>
                              <a:rPr lang="pt-BR" sz="2400" i="1">
                                <a:latin typeface="Cambria Math" panose="02040503050406030204" pitchFamily="18" charset="0"/>
                              </a:rPr>
                            </m:ctrlPr>
                          </m:sSupPr>
                          <m:e>
                            <m:r>
                              <a:rPr lang="pt-BR" sz="2400" i="1">
                                <a:latin typeface="Cambria Math" panose="02040503050406030204" pitchFamily="18" charset="0"/>
                              </a:rPr>
                              <m:t>𝐷</m:t>
                            </m:r>
                          </m:e>
                          <m:sup>
                            <m:r>
                              <a:rPr lang="pt-BR" sz="2400" i="1">
                                <a:latin typeface="Cambria Math" panose="02040503050406030204" pitchFamily="18" charset="0"/>
                              </a:rPr>
                              <m:t>4,75</m:t>
                            </m:r>
                          </m:sup>
                        </m:sSup>
                      </m:den>
                    </m:f>
                    <m:r>
                      <a:rPr lang="pt-BR" sz="2400" b="0" i="0" smtClean="0">
                        <a:latin typeface="Cambria Math" panose="02040503050406030204" pitchFamily="18" charset="0"/>
                      </a:rPr>
                      <m:t>=</m:t>
                    </m:r>
                  </m:oMath>
                </a14:m>
                <a:r>
                  <a:rPr lang="pt-BR" sz="2400" dirty="0"/>
                  <a:t> </a:t>
                </a:r>
                <a14:m>
                  <m:oMath xmlns:m="http://schemas.openxmlformats.org/officeDocument/2006/math">
                    <m:r>
                      <a:rPr lang="pt-BR" sz="2400" i="1">
                        <a:latin typeface="Cambria Math" panose="02040503050406030204" pitchFamily="18" charset="0"/>
                      </a:rPr>
                      <m:t>8,69 . </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6</m:t>
                        </m:r>
                      </m:sup>
                    </m:sSup>
                    <m:r>
                      <a:rPr lang="pt-BR" sz="2400" i="1">
                        <a:latin typeface="Cambria Math" panose="02040503050406030204" pitchFamily="18" charset="0"/>
                      </a:rPr>
                      <m:t>.  </m:t>
                    </m:r>
                    <m:f>
                      <m:fPr>
                        <m:ctrlPr>
                          <a:rPr lang="pt-BR" sz="2400" i="1">
                            <a:latin typeface="Cambria Math" panose="02040503050406030204" pitchFamily="18" charset="0"/>
                          </a:rPr>
                        </m:ctrlPr>
                      </m:fPr>
                      <m:num>
                        <m:sSup>
                          <m:sSupPr>
                            <m:ctrlPr>
                              <a:rPr lang="pt-BR" sz="2400" i="1">
                                <a:latin typeface="Cambria Math" panose="02040503050406030204" pitchFamily="18" charset="0"/>
                              </a:rPr>
                            </m:ctrlPr>
                          </m:sSupPr>
                          <m:e>
                            <m:r>
                              <a:rPr lang="pt-BR" sz="2400" b="0" i="1" smtClean="0">
                                <a:latin typeface="Cambria Math" panose="02040503050406030204" pitchFamily="18" charset="0"/>
                              </a:rPr>
                              <m:t>0,46</m:t>
                            </m:r>
                          </m:e>
                          <m:sup>
                            <m:r>
                              <a:rPr lang="pt-BR" sz="2400" i="1">
                                <a:latin typeface="Cambria Math" panose="02040503050406030204" pitchFamily="18" charset="0"/>
                              </a:rPr>
                              <m:t>1,75</m:t>
                            </m:r>
                          </m:sup>
                        </m:sSup>
                      </m:num>
                      <m:den>
                        <m:sSup>
                          <m:sSupPr>
                            <m:ctrlPr>
                              <a:rPr lang="pt-BR" sz="2400" i="1" smtClean="0">
                                <a:latin typeface="Cambria Math" panose="02040503050406030204" pitchFamily="18" charset="0"/>
                              </a:rPr>
                            </m:ctrlPr>
                          </m:sSupPr>
                          <m:e>
                            <m:r>
                              <a:rPr lang="pt-BR" sz="2400" b="0" i="1" smtClean="0">
                                <a:latin typeface="Cambria Math" panose="02040503050406030204" pitchFamily="18" charset="0"/>
                              </a:rPr>
                              <m:t>25</m:t>
                            </m:r>
                          </m:e>
                          <m:sup>
                            <m:r>
                              <a:rPr lang="pt-BR" sz="2400" i="1">
                                <a:latin typeface="Cambria Math" panose="02040503050406030204" pitchFamily="18" charset="0"/>
                              </a:rPr>
                              <m:t>4,75</m:t>
                            </m:r>
                          </m:sup>
                        </m:sSup>
                      </m:den>
                    </m:f>
                    <m:r>
                      <a:rPr lang="pt-BR" sz="2400" b="0" i="1" smtClean="0">
                        <a:latin typeface="Cambria Math" panose="02040503050406030204" pitchFamily="18" charset="0"/>
                      </a:rPr>
                      <m:t>=</m:t>
                    </m:r>
                    <m:f>
                      <m:fPr>
                        <m:ctrlPr>
                          <a:rPr lang="pt-BR" sz="2400" b="0" i="1" smtClean="0">
                            <a:latin typeface="Cambria Math" panose="02040503050406030204" pitchFamily="18" charset="0"/>
                          </a:rPr>
                        </m:ctrlPr>
                      </m:fPr>
                      <m:num>
                        <m:r>
                          <a:rPr lang="pt-BR" sz="2400" b="0" i="1" smtClean="0">
                            <a:latin typeface="Cambria Math" panose="02040503050406030204" pitchFamily="18" charset="0"/>
                          </a:rPr>
                          <m:t>0,51</m:t>
                        </m:r>
                        <m:r>
                          <a:rPr lang="pt-BR" sz="2400" b="0" i="1" smtClean="0">
                            <a:latin typeface="Cambria Math" panose="02040503050406030204" pitchFamily="18" charset="0"/>
                          </a:rPr>
                          <m:t>𝐾𝑝𝑎</m:t>
                        </m:r>
                      </m:num>
                      <m:den>
                        <m:r>
                          <a:rPr lang="pt-BR" sz="2400" b="0" i="1" smtClean="0">
                            <a:latin typeface="Cambria Math" panose="02040503050406030204" pitchFamily="18" charset="0"/>
                          </a:rPr>
                          <m:t>𝑚</m:t>
                        </m:r>
                      </m:den>
                    </m:f>
                    <m:r>
                      <a:rPr lang="pt-BR" sz="2400" b="0" i="1" smtClean="0">
                        <a:latin typeface="Cambria Math" panose="02040503050406030204" pitchFamily="18" charset="0"/>
                      </a:rPr>
                      <m:t>=0,051</m:t>
                    </m:r>
                    <m:r>
                      <a:rPr lang="pt-BR" sz="2400" b="0" i="1" smtClean="0">
                        <a:latin typeface="Cambria Math" panose="02040503050406030204" pitchFamily="18" charset="0"/>
                      </a:rPr>
                      <m:t>𝑚𝑐𝑎</m:t>
                    </m:r>
                    <m:r>
                      <a:rPr lang="pt-BR" sz="2400" b="0" i="1" smtClean="0">
                        <a:latin typeface="Cambria Math" panose="02040503050406030204" pitchFamily="18" charset="0"/>
                      </a:rPr>
                      <m:t>/</m:t>
                    </m:r>
                    <m:r>
                      <a:rPr lang="pt-BR" sz="2400" b="0" i="1" smtClean="0">
                        <a:latin typeface="Cambria Math" panose="02040503050406030204" pitchFamily="18" charset="0"/>
                      </a:rPr>
                      <m:t>𝑚</m:t>
                    </m:r>
                  </m:oMath>
                </a14:m>
                <a:endParaRPr lang="pt-BR" sz="2400" dirty="0"/>
              </a:p>
            </p:txBody>
          </p:sp>
        </mc:Choice>
        <mc:Fallback xmlns="">
          <p:sp>
            <p:nvSpPr>
              <p:cNvPr id="19" name="CaixaDeTexto 18">
                <a:extLst>
                  <a:ext uri="{FF2B5EF4-FFF2-40B4-BE49-F238E27FC236}">
                    <a16:creationId xmlns:a16="http://schemas.microsoft.com/office/drawing/2014/main" id="{D04EEC82-FDB6-4A30-8716-63EAC40BE2E3}"/>
                  </a:ext>
                </a:extLst>
              </p:cNvPr>
              <p:cNvSpPr txBox="1">
                <a:spLocks noRot="1" noChangeAspect="1" noMove="1" noResize="1" noEditPoints="1" noAdjustHandles="1" noChangeArrowheads="1" noChangeShapeType="1" noTextEdit="1"/>
              </p:cNvSpPr>
              <p:nvPr/>
            </p:nvSpPr>
            <p:spPr>
              <a:xfrm>
                <a:off x="848226" y="4335697"/>
                <a:ext cx="8697557" cy="672748"/>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A3943C41-1C7E-4903-9792-0EC73FD190AB}"/>
                  </a:ext>
                </a:extLst>
              </p:cNvPr>
              <p:cNvSpPr txBox="1"/>
              <p:nvPr/>
            </p:nvSpPr>
            <p:spPr>
              <a:xfrm>
                <a:off x="848226" y="5091590"/>
                <a:ext cx="6791090"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𝐿</m:t>
                          </m:r>
                        </m:e>
                        <m:sub>
                          <m:r>
                            <a:rPr lang="pt-BR" sz="2400" b="0" i="1" smtClean="0">
                              <a:latin typeface="Cambria Math" panose="02040503050406030204" pitchFamily="18" charset="0"/>
                            </a:rPr>
                            <m:t>𝑇𝑜𝑡𝑎𝑙</m:t>
                          </m:r>
                        </m:sub>
                      </m:sSub>
                      <m:r>
                        <a:rPr lang="pt-BR" sz="2400" b="0" i="1" smtClean="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𝐿</m:t>
                          </m:r>
                        </m:e>
                        <m:sub>
                          <m:r>
                            <a:rPr lang="pt-BR" sz="2400" b="0" i="1" smtClean="0">
                              <a:latin typeface="Cambria Math" panose="02040503050406030204" pitchFamily="18" charset="0"/>
                            </a:rPr>
                            <m:t>𝑅𝑒𝑎𝑙</m:t>
                          </m:r>
                        </m:sub>
                      </m:sSub>
                      <m:r>
                        <a:rPr lang="pt-BR" sz="2400" b="0" i="1" smtClean="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𝐿</m:t>
                          </m:r>
                        </m:e>
                        <m:sub>
                          <m:r>
                            <a:rPr lang="pt-BR" sz="2400" b="0" i="1" smtClean="0">
                              <a:latin typeface="Cambria Math" panose="02040503050406030204" pitchFamily="18" charset="0"/>
                            </a:rPr>
                            <m:t>𝐸𝑞𝑢𝑖𝑣𝑎𝑙𝑒𝑛𝑡𝑒</m:t>
                          </m:r>
                        </m:sub>
                      </m:sSub>
                      <m:r>
                        <a:rPr lang="pt-BR" sz="2400" b="0" i="1" smtClean="0">
                          <a:latin typeface="Cambria Math" panose="02040503050406030204" pitchFamily="18" charset="0"/>
                        </a:rPr>
                        <m:t>=3,0+15,3=18,3</m:t>
                      </m:r>
                      <m:r>
                        <a:rPr lang="pt-BR" sz="2400" b="0" i="1" smtClean="0">
                          <a:latin typeface="Cambria Math" panose="02040503050406030204" pitchFamily="18" charset="0"/>
                        </a:rPr>
                        <m:t>𝑚</m:t>
                      </m:r>
                    </m:oMath>
                  </m:oMathPara>
                </a14:m>
                <a:endParaRPr lang="pt-BR" sz="2400" dirty="0"/>
              </a:p>
            </p:txBody>
          </p:sp>
        </mc:Choice>
        <mc:Fallback xmlns="">
          <p:sp>
            <p:nvSpPr>
              <p:cNvPr id="20" name="CaixaDeTexto 19">
                <a:extLst>
                  <a:ext uri="{FF2B5EF4-FFF2-40B4-BE49-F238E27FC236}">
                    <a16:creationId xmlns:a16="http://schemas.microsoft.com/office/drawing/2014/main" id="{A3943C41-1C7E-4903-9792-0EC73FD190AB}"/>
                  </a:ext>
                </a:extLst>
              </p:cNvPr>
              <p:cNvSpPr txBox="1">
                <a:spLocks noRot="1" noChangeAspect="1" noMove="1" noResize="1" noEditPoints="1" noAdjustHandles="1" noChangeArrowheads="1" noChangeShapeType="1" noTextEdit="1"/>
              </p:cNvSpPr>
              <p:nvPr/>
            </p:nvSpPr>
            <p:spPr>
              <a:xfrm>
                <a:off x="848226" y="5091590"/>
                <a:ext cx="6791090" cy="397866"/>
              </a:xfrm>
              <a:prstGeom prst="rect">
                <a:avLst/>
              </a:prstGeom>
              <a:blipFill>
                <a:blip r:embed="rId10"/>
                <a:stretch>
                  <a:fillRect l="-539" r="-628" b="-2424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a:extLst>
                  <a:ext uri="{FF2B5EF4-FFF2-40B4-BE49-F238E27FC236}">
                    <a16:creationId xmlns:a16="http://schemas.microsoft.com/office/drawing/2014/main" id="{5DBB2A71-946E-429E-88FA-8971C48DCE77}"/>
                  </a:ext>
                </a:extLst>
              </p:cNvPr>
              <p:cNvSpPr txBox="1"/>
              <p:nvPr/>
            </p:nvSpPr>
            <p:spPr>
              <a:xfrm>
                <a:off x="834305" y="5520557"/>
                <a:ext cx="4146855"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800" i="1" smtClean="0">
                              <a:latin typeface="Cambria Math" panose="02040503050406030204" pitchFamily="18" charset="0"/>
                            </a:rPr>
                          </m:ctrlPr>
                        </m:sSubPr>
                        <m:e>
                          <m:r>
                            <a:rPr lang="pt-BR" sz="1800" i="1">
                              <a:latin typeface="Cambria Math" panose="02040503050406030204" pitchFamily="18" charset="0"/>
                            </a:rPr>
                            <m:t>𝐿</m:t>
                          </m:r>
                        </m:e>
                        <m:sub>
                          <m:r>
                            <a:rPr lang="pt-BR" sz="1800" b="0" i="1" smtClean="0">
                              <a:latin typeface="Cambria Math" panose="02040503050406030204" pitchFamily="18" charset="0"/>
                            </a:rPr>
                            <m:t>𝐸𝑞𝑢𝑖𝑣𝑎𝑙𝑒𝑛𝑡𝑒</m:t>
                          </m:r>
                        </m:sub>
                      </m:sSub>
                    </m:oMath>
                  </m:oMathPara>
                </a14:m>
                <a:endParaRPr lang="pt-BR" sz="1800" b="0" dirty="0"/>
              </a:p>
            </p:txBody>
          </p:sp>
        </mc:Choice>
        <mc:Fallback xmlns="">
          <p:sp>
            <p:nvSpPr>
              <p:cNvPr id="22" name="CaixaDeTexto 21">
                <a:extLst>
                  <a:ext uri="{FF2B5EF4-FFF2-40B4-BE49-F238E27FC236}">
                    <a16:creationId xmlns:a16="http://schemas.microsoft.com/office/drawing/2014/main" id="{5DBB2A71-946E-429E-88FA-8971C48DCE77}"/>
                  </a:ext>
                </a:extLst>
              </p:cNvPr>
              <p:cNvSpPr txBox="1">
                <a:spLocks noRot="1" noChangeAspect="1" noMove="1" noResize="1" noEditPoints="1" noAdjustHandles="1" noChangeArrowheads="1" noChangeShapeType="1" noTextEdit="1"/>
              </p:cNvSpPr>
              <p:nvPr/>
            </p:nvSpPr>
            <p:spPr>
              <a:xfrm>
                <a:off x="834305" y="5520557"/>
                <a:ext cx="4146855" cy="390748"/>
              </a:xfrm>
              <a:prstGeom prst="rect">
                <a:avLst/>
              </a:prstGeom>
              <a:blipFill>
                <a:blip r:embed="rId11"/>
                <a:stretch>
                  <a:fillRect b="-781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A6C9F645-A98B-4719-A375-38E1D81E9097}"/>
                  </a:ext>
                </a:extLst>
              </p:cNvPr>
              <p:cNvSpPr txBox="1"/>
              <p:nvPr/>
            </p:nvSpPr>
            <p:spPr>
              <a:xfrm>
                <a:off x="5616665" y="5544067"/>
                <a:ext cx="332815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𝐿</m:t>
                          </m:r>
                        </m:e>
                        <m:sub>
                          <m:r>
                            <a:rPr lang="pt-BR" sz="2400" b="0" i="1" smtClean="0">
                              <a:latin typeface="Cambria Math" panose="02040503050406030204" pitchFamily="18" charset="0"/>
                            </a:rPr>
                            <m:t>𝑅𝑒𝑎𝑙</m:t>
                          </m:r>
                        </m:sub>
                      </m:sSub>
                      <m:r>
                        <a:rPr lang="pt-BR" sz="2400" b="0" i="1" smtClean="0">
                          <a:latin typeface="Cambria Math" panose="02040503050406030204" pitchFamily="18" charset="0"/>
                        </a:rPr>
                        <m:t>=2+1=3,0</m:t>
                      </m:r>
                      <m:r>
                        <a:rPr lang="pt-BR" sz="2400" b="0" i="1" smtClean="0">
                          <a:latin typeface="Cambria Math" panose="02040503050406030204" pitchFamily="18" charset="0"/>
                        </a:rPr>
                        <m:t>𝑚</m:t>
                      </m:r>
                    </m:oMath>
                  </m:oMathPara>
                </a14:m>
                <a:endParaRPr lang="pt-BR" sz="2400" dirty="0"/>
              </a:p>
            </p:txBody>
          </p:sp>
        </mc:Choice>
        <mc:Fallback xmlns="">
          <p:sp>
            <p:nvSpPr>
              <p:cNvPr id="24" name="CaixaDeTexto 23">
                <a:extLst>
                  <a:ext uri="{FF2B5EF4-FFF2-40B4-BE49-F238E27FC236}">
                    <a16:creationId xmlns:a16="http://schemas.microsoft.com/office/drawing/2014/main" id="{A6C9F645-A98B-4719-A375-38E1D81E9097}"/>
                  </a:ext>
                </a:extLst>
              </p:cNvPr>
              <p:cNvSpPr txBox="1">
                <a:spLocks noRot="1" noChangeAspect="1" noMove="1" noResize="1" noEditPoints="1" noAdjustHandles="1" noChangeArrowheads="1" noChangeShapeType="1" noTextEdit="1"/>
              </p:cNvSpPr>
              <p:nvPr/>
            </p:nvSpPr>
            <p:spPr>
              <a:xfrm>
                <a:off x="5616665" y="5544067"/>
                <a:ext cx="3328159" cy="461665"/>
              </a:xfrm>
              <a:prstGeom prst="rect">
                <a:avLst/>
              </a:prstGeom>
              <a:blipFill>
                <a:blip r:embed="rId12"/>
                <a:stretch>
                  <a:fillRect b="-263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CaixaDeTexto 27">
                <a:extLst>
                  <a:ext uri="{FF2B5EF4-FFF2-40B4-BE49-F238E27FC236}">
                    <a16:creationId xmlns:a16="http://schemas.microsoft.com/office/drawing/2014/main" id="{DDC1790D-FF38-4EA9-8C56-956541812610}"/>
                  </a:ext>
                </a:extLst>
              </p:cNvPr>
              <p:cNvSpPr txBox="1"/>
              <p:nvPr/>
            </p:nvSpPr>
            <p:spPr>
              <a:xfrm>
                <a:off x="327042" y="6161460"/>
                <a:ext cx="460575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𝑉</m:t>
                      </m:r>
                      <m:r>
                        <a:rPr lang="pt-BR" b="0" i="1" smtClean="0">
                          <a:latin typeface="Cambria Math" panose="02040503050406030204" pitchFamily="18" charset="0"/>
                        </a:rPr>
                        <m:t>á</m:t>
                      </m:r>
                      <m:r>
                        <a:rPr lang="pt-BR" b="0" i="1" smtClean="0">
                          <a:latin typeface="Cambria Math" panose="02040503050406030204" pitchFamily="18" charset="0"/>
                        </a:rPr>
                        <m:t>𝑙𝑣𝑢𝑙𝑎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m:t>
                      </m:r>
                      <m:r>
                        <a:rPr lang="pt-BR" b="0" i="1" smtClean="0">
                          <a:latin typeface="Cambria Math" panose="02040503050406030204" pitchFamily="18" charset="0"/>
                        </a:rPr>
                        <m:t>𝑃</m:t>
                      </m:r>
                      <m:r>
                        <a:rPr lang="pt-BR" b="0" i="1" smtClean="0">
                          <a:latin typeface="Cambria Math" panose="02040503050406030204" pitchFamily="18" charset="0"/>
                        </a:rPr>
                        <m:t>é </m:t>
                      </m:r>
                      <m:r>
                        <a:rPr lang="pt-BR" b="0" i="1" smtClean="0">
                          <a:latin typeface="Cambria Math" panose="02040503050406030204" pitchFamily="18" charset="0"/>
                        </a:rPr>
                        <m:t>𝑒</m:t>
                      </m:r>
                      <m:r>
                        <a:rPr lang="pt-BR" b="0" i="1" smtClean="0">
                          <a:latin typeface="Cambria Math" panose="02040503050406030204" pitchFamily="18" charset="0"/>
                        </a:rPr>
                        <m:t> </m:t>
                      </m:r>
                      <m:r>
                        <a:rPr lang="pt-BR" b="0" i="1" smtClean="0">
                          <a:latin typeface="Cambria Math" panose="02040503050406030204" pitchFamily="18" charset="0"/>
                        </a:rPr>
                        <m:t>𝐶𝑟𝑖𝑣𝑜</m:t>
                      </m:r>
                      <m:r>
                        <a:rPr lang="pt-BR" b="0" i="1" smtClean="0">
                          <a:latin typeface="Cambria Math" panose="02040503050406030204" pitchFamily="18" charset="0"/>
                        </a:rPr>
                        <m:t> 25</m:t>
                      </m:r>
                      <m:r>
                        <a:rPr lang="pt-BR" b="0" i="1" smtClean="0">
                          <a:latin typeface="Cambria Math" panose="02040503050406030204" pitchFamily="18" charset="0"/>
                        </a:rPr>
                        <m:t>𝑚𝑚</m:t>
                      </m:r>
                      <m:r>
                        <a:rPr lang="pt-BR" b="0" i="1" smtClean="0">
                          <a:latin typeface="Cambria Math" panose="02040503050406030204" pitchFamily="18" charset="0"/>
                          <a:ea typeface="Cambria Math" panose="02040503050406030204" pitchFamily="18" charset="0"/>
                        </a:rPr>
                        <m:t>→13,3</m:t>
                      </m:r>
                    </m:oMath>
                  </m:oMathPara>
                </a14:m>
                <a:endParaRPr lang="pt-BR" b="0" i="1" dirty="0">
                  <a:latin typeface="Cambria Math" panose="02040503050406030204" pitchFamily="18" charset="0"/>
                </a:endParaRPr>
              </a:p>
            </p:txBody>
          </p:sp>
        </mc:Choice>
        <mc:Fallback xmlns="">
          <p:sp>
            <p:nvSpPr>
              <p:cNvPr id="28" name="CaixaDeTexto 27">
                <a:extLst>
                  <a:ext uri="{FF2B5EF4-FFF2-40B4-BE49-F238E27FC236}">
                    <a16:creationId xmlns:a16="http://schemas.microsoft.com/office/drawing/2014/main" id="{DDC1790D-FF38-4EA9-8C56-956541812610}"/>
                  </a:ext>
                </a:extLst>
              </p:cNvPr>
              <p:cNvSpPr txBox="1">
                <a:spLocks noRot="1" noChangeAspect="1" noMove="1" noResize="1" noEditPoints="1" noAdjustHandles="1" noChangeArrowheads="1" noChangeShapeType="1" noTextEdit="1"/>
              </p:cNvSpPr>
              <p:nvPr/>
            </p:nvSpPr>
            <p:spPr>
              <a:xfrm>
                <a:off x="327042" y="6161460"/>
                <a:ext cx="4605755" cy="369332"/>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968B7656-06F9-48AA-A52D-8B2107727F87}"/>
                  </a:ext>
                </a:extLst>
              </p:cNvPr>
              <p:cNvSpPr txBox="1"/>
              <p:nvPr/>
            </p:nvSpPr>
            <p:spPr>
              <a:xfrm>
                <a:off x="660818" y="6461116"/>
                <a:ext cx="332565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𝐽𝑜𝑒𝑙h𝑜</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90º </m:t>
                      </m:r>
                      <m:r>
                        <a:rPr lang="pt-BR" b="0" i="1" smtClean="0">
                          <a:latin typeface="Cambria Math" panose="02040503050406030204" pitchFamily="18" charset="0"/>
                        </a:rPr>
                        <m:t>𝑑𝑒</m:t>
                      </m:r>
                      <m:r>
                        <a:rPr lang="pt-BR" b="0" i="1" smtClean="0">
                          <a:latin typeface="Cambria Math" panose="02040503050406030204" pitchFamily="18" charset="0"/>
                        </a:rPr>
                        <m:t> 25</m:t>
                      </m:r>
                      <m:r>
                        <a:rPr lang="pt-BR" b="0" i="1" smtClean="0">
                          <a:latin typeface="Cambria Math" panose="02040503050406030204" pitchFamily="18" charset="0"/>
                        </a:rPr>
                        <m:t>𝑚𝑚</m:t>
                      </m:r>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1,5</m:t>
                      </m:r>
                    </m:oMath>
                  </m:oMathPara>
                </a14:m>
                <a:endParaRPr lang="pt-BR" b="0" i="1" dirty="0">
                  <a:latin typeface="Cambria Math" panose="02040503050406030204" pitchFamily="18" charset="0"/>
                </a:endParaRPr>
              </a:p>
            </p:txBody>
          </p:sp>
        </mc:Choice>
        <mc:Fallback xmlns="">
          <p:sp>
            <p:nvSpPr>
              <p:cNvPr id="30" name="CaixaDeTexto 29">
                <a:extLst>
                  <a:ext uri="{FF2B5EF4-FFF2-40B4-BE49-F238E27FC236}">
                    <a16:creationId xmlns:a16="http://schemas.microsoft.com/office/drawing/2014/main" id="{968B7656-06F9-48AA-A52D-8B2107727F87}"/>
                  </a:ext>
                </a:extLst>
              </p:cNvPr>
              <p:cNvSpPr txBox="1">
                <a:spLocks noRot="1" noChangeAspect="1" noMove="1" noResize="1" noEditPoints="1" noAdjustHandles="1" noChangeArrowheads="1" noChangeShapeType="1" noTextEdit="1"/>
              </p:cNvSpPr>
              <p:nvPr/>
            </p:nvSpPr>
            <p:spPr>
              <a:xfrm>
                <a:off x="660818" y="6461116"/>
                <a:ext cx="3325658" cy="369332"/>
              </a:xfrm>
              <a:prstGeom prst="rect">
                <a:avLst/>
              </a:prstGeom>
              <a:blipFill>
                <a:blip r:embed="rId14"/>
                <a:stretch>
                  <a:fillRect b="-1333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9BA783B0-FCCE-40D2-99E6-DFF30E3E431F}"/>
                  </a:ext>
                </a:extLst>
              </p:cNvPr>
              <p:cNvSpPr txBox="1"/>
              <p:nvPr/>
            </p:nvSpPr>
            <p:spPr>
              <a:xfrm>
                <a:off x="592578" y="5874373"/>
                <a:ext cx="40200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𝐸𝑛𝑡𝑟𝑎𝑑𝑎</m:t>
                      </m:r>
                      <m:r>
                        <a:rPr lang="pt-BR" b="0" i="1" smtClean="0">
                          <a:latin typeface="Cambria Math" panose="02040503050406030204" pitchFamily="18" charset="0"/>
                        </a:rPr>
                        <m:t> </m:t>
                      </m:r>
                      <m:r>
                        <a:rPr lang="pt-BR" b="0" i="1" smtClean="0">
                          <a:latin typeface="Cambria Math" panose="02040503050406030204" pitchFamily="18" charset="0"/>
                        </a:rPr>
                        <m:t>𝑛𝑎</m:t>
                      </m:r>
                      <m:r>
                        <a:rPr lang="pt-BR" b="0" i="1" smtClean="0">
                          <a:latin typeface="Cambria Math" panose="02040503050406030204" pitchFamily="18" charset="0"/>
                        </a:rPr>
                        <m:t> </m:t>
                      </m:r>
                      <m:r>
                        <a:rPr lang="pt-BR" b="0" i="1" smtClean="0">
                          <a:latin typeface="Cambria Math" panose="02040503050406030204" pitchFamily="18" charset="0"/>
                        </a:rPr>
                        <m:t>𝐵𝑜𝑚𝑏𝑎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25</m:t>
                      </m:r>
                      <m:r>
                        <a:rPr lang="pt-BR" b="0" i="1" smtClean="0">
                          <a:latin typeface="Cambria Math" panose="02040503050406030204" pitchFamily="18" charset="0"/>
                        </a:rPr>
                        <m:t>𝑚𝑚</m:t>
                      </m:r>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0</m:t>
                      </m:r>
                      <m:r>
                        <a:rPr lang="pt-BR" i="1">
                          <a:latin typeface="Cambria Math" panose="02040503050406030204" pitchFamily="18" charset="0"/>
                          <a:ea typeface="Cambria Math" panose="02040503050406030204" pitchFamily="18" charset="0"/>
                        </a:rPr>
                        <m:t>,5</m:t>
                      </m:r>
                    </m:oMath>
                  </m:oMathPara>
                </a14:m>
                <a:endParaRPr lang="pt-BR" b="0" dirty="0"/>
              </a:p>
            </p:txBody>
          </p:sp>
        </mc:Choice>
        <mc:Fallback xmlns="">
          <p:sp>
            <p:nvSpPr>
              <p:cNvPr id="32" name="CaixaDeTexto 31">
                <a:extLst>
                  <a:ext uri="{FF2B5EF4-FFF2-40B4-BE49-F238E27FC236}">
                    <a16:creationId xmlns:a16="http://schemas.microsoft.com/office/drawing/2014/main" id="{9BA783B0-FCCE-40D2-99E6-DFF30E3E431F}"/>
                  </a:ext>
                </a:extLst>
              </p:cNvPr>
              <p:cNvSpPr txBox="1">
                <a:spLocks noRot="1" noChangeAspect="1" noMove="1" noResize="1" noEditPoints="1" noAdjustHandles="1" noChangeArrowheads="1" noChangeShapeType="1" noTextEdit="1"/>
              </p:cNvSpPr>
              <p:nvPr/>
            </p:nvSpPr>
            <p:spPr>
              <a:xfrm>
                <a:off x="592578" y="5874373"/>
                <a:ext cx="4020092" cy="369332"/>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CaixaDeTexto 32">
                <a:extLst>
                  <a:ext uri="{FF2B5EF4-FFF2-40B4-BE49-F238E27FC236}">
                    <a16:creationId xmlns:a16="http://schemas.microsoft.com/office/drawing/2014/main" id="{B184311F-E39C-4EAA-BDC2-D8873E1C9243}"/>
                  </a:ext>
                </a:extLst>
              </p:cNvPr>
              <p:cNvSpPr txBox="1"/>
              <p:nvPr/>
            </p:nvSpPr>
            <p:spPr>
              <a:xfrm>
                <a:off x="5739664" y="6084117"/>
                <a:ext cx="5492443" cy="490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𝐿</m:t>
                          </m:r>
                        </m:e>
                        <m:sub>
                          <m:r>
                            <a:rPr lang="pt-BR" sz="2400" b="0" i="1" smtClean="0">
                              <a:latin typeface="Cambria Math" panose="02040503050406030204" pitchFamily="18" charset="0"/>
                            </a:rPr>
                            <m:t>𝐸𝑞𝑢𝑖𝑣𝑎𝑙𝑒𝑛𝑡𝑒</m:t>
                          </m:r>
                        </m:sub>
                      </m:sSub>
                      <m:r>
                        <a:rPr lang="pt-BR" sz="2400" b="0" i="1" smtClean="0">
                          <a:latin typeface="Cambria Math" panose="02040503050406030204" pitchFamily="18" charset="0"/>
                        </a:rPr>
                        <m:t>=0,5+13,3+1,5=15,3</m:t>
                      </m:r>
                      <m:r>
                        <a:rPr lang="pt-BR" sz="2400" b="0" i="1" smtClean="0">
                          <a:latin typeface="Cambria Math" panose="02040503050406030204" pitchFamily="18" charset="0"/>
                        </a:rPr>
                        <m:t>𝑚</m:t>
                      </m:r>
                    </m:oMath>
                  </m:oMathPara>
                </a14:m>
                <a:endParaRPr lang="pt-BR" sz="2400" b="0" dirty="0"/>
              </a:p>
            </p:txBody>
          </p:sp>
        </mc:Choice>
        <mc:Fallback xmlns="">
          <p:sp>
            <p:nvSpPr>
              <p:cNvPr id="33" name="CaixaDeTexto 32">
                <a:extLst>
                  <a:ext uri="{FF2B5EF4-FFF2-40B4-BE49-F238E27FC236}">
                    <a16:creationId xmlns:a16="http://schemas.microsoft.com/office/drawing/2014/main" id="{B184311F-E39C-4EAA-BDC2-D8873E1C9243}"/>
                  </a:ext>
                </a:extLst>
              </p:cNvPr>
              <p:cNvSpPr txBox="1">
                <a:spLocks noRot="1" noChangeAspect="1" noMove="1" noResize="1" noEditPoints="1" noAdjustHandles="1" noChangeArrowheads="1" noChangeShapeType="1" noTextEdit="1"/>
              </p:cNvSpPr>
              <p:nvPr/>
            </p:nvSpPr>
            <p:spPr>
              <a:xfrm>
                <a:off x="5739664" y="6084117"/>
                <a:ext cx="5492443" cy="490199"/>
              </a:xfrm>
              <a:prstGeom prst="rect">
                <a:avLst/>
              </a:prstGeom>
              <a:blipFill>
                <a:blip r:embed="rId16"/>
                <a:stretch>
                  <a:fillRect b="-11250"/>
                </a:stretch>
              </a:blipFill>
            </p:spPr>
            <p:txBody>
              <a:bodyPr/>
              <a:lstStyle/>
              <a:p>
                <a:r>
                  <a:rPr lang="pt-BR">
                    <a:noFill/>
                  </a:rPr>
                  <a:t> </a:t>
                </a:r>
              </a:p>
            </p:txBody>
          </p:sp>
        </mc:Fallback>
      </mc:AlternateContent>
    </p:spTree>
    <p:extLst>
      <p:ext uri="{BB962C8B-B14F-4D97-AF65-F5344CB8AC3E}">
        <p14:creationId xmlns:p14="http://schemas.microsoft.com/office/powerpoint/2010/main" val="396871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animBg="1"/>
      <p:bldP spid="9" grpId="0"/>
      <p:bldP spid="10" grpId="0" animBg="1"/>
      <p:bldP spid="12" grpId="0"/>
      <p:bldP spid="15" grpId="0"/>
      <p:bldP spid="17" grpId="0"/>
      <p:bldP spid="19" grpId="0"/>
      <p:bldP spid="20" grpId="0"/>
      <p:bldP spid="22" grpId="0"/>
      <p:bldP spid="24" grpId="0"/>
      <p:bldP spid="28" grpId="0"/>
      <p:bldP spid="30" grpId="0"/>
      <p:bldP spid="32" grpId="0"/>
      <p:bldP spid="3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AAD5DF05-A274-4215-BB97-7F60E612A7E1}"/>
                  </a:ext>
                </a:extLst>
              </p:cNvPr>
              <p:cNvSpPr txBox="1"/>
              <p:nvPr/>
            </p:nvSpPr>
            <p:spPr>
              <a:xfrm>
                <a:off x="562457" y="162360"/>
                <a:ext cx="29500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𝐷𝑖𝑚𝑒𝑛𝑠𝑖𝑜𝑛𝑎𝑚𝑒𝑛𝑡𝑜</m:t>
                      </m:r>
                      <m:r>
                        <a:rPr lang="pt-BR" b="0" i="1" smtClean="0">
                          <a:solidFill>
                            <a:srgbClr val="FF0000"/>
                          </a:solidFill>
                          <a:latin typeface="Cambria Math" panose="02040503050406030204" pitchFamily="18" charset="0"/>
                        </a:rPr>
                        <m:t> </m:t>
                      </m:r>
                      <m:r>
                        <a:rPr lang="pt-BR" b="0" i="1" smtClean="0">
                          <a:solidFill>
                            <a:srgbClr val="FF0000"/>
                          </a:solidFill>
                          <a:latin typeface="Cambria Math" panose="02040503050406030204" pitchFamily="18" charset="0"/>
                        </a:rPr>
                        <m:t>𝑅𝑒𝑐𝑎𝑙𝑞𝑢𝑒</m:t>
                      </m:r>
                    </m:oMath>
                  </m:oMathPara>
                </a14:m>
                <a:endParaRPr lang="pt-BR" dirty="0">
                  <a:solidFill>
                    <a:srgbClr val="FF0000"/>
                  </a:solidFill>
                </a:endParaRPr>
              </a:p>
            </p:txBody>
          </p:sp>
        </mc:Choice>
        <mc:Fallback xmlns="">
          <p:sp>
            <p:nvSpPr>
              <p:cNvPr id="2" name="CaixaDeTexto 1">
                <a:extLst>
                  <a:ext uri="{FF2B5EF4-FFF2-40B4-BE49-F238E27FC236}">
                    <a16:creationId xmlns:a16="http://schemas.microsoft.com/office/drawing/2014/main" id="{AAD5DF05-A274-4215-BB97-7F60E612A7E1}"/>
                  </a:ext>
                </a:extLst>
              </p:cNvPr>
              <p:cNvSpPr txBox="1">
                <a:spLocks noRot="1" noChangeAspect="1" noMove="1" noResize="1" noEditPoints="1" noAdjustHandles="1" noChangeArrowheads="1" noChangeShapeType="1" noTextEdit="1"/>
              </p:cNvSpPr>
              <p:nvPr/>
            </p:nvSpPr>
            <p:spPr>
              <a:xfrm>
                <a:off x="562457" y="162360"/>
                <a:ext cx="2950038" cy="276999"/>
              </a:xfrm>
              <a:prstGeom prst="rect">
                <a:avLst/>
              </a:prstGeom>
              <a:blipFill>
                <a:blip r:embed="rId2"/>
                <a:stretch>
                  <a:fillRect l="-1446" t="-4444" r="-2273" b="-3555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2DC8D8E0-BA22-4347-938D-F0641C7AD991}"/>
                  </a:ext>
                </a:extLst>
              </p:cNvPr>
              <p:cNvSpPr txBox="1"/>
              <p:nvPr/>
            </p:nvSpPr>
            <p:spPr>
              <a:xfrm>
                <a:off x="130218" y="627237"/>
                <a:ext cx="8491676" cy="477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300" i="1" smtClean="0">
                              <a:latin typeface="Cambria Math" panose="02040503050406030204" pitchFamily="18" charset="0"/>
                            </a:rPr>
                          </m:ctrlPr>
                        </m:sSubPr>
                        <m:e>
                          <m:r>
                            <a:rPr lang="pt-BR" sz="2300" i="1">
                              <a:latin typeface="Cambria Math" panose="02040503050406030204" pitchFamily="18" charset="0"/>
                            </a:rPr>
                            <m:t>𝐻</m:t>
                          </m:r>
                        </m:e>
                        <m:sub>
                          <m:r>
                            <a:rPr lang="pt-BR" sz="2300" i="1">
                              <a:latin typeface="Cambria Math" panose="02040503050406030204" pitchFamily="18" charset="0"/>
                            </a:rPr>
                            <m:t>𝑚𝑎𝑛</m:t>
                          </m:r>
                          <m:r>
                            <a:rPr lang="pt-BR" sz="2300" b="0" i="1" smtClean="0">
                              <a:latin typeface="Cambria Math" panose="02040503050406030204" pitchFamily="18" charset="0"/>
                            </a:rPr>
                            <m:t>, </m:t>
                          </m:r>
                          <m:r>
                            <a:rPr lang="pt-BR" sz="2300" b="0" i="1" smtClean="0">
                              <a:latin typeface="Cambria Math" panose="02040503050406030204" pitchFamily="18" charset="0"/>
                            </a:rPr>
                            <m:t>𝑟𝑒𝑐</m:t>
                          </m:r>
                        </m:sub>
                      </m:sSub>
                      <m:r>
                        <a:rPr lang="pt-BR" sz="2300" b="0" i="1" smtClean="0">
                          <a:latin typeface="Cambria Math" panose="02040503050406030204" pitchFamily="18" charset="0"/>
                        </a:rPr>
                        <m:t>=</m:t>
                      </m:r>
                      <m:sSub>
                        <m:sSubPr>
                          <m:ctrlPr>
                            <a:rPr lang="pt-BR" sz="2300" b="0" i="1" smtClean="0">
                              <a:latin typeface="Cambria Math" panose="02040503050406030204" pitchFamily="18" charset="0"/>
                            </a:rPr>
                          </m:ctrlPr>
                        </m:sSubPr>
                        <m:e>
                          <m:r>
                            <a:rPr lang="pt-BR" sz="2300" b="0" i="1" smtClean="0">
                              <a:latin typeface="Cambria Math" panose="02040503050406030204" pitchFamily="18" charset="0"/>
                            </a:rPr>
                            <m:t>𝐻</m:t>
                          </m:r>
                        </m:e>
                        <m:sub>
                          <m:r>
                            <a:rPr lang="pt-BR" sz="2300" b="0" i="1" smtClean="0">
                              <a:latin typeface="Cambria Math" panose="02040503050406030204" pitchFamily="18" charset="0"/>
                            </a:rPr>
                            <m:t>𝑅𝑒𝑐</m:t>
                          </m:r>
                          <m:r>
                            <a:rPr lang="pt-BR" sz="2300" b="0" i="1" smtClean="0">
                              <a:latin typeface="Cambria Math" panose="02040503050406030204" pitchFamily="18" charset="0"/>
                            </a:rPr>
                            <m:t>, </m:t>
                          </m:r>
                          <m:r>
                            <a:rPr lang="pt-BR" sz="2300" b="0" i="1" smtClean="0">
                              <a:latin typeface="Cambria Math" panose="02040503050406030204" pitchFamily="18" charset="0"/>
                            </a:rPr>
                            <m:t>𝑒𝑠𝑡</m:t>
                          </m:r>
                        </m:sub>
                      </m:sSub>
                      <m:r>
                        <a:rPr lang="pt-BR" sz="2300" b="0" i="1" smtClean="0">
                          <a:latin typeface="Cambria Math" panose="02040503050406030204" pitchFamily="18" charset="0"/>
                        </a:rPr>
                        <m:t>+</m:t>
                      </m:r>
                      <m:r>
                        <a:rPr lang="pt-BR" sz="2300" b="0" i="1" smtClean="0">
                          <a:latin typeface="Cambria Math" panose="02040503050406030204" pitchFamily="18" charset="0"/>
                          <a:ea typeface="Cambria Math" panose="02040503050406030204" pitchFamily="18" charset="0"/>
                        </a:rPr>
                        <m:t>∆</m:t>
                      </m:r>
                      <m:r>
                        <a:rPr lang="pt-BR" sz="2300" b="0" i="1" smtClean="0">
                          <a:latin typeface="Cambria Math" panose="02040503050406030204" pitchFamily="18" charset="0"/>
                          <a:ea typeface="Cambria Math" panose="02040503050406030204" pitchFamily="18" charset="0"/>
                        </a:rPr>
                        <m:t>𝐻</m:t>
                      </m:r>
                      <m:r>
                        <a:rPr lang="pt-BR" sz="2300" b="0" i="1" smtClean="0">
                          <a:latin typeface="Cambria Math" panose="02040503050406030204" pitchFamily="18" charset="0"/>
                          <a:ea typeface="Cambria Math" panose="02040503050406030204" pitchFamily="18" charset="0"/>
                        </a:rPr>
                        <m:t>=25,0+0,1476 .31,7=29,68</m:t>
                      </m:r>
                      <m:r>
                        <a:rPr lang="pt-BR" sz="2300" b="0" i="1" smtClean="0">
                          <a:latin typeface="Cambria Math" panose="02040503050406030204" pitchFamily="18" charset="0"/>
                          <a:ea typeface="Cambria Math" panose="02040503050406030204" pitchFamily="18" charset="0"/>
                        </a:rPr>
                        <m:t>𝑚</m:t>
                      </m:r>
                      <m:r>
                        <a:rPr lang="pt-BR" sz="2300" b="0" i="1" smtClean="0">
                          <a:latin typeface="Cambria Math" panose="02040503050406030204" pitchFamily="18" charset="0"/>
                          <a:ea typeface="Cambria Math" panose="02040503050406030204" pitchFamily="18" charset="0"/>
                        </a:rPr>
                        <m:t> </m:t>
                      </m:r>
                    </m:oMath>
                  </m:oMathPara>
                </a14:m>
                <a:endParaRPr lang="pt-BR" sz="2300" dirty="0"/>
              </a:p>
            </p:txBody>
          </p:sp>
        </mc:Choice>
        <mc:Fallback xmlns="">
          <p:sp>
            <p:nvSpPr>
              <p:cNvPr id="3" name="CaixaDeTexto 2">
                <a:extLst>
                  <a:ext uri="{FF2B5EF4-FFF2-40B4-BE49-F238E27FC236}">
                    <a16:creationId xmlns:a16="http://schemas.microsoft.com/office/drawing/2014/main" id="{2DC8D8E0-BA22-4347-938D-F0641C7AD991}"/>
                  </a:ext>
                </a:extLst>
              </p:cNvPr>
              <p:cNvSpPr txBox="1">
                <a:spLocks noRot="1" noChangeAspect="1" noMove="1" noResize="1" noEditPoints="1" noAdjustHandles="1" noChangeArrowheads="1" noChangeShapeType="1" noTextEdit="1"/>
              </p:cNvSpPr>
              <p:nvPr/>
            </p:nvSpPr>
            <p:spPr>
              <a:xfrm>
                <a:off x="130218" y="627237"/>
                <a:ext cx="8491676" cy="477888"/>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3BE12FDC-1CA1-418C-B1E7-2C0106C46FB8}"/>
                  </a:ext>
                </a:extLst>
              </p:cNvPr>
              <p:cNvSpPr txBox="1"/>
              <p:nvPr/>
            </p:nvSpPr>
            <p:spPr>
              <a:xfrm>
                <a:off x="642796" y="1117740"/>
                <a:ext cx="9373947" cy="1042080"/>
              </a:xfrm>
              <a:prstGeom prst="rect">
                <a:avLst/>
              </a:prstGeom>
              <a:noFill/>
            </p:spPr>
            <p:txBody>
              <a:bodyPr wrap="square">
                <a:spAutoFit/>
              </a:bodyPr>
              <a:lstStyle/>
              <a:p>
                <a14:m>
                  <m:oMath xmlns:m="http://schemas.openxmlformats.org/officeDocument/2006/math">
                    <m:r>
                      <a:rPr lang="pt-BR" sz="2300" i="1" smtClean="0">
                        <a:latin typeface="Cambria Math" panose="02040503050406030204" pitchFamily="18" charset="0"/>
                      </a:rPr>
                      <m:t>𝐽</m:t>
                    </m:r>
                    <m:r>
                      <a:rPr lang="pt-BR" sz="2300" i="1" smtClean="0">
                        <a:latin typeface="Cambria Math" panose="02040503050406030204" pitchFamily="18" charset="0"/>
                      </a:rPr>
                      <m:t>=8,69 . </m:t>
                    </m:r>
                    <m:sSup>
                      <m:sSupPr>
                        <m:ctrlPr>
                          <a:rPr lang="pt-BR" sz="2300" i="1">
                            <a:latin typeface="Cambria Math" panose="02040503050406030204" pitchFamily="18" charset="0"/>
                          </a:rPr>
                        </m:ctrlPr>
                      </m:sSupPr>
                      <m:e>
                        <m:r>
                          <a:rPr lang="pt-BR" sz="2300" i="1">
                            <a:latin typeface="Cambria Math" panose="02040503050406030204" pitchFamily="18" charset="0"/>
                          </a:rPr>
                          <m:t>10</m:t>
                        </m:r>
                      </m:e>
                      <m:sup>
                        <m:r>
                          <a:rPr lang="pt-BR" sz="2300" i="1">
                            <a:latin typeface="Cambria Math" panose="02040503050406030204" pitchFamily="18" charset="0"/>
                          </a:rPr>
                          <m:t>6</m:t>
                        </m:r>
                      </m:sup>
                    </m:sSup>
                    <m:r>
                      <a:rPr lang="pt-BR" sz="2300" i="1">
                        <a:latin typeface="Cambria Math" panose="02040503050406030204" pitchFamily="18" charset="0"/>
                      </a:rPr>
                      <m:t>.  </m:t>
                    </m:r>
                    <m:f>
                      <m:fPr>
                        <m:ctrlPr>
                          <a:rPr lang="pt-BR" sz="2300" i="1">
                            <a:latin typeface="Cambria Math" panose="02040503050406030204" pitchFamily="18" charset="0"/>
                          </a:rPr>
                        </m:ctrlPr>
                      </m:fPr>
                      <m:num>
                        <m:sSup>
                          <m:sSupPr>
                            <m:ctrlPr>
                              <a:rPr lang="pt-BR" sz="2300" i="1">
                                <a:latin typeface="Cambria Math" panose="02040503050406030204" pitchFamily="18" charset="0"/>
                              </a:rPr>
                            </m:ctrlPr>
                          </m:sSupPr>
                          <m:e>
                            <m:r>
                              <a:rPr lang="pt-BR" sz="2300" i="1">
                                <a:latin typeface="Cambria Math" panose="02040503050406030204" pitchFamily="18" charset="0"/>
                              </a:rPr>
                              <m:t>𝑄</m:t>
                            </m:r>
                          </m:e>
                          <m:sup>
                            <m:r>
                              <a:rPr lang="pt-BR" sz="2300" i="1">
                                <a:latin typeface="Cambria Math" panose="02040503050406030204" pitchFamily="18" charset="0"/>
                              </a:rPr>
                              <m:t>1,75</m:t>
                            </m:r>
                          </m:sup>
                        </m:sSup>
                      </m:num>
                      <m:den>
                        <m:sSup>
                          <m:sSupPr>
                            <m:ctrlPr>
                              <a:rPr lang="pt-BR" sz="2300" i="1">
                                <a:latin typeface="Cambria Math" panose="02040503050406030204" pitchFamily="18" charset="0"/>
                              </a:rPr>
                            </m:ctrlPr>
                          </m:sSupPr>
                          <m:e>
                            <m:r>
                              <a:rPr lang="pt-BR" sz="2300" i="1">
                                <a:latin typeface="Cambria Math" panose="02040503050406030204" pitchFamily="18" charset="0"/>
                              </a:rPr>
                              <m:t>𝐷</m:t>
                            </m:r>
                          </m:e>
                          <m:sup>
                            <m:r>
                              <a:rPr lang="pt-BR" sz="2300" i="1">
                                <a:latin typeface="Cambria Math" panose="02040503050406030204" pitchFamily="18" charset="0"/>
                              </a:rPr>
                              <m:t>4,75</m:t>
                            </m:r>
                          </m:sup>
                        </m:sSup>
                      </m:den>
                    </m:f>
                    <m:r>
                      <a:rPr lang="pt-BR" sz="2300" b="0" i="0" smtClean="0">
                        <a:latin typeface="Cambria Math" panose="02040503050406030204" pitchFamily="18" charset="0"/>
                      </a:rPr>
                      <m:t>=</m:t>
                    </m:r>
                  </m:oMath>
                </a14:m>
                <a:r>
                  <a:rPr lang="pt-BR" sz="2300" dirty="0"/>
                  <a:t> </a:t>
                </a:r>
                <a14:m>
                  <m:oMath xmlns:m="http://schemas.openxmlformats.org/officeDocument/2006/math">
                    <m:r>
                      <a:rPr lang="pt-BR" sz="2300" i="1">
                        <a:latin typeface="Cambria Math" panose="02040503050406030204" pitchFamily="18" charset="0"/>
                      </a:rPr>
                      <m:t>8,69 . </m:t>
                    </m:r>
                    <m:sSup>
                      <m:sSupPr>
                        <m:ctrlPr>
                          <a:rPr lang="pt-BR" sz="2300" i="1">
                            <a:latin typeface="Cambria Math" panose="02040503050406030204" pitchFamily="18" charset="0"/>
                          </a:rPr>
                        </m:ctrlPr>
                      </m:sSupPr>
                      <m:e>
                        <m:r>
                          <a:rPr lang="pt-BR" sz="2300" i="1">
                            <a:latin typeface="Cambria Math" panose="02040503050406030204" pitchFamily="18" charset="0"/>
                          </a:rPr>
                          <m:t>10</m:t>
                        </m:r>
                      </m:e>
                      <m:sup>
                        <m:r>
                          <a:rPr lang="pt-BR" sz="2300" i="1">
                            <a:latin typeface="Cambria Math" panose="02040503050406030204" pitchFamily="18" charset="0"/>
                          </a:rPr>
                          <m:t>6</m:t>
                        </m:r>
                      </m:sup>
                    </m:sSup>
                    <m:r>
                      <a:rPr lang="pt-BR" sz="2300" i="1">
                        <a:latin typeface="Cambria Math" panose="02040503050406030204" pitchFamily="18" charset="0"/>
                      </a:rPr>
                      <m:t>.  </m:t>
                    </m:r>
                    <m:f>
                      <m:fPr>
                        <m:ctrlPr>
                          <a:rPr lang="pt-BR" sz="2300" i="1">
                            <a:latin typeface="Cambria Math" panose="02040503050406030204" pitchFamily="18" charset="0"/>
                          </a:rPr>
                        </m:ctrlPr>
                      </m:fPr>
                      <m:num>
                        <m:sSup>
                          <m:sSupPr>
                            <m:ctrlPr>
                              <a:rPr lang="pt-BR" sz="2300" i="1">
                                <a:latin typeface="Cambria Math" panose="02040503050406030204" pitchFamily="18" charset="0"/>
                              </a:rPr>
                            </m:ctrlPr>
                          </m:sSupPr>
                          <m:e>
                            <m:r>
                              <a:rPr lang="pt-BR" sz="2300" b="0" i="1" smtClean="0">
                                <a:latin typeface="Cambria Math" panose="02040503050406030204" pitchFamily="18" charset="0"/>
                              </a:rPr>
                              <m:t>0,46</m:t>
                            </m:r>
                          </m:e>
                          <m:sup>
                            <m:r>
                              <a:rPr lang="pt-BR" sz="2300" i="1">
                                <a:latin typeface="Cambria Math" panose="02040503050406030204" pitchFamily="18" charset="0"/>
                              </a:rPr>
                              <m:t>1,75</m:t>
                            </m:r>
                          </m:sup>
                        </m:sSup>
                      </m:num>
                      <m:den>
                        <m:sSup>
                          <m:sSupPr>
                            <m:ctrlPr>
                              <a:rPr lang="pt-BR" sz="2300" i="1" smtClean="0">
                                <a:latin typeface="Cambria Math" panose="02040503050406030204" pitchFamily="18" charset="0"/>
                              </a:rPr>
                            </m:ctrlPr>
                          </m:sSupPr>
                          <m:e>
                            <m:r>
                              <a:rPr lang="pt-BR" sz="2300" b="0" i="1" smtClean="0">
                                <a:latin typeface="Cambria Math" panose="02040503050406030204" pitchFamily="18" charset="0"/>
                              </a:rPr>
                              <m:t>20</m:t>
                            </m:r>
                          </m:e>
                          <m:sup>
                            <m:r>
                              <a:rPr lang="pt-BR" sz="2300" i="1">
                                <a:latin typeface="Cambria Math" panose="02040503050406030204" pitchFamily="18" charset="0"/>
                              </a:rPr>
                              <m:t>4,75</m:t>
                            </m:r>
                          </m:sup>
                        </m:sSup>
                      </m:den>
                    </m:f>
                    <m:r>
                      <a:rPr lang="pt-BR" sz="2300" b="0" i="1" smtClean="0">
                        <a:latin typeface="Cambria Math" panose="02040503050406030204" pitchFamily="18" charset="0"/>
                      </a:rPr>
                      <m:t>=</m:t>
                    </m:r>
                    <m:f>
                      <m:fPr>
                        <m:ctrlPr>
                          <a:rPr lang="pt-BR" sz="2300" i="1">
                            <a:latin typeface="Cambria Math" panose="02040503050406030204" pitchFamily="18" charset="0"/>
                          </a:rPr>
                        </m:ctrlPr>
                      </m:fPr>
                      <m:num>
                        <m:r>
                          <a:rPr lang="pt-BR" sz="2300" i="1">
                            <a:latin typeface="Cambria Math" panose="02040503050406030204" pitchFamily="18" charset="0"/>
                          </a:rPr>
                          <m:t>1,476</m:t>
                        </m:r>
                        <m:r>
                          <a:rPr lang="pt-BR" sz="2300" i="1">
                            <a:latin typeface="Cambria Math" panose="02040503050406030204" pitchFamily="18" charset="0"/>
                          </a:rPr>
                          <m:t>𝐾𝑝𝑎</m:t>
                        </m:r>
                      </m:num>
                      <m:den>
                        <m:r>
                          <a:rPr lang="pt-BR" sz="2300" i="1">
                            <a:latin typeface="Cambria Math" panose="02040503050406030204" pitchFamily="18" charset="0"/>
                          </a:rPr>
                          <m:t>𝑚</m:t>
                        </m:r>
                      </m:den>
                    </m:f>
                    <m:r>
                      <a:rPr lang="pt-BR" sz="2300" i="1">
                        <a:latin typeface="Cambria Math" panose="02040503050406030204" pitchFamily="18" charset="0"/>
                      </a:rPr>
                      <m:t>=0,1476</m:t>
                    </m:r>
                    <m:r>
                      <a:rPr lang="pt-BR" sz="2300" i="1">
                        <a:latin typeface="Cambria Math" panose="02040503050406030204" pitchFamily="18" charset="0"/>
                      </a:rPr>
                      <m:t>𝑚𝑐𝑎</m:t>
                    </m:r>
                    <m:r>
                      <a:rPr lang="pt-BR" sz="2300" i="1">
                        <a:latin typeface="Cambria Math" panose="02040503050406030204" pitchFamily="18" charset="0"/>
                      </a:rPr>
                      <m:t>/</m:t>
                    </m:r>
                    <m:r>
                      <a:rPr lang="pt-BR" sz="2300" i="1">
                        <a:latin typeface="Cambria Math" panose="02040503050406030204" pitchFamily="18" charset="0"/>
                      </a:rPr>
                      <m:t>𝑚</m:t>
                    </m:r>
                  </m:oMath>
                </a14:m>
                <a:endParaRPr lang="pt-BR" sz="2300" dirty="0"/>
              </a:p>
              <a:p>
                <a:endParaRPr lang="pt-BR" sz="2300" dirty="0"/>
              </a:p>
            </p:txBody>
          </p:sp>
        </mc:Choice>
        <mc:Fallback xmlns="">
          <p:sp>
            <p:nvSpPr>
              <p:cNvPr id="4" name="CaixaDeTexto 3">
                <a:extLst>
                  <a:ext uri="{FF2B5EF4-FFF2-40B4-BE49-F238E27FC236}">
                    <a16:creationId xmlns:a16="http://schemas.microsoft.com/office/drawing/2014/main" id="{3BE12FDC-1CA1-418C-B1E7-2C0106C46FB8}"/>
                  </a:ext>
                </a:extLst>
              </p:cNvPr>
              <p:cNvSpPr txBox="1">
                <a:spLocks noRot="1" noChangeAspect="1" noMove="1" noResize="1" noEditPoints="1" noAdjustHandles="1" noChangeArrowheads="1" noChangeShapeType="1" noTextEdit="1"/>
              </p:cNvSpPr>
              <p:nvPr/>
            </p:nvSpPr>
            <p:spPr>
              <a:xfrm>
                <a:off x="642796" y="1117740"/>
                <a:ext cx="9373947" cy="1042080"/>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2E2DB616-FBBF-4778-93CD-5C58B51AB115}"/>
                  </a:ext>
                </a:extLst>
              </p:cNvPr>
              <p:cNvSpPr txBox="1"/>
              <p:nvPr/>
            </p:nvSpPr>
            <p:spPr>
              <a:xfrm>
                <a:off x="642796" y="1810094"/>
                <a:ext cx="6514797" cy="381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300" i="1" smtClean="0">
                              <a:latin typeface="Cambria Math" panose="02040503050406030204" pitchFamily="18" charset="0"/>
                            </a:rPr>
                          </m:ctrlPr>
                        </m:sSubPr>
                        <m:e>
                          <m:r>
                            <a:rPr lang="pt-BR" sz="2300" b="0" i="1" smtClean="0">
                              <a:latin typeface="Cambria Math" panose="02040503050406030204" pitchFamily="18" charset="0"/>
                            </a:rPr>
                            <m:t>𝐿</m:t>
                          </m:r>
                        </m:e>
                        <m:sub>
                          <m:r>
                            <a:rPr lang="pt-BR" sz="2300" b="0" i="1" smtClean="0">
                              <a:latin typeface="Cambria Math" panose="02040503050406030204" pitchFamily="18" charset="0"/>
                            </a:rPr>
                            <m:t>𝑇𝑜𝑡𝑎𝑙</m:t>
                          </m:r>
                        </m:sub>
                      </m:sSub>
                      <m:r>
                        <a:rPr lang="pt-BR" sz="2300" b="0" i="1" smtClean="0">
                          <a:latin typeface="Cambria Math" panose="02040503050406030204" pitchFamily="18" charset="0"/>
                        </a:rPr>
                        <m:t>=</m:t>
                      </m:r>
                      <m:sSub>
                        <m:sSubPr>
                          <m:ctrlPr>
                            <a:rPr lang="pt-BR" sz="2300" i="1">
                              <a:latin typeface="Cambria Math" panose="02040503050406030204" pitchFamily="18" charset="0"/>
                            </a:rPr>
                          </m:ctrlPr>
                        </m:sSubPr>
                        <m:e>
                          <m:r>
                            <a:rPr lang="pt-BR" sz="2300" i="1">
                              <a:latin typeface="Cambria Math" panose="02040503050406030204" pitchFamily="18" charset="0"/>
                            </a:rPr>
                            <m:t>𝐿</m:t>
                          </m:r>
                        </m:e>
                        <m:sub>
                          <m:r>
                            <a:rPr lang="pt-BR" sz="2300" b="0" i="1" smtClean="0">
                              <a:latin typeface="Cambria Math" panose="02040503050406030204" pitchFamily="18" charset="0"/>
                            </a:rPr>
                            <m:t>𝑅𝑒𝑎𝑙</m:t>
                          </m:r>
                        </m:sub>
                      </m:sSub>
                      <m:r>
                        <a:rPr lang="pt-BR" sz="2300" b="0" i="1" smtClean="0">
                          <a:latin typeface="Cambria Math" panose="02040503050406030204" pitchFamily="18" charset="0"/>
                        </a:rPr>
                        <m:t>+</m:t>
                      </m:r>
                      <m:sSub>
                        <m:sSubPr>
                          <m:ctrlPr>
                            <a:rPr lang="pt-BR" sz="2300" i="1">
                              <a:latin typeface="Cambria Math" panose="02040503050406030204" pitchFamily="18" charset="0"/>
                            </a:rPr>
                          </m:ctrlPr>
                        </m:sSubPr>
                        <m:e>
                          <m:r>
                            <a:rPr lang="pt-BR" sz="2300" i="1">
                              <a:latin typeface="Cambria Math" panose="02040503050406030204" pitchFamily="18" charset="0"/>
                            </a:rPr>
                            <m:t>𝐿</m:t>
                          </m:r>
                        </m:e>
                        <m:sub>
                          <m:r>
                            <a:rPr lang="pt-BR" sz="2300" b="0" i="1" smtClean="0">
                              <a:latin typeface="Cambria Math" panose="02040503050406030204" pitchFamily="18" charset="0"/>
                            </a:rPr>
                            <m:t>𝐸𝑞𝑢𝑖𝑣𝑎𝑙𝑒𝑛𝑡𝑒</m:t>
                          </m:r>
                        </m:sub>
                      </m:sSub>
                      <m:r>
                        <a:rPr lang="pt-BR" sz="2300" b="0" i="1" smtClean="0">
                          <a:latin typeface="Cambria Math" panose="02040503050406030204" pitchFamily="18" charset="0"/>
                        </a:rPr>
                        <m:t>=25,5+6,2=31,7</m:t>
                      </m:r>
                      <m:r>
                        <a:rPr lang="pt-BR" sz="2300" b="0" i="1" smtClean="0">
                          <a:latin typeface="Cambria Math" panose="02040503050406030204" pitchFamily="18" charset="0"/>
                        </a:rPr>
                        <m:t>𝑚</m:t>
                      </m:r>
                    </m:oMath>
                  </m:oMathPara>
                </a14:m>
                <a:endParaRPr lang="pt-BR" sz="2300" dirty="0"/>
              </a:p>
            </p:txBody>
          </p:sp>
        </mc:Choice>
        <mc:Fallback xmlns="">
          <p:sp>
            <p:nvSpPr>
              <p:cNvPr id="5" name="CaixaDeTexto 4">
                <a:extLst>
                  <a:ext uri="{FF2B5EF4-FFF2-40B4-BE49-F238E27FC236}">
                    <a16:creationId xmlns:a16="http://schemas.microsoft.com/office/drawing/2014/main" id="{2E2DB616-FBBF-4778-93CD-5C58B51AB115}"/>
                  </a:ext>
                </a:extLst>
              </p:cNvPr>
              <p:cNvSpPr txBox="1">
                <a:spLocks noRot="1" noChangeAspect="1" noMove="1" noResize="1" noEditPoints="1" noAdjustHandles="1" noChangeArrowheads="1" noChangeShapeType="1" noTextEdit="1"/>
              </p:cNvSpPr>
              <p:nvPr/>
            </p:nvSpPr>
            <p:spPr>
              <a:xfrm>
                <a:off x="642796" y="1810094"/>
                <a:ext cx="6514797" cy="381258"/>
              </a:xfrm>
              <a:prstGeom prst="rect">
                <a:avLst/>
              </a:prstGeom>
              <a:blipFill>
                <a:blip r:embed="rId5"/>
                <a:stretch>
                  <a:fillRect l="-468" r="-561" b="-2741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DD450E6E-AF8C-4424-983E-06FD62E407AC}"/>
                  </a:ext>
                </a:extLst>
              </p:cNvPr>
              <p:cNvSpPr txBox="1"/>
              <p:nvPr/>
            </p:nvSpPr>
            <p:spPr>
              <a:xfrm>
                <a:off x="670532" y="2269571"/>
                <a:ext cx="4146855"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1800" i="1" smtClean="0">
                              <a:latin typeface="Cambria Math" panose="02040503050406030204" pitchFamily="18" charset="0"/>
                            </a:rPr>
                          </m:ctrlPr>
                        </m:sSubPr>
                        <m:e>
                          <m:r>
                            <a:rPr lang="pt-BR" sz="1800" i="1">
                              <a:latin typeface="Cambria Math" panose="02040503050406030204" pitchFamily="18" charset="0"/>
                            </a:rPr>
                            <m:t>𝐿</m:t>
                          </m:r>
                        </m:e>
                        <m:sub>
                          <m:r>
                            <a:rPr lang="pt-BR" sz="1800" b="0" i="1" smtClean="0">
                              <a:latin typeface="Cambria Math" panose="02040503050406030204" pitchFamily="18" charset="0"/>
                            </a:rPr>
                            <m:t>𝐸𝑞𝑢𝑖𝑣𝑎𝑙𝑒𝑛𝑡𝑒</m:t>
                          </m:r>
                        </m:sub>
                      </m:sSub>
                    </m:oMath>
                  </m:oMathPara>
                </a14:m>
                <a:endParaRPr lang="pt-BR" sz="1800" b="0" dirty="0"/>
              </a:p>
            </p:txBody>
          </p:sp>
        </mc:Choice>
        <mc:Fallback xmlns="">
          <p:sp>
            <p:nvSpPr>
              <p:cNvPr id="6" name="CaixaDeTexto 5">
                <a:extLst>
                  <a:ext uri="{FF2B5EF4-FFF2-40B4-BE49-F238E27FC236}">
                    <a16:creationId xmlns:a16="http://schemas.microsoft.com/office/drawing/2014/main" id="{DD450E6E-AF8C-4424-983E-06FD62E407AC}"/>
                  </a:ext>
                </a:extLst>
              </p:cNvPr>
              <p:cNvSpPr txBox="1">
                <a:spLocks noRot="1" noChangeAspect="1" noMove="1" noResize="1" noEditPoints="1" noAdjustHandles="1" noChangeArrowheads="1" noChangeShapeType="1" noTextEdit="1"/>
              </p:cNvSpPr>
              <p:nvPr/>
            </p:nvSpPr>
            <p:spPr>
              <a:xfrm>
                <a:off x="670532" y="2269571"/>
                <a:ext cx="4146855" cy="390748"/>
              </a:xfrm>
              <a:prstGeom prst="rect">
                <a:avLst/>
              </a:prstGeom>
              <a:blipFill>
                <a:blip r:embed="rId6"/>
                <a:stretch>
                  <a:fillRect b="-937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9E88667D-713C-46FF-8FC4-0339F46A5F67}"/>
                  </a:ext>
                </a:extLst>
              </p:cNvPr>
              <p:cNvSpPr txBox="1"/>
              <p:nvPr/>
            </p:nvSpPr>
            <p:spPr>
              <a:xfrm>
                <a:off x="8169821" y="4571412"/>
                <a:ext cx="39224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𝐿</m:t>
                          </m:r>
                        </m:e>
                        <m:sub>
                          <m:r>
                            <a:rPr lang="pt-BR" sz="2400" b="0" i="1" smtClean="0">
                              <a:latin typeface="Cambria Math" panose="02040503050406030204" pitchFamily="18" charset="0"/>
                            </a:rPr>
                            <m:t>𝑅𝑒𝑎𝑙</m:t>
                          </m:r>
                        </m:sub>
                      </m:sSub>
                      <m:r>
                        <a:rPr lang="pt-BR" sz="2400" b="0" i="1" smtClean="0">
                          <a:latin typeface="Cambria Math" panose="02040503050406030204" pitchFamily="18" charset="0"/>
                        </a:rPr>
                        <m:t>=25+0,5=25,5</m:t>
                      </m:r>
                      <m:r>
                        <a:rPr lang="pt-BR" sz="2400" b="0" i="1" smtClean="0">
                          <a:latin typeface="Cambria Math" panose="02040503050406030204" pitchFamily="18" charset="0"/>
                        </a:rPr>
                        <m:t>𝑚</m:t>
                      </m:r>
                    </m:oMath>
                  </m:oMathPara>
                </a14:m>
                <a:endParaRPr lang="pt-BR" sz="2400" dirty="0"/>
              </a:p>
            </p:txBody>
          </p:sp>
        </mc:Choice>
        <mc:Fallback xmlns="">
          <p:sp>
            <p:nvSpPr>
              <p:cNvPr id="7" name="CaixaDeTexto 6">
                <a:extLst>
                  <a:ext uri="{FF2B5EF4-FFF2-40B4-BE49-F238E27FC236}">
                    <a16:creationId xmlns:a16="http://schemas.microsoft.com/office/drawing/2014/main" id="{9E88667D-713C-46FF-8FC4-0339F46A5F67}"/>
                  </a:ext>
                </a:extLst>
              </p:cNvPr>
              <p:cNvSpPr txBox="1">
                <a:spLocks noRot="1" noChangeAspect="1" noMove="1" noResize="1" noEditPoints="1" noAdjustHandles="1" noChangeArrowheads="1" noChangeShapeType="1" noTextEdit="1"/>
              </p:cNvSpPr>
              <p:nvPr/>
            </p:nvSpPr>
            <p:spPr>
              <a:xfrm>
                <a:off x="8169821" y="4571412"/>
                <a:ext cx="3922462" cy="461665"/>
              </a:xfrm>
              <a:prstGeom prst="rect">
                <a:avLst/>
              </a:prstGeom>
              <a:blipFill>
                <a:blip r:embed="rId7"/>
                <a:stretch>
                  <a:fillRect b="-131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CC60CD4A-2589-4D88-91EA-70E0578E4E10}"/>
                  </a:ext>
                </a:extLst>
              </p:cNvPr>
              <p:cNvSpPr txBox="1"/>
              <p:nvPr/>
            </p:nvSpPr>
            <p:spPr>
              <a:xfrm>
                <a:off x="130218" y="2928316"/>
                <a:ext cx="460575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𝑉</m:t>
                      </m:r>
                      <m:r>
                        <a:rPr lang="pt-BR" b="0" i="1" smtClean="0">
                          <a:latin typeface="Cambria Math" panose="02040503050406030204" pitchFamily="18" charset="0"/>
                        </a:rPr>
                        <m:t>á</m:t>
                      </m:r>
                      <m:r>
                        <a:rPr lang="pt-BR" b="0" i="1" smtClean="0">
                          <a:latin typeface="Cambria Math" panose="02040503050406030204" pitchFamily="18" charset="0"/>
                        </a:rPr>
                        <m:t>𝑙𝑣𝑢𝑙𝑎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m:t>
                      </m:r>
                      <m:r>
                        <a:rPr lang="pt-BR" b="0" i="1" smtClean="0">
                          <a:latin typeface="Cambria Math" panose="02040503050406030204" pitchFamily="18" charset="0"/>
                        </a:rPr>
                        <m:t>𝑅𝑒𝑡𝑒𝑛</m:t>
                      </m:r>
                      <m:r>
                        <a:rPr lang="pt-BR" b="0" i="1" smtClean="0">
                          <a:latin typeface="Cambria Math" panose="02040503050406030204" pitchFamily="18" charset="0"/>
                        </a:rPr>
                        <m:t>çã</m:t>
                      </m:r>
                      <m:r>
                        <a:rPr lang="pt-BR" b="0" i="1" smtClean="0">
                          <a:latin typeface="Cambria Math" panose="02040503050406030204" pitchFamily="18" charset="0"/>
                        </a:rPr>
                        <m:t>𝑜</m:t>
                      </m:r>
                      <m:r>
                        <a:rPr lang="pt-BR" b="0" i="1" smtClean="0">
                          <a:latin typeface="Cambria Math" panose="02040503050406030204" pitchFamily="18" charset="0"/>
                        </a:rPr>
                        <m:t> 20</m:t>
                      </m:r>
                      <m:r>
                        <a:rPr lang="pt-BR" b="0" i="1" smtClean="0">
                          <a:latin typeface="Cambria Math" panose="02040503050406030204" pitchFamily="18" charset="0"/>
                        </a:rPr>
                        <m:t>𝑚𝑚</m:t>
                      </m:r>
                      <m:r>
                        <a:rPr lang="pt-BR" b="0" i="1" smtClean="0">
                          <a:latin typeface="Cambria Math" panose="02040503050406030204" pitchFamily="18" charset="0"/>
                          <a:ea typeface="Cambria Math" panose="02040503050406030204" pitchFamily="18" charset="0"/>
                        </a:rPr>
                        <m:t>→2,7</m:t>
                      </m:r>
                    </m:oMath>
                  </m:oMathPara>
                </a14:m>
                <a:endParaRPr lang="pt-BR" b="0" i="1" dirty="0">
                  <a:latin typeface="Cambria Math" panose="02040503050406030204" pitchFamily="18" charset="0"/>
                </a:endParaRPr>
              </a:p>
            </p:txBody>
          </p:sp>
        </mc:Choice>
        <mc:Fallback xmlns="">
          <p:sp>
            <p:nvSpPr>
              <p:cNvPr id="8" name="CaixaDeTexto 7">
                <a:extLst>
                  <a:ext uri="{FF2B5EF4-FFF2-40B4-BE49-F238E27FC236}">
                    <a16:creationId xmlns:a16="http://schemas.microsoft.com/office/drawing/2014/main" id="{CC60CD4A-2589-4D88-91EA-70E0578E4E10}"/>
                  </a:ext>
                </a:extLst>
              </p:cNvPr>
              <p:cNvSpPr txBox="1">
                <a:spLocks noRot="1" noChangeAspect="1" noMove="1" noResize="1" noEditPoints="1" noAdjustHandles="1" noChangeArrowheads="1" noChangeShapeType="1" noTextEdit="1"/>
              </p:cNvSpPr>
              <p:nvPr/>
            </p:nvSpPr>
            <p:spPr>
              <a:xfrm>
                <a:off x="130218" y="2928316"/>
                <a:ext cx="4605755" cy="369332"/>
              </a:xfrm>
              <a:prstGeom prst="rect">
                <a:avLst/>
              </a:prstGeom>
              <a:blipFill>
                <a:blip r:embed="rId8"/>
                <a:stretch>
                  <a:fillRect b="-1311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920A2C97-91B9-4BD8-920A-77091C3FDD1C}"/>
                  </a:ext>
                </a:extLst>
              </p:cNvPr>
              <p:cNvSpPr txBox="1"/>
              <p:nvPr/>
            </p:nvSpPr>
            <p:spPr>
              <a:xfrm>
                <a:off x="497045" y="3519874"/>
                <a:ext cx="40200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𝑅𝑒𝑔𝑖𝑠𝑡𝑟𝑜</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m:t>
                      </m:r>
                      <m:r>
                        <a:rPr lang="pt-BR" b="0" i="1" smtClean="0">
                          <a:latin typeface="Cambria Math" panose="02040503050406030204" pitchFamily="18" charset="0"/>
                        </a:rPr>
                        <m:t>𝐺𝑎𝑣𝑒𝑡𝑎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20</m:t>
                      </m:r>
                      <m:r>
                        <a:rPr lang="pt-BR" b="0" i="1" smtClean="0">
                          <a:latin typeface="Cambria Math" panose="02040503050406030204" pitchFamily="18" charset="0"/>
                        </a:rPr>
                        <m:t>𝑚𝑚</m:t>
                      </m:r>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0,2</m:t>
                      </m:r>
                    </m:oMath>
                  </m:oMathPara>
                </a14:m>
                <a:endParaRPr lang="pt-BR" b="0" i="1" dirty="0">
                  <a:latin typeface="Cambria Math" panose="02040503050406030204" pitchFamily="18" charset="0"/>
                </a:endParaRPr>
              </a:p>
            </p:txBody>
          </p:sp>
        </mc:Choice>
        <mc:Fallback xmlns="">
          <p:sp>
            <p:nvSpPr>
              <p:cNvPr id="9" name="CaixaDeTexto 8">
                <a:extLst>
                  <a:ext uri="{FF2B5EF4-FFF2-40B4-BE49-F238E27FC236}">
                    <a16:creationId xmlns:a16="http://schemas.microsoft.com/office/drawing/2014/main" id="{920A2C97-91B9-4BD8-920A-77091C3FDD1C}"/>
                  </a:ext>
                </a:extLst>
              </p:cNvPr>
              <p:cNvSpPr txBox="1">
                <a:spLocks noRot="1" noChangeAspect="1" noMove="1" noResize="1" noEditPoints="1" noAdjustHandles="1" noChangeArrowheads="1" noChangeShapeType="1" noTextEdit="1"/>
              </p:cNvSpPr>
              <p:nvPr/>
            </p:nvSpPr>
            <p:spPr>
              <a:xfrm>
                <a:off x="497045" y="3519874"/>
                <a:ext cx="4020092" cy="369332"/>
              </a:xfrm>
              <a:prstGeom prst="rect">
                <a:avLst/>
              </a:prstGeom>
              <a:blipFill>
                <a:blip r:embed="rId9"/>
                <a:stretch>
                  <a:fillRect b="-147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95C40F21-266D-4F4E-A8F8-A952112AF15F}"/>
                  </a:ext>
                </a:extLst>
              </p:cNvPr>
              <p:cNvSpPr txBox="1"/>
              <p:nvPr/>
            </p:nvSpPr>
            <p:spPr>
              <a:xfrm>
                <a:off x="359937" y="2648465"/>
                <a:ext cx="40200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𝑆𝑎𝑖𝑑𝑎</m:t>
                      </m:r>
                      <m:r>
                        <a:rPr lang="pt-BR" b="0" i="1" smtClean="0">
                          <a:latin typeface="Cambria Math" panose="02040503050406030204" pitchFamily="18" charset="0"/>
                        </a:rPr>
                        <m:t> </m:t>
                      </m:r>
                      <m:r>
                        <a:rPr lang="pt-BR" b="0" i="1" smtClean="0">
                          <a:latin typeface="Cambria Math" panose="02040503050406030204" pitchFamily="18" charset="0"/>
                        </a:rPr>
                        <m:t>𝑑𝑎</m:t>
                      </m:r>
                      <m:r>
                        <a:rPr lang="pt-BR" b="0" i="1" smtClean="0">
                          <a:latin typeface="Cambria Math" panose="02040503050406030204" pitchFamily="18" charset="0"/>
                        </a:rPr>
                        <m:t> </m:t>
                      </m:r>
                      <m:r>
                        <a:rPr lang="pt-BR" b="0" i="1" smtClean="0">
                          <a:latin typeface="Cambria Math" panose="02040503050406030204" pitchFamily="18" charset="0"/>
                        </a:rPr>
                        <m:t>𝐵𝑜𝑚𝑏𝑎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20</m:t>
                      </m:r>
                      <m:r>
                        <a:rPr lang="pt-BR" b="0" i="1" smtClean="0">
                          <a:latin typeface="Cambria Math" panose="02040503050406030204" pitchFamily="18" charset="0"/>
                        </a:rPr>
                        <m:t>𝑚𝑚</m:t>
                      </m:r>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0,4</m:t>
                      </m:r>
                    </m:oMath>
                  </m:oMathPara>
                </a14:m>
                <a:endParaRPr lang="pt-BR" b="0" dirty="0"/>
              </a:p>
            </p:txBody>
          </p:sp>
        </mc:Choice>
        <mc:Fallback xmlns="">
          <p:sp>
            <p:nvSpPr>
              <p:cNvPr id="10" name="CaixaDeTexto 9">
                <a:extLst>
                  <a:ext uri="{FF2B5EF4-FFF2-40B4-BE49-F238E27FC236}">
                    <a16:creationId xmlns:a16="http://schemas.microsoft.com/office/drawing/2014/main" id="{95C40F21-266D-4F4E-A8F8-A952112AF15F}"/>
                  </a:ext>
                </a:extLst>
              </p:cNvPr>
              <p:cNvSpPr txBox="1">
                <a:spLocks noRot="1" noChangeAspect="1" noMove="1" noResize="1" noEditPoints="1" noAdjustHandles="1" noChangeArrowheads="1" noChangeShapeType="1" noTextEdit="1"/>
              </p:cNvSpPr>
              <p:nvPr/>
            </p:nvSpPr>
            <p:spPr>
              <a:xfrm>
                <a:off x="359937" y="2648465"/>
                <a:ext cx="4020092" cy="369332"/>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7067E892-5969-4B93-8DC3-5F3F9E03F6A9}"/>
                  </a:ext>
                </a:extLst>
              </p:cNvPr>
              <p:cNvSpPr txBox="1"/>
              <p:nvPr/>
            </p:nvSpPr>
            <p:spPr>
              <a:xfrm>
                <a:off x="497045" y="4589969"/>
                <a:ext cx="7544857" cy="490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𝐿</m:t>
                          </m:r>
                        </m:e>
                        <m:sub>
                          <m:r>
                            <a:rPr lang="pt-BR" sz="2400" b="0" i="1" smtClean="0">
                              <a:latin typeface="Cambria Math" panose="02040503050406030204" pitchFamily="18" charset="0"/>
                            </a:rPr>
                            <m:t>𝐸𝑞𝑢𝑖𝑣𝑎𝑙𝑒𝑛𝑡𝑒</m:t>
                          </m:r>
                        </m:sub>
                      </m:sSub>
                      <m:r>
                        <a:rPr lang="pt-BR" sz="2400" b="0" i="1" smtClean="0">
                          <a:latin typeface="Cambria Math" panose="02040503050406030204" pitchFamily="18" charset="0"/>
                        </a:rPr>
                        <m:t>=0,4+2,7+0,8+0,2+1,2+0,9=6,2</m:t>
                      </m:r>
                      <m:r>
                        <a:rPr lang="pt-BR" sz="2400" b="0" i="1" smtClean="0">
                          <a:latin typeface="Cambria Math" panose="02040503050406030204" pitchFamily="18" charset="0"/>
                        </a:rPr>
                        <m:t>𝑚</m:t>
                      </m:r>
                    </m:oMath>
                  </m:oMathPara>
                </a14:m>
                <a:endParaRPr lang="pt-BR" sz="2400" b="0" dirty="0"/>
              </a:p>
            </p:txBody>
          </p:sp>
        </mc:Choice>
        <mc:Fallback xmlns="">
          <p:sp>
            <p:nvSpPr>
              <p:cNvPr id="11" name="CaixaDeTexto 10">
                <a:extLst>
                  <a:ext uri="{FF2B5EF4-FFF2-40B4-BE49-F238E27FC236}">
                    <a16:creationId xmlns:a16="http://schemas.microsoft.com/office/drawing/2014/main" id="{7067E892-5969-4B93-8DC3-5F3F9E03F6A9}"/>
                  </a:ext>
                </a:extLst>
              </p:cNvPr>
              <p:cNvSpPr txBox="1">
                <a:spLocks noRot="1" noChangeAspect="1" noMove="1" noResize="1" noEditPoints="1" noAdjustHandles="1" noChangeArrowheads="1" noChangeShapeType="1" noTextEdit="1"/>
              </p:cNvSpPr>
              <p:nvPr/>
            </p:nvSpPr>
            <p:spPr>
              <a:xfrm>
                <a:off x="497045" y="4589969"/>
                <a:ext cx="7544857" cy="490199"/>
              </a:xfrm>
              <a:prstGeom prst="rect">
                <a:avLst/>
              </a:prstGeom>
              <a:blipFill>
                <a:blip r:embed="rId11"/>
                <a:stretch>
                  <a:fillRect b="-1125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F7EAB980-CC6B-436F-AA76-74A376D5624D}"/>
                  </a:ext>
                </a:extLst>
              </p:cNvPr>
              <p:cNvSpPr txBox="1"/>
              <p:nvPr/>
            </p:nvSpPr>
            <p:spPr>
              <a:xfrm>
                <a:off x="182477" y="3824574"/>
                <a:ext cx="40200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𝐽𝑜𝑒𝑙h𝑜</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90º </m:t>
                      </m:r>
                      <m:r>
                        <a:rPr lang="pt-BR" b="0" i="1" smtClean="0">
                          <a:latin typeface="Cambria Math" panose="02040503050406030204" pitchFamily="18" charset="0"/>
                        </a:rPr>
                        <m:t>𝑑𝑒</m:t>
                      </m:r>
                      <m:r>
                        <a:rPr lang="pt-BR" b="0" i="1" smtClean="0">
                          <a:latin typeface="Cambria Math" panose="02040503050406030204" pitchFamily="18" charset="0"/>
                        </a:rPr>
                        <m:t> 20</m:t>
                      </m:r>
                      <m:r>
                        <a:rPr lang="pt-BR" b="0" i="1" smtClean="0">
                          <a:latin typeface="Cambria Math" panose="02040503050406030204" pitchFamily="18" charset="0"/>
                        </a:rPr>
                        <m:t>𝑚𝑚</m:t>
                      </m:r>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1,2</m:t>
                      </m:r>
                    </m:oMath>
                  </m:oMathPara>
                </a14:m>
                <a:endParaRPr lang="pt-BR" b="0" i="1" dirty="0">
                  <a:latin typeface="Cambria Math" panose="02040503050406030204" pitchFamily="18" charset="0"/>
                </a:endParaRPr>
              </a:p>
            </p:txBody>
          </p:sp>
        </mc:Choice>
        <mc:Fallback xmlns="">
          <p:sp>
            <p:nvSpPr>
              <p:cNvPr id="13" name="CaixaDeTexto 12">
                <a:extLst>
                  <a:ext uri="{FF2B5EF4-FFF2-40B4-BE49-F238E27FC236}">
                    <a16:creationId xmlns:a16="http://schemas.microsoft.com/office/drawing/2014/main" id="{F7EAB980-CC6B-436F-AA76-74A376D5624D}"/>
                  </a:ext>
                </a:extLst>
              </p:cNvPr>
              <p:cNvSpPr txBox="1">
                <a:spLocks noRot="1" noChangeAspect="1" noMove="1" noResize="1" noEditPoints="1" noAdjustHandles="1" noChangeArrowheads="1" noChangeShapeType="1" noTextEdit="1"/>
              </p:cNvSpPr>
              <p:nvPr/>
            </p:nvSpPr>
            <p:spPr>
              <a:xfrm>
                <a:off x="182477" y="3824574"/>
                <a:ext cx="4020092" cy="369332"/>
              </a:xfrm>
              <a:prstGeom prst="rect">
                <a:avLst/>
              </a:prstGeom>
              <a:blipFill>
                <a:blip r:embed="rId12"/>
                <a:stretch>
                  <a:fillRect b="-1147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F60A1BE8-CDA6-4B5A-925B-43F0FA5410D5}"/>
                  </a:ext>
                </a:extLst>
              </p:cNvPr>
              <p:cNvSpPr txBox="1"/>
              <p:nvPr/>
            </p:nvSpPr>
            <p:spPr>
              <a:xfrm>
                <a:off x="562457" y="4129274"/>
                <a:ext cx="40200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𝑆𝑎𝑖𝑑𝑎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m:t>
                      </m:r>
                      <m:r>
                        <a:rPr lang="pt-BR" b="0" i="1" smtClean="0">
                          <a:latin typeface="Cambria Math" panose="02040503050406030204" pitchFamily="18" charset="0"/>
                        </a:rPr>
                        <m:t>𝐶𝑎𝑛𝑎𝑙𝑖𝑧𝑎</m:t>
                      </m:r>
                      <m:r>
                        <a:rPr lang="pt-BR" b="0" i="1" smtClean="0">
                          <a:latin typeface="Cambria Math" panose="02040503050406030204" pitchFamily="18" charset="0"/>
                        </a:rPr>
                        <m:t>çã</m:t>
                      </m:r>
                      <m:r>
                        <a:rPr lang="pt-BR" b="0" i="1" smtClean="0">
                          <a:latin typeface="Cambria Math" panose="02040503050406030204" pitchFamily="18" charset="0"/>
                        </a:rPr>
                        <m:t>𝑜</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20</m:t>
                      </m:r>
                      <m:r>
                        <a:rPr lang="pt-BR" b="0" i="1" smtClean="0">
                          <a:latin typeface="Cambria Math" panose="02040503050406030204" pitchFamily="18" charset="0"/>
                        </a:rPr>
                        <m:t>𝑚𝑚</m:t>
                      </m:r>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0,9</m:t>
                      </m:r>
                    </m:oMath>
                  </m:oMathPara>
                </a14:m>
                <a:endParaRPr lang="pt-BR" b="0" i="1" dirty="0">
                  <a:latin typeface="Cambria Math" panose="02040503050406030204" pitchFamily="18" charset="0"/>
                </a:endParaRPr>
              </a:p>
            </p:txBody>
          </p:sp>
        </mc:Choice>
        <mc:Fallback xmlns="">
          <p:sp>
            <p:nvSpPr>
              <p:cNvPr id="14" name="CaixaDeTexto 13">
                <a:extLst>
                  <a:ext uri="{FF2B5EF4-FFF2-40B4-BE49-F238E27FC236}">
                    <a16:creationId xmlns:a16="http://schemas.microsoft.com/office/drawing/2014/main" id="{F60A1BE8-CDA6-4B5A-925B-43F0FA5410D5}"/>
                  </a:ext>
                </a:extLst>
              </p:cNvPr>
              <p:cNvSpPr txBox="1">
                <a:spLocks noRot="1" noChangeAspect="1" noMove="1" noResize="1" noEditPoints="1" noAdjustHandles="1" noChangeArrowheads="1" noChangeShapeType="1" noTextEdit="1"/>
              </p:cNvSpPr>
              <p:nvPr/>
            </p:nvSpPr>
            <p:spPr>
              <a:xfrm>
                <a:off x="562457" y="4129274"/>
                <a:ext cx="4020092" cy="369332"/>
              </a:xfrm>
              <a:prstGeom prst="rect">
                <a:avLst/>
              </a:prstGeom>
              <a:blipFill>
                <a:blip r:embed="rId13"/>
                <a:stretch>
                  <a:fillRect b="-147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9456D891-1F84-4DD0-9837-955C90766986}"/>
                  </a:ext>
                </a:extLst>
              </p:cNvPr>
              <p:cNvSpPr txBox="1"/>
              <p:nvPr/>
            </p:nvSpPr>
            <p:spPr>
              <a:xfrm>
                <a:off x="418667" y="3248944"/>
                <a:ext cx="460575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𝑇</m:t>
                      </m:r>
                      <m:r>
                        <a:rPr lang="pt-BR" b="0" i="1" smtClean="0">
                          <a:latin typeface="Cambria Math" panose="02040503050406030204" pitchFamily="18" charset="0"/>
                        </a:rPr>
                        <m:t>ê </m:t>
                      </m:r>
                      <m:r>
                        <a:rPr lang="pt-BR" b="0" i="1" smtClean="0">
                          <a:latin typeface="Cambria Math" panose="02040503050406030204" pitchFamily="18" charset="0"/>
                        </a:rPr>
                        <m:t>𝑑𝑒</m:t>
                      </m:r>
                      <m:r>
                        <a:rPr lang="pt-BR" b="0" i="1" smtClean="0">
                          <a:latin typeface="Cambria Math" panose="02040503050406030204" pitchFamily="18" charset="0"/>
                        </a:rPr>
                        <m:t> </m:t>
                      </m:r>
                      <m:r>
                        <a:rPr lang="pt-BR" b="0" i="1" smtClean="0">
                          <a:latin typeface="Cambria Math" panose="02040503050406030204" pitchFamily="18" charset="0"/>
                        </a:rPr>
                        <m:t>𝑝𝑎𝑠𝑠𝑎𝑔𝑒𝑚</m:t>
                      </m:r>
                      <m:r>
                        <a:rPr lang="pt-BR" b="0" i="1" smtClean="0">
                          <a:latin typeface="Cambria Math" panose="02040503050406030204" pitchFamily="18" charset="0"/>
                        </a:rPr>
                        <m:t> </m:t>
                      </m:r>
                      <m:r>
                        <a:rPr lang="pt-BR" b="0" i="1" smtClean="0">
                          <a:latin typeface="Cambria Math" panose="02040503050406030204" pitchFamily="18" charset="0"/>
                        </a:rPr>
                        <m:t>𝑑𝑖𝑟𝑒𝑡𝑎</m:t>
                      </m:r>
                      <m:r>
                        <a:rPr lang="pt-BR" b="0" i="1" smtClean="0">
                          <a:latin typeface="Cambria Math" panose="02040503050406030204" pitchFamily="18" charset="0"/>
                        </a:rPr>
                        <m:t> </m:t>
                      </m:r>
                      <m:r>
                        <a:rPr lang="pt-BR" b="0" i="1" smtClean="0">
                          <a:latin typeface="Cambria Math" panose="02040503050406030204" pitchFamily="18" charset="0"/>
                        </a:rPr>
                        <m:t>𝑑𝑒</m:t>
                      </m:r>
                      <m:r>
                        <a:rPr lang="pt-BR" b="0" i="1" smtClean="0">
                          <a:latin typeface="Cambria Math" panose="02040503050406030204" pitchFamily="18" charset="0"/>
                        </a:rPr>
                        <m:t> 20</m:t>
                      </m:r>
                      <m:r>
                        <a:rPr lang="pt-BR" b="0" i="1" smtClean="0">
                          <a:latin typeface="Cambria Math" panose="02040503050406030204" pitchFamily="18" charset="0"/>
                        </a:rPr>
                        <m:t>𝑚𝑚</m:t>
                      </m:r>
                      <m:r>
                        <a:rPr lang="pt-BR" b="0" i="1" smtClean="0">
                          <a:latin typeface="Cambria Math" panose="02040503050406030204" pitchFamily="18" charset="0"/>
                          <a:ea typeface="Cambria Math" panose="02040503050406030204" pitchFamily="18" charset="0"/>
                        </a:rPr>
                        <m:t>→0,8</m:t>
                      </m:r>
                    </m:oMath>
                  </m:oMathPara>
                </a14:m>
                <a:endParaRPr lang="pt-BR" b="0" i="1" dirty="0">
                  <a:latin typeface="Cambria Math" panose="02040503050406030204" pitchFamily="18" charset="0"/>
                </a:endParaRPr>
              </a:p>
            </p:txBody>
          </p:sp>
        </mc:Choice>
        <mc:Fallback xmlns="">
          <p:sp>
            <p:nvSpPr>
              <p:cNvPr id="17" name="CaixaDeTexto 16">
                <a:extLst>
                  <a:ext uri="{FF2B5EF4-FFF2-40B4-BE49-F238E27FC236}">
                    <a16:creationId xmlns:a16="http://schemas.microsoft.com/office/drawing/2014/main" id="{9456D891-1F84-4DD0-9837-955C90766986}"/>
                  </a:ext>
                </a:extLst>
              </p:cNvPr>
              <p:cNvSpPr txBox="1">
                <a:spLocks noRot="1" noChangeAspect="1" noMove="1" noResize="1" noEditPoints="1" noAdjustHandles="1" noChangeArrowheads="1" noChangeShapeType="1" noTextEdit="1"/>
              </p:cNvSpPr>
              <p:nvPr/>
            </p:nvSpPr>
            <p:spPr>
              <a:xfrm>
                <a:off x="418667" y="3248944"/>
                <a:ext cx="4605755" cy="369332"/>
              </a:xfrm>
              <a:prstGeom prst="rect">
                <a:avLst/>
              </a:prstGeom>
              <a:blipFill>
                <a:blip r:embed="rId14"/>
                <a:stretch>
                  <a:fillRect b="-655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CF9D1F90-05EE-437B-BCE7-4098145CBF1F}"/>
                  </a:ext>
                </a:extLst>
              </p:cNvPr>
              <p:cNvSpPr txBox="1"/>
              <p:nvPr/>
            </p:nvSpPr>
            <p:spPr>
              <a:xfrm>
                <a:off x="498878" y="5310145"/>
                <a:ext cx="7751154" cy="477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𝐻</m:t>
                          </m:r>
                        </m:e>
                        <m:sub>
                          <m:r>
                            <a:rPr lang="pt-BR" sz="2400" i="1">
                              <a:latin typeface="Cambria Math" panose="02040503050406030204" pitchFamily="18" charset="0"/>
                            </a:rPr>
                            <m:t>𝑚𝑎𝑛</m:t>
                          </m:r>
                        </m:sub>
                      </m:sSub>
                      <m:r>
                        <a:rPr lang="pt-BR" sz="2400" b="0" i="1" smtClean="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𝐻</m:t>
                          </m:r>
                        </m:e>
                        <m:sub>
                          <m:r>
                            <a:rPr lang="pt-BR" sz="2400" i="1">
                              <a:latin typeface="Cambria Math" panose="02040503050406030204" pitchFamily="18" charset="0"/>
                            </a:rPr>
                            <m:t>𝑚𝑎𝑛</m:t>
                          </m:r>
                          <m:r>
                            <a:rPr lang="pt-BR" sz="2400" i="1">
                              <a:latin typeface="Cambria Math" panose="02040503050406030204" pitchFamily="18" charset="0"/>
                            </a:rPr>
                            <m:t>, </m:t>
                          </m:r>
                          <m:r>
                            <a:rPr lang="pt-BR" sz="2400" i="1">
                              <a:latin typeface="Cambria Math" panose="02040503050406030204" pitchFamily="18" charset="0"/>
                            </a:rPr>
                            <m:t>𝑟𝑒𝑐</m:t>
                          </m:r>
                        </m:sub>
                      </m:sSub>
                      <m:r>
                        <a:rPr lang="pt-BR" sz="2400" b="0" i="1" smtClean="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𝐻</m:t>
                          </m:r>
                        </m:e>
                        <m:sub>
                          <m:r>
                            <a:rPr lang="pt-BR" sz="2400" i="1">
                              <a:latin typeface="Cambria Math" panose="02040503050406030204" pitchFamily="18" charset="0"/>
                            </a:rPr>
                            <m:t>𝑚𝑎𝑛</m:t>
                          </m:r>
                          <m:r>
                            <a:rPr lang="pt-BR" sz="2400" i="1">
                              <a:latin typeface="Cambria Math" panose="02040503050406030204" pitchFamily="18" charset="0"/>
                            </a:rPr>
                            <m:t>, </m:t>
                          </m:r>
                          <m:r>
                            <a:rPr lang="pt-BR" sz="2400" b="0" i="1" smtClean="0">
                              <a:latin typeface="Cambria Math" panose="02040503050406030204" pitchFamily="18" charset="0"/>
                            </a:rPr>
                            <m:t>𝑠𝑢𝑐</m:t>
                          </m:r>
                        </m:sub>
                      </m:sSub>
                      <m:r>
                        <a:rPr lang="pt-BR" sz="2400" b="0" i="1" smtClean="0">
                          <a:latin typeface="Cambria Math" panose="02040503050406030204" pitchFamily="18" charset="0"/>
                        </a:rPr>
                        <m:t>=29,68+2,93=32,61 </m:t>
                      </m:r>
                      <m:r>
                        <a:rPr lang="pt-BR" sz="2400" b="0" i="1" smtClean="0">
                          <a:latin typeface="Cambria Math" panose="02040503050406030204" pitchFamily="18" charset="0"/>
                        </a:rPr>
                        <m:t>𝑚</m:t>
                      </m:r>
                    </m:oMath>
                  </m:oMathPara>
                </a14:m>
                <a:endParaRPr lang="pt-BR" sz="2400" dirty="0"/>
              </a:p>
            </p:txBody>
          </p:sp>
        </mc:Choice>
        <mc:Fallback xmlns="">
          <p:sp>
            <p:nvSpPr>
              <p:cNvPr id="19" name="CaixaDeTexto 18">
                <a:extLst>
                  <a:ext uri="{FF2B5EF4-FFF2-40B4-BE49-F238E27FC236}">
                    <a16:creationId xmlns:a16="http://schemas.microsoft.com/office/drawing/2014/main" id="{CF9D1F90-05EE-437B-BCE7-4098145CBF1F}"/>
                  </a:ext>
                </a:extLst>
              </p:cNvPr>
              <p:cNvSpPr txBox="1">
                <a:spLocks noRot="1" noChangeAspect="1" noMove="1" noResize="1" noEditPoints="1" noAdjustHandles="1" noChangeArrowheads="1" noChangeShapeType="1" noTextEdit="1"/>
              </p:cNvSpPr>
              <p:nvPr/>
            </p:nvSpPr>
            <p:spPr>
              <a:xfrm>
                <a:off x="498878" y="5310145"/>
                <a:ext cx="7751154" cy="477888"/>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74E0F655-4FE5-4216-A639-407E036AB182}"/>
                  </a:ext>
                </a:extLst>
              </p:cNvPr>
              <p:cNvSpPr txBox="1"/>
              <p:nvPr/>
            </p:nvSpPr>
            <p:spPr>
              <a:xfrm>
                <a:off x="182477" y="5949568"/>
                <a:ext cx="5965782" cy="786177"/>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pt-BR" sz="2400" i="1" smtClean="0">
                          <a:latin typeface="Cambria Math" panose="02040503050406030204" pitchFamily="18" charset="0"/>
                        </a:rPr>
                        <m:t>𝑃</m:t>
                      </m:r>
                      <m:r>
                        <a:rPr lang="pt-BR" sz="2400" i="1" smtClean="0">
                          <a:latin typeface="Cambria Math" panose="02040503050406030204" pitchFamily="18" charset="0"/>
                        </a:rPr>
                        <m:t>= </m:t>
                      </m:r>
                      <m:f>
                        <m:fPr>
                          <m:ctrlPr>
                            <a:rPr lang="pt-BR" sz="2400" i="1">
                              <a:latin typeface="Cambria Math" panose="02040503050406030204" pitchFamily="18" charset="0"/>
                            </a:rPr>
                          </m:ctrlPr>
                        </m:fPr>
                        <m:num>
                          <m:r>
                            <a:rPr lang="pt-BR" sz="2400" i="1">
                              <a:latin typeface="Cambria Math" panose="02040503050406030204" pitchFamily="18" charset="0"/>
                            </a:rPr>
                            <m:t>𝑄</m:t>
                          </m:r>
                          <m:sSub>
                            <m:sSubPr>
                              <m:ctrlPr>
                                <a:rPr lang="pt-BR" sz="2400" i="1">
                                  <a:latin typeface="Cambria Math" panose="02040503050406030204" pitchFamily="18" charset="0"/>
                                </a:rPr>
                              </m:ctrlPr>
                            </m:sSubPr>
                            <m:e>
                              <m:r>
                                <a:rPr lang="pt-BR" sz="2400" i="1">
                                  <a:latin typeface="Cambria Math" panose="02040503050406030204" pitchFamily="18" charset="0"/>
                                </a:rPr>
                                <m:t>𝐻</m:t>
                              </m:r>
                            </m:e>
                            <m:sub>
                              <m:r>
                                <a:rPr lang="pt-BR" sz="2400" i="1">
                                  <a:latin typeface="Cambria Math" panose="02040503050406030204" pitchFamily="18" charset="0"/>
                                </a:rPr>
                                <m:t>𝑚𝑎𝑛</m:t>
                              </m:r>
                            </m:sub>
                          </m:sSub>
                        </m:num>
                        <m:den>
                          <m:r>
                            <a:rPr lang="pt-BR" sz="2400" i="1">
                              <a:latin typeface="Cambria Math" panose="02040503050406030204" pitchFamily="18" charset="0"/>
                            </a:rPr>
                            <m:t>75</m:t>
                          </m:r>
                          <m:r>
                            <a:rPr lang="pt-BR" sz="2400" i="1">
                              <a:latin typeface="Cambria Math" panose="02040503050406030204" pitchFamily="18" charset="0"/>
                            </a:rPr>
                            <m:t>𝑅</m:t>
                          </m:r>
                        </m:den>
                      </m:f>
                      <m:r>
                        <a:rPr lang="pt-BR" sz="2400" b="0" i="1" smtClean="0">
                          <a:latin typeface="Cambria Math" panose="02040503050406030204" pitchFamily="18" charset="0"/>
                        </a:rPr>
                        <m:t>=</m:t>
                      </m:r>
                      <m:f>
                        <m:fPr>
                          <m:ctrlPr>
                            <a:rPr lang="pt-BR" sz="2400" b="0" i="1" smtClean="0">
                              <a:latin typeface="Cambria Math" panose="02040503050406030204" pitchFamily="18" charset="0"/>
                            </a:rPr>
                          </m:ctrlPr>
                        </m:fPr>
                        <m:num>
                          <m:r>
                            <a:rPr lang="pt-BR" sz="2400" b="0" i="1" smtClean="0">
                              <a:latin typeface="Cambria Math" panose="02040503050406030204" pitchFamily="18" charset="0"/>
                            </a:rPr>
                            <m:t>0,46 . 32,61</m:t>
                          </m:r>
                        </m:num>
                        <m:den>
                          <m:r>
                            <a:rPr lang="pt-BR" sz="2400" b="0" i="1" smtClean="0">
                              <a:latin typeface="Cambria Math" panose="02040503050406030204" pitchFamily="18" charset="0"/>
                            </a:rPr>
                            <m:t>75 . 1</m:t>
                          </m:r>
                        </m:den>
                      </m:f>
                      <m:r>
                        <a:rPr lang="pt-BR" sz="2400" b="0" i="1" smtClean="0">
                          <a:latin typeface="Cambria Math" panose="02040503050406030204" pitchFamily="18" charset="0"/>
                        </a:rPr>
                        <m:t>=0,20 </m:t>
                      </m:r>
                      <m:r>
                        <a:rPr lang="pt-BR" sz="2400" b="0" i="1" smtClean="0">
                          <a:latin typeface="Cambria Math" panose="02040503050406030204" pitchFamily="18" charset="0"/>
                        </a:rPr>
                        <m:t>𝐶𝑉</m:t>
                      </m:r>
                    </m:oMath>
                  </m:oMathPara>
                </a14:m>
                <a:endParaRPr lang="pt-BR" sz="2400" dirty="0"/>
              </a:p>
            </p:txBody>
          </p:sp>
        </mc:Choice>
        <mc:Fallback xmlns="">
          <p:sp>
            <p:nvSpPr>
              <p:cNvPr id="21" name="CaixaDeTexto 20">
                <a:extLst>
                  <a:ext uri="{FF2B5EF4-FFF2-40B4-BE49-F238E27FC236}">
                    <a16:creationId xmlns:a16="http://schemas.microsoft.com/office/drawing/2014/main" id="{74E0F655-4FE5-4216-A639-407E036AB182}"/>
                  </a:ext>
                </a:extLst>
              </p:cNvPr>
              <p:cNvSpPr txBox="1">
                <a:spLocks noRot="1" noChangeAspect="1" noMove="1" noResize="1" noEditPoints="1" noAdjustHandles="1" noChangeArrowheads="1" noChangeShapeType="1" noTextEdit="1"/>
              </p:cNvSpPr>
              <p:nvPr/>
            </p:nvSpPr>
            <p:spPr>
              <a:xfrm>
                <a:off x="182477" y="5949568"/>
                <a:ext cx="5965782" cy="786177"/>
              </a:xfrm>
              <a:prstGeom prst="rect">
                <a:avLst/>
              </a:prstGeom>
              <a:blipFill>
                <a:blip r:embed="rId16"/>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15620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3" grpId="0"/>
      <p:bldP spid="14" grpId="0"/>
      <p:bldP spid="17" grpId="0"/>
      <p:bldP spid="19" grpId="0"/>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2BC1CF5-415C-4DAE-B2C2-A8BF9A1D5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6C651D0D-A2E7-46B3-BEEA-71161FCA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9CBEA7DB-1BAC-4A39-817B-82928B7F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EADF9EA0-3A2A-4F0A-9C86-FBAB53E9C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8">
            <a:extLst>
              <a:ext uri="{FF2B5EF4-FFF2-40B4-BE49-F238E27FC236}">
                <a16:creationId xmlns:a16="http://schemas.microsoft.com/office/drawing/2014/main" id="{A30A2C81-7CE8-4A85-9E15-548E7F466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58859" y="1118007"/>
            <a:ext cx="563429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E115CE0F-3995-4407-A72A-D032AA67CCEE}"/>
              </a:ext>
            </a:extLst>
          </p:cNvPr>
          <p:cNvSpPr>
            <a:spLocks noGrp="1"/>
          </p:cNvSpPr>
          <p:nvPr>
            <p:ph type="title"/>
          </p:nvPr>
        </p:nvSpPr>
        <p:spPr>
          <a:xfrm>
            <a:off x="1570455" y="1426969"/>
            <a:ext cx="5158973" cy="3005883"/>
          </a:xfrm>
        </p:spPr>
        <p:txBody>
          <a:bodyPr vert="horz" lIns="91440" tIns="45720" rIns="91440" bIns="45720" rtlCol="0" anchor="b">
            <a:normAutofit fontScale="90000"/>
          </a:bodyPr>
          <a:lstStyle/>
          <a:p>
            <a:pPr algn="just"/>
            <a:r>
              <a:rPr lang="en-US" sz="3000" kern="1200" dirty="0" err="1">
                <a:solidFill>
                  <a:srgbClr val="FFFFFF"/>
                </a:solidFill>
                <a:latin typeface="+mj-lt"/>
                <a:ea typeface="+mj-ea"/>
                <a:cs typeface="+mj-cs"/>
              </a:rPr>
              <a:t>Dimensionar</a:t>
            </a:r>
            <a:r>
              <a:rPr lang="en-US" sz="3000" kern="1200" dirty="0">
                <a:solidFill>
                  <a:srgbClr val="FFFFFF"/>
                </a:solidFill>
                <a:latin typeface="+mj-lt"/>
                <a:ea typeface="+mj-ea"/>
                <a:cs typeface="+mj-cs"/>
              </a:rPr>
              <a:t> o conjunto </a:t>
            </a:r>
            <a:r>
              <a:rPr lang="en-US" sz="3000" kern="1200" dirty="0" err="1">
                <a:solidFill>
                  <a:srgbClr val="FFFFFF"/>
                </a:solidFill>
                <a:latin typeface="+mj-lt"/>
                <a:ea typeface="+mj-ea"/>
                <a:cs typeface="+mj-cs"/>
              </a:rPr>
              <a:t>elevatório</a:t>
            </a:r>
            <a:r>
              <a:rPr lang="en-US" sz="3000" kern="1200" dirty="0">
                <a:solidFill>
                  <a:srgbClr val="FFFFFF"/>
                </a:solidFill>
                <a:latin typeface="+mj-lt"/>
                <a:ea typeface="+mj-ea"/>
                <a:cs typeface="+mj-cs"/>
              </a:rPr>
              <a:t> e </a:t>
            </a:r>
            <a:r>
              <a:rPr lang="en-US" sz="3000" kern="1200" dirty="0" err="1">
                <a:solidFill>
                  <a:srgbClr val="FFFFFF"/>
                </a:solidFill>
                <a:latin typeface="+mj-lt"/>
                <a:ea typeface="+mj-ea"/>
                <a:cs typeface="+mj-cs"/>
              </a:rPr>
              <a:t>os</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extravasores</a:t>
            </a:r>
            <a:r>
              <a:rPr lang="en-US" sz="3000" kern="1200" dirty="0">
                <a:solidFill>
                  <a:srgbClr val="FFFFFF"/>
                </a:solidFill>
                <a:latin typeface="+mj-lt"/>
                <a:ea typeface="+mj-ea"/>
                <a:cs typeface="+mj-cs"/>
              </a:rPr>
              <a:t> para a </a:t>
            </a:r>
            <a:r>
              <a:rPr lang="en-US" sz="3000" kern="1200" dirty="0" err="1">
                <a:solidFill>
                  <a:srgbClr val="FFFFFF"/>
                </a:solidFill>
                <a:latin typeface="+mj-lt"/>
                <a:ea typeface="+mj-ea"/>
                <a:cs typeface="+mj-cs"/>
              </a:rPr>
              <a:t>instalação</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abaixo</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sabendo</a:t>
            </a:r>
            <a:r>
              <a:rPr lang="en-US" sz="3000" kern="1200" dirty="0">
                <a:solidFill>
                  <a:srgbClr val="FFFFFF"/>
                </a:solidFill>
                <a:latin typeface="+mj-lt"/>
                <a:ea typeface="+mj-ea"/>
                <a:cs typeface="+mj-cs"/>
              </a:rPr>
              <a:t>-se que a </a:t>
            </a:r>
            <a:r>
              <a:rPr lang="en-US" sz="3000" kern="1200" dirty="0" err="1">
                <a:solidFill>
                  <a:srgbClr val="FFFFFF"/>
                </a:solidFill>
                <a:latin typeface="+mj-lt"/>
                <a:ea typeface="+mj-ea"/>
                <a:cs typeface="+mj-cs"/>
              </a:rPr>
              <a:t>mesma</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atende</a:t>
            </a:r>
            <a:r>
              <a:rPr lang="en-US" sz="3000" kern="1200" dirty="0">
                <a:solidFill>
                  <a:srgbClr val="FFFFFF"/>
                </a:solidFill>
                <a:latin typeface="+mj-lt"/>
                <a:ea typeface="+mj-ea"/>
                <a:cs typeface="+mj-cs"/>
              </a:rPr>
              <a:t> um </a:t>
            </a:r>
            <a:r>
              <a:rPr lang="en-US" sz="3000" kern="1200" dirty="0" err="1">
                <a:solidFill>
                  <a:srgbClr val="FFFFFF"/>
                </a:solidFill>
                <a:latin typeface="+mj-lt"/>
                <a:ea typeface="+mj-ea"/>
                <a:cs typeface="+mj-cs"/>
              </a:rPr>
              <a:t>prédio</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residencial</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cujo</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consumo</a:t>
            </a:r>
            <a:r>
              <a:rPr lang="en-US" sz="3000" kern="1200" dirty="0">
                <a:solidFill>
                  <a:srgbClr val="FFFFFF"/>
                </a:solidFill>
                <a:latin typeface="+mj-lt"/>
                <a:ea typeface="+mj-ea"/>
                <a:cs typeface="+mj-cs"/>
              </a:rPr>
              <a:t> de </a:t>
            </a:r>
            <a:r>
              <a:rPr lang="en-US" sz="3000" kern="1200" dirty="0" err="1">
                <a:solidFill>
                  <a:srgbClr val="FFFFFF"/>
                </a:solidFill>
                <a:latin typeface="+mj-lt"/>
                <a:ea typeface="+mj-ea"/>
                <a:cs typeface="+mj-cs"/>
              </a:rPr>
              <a:t>água</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tratada</a:t>
            </a:r>
            <a:r>
              <a:rPr lang="en-US" sz="3000" kern="1200" dirty="0">
                <a:solidFill>
                  <a:srgbClr val="FFFFFF"/>
                </a:solidFill>
                <a:latin typeface="+mj-lt"/>
                <a:ea typeface="+mj-ea"/>
                <a:cs typeface="+mj-cs"/>
              </a:rPr>
              <a:t> é de </a:t>
            </a:r>
            <a:r>
              <a:rPr lang="en-US" sz="3000" dirty="0">
                <a:solidFill>
                  <a:srgbClr val="FFFFFF"/>
                </a:solidFill>
              </a:rPr>
              <a:t>2</a:t>
            </a:r>
            <a:r>
              <a:rPr lang="en-US" sz="3000" kern="1200" dirty="0">
                <a:solidFill>
                  <a:srgbClr val="FFFFFF"/>
                </a:solidFill>
                <a:latin typeface="+mj-lt"/>
                <a:ea typeface="+mj-ea"/>
                <a:cs typeface="+mj-cs"/>
              </a:rPr>
              <a:t>0000 </a:t>
            </a:r>
            <a:r>
              <a:rPr lang="en-US" sz="3000" kern="1200" dirty="0" err="1">
                <a:solidFill>
                  <a:srgbClr val="FFFFFF"/>
                </a:solidFill>
                <a:latin typeface="+mj-lt"/>
                <a:ea typeface="+mj-ea"/>
                <a:cs typeface="+mj-cs"/>
              </a:rPr>
              <a:t>litros</a:t>
            </a:r>
            <a:r>
              <a:rPr lang="en-US" sz="3000" kern="1200" dirty="0">
                <a:solidFill>
                  <a:srgbClr val="FFFFFF"/>
                </a:solidFill>
                <a:latin typeface="+mj-lt"/>
                <a:ea typeface="+mj-ea"/>
                <a:cs typeface="+mj-cs"/>
              </a:rPr>
              <a:t> por dia. </a:t>
            </a:r>
            <a:r>
              <a:rPr lang="en-US" sz="3000" kern="1200" dirty="0" err="1">
                <a:solidFill>
                  <a:srgbClr val="FFFFFF"/>
                </a:solidFill>
                <a:latin typeface="+mj-lt"/>
                <a:ea typeface="+mj-ea"/>
                <a:cs typeface="+mj-cs"/>
              </a:rPr>
              <a:t>Considere</a:t>
            </a:r>
            <a:r>
              <a:rPr lang="en-US" sz="3000" kern="1200" dirty="0">
                <a:solidFill>
                  <a:srgbClr val="FFFFFF"/>
                </a:solidFill>
                <a:latin typeface="+mj-lt"/>
                <a:ea typeface="+mj-ea"/>
                <a:cs typeface="+mj-cs"/>
              </a:rPr>
              <a:t> R </a:t>
            </a:r>
            <a:r>
              <a:rPr lang="en-US" sz="3000" kern="1200" dirty="0" err="1">
                <a:solidFill>
                  <a:srgbClr val="FFFFFF"/>
                </a:solidFill>
                <a:latin typeface="+mj-lt"/>
                <a:ea typeface="+mj-ea"/>
                <a:cs typeface="+mj-cs"/>
              </a:rPr>
              <a:t>como</a:t>
            </a:r>
            <a:r>
              <a:rPr lang="en-US" sz="3000" kern="1200" dirty="0">
                <a:solidFill>
                  <a:srgbClr val="FFFFFF"/>
                </a:solidFill>
                <a:latin typeface="+mj-lt"/>
                <a:ea typeface="+mj-ea"/>
                <a:cs typeface="+mj-cs"/>
              </a:rPr>
              <a:t> 100%. A </a:t>
            </a:r>
            <a:r>
              <a:rPr lang="en-US" sz="3000" kern="1200" dirty="0" err="1">
                <a:solidFill>
                  <a:srgbClr val="FFFFFF"/>
                </a:solidFill>
                <a:latin typeface="+mj-lt"/>
                <a:ea typeface="+mj-ea"/>
                <a:cs typeface="+mj-cs"/>
              </a:rPr>
              <a:t>figura</a:t>
            </a:r>
            <a:r>
              <a:rPr lang="en-US" sz="3000" kern="1200" dirty="0">
                <a:solidFill>
                  <a:srgbClr val="FFFFFF"/>
                </a:solidFill>
                <a:latin typeface="+mj-lt"/>
                <a:ea typeface="+mj-ea"/>
                <a:cs typeface="+mj-cs"/>
              </a:rPr>
              <a:t> é dada </a:t>
            </a:r>
            <a:r>
              <a:rPr lang="en-US" sz="3000" kern="1200" dirty="0" err="1">
                <a:solidFill>
                  <a:srgbClr val="FFFFFF"/>
                </a:solidFill>
                <a:latin typeface="+mj-lt"/>
                <a:ea typeface="+mj-ea"/>
                <a:cs typeface="+mj-cs"/>
              </a:rPr>
              <a:t>em</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centimetros</a:t>
            </a:r>
            <a:r>
              <a:rPr lang="en-US" sz="3000" kern="1200" dirty="0">
                <a:solidFill>
                  <a:srgbClr val="FFFFFF"/>
                </a:solidFill>
                <a:latin typeface="+mj-lt"/>
                <a:ea typeface="+mj-ea"/>
                <a:cs typeface="+mj-cs"/>
              </a:rPr>
              <a:t>.</a:t>
            </a:r>
          </a:p>
        </p:txBody>
      </p:sp>
      <p:sp>
        <p:nvSpPr>
          <p:cNvPr id="11" name="Retângulo 10">
            <a:extLst>
              <a:ext uri="{FF2B5EF4-FFF2-40B4-BE49-F238E27FC236}">
                <a16:creationId xmlns:a16="http://schemas.microsoft.com/office/drawing/2014/main" id="{A699C79C-CA53-4F02-B6E4-DD3AF50E5DE3}"/>
              </a:ext>
            </a:extLst>
          </p:cNvPr>
          <p:cNvSpPr/>
          <p:nvPr/>
        </p:nvSpPr>
        <p:spPr>
          <a:xfrm>
            <a:off x="8397927" y="1016990"/>
            <a:ext cx="1150588" cy="358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a:extLst>
              <a:ext uri="{FF2B5EF4-FFF2-40B4-BE49-F238E27FC236}">
                <a16:creationId xmlns:a16="http://schemas.microsoft.com/office/drawing/2014/main" id="{25E65CAB-41F2-419A-9075-722758045C27}"/>
              </a:ext>
            </a:extLst>
          </p:cNvPr>
          <p:cNvCxnSpPr>
            <a:cxnSpLocks/>
          </p:cNvCxnSpPr>
          <p:nvPr/>
        </p:nvCxnSpPr>
        <p:spPr>
          <a:xfrm>
            <a:off x="8397927" y="1375545"/>
            <a:ext cx="11505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C3C7EE5-7376-4667-89A1-B44FAF29BB7F}"/>
              </a:ext>
            </a:extLst>
          </p:cNvPr>
          <p:cNvSpPr/>
          <p:nvPr/>
        </p:nvSpPr>
        <p:spPr>
          <a:xfrm>
            <a:off x="8397927" y="1375539"/>
            <a:ext cx="1150588" cy="6261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riângulo isósceles 13">
            <a:extLst>
              <a:ext uri="{FF2B5EF4-FFF2-40B4-BE49-F238E27FC236}">
                <a16:creationId xmlns:a16="http://schemas.microsoft.com/office/drawing/2014/main" id="{51C497BA-08AF-475B-94D5-CC3667CDF84E}"/>
              </a:ext>
            </a:extLst>
          </p:cNvPr>
          <p:cNvSpPr/>
          <p:nvPr/>
        </p:nvSpPr>
        <p:spPr>
          <a:xfrm rot="10800000">
            <a:off x="8575656" y="1375539"/>
            <a:ext cx="397565" cy="1060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D7E9313A-BB9E-4549-B191-3779DF9301D1}"/>
                  </a:ext>
                </a:extLst>
              </p:cNvPr>
              <p:cNvSpPr txBox="1"/>
              <p:nvPr/>
            </p:nvSpPr>
            <p:spPr>
              <a:xfrm>
                <a:off x="8447745" y="1701607"/>
                <a:ext cx="3266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solidFill>
                            <a:srgbClr val="002060"/>
                          </a:solidFill>
                          <a:latin typeface="Cambria Math" panose="02040503050406030204" pitchFamily="18" charset="0"/>
                        </a:rPr>
                        <m:t>𝑅𝑆</m:t>
                      </m:r>
                    </m:oMath>
                  </m:oMathPara>
                </a14:m>
                <a:endParaRPr lang="pt-BR" dirty="0">
                  <a:solidFill>
                    <a:srgbClr val="002060"/>
                  </a:solidFill>
                </a:endParaRPr>
              </a:p>
            </p:txBody>
          </p:sp>
        </mc:Choice>
        <mc:Fallback xmlns="">
          <p:sp>
            <p:nvSpPr>
              <p:cNvPr id="15" name="CaixaDeTexto 14">
                <a:extLst>
                  <a:ext uri="{FF2B5EF4-FFF2-40B4-BE49-F238E27FC236}">
                    <a16:creationId xmlns:a16="http://schemas.microsoft.com/office/drawing/2014/main" id="{D7E9313A-BB9E-4549-B191-3779DF9301D1}"/>
                  </a:ext>
                </a:extLst>
              </p:cNvPr>
              <p:cNvSpPr txBox="1">
                <a:spLocks noRot="1" noChangeAspect="1" noMove="1" noResize="1" noEditPoints="1" noAdjustHandles="1" noChangeArrowheads="1" noChangeShapeType="1" noTextEdit="1"/>
              </p:cNvSpPr>
              <p:nvPr/>
            </p:nvSpPr>
            <p:spPr>
              <a:xfrm>
                <a:off x="8447745" y="1701607"/>
                <a:ext cx="326693" cy="276999"/>
              </a:xfrm>
              <a:prstGeom prst="rect">
                <a:avLst/>
              </a:prstGeom>
              <a:blipFill>
                <a:blip r:embed="rId3"/>
                <a:stretch>
                  <a:fillRect l="-18868" r="-15094" b="-6522"/>
                </a:stretch>
              </a:blipFill>
            </p:spPr>
            <p:txBody>
              <a:bodyPr/>
              <a:lstStyle/>
              <a:p>
                <a:r>
                  <a:rPr lang="pt-BR">
                    <a:noFill/>
                  </a:rPr>
                  <a:t> </a:t>
                </a:r>
              </a:p>
            </p:txBody>
          </p:sp>
        </mc:Fallback>
      </mc:AlternateContent>
      <p:sp>
        <p:nvSpPr>
          <p:cNvPr id="16" name="Retângulo 15">
            <a:extLst>
              <a:ext uri="{FF2B5EF4-FFF2-40B4-BE49-F238E27FC236}">
                <a16:creationId xmlns:a16="http://schemas.microsoft.com/office/drawing/2014/main" id="{6633D1A6-BACF-4297-A54D-89859E7AF323}"/>
              </a:ext>
            </a:extLst>
          </p:cNvPr>
          <p:cNvSpPr/>
          <p:nvPr/>
        </p:nvSpPr>
        <p:spPr>
          <a:xfrm>
            <a:off x="8937634" y="4733215"/>
            <a:ext cx="1994538" cy="358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reto 16">
            <a:extLst>
              <a:ext uri="{FF2B5EF4-FFF2-40B4-BE49-F238E27FC236}">
                <a16:creationId xmlns:a16="http://schemas.microsoft.com/office/drawing/2014/main" id="{D4F64DAF-3120-4620-A165-71F816BDB223}"/>
              </a:ext>
            </a:extLst>
          </p:cNvPr>
          <p:cNvCxnSpPr>
            <a:cxnSpLocks/>
          </p:cNvCxnSpPr>
          <p:nvPr/>
        </p:nvCxnSpPr>
        <p:spPr>
          <a:xfrm>
            <a:off x="9335199" y="5091770"/>
            <a:ext cx="115058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tângulo 17">
            <a:extLst>
              <a:ext uri="{FF2B5EF4-FFF2-40B4-BE49-F238E27FC236}">
                <a16:creationId xmlns:a16="http://schemas.microsoft.com/office/drawing/2014/main" id="{3B456BA3-27C0-4EB1-AD3B-989883551872}"/>
              </a:ext>
            </a:extLst>
          </p:cNvPr>
          <p:cNvSpPr/>
          <p:nvPr/>
        </p:nvSpPr>
        <p:spPr>
          <a:xfrm>
            <a:off x="8937634" y="5091764"/>
            <a:ext cx="1994539" cy="6261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riângulo isósceles 18">
            <a:extLst>
              <a:ext uri="{FF2B5EF4-FFF2-40B4-BE49-F238E27FC236}">
                <a16:creationId xmlns:a16="http://schemas.microsoft.com/office/drawing/2014/main" id="{4244FCBE-CBA2-4BBA-B9BE-1BB29F461546}"/>
              </a:ext>
            </a:extLst>
          </p:cNvPr>
          <p:cNvSpPr/>
          <p:nvPr/>
        </p:nvSpPr>
        <p:spPr>
          <a:xfrm rot="10800000">
            <a:off x="9284328" y="5091764"/>
            <a:ext cx="397565" cy="1060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E972C486-62FC-49E7-B73B-C201F78F290F}"/>
                  </a:ext>
                </a:extLst>
              </p:cNvPr>
              <p:cNvSpPr txBox="1"/>
              <p:nvPr/>
            </p:nvSpPr>
            <p:spPr>
              <a:xfrm>
                <a:off x="9039349" y="5419047"/>
                <a:ext cx="2958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solidFill>
                            <a:srgbClr val="002060"/>
                          </a:solidFill>
                          <a:latin typeface="Cambria Math" panose="02040503050406030204" pitchFamily="18" charset="0"/>
                        </a:rPr>
                        <m:t>𝑅𝐼</m:t>
                      </m:r>
                    </m:oMath>
                  </m:oMathPara>
                </a14:m>
                <a:endParaRPr lang="pt-BR" dirty="0">
                  <a:solidFill>
                    <a:srgbClr val="002060"/>
                  </a:solidFill>
                </a:endParaRPr>
              </a:p>
            </p:txBody>
          </p:sp>
        </mc:Choice>
        <mc:Fallback xmlns="">
          <p:sp>
            <p:nvSpPr>
              <p:cNvPr id="20" name="CaixaDeTexto 19">
                <a:extLst>
                  <a:ext uri="{FF2B5EF4-FFF2-40B4-BE49-F238E27FC236}">
                    <a16:creationId xmlns:a16="http://schemas.microsoft.com/office/drawing/2014/main" id="{E972C486-62FC-49E7-B73B-C201F78F290F}"/>
                  </a:ext>
                </a:extLst>
              </p:cNvPr>
              <p:cNvSpPr txBox="1">
                <a:spLocks noRot="1" noChangeAspect="1" noMove="1" noResize="1" noEditPoints="1" noAdjustHandles="1" noChangeArrowheads="1" noChangeShapeType="1" noTextEdit="1"/>
              </p:cNvSpPr>
              <p:nvPr/>
            </p:nvSpPr>
            <p:spPr>
              <a:xfrm>
                <a:off x="9039349" y="5419047"/>
                <a:ext cx="295850" cy="276999"/>
              </a:xfrm>
              <a:prstGeom prst="rect">
                <a:avLst/>
              </a:prstGeom>
              <a:blipFill>
                <a:blip r:embed="rId4"/>
                <a:stretch>
                  <a:fillRect l="-20833" r="-14583" b="-6667"/>
                </a:stretch>
              </a:blipFill>
            </p:spPr>
            <p:txBody>
              <a:bodyPr/>
              <a:lstStyle/>
              <a:p>
                <a:r>
                  <a:rPr lang="pt-BR">
                    <a:noFill/>
                  </a:rPr>
                  <a:t> </a:t>
                </a:r>
              </a:p>
            </p:txBody>
          </p:sp>
        </mc:Fallback>
      </mc:AlternateContent>
      <p:sp>
        <p:nvSpPr>
          <p:cNvPr id="22" name="Arco 21">
            <a:extLst>
              <a:ext uri="{FF2B5EF4-FFF2-40B4-BE49-F238E27FC236}">
                <a16:creationId xmlns:a16="http://schemas.microsoft.com/office/drawing/2014/main" id="{D75865F3-4CDF-496A-B667-9FFC7749EA0C}"/>
              </a:ext>
            </a:extLst>
          </p:cNvPr>
          <p:cNvSpPr/>
          <p:nvPr/>
        </p:nvSpPr>
        <p:spPr>
          <a:xfrm>
            <a:off x="9335682" y="1234271"/>
            <a:ext cx="500480" cy="358549"/>
          </a:xfrm>
          <a:prstGeom prst="arc">
            <a:avLst>
              <a:gd name="adj1" fmla="val 14310100"/>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24" name="Conector reto 23">
            <a:extLst>
              <a:ext uri="{FF2B5EF4-FFF2-40B4-BE49-F238E27FC236}">
                <a16:creationId xmlns:a16="http://schemas.microsoft.com/office/drawing/2014/main" id="{E32C4835-F875-434D-8D2C-74E3BFA18211}"/>
              </a:ext>
            </a:extLst>
          </p:cNvPr>
          <p:cNvCxnSpPr/>
          <p:nvPr/>
        </p:nvCxnSpPr>
        <p:spPr>
          <a:xfrm>
            <a:off x="9836162" y="1360536"/>
            <a:ext cx="0" cy="193482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 name="Fluxograma: Agrupar 25">
            <a:extLst>
              <a:ext uri="{FF2B5EF4-FFF2-40B4-BE49-F238E27FC236}">
                <a16:creationId xmlns:a16="http://schemas.microsoft.com/office/drawing/2014/main" id="{766B892B-1F69-4F1D-AD8A-01505895D98F}"/>
              </a:ext>
            </a:extLst>
          </p:cNvPr>
          <p:cNvSpPr/>
          <p:nvPr/>
        </p:nvSpPr>
        <p:spPr>
          <a:xfrm>
            <a:off x="9794337" y="3295360"/>
            <a:ext cx="80968" cy="209638"/>
          </a:xfrm>
          <a:prstGeom prst="flowChartCol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8" name="Quadro 27">
            <a:extLst>
              <a:ext uri="{FF2B5EF4-FFF2-40B4-BE49-F238E27FC236}">
                <a16:creationId xmlns:a16="http://schemas.microsoft.com/office/drawing/2014/main" id="{B608633E-B909-412C-A296-7DC573B9175C}"/>
              </a:ext>
            </a:extLst>
          </p:cNvPr>
          <p:cNvSpPr/>
          <p:nvPr/>
        </p:nvSpPr>
        <p:spPr>
          <a:xfrm>
            <a:off x="9158800" y="4355538"/>
            <a:ext cx="500480" cy="358549"/>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0" name="Igual a 29">
            <a:extLst>
              <a:ext uri="{FF2B5EF4-FFF2-40B4-BE49-F238E27FC236}">
                <a16:creationId xmlns:a16="http://schemas.microsoft.com/office/drawing/2014/main" id="{FB9C7C74-D842-41BD-A49F-012B7D5C9F7B}"/>
              </a:ext>
            </a:extLst>
          </p:cNvPr>
          <p:cNvSpPr/>
          <p:nvPr/>
        </p:nvSpPr>
        <p:spPr>
          <a:xfrm>
            <a:off x="9713987" y="4365101"/>
            <a:ext cx="179802" cy="358549"/>
          </a:xfrm>
          <a:prstGeom prst="mathEqual">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1" name="Quadro 30">
            <a:extLst>
              <a:ext uri="{FF2B5EF4-FFF2-40B4-BE49-F238E27FC236}">
                <a16:creationId xmlns:a16="http://schemas.microsoft.com/office/drawing/2014/main" id="{81B9067D-0983-42D6-98E1-82EA740ED90E}"/>
              </a:ext>
            </a:extLst>
          </p:cNvPr>
          <p:cNvSpPr/>
          <p:nvPr/>
        </p:nvSpPr>
        <p:spPr>
          <a:xfrm>
            <a:off x="9645168" y="4433504"/>
            <a:ext cx="291491" cy="221745"/>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32" name="Conector reto 31">
            <a:extLst>
              <a:ext uri="{FF2B5EF4-FFF2-40B4-BE49-F238E27FC236}">
                <a16:creationId xmlns:a16="http://schemas.microsoft.com/office/drawing/2014/main" id="{A96A5450-4F7E-44A4-BB71-42EE369FDEAE}"/>
              </a:ext>
            </a:extLst>
          </p:cNvPr>
          <p:cNvCxnSpPr>
            <a:cxnSpLocks/>
            <a:endCxn id="35" idx="3"/>
          </p:cNvCxnSpPr>
          <p:nvPr/>
        </p:nvCxnSpPr>
        <p:spPr>
          <a:xfrm>
            <a:off x="10540494" y="4702123"/>
            <a:ext cx="0" cy="78069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3" name="Arco 32">
            <a:extLst>
              <a:ext uri="{FF2B5EF4-FFF2-40B4-BE49-F238E27FC236}">
                <a16:creationId xmlns:a16="http://schemas.microsoft.com/office/drawing/2014/main" id="{D45E9BAB-CA29-48AE-9B60-A72DAA3FBBF0}"/>
              </a:ext>
            </a:extLst>
          </p:cNvPr>
          <p:cNvSpPr/>
          <p:nvPr/>
        </p:nvSpPr>
        <p:spPr>
          <a:xfrm rot="1298518">
            <a:off x="10052540" y="4557046"/>
            <a:ext cx="500480" cy="358549"/>
          </a:xfrm>
          <a:prstGeom prst="arc">
            <a:avLst>
              <a:gd name="adj1" fmla="val 14310100"/>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34" name="Conector reto 33">
            <a:extLst>
              <a:ext uri="{FF2B5EF4-FFF2-40B4-BE49-F238E27FC236}">
                <a16:creationId xmlns:a16="http://schemas.microsoft.com/office/drawing/2014/main" id="{F28F66DA-158C-4705-9870-67CDE8993F57}"/>
              </a:ext>
            </a:extLst>
          </p:cNvPr>
          <p:cNvCxnSpPr>
            <a:cxnSpLocks/>
          </p:cNvCxnSpPr>
          <p:nvPr/>
        </p:nvCxnSpPr>
        <p:spPr>
          <a:xfrm>
            <a:off x="9911001" y="4544520"/>
            <a:ext cx="38328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5" name="Retângulo: Cantos Superiores Recortados 34">
            <a:extLst>
              <a:ext uri="{FF2B5EF4-FFF2-40B4-BE49-F238E27FC236}">
                <a16:creationId xmlns:a16="http://schemas.microsoft.com/office/drawing/2014/main" id="{1699FBE1-18DF-4B59-B297-DFC732F083A0}"/>
              </a:ext>
            </a:extLst>
          </p:cNvPr>
          <p:cNvSpPr/>
          <p:nvPr/>
        </p:nvSpPr>
        <p:spPr>
          <a:xfrm>
            <a:off x="10383924" y="5482816"/>
            <a:ext cx="313139" cy="149463"/>
          </a:xfrm>
          <a:prstGeom prst="snip2Same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6" name="Conector reto 35">
            <a:extLst>
              <a:ext uri="{FF2B5EF4-FFF2-40B4-BE49-F238E27FC236}">
                <a16:creationId xmlns:a16="http://schemas.microsoft.com/office/drawing/2014/main" id="{5744B536-8853-4293-93AE-6B98C144E5E3}"/>
              </a:ext>
            </a:extLst>
          </p:cNvPr>
          <p:cNvCxnSpPr>
            <a:cxnSpLocks/>
          </p:cNvCxnSpPr>
          <p:nvPr/>
        </p:nvCxnSpPr>
        <p:spPr>
          <a:xfrm>
            <a:off x="9836230" y="3504998"/>
            <a:ext cx="0" cy="9073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19857B08-205C-4514-AA2E-F97C29ABF9E0}"/>
              </a:ext>
            </a:extLst>
          </p:cNvPr>
          <p:cNvSpPr txBox="1"/>
          <p:nvPr/>
        </p:nvSpPr>
        <p:spPr>
          <a:xfrm>
            <a:off x="7632086" y="3215513"/>
            <a:ext cx="2183130" cy="369332"/>
          </a:xfrm>
          <a:prstGeom prst="rect">
            <a:avLst/>
          </a:prstGeom>
          <a:noFill/>
        </p:spPr>
        <p:txBody>
          <a:bodyPr wrap="square" rtlCol="0">
            <a:spAutoFit/>
          </a:bodyPr>
          <a:lstStyle/>
          <a:p>
            <a:pPr algn="ctr"/>
            <a:r>
              <a:rPr lang="pt-BR" dirty="0"/>
              <a:t>Registro de Gaveta</a:t>
            </a:r>
          </a:p>
        </p:txBody>
      </p:sp>
      <p:sp>
        <p:nvSpPr>
          <p:cNvPr id="38" name="CaixaDeTexto 37">
            <a:extLst>
              <a:ext uri="{FF2B5EF4-FFF2-40B4-BE49-F238E27FC236}">
                <a16:creationId xmlns:a16="http://schemas.microsoft.com/office/drawing/2014/main" id="{93A55CAD-B01D-4212-AF6D-7639089A0776}"/>
              </a:ext>
            </a:extLst>
          </p:cNvPr>
          <p:cNvSpPr txBox="1"/>
          <p:nvPr/>
        </p:nvSpPr>
        <p:spPr>
          <a:xfrm>
            <a:off x="7701990" y="4315625"/>
            <a:ext cx="1435852" cy="369332"/>
          </a:xfrm>
          <a:prstGeom prst="rect">
            <a:avLst/>
          </a:prstGeom>
          <a:noFill/>
        </p:spPr>
        <p:txBody>
          <a:bodyPr wrap="square" rtlCol="0">
            <a:spAutoFit/>
          </a:bodyPr>
          <a:lstStyle/>
          <a:p>
            <a:pPr algn="ctr"/>
            <a:r>
              <a:rPr lang="pt-BR" dirty="0" err="1"/>
              <a:t>Moto-Bomba</a:t>
            </a:r>
            <a:endParaRPr lang="pt-BR" dirty="0"/>
          </a:p>
        </p:txBody>
      </p:sp>
      <p:sp>
        <p:nvSpPr>
          <p:cNvPr id="39" name="CaixaDeTexto 38">
            <a:extLst>
              <a:ext uri="{FF2B5EF4-FFF2-40B4-BE49-F238E27FC236}">
                <a16:creationId xmlns:a16="http://schemas.microsoft.com/office/drawing/2014/main" id="{E8E7547A-0C2A-4AA7-948B-AEE3E337EDDE}"/>
              </a:ext>
            </a:extLst>
          </p:cNvPr>
          <p:cNvSpPr txBox="1"/>
          <p:nvPr/>
        </p:nvSpPr>
        <p:spPr>
          <a:xfrm>
            <a:off x="10450801" y="4113926"/>
            <a:ext cx="794194" cy="646331"/>
          </a:xfrm>
          <a:prstGeom prst="rect">
            <a:avLst/>
          </a:prstGeom>
          <a:noFill/>
        </p:spPr>
        <p:txBody>
          <a:bodyPr wrap="square" rtlCol="0">
            <a:spAutoFit/>
          </a:bodyPr>
          <a:lstStyle/>
          <a:p>
            <a:pPr algn="ctr"/>
            <a:r>
              <a:rPr lang="pt-BR" dirty="0"/>
              <a:t>Joelho 90º</a:t>
            </a:r>
          </a:p>
        </p:txBody>
      </p:sp>
      <p:sp>
        <p:nvSpPr>
          <p:cNvPr id="40" name="CaixaDeTexto 39">
            <a:extLst>
              <a:ext uri="{FF2B5EF4-FFF2-40B4-BE49-F238E27FC236}">
                <a16:creationId xmlns:a16="http://schemas.microsoft.com/office/drawing/2014/main" id="{973FBDBC-E135-4642-AD46-B009DAC53A61}"/>
              </a:ext>
            </a:extLst>
          </p:cNvPr>
          <p:cNvSpPr txBox="1"/>
          <p:nvPr/>
        </p:nvSpPr>
        <p:spPr>
          <a:xfrm>
            <a:off x="9775437" y="873098"/>
            <a:ext cx="846372" cy="646331"/>
          </a:xfrm>
          <a:prstGeom prst="rect">
            <a:avLst/>
          </a:prstGeom>
          <a:noFill/>
        </p:spPr>
        <p:txBody>
          <a:bodyPr wrap="square" rtlCol="0">
            <a:spAutoFit/>
          </a:bodyPr>
          <a:lstStyle/>
          <a:p>
            <a:pPr algn="ctr"/>
            <a:r>
              <a:rPr lang="pt-BR" dirty="0"/>
              <a:t>Joelho 90º</a:t>
            </a:r>
          </a:p>
        </p:txBody>
      </p:sp>
      <p:sp>
        <p:nvSpPr>
          <p:cNvPr id="41" name="CaixaDeTexto 40">
            <a:extLst>
              <a:ext uri="{FF2B5EF4-FFF2-40B4-BE49-F238E27FC236}">
                <a16:creationId xmlns:a16="http://schemas.microsoft.com/office/drawing/2014/main" id="{65991A27-5FE8-4682-849C-03DF06515B47}"/>
              </a:ext>
            </a:extLst>
          </p:cNvPr>
          <p:cNvSpPr txBox="1"/>
          <p:nvPr/>
        </p:nvSpPr>
        <p:spPr>
          <a:xfrm>
            <a:off x="9906411" y="5753319"/>
            <a:ext cx="1211158" cy="646331"/>
          </a:xfrm>
          <a:prstGeom prst="rect">
            <a:avLst/>
          </a:prstGeom>
          <a:noFill/>
        </p:spPr>
        <p:txBody>
          <a:bodyPr wrap="square" rtlCol="0">
            <a:spAutoFit/>
          </a:bodyPr>
          <a:lstStyle/>
          <a:p>
            <a:pPr algn="ctr"/>
            <a:r>
              <a:rPr lang="pt-BR" dirty="0"/>
              <a:t>Válvula de Pé e Crivo</a:t>
            </a:r>
          </a:p>
        </p:txBody>
      </p:sp>
      <p:cxnSp>
        <p:nvCxnSpPr>
          <p:cNvPr id="42" name="Conector de Seta Reta 41">
            <a:extLst>
              <a:ext uri="{FF2B5EF4-FFF2-40B4-BE49-F238E27FC236}">
                <a16:creationId xmlns:a16="http://schemas.microsoft.com/office/drawing/2014/main" id="{4AF71C14-B5FE-49E8-9A3C-2E36729A12E3}"/>
              </a:ext>
            </a:extLst>
          </p:cNvPr>
          <p:cNvCxnSpPr>
            <a:cxnSpLocks/>
          </p:cNvCxnSpPr>
          <p:nvPr/>
        </p:nvCxnSpPr>
        <p:spPr>
          <a:xfrm>
            <a:off x="11324831" y="1234271"/>
            <a:ext cx="0" cy="326602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ector de Seta Reta 42">
            <a:extLst>
              <a:ext uri="{FF2B5EF4-FFF2-40B4-BE49-F238E27FC236}">
                <a16:creationId xmlns:a16="http://schemas.microsoft.com/office/drawing/2014/main" id="{744607DE-3E43-42D7-97F3-A0EFE4D34719}"/>
              </a:ext>
            </a:extLst>
          </p:cNvPr>
          <p:cNvCxnSpPr>
            <a:cxnSpLocks/>
          </p:cNvCxnSpPr>
          <p:nvPr/>
        </p:nvCxnSpPr>
        <p:spPr>
          <a:xfrm>
            <a:off x="11324831" y="4500291"/>
            <a:ext cx="0" cy="1067846"/>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9530B091-B850-4A60-B35B-295A9390B039}"/>
              </a:ext>
            </a:extLst>
          </p:cNvPr>
          <p:cNvCxnSpPr/>
          <p:nvPr/>
        </p:nvCxnSpPr>
        <p:spPr>
          <a:xfrm>
            <a:off x="11159096" y="1234271"/>
            <a:ext cx="33147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5" name="Conector reto 44">
            <a:extLst>
              <a:ext uri="{FF2B5EF4-FFF2-40B4-BE49-F238E27FC236}">
                <a16:creationId xmlns:a16="http://schemas.microsoft.com/office/drawing/2014/main" id="{F84FD321-07AA-417C-81BE-50DAD339BD55}"/>
              </a:ext>
            </a:extLst>
          </p:cNvPr>
          <p:cNvCxnSpPr/>
          <p:nvPr/>
        </p:nvCxnSpPr>
        <p:spPr>
          <a:xfrm>
            <a:off x="11170526" y="4500253"/>
            <a:ext cx="33147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C32DE752-5806-4A26-8893-420773470814}"/>
              </a:ext>
            </a:extLst>
          </p:cNvPr>
          <p:cNvCxnSpPr/>
          <p:nvPr/>
        </p:nvCxnSpPr>
        <p:spPr>
          <a:xfrm>
            <a:off x="11159096" y="5568137"/>
            <a:ext cx="33147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 name="Conector de Seta Reta 46">
            <a:extLst>
              <a:ext uri="{FF2B5EF4-FFF2-40B4-BE49-F238E27FC236}">
                <a16:creationId xmlns:a16="http://schemas.microsoft.com/office/drawing/2014/main" id="{6464A5B1-4B95-45FB-8F91-199DF0BA79DF}"/>
              </a:ext>
            </a:extLst>
          </p:cNvPr>
          <p:cNvCxnSpPr>
            <a:cxnSpLocks/>
          </p:cNvCxnSpPr>
          <p:nvPr/>
        </p:nvCxnSpPr>
        <p:spPr>
          <a:xfrm flipH="1">
            <a:off x="9905219" y="3958661"/>
            <a:ext cx="647216"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ector de Seta Reta 47">
            <a:extLst>
              <a:ext uri="{FF2B5EF4-FFF2-40B4-BE49-F238E27FC236}">
                <a16:creationId xmlns:a16="http://schemas.microsoft.com/office/drawing/2014/main" id="{AD0018F7-D141-4168-BED7-AEEF73308A49}"/>
              </a:ext>
            </a:extLst>
          </p:cNvPr>
          <p:cNvCxnSpPr>
            <a:cxnSpLocks/>
          </p:cNvCxnSpPr>
          <p:nvPr/>
        </p:nvCxnSpPr>
        <p:spPr>
          <a:xfrm flipH="1">
            <a:off x="9547217" y="773501"/>
            <a:ext cx="339518" cy="0"/>
          </a:xfrm>
          <a:prstGeom prst="straightConnector1">
            <a:avLst/>
          </a:prstGeom>
          <a:ln w="190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ector reto 48">
            <a:extLst>
              <a:ext uri="{FF2B5EF4-FFF2-40B4-BE49-F238E27FC236}">
                <a16:creationId xmlns:a16="http://schemas.microsoft.com/office/drawing/2014/main" id="{E4EECE45-C0F8-415A-A619-522BE140EDE5}"/>
              </a:ext>
            </a:extLst>
          </p:cNvPr>
          <p:cNvCxnSpPr>
            <a:cxnSpLocks/>
          </p:cNvCxnSpPr>
          <p:nvPr/>
        </p:nvCxnSpPr>
        <p:spPr>
          <a:xfrm>
            <a:off x="9893789" y="626587"/>
            <a:ext cx="0" cy="31668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0" name="Conector reto 49">
            <a:extLst>
              <a:ext uri="{FF2B5EF4-FFF2-40B4-BE49-F238E27FC236}">
                <a16:creationId xmlns:a16="http://schemas.microsoft.com/office/drawing/2014/main" id="{54113B37-7026-425F-9BFB-CB8D86DA2B26}"/>
              </a:ext>
            </a:extLst>
          </p:cNvPr>
          <p:cNvCxnSpPr>
            <a:cxnSpLocks/>
          </p:cNvCxnSpPr>
          <p:nvPr/>
        </p:nvCxnSpPr>
        <p:spPr>
          <a:xfrm>
            <a:off x="9548515" y="608691"/>
            <a:ext cx="0" cy="31668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1" name="Conector reto 50">
            <a:extLst>
              <a:ext uri="{FF2B5EF4-FFF2-40B4-BE49-F238E27FC236}">
                <a16:creationId xmlns:a16="http://schemas.microsoft.com/office/drawing/2014/main" id="{ED4C2167-77F8-4779-8D88-E27281ADCE4F}"/>
              </a:ext>
            </a:extLst>
          </p:cNvPr>
          <p:cNvCxnSpPr>
            <a:cxnSpLocks/>
          </p:cNvCxnSpPr>
          <p:nvPr/>
        </p:nvCxnSpPr>
        <p:spPr>
          <a:xfrm>
            <a:off x="10555778" y="3793852"/>
            <a:ext cx="0" cy="31668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Conector reto 51">
            <a:extLst>
              <a:ext uri="{FF2B5EF4-FFF2-40B4-BE49-F238E27FC236}">
                <a16:creationId xmlns:a16="http://schemas.microsoft.com/office/drawing/2014/main" id="{69016222-A4F8-405A-A1E2-131E2A0ED53C}"/>
              </a:ext>
            </a:extLst>
          </p:cNvPr>
          <p:cNvCxnSpPr>
            <a:cxnSpLocks/>
          </p:cNvCxnSpPr>
          <p:nvPr/>
        </p:nvCxnSpPr>
        <p:spPr>
          <a:xfrm>
            <a:off x="9893789" y="3800317"/>
            <a:ext cx="0" cy="31668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CaixaDeTexto 52">
                <a:extLst>
                  <a:ext uri="{FF2B5EF4-FFF2-40B4-BE49-F238E27FC236}">
                    <a16:creationId xmlns:a16="http://schemas.microsoft.com/office/drawing/2014/main" id="{E8EA8CC7-5D33-4CF5-9B7E-11191F0D70FF}"/>
                  </a:ext>
                </a:extLst>
              </p:cNvPr>
              <p:cNvSpPr txBox="1"/>
              <p:nvPr/>
            </p:nvSpPr>
            <p:spPr>
              <a:xfrm>
                <a:off x="9574019" y="452085"/>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65</m:t>
                      </m:r>
                    </m:oMath>
                  </m:oMathPara>
                </a14:m>
                <a:endParaRPr lang="pt-BR" dirty="0"/>
              </a:p>
            </p:txBody>
          </p:sp>
        </mc:Choice>
        <mc:Fallback xmlns="">
          <p:sp>
            <p:nvSpPr>
              <p:cNvPr id="53" name="CaixaDeTexto 52">
                <a:extLst>
                  <a:ext uri="{FF2B5EF4-FFF2-40B4-BE49-F238E27FC236}">
                    <a16:creationId xmlns:a16="http://schemas.microsoft.com/office/drawing/2014/main" id="{E8EA8CC7-5D33-4CF5-9B7E-11191F0D70FF}"/>
                  </a:ext>
                </a:extLst>
              </p:cNvPr>
              <p:cNvSpPr txBox="1">
                <a:spLocks noRot="1" noChangeAspect="1" noMove="1" noResize="1" noEditPoints="1" noAdjustHandles="1" noChangeArrowheads="1" noChangeShapeType="1" noTextEdit="1"/>
              </p:cNvSpPr>
              <p:nvPr/>
            </p:nvSpPr>
            <p:spPr>
              <a:xfrm>
                <a:off x="9574019" y="452085"/>
                <a:ext cx="309380" cy="276999"/>
              </a:xfrm>
              <a:prstGeom prst="rect">
                <a:avLst/>
              </a:prstGeom>
              <a:blipFill>
                <a:blip r:embed="rId5"/>
                <a:stretch>
                  <a:fillRect l="-20000" r="-20000" b="-652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4" name="CaixaDeTexto 53">
                <a:extLst>
                  <a:ext uri="{FF2B5EF4-FFF2-40B4-BE49-F238E27FC236}">
                    <a16:creationId xmlns:a16="http://schemas.microsoft.com/office/drawing/2014/main" id="{64498FE7-466E-4AF2-B070-61E397BEE600}"/>
                  </a:ext>
                </a:extLst>
              </p:cNvPr>
              <p:cNvSpPr txBox="1"/>
              <p:nvPr/>
            </p:nvSpPr>
            <p:spPr>
              <a:xfrm>
                <a:off x="10013181" y="3670557"/>
                <a:ext cx="4376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150</m:t>
                      </m:r>
                    </m:oMath>
                  </m:oMathPara>
                </a14:m>
                <a:endParaRPr lang="pt-BR" dirty="0"/>
              </a:p>
            </p:txBody>
          </p:sp>
        </mc:Choice>
        <mc:Fallback xmlns="">
          <p:sp>
            <p:nvSpPr>
              <p:cNvPr id="54" name="CaixaDeTexto 53">
                <a:extLst>
                  <a:ext uri="{FF2B5EF4-FFF2-40B4-BE49-F238E27FC236}">
                    <a16:creationId xmlns:a16="http://schemas.microsoft.com/office/drawing/2014/main" id="{64498FE7-466E-4AF2-B070-61E397BEE600}"/>
                  </a:ext>
                </a:extLst>
              </p:cNvPr>
              <p:cNvSpPr txBox="1">
                <a:spLocks noRot="1" noChangeAspect="1" noMove="1" noResize="1" noEditPoints="1" noAdjustHandles="1" noChangeArrowheads="1" noChangeShapeType="1" noTextEdit="1"/>
              </p:cNvSpPr>
              <p:nvPr/>
            </p:nvSpPr>
            <p:spPr>
              <a:xfrm>
                <a:off x="10013181" y="3670557"/>
                <a:ext cx="437620" cy="276999"/>
              </a:xfrm>
              <a:prstGeom prst="rect">
                <a:avLst/>
              </a:prstGeom>
              <a:blipFill>
                <a:blip r:embed="rId6"/>
                <a:stretch>
                  <a:fillRect l="-12676" r="-15493" b="-652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5" name="CaixaDeTexto 54">
                <a:extLst>
                  <a:ext uri="{FF2B5EF4-FFF2-40B4-BE49-F238E27FC236}">
                    <a16:creationId xmlns:a16="http://schemas.microsoft.com/office/drawing/2014/main" id="{47467096-8B9E-485A-965F-05B2BA278852}"/>
                  </a:ext>
                </a:extLst>
              </p:cNvPr>
              <p:cNvSpPr txBox="1"/>
              <p:nvPr/>
            </p:nvSpPr>
            <p:spPr>
              <a:xfrm rot="16200000">
                <a:off x="11207133" y="2873930"/>
                <a:ext cx="5658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4000</m:t>
                      </m:r>
                    </m:oMath>
                  </m:oMathPara>
                </a14:m>
                <a:endParaRPr lang="pt-BR" dirty="0"/>
              </a:p>
            </p:txBody>
          </p:sp>
        </mc:Choice>
        <mc:Fallback xmlns="">
          <p:sp>
            <p:nvSpPr>
              <p:cNvPr id="55" name="CaixaDeTexto 54">
                <a:extLst>
                  <a:ext uri="{FF2B5EF4-FFF2-40B4-BE49-F238E27FC236}">
                    <a16:creationId xmlns:a16="http://schemas.microsoft.com/office/drawing/2014/main" id="{47467096-8B9E-485A-965F-05B2BA278852}"/>
                  </a:ext>
                </a:extLst>
              </p:cNvPr>
              <p:cNvSpPr txBox="1">
                <a:spLocks noRot="1" noChangeAspect="1" noMove="1" noResize="1" noEditPoints="1" noAdjustHandles="1" noChangeArrowheads="1" noChangeShapeType="1" noTextEdit="1"/>
              </p:cNvSpPr>
              <p:nvPr/>
            </p:nvSpPr>
            <p:spPr>
              <a:xfrm rot="16200000">
                <a:off x="11207133" y="2873930"/>
                <a:ext cx="565861" cy="276999"/>
              </a:xfrm>
              <a:prstGeom prst="rect">
                <a:avLst/>
              </a:prstGeom>
              <a:blipFill>
                <a:blip r:embed="rId7"/>
                <a:stretch>
                  <a:fillRect t="-10753" r="-6522" b="-860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6" name="CaixaDeTexto 55">
                <a:extLst>
                  <a:ext uri="{FF2B5EF4-FFF2-40B4-BE49-F238E27FC236}">
                    <a16:creationId xmlns:a16="http://schemas.microsoft.com/office/drawing/2014/main" id="{01519A98-F94D-49EE-B784-0C8144FF99F3}"/>
                  </a:ext>
                </a:extLst>
              </p:cNvPr>
              <p:cNvSpPr txBox="1"/>
              <p:nvPr/>
            </p:nvSpPr>
            <p:spPr>
              <a:xfrm rot="16200000">
                <a:off x="11266120" y="4870897"/>
                <a:ext cx="4376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3</m:t>
                      </m:r>
                      <m:r>
                        <a:rPr lang="pt-BR" b="0" i="1" smtClean="0">
                          <a:latin typeface="Cambria Math" panose="02040503050406030204" pitchFamily="18" charset="0"/>
                        </a:rPr>
                        <m:t>00</m:t>
                      </m:r>
                    </m:oMath>
                  </m:oMathPara>
                </a14:m>
                <a:endParaRPr lang="pt-BR" dirty="0"/>
              </a:p>
            </p:txBody>
          </p:sp>
        </mc:Choice>
        <mc:Fallback xmlns="">
          <p:sp>
            <p:nvSpPr>
              <p:cNvPr id="56" name="CaixaDeTexto 55">
                <a:extLst>
                  <a:ext uri="{FF2B5EF4-FFF2-40B4-BE49-F238E27FC236}">
                    <a16:creationId xmlns:a16="http://schemas.microsoft.com/office/drawing/2014/main" id="{01519A98-F94D-49EE-B784-0C8144FF99F3}"/>
                  </a:ext>
                </a:extLst>
              </p:cNvPr>
              <p:cNvSpPr txBox="1">
                <a:spLocks noRot="1" noChangeAspect="1" noMove="1" noResize="1" noEditPoints="1" noAdjustHandles="1" noChangeArrowheads="1" noChangeShapeType="1" noTextEdit="1"/>
              </p:cNvSpPr>
              <p:nvPr/>
            </p:nvSpPr>
            <p:spPr>
              <a:xfrm rot="16200000">
                <a:off x="11266120" y="4870897"/>
                <a:ext cx="437620" cy="276999"/>
              </a:xfrm>
              <a:prstGeom prst="rect">
                <a:avLst/>
              </a:prstGeom>
              <a:blipFill>
                <a:blip r:embed="rId8"/>
                <a:stretch>
                  <a:fillRect t="-13889" r="-6522" b="-11111"/>
                </a:stretch>
              </a:blipFill>
            </p:spPr>
            <p:txBody>
              <a:bodyPr/>
              <a:lstStyle/>
              <a:p>
                <a:r>
                  <a:rPr lang="pt-BR">
                    <a:noFill/>
                  </a:rPr>
                  <a:t> </a:t>
                </a:r>
              </a:p>
            </p:txBody>
          </p:sp>
        </mc:Fallback>
      </mc:AlternateContent>
    </p:spTree>
    <p:extLst>
      <p:ext uri="{BB962C8B-B14F-4D97-AF65-F5344CB8AC3E}">
        <p14:creationId xmlns:p14="http://schemas.microsoft.com/office/powerpoint/2010/main" val="340378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985BA2BB-683C-4ACD-90F1-AFA97AF2DE15}"/>
              </a:ext>
            </a:extLst>
          </p:cNvPr>
          <p:cNvSpPr>
            <a:spLocks noGrp="1"/>
          </p:cNvSpPr>
          <p:nvPr>
            <p:ph type="title"/>
          </p:nvPr>
        </p:nvSpPr>
        <p:spPr>
          <a:xfrm>
            <a:off x="964760" y="804328"/>
            <a:ext cx="6091312" cy="1205821"/>
          </a:xfrm>
        </p:spPr>
        <p:txBody>
          <a:bodyPr>
            <a:normAutofit/>
          </a:bodyPr>
          <a:lstStyle/>
          <a:p>
            <a:r>
              <a:rPr lang="pt-BR" sz="4000">
                <a:solidFill>
                  <a:srgbClr val="FEFFFF"/>
                </a:solidFill>
              </a:rPr>
              <a:t>Cavalete</a:t>
            </a:r>
          </a:p>
        </p:txBody>
      </p:sp>
      <p:sp>
        <p:nvSpPr>
          <p:cNvPr id="3" name="Espaço Reservado para Conteúdo 2">
            <a:extLst>
              <a:ext uri="{FF2B5EF4-FFF2-40B4-BE49-F238E27FC236}">
                <a16:creationId xmlns:a16="http://schemas.microsoft.com/office/drawing/2014/main" id="{D25EAC06-CFF6-4C45-B4B5-8E4E12B74D91}"/>
              </a:ext>
            </a:extLst>
          </p:cNvPr>
          <p:cNvSpPr>
            <a:spLocks noGrp="1"/>
          </p:cNvSpPr>
          <p:nvPr>
            <p:ph idx="1"/>
          </p:nvPr>
        </p:nvSpPr>
        <p:spPr>
          <a:xfrm>
            <a:off x="1282189" y="2494451"/>
            <a:ext cx="6154312" cy="1742360"/>
          </a:xfrm>
        </p:spPr>
        <p:txBody>
          <a:bodyPr>
            <a:normAutofit/>
          </a:bodyPr>
          <a:lstStyle/>
          <a:p>
            <a:pPr algn="just"/>
            <a:r>
              <a:rPr lang="pt-BR" sz="2000" dirty="0"/>
              <a:t>De maneira geral, todo sistema público que fornece água exige a colocação de um medidor de consumo, chamado “hidrômetro”. Esse dispositivo é instalado em um compartimento de alvenaria ou concreto, juntamente com um registro de gaveta, e a canalização ali existente é chamada de “cavalete”.</a:t>
            </a:r>
          </a:p>
        </p:txBody>
      </p:sp>
      <p:pic>
        <p:nvPicPr>
          <p:cNvPr id="9" name="Imagem 8">
            <a:extLst>
              <a:ext uri="{FF2B5EF4-FFF2-40B4-BE49-F238E27FC236}">
                <a16:creationId xmlns:a16="http://schemas.microsoft.com/office/drawing/2014/main" id="{2F6C4C66-8885-4D6E-8A70-EF430EAAD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926" y="4369743"/>
            <a:ext cx="2555490" cy="2095502"/>
          </a:xfrm>
          <a:prstGeom prst="rect">
            <a:avLst/>
          </a:prstGeom>
        </p:spPr>
      </p:pic>
      <p:pic>
        <p:nvPicPr>
          <p:cNvPr id="7" name="Imagem 6">
            <a:extLst>
              <a:ext uri="{FF2B5EF4-FFF2-40B4-BE49-F238E27FC236}">
                <a16:creationId xmlns:a16="http://schemas.microsoft.com/office/drawing/2014/main" id="{F5E31021-1200-4D21-B887-ACB97C2F5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320" y="4363355"/>
            <a:ext cx="2555490" cy="2101890"/>
          </a:xfrm>
          <a:prstGeom prst="rect">
            <a:avLst/>
          </a:prstGeom>
        </p:spPr>
      </p:pic>
      <p:pic>
        <p:nvPicPr>
          <p:cNvPr id="4" name="Imagem 3">
            <a:extLst>
              <a:ext uri="{FF2B5EF4-FFF2-40B4-BE49-F238E27FC236}">
                <a16:creationId xmlns:a16="http://schemas.microsoft.com/office/drawing/2014/main" id="{B7CF5260-72FF-6F4A-62C3-BD5334D44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875" y="39539"/>
            <a:ext cx="2170930" cy="1983174"/>
          </a:xfrm>
          <a:prstGeom prst="rect">
            <a:avLst/>
          </a:prstGeom>
        </p:spPr>
      </p:pic>
      <p:pic>
        <p:nvPicPr>
          <p:cNvPr id="5" name="Imagem 4">
            <a:extLst>
              <a:ext uri="{FF2B5EF4-FFF2-40B4-BE49-F238E27FC236}">
                <a16:creationId xmlns:a16="http://schemas.microsoft.com/office/drawing/2014/main" id="{0E7DE1A1-2617-8464-EB2D-31725A125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3649" y="2378076"/>
            <a:ext cx="2502426" cy="2471146"/>
          </a:xfrm>
          <a:prstGeom prst="rect">
            <a:avLst/>
          </a:prstGeom>
        </p:spPr>
      </p:pic>
      <p:sp>
        <p:nvSpPr>
          <p:cNvPr id="6" name="Retângulo 5">
            <a:extLst>
              <a:ext uri="{FF2B5EF4-FFF2-40B4-BE49-F238E27FC236}">
                <a16:creationId xmlns:a16="http://schemas.microsoft.com/office/drawing/2014/main" id="{BCABE5F6-D286-C50A-4B04-67DC9E416DA6}"/>
              </a:ext>
            </a:extLst>
          </p:cNvPr>
          <p:cNvSpPr/>
          <p:nvPr/>
        </p:nvSpPr>
        <p:spPr>
          <a:xfrm>
            <a:off x="7603957" y="4881420"/>
            <a:ext cx="4525085" cy="323165"/>
          </a:xfrm>
          <a:prstGeom prst="rect">
            <a:avLst/>
          </a:prstGeom>
        </p:spPr>
        <p:txBody>
          <a:bodyPr wrap="none">
            <a:spAutoFit/>
          </a:bodyPr>
          <a:lstStyle/>
          <a:p>
            <a:r>
              <a:rPr lang="pt-BR" sz="1500" dirty="0"/>
              <a:t>https://www.aguasguariroba.com.br/servicos-e-prazos/</a:t>
            </a:r>
          </a:p>
        </p:txBody>
      </p:sp>
      <p:sp>
        <p:nvSpPr>
          <p:cNvPr id="8" name="Retângulo: Cantos Arredondados 7">
            <a:extLst>
              <a:ext uri="{FF2B5EF4-FFF2-40B4-BE49-F238E27FC236}">
                <a16:creationId xmlns:a16="http://schemas.microsoft.com/office/drawing/2014/main" id="{CEF3AA09-00FB-5B01-2197-DA53CE904910}"/>
              </a:ext>
            </a:extLst>
          </p:cNvPr>
          <p:cNvSpPr/>
          <p:nvPr/>
        </p:nvSpPr>
        <p:spPr>
          <a:xfrm>
            <a:off x="8299696" y="5497249"/>
            <a:ext cx="3273287" cy="917900"/>
          </a:xfrm>
          <a:prstGeom prst="round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2B8D7ABA-D3AB-D4A3-F1AE-8AD27F84045A}"/>
              </a:ext>
            </a:extLst>
          </p:cNvPr>
          <p:cNvSpPr/>
          <p:nvPr/>
        </p:nvSpPr>
        <p:spPr>
          <a:xfrm>
            <a:off x="8480142" y="5679200"/>
            <a:ext cx="2912393" cy="553998"/>
          </a:xfrm>
          <a:prstGeom prst="rect">
            <a:avLst/>
          </a:prstGeom>
        </p:spPr>
        <p:txBody>
          <a:bodyPr wrap="square">
            <a:spAutoFit/>
          </a:bodyPr>
          <a:lstStyle/>
          <a:p>
            <a:pPr algn="just"/>
            <a:r>
              <a:rPr lang="pt-BR" sz="1500" dirty="0"/>
              <a:t>Pedidos de ligação em via asfaltada levam por volta de 30 dias</a:t>
            </a:r>
          </a:p>
        </p:txBody>
      </p:sp>
    </p:spTree>
    <p:extLst>
      <p:ext uri="{BB962C8B-B14F-4D97-AF65-F5344CB8AC3E}">
        <p14:creationId xmlns:p14="http://schemas.microsoft.com/office/powerpoint/2010/main" val="173865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2C013273-6FA1-44FE-B1F2-5731708DE391}"/>
              </a:ext>
            </a:extLst>
          </p:cNvPr>
          <p:cNvSpPr>
            <a:spLocks noGrp="1"/>
          </p:cNvSpPr>
          <p:nvPr>
            <p:ph type="title"/>
          </p:nvPr>
        </p:nvSpPr>
        <p:spPr>
          <a:xfrm>
            <a:off x="1047280" y="759805"/>
            <a:ext cx="10306520" cy="1325563"/>
          </a:xfrm>
        </p:spPr>
        <p:txBody>
          <a:bodyPr>
            <a:normAutofit/>
          </a:bodyPr>
          <a:lstStyle/>
          <a:p>
            <a:r>
              <a:rPr lang="pt-BR" sz="4000">
                <a:solidFill>
                  <a:srgbClr val="FFFFFF"/>
                </a:solidFill>
              </a:rPr>
              <a:t>Cavalete: Medição Multifamiliar</a:t>
            </a:r>
          </a:p>
        </p:txBody>
      </p:sp>
      <p:pic>
        <p:nvPicPr>
          <p:cNvPr id="9" name="Imagem 8">
            <a:extLst>
              <a:ext uri="{FF2B5EF4-FFF2-40B4-BE49-F238E27FC236}">
                <a16:creationId xmlns:a16="http://schemas.microsoft.com/office/drawing/2014/main" id="{9BA5C9AE-AE62-48E1-91FF-EFD1E62A4FE5}"/>
              </a:ext>
            </a:extLst>
          </p:cNvPr>
          <p:cNvPicPr>
            <a:picLocks noChangeAspect="1"/>
          </p:cNvPicPr>
          <p:nvPr/>
        </p:nvPicPr>
        <p:blipFill rotWithShape="1">
          <a:blip r:embed="rId2">
            <a:extLst>
              <a:ext uri="{28A0092B-C50C-407E-A947-70E740481C1C}">
                <a14:useLocalDpi xmlns:a14="http://schemas.microsoft.com/office/drawing/2010/main" val="0"/>
              </a:ext>
            </a:extLst>
          </a:blip>
          <a:srcRect t="1441" r="-2" b="15294"/>
          <a:stretch/>
        </p:blipFill>
        <p:spPr>
          <a:xfrm>
            <a:off x="1424902" y="2492376"/>
            <a:ext cx="3209779" cy="3563372"/>
          </a:xfrm>
          <a:prstGeom prst="rect">
            <a:avLst/>
          </a:prstGeom>
        </p:spPr>
      </p:pic>
      <p:sp>
        <p:nvSpPr>
          <p:cNvPr id="3" name="Espaço Reservado para Conteúdo 2">
            <a:extLst>
              <a:ext uri="{FF2B5EF4-FFF2-40B4-BE49-F238E27FC236}">
                <a16:creationId xmlns:a16="http://schemas.microsoft.com/office/drawing/2014/main" id="{C2B985C3-AF8E-4646-858B-EB94A1301E96}"/>
              </a:ext>
            </a:extLst>
          </p:cNvPr>
          <p:cNvSpPr>
            <a:spLocks noGrp="1"/>
          </p:cNvSpPr>
          <p:nvPr>
            <p:ph idx="1"/>
          </p:nvPr>
        </p:nvSpPr>
        <p:spPr>
          <a:xfrm>
            <a:off x="5134708" y="2494450"/>
            <a:ext cx="6417107" cy="3563159"/>
          </a:xfrm>
        </p:spPr>
        <p:txBody>
          <a:bodyPr>
            <a:noAutofit/>
          </a:bodyPr>
          <a:lstStyle/>
          <a:p>
            <a:pPr algn="just"/>
            <a:r>
              <a:rPr lang="pt-BR" sz="1900" dirty="0"/>
              <a:t>A medição de água através de um único hidrômetro, em edifícios multifamiliares, está sendo gradativamente substituída pela medição de água individualizada que se constitui sinônimo de economia de água e justiça social (o consumidor paga efetivamente pelo seu consumo). </a:t>
            </a:r>
          </a:p>
          <a:p>
            <a:pPr algn="just"/>
            <a:r>
              <a:rPr lang="pt-BR" sz="1900" dirty="0"/>
              <a:t>O sistema consiste na instalação de um hidrômetro no ramal de alimentação de cada unidade habitacional, de modo que seja medido todo o seu consumo, com a finalidade de racionalizar o seu uso e fazer a cobrança proporcional ao volume consumido. Hoje, esse tipo de medição desperta o interesse de muitos arquitetos e projetistas, bem como dos administradores de condomínios e concessionárias (empresas) de abastecimento de água para combater a inadimplência. </a:t>
            </a:r>
          </a:p>
        </p:txBody>
      </p:sp>
    </p:spTree>
    <p:extLst>
      <p:ext uri="{BB962C8B-B14F-4D97-AF65-F5344CB8AC3E}">
        <p14:creationId xmlns:p14="http://schemas.microsoft.com/office/powerpoint/2010/main" val="58002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7F584-B0F1-4387-90AA-A8F4E4C918CF}"/>
              </a:ext>
            </a:extLst>
          </p:cNvPr>
          <p:cNvSpPr>
            <a:spLocks noGrp="1"/>
          </p:cNvSpPr>
          <p:nvPr>
            <p:ph type="title"/>
          </p:nvPr>
        </p:nvSpPr>
        <p:spPr/>
        <p:txBody>
          <a:bodyPr>
            <a:normAutofit/>
          </a:bodyPr>
          <a:lstStyle/>
          <a:p>
            <a:pPr algn="ctr"/>
            <a:r>
              <a:rPr lang="pt-BR" sz="4000" dirty="0"/>
              <a:t>Etapas do Projeto</a:t>
            </a:r>
          </a:p>
        </p:txBody>
      </p:sp>
      <p:sp>
        <p:nvSpPr>
          <p:cNvPr id="7" name="Espaço Reservado para Texto 6">
            <a:extLst>
              <a:ext uri="{FF2B5EF4-FFF2-40B4-BE49-F238E27FC236}">
                <a16:creationId xmlns:a16="http://schemas.microsoft.com/office/drawing/2014/main" id="{F68030D0-EDD1-4CFC-A7AB-C08B367D884A}"/>
              </a:ext>
            </a:extLst>
          </p:cNvPr>
          <p:cNvSpPr>
            <a:spLocks noGrp="1"/>
          </p:cNvSpPr>
          <p:nvPr>
            <p:ph type="body" idx="1"/>
          </p:nvPr>
        </p:nvSpPr>
        <p:spPr/>
        <p:txBody>
          <a:bodyPr/>
          <a:lstStyle/>
          <a:p>
            <a:r>
              <a:rPr lang="pt-BR" dirty="0"/>
              <a:t>Concepção do Projeto</a:t>
            </a:r>
          </a:p>
        </p:txBody>
      </p:sp>
      <p:sp>
        <p:nvSpPr>
          <p:cNvPr id="8" name="Espaço Reservado para Conteúdo 7">
            <a:extLst>
              <a:ext uri="{FF2B5EF4-FFF2-40B4-BE49-F238E27FC236}">
                <a16:creationId xmlns:a16="http://schemas.microsoft.com/office/drawing/2014/main" id="{0B8BAEBA-8979-45C2-BD63-F834D1C23118}"/>
              </a:ext>
            </a:extLst>
          </p:cNvPr>
          <p:cNvSpPr>
            <a:spLocks noGrp="1"/>
          </p:cNvSpPr>
          <p:nvPr>
            <p:ph sz="half" idx="2"/>
          </p:nvPr>
        </p:nvSpPr>
        <p:spPr>
          <a:xfrm>
            <a:off x="839788" y="2505075"/>
            <a:ext cx="5180013" cy="3684588"/>
          </a:xfrm>
        </p:spPr>
        <p:txBody>
          <a:bodyPr>
            <a:normAutofit fontScale="92500" lnSpcReduction="10000"/>
          </a:bodyPr>
          <a:lstStyle/>
          <a:p>
            <a:r>
              <a:rPr lang="pt-BR" dirty="0"/>
              <a:t>Tipo e ocupação do prédio;  </a:t>
            </a:r>
          </a:p>
          <a:p>
            <a:r>
              <a:rPr lang="pt-BR" dirty="0"/>
              <a:t>Capacidade atual e futura;</a:t>
            </a:r>
          </a:p>
          <a:p>
            <a:r>
              <a:rPr lang="pt-BR" dirty="0"/>
              <a:t>Tipo do sistema de abastecimento; </a:t>
            </a:r>
          </a:p>
          <a:p>
            <a:r>
              <a:rPr lang="pt-BR" dirty="0"/>
              <a:t>Pontos de utilização;</a:t>
            </a:r>
          </a:p>
          <a:p>
            <a:r>
              <a:rPr lang="pt-BR" dirty="0"/>
              <a:t>Traçado do sistema de distribuição; </a:t>
            </a:r>
          </a:p>
          <a:p>
            <a:r>
              <a:rPr lang="pt-BR" dirty="0"/>
              <a:t>Localização de reservatórios e aparelhos;  </a:t>
            </a:r>
          </a:p>
          <a:p>
            <a:r>
              <a:rPr lang="pt-BR" dirty="0"/>
              <a:t>Materiais a serem utilizados.</a:t>
            </a:r>
          </a:p>
          <a:p>
            <a:endParaRPr lang="pt-BR" dirty="0"/>
          </a:p>
        </p:txBody>
      </p:sp>
      <p:sp>
        <p:nvSpPr>
          <p:cNvPr id="9" name="Espaço Reservado para Texto 8">
            <a:extLst>
              <a:ext uri="{FF2B5EF4-FFF2-40B4-BE49-F238E27FC236}">
                <a16:creationId xmlns:a16="http://schemas.microsoft.com/office/drawing/2014/main" id="{CD8205E6-62BC-4E50-AE09-8F5AF669C2BE}"/>
              </a:ext>
            </a:extLst>
          </p:cNvPr>
          <p:cNvSpPr>
            <a:spLocks noGrp="1"/>
          </p:cNvSpPr>
          <p:nvPr>
            <p:ph type="body" sz="quarter" idx="3"/>
          </p:nvPr>
        </p:nvSpPr>
        <p:spPr/>
        <p:txBody>
          <a:bodyPr/>
          <a:lstStyle/>
          <a:p>
            <a:r>
              <a:rPr lang="pt-BR" dirty="0"/>
              <a:t>Dimensionamento do Sistema</a:t>
            </a:r>
          </a:p>
        </p:txBody>
      </p:sp>
      <p:sp>
        <p:nvSpPr>
          <p:cNvPr id="10" name="Espaço Reservado para Conteúdo 9">
            <a:extLst>
              <a:ext uri="{FF2B5EF4-FFF2-40B4-BE49-F238E27FC236}">
                <a16:creationId xmlns:a16="http://schemas.microsoft.com/office/drawing/2014/main" id="{D78085EC-B747-456B-8B27-BAD1F48044B0}"/>
              </a:ext>
            </a:extLst>
          </p:cNvPr>
          <p:cNvSpPr>
            <a:spLocks noGrp="1"/>
          </p:cNvSpPr>
          <p:nvPr>
            <p:ph sz="quarter" idx="4"/>
          </p:nvPr>
        </p:nvSpPr>
        <p:spPr>
          <a:xfrm>
            <a:off x="6172200" y="2505075"/>
            <a:ext cx="5743135" cy="3684588"/>
          </a:xfrm>
        </p:spPr>
        <p:txBody>
          <a:bodyPr>
            <a:normAutofit fontScale="92500" lnSpcReduction="10000"/>
          </a:bodyPr>
          <a:lstStyle/>
          <a:p>
            <a:r>
              <a:rPr lang="pt-BR" dirty="0"/>
              <a:t>Determinação de vazões;  </a:t>
            </a:r>
          </a:p>
          <a:p>
            <a:r>
              <a:rPr lang="pt-BR" dirty="0"/>
              <a:t>Fundamentos básicos de hidráulica;</a:t>
            </a:r>
          </a:p>
          <a:p>
            <a:r>
              <a:rPr lang="pt-BR" dirty="0"/>
              <a:t>Determinação de diâmetros de canalizações  e volumes de reservatórios;</a:t>
            </a:r>
          </a:p>
          <a:p>
            <a:r>
              <a:rPr lang="pt-BR" dirty="0"/>
              <a:t>Verificação de velocidades limites  (máximas);</a:t>
            </a:r>
          </a:p>
          <a:p>
            <a:r>
              <a:rPr lang="pt-BR" dirty="0"/>
              <a:t>Verificação de pressões limites (máx. e min.).</a:t>
            </a:r>
          </a:p>
          <a:p>
            <a:endParaRPr lang="pt-BR" dirty="0"/>
          </a:p>
        </p:txBody>
      </p:sp>
    </p:spTree>
    <p:extLst>
      <p:ext uri="{BB962C8B-B14F-4D97-AF65-F5344CB8AC3E}">
        <p14:creationId xmlns:p14="http://schemas.microsoft.com/office/powerpoint/2010/main" val="66027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033D6F1E-4CAC-4E29-8307-B47C55D01121}"/>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Componentes</a:t>
            </a:r>
          </a:p>
        </p:txBody>
      </p:sp>
      <p:sp>
        <p:nvSpPr>
          <p:cNvPr id="3" name="Espaço Reservado para Conteúdo 2">
            <a:extLst>
              <a:ext uri="{FF2B5EF4-FFF2-40B4-BE49-F238E27FC236}">
                <a16:creationId xmlns:a16="http://schemas.microsoft.com/office/drawing/2014/main" id="{2F005BA3-77CE-4BCA-B618-80365A33EF30}"/>
              </a:ext>
            </a:extLst>
          </p:cNvPr>
          <p:cNvSpPr>
            <a:spLocks noGrp="1"/>
          </p:cNvSpPr>
          <p:nvPr>
            <p:ph idx="1"/>
          </p:nvPr>
        </p:nvSpPr>
        <p:spPr>
          <a:xfrm>
            <a:off x="1367624" y="2490436"/>
            <a:ext cx="9708995" cy="3567173"/>
          </a:xfrm>
        </p:spPr>
        <p:txBody>
          <a:bodyPr anchor="ctr">
            <a:normAutofit/>
          </a:bodyPr>
          <a:lstStyle/>
          <a:p>
            <a:endParaRPr lang="pt-BR" sz="2400"/>
          </a:p>
        </p:txBody>
      </p:sp>
      <p:sp>
        <p:nvSpPr>
          <p:cNvPr id="15" name="object 4">
            <a:extLst>
              <a:ext uri="{FF2B5EF4-FFF2-40B4-BE49-F238E27FC236}">
                <a16:creationId xmlns:a16="http://schemas.microsoft.com/office/drawing/2014/main" id="{40B43C95-B7F4-4FA7-A226-DA10CF626712}"/>
              </a:ext>
            </a:extLst>
          </p:cNvPr>
          <p:cNvSpPr/>
          <p:nvPr/>
        </p:nvSpPr>
        <p:spPr>
          <a:xfrm>
            <a:off x="1115381" y="2177170"/>
            <a:ext cx="4875399" cy="4367564"/>
          </a:xfrm>
          <a:prstGeom prst="rect">
            <a:avLst/>
          </a:prstGeom>
          <a:blipFill>
            <a:blip r:embed="rId2" cstate="print"/>
            <a:stretch>
              <a:fillRect/>
            </a:stretch>
          </a:blipFill>
        </p:spPr>
        <p:txBody>
          <a:bodyPr wrap="square" lIns="0" tIns="0" rIns="0" bIns="0" rtlCol="0"/>
          <a:lstStyle/>
          <a:p>
            <a:endParaRPr/>
          </a:p>
        </p:txBody>
      </p:sp>
      <p:sp>
        <p:nvSpPr>
          <p:cNvPr id="17" name="object 4">
            <a:extLst>
              <a:ext uri="{FF2B5EF4-FFF2-40B4-BE49-F238E27FC236}">
                <a16:creationId xmlns:a16="http://schemas.microsoft.com/office/drawing/2014/main" id="{0D4B0E4A-92C4-4FAC-9E3D-8423F1409228}"/>
              </a:ext>
            </a:extLst>
          </p:cNvPr>
          <p:cNvSpPr/>
          <p:nvPr/>
        </p:nvSpPr>
        <p:spPr>
          <a:xfrm>
            <a:off x="6736684" y="2312734"/>
            <a:ext cx="4191695" cy="4232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2828231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3319</TotalTime>
  <Words>4947</Words>
  <Application>Microsoft Office PowerPoint</Application>
  <PresentationFormat>Widescreen</PresentationFormat>
  <Paragraphs>766</Paragraphs>
  <Slides>54</Slides>
  <Notes>5</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54</vt:i4>
      </vt:variant>
    </vt:vector>
  </HeadingPairs>
  <TitlesOfParts>
    <vt:vector size="64" baseType="lpstr">
      <vt:lpstr>Arial</vt:lpstr>
      <vt:lpstr>Book Antiqua</vt:lpstr>
      <vt:lpstr>Calibri</vt:lpstr>
      <vt:lpstr>Calibri Light</vt:lpstr>
      <vt:lpstr>Cambria Math</vt:lpstr>
      <vt:lpstr>Courier New</vt:lpstr>
      <vt:lpstr>Times New Roman</vt:lpstr>
      <vt:lpstr>Verdana</vt:lpstr>
      <vt:lpstr>Wingdings</vt:lpstr>
      <vt:lpstr>Tema do Office</vt:lpstr>
      <vt:lpstr>Água Fria</vt:lpstr>
      <vt:lpstr>Sistema de Abastecimento</vt:lpstr>
      <vt:lpstr> Considere a imagem ao lado.  A fase de tratamento de água representada pelo número 5 é conhecida como:  A. aeração. B. coagulação. C. filtração. D. transmissão. E. recalque.</vt:lpstr>
      <vt:lpstr>Referências</vt:lpstr>
      <vt:lpstr>Sistemas de Distribuição</vt:lpstr>
      <vt:lpstr>Cavalete</vt:lpstr>
      <vt:lpstr>Cavalete: Medição Multifamiliar</vt:lpstr>
      <vt:lpstr>Etapas do Projeto</vt:lpstr>
      <vt:lpstr>Componentes</vt:lpstr>
      <vt:lpstr>Componentes: Terminologia</vt:lpstr>
      <vt:lpstr>Componentes: Terminologia</vt:lpstr>
      <vt:lpstr>Dimensionamento da Caixa D’água: Consumo Diário (CD)</vt:lpstr>
      <vt:lpstr>Consumo específico em função do tipo de prédio</vt:lpstr>
      <vt:lpstr>Capacidade dos Reservatórios</vt:lpstr>
      <vt:lpstr>Exercícios</vt:lpstr>
      <vt:lpstr>Exercícios</vt:lpstr>
      <vt:lpstr>Materiais</vt:lpstr>
      <vt:lpstr>Principais Peças e Conexões</vt:lpstr>
      <vt:lpstr>Principais Peças e Conexões</vt:lpstr>
      <vt:lpstr>Principais Peças e Conexões</vt:lpstr>
      <vt:lpstr>Principais Peças e Conexões</vt:lpstr>
      <vt:lpstr>Principais Peças e Conexões</vt:lpstr>
      <vt:lpstr>Principais Peças e Conexões</vt:lpstr>
      <vt:lpstr>Principais Peças e Conexões</vt:lpstr>
      <vt:lpstr>Exemplo de Locação de Água Fria</vt:lpstr>
      <vt:lpstr>Projeto de Água Fria</vt:lpstr>
      <vt:lpstr>Dimensionamento: Métodos</vt:lpstr>
      <vt:lpstr>Critério do Consumo Máximo Provável  </vt:lpstr>
      <vt:lpstr>Dimensionamento</vt:lpstr>
      <vt:lpstr>Diâmetros e vazões em função dos pesos</vt:lpstr>
      <vt:lpstr>Perda de Carga</vt:lpstr>
      <vt:lpstr>Perda de Carga</vt:lpstr>
      <vt:lpstr>Conexões</vt:lpstr>
      <vt:lpstr>Pressões e Velocidade</vt:lpstr>
      <vt:lpstr>Pressão minima e altura recomendada para os pontos de utilização</vt:lpstr>
      <vt:lpstr>Golpe de Ariete</vt:lpstr>
      <vt:lpstr>Modelo de Projeto Isométrico</vt:lpstr>
      <vt:lpstr>Prumada AF1 Ex. 1 Dimensionar a coluna de água fria AF1, de PVC, sabendo que a caixa d’água possui altura de 100 cm. </vt:lpstr>
      <vt:lpstr>Prumada AF1 Ex. 2 Dimensionar a coluna de água fria AF1, de PVC, sabendo que a caixa d’água possui altura de 100 cm. </vt:lpstr>
      <vt:lpstr>Resolução</vt:lpstr>
      <vt:lpstr>Ex. 3 Prumada AF4 Dimensionar a coluna de água fria AF4, de PVC, sabendo que a caixa d’água possui altura de 120 cm. </vt:lpstr>
      <vt:lpstr>Resolução</vt:lpstr>
      <vt:lpstr>Ex. 4 Prumada AF1 Dimensionar a coluna de água fria AF1, de PVC, sabendo que a caixa d’água possui altura de 150 cm (X=3,50m) </vt:lpstr>
      <vt:lpstr>Resolução</vt:lpstr>
      <vt:lpstr>Prumada AF1 Ex. 5 Dimensionar a coluna de água fria AF1, de PVC, sabendo que a caixa d’água possui altura de 100 cm. </vt:lpstr>
      <vt:lpstr>Prumada AF2 Ex. 6 Dimensionar a coluna de água fria AF2, de PVC, sabendo que a caixa d’água possui altura de 100 cm. </vt:lpstr>
      <vt:lpstr>Ex. 7 Prumada AF1 Dimensionar a coluna de água fria AF1, de PVC, sabendo que a caixa d’água possui altura de 210 cm </vt:lpstr>
      <vt:lpstr>Conjunto Elevatório</vt:lpstr>
      <vt:lpstr>Conjunto Elevatório: Dimensionamento</vt:lpstr>
      <vt:lpstr>Potência</vt:lpstr>
      <vt:lpstr>Dimensionar o conjunto elevatório e os extravasores para a instalação abaixo sabendo-se que a mesma atende um hotel cujo consumo de água tratada é de 40000 litros por dia</vt:lpstr>
      <vt:lpstr>Apresentação do PowerPoint</vt:lpstr>
      <vt:lpstr>Apresentação do PowerPoint</vt:lpstr>
      <vt:lpstr>Dimensionar o conjunto elevatório e os extravasores para a instalação abaixo sabendo-se que a mesma atende um prédio residencial cujo consumo de água tratada é de 20000 litros por dia. Considere R como 100%. A figura é dada em centimetros.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Água Fria</dc:title>
  <dc:creator>Talles Mello</dc:creator>
  <cp:lastModifiedBy>Talles Teylor Dos Santos Mello</cp:lastModifiedBy>
  <cp:revision>113</cp:revision>
  <dcterms:created xsi:type="dcterms:W3CDTF">2020-04-04T18:39:19Z</dcterms:created>
  <dcterms:modified xsi:type="dcterms:W3CDTF">2024-04-06T18:33:41Z</dcterms:modified>
</cp:coreProperties>
</file>