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sldIdLst>
    <p:sldId id="256" r:id="rId2"/>
    <p:sldId id="377" r:id="rId3"/>
    <p:sldId id="363" r:id="rId4"/>
    <p:sldId id="371" r:id="rId5"/>
    <p:sldId id="376" r:id="rId6"/>
    <p:sldId id="378" r:id="rId7"/>
    <p:sldId id="331" r:id="rId8"/>
    <p:sldId id="263" r:id="rId9"/>
    <p:sldId id="271" r:id="rId10"/>
    <p:sldId id="272" r:id="rId11"/>
    <p:sldId id="258" r:id="rId12"/>
    <p:sldId id="257" r:id="rId13"/>
    <p:sldId id="384" r:id="rId14"/>
    <p:sldId id="382" r:id="rId15"/>
    <p:sldId id="381" r:id="rId16"/>
    <p:sldId id="385" r:id="rId17"/>
    <p:sldId id="386" r:id="rId18"/>
    <p:sldId id="38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 varScale="1">
        <p:scale>
          <a:sx n="68" d="100"/>
          <a:sy n="68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3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29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33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6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08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224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66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7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9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51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7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514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2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5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351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6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0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7E5D07-D1E9-4623-A0B2-0413D3D45496}" type="datetimeFigureOut">
              <a:rPr lang="pt-BR" smtClean="0"/>
              <a:pPr/>
              <a:t>01/02/2024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47F977-4524-4E29-A701-A8B1AC42C45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40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gsi.ie/workgsi/minerals/newslet/27/lim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cal">
            <a:extLst>
              <a:ext uri="{FF2B5EF4-FFF2-40B4-BE49-F238E27FC236}">
                <a16:creationId xmlns:a16="http://schemas.microsoft.com/office/drawing/2014/main" id="{48710A16-0F92-46F8-9B3B-0441EB012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050D255-4F06-4813-9BF2-785B48E8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51962" y="0"/>
            <a:ext cx="5856119" cy="6872226"/>
            <a:chOff x="2202616" y="0"/>
            <a:chExt cx="7808159" cy="6872226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96922D7-4270-4972-8A36-0FB7CE2CB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4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06BFBB1-F492-4415-88B3-2250B6EE0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27A7B74-E782-4A6B-ABC5-3F9073C09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139" name="Rounded Rectangle 24">
                <a:extLst>
                  <a:ext uri="{FF2B5EF4-FFF2-40B4-BE49-F238E27FC236}">
                    <a16:creationId xmlns:a16="http://schemas.microsoft.com/office/drawing/2014/main" id="{89065003-E78C-48CA-88B0-DBFDFE972C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E96A9A5B-5827-4B15-9340-BCC5D72215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7673"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141" name="Rounded Rectangle 26">
                <a:extLst>
                  <a:ext uri="{FF2B5EF4-FFF2-40B4-BE49-F238E27FC236}">
                    <a16:creationId xmlns:a16="http://schemas.microsoft.com/office/drawing/2014/main" id="{45252D40-92BE-43BD-8B87-075BE30100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67F28D45-0EA5-493D-BE01-42B703C15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19"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9298" y="1871131"/>
            <a:ext cx="5111752" cy="1515533"/>
          </a:xfrm>
        </p:spPr>
        <p:txBody>
          <a:bodyPr>
            <a:normAutofit/>
          </a:bodyPr>
          <a:lstStyle/>
          <a:p>
            <a:r>
              <a:rPr lang="pt-BR"/>
              <a:t>Cal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19298" y="3657597"/>
            <a:ext cx="5111752" cy="1320802"/>
          </a:xfrm>
        </p:spPr>
        <p:txBody>
          <a:bodyPr>
            <a:normAutofit/>
          </a:bodyPr>
          <a:lstStyle/>
          <a:p>
            <a:r>
              <a:rPr lang="pt-BR" dirty="0" err="1"/>
              <a:t>Profº</a:t>
            </a:r>
            <a:r>
              <a:rPr lang="pt-BR" dirty="0"/>
              <a:t> Me. Talles Mello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EAC6674-3540-412D-910F-E5BD94AF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Cal em Argamassas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t-BR" dirty="0"/>
              <a:t> Melhora o espalhamento – trabalhabilidade.</a:t>
            </a:r>
          </a:p>
          <a:p>
            <a:pPr>
              <a:lnSpc>
                <a:spcPct val="100000"/>
              </a:lnSpc>
            </a:pPr>
            <a:r>
              <a:rPr lang="pt-BR" dirty="0"/>
              <a:t> Aumenta a retenção de água.</a:t>
            </a:r>
          </a:p>
          <a:p>
            <a:pPr>
              <a:lnSpc>
                <a:spcPct val="100000"/>
              </a:lnSpc>
            </a:pPr>
            <a:r>
              <a:rPr lang="pt-BR" dirty="0"/>
              <a:t> Propicia o enriquecimento da </a:t>
            </a:r>
            <a:r>
              <a:rPr lang="pt-BR" i="1" dirty="0"/>
              <a:t>extensão de aderência.</a:t>
            </a:r>
          </a:p>
          <a:p>
            <a:pPr>
              <a:lnSpc>
                <a:spcPct val="100000"/>
              </a:lnSpc>
            </a:pPr>
            <a:r>
              <a:rPr lang="pt-BR" dirty="0"/>
              <a:t> Aumenta a deformabilidade.</a:t>
            </a:r>
          </a:p>
          <a:p>
            <a:pPr>
              <a:lnSpc>
                <a:spcPct val="100000"/>
              </a:lnSpc>
            </a:pPr>
            <a:r>
              <a:rPr lang="pt-BR" dirty="0"/>
              <a:t> Incrementa a resistência mecânica ao longo do tempo.</a:t>
            </a:r>
          </a:p>
          <a:p>
            <a:pPr>
              <a:lnSpc>
                <a:spcPct val="100000"/>
              </a:lnSpc>
            </a:pPr>
            <a:r>
              <a:rPr lang="pt-BR" dirty="0"/>
              <a:t> Reduz a permeabilidade.</a:t>
            </a:r>
          </a:p>
          <a:p>
            <a:pPr>
              <a:lnSpc>
                <a:spcPct val="100000"/>
              </a:lnSpc>
            </a:pPr>
            <a:r>
              <a:rPr lang="pt-BR" dirty="0"/>
              <a:t>Observação: A maturação incrementa as propriedades reológicas: plasticidade, trabalhabilidade e retenção de água.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Observações:</a:t>
            </a:r>
          </a:p>
        </p:txBody>
      </p:sp>
      <p:pic>
        <p:nvPicPr>
          <p:cNvPr id="4" name="Espaço Reservado para Conteúdo 3" descr="saco c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6594" y="2589213"/>
            <a:ext cx="5238750" cy="32480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alestocag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081397" cy="573261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BC4D77C-2D58-4ECD-ABBB-833E34C5C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r>
              <a:rPr lang="pt-BR" dirty="0"/>
              <a:t>Estradas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sultado de imagem para cal em estradas">
            <a:extLst>
              <a:ext uri="{FF2B5EF4-FFF2-40B4-BE49-F238E27FC236}">
                <a16:creationId xmlns:a16="http://schemas.microsoft.com/office/drawing/2014/main" id="{4449043B-7DA8-44A0-97F4-FFFEAD698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2" r="19762" b="-3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F5C3C9-BB06-4D8B-96E4-7DEC71B83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050" y="2556932"/>
            <a:ext cx="3987467" cy="331893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2200" dirty="0"/>
              <a:t>A cal também é usada para </a:t>
            </a:r>
            <a:r>
              <a:rPr lang="pt-BR" sz="2200" b="1" dirty="0"/>
              <a:t>melhorar a funcionalidade e características do solo</a:t>
            </a:r>
            <a:r>
              <a:rPr lang="pt-BR" sz="2200" dirty="0"/>
              <a:t> para a construção de estradas, aumentando substancialmente a sua estabilidade, impermeabilidade e capacidade de suporte.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57F9F9A4-412A-4551-9D68-912A7352BB72}"/>
              </a:ext>
            </a:extLst>
          </p:cNvPr>
          <p:cNvSpPr txBox="1">
            <a:spLocks/>
          </p:cNvSpPr>
          <p:nvPr/>
        </p:nvSpPr>
        <p:spPr>
          <a:xfrm>
            <a:off x="4581294" y="231725"/>
            <a:ext cx="360163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Aplicações</a:t>
            </a:r>
          </a:p>
        </p:txBody>
      </p:sp>
    </p:spTree>
    <p:extLst>
      <p:ext uri="{BB962C8B-B14F-4D97-AF65-F5344CB8AC3E}">
        <p14:creationId xmlns:p14="http://schemas.microsoft.com/office/powerpoint/2010/main" val="7996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924E972-2D47-4490-BF9E-B530D856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8" y="1368553"/>
            <a:ext cx="3753709" cy="91744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dirty="0"/>
              <a:t>Industria de Açúcar e do Álcool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qualical.pt/wp-content/uploads/2017/09/acucar-150x150.jpg">
            <a:extLst>
              <a:ext uri="{FF2B5EF4-FFF2-40B4-BE49-F238E27FC236}">
                <a16:creationId xmlns:a16="http://schemas.microsoft.com/office/drawing/2014/main" id="{E7713587-90F2-424C-9529-53EBB6C5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9" b="-1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517939-70BA-4BED-B341-31C79829E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É adicionado para elevar o pH e reagir com as impurezas insolúveis de cálcio para formar compostos orgânicos que podem ser removidos. Serve também para clarificar o caldo da cana.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24697710-00E6-48D1-A5C2-7612260662EE}"/>
              </a:ext>
            </a:extLst>
          </p:cNvPr>
          <p:cNvSpPr txBox="1">
            <a:spLocks/>
          </p:cNvSpPr>
          <p:nvPr/>
        </p:nvSpPr>
        <p:spPr>
          <a:xfrm>
            <a:off x="4581294" y="231725"/>
            <a:ext cx="360163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Aplicações</a:t>
            </a:r>
          </a:p>
        </p:txBody>
      </p:sp>
    </p:spTree>
    <p:extLst>
      <p:ext uri="{BB962C8B-B14F-4D97-AF65-F5344CB8AC3E}">
        <p14:creationId xmlns:p14="http://schemas.microsoft.com/office/powerpoint/2010/main" val="40122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73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75" name="Rectangle 74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A9EBBDE-80ED-45DC-B10F-B1CA3C87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34" y="1104356"/>
            <a:ext cx="2520579" cy="1303867"/>
          </a:xfrm>
        </p:spPr>
        <p:txBody>
          <a:bodyPr>
            <a:normAutofit fontScale="90000"/>
          </a:bodyPr>
          <a:lstStyle/>
          <a:p>
            <a:r>
              <a:rPr lang="pt-BR" dirty="0"/>
              <a:t>Tratamento de Água</a:t>
            </a:r>
          </a:p>
        </p:txBody>
      </p:sp>
      <p:sp>
        <p:nvSpPr>
          <p:cNvPr id="1034" name="Rectangle 81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5" name="Picture 2" descr="http://4.bp.blogspot.com/_eLM7wCtdBv0/S-s8wlW0I_I/AAAAAAAAAF4/U9XbqL5L1Kw/s320/etar.jpg">
            <a:extLst>
              <a:ext uri="{FF2B5EF4-FFF2-40B4-BE49-F238E27FC236}">
                <a16:creationId xmlns:a16="http://schemas.microsoft.com/office/drawing/2014/main" id="{41429EE5-A7C6-4A9F-88EC-D7E97270D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12" y="2028152"/>
            <a:ext cx="3959083" cy="26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0">
            <a:extLst>
              <a:ext uri="{FF2B5EF4-FFF2-40B4-BE49-F238E27FC236}">
                <a16:creationId xmlns:a16="http://schemas.microsoft.com/office/drawing/2014/main" id="{B6EECA33-6D19-4767-8984-C88831354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625" y="2556932"/>
            <a:ext cx="3065893" cy="33189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É um elemento básico no tratamento de águas residuais, nas águas potáveis para abastecimento público, emprega-se para controlar o PH, precipitar fosfatos e nitratos. Elimina odores e imobiliza os metais tóxicos. A cal hidratada é um produto inofensivo em qualquer técnica de depuração de águas.</a:t>
            </a:r>
            <a:endParaRPr lang="en-US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FACA12E-B4E2-4E2F-A515-B3B32C0B6A38}"/>
              </a:ext>
            </a:extLst>
          </p:cNvPr>
          <p:cNvSpPr txBox="1">
            <a:spLocks/>
          </p:cNvSpPr>
          <p:nvPr/>
        </p:nvSpPr>
        <p:spPr>
          <a:xfrm>
            <a:off x="5105437" y="223367"/>
            <a:ext cx="360163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Aplicações</a:t>
            </a:r>
          </a:p>
        </p:txBody>
      </p:sp>
    </p:spTree>
    <p:extLst>
      <p:ext uri="{BB962C8B-B14F-4D97-AF65-F5344CB8AC3E}">
        <p14:creationId xmlns:p14="http://schemas.microsoft.com/office/powerpoint/2010/main" val="66497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B423EB2-E827-4B67-81B9-A7EA7CD3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261" y="1190673"/>
            <a:ext cx="3601638" cy="1303867"/>
          </a:xfrm>
        </p:spPr>
        <p:txBody>
          <a:bodyPr>
            <a:normAutofit/>
          </a:bodyPr>
          <a:lstStyle/>
          <a:p>
            <a:r>
              <a:rPr lang="pt-BR"/>
              <a:t>Construção civil</a:t>
            </a:r>
            <a:endParaRPr lang="pt-BR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m para cal na construÃ§Ã£o civil">
            <a:extLst>
              <a:ext uri="{FF2B5EF4-FFF2-40B4-BE49-F238E27FC236}">
                <a16:creationId xmlns:a16="http://schemas.microsoft.com/office/drawing/2014/main" id="{7369D2C9-79FC-45DC-9544-5D96C6191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2" r="8562" b="3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0FCEA-C727-4BE5-90F1-10E3AAE0B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dirty="0"/>
              <a:t>É utilizada principalmente na forma hidratada como um ingrediente principal em argamassas de assentamento, reboco e revestimento. É conhecida pela sua durabilidade e pelo seu bom desempenho.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DDD63F1-0FEC-4DEB-BD67-3D9EFDF26BC8}"/>
              </a:ext>
            </a:extLst>
          </p:cNvPr>
          <p:cNvSpPr txBox="1">
            <a:spLocks/>
          </p:cNvSpPr>
          <p:nvPr/>
        </p:nvSpPr>
        <p:spPr>
          <a:xfrm>
            <a:off x="4582746" y="440266"/>
            <a:ext cx="360163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Aplicações</a:t>
            </a:r>
          </a:p>
        </p:txBody>
      </p:sp>
    </p:spTree>
    <p:extLst>
      <p:ext uri="{BB962C8B-B14F-4D97-AF65-F5344CB8AC3E}">
        <p14:creationId xmlns:p14="http://schemas.microsoft.com/office/powerpoint/2010/main" val="40048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70">
            <a:extLst>
              <a:ext uri="{FF2B5EF4-FFF2-40B4-BE49-F238E27FC236}">
                <a16:creationId xmlns:a16="http://schemas.microsoft.com/office/drawing/2014/main" id="{4CD981C6-3EC5-4C3F-97F0-FE195DDA3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093D8CF8-345C-4770-ACE7-5B9922492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1AADDD6-E336-430F-A143-E1449FFBD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D3D05261-D481-47F2-AC96-E7DCF933D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64A2D2E-27E9-4C54-AD41-D18C3AE90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73335F48-A05B-443B-AB98-E17241148C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4B1A363B-5FCE-4BA3-86EA-4A95DF5B3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DA3B5DD-2E82-4C8E-B0D2-4E1CC36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877" y="1190673"/>
            <a:ext cx="3601638" cy="1303867"/>
          </a:xfrm>
        </p:spPr>
        <p:txBody>
          <a:bodyPr>
            <a:normAutofit/>
          </a:bodyPr>
          <a:lstStyle/>
          <a:p>
            <a:r>
              <a:rPr lang="pt-BR" dirty="0"/>
              <a:t>Siderurgia</a:t>
            </a:r>
          </a:p>
        </p:txBody>
      </p:sp>
      <p:sp>
        <p:nvSpPr>
          <p:cNvPr id="4101" name="Rectangle 78">
            <a:extLst>
              <a:ext uri="{FF2B5EF4-FFF2-40B4-BE49-F238E27FC236}">
                <a16:creationId xmlns:a16="http://schemas.microsoft.com/office/drawing/2014/main" id="{56202298-0030-4CC3-9BE1-94DE4227F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qualical.pt/wp-content/uploads/2017/09/Siderurgia-150x150.jpg">
            <a:extLst>
              <a:ext uri="{FF2B5EF4-FFF2-40B4-BE49-F238E27FC236}">
                <a16:creationId xmlns:a16="http://schemas.microsoft.com/office/drawing/2014/main" id="{1E4080ED-EE7A-4928-9DBA-D65F9CEC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12" y="1885797"/>
            <a:ext cx="2907601" cy="290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02" name="Straight Connector 80">
            <a:extLst>
              <a:ext uri="{FF2B5EF4-FFF2-40B4-BE49-F238E27FC236}">
                <a16:creationId xmlns:a16="http://schemas.microsoft.com/office/drawing/2014/main" id="{23E9AB96-F9B3-463D-BA23-961C1B0E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32F93-D38C-4E69-AB82-EAF982BDC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2200" dirty="0"/>
              <a:t>Na </a:t>
            </a:r>
            <a:r>
              <a:rPr lang="pt-BR" sz="2200" b="1" dirty="0"/>
              <a:t>siderurgia</a:t>
            </a:r>
            <a:r>
              <a:rPr lang="pt-BR" sz="2200" dirty="0"/>
              <a:t> a cal é o elemento purificador do ferro e do aço, necessário para formar a escória, na remoção da sílica e outras impurezas, também necessária na parte </a:t>
            </a:r>
            <a:r>
              <a:rPr lang="pt-BR" sz="2200" dirty="0" err="1"/>
              <a:t>dessulfuração</a:t>
            </a:r>
            <a:r>
              <a:rPr lang="pt-BR" sz="2200" dirty="0"/>
              <a:t> de ferro gusa e para redução dos teores de enxofre e fósforo.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101543B-7D5E-4DC0-A0A8-D52DB8765B12}"/>
              </a:ext>
            </a:extLst>
          </p:cNvPr>
          <p:cNvSpPr txBox="1">
            <a:spLocks/>
          </p:cNvSpPr>
          <p:nvPr/>
        </p:nvSpPr>
        <p:spPr>
          <a:xfrm>
            <a:off x="4640362" y="440266"/>
            <a:ext cx="360163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Aplicações</a:t>
            </a:r>
          </a:p>
        </p:txBody>
      </p:sp>
    </p:spTree>
    <p:extLst>
      <p:ext uri="{BB962C8B-B14F-4D97-AF65-F5344CB8AC3E}">
        <p14:creationId xmlns:p14="http://schemas.microsoft.com/office/powerpoint/2010/main" val="248704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 useBgFill="1">
          <p:nvSpPr>
            <p:cNvPr id="136" name="Rectangle 135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BR"/>
              </a:p>
            </p:txBody>
          </p:sp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9B388F1-D8F7-4BD3-AE3F-525C403C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814" y="1227233"/>
            <a:ext cx="3601638" cy="1303867"/>
          </a:xfrm>
        </p:spPr>
        <p:txBody>
          <a:bodyPr>
            <a:normAutofit/>
          </a:bodyPr>
          <a:lstStyle/>
          <a:p>
            <a:r>
              <a:rPr lang="pt-BR" dirty="0"/>
              <a:t>Agricultura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m relacionada">
            <a:extLst>
              <a:ext uri="{FF2B5EF4-FFF2-40B4-BE49-F238E27FC236}">
                <a16:creationId xmlns:a16="http://schemas.microsoft.com/office/drawing/2014/main" id="{C4CB9402-C05B-40A7-8542-27E8EF382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0" r="12553" b="2"/>
          <a:stretch/>
        </p:blipFill>
        <p:spPr bwMode="auto">
          <a:xfrm>
            <a:off x="1059512" y="1410208"/>
            <a:ext cx="29076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1ACBED-AA9E-40B3-B71E-6F9B2A4F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0808" y="2556931"/>
            <a:ext cx="3889623" cy="365496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sz="1900" dirty="0"/>
              <a:t>Tem um papel importante, para neutralizar os terrenos ácidos e melhorar as propriedades físicas do solo, tornando-os próprios para o reflorestamento, e melhora o crescimento e produtividade de outras culturas, sendo também um importante micronutriente. Tem muitas outras aplicações no meio rural, incluindo proteção contra parasitas e doenças em áreas de criação de frangos.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80FADA1F-4F9D-4C4A-953E-AB66D46A16C4}"/>
              </a:ext>
            </a:extLst>
          </p:cNvPr>
          <p:cNvSpPr txBox="1">
            <a:spLocks/>
          </p:cNvSpPr>
          <p:nvPr/>
        </p:nvSpPr>
        <p:spPr>
          <a:xfrm>
            <a:off x="4697299" y="476826"/>
            <a:ext cx="3601638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Aplicações</a:t>
            </a:r>
          </a:p>
        </p:txBody>
      </p:sp>
    </p:spTree>
    <p:extLst>
      <p:ext uri="{BB962C8B-B14F-4D97-AF65-F5344CB8AC3E}">
        <p14:creationId xmlns:p14="http://schemas.microsoft.com/office/powerpoint/2010/main" val="10921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Cal: Origem Calcário</a:t>
            </a:r>
          </a:p>
        </p:txBody>
      </p:sp>
      <p:pic>
        <p:nvPicPr>
          <p:cNvPr id="5" name="Espaço Reservado para Conteúdo 3" descr="Cal-en-Terr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2924944"/>
            <a:ext cx="3528392" cy="2645871"/>
          </a:xfrm>
          <a:prstGeom prst="rect">
            <a:avLst/>
          </a:prstGeom>
        </p:spPr>
      </p:pic>
      <p:pic>
        <p:nvPicPr>
          <p:cNvPr id="1026" name="Picture 2" descr="Resultado de imagem para 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24943"/>
            <a:ext cx="3972778" cy="26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D906DE-8D55-48EE-A53D-32D842134B6E}"/>
              </a:ext>
            </a:extLst>
          </p:cNvPr>
          <p:cNvSpPr/>
          <p:nvPr/>
        </p:nvSpPr>
        <p:spPr>
          <a:xfrm>
            <a:off x="2267744" y="5757997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https://www.youtube.com/watch?v=N_a6VAK3ikA</a:t>
            </a:r>
          </a:p>
        </p:txBody>
      </p:sp>
    </p:spTree>
    <p:extLst>
      <p:ext uri="{BB962C8B-B14F-4D97-AF65-F5344CB8AC3E}">
        <p14:creationId xmlns:p14="http://schemas.microsoft.com/office/powerpoint/2010/main" val="42392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Definição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267682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537" y="2484924"/>
            <a:ext cx="7488882" cy="4040420"/>
          </a:xfrm>
        </p:spPr>
        <p:txBody>
          <a:bodyPr>
            <a:noAutofit/>
          </a:bodyPr>
          <a:lstStyle/>
          <a:p>
            <a:pPr marL="539750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A cal é um aglomerante aéreo, ou seja, é um produto que reage em contato com o ar. Nesta reação os componentes da cal se transformam em um material tão rígido quanto a rocha original (o calcário) utilizada para fabricar o produto. Pela diversidade de aplicações, a cal está entre os dez produtos de origem mineral de maior consumo no planeta. </a:t>
            </a:r>
          </a:p>
          <a:p>
            <a:pPr marL="539750" indent="-360363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A cal pode ser considerada o produto manufaturado mais antigo da humanidade. Um exemplo disto é a muralha da China, onde pode-se encontrar em alguns trechos da obra, uma mistura bem compactada de terra argilosa e cal.</a:t>
            </a:r>
          </a:p>
          <a:p>
            <a:pPr algn="just">
              <a:lnSpc>
                <a:spcPct val="90000"/>
              </a:lnSpc>
            </a:pP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Calcário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300" y="2564905"/>
            <a:ext cx="3364453" cy="339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89040"/>
            <a:ext cx="4108481" cy="217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181753" y="2492897"/>
            <a:ext cx="4282704" cy="12961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500" dirty="0"/>
              <a:t>A </a:t>
            </a:r>
            <a:r>
              <a:rPr lang="pt-BR" sz="1500" b="1" dirty="0"/>
              <a:t>calcinação</a:t>
            </a:r>
            <a:r>
              <a:rPr lang="pt-BR" sz="1500" dirty="0"/>
              <a:t> é um procedimento </a:t>
            </a:r>
            <a:r>
              <a:rPr lang="pt-BR" sz="1500" u="sng" dirty="0"/>
              <a:t>endotérmico</a:t>
            </a:r>
            <a:r>
              <a:rPr lang="pt-BR" sz="1500" dirty="0"/>
              <a:t> realizado afim de remover compostos voláteis em uma amostra, oxidar matéria orgânica, melhorar a condutividade elétrica, alterar a estrutura cristalina de determinadas substâncias, produzir </a:t>
            </a:r>
            <a:r>
              <a:rPr lang="pt-BR" sz="1500" u="sng" dirty="0"/>
              <a:t>óxidos</a:t>
            </a:r>
            <a:r>
              <a:rPr lang="pt-BR" sz="1500" dirty="0"/>
              <a:t>, realizar a decomposição térmica e remover impurezas indesejadas. Os compostos voláteis que saem da amostra durante o processo são comumente água, gases como </a:t>
            </a:r>
            <a:r>
              <a:rPr lang="pt-BR" sz="1500" u="sng" dirty="0"/>
              <a:t>oxigênio</a:t>
            </a:r>
            <a:r>
              <a:rPr lang="pt-BR" sz="1500" dirty="0"/>
              <a:t> e </a:t>
            </a:r>
            <a:r>
              <a:rPr lang="pt-BR" sz="1500" u="sng" dirty="0"/>
              <a:t>gás carbônico</a:t>
            </a:r>
            <a:r>
              <a:rPr lang="pt-BR" sz="1500" dirty="0"/>
              <a:t>, solventes, etc.</a:t>
            </a:r>
          </a:p>
        </p:txBody>
      </p:sp>
    </p:spTree>
    <p:extLst>
      <p:ext uri="{BB962C8B-B14F-4D97-AF65-F5344CB8AC3E}">
        <p14:creationId xmlns:p14="http://schemas.microsoft.com/office/powerpoint/2010/main" val="3660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Calcário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267682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71550" y="2556932"/>
            <a:ext cx="7200897" cy="3752388"/>
          </a:xfrm>
        </p:spPr>
        <p:txBody>
          <a:bodyPr>
            <a:normAutofit/>
          </a:bodyPr>
          <a:lstStyle/>
          <a:p>
            <a:pPr marL="381000" lvl="1" indent="-95250" eaLnBrk="1" hangingPunct="1">
              <a:lnSpc>
                <a:spcPct val="90000"/>
              </a:lnSpc>
              <a:tabLst>
                <a:tab pos="190500" algn="l"/>
              </a:tabLst>
            </a:pP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De acordo com o teor de magnésio o calcário se classifica em:</a:t>
            </a:r>
          </a:p>
          <a:p>
            <a:pPr marL="762000" lvl="2" indent="-190500" eaLnBrk="1" hangingPunct="1">
              <a:lnSpc>
                <a:spcPct val="90000"/>
              </a:lnSpc>
              <a:tabLst>
                <a:tab pos="190500" algn="l"/>
              </a:tabLst>
            </a:pP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calcário </a:t>
            </a:r>
            <a:r>
              <a:rPr lang="pt-BR" altLang="pt-BR" sz="22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calcítico</a:t>
            </a: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(CaCO</a:t>
            </a:r>
            <a:r>
              <a:rPr lang="pt-BR" altLang="pt-BR" sz="2200" baseline="-300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): O teor de </a:t>
            </a:r>
            <a:r>
              <a:rPr lang="pt-BR" altLang="pt-BR" sz="22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MgO</a:t>
            </a: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varia de 0 a 4%;</a:t>
            </a:r>
          </a:p>
          <a:p>
            <a:pPr marL="762000" lvl="2" indent="-190500">
              <a:lnSpc>
                <a:spcPct val="90000"/>
              </a:lnSpc>
              <a:tabLst>
                <a:tab pos="190500" algn="l"/>
              </a:tabLst>
            </a:pP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calcário magnesiano (MgCO</a:t>
            </a:r>
            <a:r>
              <a:rPr lang="pt-BR" altLang="pt-BR" sz="2200" baseline="-300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):</a:t>
            </a:r>
            <a:r>
              <a:rPr lang="pt-BR" altLang="pt-BR" sz="2200" dirty="0">
                <a:solidFill>
                  <a:schemeClr val="bg1"/>
                </a:solidFill>
                <a:cs typeface="Times New Roman" panose="02020603050405020304" pitchFamily="18" charset="0"/>
              </a:rPr>
              <a:t> O teor de </a:t>
            </a:r>
            <a:r>
              <a:rPr lang="pt-BR" altLang="pt-BR" sz="22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MgO</a:t>
            </a:r>
            <a:r>
              <a:rPr lang="pt-BR" altLang="pt-BR" sz="2200" dirty="0">
                <a:solidFill>
                  <a:schemeClr val="bg1"/>
                </a:solidFill>
                <a:cs typeface="Times New Roman" panose="02020603050405020304" pitchFamily="18" charset="0"/>
              </a:rPr>
              <a:t> varia de 4 a 18%. </a:t>
            </a:r>
            <a:endParaRPr lang="pt-BR" altLang="pt-BR" sz="22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62000" lvl="2" indent="-190500" eaLnBrk="1" hangingPunct="1">
              <a:lnSpc>
                <a:spcPct val="90000"/>
              </a:lnSpc>
              <a:tabLst>
                <a:tab pos="190500" algn="l"/>
              </a:tabLst>
            </a:pP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calcário dolomítico (</a:t>
            </a:r>
            <a:r>
              <a:rPr lang="pt-BR" altLang="pt-BR" sz="22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CaMg</a:t>
            </a: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(CO</a:t>
            </a:r>
            <a:r>
              <a:rPr lang="pt-BR" altLang="pt-BR" sz="2200" baseline="-300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pt-BR" altLang="pt-BR" sz="2200" baseline="-300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): O teor de </a:t>
            </a:r>
            <a:r>
              <a:rPr lang="pt-BR" altLang="pt-BR" sz="2200" dirty="0" err="1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MgO</a:t>
            </a:r>
            <a:r>
              <a:rPr lang="pt-BR" altLang="pt-BR" sz="2200" dirty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é acima de 18%;</a:t>
            </a:r>
          </a:p>
        </p:txBody>
      </p:sp>
    </p:spTree>
    <p:extLst>
      <p:ext uri="{BB962C8B-B14F-4D97-AF65-F5344CB8AC3E}">
        <p14:creationId xmlns:p14="http://schemas.microsoft.com/office/powerpoint/2010/main" val="2537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Calcário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267682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7530" y="2636912"/>
            <a:ext cx="8064896" cy="331893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pt-BR" sz="1900" dirty="0">
                <a:solidFill>
                  <a:schemeClr val="bg1"/>
                </a:solidFill>
              </a:rPr>
              <a:t>No caso do calcário para a fabricação de cimento, o vilão é o óxido de magnésio – </a:t>
            </a:r>
            <a:r>
              <a:rPr lang="pt-BR" sz="1900" dirty="0" err="1">
                <a:solidFill>
                  <a:schemeClr val="bg1"/>
                </a:solidFill>
              </a:rPr>
              <a:t>MgO</a:t>
            </a:r>
            <a:r>
              <a:rPr lang="pt-BR" sz="1900" dirty="0">
                <a:solidFill>
                  <a:schemeClr val="bg1"/>
                </a:solidFill>
              </a:rPr>
              <a:t> – e sua presença é o motivo de muitos cuidados na prospecção e exploração das jazidas. </a:t>
            </a:r>
          </a:p>
          <a:p>
            <a:pPr algn="just">
              <a:lnSpc>
                <a:spcPct val="90000"/>
              </a:lnSpc>
            </a:pPr>
            <a:r>
              <a:rPr lang="pt-BR" sz="1900" dirty="0">
                <a:solidFill>
                  <a:schemeClr val="bg1"/>
                </a:solidFill>
              </a:rPr>
              <a:t>Seu teor é limitado pelas normas nacionais e internacionais. </a:t>
            </a:r>
          </a:p>
          <a:p>
            <a:pPr algn="just">
              <a:lnSpc>
                <a:spcPct val="90000"/>
              </a:lnSpc>
            </a:pPr>
            <a:r>
              <a:rPr lang="pt-BR" sz="1900" dirty="0">
                <a:solidFill>
                  <a:schemeClr val="bg1"/>
                </a:solidFill>
              </a:rPr>
              <a:t>Este óxido, quando entra em contato com a água no concreto ou argamassa, se hidrata, transforma-se lentamente em hidróxido de magnésio Mg(OH)</a:t>
            </a:r>
            <a:r>
              <a:rPr lang="pt-BR" sz="1900" baseline="-25000" dirty="0">
                <a:solidFill>
                  <a:schemeClr val="bg1"/>
                </a:solidFill>
              </a:rPr>
              <a:t>2</a:t>
            </a:r>
            <a:r>
              <a:rPr lang="pt-BR" sz="1900" dirty="0">
                <a:solidFill>
                  <a:schemeClr val="bg1"/>
                </a:solidFill>
              </a:rPr>
              <a:t> e seu volume cresce. Esta expansão pode criar tensões internas suficientes para provocar trincas e fissuras. </a:t>
            </a:r>
          </a:p>
          <a:p>
            <a:pPr algn="just">
              <a:lnSpc>
                <a:spcPct val="90000"/>
              </a:lnSpc>
            </a:pPr>
            <a:r>
              <a:rPr lang="pt-BR" sz="1900" dirty="0">
                <a:solidFill>
                  <a:schemeClr val="bg1"/>
                </a:solidFill>
              </a:rPr>
              <a:t>As normas brasileiras fixam o limite máximo de 6,5% para o teor de óxido de magnésio nos cimentos brasileiros, com exceção para o tipo CP III Cimento Portland de alto-forno, que pela presença da escória não tem limite para o </a:t>
            </a:r>
            <a:r>
              <a:rPr lang="pt-BR" sz="1900" dirty="0" err="1">
                <a:solidFill>
                  <a:schemeClr val="bg1"/>
                </a:solidFill>
              </a:rPr>
              <a:t>MgO</a:t>
            </a:r>
            <a:r>
              <a:rPr lang="pt-BR" sz="1900" dirty="0">
                <a:solidFill>
                  <a:schemeClr val="bg1"/>
                </a:solidFill>
              </a:rPr>
              <a:t>. (CIMENTO ITAMBÉ)</a:t>
            </a:r>
          </a:p>
          <a:p>
            <a:pPr algn="just">
              <a:lnSpc>
                <a:spcPct val="90000"/>
              </a:lnSpc>
            </a:pPr>
            <a:endParaRPr lang="pt-BR" altLang="pt-BR" sz="1900" dirty="0">
              <a:solidFill>
                <a:schemeClr val="bg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90000"/>
              </a:lnSpc>
            </a:pPr>
            <a:endParaRPr lang="pt-BR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611560" y="548680"/>
            <a:ext cx="8208912" cy="1303337"/>
          </a:xfrm>
        </p:spPr>
        <p:txBody>
          <a:bodyPr>
            <a:normAutofit fontScale="90000"/>
          </a:bodyPr>
          <a:lstStyle/>
          <a:p>
            <a:r>
              <a:rPr lang="pt-BR" dirty="0"/>
              <a:t>Resumo do Processo de Produção da Cal</a:t>
            </a:r>
          </a:p>
        </p:txBody>
      </p:sp>
      <p:pic>
        <p:nvPicPr>
          <p:cNvPr id="6" name="Picture 4" descr="http://www.gsi.ie/workgsi/minerals/newslet/27/lim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556792"/>
            <a:ext cx="6408712" cy="41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791D-157B-4AA2-82CA-BE441DF4B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1BA73-6DE9-4B29-9666-64915B963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6" y="469900"/>
            <a:ext cx="8429625" cy="59182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srgbClr val="373737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F75129-64DA-4018-B855-6DB3D06BC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pt-BR" dirty="0"/>
              <a:t>TIPOS DE CAL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Cal virgem (NBR 6453)</a:t>
            </a:r>
            <a:endParaRPr lang="pt-BR"/>
          </a:p>
          <a:p>
            <a:pPr lvl="1">
              <a:lnSpc>
                <a:spcPct val="90000"/>
              </a:lnSpc>
            </a:pPr>
            <a:r>
              <a:rPr lang="pt-BR" dirty="0"/>
              <a:t>Produto obtido da calcinação de calcários e dolomitos (matéria prima), do qual o constituinte principal é o óxido de cálcio ou o óxido de cálcio em associação natural com o óxido de magnésio, capaz de extinção em água.</a:t>
            </a:r>
            <a:endParaRPr lang="pt-BR"/>
          </a:p>
          <a:p>
            <a:pPr>
              <a:lnSpc>
                <a:spcPct val="90000"/>
              </a:lnSpc>
            </a:pPr>
            <a:r>
              <a:rPr lang="pt-BR" dirty="0"/>
              <a:t>Cal hidratada (NBR 7175)</a:t>
            </a:r>
            <a:endParaRPr lang="pt-BR"/>
          </a:p>
          <a:p>
            <a:pPr lvl="1">
              <a:lnSpc>
                <a:spcPct val="90000"/>
              </a:lnSpc>
            </a:pPr>
            <a:r>
              <a:rPr lang="pt-BR" dirty="0"/>
              <a:t>Pó seco obtido da hidratação da cal virgem, constituída essencialmente de hidróxido de cálcio e hidróxido de magnésio, ou ainda de um mistura entre estes componentes.</a:t>
            </a:r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A17A72-B88B-450E-835A-1C272250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D13D13-FAEE-4BC8-B0D0-9D476834B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pt-BR">
                <a:solidFill>
                  <a:schemeClr val="bg1"/>
                </a:solidFill>
              </a:rPr>
            </a:br>
            <a:r>
              <a:rPr lang="pt-BR">
                <a:solidFill>
                  <a:schemeClr val="bg1"/>
                </a:solidFill>
              </a:rPr>
              <a:t>Cal: Ensaios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ADDECF-37FB-45A1-BAD3-6252E3064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2281" y="2267682"/>
            <a:ext cx="69553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550" y="2556932"/>
            <a:ext cx="7200897" cy="3318936"/>
          </a:xfrm>
        </p:spPr>
        <p:txBody>
          <a:bodyPr>
            <a:normAutofit/>
          </a:bodyPr>
          <a:lstStyle/>
          <a:p>
            <a:pPr lvl="1"/>
            <a:r>
              <a:rPr lang="pt-BR">
                <a:solidFill>
                  <a:schemeClr val="bg1"/>
                </a:solidFill>
              </a:rPr>
              <a:t>Finura (NBR 9289/00)</a:t>
            </a:r>
          </a:p>
          <a:p>
            <a:pPr lvl="1"/>
            <a:r>
              <a:rPr lang="pt-BR">
                <a:solidFill>
                  <a:schemeClr val="bg1"/>
                </a:solidFill>
              </a:rPr>
              <a:t>Estabilidade (NBR 9205/01)</a:t>
            </a:r>
          </a:p>
          <a:p>
            <a:pPr lvl="1"/>
            <a:r>
              <a:rPr lang="pt-BR">
                <a:solidFill>
                  <a:schemeClr val="bg1"/>
                </a:solidFill>
              </a:rPr>
              <a:t>Retenção de água (NBR 9290/96)</a:t>
            </a:r>
          </a:p>
          <a:p>
            <a:pPr lvl="1"/>
            <a:r>
              <a:rPr lang="pt-BR">
                <a:solidFill>
                  <a:schemeClr val="bg1"/>
                </a:solidFill>
              </a:rPr>
              <a:t>Plasticidade (NBR 9206/03)</a:t>
            </a:r>
          </a:p>
          <a:p>
            <a:pPr lvl="1"/>
            <a:r>
              <a:rPr lang="pt-BR">
                <a:solidFill>
                  <a:schemeClr val="bg1"/>
                </a:solidFill>
              </a:rPr>
              <a:t>Consistência normal (NBR 14399/99)</a:t>
            </a:r>
          </a:p>
          <a:p>
            <a:pPr lvl="1"/>
            <a:r>
              <a:rPr lang="pt-BR">
                <a:solidFill>
                  <a:schemeClr val="bg1"/>
                </a:solidFill>
              </a:rPr>
              <a:t>Capacidade de incorporação de areia (9207/00)</a:t>
            </a:r>
          </a:p>
          <a:p>
            <a:pPr lvl="1"/>
            <a:endParaRPr 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880</Words>
  <Application>Microsoft Office PowerPoint</Application>
  <PresentationFormat>Apresentação na tela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Garamond</vt:lpstr>
      <vt:lpstr>Times New Roman</vt:lpstr>
      <vt:lpstr>Orgânico</vt:lpstr>
      <vt:lpstr>Cal</vt:lpstr>
      <vt:lpstr>Cal: Origem Calcário</vt:lpstr>
      <vt:lpstr>Definição</vt:lpstr>
      <vt:lpstr>Calcário</vt:lpstr>
      <vt:lpstr>Calcário</vt:lpstr>
      <vt:lpstr>Calcário</vt:lpstr>
      <vt:lpstr>Resumo do Processo de Produção da Cal</vt:lpstr>
      <vt:lpstr>TIPOS DE CAL</vt:lpstr>
      <vt:lpstr> Cal: Ensaios</vt:lpstr>
      <vt:lpstr>Cal em Argamassas</vt:lpstr>
      <vt:lpstr>Observações:</vt:lpstr>
      <vt:lpstr>Apresentação do PowerPoint</vt:lpstr>
      <vt:lpstr>Estradas</vt:lpstr>
      <vt:lpstr>Industria de Açúcar e do Álcool</vt:lpstr>
      <vt:lpstr>Tratamento de Água</vt:lpstr>
      <vt:lpstr>Construção civil</vt:lpstr>
      <vt:lpstr>Siderurgia</vt:lpstr>
      <vt:lpstr>Agricultura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</dc:title>
  <dc:creator>Talles Mello</dc:creator>
  <cp:lastModifiedBy>Talles Teylor Dos Santos Mello</cp:lastModifiedBy>
  <cp:revision>5</cp:revision>
  <dcterms:created xsi:type="dcterms:W3CDTF">2019-03-01T18:42:00Z</dcterms:created>
  <dcterms:modified xsi:type="dcterms:W3CDTF">2024-02-01T13:20:42Z</dcterms:modified>
</cp:coreProperties>
</file>