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422" r:id="rId3"/>
    <p:sldId id="432" r:id="rId4"/>
    <p:sldId id="433" r:id="rId5"/>
    <p:sldId id="257" r:id="rId6"/>
    <p:sldId id="438" r:id="rId7"/>
    <p:sldId id="463" r:id="rId8"/>
    <p:sldId id="464" r:id="rId9"/>
    <p:sldId id="454" r:id="rId10"/>
    <p:sldId id="414" r:id="rId11"/>
    <p:sldId id="41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E770-44AE-47D5-B4B1-71BEC9A9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63960"/>
            <a:ext cx="9456049" cy="3594112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A91C7-81A9-46F3-B0F4-D9AB88085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67581"/>
            <a:ext cx="9456049" cy="119738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48C8-9681-4994-B52A-1A8BC79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</p:spPr>
        <p:txBody>
          <a:bodyPr/>
          <a:lstStyle/>
          <a:p>
            <a:fld id="{AE3425CA-4B9D-4420-BB9E-C250DB30E421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7F203-CB10-488B-82DC-9D0571A5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B2E9B-C8B7-4716-9D05-265A0424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ED8031-DD67-43C6-94A0-646636C95560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64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C3B3-C67F-4C48-A663-EF010429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C4B3F-B3CB-4CF0-AEC8-1893A6A27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D005-2B71-4325-A646-A2278C3A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B861-3779-4E37-8DF0-E9EB3EA96210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6B01-AE16-42EF-B970-5CAF0C89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9BE2-24F4-4F83-8E64-4307C97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2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01120-856A-4F01-B7C1-D87A1E5F8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74324" y="552782"/>
            <a:ext cx="2620891" cy="5294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62358-C84C-4947-B826-FF738422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52782"/>
            <a:ext cx="6803155" cy="529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71139-AA1A-46DB-B793-17FB8E6E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8388-E864-4553-9937-AE9FC5E50CFC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6F6-0FE2-40FB-BFEE-010C2229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A7B1B-13A1-41BA-B924-FD11450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3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2B9A-9384-46B2-8B4F-B9C2035C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3CF4-CD0B-4F3C-A1CE-1BA3EFDE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E659-17B0-4F70-8F1C-93BF4DB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1E1E-C50D-4FD4-8B1E-ECD78340D9AB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0750-AB4E-4FCF-9B52-BC954760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6B99-C716-4464-B695-623F4C5A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3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233A-AD59-4FB1-A1CA-AABFAE0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9538428" cy="371441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56964-650B-4E87-9541-0E659DEC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9" y="4672584"/>
            <a:ext cx="9538428" cy="114380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BB50-DF4A-47B5-A3AD-18712A3A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3AFB-9E54-459E-8C6D-0913AC3BA5D7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59B3-D1B8-4A51-AD6E-868C5BF6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A779-6272-4A15-A566-20C4E9A6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B86E8F-91EA-4626-BCA8-3B4973C7C9D6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53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2A00-5BBD-436C-BB6D-CE650FC4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3"/>
            <a:ext cx="9683871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3E2E-F3C4-4CDD-9138-86AE7A1B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108362"/>
            <a:ext cx="4507926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CD01-B639-46B6-B53D-18FE1E39A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9171" y="2108362"/>
            <a:ext cx="4825948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E34C3-86AC-48F9-92A4-F17BFAF9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4B6-0CA7-46BA-A00B-1E68E5C3ED0C}" type="datetime1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D6A29-C51F-4654-82AD-04056FA6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1EEB6-57E6-40E7-9702-1D5999B5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29C81A-4806-44FF-99D8-13A65B2D066F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8DDCF9-5353-4B5F-8565-8C27F795A4BF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96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D1A9-BF08-4C6D-805E-244B234E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7784"/>
            <a:ext cx="94395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0C1D8-0907-4FDB-BFAD-36E14AF9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114185"/>
            <a:ext cx="4438887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4441-5FC3-4F86-8ADE-ED90424DB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2900451"/>
            <a:ext cx="4438887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EB34D-DB36-47E0-AE2C-FBEBA2720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5090" y="2114185"/>
            <a:ext cx="4485728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56219-D498-410D-8F2C-03045AE48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5090" y="2900451"/>
            <a:ext cx="4485730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DC9AD-F6B8-44D0-8169-84553C1F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F549-537C-41EC-B9CC-5B6A9AC2A6A7}" type="datetime1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985ED-7382-4F00-845D-4F27841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2CC25-9EC7-4706-9BD4-5E20C4B3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BC7D26-1B30-46B8-8221-09886FA3D030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86A75-E140-4995-A8BB-89B5ACE678D2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18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1C2-B85F-435F-8DF3-C714A547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9FE38-24D5-4D5F-A92E-E4F8B23F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8D56-3D0E-48B8-8218-1F3A06A96C62}" type="datetime1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9DF69-BE29-4038-9744-17BFC57B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9496F-64EC-46E7-97F0-BCB7E79F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3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F19E0-8FE3-45E8-A227-D74EEF1A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309E-27D4-401F-A74A-DEA16C7B51DC}" type="datetime1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B1926-56F3-40BC-A03F-62B96941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FE2B6-07A4-4AA0-9BCE-204E13DA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2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266A-CB24-44C5-B2E8-01142084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9283"/>
            <a:ext cx="4603963" cy="2572489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DBD1-7133-47A5-A771-2CEA1853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796" y="549283"/>
            <a:ext cx="4455517" cy="53197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A729F-B24D-424E-B067-003B0601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296498"/>
            <a:ext cx="4603963" cy="2572489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7323-5497-426C-9DD9-3CF69E88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B81-2BC3-42D7-B67D-05C685AA80AD}" type="datetime1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D7667-4D25-40AF-9D6D-FCB2C21E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0918-EDF8-47A5-BEA8-AC9A7A15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2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5D2B-FAFB-4BC9-A917-610FDCD0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4608576" cy="2569464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6A694-5302-42BE-8A7A-6007C10F8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25952" y="552783"/>
            <a:ext cx="4663440" cy="5308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4481C-81D6-4329-8203-70B3FCC3F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9" y="3300984"/>
            <a:ext cx="4608576" cy="2569464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D6C12-26C4-4DF7-B013-56D0849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F2B-E487-4905-B553-FB649F2B6F23}" type="datetime1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2F307-FB97-40EC-8517-E6F351B3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B397-305A-42B7-A763-829634B9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6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BD48A-4D17-4225-AC4D-67B4C68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948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14A2B-77AF-4E51-B0C1-0D361EF8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096199"/>
            <a:ext cx="9489000" cy="374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9C2F5-57CA-4152-A766-8F877538F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EF7C3A7-D6F6-4D38-A7C3-B72967BB81A6}" type="datetime1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5FB5-D02B-4BB9-8B8B-D1A11CFE8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44FF-6F88-4090-A77F-499DF9AA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32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4AEDE-F25F-43E6-A2C4-7FFF41074990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793C08-EF4C-422B-A728-6C717C47DF6F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825BC6-56A8-46DE-8037-A9A577624B0D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65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0B6F3D-A97D-9889-96C1-330F2EF83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50" y="4830723"/>
            <a:ext cx="6075452" cy="1339964"/>
          </a:xfrm>
        </p:spPr>
        <p:txBody>
          <a:bodyPr anchor="ctr">
            <a:normAutofit/>
          </a:bodyPr>
          <a:lstStyle/>
          <a:p>
            <a:r>
              <a:rPr lang="pt-BR"/>
              <a:t>Gesso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3E21C0-04CD-9333-4828-595A5A6C0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726" y="4830717"/>
            <a:ext cx="2810339" cy="937046"/>
          </a:xfrm>
        </p:spPr>
        <p:txBody>
          <a:bodyPr anchor="t">
            <a:normAutofit/>
          </a:bodyPr>
          <a:lstStyle/>
          <a:p>
            <a:r>
              <a:rPr lang="pt-BR" dirty="0"/>
              <a:t>Disponível em: www.tallesmello.com.br</a:t>
            </a:r>
          </a:p>
        </p:txBody>
      </p:sp>
      <p:pic>
        <p:nvPicPr>
          <p:cNvPr id="5" name="Imagem 9">
            <a:extLst>
              <a:ext uri="{FF2B5EF4-FFF2-40B4-BE49-F238E27FC236}">
                <a16:creationId xmlns:a16="http://schemas.microsoft.com/office/drawing/2014/main" id="{E4721055-B26C-7365-43A2-87467368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17674" r="44972" b="16374"/>
          <a:stretch>
            <a:fillRect/>
          </a:stretch>
        </p:blipFill>
        <p:spPr bwMode="auto">
          <a:xfrm>
            <a:off x="3188816" y="635847"/>
            <a:ext cx="4742144" cy="35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in Frame">
            <a:extLst>
              <a:ext uri="{FF2B5EF4-FFF2-40B4-BE49-F238E27FC236}">
                <a16:creationId xmlns:a16="http://schemas.microsoft.com/office/drawing/2014/main" id="{9502469D-C562-48E3-ABA2-3CFA55C52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Main Horizontal Connector">
            <a:extLst>
              <a:ext uri="{FF2B5EF4-FFF2-40B4-BE49-F238E27FC236}">
                <a16:creationId xmlns:a16="http://schemas.microsoft.com/office/drawing/2014/main" id="{4D594499-F983-4364-8ABC-5BCDC2E90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5032" y="6047437"/>
            <a:ext cx="34736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Main Vertical Connector">
            <a:extLst>
              <a:ext uri="{FF2B5EF4-FFF2-40B4-BE49-F238E27FC236}">
                <a16:creationId xmlns:a16="http://schemas.microsoft.com/office/drawing/2014/main" id="{6D4C177C-581F-4CC8-A686-0B6D25DC6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DB03F3-936C-4FC9-8A4E-9ADA66A98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4495794"/>
            <a:ext cx="103809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19107B-6183-4C67-B48F-1418FA94A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4495800"/>
            <a:ext cx="0" cy="2027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9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AEE275C-A7A7-4CEA-B0E9-BE767C0925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537238"/>
            <a:ext cx="8229600" cy="617798"/>
          </a:xfrm>
        </p:spPr>
        <p:txBody>
          <a:bodyPr vert="horz" lIns="0" tIns="0" rIns="0" bIns="0" rtlCol="0" anchor="ctr">
            <a:spAutoFit/>
          </a:bodyPr>
          <a:lstStyle/>
          <a:p>
            <a:pPr marL="207645">
              <a:defRPr/>
            </a:pPr>
            <a:r>
              <a:rPr lang="pt-BR" sz="4000" dirty="0"/>
              <a:t>Aplicação do Gesso:</a:t>
            </a:r>
            <a:r>
              <a:rPr dirty="0"/>
              <a:t> </a:t>
            </a:r>
            <a:r>
              <a:rPr spc="-5" dirty="0"/>
              <a:t>Drywall</a:t>
            </a:r>
            <a:endParaRPr sz="4200" dirty="0"/>
          </a:p>
        </p:txBody>
      </p:sp>
      <p:sp>
        <p:nvSpPr>
          <p:cNvPr id="33799" name="object 3">
            <a:extLst>
              <a:ext uri="{FF2B5EF4-FFF2-40B4-BE49-F238E27FC236}">
                <a16:creationId xmlns:a16="http://schemas.microsoft.com/office/drawing/2014/main" id="{D0D53B8B-AC6B-4CF4-8925-0D56D12C4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30" y="1618810"/>
            <a:ext cx="3913676" cy="260475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Verdana" panose="020B0604030504040204" pitchFamily="34" charset="0"/>
            </a:endParaRPr>
          </a:p>
        </p:txBody>
      </p:sp>
      <p:sp>
        <p:nvSpPr>
          <p:cNvPr id="33800" name="object 4">
            <a:extLst>
              <a:ext uri="{FF2B5EF4-FFF2-40B4-BE49-F238E27FC236}">
                <a16:creationId xmlns:a16="http://schemas.microsoft.com/office/drawing/2014/main" id="{158EF6A4-76C1-41D1-8778-3545A38F1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837" y="3388706"/>
            <a:ext cx="3432175" cy="2568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Verdana" panose="020B0604030504040204" pitchFamily="34" charset="0"/>
            </a:endParaRPr>
          </a:p>
        </p:txBody>
      </p:sp>
      <p:sp>
        <p:nvSpPr>
          <p:cNvPr id="33801" name="object 5">
            <a:extLst>
              <a:ext uri="{FF2B5EF4-FFF2-40B4-BE49-F238E27FC236}">
                <a16:creationId xmlns:a16="http://schemas.microsoft.com/office/drawing/2014/main" id="{7962D185-FAA0-4B17-9D10-B28A5B7B1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120" y="1618810"/>
            <a:ext cx="3395662" cy="25415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Verdana" panose="020B0604030504040204" pitchFamily="34" charset="0"/>
            </a:endParaRPr>
          </a:p>
        </p:txBody>
      </p:sp>
      <p:sp>
        <p:nvSpPr>
          <p:cNvPr id="33802" name="object 6">
            <a:extLst>
              <a:ext uri="{FF2B5EF4-FFF2-40B4-BE49-F238E27FC236}">
                <a16:creationId xmlns:a16="http://schemas.microsoft.com/office/drawing/2014/main" id="{462647EF-7BCB-4751-A756-00C6F1A18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024" y="5903237"/>
            <a:ext cx="70868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76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https://www.youtube.com/watch?v=2zCyB3JMgO8&amp;feature=youtu.be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>
            <a:extLst>
              <a:ext uri="{FF2B5EF4-FFF2-40B4-BE49-F238E27FC236}">
                <a16:creationId xmlns:a16="http://schemas.microsoft.com/office/drawing/2014/main" id="{D565F31B-9C29-47CD-8140-07F2905F5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917017"/>
            <a:ext cx="8229600" cy="561629"/>
          </a:xfrm>
        </p:spPr>
        <p:txBody>
          <a:bodyPr vert="horz" lIns="0" tIns="0" rIns="0" bIns="0" rtlCol="0" anchor="ctr">
            <a:spAutoFit/>
          </a:bodyPr>
          <a:lstStyle/>
          <a:p>
            <a:pPr marL="12700"/>
            <a:r>
              <a:rPr lang="pt-BR" altLang="pt-BR" sz="4000"/>
              <a:t>Aplicação do Gesso: Forro</a:t>
            </a:r>
            <a:endParaRPr lang="pt-BR" altLang="pt-BR" sz="4200"/>
          </a:p>
        </p:txBody>
      </p:sp>
      <p:sp>
        <p:nvSpPr>
          <p:cNvPr id="34819" name="object 3">
            <a:extLst>
              <a:ext uri="{FF2B5EF4-FFF2-40B4-BE49-F238E27FC236}">
                <a16:creationId xmlns:a16="http://schemas.microsoft.com/office/drawing/2014/main" id="{4C87258F-3994-4685-8B48-EA4871E6E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02" y="2017029"/>
            <a:ext cx="4491037" cy="3362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Verdana" panose="020B0604030504040204" pitchFamily="34" charset="0"/>
            </a:endParaRPr>
          </a:p>
        </p:txBody>
      </p:sp>
      <p:sp>
        <p:nvSpPr>
          <p:cNvPr id="34820" name="object 4">
            <a:extLst>
              <a:ext uri="{FF2B5EF4-FFF2-40B4-BE49-F238E27FC236}">
                <a16:creationId xmlns:a16="http://schemas.microsoft.com/office/drawing/2014/main" id="{BD2C7244-0485-41CD-BBA0-8D84FE435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665" y="2017028"/>
            <a:ext cx="4492464" cy="3362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ítulo 1">
            <a:extLst>
              <a:ext uri="{FF2B5EF4-FFF2-40B4-BE49-F238E27FC236}">
                <a16:creationId xmlns:a16="http://schemas.microsoft.com/office/drawing/2014/main" id="{E550A1E1-717B-495A-A236-98C155F8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Definição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5916A9B-EE6D-A50C-754F-75EB101F3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Aglomerante inorgânico obtido por calcinação do minério natural </a:t>
            </a:r>
            <a:r>
              <a:rPr lang="pt-BR" dirty="0" err="1"/>
              <a:t>gipso</a:t>
            </a:r>
            <a:endParaRPr lang="pt-BR" dirty="0"/>
          </a:p>
          <a:p>
            <a:pPr algn="just"/>
            <a:r>
              <a:rPr lang="pt-BR" dirty="0"/>
              <a:t>A gipsita ao ser calcinada em temperatura adequada de 350ºC perde parte da água de cristalização, obtendo-se o produto conhecido como gesso, ou seja, o gesso é o produto da desidratação parcial da gipsita - (CaSO4. 2H20)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ítulo 1">
            <a:extLst>
              <a:ext uri="{FF2B5EF4-FFF2-40B4-BE49-F238E27FC236}">
                <a16:creationId xmlns:a16="http://schemas.microsoft.com/office/drawing/2014/main" id="{30B78111-8C04-4347-91EA-40C10876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Recursos e Reservas</a:t>
            </a:r>
          </a:p>
        </p:txBody>
      </p:sp>
      <p:sp>
        <p:nvSpPr>
          <p:cNvPr id="6151" name="Espaço Reservado para Conteúdo 2">
            <a:extLst>
              <a:ext uri="{FF2B5EF4-FFF2-40B4-BE49-F238E27FC236}">
                <a16:creationId xmlns:a16="http://schemas.microsoft.com/office/drawing/2014/main" id="{3EEB87E8-7607-4F6D-892F-F691A3266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z="1800" dirty="0">
                <a:latin typeface="Verdana" panose="020B0604030504040204" pitchFamily="34" charset="0"/>
              </a:rPr>
              <a:t>Os estados do Pará, Bahia e Pernambuco acumulam 96,9 % do somatório das reservas. Como pode ser confirmado na TABELA 2, todo este quantitativo está distribuído pelas regiões norte e nordeste do país. </a:t>
            </a:r>
          </a:p>
          <a:p>
            <a:endParaRPr lang="pt-BR" altLang="pt-BR" sz="1800" dirty="0"/>
          </a:p>
        </p:txBody>
      </p:sp>
      <p:pic>
        <p:nvPicPr>
          <p:cNvPr id="6152" name="Picture 2">
            <a:extLst>
              <a:ext uri="{FF2B5EF4-FFF2-40B4-BE49-F238E27FC236}">
                <a16:creationId xmlns:a16="http://schemas.microsoft.com/office/drawing/2014/main" id="{11EF28AF-E782-475E-A806-C5275D42E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16231" r="11447" b="27251"/>
          <a:stretch>
            <a:fillRect/>
          </a:stretch>
        </p:blipFill>
        <p:spPr bwMode="auto">
          <a:xfrm>
            <a:off x="1757747" y="3658271"/>
            <a:ext cx="47879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Imagem 13">
            <a:extLst>
              <a:ext uri="{FF2B5EF4-FFF2-40B4-BE49-F238E27FC236}">
                <a16:creationId xmlns:a16="http://schemas.microsoft.com/office/drawing/2014/main" id="{78657948-B018-4CDB-A054-F95EF6D1E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43604" r="52910" b="14047"/>
          <a:stretch>
            <a:fillRect/>
          </a:stretch>
        </p:blipFill>
        <p:spPr bwMode="auto">
          <a:xfrm>
            <a:off x="6709160" y="3802735"/>
            <a:ext cx="27590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2">
            <a:extLst>
              <a:ext uri="{FF2B5EF4-FFF2-40B4-BE49-F238E27FC236}">
                <a16:creationId xmlns:a16="http://schemas.microsoft.com/office/drawing/2014/main" id="{B992D8B9-1C05-48D9-BC74-6FE872021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t="51682" r="52274" b="21875"/>
          <a:stretch>
            <a:fillRect/>
          </a:stretch>
        </p:blipFill>
        <p:spPr bwMode="auto">
          <a:xfrm>
            <a:off x="5783570" y="1714864"/>
            <a:ext cx="4546678" cy="342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ítulo 1">
            <a:extLst>
              <a:ext uri="{FF2B5EF4-FFF2-40B4-BE49-F238E27FC236}">
                <a16:creationId xmlns:a16="http://schemas.microsoft.com/office/drawing/2014/main" id="{A77C9A23-EB67-42D6-8A4B-E07209A7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Fluxograma do Processo Produtivo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1ADBEF-B3C8-F80D-DF03-63CF9AB11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96199"/>
            <a:ext cx="4546678" cy="3747384"/>
          </a:xfrm>
        </p:spPr>
        <p:txBody>
          <a:bodyPr/>
          <a:lstStyle/>
          <a:p>
            <a:pPr algn="just"/>
            <a:r>
              <a:rPr lang="pt-BR" dirty="0"/>
              <a:t>O gesso é um aglomerante de baixo consumo energético. </a:t>
            </a:r>
          </a:p>
          <a:p>
            <a:pPr algn="just"/>
            <a:r>
              <a:rPr lang="pt-BR" dirty="0"/>
              <a:t>Enquanto a temperatura para processamento do cimento Portland é da ordem de 1450 0C, a da cal entre 800 e 1000 0C, a do gesso não ultrapassa 3000C. </a:t>
            </a:r>
          </a:p>
          <a:p>
            <a:pPr algn="just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4F02FBD-5F9F-41B9-BAD6-2F851F5668E7}"/>
              </a:ext>
            </a:extLst>
          </p:cNvPr>
          <p:cNvSpPr/>
          <p:nvPr/>
        </p:nvSpPr>
        <p:spPr>
          <a:xfrm>
            <a:off x="3173414" y="5614986"/>
            <a:ext cx="6847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https://www.youtube.com/watch?v=TtvNRk1Ofyc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21D7E-7A43-77C0-AEEE-49CF2C8C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500" dirty="0"/>
              <a:t>Principais Usos na Construção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FF459E2-54D4-0548-A25B-5C408E2A1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96199"/>
            <a:ext cx="7655638" cy="3747384"/>
          </a:xfrm>
        </p:spPr>
        <p:txBody>
          <a:bodyPr>
            <a:normAutofit/>
          </a:bodyPr>
          <a:lstStyle/>
          <a:p>
            <a:r>
              <a:rPr lang="pt-BR" dirty="0"/>
              <a:t>Gesso para revestimento; </a:t>
            </a:r>
          </a:p>
          <a:p>
            <a:r>
              <a:rPr lang="pt-BR" dirty="0"/>
              <a:t>Placas e ornamentos de gesso fundido;</a:t>
            </a:r>
          </a:p>
          <a:p>
            <a:r>
              <a:rPr lang="pt-BR" dirty="0"/>
              <a:t>Chapas  de gesso acartonado; </a:t>
            </a:r>
          </a:p>
          <a:p>
            <a:r>
              <a:rPr lang="pt-BR" dirty="0"/>
              <a:t>Massas para tratamento de juntas de sistemas de gesso acartonado;</a:t>
            </a:r>
          </a:p>
          <a:p>
            <a:r>
              <a:rPr lang="pt-BR" dirty="0"/>
              <a:t>Indústria cimenteira.</a:t>
            </a:r>
          </a:p>
          <a:p>
            <a:endParaRPr lang="pt-BR" dirty="0"/>
          </a:p>
        </p:txBody>
      </p:sp>
      <p:pic>
        <p:nvPicPr>
          <p:cNvPr id="12295" name="Picture 2">
            <a:extLst>
              <a:ext uri="{FF2B5EF4-FFF2-40B4-BE49-F238E27FC236}">
                <a16:creationId xmlns:a16="http://schemas.microsoft.com/office/drawing/2014/main" id="{8ACD7F0B-4B8D-4D64-B979-9037CDE3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840" y="552782"/>
            <a:ext cx="2111375" cy="69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>
            <a:extLst>
              <a:ext uri="{FF2B5EF4-FFF2-40B4-BE49-F238E27FC236}">
                <a16:creationId xmlns:a16="http://schemas.microsoft.com/office/drawing/2014/main" id="{38227680-2806-4D11-A70C-59C604D70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886" y="2319671"/>
            <a:ext cx="2111375" cy="108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5">
            <a:extLst>
              <a:ext uri="{FF2B5EF4-FFF2-40B4-BE49-F238E27FC236}">
                <a16:creationId xmlns:a16="http://schemas.microsoft.com/office/drawing/2014/main" id="{5B734CF7-89DD-41C4-BCB5-3FB38A72C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8"/>
          <a:stretch>
            <a:fillRect/>
          </a:stretch>
        </p:blipFill>
        <p:spPr bwMode="auto">
          <a:xfrm>
            <a:off x="8496885" y="1262395"/>
            <a:ext cx="2111375" cy="104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6">
            <a:extLst>
              <a:ext uri="{FF2B5EF4-FFF2-40B4-BE49-F238E27FC236}">
                <a16:creationId xmlns:a16="http://schemas.microsoft.com/office/drawing/2014/main" id="{A7E41897-0BDE-4546-AEED-C198AAA01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0" b="13011"/>
          <a:stretch>
            <a:fillRect/>
          </a:stretch>
        </p:blipFill>
        <p:spPr bwMode="auto">
          <a:xfrm>
            <a:off x="8496886" y="3421395"/>
            <a:ext cx="2111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7">
            <a:extLst>
              <a:ext uri="{FF2B5EF4-FFF2-40B4-BE49-F238E27FC236}">
                <a16:creationId xmlns:a16="http://schemas.microsoft.com/office/drawing/2014/main" id="{355FD7E0-5149-4281-AB6C-6CD309B38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886" y="4643769"/>
            <a:ext cx="21113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13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2">
            <a:extLst>
              <a:ext uri="{FF2B5EF4-FFF2-40B4-BE49-F238E27FC236}">
                <a16:creationId xmlns:a16="http://schemas.microsoft.com/office/drawing/2014/main" id="{B99B9579-B87F-4C4D-9669-63833C2AF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688" y="501895"/>
            <a:ext cx="21923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>
            <a:extLst>
              <a:ext uri="{FF2B5EF4-FFF2-40B4-BE49-F238E27FC236}">
                <a16:creationId xmlns:a16="http://schemas.microsoft.com/office/drawing/2014/main" id="{5670FD16-3FA1-4C8E-A41B-3F729CACF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t="17445" r="78954" b="61703"/>
          <a:stretch>
            <a:fillRect/>
          </a:stretch>
        </p:blipFill>
        <p:spPr bwMode="auto">
          <a:xfrm>
            <a:off x="8076688" y="1698869"/>
            <a:ext cx="2192337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5">
            <a:extLst>
              <a:ext uri="{FF2B5EF4-FFF2-40B4-BE49-F238E27FC236}">
                <a16:creationId xmlns:a16="http://schemas.microsoft.com/office/drawing/2014/main" id="{AF015965-3DF9-4872-A7B6-B67FB264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" t="16185" r="70558" b="47247"/>
          <a:stretch>
            <a:fillRect/>
          </a:stretch>
        </p:blipFill>
        <p:spPr bwMode="auto">
          <a:xfrm>
            <a:off x="8076687" y="2968870"/>
            <a:ext cx="220821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6">
            <a:extLst>
              <a:ext uri="{FF2B5EF4-FFF2-40B4-BE49-F238E27FC236}">
                <a16:creationId xmlns:a16="http://schemas.microsoft.com/office/drawing/2014/main" id="{E883685D-A23D-4B80-9EA1-BD03A4B8B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26819" r="60384" b="31577"/>
          <a:stretch>
            <a:fillRect/>
          </a:stretch>
        </p:blipFill>
        <p:spPr bwMode="auto">
          <a:xfrm>
            <a:off x="8076687" y="4564307"/>
            <a:ext cx="220821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EA6E58-8B8D-1AF3-5266-4A0620FF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4209054" cy="1325563"/>
          </a:xfrm>
        </p:spPr>
        <p:txBody>
          <a:bodyPr/>
          <a:lstStyle/>
          <a:p>
            <a:r>
              <a:rPr lang="pt-BR" dirty="0"/>
              <a:t>Outros Usos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45D43C-04A2-A4FD-D65B-AAFD18DA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96199"/>
            <a:ext cx="7374284" cy="3747384"/>
          </a:xfrm>
        </p:spPr>
        <p:txBody>
          <a:bodyPr>
            <a:normAutofit/>
          </a:bodyPr>
          <a:lstStyle/>
          <a:p>
            <a:r>
              <a:rPr lang="pt-BR" dirty="0"/>
              <a:t>Na agricultura, para correção de solos e incremento da produção; </a:t>
            </a:r>
          </a:p>
          <a:p>
            <a:r>
              <a:rPr lang="pt-BR" dirty="0"/>
              <a:t>Na ortopedia;</a:t>
            </a:r>
          </a:p>
          <a:p>
            <a:r>
              <a:rPr lang="pt-BR" dirty="0"/>
              <a:t>Na odontologia; </a:t>
            </a:r>
          </a:p>
          <a:p>
            <a:r>
              <a:rPr lang="pt-BR" dirty="0"/>
              <a:t>Na arqueologia e na paleontologia;</a:t>
            </a:r>
          </a:p>
          <a:p>
            <a:r>
              <a:rPr lang="pt-BR" dirty="0"/>
              <a:t>Nas artes.</a:t>
            </a:r>
          </a:p>
          <a:p>
            <a:endParaRPr lang="pt-BR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8739C8A-A1B3-8337-3D81-5EEF13F5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Vantagens e Desvantagens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E57C335-402D-ECBB-D45E-8C902FADE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Vantagens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3F0159B-63EA-A3AB-CF50-8ED2601280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t-BR" dirty="0"/>
              <a:t>Leveza: paredes, divisórias e peças de gesso são mais leves do que peças feitas de outro material; e podem ser usadas em apartamentos, sem alterar a estrutura.</a:t>
            </a:r>
          </a:p>
          <a:p>
            <a:pPr algn="just"/>
            <a:r>
              <a:rPr lang="pt-BR" dirty="0"/>
              <a:t>Facilidade de manuseio para execução de detalhes e rapidez de aplicação.</a:t>
            </a:r>
          </a:p>
          <a:p>
            <a:pPr algn="just"/>
            <a:r>
              <a:rPr lang="pt-BR" dirty="0"/>
              <a:t>Recebe bem todos os tipos de pintura e acabamento.</a:t>
            </a:r>
          </a:p>
          <a:p>
            <a:pPr algn="just"/>
            <a:r>
              <a:rPr lang="pt-BR" dirty="0"/>
              <a:t>É inodoro e não agride a pele (tem uso biológico);</a:t>
            </a:r>
          </a:p>
          <a:p>
            <a:pPr algn="just"/>
            <a:r>
              <a:rPr lang="pt-BR" dirty="0"/>
              <a:t>Não libera poeira depois de instalado.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9C24BC49-7596-5F6A-69D5-AC5F3EBB6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Desvantagens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DACFF69-1B8C-7D3D-D29D-93D67D36153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t-BR" dirty="0"/>
              <a:t>Sujeira na instalação: O pó fino se espalha facilmente, o que às vezes é preferível à sujeira provocada por cimento, pedra, cal e água.</a:t>
            </a:r>
          </a:p>
          <a:p>
            <a:pPr algn="just"/>
            <a:r>
              <a:rPr lang="pt-BR" dirty="0"/>
              <a:t>Alto poder oxidante do gesso quando em contato com componentes ferrosos; </a:t>
            </a:r>
          </a:p>
          <a:p>
            <a:pPr algn="just"/>
            <a:r>
              <a:rPr lang="pt-BR" dirty="0"/>
              <a:t>Umidade;</a:t>
            </a:r>
          </a:p>
          <a:p>
            <a:pPr algn="just"/>
            <a:r>
              <a:rPr lang="pt-BR" dirty="0"/>
              <a:t>Mão de Obra;</a:t>
            </a:r>
          </a:p>
          <a:p>
            <a:pPr algn="just"/>
            <a:r>
              <a:rPr lang="pt-BR" dirty="0"/>
              <a:t>As placas Resistentes à Umidade (RU), produzidas especialmente para utilização em áreas molhadas. Possuem na composição do gesso, aditivos especiais que as tornam mais resistentes aos vapores e aos fungos resultantes da ação da umidade. </a:t>
            </a:r>
          </a:p>
        </p:txBody>
      </p:sp>
    </p:spTree>
    <p:extLst>
      <p:ext uri="{BB962C8B-B14F-4D97-AF65-F5344CB8AC3E}">
        <p14:creationId xmlns:p14="http://schemas.microsoft.com/office/powerpoint/2010/main" val="220300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7395F-3911-FCAC-995B-6B7E1032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Determinação da pega pela NBR 12128: aparelho de </a:t>
            </a:r>
            <a:r>
              <a:rPr lang="pt-BR" dirty="0" err="1"/>
              <a:t>Vicat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39F1AD-C147-45FC-EAF7-0441B3A5B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96199"/>
            <a:ext cx="5826465" cy="374738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Início da pega: instante em que a agulha  estaciona a 1mm da base;</a:t>
            </a:r>
          </a:p>
          <a:p>
            <a:pPr algn="just"/>
            <a:r>
              <a:rPr lang="pt-BR" dirty="0"/>
              <a:t>Fim da pega: Instante em que a agulha não  mais penetrar na pasta, deixando  apenas uma leve impressão.</a:t>
            </a:r>
          </a:p>
          <a:p>
            <a:pPr algn="just"/>
            <a:endParaRPr lang="pt-BR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B38BF99-FFC5-7F1E-1C98-C4E55881BCB1}"/>
              </a:ext>
            </a:extLst>
          </p:cNvPr>
          <p:cNvSpPr txBox="1"/>
          <p:nvPr/>
        </p:nvSpPr>
        <p:spPr>
          <a:xfrm>
            <a:off x="10288471" y="2537773"/>
            <a:ext cx="166712" cy="330581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>
              <a:lnSpc>
                <a:spcPts val="1310"/>
              </a:lnSpc>
              <a:defRPr/>
            </a:pPr>
            <a:r>
              <a:rPr sz="1200" dirty="0">
                <a:latin typeface="Arial"/>
                <a:cs typeface="Arial"/>
              </a:rPr>
              <a:t>“</a:t>
            </a:r>
            <a:r>
              <a:rPr sz="1200" spc="-10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ais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</a:t>
            </a:r>
            <a:r>
              <a:rPr sz="1200" spc="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strução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”,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IBRACON,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2007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32FA0C1-6551-CE2F-2AEA-D26546C94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580" y="2341644"/>
            <a:ext cx="3329024" cy="35019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7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A0F69-12BE-4FF8-A898-F2779964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/>
              <a:t>Aplicação do Gesso </a:t>
            </a:r>
            <a:r>
              <a:rPr lang="pt-BR" sz="4800" spc="-5" dirty="0"/>
              <a:t>:</a:t>
            </a:r>
            <a:r>
              <a:rPr lang="pt-BR" sz="4800" spc="-45" dirty="0"/>
              <a:t> </a:t>
            </a:r>
            <a:r>
              <a:rPr lang="pt-BR" sz="4800" spc="-5" dirty="0"/>
              <a:t>R</a:t>
            </a:r>
            <a:r>
              <a:rPr lang="pt-BR" spc="-5" dirty="0"/>
              <a:t>evestimento</a:t>
            </a:r>
            <a:endParaRPr lang="pt-BR" dirty="0"/>
          </a:p>
        </p:txBody>
      </p:sp>
      <p:sp>
        <p:nvSpPr>
          <p:cNvPr id="32776" name="object 3">
            <a:extLst>
              <a:ext uri="{FF2B5EF4-FFF2-40B4-BE49-F238E27FC236}">
                <a16:creationId xmlns:a16="http://schemas.microsoft.com/office/drawing/2014/main" id="{F072DC56-4083-4387-8C32-A7C85CE9D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350" y="1854532"/>
            <a:ext cx="5156200" cy="40719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Verdana" panose="020B0604030504040204" pitchFamily="34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6032692-6236-4828-B818-D3DD6E298FEE}"/>
              </a:ext>
            </a:extLst>
          </p:cNvPr>
          <p:cNvSpPr txBox="1"/>
          <p:nvPr/>
        </p:nvSpPr>
        <p:spPr>
          <a:xfrm>
            <a:off x="2883322" y="1544970"/>
            <a:ext cx="5676900" cy="285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b="1" spc="-10" dirty="0">
                <a:latin typeface="Arial"/>
                <a:cs typeface="Arial"/>
              </a:rPr>
              <a:t>Revestimento </a:t>
            </a:r>
            <a:r>
              <a:rPr b="1" spc="-5" dirty="0">
                <a:latin typeface="Arial"/>
                <a:cs typeface="Arial"/>
              </a:rPr>
              <a:t>de gesso desempenado </a:t>
            </a:r>
            <a:r>
              <a:rPr b="1" dirty="0">
                <a:latin typeface="Arial"/>
                <a:cs typeface="Arial"/>
              </a:rPr>
              <a:t>sobre</a:t>
            </a:r>
            <a:r>
              <a:rPr b="1" spc="12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parede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37879E7-4D80-4243-A3EC-624C8CFE7C78}"/>
              </a:ext>
            </a:extLst>
          </p:cNvPr>
          <p:cNvSpPr/>
          <p:nvPr/>
        </p:nvSpPr>
        <p:spPr>
          <a:xfrm>
            <a:off x="3143672" y="6120552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https://www.youtube.com/watch?v=ixqKmPrSjaI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F11C9FD3-E60B-2D2D-AF9A-3FD1223E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34" y="1945814"/>
            <a:ext cx="4498975" cy="3889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meoVTI">
  <a:themeElements>
    <a:clrScheme name="Mimeo">
      <a:dk1>
        <a:sysClr val="windowText" lastClr="000000"/>
      </a:dk1>
      <a:lt1>
        <a:sysClr val="window" lastClr="FFFFFF"/>
      </a:lt1>
      <a:dk2>
        <a:srgbClr val="011E31"/>
      </a:dk2>
      <a:lt2>
        <a:srgbClr val="FDF3E6"/>
      </a:lt2>
      <a:accent1>
        <a:srgbClr val="005E9E"/>
      </a:accent1>
      <a:accent2>
        <a:srgbClr val="38998D"/>
      </a:accent2>
      <a:accent3>
        <a:srgbClr val="EF8683"/>
      </a:accent3>
      <a:accent4>
        <a:srgbClr val="F04E28"/>
      </a:accent4>
      <a:accent5>
        <a:srgbClr val="DD992C"/>
      </a:accent5>
      <a:accent6>
        <a:srgbClr val="136E65"/>
      </a:accent6>
      <a:hlink>
        <a:srgbClr val="38998D"/>
      </a:hlink>
      <a:folHlink>
        <a:srgbClr val="F04E28"/>
      </a:folHlink>
    </a:clrScheme>
    <a:fontScheme name="Custom 3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meoVTI" id="{63E3BFD8-7F9C-46D1-A4F3-04054403C108}" vid="{C505C190-EE38-45FD-8294-6454536D04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498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Elephant</vt:lpstr>
      <vt:lpstr>Times New Roman</vt:lpstr>
      <vt:lpstr>Univers Condensed</vt:lpstr>
      <vt:lpstr>Verdana</vt:lpstr>
      <vt:lpstr>MimeoVTI</vt:lpstr>
      <vt:lpstr>Gesso</vt:lpstr>
      <vt:lpstr>Definição</vt:lpstr>
      <vt:lpstr>Recursos e Reservas</vt:lpstr>
      <vt:lpstr>Fluxograma do Processo Produtivo</vt:lpstr>
      <vt:lpstr>Principais Usos na Construção</vt:lpstr>
      <vt:lpstr>Outros Usos</vt:lpstr>
      <vt:lpstr>Vantagens e Desvantagens</vt:lpstr>
      <vt:lpstr>Determinação da pega pela NBR 12128: aparelho de Vicat</vt:lpstr>
      <vt:lpstr>Aplicação do Gesso : Revestimento</vt:lpstr>
      <vt:lpstr>Aplicação do Gesso: Drywall</vt:lpstr>
      <vt:lpstr>Aplicação do Gesso: Forro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Gesso</dc:title>
  <dc:creator>Talles Teylor Dos Santos Mello</dc:creator>
  <cp:lastModifiedBy>Talles Teylor Dos Santos Mello</cp:lastModifiedBy>
  <cp:revision>8</cp:revision>
  <dcterms:created xsi:type="dcterms:W3CDTF">2024-01-19T17:16:15Z</dcterms:created>
  <dcterms:modified xsi:type="dcterms:W3CDTF">2024-01-23T00:07:43Z</dcterms:modified>
</cp:coreProperties>
</file>