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81" r:id="rId2"/>
  </p:sldMasterIdLst>
  <p:notesMasterIdLst>
    <p:notesMasterId r:id="rId34"/>
  </p:notesMasterIdLst>
  <p:sldIdLst>
    <p:sldId id="256" r:id="rId3"/>
    <p:sldId id="287" r:id="rId4"/>
    <p:sldId id="320" r:id="rId5"/>
    <p:sldId id="288" r:id="rId6"/>
    <p:sldId id="259" r:id="rId7"/>
    <p:sldId id="261" r:id="rId8"/>
    <p:sldId id="331" r:id="rId9"/>
    <p:sldId id="282" r:id="rId10"/>
    <p:sldId id="283" r:id="rId11"/>
    <p:sldId id="284" r:id="rId12"/>
    <p:sldId id="274" r:id="rId13"/>
    <p:sldId id="264" r:id="rId14"/>
    <p:sldId id="294" r:id="rId15"/>
    <p:sldId id="295" r:id="rId16"/>
    <p:sldId id="299" r:id="rId17"/>
    <p:sldId id="265" r:id="rId18"/>
    <p:sldId id="266" r:id="rId19"/>
    <p:sldId id="290" r:id="rId20"/>
    <p:sldId id="270" r:id="rId21"/>
    <p:sldId id="322" r:id="rId22"/>
    <p:sldId id="323" r:id="rId23"/>
    <p:sldId id="316" r:id="rId24"/>
    <p:sldId id="324" r:id="rId25"/>
    <p:sldId id="326" r:id="rId26"/>
    <p:sldId id="327" r:id="rId27"/>
    <p:sldId id="328" r:id="rId28"/>
    <p:sldId id="329" r:id="rId29"/>
    <p:sldId id="302" r:id="rId30"/>
    <p:sldId id="273" r:id="rId31"/>
    <p:sldId id="330" r:id="rId32"/>
    <p:sldId id="31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0B6E3-2287-4D73-A848-1E2A60CC9C6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D3F520-ED81-4ADF-9FFB-0F3AE584D1EE}">
      <dgm:prSet/>
      <dgm:spPr/>
      <dgm:t>
        <a:bodyPr/>
        <a:lstStyle/>
        <a:p>
          <a:pPr algn="just"/>
          <a:r>
            <a:rPr lang="en-US" b="0"/>
            <a:t>Os condutores de águas pluviais não podem ser usados para  receber efluentes de esgotos sanitários;</a:t>
          </a:r>
        </a:p>
      </dgm:t>
    </dgm:pt>
    <dgm:pt modelId="{917E37C0-A674-495D-9330-D0081BB03AF1}" type="parTrans" cxnId="{1092276B-C36D-4AE1-8240-CA2B0CB0E223}">
      <dgm:prSet/>
      <dgm:spPr/>
      <dgm:t>
        <a:bodyPr/>
        <a:lstStyle/>
        <a:p>
          <a:pPr algn="just"/>
          <a:endParaRPr lang="en-US" b="0"/>
        </a:p>
      </dgm:t>
    </dgm:pt>
    <dgm:pt modelId="{CFF332CC-7B44-4733-AC50-C3D96A0E8713}" type="sibTrans" cxnId="{1092276B-C36D-4AE1-8240-CA2B0CB0E223}">
      <dgm:prSet/>
      <dgm:spPr/>
      <dgm:t>
        <a:bodyPr/>
        <a:lstStyle/>
        <a:p>
          <a:pPr algn="just"/>
          <a:endParaRPr lang="en-US" b="0"/>
        </a:p>
      </dgm:t>
    </dgm:pt>
    <dgm:pt modelId="{9CA7CABC-2EA0-4BF4-8447-7CDB36589B4E}">
      <dgm:prSet/>
      <dgm:spPr/>
      <dgm:t>
        <a:bodyPr/>
        <a:lstStyle/>
        <a:p>
          <a:pPr algn="just"/>
          <a:r>
            <a:rPr lang="en-US" b="0"/>
            <a:t>As superfícies horizontais de lajes devem ter uma declividade  mínima de 0,5% que garanta o escoamento</a:t>
          </a:r>
          <a:r>
            <a:rPr lang="pt-BR" b="0"/>
            <a:t> </a:t>
          </a:r>
          <a:r>
            <a:rPr lang="en-US" b="0"/>
            <a:t>das águas pluviais  até os pontos de drenagem previstos;</a:t>
          </a:r>
        </a:p>
      </dgm:t>
    </dgm:pt>
    <dgm:pt modelId="{2AE0F1DB-4D3B-4977-8422-60A22919EF8C}" type="parTrans" cxnId="{46922B56-FF2D-41A0-A889-1866CA0D7F22}">
      <dgm:prSet/>
      <dgm:spPr/>
      <dgm:t>
        <a:bodyPr/>
        <a:lstStyle/>
        <a:p>
          <a:pPr algn="just"/>
          <a:endParaRPr lang="en-US" b="0"/>
        </a:p>
      </dgm:t>
    </dgm:pt>
    <dgm:pt modelId="{E038DB8A-5BF7-47F0-B8B2-E7AB9FD9F90C}" type="sibTrans" cxnId="{46922B56-FF2D-41A0-A889-1866CA0D7F22}">
      <dgm:prSet/>
      <dgm:spPr/>
      <dgm:t>
        <a:bodyPr/>
        <a:lstStyle/>
        <a:p>
          <a:pPr algn="just"/>
          <a:endParaRPr lang="en-US" b="0"/>
        </a:p>
      </dgm:t>
    </dgm:pt>
    <dgm:pt modelId="{EAF04FF7-21DF-49B0-A24A-C93ADBC533C0}">
      <dgm:prSet/>
      <dgm:spPr/>
      <dgm:t>
        <a:bodyPr/>
        <a:lstStyle/>
        <a:p>
          <a:pPr algn="just"/>
          <a:r>
            <a:rPr lang="en-US" b="0"/>
            <a:t>O diâmetro interno mínimo dos condutores verticais de seção  circular é 75mm;</a:t>
          </a:r>
        </a:p>
      </dgm:t>
    </dgm:pt>
    <dgm:pt modelId="{E700A91E-C757-4D25-A8A7-969EBD177E3C}" type="parTrans" cxnId="{C750C138-04CD-40E9-A7E4-E4A6D43A3231}">
      <dgm:prSet/>
      <dgm:spPr/>
      <dgm:t>
        <a:bodyPr/>
        <a:lstStyle/>
        <a:p>
          <a:pPr algn="just"/>
          <a:endParaRPr lang="en-US" b="0"/>
        </a:p>
      </dgm:t>
    </dgm:pt>
    <dgm:pt modelId="{70E2FEEB-5D8C-44D7-808E-04D0C18BA309}" type="sibTrans" cxnId="{C750C138-04CD-40E9-A7E4-E4A6D43A3231}">
      <dgm:prSet/>
      <dgm:spPr/>
      <dgm:t>
        <a:bodyPr/>
        <a:lstStyle/>
        <a:p>
          <a:pPr algn="just"/>
          <a:endParaRPr lang="en-US" b="0"/>
        </a:p>
      </dgm:t>
    </dgm:pt>
    <dgm:pt modelId="{491749BA-A51B-4F19-B390-3175E9313B7B}">
      <dgm:prSet/>
      <dgm:spPr/>
      <dgm:t>
        <a:bodyPr/>
        <a:lstStyle/>
        <a:p>
          <a:pPr algn="just"/>
          <a:r>
            <a:rPr lang="en-US" b="0" dirty="0" err="1"/>
            <a:t>Os</a:t>
          </a:r>
          <a:r>
            <a:rPr lang="en-US" b="0" dirty="0"/>
            <a:t> </a:t>
          </a:r>
          <a:r>
            <a:rPr lang="en-US" b="0" dirty="0" err="1"/>
            <a:t>condutores</a:t>
          </a:r>
          <a:r>
            <a:rPr lang="en-US" b="0" dirty="0"/>
            <a:t> </a:t>
          </a:r>
          <a:r>
            <a:rPr lang="en-US" b="0" dirty="0" err="1"/>
            <a:t>horizontais</a:t>
          </a:r>
          <a:r>
            <a:rPr lang="en-US" b="0" dirty="0"/>
            <a:t> </a:t>
          </a:r>
          <a:r>
            <a:rPr lang="en-US" b="0" dirty="0" err="1"/>
            <a:t>devem</a:t>
          </a:r>
          <a:r>
            <a:rPr lang="en-US" b="0" dirty="0"/>
            <a:t> ser </a:t>
          </a:r>
          <a:r>
            <a:rPr lang="en-US" b="0" dirty="0" err="1"/>
            <a:t>projetados</a:t>
          </a:r>
          <a:r>
            <a:rPr lang="en-US" b="0" dirty="0"/>
            <a:t>, sempre que  </a:t>
          </a:r>
          <a:r>
            <a:rPr lang="en-US" b="0" dirty="0" err="1"/>
            <a:t>possível</a:t>
          </a:r>
          <a:r>
            <a:rPr lang="en-US" b="0" dirty="0"/>
            <a:t>, com </a:t>
          </a:r>
          <a:r>
            <a:rPr lang="en-US" b="0" dirty="0" err="1"/>
            <a:t>declividade</a:t>
          </a:r>
          <a:r>
            <a:rPr lang="en-US" b="0" dirty="0"/>
            <a:t> </a:t>
          </a:r>
          <a:r>
            <a:rPr lang="en-US" b="0" dirty="0" err="1"/>
            <a:t>uniforme</a:t>
          </a:r>
          <a:r>
            <a:rPr lang="en-US" b="0" dirty="0"/>
            <a:t> com valor </a:t>
          </a:r>
          <a:r>
            <a:rPr lang="en-US" b="0" dirty="0" err="1"/>
            <a:t>mínimo</a:t>
          </a:r>
          <a:r>
            <a:rPr lang="en-US" b="0" dirty="0"/>
            <a:t> de 0,5%;</a:t>
          </a:r>
        </a:p>
      </dgm:t>
    </dgm:pt>
    <dgm:pt modelId="{7DA0EF55-2173-4AD5-858A-51F886906F64}" type="parTrans" cxnId="{83CE4EF4-A13C-42B7-A9D0-E7C847F4D2D6}">
      <dgm:prSet/>
      <dgm:spPr/>
      <dgm:t>
        <a:bodyPr/>
        <a:lstStyle/>
        <a:p>
          <a:pPr algn="just"/>
          <a:endParaRPr lang="en-US" b="0"/>
        </a:p>
      </dgm:t>
    </dgm:pt>
    <dgm:pt modelId="{A68EA618-A198-4BDD-A688-504471C9491C}" type="sibTrans" cxnId="{83CE4EF4-A13C-42B7-A9D0-E7C847F4D2D6}">
      <dgm:prSet/>
      <dgm:spPr/>
      <dgm:t>
        <a:bodyPr/>
        <a:lstStyle/>
        <a:p>
          <a:pPr algn="just"/>
          <a:endParaRPr lang="en-US" b="0"/>
        </a:p>
      </dgm:t>
    </dgm:pt>
    <dgm:pt modelId="{5C0DCD2B-AA8B-40B3-94CE-0DDCC264C506}" type="pres">
      <dgm:prSet presAssocID="{D290B6E3-2287-4D73-A848-1E2A60CC9C69}" presName="vert0" presStyleCnt="0">
        <dgm:presLayoutVars>
          <dgm:dir/>
          <dgm:animOne val="branch"/>
          <dgm:animLvl val="lvl"/>
        </dgm:presLayoutVars>
      </dgm:prSet>
      <dgm:spPr/>
    </dgm:pt>
    <dgm:pt modelId="{662793E5-CB79-4EF1-830A-1E91078D6921}" type="pres">
      <dgm:prSet presAssocID="{D9D3F520-ED81-4ADF-9FFB-0F3AE584D1EE}" presName="thickLine" presStyleLbl="alignNode1" presStyleIdx="0" presStyleCnt="4"/>
      <dgm:spPr/>
    </dgm:pt>
    <dgm:pt modelId="{15F0FBCC-C83E-42A4-B337-733E0D95634D}" type="pres">
      <dgm:prSet presAssocID="{D9D3F520-ED81-4ADF-9FFB-0F3AE584D1EE}" presName="horz1" presStyleCnt="0"/>
      <dgm:spPr/>
    </dgm:pt>
    <dgm:pt modelId="{D1A624E5-A26E-4FBC-B3E6-B5F7C8EEA94C}" type="pres">
      <dgm:prSet presAssocID="{D9D3F520-ED81-4ADF-9FFB-0F3AE584D1EE}" presName="tx1" presStyleLbl="revTx" presStyleIdx="0" presStyleCnt="4"/>
      <dgm:spPr/>
    </dgm:pt>
    <dgm:pt modelId="{5BE615D5-A8D0-4C6F-BEED-15C099D3FE31}" type="pres">
      <dgm:prSet presAssocID="{D9D3F520-ED81-4ADF-9FFB-0F3AE584D1EE}" presName="vert1" presStyleCnt="0"/>
      <dgm:spPr/>
    </dgm:pt>
    <dgm:pt modelId="{65A299EF-32F8-4DA2-BA8D-76117CCA606F}" type="pres">
      <dgm:prSet presAssocID="{9CA7CABC-2EA0-4BF4-8447-7CDB36589B4E}" presName="thickLine" presStyleLbl="alignNode1" presStyleIdx="1" presStyleCnt="4"/>
      <dgm:spPr/>
    </dgm:pt>
    <dgm:pt modelId="{D1CFDDF6-6593-4CFB-BE86-3C742968B7AD}" type="pres">
      <dgm:prSet presAssocID="{9CA7CABC-2EA0-4BF4-8447-7CDB36589B4E}" presName="horz1" presStyleCnt="0"/>
      <dgm:spPr/>
    </dgm:pt>
    <dgm:pt modelId="{E0E52CED-F72B-469E-8479-8D40CEE554B8}" type="pres">
      <dgm:prSet presAssocID="{9CA7CABC-2EA0-4BF4-8447-7CDB36589B4E}" presName="tx1" presStyleLbl="revTx" presStyleIdx="1" presStyleCnt="4"/>
      <dgm:spPr/>
    </dgm:pt>
    <dgm:pt modelId="{CD2FF82E-3207-4ACB-8182-B9B314270564}" type="pres">
      <dgm:prSet presAssocID="{9CA7CABC-2EA0-4BF4-8447-7CDB36589B4E}" presName="vert1" presStyleCnt="0"/>
      <dgm:spPr/>
    </dgm:pt>
    <dgm:pt modelId="{E671CBDD-0DE3-4548-873A-FC6DFC8A944A}" type="pres">
      <dgm:prSet presAssocID="{EAF04FF7-21DF-49B0-A24A-C93ADBC533C0}" presName="thickLine" presStyleLbl="alignNode1" presStyleIdx="2" presStyleCnt="4"/>
      <dgm:spPr/>
    </dgm:pt>
    <dgm:pt modelId="{4ECF9247-EBF6-47FD-B036-407F9D05B13E}" type="pres">
      <dgm:prSet presAssocID="{EAF04FF7-21DF-49B0-A24A-C93ADBC533C0}" presName="horz1" presStyleCnt="0"/>
      <dgm:spPr/>
    </dgm:pt>
    <dgm:pt modelId="{8E1EAEBA-B488-4BED-BBAF-7BF51464D73D}" type="pres">
      <dgm:prSet presAssocID="{EAF04FF7-21DF-49B0-A24A-C93ADBC533C0}" presName="tx1" presStyleLbl="revTx" presStyleIdx="2" presStyleCnt="4"/>
      <dgm:spPr/>
    </dgm:pt>
    <dgm:pt modelId="{E0D27B0D-A63D-4F12-88C5-B59522EADED0}" type="pres">
      <dgm:prSet presAssocID="{EAF04FF7-21DF-49B0-A24A-C93ADBC533C0}" presName="vert1" presStyleCnt="0"/>
      <dgm:spPr/>
    </dgm:pt>
    <dgm:pt modelId="{3B6E31DC-C699-4C04-A1AE-54C89F439793}" type="pres">
      <dgm:prSet presAssocID="{491749BA-A51B-4F19-B390-3175E9313B7B}" presName="thickLine" presStyleLbl="alignNode1" presStyleIdx="3" presStyleCnt="4"/>
      <dgm:spPr/>
    </dgm:pt>
    <dgm:pt modelId="{6189A568-63D2-4D79-811F-A778756FA177}" type="pres">
      <dgm:prSet presAssocID="{491749BA-A51B-4F19-B390-3175E9313B7B}" presName="horz1" presStyleCnt="0"/>
      <dgm:spPr/>
    </dgm:pt>
    <dgm:pt modelId="{415E0140-86B6-49EB-BF7A-32FC553BCCD2}" type="pres">
      <dgm:prSet presAssocID="{491749BA-A51B-4F19-B390-3175E9313B7B}" presName="tx1" presStyleLbl="revTx" presStyleIdx="3" presStyleCnt="4"/>
      <dgm:spPr/>
    </dgm:pt>
    <dgm:pt modelId="{82A0DCF0-AC7F-4C0C-A8E0-D9904C31E46E}" type="pres">
      <dgm:prSet presAssocID="{491749BA-A51B-4F19-B390-3175E9313B7B}" presName="vert1" presStyleCnt="0"/>
      <dgm:spPr/>
    </dgm:pt>
  </dgm:ptLst>
  <dgm:cxnLst>
    <dgm:cxn modelId="{BDB4C232-F77F-43B8-A848-D4CFDA6C5089}" type="presOf" srcId="{D9D3F520-ED81-4ADF-9FFB-0F3AE584D1EE}" destId="{D1A624E5-A26E-4FBC-B3E6-B5F7C8EEA94C}" srcOrd="0" destOrd="0" presId="urn:microsoft.com/office/officeart/2008/layout/LinedList"/>
    <dgm:cxn modelId="{C750C138-04CD-40E9-A7E4-E4A6D43A3231}" srcId="{D290B6E3-2287-4D73-A848-1E2A60CC9C69}" destId="{EAF04FF7-21DF-49B0-A24A-C93ADBC533C0}" srcOrd="2" destOrd="0" parTransId="{E700A91E-C757-4D25-A8A7-969EBD177E3C}" sibTransId="{70E2FEEB-5D8C-44D7-808E-04D0C18BA309}"/>
    <dgm:cxn modelId="{1092276B-C36D-4AE1-8240-CA2B0CB0E223}" srcId="{D290B6E3-2287-4D73-A848-1E2A60CC9C69}" destId="{D9D3F520-ED81-4ADF-9FFB-0F3AE584D1EE}" srcOrd="0" destOrd="0" parTransId="{917E37C0-A674-495D-9330-D0081BB03AF1}" sibTransId="{CFF332CC-7B44-4733-AC50-C3D96A0E8713}"/>
    <dgm:cxn modelId="{73FA1B4E-C00C-4CBF-B91D-8A3996C7DFF3}" type="presOf" srcId="{EAF04FF7-21DF-49B0-A24A-C93ADBC533C0}" destId="{8E1EAEBA-B488-4BED-BBAF-7BF51464D73D}" srcOrd="0" destOrd="0" presId="urn:microsoft.com/office/officeart/2008/layout/LinedList"/>
    <dgm:cxn modelId="{46922B56-FF2D-41A0-A889-1866CA0D7F22}" srcId="{D290B6E3-2287-4D73-A848-1E2A60CC9C69}" destId="{9CA7CABC-2EA0-4BF4-8447-7CDB36589B4E}" srcOrd="1" destOrd="0" parTransId="{2AE0F1DB-4D3B-4977-8422-60A22919EF8C}" sibTransId="{E038DB8A-5BF7-47F0-B8B2-E7AB9FD9F90C}"/>
    <dgm:cxn modelId="{7A3E7AC5-2058-4380-BAD2-3CCF59B3F340}" type="presOf" srcId="{491749BA-A51B-4F19-B390-3175E9313B7B}" destId="{415E0140-86B6-49EB-BF7A-32FC553BCCD2}" srcOrd="0" destOrd="0" presId="urn:microsoft.com/office/officeart/2008/layout/LinedList"/>
    <dgm:cxn modelId="{B21490D6-63A6-47FF-8B52-E86B0AE2034C}" type="presOf" srcId="{D290B6E3-2287-4D73-A848-1E2A60CC9C69}" destId="{5C0DCD2B-AA8B-40B3-94CE-0DDCC264C506}" srcOrd="0" destOrd="0" presId="urn:microsoft.com/office/officeart/2008/layout/LinedList"/>
    <dgm:cxn modelId="{302993EB-25F4-4649-AADC-8A76CAF06FDA}" type="presOf" srcId="{9CA7CABC-2EA0-4BF4-8447-7CDB36589B4E}" destId="{E0E52CED-F72B-469E-8479-8D40CEE554B8}" srcOrd="0" destOrd="0" presId="urn:microsoft.com/office/officeart/2008/layout/LinedList"/>
    <dgm:cxn modelId="{83CE4EF4-A13C-42B7-A9D0-E7C847F4D2D6}" srcId="{D290B6E3-2287-4D73-A848-1E2A60CC9C69}" destId="{491749BA-A51B-4F19-B390-3175E9313B7B}" srcOrd="3" destOrd="0" parTransId="{7DA0EF55-2173-4AD5-858A-51F886906F64}" sibTransId="{A68EA618-A198-4BDD-A688-504471C9491C}"/>
    <dgm:cxn modelId="{7E6B0F35-8EF6-4A8F-90C3-144E0399174E}" type="presParOf" srcId="{5C0DCD2B-AA8B-40B3-94CE-0DDCC264C506}" destId="{662793E5-CB79-4EF1-830A-1E91078D6921}" srcOrd="0" destOrd="0" presId="urn:microsoft.com/office/officeart/2008/layout/LinedList"/>
    <dgm:cxn modelId="{1D3F4E19-3B2A-4343-ACBF-8F7B2A61D470}" type="presParOf" srcId="{5C0DCD2B-AA8B-40B3-94CE-0DDCC264C506}" destId="{15F0FBCC-C83E-42A4-B337-733E0D95634D}" srcOrd="1" destOrd="0" presId="urn:microsoft.com/office/officeart/2008/layout/LinedList"/>
    <dgm:cxn modelId="{30FD9DFE-C086-41CC-B8AC-BB04494D1768}" type="presParOf" srcId="{15F0FBCC-C83E-42A4-B337-733E0D95634D}" destId="{D1A624E5-A26E-4FBC-B3E6-B5F7C8EEA94C}" srcOrd="0" destOrd="0" presId="urn:microsoft.com/office/officeart/2008/layout/LinedList"/>
    <dgm:cxn modelId="{1C34D516-1214-4948-9636-3C658836FBEF}" type="presParOf" srcId="{15F0FBCC-C83E-42A4-B337-733E0D95634D}" destId="{5BE615D5-A8D0-4C6F-BEED-15C099D3FE31}" srcOrd="1" destOrd="0" presId="urn:microsoft.com/office/officeart/2008/layout/LinedList"/>
    <dgm:cxn modelId="{8C2A6E21-3F62-43F6-AC71-AF0E0F2B113E}" type="presParOf" srcId="{5C0DCD2B-AA8B-40B3-94CE-0DDCC264C506}" destId="{65A299EF-32F8-4DA2-BA8D-76117CCA606F}" srcOrd="2" destOrd="0" presId="urn:microsoft.com/office/officeart/2008/layout/LinedList"/>
    <dgm:cxn modelId="{C7ED9A06-0CDA-485D-BA9C-338C4056881D}" type="presParOf" srcId="{5C0DCD2B-AA8B-40B3-94CE-0DDCC264C506}" destId="{D1CFDDF6-6593-4CFB-BE86-3C742968B7AD}" srcOrd="3" destOrd="0" presId="urn:microsoft.com/office/officeart/2008/layout/LinedList"/>
    <dgm:cxn modelId="{6861B3BC-CD69-462D-8596-547D45713C6D}" type="presParOf" srcId="{D1CFDDF6-6593-4CFB-BE86-3C742968B7AD}" destId="{E0E52CED-F72B-469E-8479-8D40CEE554B8}" srcOrd="0" destOrd="0" presId="urn:microsoft.com/office/officeart/2008/layout/LinedList"/>
    <dgm:cxn modelId="{DAF30AB6-E89E-4ECB-AB93-5A5F5005D242}" type="presParOf" srcId="{D1CFDDF6-6593-4CFB-BE86-3C742968B7AD}" destId="{CD2FF82E-3207-4ACB-8182-B9B314270564}" srcOrd="1" destOrd="0" presId="urn:microsoft.com/office/officeart/2008/layout/LinedList"/>
    <dgm:cxn modelId="{ADEC1304-AC7D-455D-BFE9-C8F6A7177354}" type="presParOf" srcId="{5C0DCD2B-AA8B-40B3-94CE-0DDCC264C506}" destId="{E671CBDD-0DE3-4548-873A-FC6DFC8A944A}" srcOrd="4" destOrd="0" presId="urn:microsoft.com/office/officeart/2008/layout/LinedList"/>
    <dgm:cxn modelId="{1330E161-8DEB-46E5-8D67-C3FC6A2A321F}" type="presParOf" srcId="{5C0DCD2B-AA8B-40B3-94CE-0DDCC264C506}" destId="{4ECF9247-EBF6-47FD-B036-407F9D05B13E}" srcOrd="5" destOrd="0" presId="urn:microsoft.com/office/officeart/2008/layout/LinedList"/>
    <dgm:cxn modelId="{38F604FE-E80E-4FC3-9111-6DA094F960DC}" type="presParOf" srcId="{4ECF9247-EBF6-47FD-B036-407F9D05B13E}" destId="{8E1EAEBA-B488-4BED-BBAF-7BF51464D73D}" srcOrd="0" destOrd="0" presId="urn:microsoft.com/office/officeart/2008/layout/LinedList"/>
    <dgm:cxn modelId="{547AB245-2173-41D0-8806-A25E83E2890F}" type="presParOf" srcId="{4ECF9247-EBF6-47FD-B036-407F9D05B13E}" destId="{E0D27B0D-A63D-4F12-88C5-B59522EADED0}" srcOrd="1" destOrd="0" presId="urn:microsoft.com/office/officeart/2008/layout/LinedList"/>
    <dgm:cxn modelId="{F697C020-FEE3-41F3-86F3-2C8245A55762}" type="presParOf" srcId="{5C0DCD2B-AA8B-40B3-94CE-0DDCC264C506}" destId="{3B6E31DC-C699-4C04-A1AE-54C89F439793}" srcOrd="6" destOrd="0" presId="urn:microsoft.com/office/officeart/2008/layout/LinedList"/>
    <dgm:cxn modelId="{761CE974-68F4-496A-902A-2720F6DB4BF1}" type="presParOf" srcId="{5C0DCD2B-AA8B-40B3-94CE-0DDCC264C506}" destId="{6189A568-63D2-4D79-811F-A778756FA177}" srcOrd="7" destOrd="0" presId="urn:microsoft.com/office/officeart/2008/layout/LinedList"/>
    <dgm:cxn modelId="{4662956E-8305-40BF-B298-2A59AD4997AF}" type="presParOf" srcId="{6189A568-63D2-4D79-811F-A778756FA177}" destId="{415E0140-86B6-49EB-BF7A-32FC553BCCD2}" srcOrd="0" destOrd="0" presId="urn:microsoft.com/office/officeart/2008/layout/LinedList"/>
    <dgm:cxn modelId="{3F160202-1613-40C2-802F-8C923885E854}" type="presParOf" srcId="{6189A568-63D2-4D79-811F-A778756FA177}" destId="{82A0DCF0-AC7F-4C0C-A8E0-D9904C31E4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93E5-CB79-4EF1-830A-1E91078D6921}">
      <dsp:nvSpPr>
        <dsp:cNvPr id="0" name=""/>
        <dsp:cNvSpPr/>
      </dsp:nvSpPr>
      <dsp:spPr>
        <a:xfrm>
          <a:off x="0" y="0"/>
          <a:ext cx="68888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624E5-A26E-4FBC-B3E6-B5F7C8EEA94C}">
      <dsp:nvSpPr>
        <dsp:cNvPr id="0" name=""/>
        <dsp:cNvSpPr/>
      </dsp:nvSpPr>
      <dsp:spPr>
        <a:xfrm>
          <a:off x="0" y="0"/>
          <a:ext cx="6888816" cy="82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Os condutores de águas pluviais não podem ser usados para  receber efluentes de esgotos sanitários;</a:t>
          </a:r>
        </a:p>
      </dsp:txBody>
      <dsp:txXfrm>
        <a:off x="0" y="0"/>
        <a:ext cx="6888816" cy="823724"/>
      </dsp:txXfrm>
    </dsp:sp>
    <dsp:sp modelId="{65A299EF-32F8-4DA2-BA8D-76117CCA606F}">
      <dsp:nvSpPr>
        <dsp:cNvPr id="0" name=""/>
        <dsp:cNvSpPr/>
      </dsp:nvSpPr>
      <dsp:spPr>
        <a:xfrm>
          <a:off x="0" y="823724"/>
          <a:ext cx="688881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52CED-F72B-469E-8479-8D40CEE554B8}">
      <dsp:nvSpPr>
        <dsp:cNvPr id="0" name=""/>
        <dsp:cNvSpPr/>
      </dsp:nvSpPr>
      <dsp:spPr>
        <a:xfrm>
          <a:off x="0" y="823724"/>
          <a:ext cx="6888816" cy="82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As superfícies horizontais de lajes devem ter uma declividade  mínima de 0,5% que garanta o escoamento</a:t>
          </a:r>
          <a:r>
            <a:rPr lang="pt-BR" sz="1700" b="0" kern="1200"/>
            <a:t> </a:t>
          </a:r>
          <a:r>
            <a:rPr lang="en-US" sz="1700" b="0" kern="1200"/>
            <a:t>das águas pluviais  até os pontos de drenagem previstos;</a:t>
          </a:r>
        </a:p>
      </dsp:txBody>
      <dsp:txXfrm>
        <a:off x="0" y="823724"/>
        <a:ext cx="6888816" cy="823724"/>
      </dsp:txXfrm>
    </dsp:sp>
    <dsp:sp modelId="{E671CBDD-0DE3-4548-873A-FC6DFC8A944A}">
      <dsp:nvSpPr>
        <dsp:cNvPr id="0" name=""/>
        <dsp:cNvSpPr/>
      </dsp:nvSpPr>
      <dsp:spPr>
        <a:xfrm>
          <a:off x="0" y="1647448"/>
          <a:ext cx="68888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EAEBA-B488-4BED-BBAF-7BF51464D73D}">
      <dsp:nvSpPr>
        <dsp:cNvPr id="0" name=""/>
        <dsp:cNvSpPr/>
      </dsp:nvSpPr>
      <dsp:spPr>
        <a:xfrm>
          <a:off x="0" y="1647448"/>
          <a:ext cx="6888816" cy="82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O diâmetro interno mínimo dos condutores verticais de seção  circular é 75mm;</a:t>
          </a:r>
        </a:p>
      </dsp:txBody>
      <dsp:txXfrm>
        <a:off x="0" y="1647448"/>
        <a:ext cx="6888816" cy="823724"/>
      </dsp:txXfrm>
    </dsp:sp>
    <dsp:sp modelId="{3B6E31DC-C699-4C04-A1AE-54C89F439793}">
      <dsp:nvSpPr>
        <dsp:cNvPr id="0" name=""/>
        <dsp:cNvSpPr/>
      </dsp:nvSpPr>
      <dsp:spPr>
        <a:xfrm>
          <a:off x="0" y="2471173"/>
          <a:ext cx="6888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E0140-86B6-49EB-BF7A-32FC553BCCD2}">
      <dsp:nvSpPr>
        <dsp:cNvPr id="0" name=""/>
        <dsp:cNvSpPr/>
      </dsp:nvSpPr>
      <dsp:spPr>
        <a:xfrm>
          <a:off x="0" y="2471173"/>
          <a:ext cx="6888816" cy="82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/>
            <a:t>Os</a:t>
          </a:r>
          <a:r>
            <a:rPr lang="en-US" sz="1700" b="0" kern="1200" dirty="0"/>
            <a:t> </a:t>
          </a:r>
          <a:r>
            <a:rPr lang="en-US" sz="1700" b="0" kern="1200" dirty="0" err="1"/>
            <a:t>condutores</a:t>
          </a:r>
          <a:r>
            <a:rPr lang="en-US" sz="1700" b="0" kern="1200" dirty="0"/>
            <a:t> </a:t>
          </a:r>
          <a:r>
            <a:rPr lang="en-US" sz="1700" b="0" kern="1200" dirty="0" err="1"/>
            <a:t>horizontais</a:t>
          </a:r>
          <a:r>
            <a:rPr lang="en-US" sz="1700" b="0" kern="1200" dirty="0"/>
            <a:t> </a:t>
          </a:r>
          <a:r>
            <a:rPr lang="en-US" sz="1700" b="0" kern="1200" dirty="0" err="1"/>
            <a:t>devem</a:t>
          </a:r>
          <a:r>
            <a:rPr lang="en-US" sz="1700" b="0" kern="1200" dirty="0"/>
            <a:t> ser </a:t>
          </a:r>
          <a:r>
            <a:rPr lang="en-US" sz="1700" b="0" kern="1200" dirty="0" err="1"/>
            <a:t>projetados</a:t>
          </a:r>
          <a:r>
            <a:rPr lang="en-US" sz="1700" b="0" kern="1200" dirty="0"/>
            <a:t>, sempre que  </a:t>
          </a:r>
          <a:r>
            <a:rPr lang="en-US" sz="1700" b="0" kern="1200" dirty="0" err="1"/>
            <a:t>possível</a:t>
          </a:r>
          <a:r>
            <a:rPr lang="en-US" sz="1700" b="0" kern="1200" dirty="0"/>
            <a:t>, com </a:t>
          </a:r>
          <a:r>
            <a:rPr lang="en-US" sz="1700" b="0" kern="1200" dirty="0" err="1"/>
            <a:t>declividade</a:t>
          </a:r>
          <a:r>
            <a:rPr lang="en-US" sz="1700" b="0" kern="1200" dirty="0"/>
            <a:t> </a:t>
          </a:r>
          <a:r>
            <a:rPr lang="en-US" sz="1700" b="0" kern="1200" dirty="0" err="1"/>
            <a:t>uniforme</a:t>
          </a:r>
          <a:r>
            <a:rPr lang="en-US" sz="1700" b="0" kern="1200" dirty="0"/>
            <a:t> com valor </a:t>
          </a:r>
          <a:r>
            <a:rPr lang="en-US" sz="1700" b="0" kern="1200" dirty="0" err="1"/>
            <a:t>mínimo</a:t>
          </a:r>
          <a:r>
            <a:rPr lang="en-US" sz="1700" b="0" kern="1200" dirty="0"/>
            <a:t> de 0,5%;</a:t>
          </a:r>
        </a:p>
      </dsp:txBody>
      <dsp:txXfrm>
        <a:off x="0" y="2471173"/>
        <a:ext cx="6888816" cy="82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AF78-407F-4381-B1FC-2D00ABDC2D64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ED17-4F7C-4CDD-92DA-2B19F1E1B1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7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0ED17-4F7C-4CDD-92DA-2B19F1E1B1E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0ED17-4F7C-4CDD-92DA-2B19F1E1B1E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7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0ED17-4F7C-4CDD-92DA-2B19F1E1B1E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67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84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67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92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29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02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85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9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74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63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122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94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5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121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74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51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72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19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6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10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59B978-41DD-44C8-B37B-09E0E1008E71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D9CD2A1-4553-4797-B45F-B2C7CFD3D4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1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7.jpg"/><Relationship Id="rId7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6.emf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9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1.png"/><Relationship Id="rId10" Type="http://schemas.openxmlformats.org/officeDocument/2006/relationships/image" Target="../media/image59.png"/><Relationship Id="rId4" Type="http://schemas.openxmlformats.org/officeDocument/2006/relationships/image" Target="../media/image30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55">
            <a:extLst>
              <a:ext uri="{FF2B5EF4-FFF2-40B4-BE49-F238E27FC236}">
                <a16:creationId xmlns:a16="http://schemas.microsoft.com/office/drawing/2014/main" id="{CFB57ED5-941D-44E2-9320-56A0A026F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7A1BE9A9-6FBF-4CF1-8F0C-BFCFF1FD9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m para Ã¡guas pluviais">
            <a:extLst>
              <a:ext uri="{FF2B5EF4-FFF2-40B4-BE49-F238E27FC236}">
                <a16:creationId xmlns:a16="http://schemas.microsoft.com/office/drawing/2014/main" id="{0089FEAC-4903-418A-B813-846C2DB8F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b="-1435"/>
          <a:stretch/>
        </p:blipFill>
        <p:spPr bwMode="auto">
          <a:xfrm>
            <a:off x="633999" y="1054100"/>
            <a:ext cx="5462001" cy="46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C4AE8163-578C-46A4-BF65-BD3AEEF2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pt-BR" sz="8000"/>
              <a:t>ÁGUAS PLUVIAIS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346F56CC-F97A-40DF-9A88-6D8BF7A6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694818F1-2ACF-4181-B8B6-7637EB92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31BF4AB6-91C5-40DA-AFC8-BBDA46BB2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CA6D6306-ED75-4DC2-9BEF-160516C2F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3220" y="4790199"/>
            <a:ext cx="4615180" cy="668769"/>
          </a:xfrm>
        </p:spPr>
        <p:txBody>
          <a:bodyPr>
            <a:normAutofit/>
          </a:bodyPr>
          <a:lstStyle/>
          <a:p>
            <a:r>
              <a:rPr lang="pt-BR" sz="2000"/>
              <a:t>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20252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Calha com funil de saída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20" y="1798817"/>
            <a:ext cx="7048559" cy="50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0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781" y="484632"/>
            <a:ext cx="12280392" cy="1609344"/>
          </a:xfrm>
        </p:spPr>
        <p:txBody>
          <a:bodyPr/>
          <a:lstStyle/>
          <a:p>
            <a:r>
              <a:rPr lang="pt-BR" dirty="0"/>
              <a:t>Dimensionamento de condutores horizontais</a:t>
            </a:r>
          </a:p>
        </p:txBody>
      </p:sp>
      <p:sp>
        <p:nvSpPr>
          <p:cNvPr id="7" name="object 5"/>
          <p:cNvSpPr/>
          <p:nvPr/>
        </p:nvSpPr>
        <p:spPr>
          <a:xfrm>
            <a:off x="551497" y="2656002"/>
            <a:ext cx="7720306" cy="3412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 txBox="1"/>
          <p:nvPr/>
        </p:nvSpPr>
        <p:spPr>
          <a:xfrm>
            <a:off x="1322641" y="2435733"/>
            <a:ext cx="735931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8705" marR="5080" indent="-1056640">
              <a:lnSpc>
                <a:spcPct val="100000"/>
              </a:lnSpc>
              <a:spcBef>
                <a:spcPts val="1235"/>
              </a:spcBef>
            </a:pPr>
            <a:r>
              <a:rPr sz="1250" b="1" spc="-10" dirty="0" err="1">
                <a:latin typeface="Arial"/>
                <a:cs typeface="Arial"/>
              </a:rPr>
              <a:t>Tabela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lang="pt-BR" sz="1250" b="1" spc="-10" dirty="0">
                <a:latin typeface="Arial"/>
                <a:cs typeface="Arial"/>
              </a:rPr>
              <a:t>da </a:t>
            </a:r>
            <a:r>
              <a:rPr sz="1250" b="1" spc="-5" dirty="0" err="1">
                <a:latin typeface="Arial"/>
                <a:cs typeface="Arial"/>
              </a:rPr>
              <a:t>Capacidade</a:t>
            </a:r>
            <a:r>
              <a:rPr sz="1250" b="1" spc="-5" dirty="0">
                <a:latin typeface="Arial"/>
                <a:cs typeface="Arial"/>
              </a:rPr>
              <a:t> de condutores horizontais de seção circular  (vazões </a:t>
            </a:r>
            <a:r>
              <a:rPr sz="1250" b="1" spc="-10" dirty="0">
                <a:latin typeface="Arial"/>
                <a:cs typeface="Arial"/>
              </a:rPr>
              <a:t>em</a:t>
            </a:r>
            <a:r>
              <a:rPr sz="1250" b="1" spc="-9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L/min).</a:t>
            </a:r>
            <a:endParaRPr sz="1250" dirty="0">
              <a:latin typeface="Arial"/>
              <a:cs typeface="Arial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00373"/>
              </p:ext>
            </p:extLst>
          </p:nvPr>
        </p:nvGraphicFramePr>
        <p:xfrm>
          <a:off x="8681960" y="3441757"/>
          <a:ext cx="3326698" cy="1705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Material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710">
                      <a:solidFill>
                        <a:srgbClr val="000000"/>
                      </a:solidFill>
                      <a:prstDash val="solid"/>
                    </a:lnL>
                    <a:lnR w="8763">
                      <a:solidFill>
                        <a:srgbClr val="000000"/>
                      </a:solidFill>
                      <a:prstDash val="solid"/>
                    </a:lnR>
                    <a:lnT w="19710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8763">
                      <a:solidFill>
                        <a:srgbClr val="000000"/>
                      </a:solidFill>
                      <a:prstDash val="solid"/>
                    </a:lnL>
                    <a:lnR w="19710">
                      <a:solidFill>
                        <a:srgbClr val="000000"/>
                      </a:solidFill>
                      <a:prstDash val="solid"/>
                    </a:lnR>
                    <a:lnT w="19710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76">
                <a:tc>
                  <a:txBody>
                    <a:bodyPr/>
                    <a:lstStyle/>
                    <a:p>
                      <a:pPr marL="53340" marR="134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Plástico, fibrocimento, aço,  metais não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ferrosos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710">
                      <a:solidFill>
                        <a:srgbClr val="000000"/>
                      </a:solidFill>
                      <a:prstDash val="solid"/>
                    </a:lnL>
                    <a:lnR w="8763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50" b="1" dirty="0">
                          <a:latin typeface="Arial"/>
                          <a:cs typeface="Arial"/>
                        </a:rPr>
                        <a:t>0,011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8763">
                      <a:solidFill>
                        <a:srgbClr val="000000"/>
                      </a:solidFill>
                      <a:prstDash val="solid"/>
                    </a:lnL>
                    <a:lnR w="19710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21">
                <a:tc>
                  <a:txBody>
                    <a:bodyPr/>
                    <a:lstStyle/>
                    <a:p>
                      <a:pPr marL="53340" marR="1365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Ferro fundido, concreto  alisado, alvenaria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revestida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710">
                      <a:solidFill>
                        <a:srgbClr val="000000"/>
                      </a:solidFill>
                      <a:prstDash val="solid"/>
                    </a:lnL>
                    <a:lnR w="8763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50" b="1" dirty="0">
                          <a:latin typeface="Arial"/>
                          <a:cs typeface="Arial"/>
                        </a:rPr>
                        <a:t>0,012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8763">
                      <a:solidFill>
                        <a:srgbClr val="000000"/>
                      </a:solidFill>
                      <a:prstDash val="solid"/>
                    </a:lnL>
                    <a:lnR w="19710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58">
                <a:tc>
                  <a:txBody>
                    <a:bodyPr/>
                    <a:lstStyle/>
                    <a:p>
                      <a:pPr marL="53340" marR="3714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Cerâmica, concreto não  alisado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710">
                      <a:solidFill>
                        <a:srgbClr val="000000"/>
                      </a:solidFill>
                      <a:prstDash val="solid"/>
                    </a:lnL>
                    <a:lnR w="8763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50" b="1" dirty="0">
                          <a:latin typeface="Arial"/>
                          <a:cs typeface="Arial"/>
                        </a:rPr>
                        <a:t>0,013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8763">
                      <a:solidFill>
                        <a:srgbClr val="000000"/>
                      </a:solidFill>
                      <a:prstDash val="solid"/>
                    </a:lnL>
                    <a:lnR w="19710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87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58">
                <a:tc>
                  <a:txBody>
                    <a:bodyPr/>
                    <a:lstStyle/>
                    <a:p>
                      <a:pPr marL="53340" marR="3860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Alvenaria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tijolos não  revestida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710">
                      <a:solidFill>
                        <a:srgbClr val="000000"/>
                      </a:solidFill>
                      <a:prstDash val="solid"/>
                    </a:lnL>
                    <a:lnR w="8763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197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50" b="1" dirty="0">
                          <a:latin typeface="Arial"/>
                          <a:cs typeface="Arial"/>
                        </a:rPr>
                        <a:t>0,015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8763">
                      <a:solidFill>
                        <a:srgbClr val="000000"/>
                      </a:solidFill>
                      <a:prstDash val="solid"/>
                    </a:lnL>
                    <a:lnR w="19710">
                      <a:solidFill>
                        <a:srgbClr val="000000"/>
                      </a:solidFill>
                      <a:prstDash val="solid"/>
                    </a:lnR>
                    <a:lnT w="8763">
                      <a:solidFill>
                        <a:srgbClr val="000000"/>
                      </a:solidFill>
                      <a:prstDash val="solid"/>
                    </a:lnT>
                    <a:lnB w="1971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0"/>
          <p:cNvSpPr txBox="1"/>
          <p:nvPr/>
        </p:nvSpPr>
        <p:spPr>
          <a:xfrm>
            <a:off x="9786468" y="5175178"/>
            <a:ext cx="134937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0" dirty="0">
                <a:latin typeface="Arial"/>
                <a:cs typeface="Arial"/>
              </a:rPr>
              <a:t>NBR </a:t>
            </a:r>
            <a:r>
              <a:rPr sz="1250" b="1" spc="-5" dirty="0">
                <a:latin typeface="Arial"/>
                <a:cs typeface="Arial"/>
              </a:rPr>
              <a:t>10844</a:t>
            </a:r>
            <a:r>
              <a:rPr sz="1250" b="1" spc="-8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(1989)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8601599" y="2790600"/>
            <a:ext cx="348742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65430" algn="l"/>
                <a:tab pos="479425" algn="l"/>
                <a:tab pos="1675764" algn="l"/>
              </a:tabLst>
            </a:pPr>
            <a:r>
              <a:rPr lang="pt-BR" sz="1350" spc="15" dirty="0">
                <a:latin typeface="Arial"/>
                <a:cs typeface="Arial"/>
              </a:rPr>
              <a:t>Tabela c</a:t>
            </a:r>
            <a:r>
              <a:rPr sz="1350" spc="15" dirty="0" err="1">
                <a:latin typeface="Arial"/>
                <a:cs typeface="Arial"/>
              </a:rPr>
              <a:t>o</a:t>
            </a:r>
            <a:r>
              <a:rPr sz="1350" spc="10" dirty="0" err="1">
                <a:latin typeface="Arial"/>
                <a:cs typeface="Arial"/>
              </a:rPr>
              <a:t>e</a:t>
            </a:r>
            <a:r>
              <a:rPr sz="1350" spc="5" dirty="0" err="1">
                <a:latin typeface="Arial"/>
                <a:cs typeface="Arial"/>
              </a:rPr>
              <a:t>ficiente</a:t>
            </a:r>
            <a:r>
              <a:rPr sz="1350" spc="15" dirty="0" err="1">
                <a:latin typeface="Arial"/>
                <a:cs typeface="Arial"/>
              </a:rPr>
              <a:t>s</a:t>
            </a:r>
            <a:r>
              <a:rPr lang="pt-BR" sz="1350" spc="15" dirty="0">
                <a:latin typeface="Arial"/>
                <a:cs typeface="Arial"/>
              </a:rPr>
              <a:t> </a:t>
            </a:r>
            <a:r>
              <a:rPr sz="1350" spc="15" dirty="0">
                <a:latin typeface="Arial"/>
                <a:cs typeface="Arial"/>
              </a:rPr>
              <a:t>de</a:t>
            </a:r>
            <a:r>
              <a:rPr lang="pt-BR" sz="1350" spc="15" dirty="0">
                <a:latin typeface="Arial"/>
                <a:cs typeface="Arial"/>
              </a:rPr>
              <a:t> rugosidade </a:t>
            </a:r>
            <a:r>
              <a:rPr lang="pt-BR" sz="1350" spc="10" dirty="0">
                <a:latin typeface="Arial"/>
                <a:cs typeface="Arial"/>
              </a:rPr>
              <a:t>para </a:t>
            </a:r>
            <a:r>
              <a:rPr lang="pt-BR" sz="1350" spc="15" dirty="0">
                <a:latin typeface="Arial"/>
                <a:cs typeface="Arial"/>
              </a:rPr>
              <a:t>uso com a  Fórmula de</a:t>
            </a:r>
            <a:r>
              <a:rPr lang="pt-BR" sz="1350" spc="-25" dirty="0">
                <a:latin typeface="Arial"/>
                <a:cs typeface="Arial"/>
              </a:rPr>
              <a:t> </a:t>
            </a:r>
            <a:r>
              <a:rPr lang="pt-BR" sz="1350" i="1" spc="10" dirty="0">
                <a:latin typeface="Arial"/>
                <a:cs typeface="Arial"/>
              </a:rPr>
              <a:t>Manning-</a:t>
            </a:r>
            <a:r>
              <a:rPr lang="pt-BR" sz="1350" i="1" spc="10" dirty="0" err="1">
                <a:latin typeface="Arial"/>
                <a:cs typeface="Arial"/>
              </a:rPr>
              <a:t>Strickler</a:t>
            </a:r>
            <a:r>
              <a:rPr lang="pt-BR" sz="1350" spc="10" dirty="0">
                <a:latin typeface="Arial"/>
                <a:cs typeface="Arial"/>
              </a:rPr>
              <a:t>.</a:t>
            </a:r>
            <a:endParaRPr lang="pt-BR"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65430" algn="l"/>
                <a:tab pos="479425" algn="l"/>
                <a:tab pos="1675764" algn="l"/>
              </a:tabLst>
            </a:pPr>
            <a:endParaRPr sz="13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19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de Calhas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1170835" y="4575829"/>
            <a:ext cx="3108960" cy="160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1450" spc="-5" dirty="0">
                <a:latin typeface="Arial"/>
                <a:cs typeface="Arial"/>
              </a:rPr>
              <a:t>Q - vazão de projeto da calha </a:t>
            </a:r>
            <a:r>
              <a:rPr sz="1450" spc="-10" dirty="0">
                <a:latin typeface="Arial"/>
                <a:cs typeface="Arial"/>
              </a:rPr>
              <a:t>(L/min);  </a:t>
            </a:r>
            <a:r>
              <a:rPr sz="1450" spc="-5" dirty="0">
                <a:latin typeface="Arial"/>
                <a:cs typeface="Arial"/>
              </a:rPr>
              <a:t>K = 60.000 (NBR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10.844/89)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50" spc="-5" dirty="0">
                <a:latin typeface="Arial"/>
                <a:cs typeface="Arial"/>
              </a:rPr>
              <a:t>S - área da seção </a:t>
            </a:r>
            <a:r>
              <a:rPr sz="1450" spc="-10" dirty="0">
                <a:latin typeface="Arial"/>
                <a:cs typeface="Arial"/>
              </a:rPr>
              <a:t>molhada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(m</a:t>
            </a:r>
            <a:r>
              <a:rPr sz="1425" baseline="23391" dirty="0">
                <a:latin typeface="Arial"/>
                <a:cs typeface="Arial"/>
              </a:rPr>
              <a:t>2</a:t>
            </a:r>
            <a:r>
              <a:rPr sz="1450" dirty="0">
                <a:latin typeface="Arial"/>
                <a:cs typeface="Arial"/>
              </a:rPr>
              <a:t>);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50" i="1" spc="-5" dirty="0">
                <a:latin typeface="Times New Roman"/>
                <a:cs typeface="Times New Roman"/>
              </a:rPr>
              <a:t>n </a:t>
            </a:r>
            <a:r>
              <a:rPr sz="1450" spc="-5" dirty="0">
                <a:latin typeface="Arial"/>
                <a:cs typeface="Arial"/>
              </a:rPr>
              <a:t>– coef. de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rugosidade</a:t>
            </a:r>
            <a:r>
              <a:rPr sz="1450" i="1" spc="-5" dirty="0">
                <a:latin typeface="Arial"/>
                <a:cs typeface="Arial"/>
              </a:rPr>
              <a:t>;</a:t>
            </a:r>
            <a:endParaRPr sz="1450" dirty="0">
              <a:latin typeface="Arial"/>
              <a:cs typeface="Arial"/>
            </a:endParaRPr>
          </a:p>
          <a:p>
            <a:pPr marL="12700" marR="637540">
              <a:lnSpc>
                <a:spcPct val="119900"/>
              </a:lnSpc>
            </a:pPr>
            <a:r>
              <a:rPr sz="1450" dirty="0">
                <a:latin typeface="Arial"/>
                <a:cs typeface="Arial"/>
              </a:rPr>
              <a:t>R</a:t>
            </a:r>
            <a:r>
              <a:rPr sz="1425" i="1" baseline="-20467" dirty="0">
                <a:latin typeface="Arial"/>
                <a:cs typeface="Arial"/>
              </a:rPr>
              <a:t>h </a:t>
            </a:r>
            <a:r>
              <a:rPr sz="1450" spc="-5" dirty="0">
                <a:latin typeface="Arial"/>
                <a:cs typeface="Arial"/>
              </a:rPr>
              <a:t>= S/P - raio </a:t>
            </a:r>
            <a:r>
              <a:rPr sz="1450" spc="-10" dirty="0">
                <a:latin typeface="Arial"/>
                <a:cs typeface="Arial"/>
              </a:rPr>
              <a:t>hidráulico (m);  </a:t>
            </a:r>
            <a:r>
              <a:rPr lang="pt-BR" sz="1450" spc="-5" dirty="0">
                <a:latin typeface="Arial"/>
                <a:cs typeface="Arial"/>
              </a:rPr>
              <a:t>I </a:t>
            </a:r>
            <a:r>
              <a:rPr sz="1450" spc="-5" dirty="0">
                <a:latin typeface="Arial"/>
                <a:cs typeface="Arial"/>
              </a:rPr>
              <a:t>- </a:t>
            </a:r>
            <a:r>
              <a:rPr sz="1450" spc="-10" dirty="0">
                <a:latin typeface="Arial"/>
                <a:cs typeface="Arial"/>
              </a:rPr>
              <a:t>declividade </a:t>
            </a:r>
            <a:r>
              <a:rPr sz="1450" spc="-5" dirty="0">
                <a:latin typeface="Arial"/>
                <a:cs typeface="Arial"/>
              </a:rPr>
              <a:t>da calha </a:t>
            </a:r>
            <a:r>
              <a:rPr sz="1450" spc="-10" dirty="0">
                <a:latin typeface="Arial"/>
                <a:cs typeface="Arial"/>
              </a:rPr>
              <a:t>(m/m);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503068" y="2331918"/>
            <a:ext cx="3487420" cy="31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19095" algn="l"/>
              </a:tabLst>
            </a:pPr>
            <a:r>
              <a:rPr sz="2025" b="1" spc="22" baseline="4115" dirty="0">
                <a:latin typeface="Arial"/>
                <a:cs typeface="Arial"/>
              </a:rPr>
              <a:t>Fórmula</a:t>
            </a:r>
            <a:r>
              <a:rPr sz="2025" b="1" spc="15" baseline="4115" dirty="0">
                <a:latin typeface="Arial"/>
                <a:cs typeface="Arial"/>
              </a:rPr>
              <a:t> </a:t>
            </a:r>
            <a:r>
              <a:rPr sz="2025" b="1" spc="22" baseline="4115" dirty="0">
                <a:latin typeface="Arial"/>
                <a:cs typeface="Arial"/>
              </a:rPr>
              <a:t>de</a:t>
            </a:r>
            <a:r>
              <a:rPr sz="2025" b="1" spc="15" baseline="4115" dirty="0">
                <a:latin typeface="Arial"/>
                <a:cs typeface="Arial"/>
              </a:rPr>
              <a:t> </a:t>
            </a:r>
            <a:r>
              <a:rPr sz="2025" b="1" i="1" spc="15" baseline="4115" dirty="0">
                <a:latin typeface="Arial"/>
                <a:cs typeface="Arial"/>
              </a:rPr>
              <a:t>Manning-Strickler</a:t>
            </a:r>
            <a:r>
              <a:rPr sz="2025" b="1" i="1" baseline="4115" dirty="0">
                <a:latin typeface="Arial"/>
                <a:cs typeface="Arial"/>
              </a:rPr>
              <a:t>	</a:t>
            </a:r>
            <a:endParaRPr sz="135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B2DF982-8CB0-44A6-8206-C398CA3F1FF5}"/>
                  </a:ext>
                </a:extLst>
              </p:cNvPr>
              <p:cNvSpPr txBox="1"/>
              <p:nvPr/>
            </p:nvSpPr>
            <p:spPr>
              <a:xfrm>
                <a:off x="3477045" y="2643542"/>
                <a:ext cx="5237909" cy="1555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sz="4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4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5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sz="4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sz="4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4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5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45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4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box>
                            <m:boxPr>
                              <m:ctrlPr>
                                <a:rPr lang="pt-BR" sz="45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sz="4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sz="4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sz="4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box>
                            <m:boxPr>
                              <m:ctrlPr>
                                <a:rPr lang="pt-BR" sz="45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sz="4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4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sz="45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B2DF982-8CB0-44A6-8206-C398CA3F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45" y="2643542"/>
                <a:ext cx="5237909" cy="1555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spaço Reservado para Conteúdo 3">
            <a:extLst>
              <a:ext uri="{FF2B5EF4-FFF2-40B4-BE49-F238E27FC236}">
                <a16:creationId xmlns:a16="http://schemas.microsoft.com/office/drawing/2014/main" id="{0C0FDC58-81FC-6AD3-9F48-013440FE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7599"/>
          <a:stretch/>
        </p:blipFill>
        <p:spPr>
          <a:xfrm>
            <a:off x="4503068" y="4372615"/>
            <a:ext cx="6625180" cy="1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D2B34-42D6-47FB-898A-7452364C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Exemplo 01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64278C-C012-4EA2-971D-8322E0C3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6" y="2093976"/>
            <a:ext cx="3404382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Qual o diâmetro do condutor vertical para escoar 1400 L/min em um condutor com 3 metros de comprimento numa calha tipo aresta viva?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5AE1D8-5976-4F54-AA9C-64D29615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06" y="1871003"/>
            <a:ext cx="7624572" cy="39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95F5-32E0-429B-AAE3-C18AFAE3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F9FC6-C723-47B3-965F-C36C15FC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74" y="2093976"/>
            <a:ext cx="27847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Com os dados do exemplo 01, qual a altura mínima de água dentro da calha para escoar esta vazão?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F5DCAC-48C5-4442-B63A-23DD0220D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45" y="1818252"/>
            <a:ext cx="7651305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8889A-2196-4EDD-985F-2EF46016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6E0C8-3C45-474C-82FD-2AD87D54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653315" cy="4050792"/>
          </a:xfrm>
        </p:spPr>
        <p:txBody>
          <a:bodyPr/>
          <a:lstStyle/>
          <a:p>
            <a:pPr algn="just"/>
            <a:r>
              <a:rPr lang="pt-BR" dirty="0"/>
              <a:t>Dimensione os condutores verticais e horizontais do imóvel, conforme dados abaixo.</a:t>
            </a:r>
          </a:p>
          <a:p>
            <a:pPr algn="just"/>
            <a:r>
              <a:rPr lang="pt-BR" dirty="0"/>
              <a:t>Município: Goiânia; i = 178 mm/h com tempo de retorno de 5 anos e tempo de precipitação de 5 minutos</a:t>
            </a:r>
          </a:p>
          <a:p>
            <a:pPr algn="just"/>
            <a:r>
              <a:rPr lang="pt-BR" dirty="0"/>
              <a:t>Declividade da calha: 0,5%</a:t>
            </a:r>
          </a:p>
          <a:p>
            <a:pPr algn="just"/>
            <a:r>
              <a:rPr lang="pt-BR" dirty="0"/>
              <a:t>Declividade dos condutores horizontais: 1,0%</a:t>
            </a:r>
          </a:p>
          <a:p>
            <a:pPr algn="just"/>
            <a:r>
              <a:rPr lang="pt-BR" dirty="0"/>
              <a:t>Calha retangular10x9 cm; aço galvanizado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E598BFBD-D9EB-4D44-81F4-B4137D8C55E9}"/>
              </a:ext>
            </a:extLst>
          </p:cNvPr>
          <p:cNvSpPr/>
          <p:nvPr/>
        </p:nvSpPr>
        <p:spPr>
          <a:xfrm>
            <a:off x="7897679" y="1770443"/>
            <a:ext cx="4043511" cy="4109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53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03 - Goiânia</a:t>
            </a:r>
          </a:p>
        </p:txBody>
      </p:sp>
      <p:sp>
        <p:nvSpPr>
          <p:cNvPr id="4" name="object 2"/>
          <p:cNvSpPr/>
          <p:nvPr/>
        </p:nvSpPr>
        <p:spPr>
          <a:xfrm>
            <a:off x="4727632" y="1758265"/>
            <a:ext cx="4334668" cy="2672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6418277" y="6309775"/>
            <a:ext cx="2136140" cy="281305"/>
          </a:xfrm>
          <a:prstGeom prst="rect">
            <a:avLst/>
          </a:prstGeom>
          <a:ln w="6565">
            <a:solidFill>
              <a:srgbClr val="CC66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45"/>
              </a:spcBef>
            </a:pPr>
            <a:r>
              <a:rPr sz="1350" b="1" spc="20" dirty="0">
                <a:solidFill>
                  <a:srgbClr val="CC6500"/>
                </a:solidFill>
                <a:latin typeface="Arial"/>
                <a:cs typeface="Arial"/>
              </a:rPr>
              <a:t>A </a:t>
            </a:r>
            <a:r>
              <a:rPr sz="1350" b="1" spc="15" dirty="0">
                <a:solidFill>
                  <a:srgbClr val="CC6500"/>
                </a:solidFill>
                <a:latin typeface="Arial"/>
                <a:cs typeface="Arial"/>
              </a:rPr>
              <a:t>= A1 = A2 = </a:t>
            </a:r>
            <a:r>
              <a:rPr sz="1350" b="1" spc="10" dirty="0">
                <a:solidFill>
                  <a:srgbClr val="CC6500"/>
                </a:solidFill>
                <a:latin typeface="Arial"/>
                <a:cs typeface="Arial"/>
              </a:rPr>
              <a:t>50,0</a:t>
            </a:r>
            <a:r>
              <a:rPr sz="1350" b="1" spc="-150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CC6500"/>
                </a:solidFill>
                <a:latin typeface="Arial"/>
                <a:cs typeface="Arial"/>
              </a:rPr>
              <a:t>m²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7411848" y="5961757"/>
            <a:ext cx="248920" cy="298450"/>
          </a:xfrm>
          <a:custGeom>
            <a:avLst/>
            <a:gdLst/>
            <a:ahLst/>
            <a:cxnLst/>
            <a:rect l="l" t="t" r="r" b="b"/>
            <a:pathLst>
              <a:path w="248920" h="298450">
                <a:moveTo>
                  <a:pt x="0" y="223431"/>
                </a:moveTo>
                <a:lnTo>
                  <a:pt x="62039" y="223431"/>
                </a:lnTo>
                <a:lnTo>
                  <a:pt x="62039" y="0"/>
                </a:lnTo>
                <a:lnTo>
                  <a:pt x="186105" y="0"/>
                </a:lnTo>
                <a:lnTo>
                  <a:pt x="186105" y="223431"/>
                </a:lnTo>
                <a:lnTo>
                  <a:pt x="248665" y="223431"/>
                </a:lnTo>
                <a:lnTo>
                  <a:pt x="124066" y="298081"/>
                </a:lnTo>
                <a:lnTo>
                  <a:pt x="0" y="223431"/>
                </a:lnTo>
                <a:close/>
              </a:path>
            </a:pathLst>
          </a:custGeom>
          <a:ln w="6565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427735" y="1953323"/>
            <a:ext cx="4043511" cy="4109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706874" y="5009667"/>
            <a:ext cx="403563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8330" indent="-596265">
              <a:lnSpc>
                <a:spcPct val="100000"/>
              </a:lnSpc>
            </a:pPr>
            <a:r>
              <a:rPr sz="1700" b="1" spc="10" dirty="0">
                <a:solidFill>
                  <a:srgbClr val="00659A"/>
                </a:solidFill>
                <a:latin typeface="Arial"/>
                <a:cs typeface="Arial"/>
              </a:rPr>
              <a:t>1º </a:t>
            </a:r>
            <a:r>
              <a:rPr sz="1700" b="1" spc="15" dirty="0">
                <a:solidFill>
                  <a:srgbClr val="00659A"/>
                </a:solidFill>
                <a:latin typeface="Arial"/>
                <a:cs typeface="Arial"/>
              </a:rPr>
              <a:t>passo:  Área de</a:t>
            </a:r>
            <a:r>
              <a:rPr sz="1700" b="1" spc="-6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659A"/>
                </a:solidFill>
                <a:latin typeface="Arial"/>
                <a:cs typeface="Arial"/>
              </a:rPr>
              <a:t>Contribuição</a:t>
            </a:r>
            <a:endParaRPr sz="1700" dirty="0">
              <a:latin typeface="Arial"/>
              <a:cs typeface="Arial"/>
            </a:endParaRPr>
          </a:p>
          <a:p>
            <a:pPr marL="1055370" marR="657860" indent="-447040">
              <a:lnSpc>
                <a:spcPts val="2350"/>
              </a:lnSpc>
              <a:spcBef>
                <a:spcPts val="55"/>
              </a:spcBef>
              <a:tabLst>
                <a:tab pos="1235075" algn="l"/>
                <a:tab pos="1410335" algn="l"/>
              </a:tabLst>
            </a:pPr>
            <a:r>
              <a:rPr sz="1700" b="1" spc="-5" dirty="0">
                <a:solidFill>
                  <a:srgbClr val="00659A"/>
                </a:solidFill>
                <a:latin typeface="Arial"/>
                <a:cs typeface="Arial"/>
              </a:rPr>
              <a:t>a = </a:t>
            </a:r>
            <a:r>
              <a:rPr sz="1700" b="1" spc="-10" dirty="0">
                <a:solidFill>
                  <a:srgbClr val="00659A"/>
                </a:solidFill>
                <a:latin typeface="Arial"/>
                <a:cs typeface="Arial"/>
              </a:rPr>
              <a:t>5m	</a:t>
            </a:r>
            <a:r>
              <a:rPr sz="1700" b="1" spc="-5" dirty="0">
                <a:solidFill>
                  <a:srgbClr val="00659A"/>
                </a:solidFill>
                <a:latin typeface="Arial"/>
                <a:cs typeface="Arial"/>
              </a:rPr>
              <a:t>/	b</a:t>
            </a:r>
            <a:r>
              <a:rPr sz="1700" b="1" spc="-5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59A"/>
                </a:solidFill>
                <a:latin typeface="Arial"/>
                <a:cs typeface="Arial"/>
              </a:rPr>
              <a:t>=</a:t>
            </a:r>
            <a:r>
              <a:rPr sz="1700" b="1" spc="-5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59A"/>
                </a:solidFill>
                <a:latin typeface="Arial"/>
                <a:cs typeface="Arial"/>
              </a:rPr>
              <a:t>10m </a:t>
            </a:r>
            <a:endParaRPr lang="pt-BR" sz="1700" b="1" spc="-10" dirty="0">
              <a:solidFill>
                <a:srgbClr val="00659A"/>
              </a:solidFill>
              <a:latin typeface="Arial"/>
              <a:cs typeface="Arial"/>
            </a:endParaRPr>
          </a:p>
          <a:p>
            <a:pPr marL="1055370" marR="657860" indent="-447040">
              <a:lnSpc>
                <a:spcPts val="2350"/>
              </a:lnSpc>
              <a:spcBef>
                <a:spcPts val="55"/>
              </a:spcBef>
              <a:tabLst>
                <a:tab pos="1235075" algn="l"/>
                <a:tab pos="1410335" algn="l"/>
              </a:tabLst>
            </a:pPr>
            <a:r>
              <a:rPr lang="pt-BR" sz="1700" b="1" spc="-10" dirty="0">
                <a:solidFill>
                  <a:srgbClr val="00659A"/>
                </a:solidFill>
                <a:latin typeface="Arial"/>
                <a:cs typeface="Arial"/>
              </a:rPr>
              <a:t>      </a:t>
            </a:r>
            <a:r>
              <a:rPr sz="1700" b="1" spc="-5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59A"/>
                </a:solidFill>
                <a:latin typeface="Arial"/>
                <a:cs typeface="Arial"/>
              </a:rPr>
              <a:t>A </a:t>
            </a:r>
            <a:r>
              <a:rPr sz="1700" b="1" spc="-5" dirty="0">
                <a:solidFill>
                  <a:srgbClr val="00659A"/>
                </a:solidFill>
                <a:latin typeface="Arial"/>
                <a:cs typeface="Arial"/>
              </a:rPr>
              <a:t>= a .</a:t>
            </a:r>
            <a:r>
              <a:rPr sz="1700" b="1" spc="-95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59A"/>
                </a:solidFill>
                <a:latin typeface="Arial"/>
                <a:cs typeface="Arial"/>
              </a:rPr>
              <a:t>b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3C9E84B-B7C4-4A0A-B39C-4608AC15E56B}"/>
              </a:ext>
            </a:extLst>
          </p:cNvPr>
          <p:cNvSpPr/>
          <p:nvPr/>
        </p:nvSpPr>
        <p:spPr>
          <a:xfrm>
            <a:off x="8961401" y="1296600"/>
            <a:ext cx="3508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pt-BR" spc="-5" dirty="0">
                <a:latin typeface="Arial"/>
                <a:cs typeface="Arial"/>
              </a:rPr>
              <a:t>Considerando-se </a:t>
            </a:r>
            <a:r>
              <a:rPr lang="pt-BR" spc="-10" dirty="0">
                <a:latin typeface="Arial"/>
                <a:cs typeface="Arial"/>
              </a:rPr>
              <a:t>uma </a:t>
            </a:r>
            <a:r>
              <a:rPr lang="pt-BR" spc="-5" dirty="0">
                <a:latin typeface="Arial"/>
                <a:cs typeface="Arial"/>
              </a:rPr>
              <a:t>calha de seção retangular </a:t>
            </a:r>
            <a:r>
              <a:rPr lang="pt-BR" spc="-10" dirty="0">
                <a:latin typeface="Arial"/>
                <a:cs typeface="Arial"/>
              </a:rPr>
              <a:t>com </a:t>
            </a:r>
            <a:r>
              <a:rPr lang="pt-BR" spc="-5" dirty="0">
                <a:latin typeface="Arial"/>
                <a:cs typeface="Arial"/>
              </a:rPr>
              <a:t>as seguintes  </a:t>
            </a:r>
            <a:r>
              <a:rPr lang="pt-BR" spc="-5" dirty="0" err="1">
                <a:latin typeface="Arial"/>
                <a:cs typeface="Arial"/>
              </a:rPr>
              <a:t>dimensôes</a:t>
            </a:r>
            <a:r>
              <a:rPr lang="pt-BR" spc="-5" dirty="0">
                <a:latin typeface="Arial"/>
                <a:cs typeface="Arial"/>
              </a:rPr>
              <a:t>: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7004F9F-83A0-47F5-8DE0-BDAD0FC9A13E}"/>
              </a:ext>
            </a:extLst>
          </p:cNvPr>
          <p:cNvSpPr/>
          <p:nvPr/>
        </p:nvSpPr>
        <p:spPr>
          <a:xfrm>
            <a:off x="9922100" y="2598892"/>
            <a:ext cx="1587093" cy="1221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2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 txBox="1"/>
          <p:nvPr/>
        </p:nvSpPr>
        <p:spPr>
          <a:xfrm>
            <a:off x="879250" y="1497914"/>
            <a:ext cx="407416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3º passo:  Determinar 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a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vazão 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de</a:t>
            </a:r>
            <a:r>
              <a:rPr sz="1650" b="1" spc="35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projeto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879250" y="599218"/>
            <a:ext cx="6497733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marR="5080" indent="-309245">
              <a:lnSpc>
                <a:spcPct val="100000"/>
              </a:lnSpc>
              <a:tabLst>
                <a:tab pos="1762760" algn="l"/>
                <a:tab pos="2428240" algn="l"/>
                <a:tab pos="3601085" algn="l"/>
              </a:tabLst>
            </a:pP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2º passo: Intensidade pluviométrica (Goiânia)  </a:t>
            </a:r>
            <a:r>
              <a:rPr sz="1650" b="1" dirty="0">
                <a:latin typeface="Arial"/>
                <a:cs typeface="Arial"/>
              </a:rPr>
              <a:t>i =</a:t>
            </a:r>
            <a:r>
              <a:rPr sz="1650" b="1" spc="-5" dirty="0">
                <a:latin typeface="Arial"/>
                <a:cs typeface="Arial"/>
              </a:rPr>
              <a:t> 178 </a:t>
            </a:r>
            <a:r>
              <a:rPr sz="1650" b="1" dirty="0">
                <a:latin typeface="Arial"/>
                <a:cs typeface="Arial"/>
              </a:rPr>
              <a:t>mm/h	</a:t>
            </a:r>
            <a:r>
              <a:rPr sz="1650" spc="-5" dirty="0">
                <a:latin typeface="Arial"/>
                <a:cs typeface="Arial"/>
              </a:rPr>
              <a:t>(para	</a:t>
            </a:r>
            <a:r>
              <a:rPr sz="1650" dirty="0">
                <a:latin typeface="Arial"/>
                <a:cs typeface="Arial"/>
              </a:rPr>
              <a:t>T = 5 </a:t>
            </a:r>
            <a:r>
              <a:rPr sz="1650" spc="-5" dirty="0">
                <a:latin typeface="Arial"/>
                <a:cs typeface="Arial"/>
              </a:rPr>
              <a:t>anos	t=5min)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5350815" y="1338593"/>
            <a:ext cx="1490370" cy="647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879250" y="5741632"/>
            <a:ext cx="734170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1650" b="1" spc="-5" dirty="0">
                <a:solidFill>
                  <a:srgbClr val="00659A"/>
                </a:solidFill>
                <a:latin typeface="Arial"/>
                <a:cs typeface="Arial"/>
              </a:rPr>
              <a:t>5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º passo:  </a:t>
            </a:r>
            <a:r>
              <a:rPr lang="pt-BR" sz="1650" b="1" spc="-5" dirty="0">
                <a:solidFill>
                  <a:srgbClr val="00659A"/>
                </a:solidFill>
                <a:latin typeface="Arial"/>
                <a:cs typeface="Arial"/>
              </a:rPr>
              <a:t>Cálculo do condutor vertical através dos ábacos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879250" y="2283702"/>
            <a:ext cx="561340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4º passo:  Dimensionamento 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da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calha (aço</a:t>
            </a:r>
            <a:r>
              <a:rPr sz="1650" b="1" spc="85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galvanizado)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879250" y="2893070"/>
            <a:ext cx="2533357" cy="695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 txBox="1"/>
          <p:nvPr/>
        </p:nvSpPr>
        <p:spPr>
          <a:xfrm>
            <a:off x="7621352" y="4414048"/>
            <a:ext cx="4473575" cy="1066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41145" algn="l"/>
              </a:tabLst>
            </a:pPr>
            <a:r>
              <a:rPr sz="1350" b="1" spc="20" dirty="0">
                <a:latin typeface="Arial"/>
                <a:cs typeface="Arial"/>
              </a:rPr>
              <a:t>Q</a:t>
            </a:r>
            <a:r>
              <a:rPr lang="pt-BR" sz="1350" b="1" spc="20" dirty="0">
                <a:latin typeface="Arial"/>
                <a:cs typeface="Arial"/>
              </a:rPr>
              <a:t>calha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=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spc="10" dirty="0">
                <a:latin typeface="Arial"/>
                <a:cs typeface="Arial"/>
              </a:rPr>
              <a:t>164,88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spc="10" dirty="0">
                <a:latin typeface="Arial"/>
                <a:cs typeface="Arial"/>
              </a:rPr>
              <a:t>L/min</a:t>
            </a:r>
            <a:r>
              <a:rPr lang="pt-BR" sz="1350" b="1" spc="10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&gt;  Q</a:t>
            </a:r>
            <a:r>
              <a:rPr lang="pt-BR" sz="1350" b="1" spc="15" dirty="0">
                <a:latin typeface="Arial"/>
                <a:cs typeface="Arial"/>
              </a:rPr>
              <a:t>real</a:t>
            </a:r>
            <a:r>
              <a:rPr sz="1350" b="1" spc="15" dirty="0">
                <a:latin typeface="Arial"/>
                <a:cs typeface="Arial"/>
              </a:rPr>
              <a:t> = </a:t>
            </a:r>
            <a:r>
              <a:rPr sz="1350" b="1" spc="10" dirty="0">
                <a:latin typeface="Arial"/>
                <a:cs typeface="Arial"/>
              </a:rPr>
              <a:t>148,3 L/min  </a:t>
            </a:r>
            <a:r>
              <a:rPr sz="1350" spc="20" dirty="0">
                <a:latin typeface="Symbol"/>
                <a:cs typeface="Symbol"/>
              </a:rPr>
              <a:t></a:t>
            </a:r>
            <a:r>
              <a:rPr sz="1350" spc="20" dirty="0">
                <a:latin typeface="Times New Roman"/>
                <a:cs typeface="Times New Roman"/>
              </a:rPr>
              <a:t>  </a:t>
            </a:r>
            <a:r>
              <a:rPr sz="1350" b="1" spc="15" dirty="0">
                <a:solidFill>
                  <a:srgbClr val="CC6500"/>
                </a:solidFill>
                <a:latin typeface="Arial"/>
                <a:cs typeface="Arial"/>
              </a:rPr>
              <a:t>ENTÃO</a:t>
            </a:r>
            <a:r>
              <a:rPr sz="1350" b="1" spc="-70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350" b="1" spc="15" dirty="0">
                <a:solidFill>
                  <a:srgbClr val="CC6500"/>
                </a:solidFill>
                <a:latin typeface="Arial"/>
                <a:cs typeface="Arial"/>
              </a:rPr>
              <a:t>OK!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Para </a:t>
            </a:r>
            <a:r>
              <a:rPr sz="1350" b="1" i="1" spc="20" dirty="0">
                <a:solidFill>
                  <a:srgbClr val="00659A"/>
                </a:solidFill>
                <a:latin typeface="Arial"/>
                <a:cs typeface="Arial"/>
              </a:rPr>
              <a:t>Q </a:t>
            </a:r>
            <a:r>
              <a:rPr sz="1350" b="1" i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sz="1350" b="1" i="1" spc="10" dirty="0">
                <a:solidFill>
                  <a:srgbClr val="00659A"/>
                </a:solidFill>
                <a:latin typeface="Arial"/>
                <a:cs typeface="Arial"/>
              </a:rPr>
              <a:t>148,3</a:t>
            </a:r>
            <a:r>
              <a:rPr sz="1350" b="1" i="1" spc="-11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350" b="1" i="1" spc="10" dirty="0">
                <a:solidFill>
                  <a:srgbClr val="00659A"/>
                </a:solidFill>
                <a:latin typeface="Arial"/>
                <a:cs typeface="Arial"/>
              </a:rPr>
              <a:t>L/min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h </a:t>
            </a:r>
            <a:r>
              <a:rPr sz="1350" b="1" spc="10" dirty="0">
                <a:solidFill>
                  <a:srgbClr val="00659A"/>
                </a:solidFill>
                <a:latin typeface="Symbol"/>
                <a:cs typeface="Symbol"/>
              </a:rPr>
              <a:t></a:t>
            </a:r>
            <a:r>
              <a:rPr sz="1350" b="1" spc="10" dirty="0">
                <a:solidFill>
                  <a:srgbClr val="00659A"/>
                </a:solidFill>
                <a:latin typeface="Times New Roman"/>
                <a:cs typeface="Times New Roman"/>
              </a:rPr>
              <a:t> 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50 </a:t>
            </a:r>
            <a:r>
              <a:rPr sz="1350" b="1" spc="20" dirty="0">
                <a:solidFill>
                  <a:srgbClr val="00659A"/>
                </a:solidFill>
                <a:latin typeface="Arial"/>
                <a:cs typeface="Arial"/>
              </a:rPr>
              <a:t>mm 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(altura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da lâmina de água na</a:t>
            </a:r>
            <a:r>
              <a:rPr sz="1350" b="1" spc="2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calha)</a:t>
            </a:r>
            <a:endParaRPr sz="135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A3C0462-632B-4972-88BB-F7C543EC4998}"/>
                  </a:ext>
                </a:extLst>
              </p:cNvPr>
              <p:cNvSpPr txBox="1"/>
              <p:nvPr/>
            </p:nvSpPr>
            <p:spPr>
              <a:xfrm>
                <a:off x="3685950" y="2752027"/>
                <a:ext cx="8389861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=60000 . 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0,005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0,011</m:t>
                              </m:r>
                            </m:den>
                          </m:f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0,025</m:t>
                          </m:r>
                        </m:e>
                        <m:sup>
                          <m:box>
                            <m:box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e>
                        <m:sup>
                          <m:box>
                            <m:box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=164,88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A3C0462-632B-4972-88BB-F7C543EC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50" y="2752027"/>
                <a:ext cx="8389861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F220141-4B44-452B-A3B3-92C37E869E05}"/>
                  </a:ext>
                </a:extLst>
              </p:cNvPr>
              <p:cNvSpPr txBox="1"/>
              <p:nvPr/>
            </p:nvSpPr>
            <p:spPr>
              <a:xfrm>
                <a:off x="1102453" y="4531348"/>
                <a:ext cx="2032762" cy="555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F220141-4B44-452B-A3B3-92C37E869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53" y="4531348"/>
                <a:ext cx="2032762" cy="555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83CF60-509E-4B4A-BE32-3BE953C1EB35}"/>
                  </a:ext>
                </a:extLst>
              </p:cNvPr>
              <p:cNvSpPr txBox="1"/>
              <p:nvPr/>
            </p:nvSpPr>
            <p:spPr>
              <a:xfrm>
                <a:off x="975843" y="3977731"/>
                <a:ext cx="2562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 . 0,05=0,005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83CF60-509E-4B4A-BE32-3BE953C1E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43" y="3977731"/>
                <a:ext cx="2562881" cy="276999"/>
              </a:xfrm>
              <a:prstGeom prst="rect">
                <a:avLst/>
              </a:prstGeom>
              <a:blipFill>
                <a:blip r:embed="rId6"/>
                <a:stretch>
                  <a:fillRect l="-1429" t="-8889" r="-238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9">
            <a:extLst>
              <a:ext uri="{FF2B5EF4-FFF2-40B4-BE49-F238E27FC236}">
                <a16:creationId xmlns:a16="http://schemas.microsoft.com/office/drawing/2014/main" id="{82776700-8F0F-4537-B987-691C1A89E7DD}"/>
              </a:ext>
            </a:extLst>
          </p:cNvPr>
          <p:cNvSpPr/>
          <p:nvPr/>
        </p:nvSpPr>
        <p:spPr>
          <a:xfrm>
            <a:off x="3904615" y="3953512"/>
            <a:ext cx="1587093" cy="1221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EF3D712-A6D3-4840-B5D3-104E57FF1BA7}"/>
                  </a:ext>
                </a:extLst>
              </p:cNvPr>
              <p:cNvSpPr txBox="1"/>
              <p:nvPr/>
            </p:nvSpPr>
            <p:spPr>
              <a:xfrm>
                <a:off x="7077431" y="1346536"/>
                <a:ext cx="48436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1 . 178 . 50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=148,3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EF3D712-A6D3-4840-B5D3-104E57FF1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31" y="1346536"/>
                <a:ext cx="4843634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47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18238BDD-FBC7-48FB-93A1-EC03DBFFA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27" y="276013"/>
            <a:ext cx="8758296" cy="63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/>
          <p:cNvSpPr txBox="1"/>
          <p:nvPr/>
        </p:nvSpPr>
        <p:spPr>
          <a:xfrm>
            <a:off x="417209" y="1287780"/>
            <a:ext cx="236220" cy="955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70"/>
              </a:lnSpc>
            </a:pP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6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º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passo: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" name="object 15"/>
          <p:cNvSpPr txBox="1"/>
          <p:nvPr/>
        </p:nvSpPr>
        <p:spPr>
          <a:xfrm>
            <a:off x="906780" y="609600"/>
            <a:ext cx="236220" cy="359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70"/>
              </a:lnSpc>
            </a:pP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Cálcul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o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do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s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condutore</a:t>
            </a:r>
            <a:r>
              <a:rPr sz="1650" b="1" dirty="0">
                <a:solidFill>
                  <a:srgbClr val="00659A"/>
                </a:solidFill>
                <a:latin typeface="Arial"/>
                <a:cs typeface="Arial"/>
              </a:rPr>
              <a:t>s </a:t>
            </a:r>
            <a:r>
              <a:rPr sz="1650" b="1" spc="-5" dirty="0">
                <a:solidFill>
                  <a:srgbClr val="00659A"/>
                </a:solidFill>
                <a:latin typeface="Arial"/>
                <a:cs typeface="Arial"/>
              </a:rPr>
              <a:t>horizontais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" name="object 16"/>
          <p:cNvSpPr/>
          <p:nvPr/>
        </p:nvSpPr>
        <p:spPr>
          <a:xfrm>
            <a:off x="1379220" y="450572"/>
            <a:ext cx="3417800" cy="4121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 noGrp="1"/>
          </p:cNvSpPr>
          <p:nvPr>
            <p:ph idx="1"/>
          </p:nvPr>
        </p:nvSpPr>
        <p:spPr>
          <a:xfrm>
            <a:off x="5476462" y="410732"/>
            <a:ext cx="5681867" cy="2898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sz="1350" b="1" spc="15" dirty="0" err="1">
                <a:solidFill>
                  <a:schemeClr val="tx1"/>
                </a:solidFill>
                <a:latin typeface="Verdana"/>
                <a:cs typeface="Verdana"/>
              </a:rPr>
              <a:t>Área</a:t>
            </a:r>
            <a:r>
              <a:rPr sz="1350" b="1" spc="-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350" b="1" spc="15" dirty="0" err="1">
                <a:solidFill>
                  <a:schemeClr val="tx1"/>
                </a:solidFill>
                <a:latin typeface="Verdana"/>
                <a:cs typeface="Verdana"/>
              </a:rPr>
              <a:t>pavimentada</a:t>
            </a:r>
            <a:r>
              <a:rPr lang="pt-BR" sz="1350" b="1" spc="1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t-BR" sz="1350" b="1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1350" b="1" spc="15" dirty="0">
                <a:solidFill>
                  <a:schemeClr val="tx1"/>
                </a:solidFill>
                <a:latin typeface="Verdana"/>
                <a:cs typeface="Verdana"/>
              </a:rPr>
              <a:t>T </a:t>
            </a:r>
            <a:r>
              <a:rPr sz="1350" b="1" spc="20" dirty="0">
                <a:solidFill>
                  <a:schemeClr val="tx1"/>
                </a:solidFill>
                <a:latin typeface="Verdana"/>
                <a:cs typeface="Verdana"/>
              </a:rPr>
              <a:t>= 1 </a:t>
            </a:r>
            <a:r>
              <a:rPr sz="1350" b="1" spc="15" dirty="0">
                <a:solidFill>
                  <a:schemeClr val="tx1"/>
                </a:solidFill>
                <a:latin typeface="Verdana"/>
                <a:cs typeface="Verdana"/>
              </a:rPr>
              <a:t>ano; I </a:t>
            </a:r>
            <a:r>
              <a:rPr sz="1350" b="1" spc="20" dirty="0">
                <a:solidFill>
                  <a:schemeClr val="tx1"/>
                </a:solidFill>
                <a:latin typeface="Verdana"/>
                <a:cs typeface="Verdana"/>
              </a:rPr>
              <a:t>= 120 m</a:t>
            </a:r>
            <a:r>
              <a:rPr lang="pt-BR" sz="1350" b="1" spc="2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sz="1350" b="1" spc="20" dirty="0">
                <a:solidFill>
                  <a:schemeClr val="tx1"/>
                </a:solidFill>
                <a:latin typeface="Verdana"/>
                <a:cs typeface="Verdana"/>
              </a:rPr>
              <a:t>/h  </a:t>
            </a:r>
            <a:endParaRPr lang="pt-BR" sz="1350" b="1" spc="2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1350" b="1" spc="15" dirty="0" err="1">
                <a:solidFill>
                  <a:schemeClr val="tx1"/>
                </a:solidFill>
                <a:latin typeface="Verdana"/>
                <a:cs typeface="Verdana"/>
              </a:rPr>
              <a:t>Tubulação</a:t>
            </a:r>
            <a:r>
              <a:rPr sz="1350" b="1" spc="15" dirty="0">
                <a:solidFill>
                  <a:schemeClr val="tx1"/>
                </a:solidFill>
                <a:latin typeface="Verdana"/>
                <a:cs typeface="Verdana"/>
              </a:rPr>
              <a:t> de</a:t>
            </a:r>
            <a:r>
              <a:rPr sz="1350" b="1" spc="-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350" b="1" spc="20" dirty="0">
                <a:solidFill>
                  <a:schemeClr val="tx1"/>
                </a:solidFill>
                <a:latin typeface="Verdana"/>
                <a:cs typeface="Verdana"/>
              </a:rPr>
              <a:t>PVC</a:t>
            </a:r>
            <a:r>
              <a:rPr lang="pt-BR" sz="1350" b="1" spc="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t-BR" sz="1350" b="1" spc="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1350" b="1" spc="15" dirty="0">
                <a:solidFill>
                  <a:schemeClr val="tx1"/>
                </a:solidFill>
                <a:latin typeface="Verdana"/>
                <a:cs typeface="Verdana"/>
              </a:rPr>
              <a:t>n </a:t>
            </a:r>
            <a:r>
              <a:rPr sz="1350" b="1" spc="20" dirty="0">
                <a:solidFill>
                  <a:schemeClr val="tx1"/>
                </a:solidFill>
                <a:latin typeface="Verdana"/>
                <a:cs typeface="Verdana"/>
              </a:rPr>
              <a:t>=</a:t>
            </a:r>
            <a:r>
              <a:rPr sz="1350" b="1" spc="-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350" b="1" spc="15" dirty="0">
                <a:solidFill>
                  <a:schemeClr val="tx1"/>
                </a:solidFill>
                <a:latin typeface="Verdana"/>
                <a:cs typeface="Verdana"/>
              </a:rPr>
              <a:t>0,011</a:t>
            </a:r>
            <a:endParaRPr sz="135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245"/>
              </a:spcBef>
              <a:buNone/>
            </a:pPr>
            <a:r>
              <a:rPr sz="1650" b="1" u="heavy" spc="-5" dirty="0" err="1">
                <a:solidFill>
                  <a:srgbClr val="CC6500"/>
                </a:solidFill>
                <a:latin typeface="Arial"/>
                <a:cs typeface="Arial"/>
              </a:rPr>
              <a:t>Trecho</a:t>
            </a:r>
            <a:r>
              <a:rPr sz="1650" b="1" u="heavy" spc="-70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1-2</a:t>
            </a:r>
            <a:endParaRPr sz="165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35"/>
              </a:spcBef>
              <a:buNone/>
            </a:pPr>
            <a:r>
              <a:rPr sz="1350" b="1" dirty="0">
                <a:solidFill>
                  <a:srgbClr val="00659A"/>
                </a:solidFill>
                <a:latin typeface="Arial"/>
                <a:cs typeface="Arial"/>
              </a:rPr>
              <a:t>Q</a:t>
            </a:r>
            <a:r>
              <a:rPr sz="1350" b="1" baseline="-21604" dirty="0">
                <a:solidFill>
                  <a:srgbClr val="00659A"/>
                </a:solidFill>
                <a:latin typeface="Arial"/>
                <a:cs typeface="Arial"/>
              </a:rPr>
              <a:t>1-2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sz="1350" b="1" spc="20" dirty="0">
                <a:solidFill>
                  <a:srgbClr val="00659A"/>
                </a:solidFill>
                <a:latin typeface="Arial"/>
                <a:cs typeface="Arial"/>
              </a:rPr>
              <a:t>A 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. i /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60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(8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x 5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) .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120/60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lang="pt-BR" sz="1350" b="1" i="1" dirty="0">
                <a:solidFill>
                  <a:srgbClr val="CC6500"/>
                </a:solidFill>
                <a:latin typeface="Arial"/>
                <a:cs typeface="Arial"/>
              </a:rPr>
              <a:t>8</a:t>
            </a:r>
            <a:r>
              <a:rPr sz="1350" b="1" i="1" spc="10" dirty="0">
                <a:solidFill>
                  <a:srgbClr val="CC6500"/>
                </a:solidFill>
                <a:latin typeface="Arial"/>
                <a:cs typeface="Arial"/>
              </a:rPr>
              <a:t>0 </a:t>
            </a:r>
            <a:r>
              <a:rPr sz="1350" b="1" i="1" spc="5" dirty="0">
                <a:solidFill>
                  <a:srgbClr val="CC6500"/>
                </a:solidFill>
                <a:latin typeface="Arial"/>
                <a:cs typeface="Arial"/>
              </a:rPr>
              <a:t>l/min </a:t>
            </a:r>
            <a:r>
              <a:rPr sz="1350" b="1" i="1" spc="15" dirty="0">
                <a:solidFill>
                  <a:srgbClr val="CC6500"/>
                </a:solidFill>
                <a:latin typeface="Arial"/>
                <a:cs typeface="Arial"/>
              </a:rPr>
              <a:t>+ </a:t>
            </a:r>
            <a:r>
              <a:rPr sz="1350" b="1" i="1" spc="10" dirty="0">
                <a:solidFill>
                  <a:srgbClr val="CC6500"/>
                </a:solidFill>
                <a:latin typeface="Arial"/>
                <a:cs typeface="Arial"/>
              </a:rPr>
              <a:t>148,3</a:t>
            </a:r>
            <a:r>
              <a:rPr sz="1350" b="1" i="1" spc="-185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350" b="1" i="1" spc="5" dirty="0">
                <a:solidFill>
                  <a:srgbClr val="CC6500"/>
                </a:solidFill>
                <a:latin typeface="Arial"/>
                <a:cs typeface="Arial"/>
              </a:rPr>
              <a:t>l/min</a:t>
            </a:r>
            <a:endParaRPr sz="135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30"/>
              </a:spcBef>
              <a:buNone/>
            </a:pPr>
            <a:r>
              <a:rPr sz="1350" b="1" spc="10" dirty="0">
                <a:solidFill>
                  <a:schemeClr val="tx1"/>
                </a:solidFill>
                <a:latin typeface="Arial"/>
                <a:cs typeface="Arial"/>
              </a:rPr>
              <a:t>Tabela </a:t>
            </a:r>
            <a:r>
              <a:rPr sz="1350" b="1" spc="15" dirty="0">
                <a:solidFill>
                  <a:schemeClr val="tx1"/>
                </a:solidFill>
                <a:latin typeface="Arial"/>
                <a:cs typeface="Arial"/>
              </a:rPr>
              <a:t>7 </a:t>
            </a:r>
            <a:r>
              <a:rPr lang="pt-BR" sz="1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1350" spc="-20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50" b="1" spc="20" dirty="0">
                <a:solidFill>
                  <a:schemeClr val="tx1"/>
                </a:solidFill>
                <a:latin typeface="Arial"/>
                <a:cs typeface="Arial"/>
              </a:rPr>
              <a:t>Q </a:t>
            </a:r>
            <a:r>
              <a:rPr sz="1350" b="1" spc="15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sz="1350" b="1" spc="10" dirty="0">
                <a:solidFill>
                  <a:schemeClr val="tx1"/>
                </a:solidFill>
                <a:latin typeface="Arial"/>
                <a:cs typeface="Arial"/>
              </a:rPr>
              <a:t>248,3 L/min </a:t>
            </a:r>
            <a:r>
              <a:rPr lang="pt-BR" sz="1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1350" spc="1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50" b="1" spc="20" dirty="0">
                <a:solidFill>
                  <a:schemeClr val="tx1"/>
                </a:solidFill>
                <a:latin typeface="Arial"/>
                <a:cs typeface="Arial"/>
              </a:rPr>
              <a:t>D </a:t>
            </a:r>
            <a:r>
              <a:rPr sz="1350" b="1" spc="15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sz="1350" b="1" spc="10" dirty="0">
                <a:solidFill>
                  <a:schemeClr val="tx1"/>
                </a:solidFill>
                <a:latin typeface="Arial"/>
                <a:cs typeface="Arial"/>
              </a:rPr>
              <a:t>100 </a:t>
            </a:r>
            <a:r>
              <a:rPr sz="1350" b="1" spc="20" dirty="0">
                <a:solidFill>
                  <a:schemeClr val="tx1"/>
                </a:solidFill>
                <a:latin typeface="Arial"/>
                <a:cs typeface="Arial"/>
              </a:rPr>
              <a:t>mm </a:t>
            </a:r>
            <a:r>
              <a:rPr sz="1350" b="1" spc="5" dirty="0">
                <a:solidFill>
                  <a:schemeClr val="tx1"/>
                </a:solidFill>
                <a:latin typeface="Arial"/>
                <a:cs typeface="Arial"/>
              </a:rPr>
              <a:t>i </a:t>
            </a:r>
            <a:r>
              <a:rPr sz="1350" b="1" spc="10" dirty="0">
                <a:solidFill>
                  <a:schemeClr val="tx1"/>
                </a:solidFill>
                <a:latin typeface="Arial"/>
                <a:cs typeface="Arial"/>
              </a:rPr>
              <a:t>=1,0%</a:t>
            </a:r>
            <a:endParaRPr sz="135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Trecho</a:t>
            </a:r>
            <a:r>
              <a:rPr sz="1650" b="1" u="heavy" spc="-70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2-3</a:t>
            </a:r>
            <a:endParaRPr sz="165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910"/>
              </a:spcBef>
              <a:buNone/>
            </a:pPr>
            <a:r>
              <a:rPr sz="1350" b="1" dirty="0">
                <a:solidFill>
                  <a:srgbClr val="00659A"/>
                </a:solidFill>
                <a:latin typeface="Arial"/>
                <a:cs typeface="Arial"/>
              </a:rPr>
              <a:t>Q</a:t>
            </a:r>
            <a:r>
              <a:rPr sz="1350" b="1" baseline="-21604" dirty="0">
                <a:solidFill>
                  <a:srgbClr val="00659A"/>
                </a:solidFill>
                <a:latin typeface="Arial"/>
                <a:cs typeface="Arial"/>
              </a:rPr>
              <a:t>2-3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(10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x 3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) .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120/60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+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2</a:t>
            </a:r>
            <a:r>
              <a:rPr lang="pt-BR" sz="1350" b="1" spc="10" dirty="0">
                <a:solidFill>
                  <a:srgbClr val="00659A"/>
                </a:solidFill>
                <a:latin typeface="Arial"/>
                <a:cs typeface="Arial"/>
              </a:rPr>
              <a:t>2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8,3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lang="pt-BR" sz="1350" b="1" spc="15" dirty="0">
                <a:solidFill>
                  <a:srgbClr val="00659A"/>
                </a:solidFill>
                <a:latin typeface="Arial"/>
                <a:cs typeface="Arial"/>
              </a:rPr>
              <a:t>28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8,3</a:t>
            </a:r>
            <a:r>
              <a:rPr sz="1350" b="1" spc="-14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L/min</a:t>
            </a:r>
            <a:endParaRPr sz="135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985"/>
              </a:spcBef>
              <a:buNone/>
            </a:pPr>
            <a:r>
              <a:rPr sz="1250" b="1" spc="-10" dirty="0">
                <a:solidFill>
                  <a:schemeClr val="tx1"/>
                </a:solidFill>
                <a:latin typeface="Arial"/>
                <a:cs typeface="Arial"/>
              </a:rPr>
              <a:t>Tabela </a:t>
            </a:r>
            <a:r>
              <a:rPr sz="1250" b="1" spc="-5" dirty="0">
                <a:solidFill>
                  <a:schemeClr val="tx1"/>
                </a:solidFill>
                <a:latin typeface="Arial"/>
                <a:cs typeface="Arial"/>
              </a:rPr>
              <a:t>7 </a:t>
            </a:r>
            <a:r>
              <a:rPr lang="pt-BR" sz="125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1250" spc="2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chemeClr val="tx1"/>
                </a:solidFill>
                <a:latin typeface="Arial"/>
                <a:cs typeface="Arial"/>
              </a:rPr>
              <a:t>Q </a:t>
            </a:r>
            <a:r>
              <a:rPr sz="1250" b="1" spc="-5" dirty="0">
                <a:solidFill>
                  <a:schemeClr val="tx1"/>
                </a:solidFill>
                <a:latin typeface="Arial"/>
                <a:cs typeface="Arial"/>
              </a:rPr>
              <a:t>= 348,3 L/min </a:t>
            </a:r>
            <a:r>
              <a:rPr lang="pt-BR" sz="125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1250" spc="-1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250" b="1" spc="-10" dirty="0">
                <a:solidFill>
                  <a:schemeClr val="tx1"/>
                </a:solidFill>
                <a:latin typeface="Arial"/>
                <a:cs typeface="Arial"/>
              </a:rPr>
              <a:t>D </a:t>
            </a:r>
            <a:r>
              <a:rPr sz="1250" b="1" spc="-5" dirty="0">
                <a:solidFill>
                  <a:schemeClr val="tx1"/>
                </a:solidFill>
                <a:latin typeface="Arial"/>
                <a:cs typeface="Arial"/>
              </a:rPr>
              <a:t>= 1</a:t>
            </a:r>
            <a:r>
              <a:rPr lang="pt-BR" sz="1250" b="1" spc="-5" dirty="0">
                <a:solidFill>
                  <a:schemeClr val="tx1"/>
                </a:solidFill>
                <a:latin typeface="Arial"/>
                <a:cs typeface="Arial"/>
              </a:rPr>
              <a:t>25</a:t>
            </a:r>
            <a:r>
              <a:rPr sz="125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chemeClr val="tx1"/>
                </a:solidFill>
                <a:latin typeface="Arial"/>
                <a:cs typeface="Arial"/>
              </a:rPr>
              <a:t>mm </a:t>
            </a:r>
            <a:r>
              <a:rPr sz="1250" b="1" spc="-5" dirty="0">
                <a:solidFill>
                  <a:schemeClr val="tx1"/>
                </a:solidFill>
                <a:latin typeface="Arial"/>
                <a:cs typeface="Arial"/>
              </a:rPr>
              <a:t>i=0,5%</a:t>
            </a:r>
            <a:endParaRPr sz="12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264427" y="3649459"/>
            <a:ext cx="6039677" cy="2195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Trecho</a:t>
            </a:r>
            <a:r>
              <a:rPr sz="1650" b="1" u="heavy" spc="-70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3-4</a:t>
            </a:r>
            <a:endParaRPr sz="16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905"/>
              </a:spcBef>
            </a:pPr>
            <a:r>
              <a:rPr lang="pt-BR" sz="1350" b="1" dirty="0">
                <a:solidFill>
                  <a:srgbClr val="00659A"/>
                </a:solidFill>
                <a:latin typeface="Arial"/>
                <a:cs typeface="Arial"/>
              </a:rPr>
              <a:t>   </a:t>
            </a:r>
            <a:r>
              <a:rPr sz="1350" b="1" dirty="0">
                <a:solidFill>
                  <a:srgbClr val="00659A"/>
                </a:solidFill>
                <a:latin typeface="Arial"/>
                <a:cs typeface="Arial"/>
              </a:rPr>
              <a:t>Q</a:t>
            </a:r>
            <a:r>
              <a:rPr sz="1350" b="1" baseline="-21604" dirty="0">
                <a:solidFill>
                  <a:srgbClr val="00659A"/>
                </a:solidFill>
                <a:latin typeface="Arial"/>
                <a:cs typeface="Arial"/>
              </a:rPr>
              <a:t>2-3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(10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x 3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) .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120/60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+ </a:t>
            </a:r>
            <a:r>
              <a:rPr lang="pt-BR" sz="1350" b="1" spc="10" dirty="0">
                <a:solidFill>
                  <a:srgbClr val="00659A"/>
                </a:solidFill>
                <a:latin typeface="Arial"/>
                <a:cs typeface="Arial"/>
              </a:rPr>
              <a:t>288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,3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lang="pt-BR" sz="1350" b="1" spc="10" dirty="0">
                <a:solidFill>
                  <a:srgbClr val="00659A"/>
                </a:solidFill>
                <a:latin typeface="Arial"/>
                <a:cs typeface="Arial"/>
              </a:rPr>
              <a:t>3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48,3 L/min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+</a:t>
            </a:r>
            <a:r>
              <a:rPr sz="1350" b="1" spc="-100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148,3L/min</a:t>
            </a:r>
            <a:endParaRPr sz="13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985"/>
              </a:spcBef>
            </a:pPr>
            <a:r>
              <a:rPr lang="pt-BR" sz="1250" b="1" spc="-10" dirty="0">
                <a:latin typeface="Arial"/>
                <a:cs typeface="Arial"/>
              </a:rPr>
              <a:t>   </a:t>
            </a:r>
            <a:r>
              <a:rPr sz="1250" b="1" spc="-10" dirty="0" err="1">
                <a:latin typeface="Arial"/>
                <a:cs typeface="Arial"/>
              </a:rPr>
              <a:t>Tabela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7 </a:t>
            </a:r>
            <a:r>
              <a:rPr lang="pt-BR" sz="12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1250" spc="210" dirty="0">
                <a:latin typeface="Times New Roman"/>
                <a:cs typeface="Times New Roman"/>
              </a:rPr>
              <a:t> </a:t>
            </a:r>
            <a:r>
              <a:rPr sz="1250" b="1" spc="-10" dirty="0">
                <a:latin typeface="Arial"/>
                <a:cs typeface="Arial"/>
              </a:rPr>
              <a:t>Q </a:t>
            </a:r>
            <a:r>
              <a:rPr sz="1250" b="1" spc="-5" dirty="0">
                <a:latin typeface="Arial"/>
                <a:cs typeface="Arial"/>
              </a:rPr>
              <a:t>= 596,6 L/mi</a:t>
            </a:r>
            <a:r>
              <a:rPr lang="pt-BR" sz="1250" b="1" spc="-5" dirty="0">
                <a:latin typeface="Arial"/>
                <a:cs typeface="Arial"/>
              </a:rPr>
              <a:t>n </a:t>
            </a:r>
            <a:r>
              <a:rPr lang="pt-BR" sz="12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1250" spc="-190" dirty="0">
                <a:latin typeface="Times New Roman"/>
                <a:cs typeface="Times New Roman"/>
              </a:rPr>
              <a:t> </a:t>
            </a:r>
            <a:r>
              <a:rPr sz="1250" b="1" spc="-10" dirty="0">
                <a:latin typeface="Arial"/>
                <a:cs typeface="Arial"/>
              </a:rPr>
              <a:t>D </a:t>
            </a:r>
            <a:r>
              <a:rPr sz="1250" b="1" spc="-5" dirty="0">
                <a:latin typeface="Arial"/>
                <a:cs typeface="Arial"/>
              </a:rPr>
              <a:t>= 150 </a:t>
            </a:r>
            <a:r>
              <a:rPr sz="1250" b="1" spc="-10" dirty="0">
                <a:latin typeface="Arial"/>
                <a:cs typeface="Arial"/>
              </a:rPr>
              <a:t>mm </a:t>
            </a:r>
            <a:r>
              <a:rPr sz="1250" b="1" spc="-5" dirty="0">
                <a:latin typeface="Arial"/>
                <a:cs typeface="Arial"/>
              </a:rPr>
              <a:t>i=0,5%</a:t>
            </a:r>
            <a:endParaRPr sz="1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</a:pP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Trecho</a:t>
            </a:r>
            <a:r>
              <a:rPr sz="1650" b="1" u="heavy" spc="-55" dirty="0">
                <a:solidFill>
                  <a:srgbClr val="CC6500"/>
                </a:solidFill>
                <a:latin typeface="Arial"/>
                <a:cs typeface="Arial"/>
              </a:rPr>
              <a:t> </a:t>
            </a:r>
            <a:r>
              <a:rPr sz="1650" b="1" u="heavy" spc="-5" dirty="0">
                <a:solidFill>
                  <a:srgbClr val="CC6500"/>
                </a:solidFill>
                <a:latin typeface="Arial"/>
                <a:cs typeface="Arial"/>
              </a:rPr>
              <a:t>4-Sarjeta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lang="pt-BR" sz="1350" b="1" dirty="0">
                <a:solidFill>
                  <a:srgbClr val="00659A"/>
                </a:solidFill>
                <a:latin typeface="Arial"/>
                <a:cs typeface="Arial"/>
              </a:rPr>
              <a:t>    </a:t>
            </a:r>
            <a:r>
              <a:rPr sz="1350" b="1" dirty="0">
                <a:solidFill>
                  <a:srgbClr val="00659A"/>
                </a:solidFill>
                <a:latin typeface="Arial"/>
                <a:cs typeface="Arial"/>
              </a:rPr>
              <a:t>Q</a:t>
            </a:r>
            <a:r>
              <a:rPr sz="1350" b="1" baseline="-21604" dirty="0">
                <a:solidFill>
                  <a:srgbClr val="00659A"/>
                </a:solidFill>
                <a:latin typeface="Arial"/>
                <a:cs typeface="Arial"/>
              </a:rPr>
              <a:t>2-3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(5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x 8</a:t>
            </a:r>
            <a:r>
              <a:rPr sz="1350" b="1" spc="5" dirty="0">
                <a:solidFill>
                  <a:srgbClr val="00659A"/>
                </a:solidFill>
                <a:latin typeface="Arial"/>
                <a:cs typeface="Arial"/>
              </a:rPr>
              <a:t>) .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120/60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+ </a:t>
            </a:r>
            <a:r>
              <a:rPr lang="pt-BR" sz="1350" b="1" spc="10" dirty="0">
                <a:solidFill>
                  <a:srgbClr val="00659A"/>
                </a:solidFill>
                <a:latin typeface="Arial"/>
                <a:cs typeface="Arial"/>
              </a:rPr>
              <a:t>4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96,6 </a:t>
            </a:r>
            <a:r>
              <a:rPr sz="1350" b="1" spc="15" dirty="0">
                <a:solidFill>
                  <a:srgbClr val="00659A"/>
                </a:solidFill>
                <a:latin typeface="Arial"/>
                <a:cs typeface="Arial"/>
              </a:rPr>
              <a:t>= </a:t>
            </a:r>
            <a:r>
              <a:rPr lang="pt-BR" sz="1350" b="1" spc="10" dirty="0">
                <a:solidFill>
                  <a:srgbClr val="00659A"/>
                </a:solidFill>
                <a:latin typeface="Arial"/>
                <a:cs typeface="Arial"/>
              </a:rPr>
              <a:t>57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6,6</a:t>
            </a:r>
            <a:r>
              <a:rPr sz="1350" b="1" spc="-155" dirty="0">
                <a:solidFill>
                  <a:srgbClr val="00659A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00659A"/>
                </a:solidFill>
                <a:latin typeface="Arial"/>
                <a:cs typeface="Arial"/>
              </a:rPr>
              <a:t>L/min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ts val="1495"/>
              </a:lnSpc>
              <a:spcBef>
                <a:spcPts val="985"/>
              </a:spcBef>
            </a:pPr>
            <a:r>
              <a:rPr lang="pt-BR" sz="1250" b="1" spc="-10" dirty="0">
                <a:latin typeface="Arial"/>
                <a:cs typeface="Arial"/>
              </a:rPr>
              <a:t>    </a:t>
            </a:r>
            <a:r>
              <a:rPr sz="1250" b="1" spc="-10" dirty="0" err="1">
                <a:latin typeface="Arial"/>
                <a:cs typeface="Arial"/>
              </a:rPr>
              <a:t>Tabela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7 </a:t>
            </a:r>
            <a:r>
              <a:rPr lang="pt-BR" sz="12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1250" spc="210" dirty="0">
                <a:latin typeface="Times New Roman"/>
                <a:cs typeface="Times New Roman"/>
              </a:rPr>
              <a:t> </a:t>
            </a:r>
            <a:r>
              <a:rPr sz="1250" b="1" spc="-10" dirty="0">
                <a:latin typeface="Arial"/>
                <a:cs typeface="Arial"/>
              </a:rPr>
              <a:t>Q </a:t>
            </a:r>
            <a:r>
              <a:rPr sz="1250" b="1" spc="-5" dirty="0">
                <a:latin typeface="Arial"/>
                <a:cs typeface="Arial"/>
              </a:rPr>
              <a:t>= 696,6 L/mi</a:t>
            </a:r>
            <a:r>
              <a:rPr lang="pt-BR" sz="1250" b="1" spc="-5" dirty="0">
                <a:latin typeface="Arial"/>
                <a:cs typeface="Arial"/>
              </a:rPr>
              <a:t>n </a:t>
            </a:r>
            <a:r>
              <a:rPr lang="pt-BR" sz="125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1250" spc="-190" dirty="0">
                <a:latin typeface="Times New Roman"/>
                <a:cs typeface="Times New Roman"/>
              </a:rPr>
              <a:t> </a:t>
            </a:r>
            <a:r>
              <a:rPr sz="1250" b="1" spc="-10" dirty="0">
                <a:latin typeface="Arial"/>
                <a:cs typeface="Arial"/>
              </a:rPr>
              <a:t>D </a:t>
            </a:r>
            <a:r>
              <a:rPr sz="1250" b="1" spc="-5" dirty="0">
                <a:latin typeface="Arial"/>
                <a:cs typeface="Arial"/>
              </a:rPr>
              <a:t>= 150 </a:t>
            </a:r>
            <a:r>
              <a:rPr sz="1250" b="1" spc="-10" dirty="0">
                <a:latin typeface="Arial"/>
                <a:cs typeface="Arial"/>
              </a:rPr>
              <a:t>mm </a:t>
            </a:r>
            <a:r>
              <a:rPr sz="1250" b="1" spc="-5" dirty="0">
                <a:latin typeface="Arial"/>
                <a:cs typeface="Arial"/>
              </a:rPr>
              <a:t>i = </a:t>
            </a:r>
            <a:r>
              <a:rPr sz="1250" b="1" spc="-5">
                <a:latin typeface="Arial"/>
                <a:cs typeface="Arial"/>
              </a:rPr>
              <a:t>1,0%</a:t>
            </a:r>
            <a:endParaRPr sz="12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0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8AD4FC-6D05-47A3-8BED-91FEF350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700"/>
              <a:t>NBR 10844 (ABNT,1989) - Instalações Prediais de Águas Pluviais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1B415A-B66E-46B2-98CA-7FF7C6816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718593"/>
            <a:ext cx="3722101" cy="543107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ACDC3-C9EF-4FA8-A23A-778569D2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pt-BR"/>
              <a:t>As instalações prediais de águas pluviais seguem as preconizações da norma NBR 10844 (ABNT,1989) - Instalações Prediais de Águas Pluviais.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D71F7AF-4270-1816-7A02-434E3D5CF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036516"/>
              </p:ext>
            </p:extLst>
          </p:nvPr>
        </p:nvGraphicFramePr>
        <p:xfrm>
          <a:off x="4970109" y="3362791"/>
          <a:ext cx="688881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685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D9B03-1EE3-4150-93EB-1A60D217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02" y="-283716"/>
            <a:ext cx="10058400" cy="1609344"/>
          </a:xfrm>
        </p:spPr>
        <p:txBody>
          <a:bodyPr/>
          <a:lstStyle/>
          <a:p>
            <a:r>
              <a:rPr lang="pt-BR" dirty="0"/>
              <a:t>Exercício 01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8DB63-0C5A-47A3-9F77-87FCE583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072165"/>
            <a:ext cx="5228283" cy="303560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Você foi contratado para projetar as calhas de um telhado com apenas 01 água, com dimensões de 5 x 10 metros.</a:t>
            </a:r>
          </a:p>
          <a:p>
            <a:pPr algn="just"/>
            <a:r>
              <a:rPr lang="pt-BR" dirty="0"/>
              <a:t>Por restrições no imóvel, você só poderá trabalhar com duas saídas (uma de cada lado).</a:t>
            </a:r>
          </a:p>
          <a:p>
            <a:pPr algn="just"/>
            <a:r>
              <a:rPr lang="pt-BR" dirty="0"/>
              <a:t>Município: Campo Grande/MS</a:t>
            </a:r>
          </a:p>
          <a:p>
            <a:pPr algn="just"/>
            <a:r>
              <a:rPr lang="pt-BR" dirty="0"/>
              <a:t>Calha 20x10 cm; aço galvanizado, aresta viva</a:t>
            </a:r>
          </a:p>
          <a:p>
            <a:pPr algn="just"/>
            <a:r>
              <a:rPr lang="pt-BR" dirty="0"/>
              <a:t>Dados da Chuva: TR=5 anos, t = 5 minutos</a:t>
            </a:r>
          </a:p>
          <a:p>
            <a:pPr algn="just"/>
            <a:r>
              <a:rPr lang="pt-BR" dirty="0"/>
              <a:t>Calha arbitrada com 50% da capacidade atingida.</a:t>
            </a:r>
          </a:p>
          <a:p>
            <a:pPr algn="just"/>
            <a:r>
              <a:rPr lang="pt-BR" dirty="0"/>
              <a:t>Declividade da calha (I): 0,5%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A120C72-5354-4F8C-82DF-EF6ED0EB29B4}"/>
                  </a:ext>
                </a:extLst>
              </p:cNvPr>
              <p:cNvSpPr/>
              <p:nvPr/>
            </p:nvSpPr>
            <p:spPr>
              <a:xfrm>
                <a:off x="4690711" y="261009"/>
                <a:ext cx="8163537" cy="141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cs typeface="Times New Roman"/>
                        </a:rPr>
                        <m:t>𝑖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  <m:t>2575,12468 </m:t>
                          </m:r>
                          <m:sSubSup>
                            <m:sSub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0,15884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+19,87315)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0,92716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  <m:t>2575,12468 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5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0,15884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5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+19,87315)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0,92716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  <a:cs typeface="Times New Roman"/>
                </a:endParaRPr>
              </a:p>
              <a:p>
                <a:endParaRPr lang="pt-BR" sz="2000" b="0" i="1" dirty="0">
                  <a:latin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cs typeface="Times New Roman"/>
                        </a:rPr>
                        <m:t>𝑖</m:t>
                      </m:r>
                      <m:r>
                        <a:rPr lang="pt-BR" sz="2000" i="1">
                          <a:latin typeface="Cambria Math" panose="02040503050406030204" pitchFamily="18" charset="0"/>
                          <a:cs typeface="Times New Roman"/>
                        </a:rPr>
                        <m:t>= 168,95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𝑚𝑚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h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A120C72-5354-4F8C-82DF-EF6ED0EB2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11" y="261009"/>
                <a:ext cx="8163537" cy="1411540"/>
              </a:xfrm>
              <a:prstGeom prst="rect">
                <a:avLst/>
              </a:prstGeom>
              <a:blipFill>
                <a:blip r:embed="rId2"/>
                <a:stretch>
                  <a:fillRect b="-4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B3250B8-4CBA-4BAB-914F-699B53F3AA52}"/>
                  </a:ext>
                </a:extLst>
              </p:cNvPr>
              <p:cNvSpPr/>
              <p:nvPr/>
            </p:nvSpPr>
            <p:spPr>
              <a:xfrm>
                <a:off x="6312399" y="1830076"/>
                <a:ext cx="5056512" cy="695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1 . 168,95 . 25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=70,4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B3250B8-4CBA-4BAB-914F-699B53F3A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399" y="1830076"/>
                <a:ext cx="5056512" cy="695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6B31F34-8F66-4C41-885B-CAA2E1A5631D}"/>
                  </a:ext>
                </a:extLst>
              </p:cNvPr>
              <p:cNvSpPr txBox="1"/>
              <p:nvPr/>
            </p:nvSpPr>
            <p:spPr>
              <a:xfrm>
                <a:off x="6508177" y="2667602"/>
                <a:ext cx="4268091" cy="152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box>
                            <m:box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box>
                            <m:box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60000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0,011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0,033</m:t>
                          </m:r>
                        </m:e>
                        <m:sup>
                          <m:box>
                            <m:box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0,005</m:t>
                          </m:r>
                        </m:e>
                        <m:sup>
                          <m:box>
                            <m:box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396,81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6B31F34-8F66-4C41-885B-CAA2E1A5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77" y="2667602"/>
                <a:ext cx="4268091" cy="1521699"/>
              </a:xfrm>
              <a:prstGeom prst="rect">
                <a:avLst/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66831C3-0AC5-4152-85C9-A28BE2DDA686}"/>
              </a:ext>
            </a:extLst>
          </p:cNvPr>
          <p:cNvCxnSpPr/>
          <p:nvPr/>
        </p:nvCxnSpPr>
        <p:spPr>
          <a:xfrm>
            <a:off x="602744" y="4715726"/>
            <a:ext cx="0" cy="1267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2C7B982-0A57-43BF-BA18-7FE472F61805}"/>
              </a:ext>
            </a:extLst>
          </p:cNvPr>
          <p:cNvCxnSpPr/>
          <p:nvPr/>
        </p:nvCxnSpPr>
        <p:spPr>
          <a:xfrm>
            <a:off x="2704260" y="4715726"/>
            <a:ext cx="0" cy="1267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2105D53-2B53-4EC2-A95D-7E7C6752219E}"/>
              </a:ext>
            </a:extLst>
          </p:cNvPr>
          <p:cNvCxnSpPr>
            <a:cxnSpLocks/>
          </p:cNvCxnSpPr>
          <p:nvPr/>
        </p:nvCxnSpPr>
        <p:spPr>
          <a:xfrm>
            <a:off x="602744" y="4715726"/>
            <a:ext cx="2101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BFC6523-DF4F-4A1A-8030-B26CB7F65447}"/>
              </a:ext>
            </a:extLst>
          </p:cNvPr>
          <p:cNvCxnSpPr>
            <a:cxnSpLocks/>
          </p:cNvCxnSpPr>
          <p:nvPr/>
        </p:nvCxnSpPr>
        <p:spPr>
          <a:xfrm>
            <a:off x="597129" y="5983052"/>
            <a:ext cx="210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3EB2DDB4-AFC2-4106-961A-9FE5F6211373}"/>
              </a:ext>
            </a:extLst>
          </p:cNvPr>
          <p:cNvSpPr/>
          <p:nvPr/>
        </p:nvSpPr>
        <p:spPr>
          <a:xfrm>
            <a:off x="2744196" y="519779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43E1B2A-EF70-4DD6-AF33-DBB7BDDAEE03}"/>
              </a:ext>
            </a:extLst>
          </p:cNvPr>
          <p:cNvSpPr/>
          <p:nvPr/>
        </p:nvSpPr>
        <p:spPr>
          <a:xfrm>
            <a:off x="1433327" y="607795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212B4F8-AD19-452E-A63F-6CD49171BD3D}"/>
              </a:ext>
            </a:extLst>
          </p:cNvPr>
          <p:cNvSpPr/>
          <p:nvPr/>
        </p:nvSpPr>
        <p:spPr>
          <a:xfrm>
            <a:off x="645857" y="4724733"/>
            <a:ext cx="181591" cy="1604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3131870-0C39-4933-AAE4-560F71F50EAE}"/>
              </a:ext>
            </a:extLst>
          </p:cNvPr>
          <p:cNvSpPr/>
          <p:nvPr/>
        </p:nvSpPr>
        <p:spPr>
          <a:xfrm>
            <a:off x="2479557" y="4724733"/>
            <a:ext cx="181591" cy="1604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DFE17D0-CA3D-45C4-A86E-EECBAF6D9FE9}"/>
              </a:ext>
            </a:extLst>
          </p:cNvPr>
          <p:cNvCxnSpPr/>
          <p:nvPr/>
        </p:nvCxnSpPr>
        <p:spPr>
          <a:xfrm>
            <a:off x="1650694" y="4724733"/>
            <a:ext cx="0" cy="1258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69E1F82B-ECB5-4464-9BDA-793D4A95083D}"/>
              </a:ext>
            </a:extLst>
          </p:cNvPr>
          <p:cNvSpPr/>
          <p:nvPr/>
        </p:nvSpPr>
        <p:spPr>
          <a:xfrm>
            <a:off x="967658" y="429624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8BFD46E-9A45-4B5A-89FF-E232C8B5F1D5}"/>
              </a:ext>
            </a:extLst>
          </p:cNvPr>
          <p:cNvSpPr/>
          <p:nvPr/>
        </p:nvSpPr>
        <p:spPr>
          <a:xfrm>
            <a:off x="2015599" y="430647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E1F2600B-EDEE-47B7-B58B-291C98610D63}"/>
                  </a:ext>
                </a:extLst>
              </p:cNvPr>
              <p:cNvSpPr/>
              <p:nvPr/>
            </p:nvSpPr>
            <p:spPr>
              <a:xfrm>
                <a:off x="594322" y="5211876"/>
                <a:ext cx="114300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500" i="1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E1F2600B-EDEE-47B7-B58B-291C98610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2" y="5211876"/>
                <a:ext cx="1143005" cy="323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BC79AA4-87EF-4BB8-A4A9-EC099283C48C}"/>
                  </a:ext>
                </a:extLst>
              </p:cNvPr>
              <p:cNvSpPr/>
              <p:nvPr/>
            </p:nvSpPr>
            <p:spPr>
              <a:xfrm>
                <a:off x="1596702" y="5220882"/>
                <a:ext cx="114749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500" i="1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5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BC79AA4-87EF-4BB8-A4A9-EC099283C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02" y="5220882"/>
                <a:ext cx="1147494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00B2EBA-9F49-4C7F-B0FB-AFAEA646DABF}"/>
                  </a:ext>
                </a:extLst>
              </p:cNvPr>
              <p:cNvSpPr txBox="1"/>
              <p:nvPr/>
            </p:nvSpPr>
            <p:spPr>
              <a:xfrm>
                <a:off x="7120092" y="5837102"/>
                <a:ext cx="3421214" cy="549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0,05+0,2+0,05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=0,033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00B2EBA-9F49-4C7F-B0FB-AFAEA646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92" y="5837102"/>
                <a:ext cx="3421214" cy="549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13FDA88-12F3-450C-8891-9605531AD6E9}"/>
                  </a:ext>
                </a:extLst>
              </p:cNvPr>
              <p:cNvSpPr txBox="1"/>
              <p:nvPr/>
            </p:nvSpPr>
            <p:spPr>
              <a:xfrm>
                <a:off x="7219700" y="5332605"/>
                <a:ext cx="2434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 . 0,05=0,01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13FDA88-12F3-450C-8891-9605531AD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00" y="5332605"/>
                <a:ext cx="2434641" cy="276999"/>
              </a:xfrm>
              <a:prstGeom prst="rect">
                <a:avLst/>
              </a:prstGeom>
              <a:blipFill>
                <a:blip r:embed="rId8"/>
                <a:stretch>
                  <a:fillRect l="-1500" t="-6667" r="-2250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AE92EEC-1895-4467-BBBE-7CABEEFA4C69}"/>
              </a:ext>
            </a:extLst>
          </p:cNvPr>
          <p:cNvCxnSpPr/>
          <p:nvPr/>
        </p:nvCxnSpPr>
        <p:spPr>
          <a:xfrm>
            <a:off x="3813771" y="4959452"/>
            <a:ext cx="0" cy="5124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08B1787-0E99-41AF-B555-3C550C30E2D4}"/>
              </a:ext>
            </a:extLst>
          </p:cNvPr>
          <p:cNvCxnSpPr>
            <a:cxnSpLocks/>
          </p:cNvCxnSpPr>
          <p:nvPr/>
        </p:nvCxnSpPr>
        <p:spPr>
          <a:xfrm flipH="1">
            <a:off x="3813772" y="5471858"/>
            <a:ext cx="9625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D6D76D30-4094-4E56-BBEE-8E2E43F3550A}"/>
              </a:ext>
            </a:extLst>
          </p:cNvPr>
          <p:cNvCxnSpPr/>
          <p:nvPr/>
        </p:nvCxnSpPr>
        <p:spPr>
          <a:xfrm>
            <a:off x="4776297" y="4968872"/>
            <a:ext cx="0" cy="5124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80438C19-DE19-439D-8D04-AEDDC3E67D09}"/>
              </a:ext>
            </a:extLst>
          </p:cNvPr>
          <p:cNvSpPr/>
          <p:nvPr/>
        </p:nvSpPr>
        <p:spPr>
          <a:xfrm>
            <a:off x="4116447" y="554404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20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16132A4-16DF-4CA1-A50B-A1B5EB877420}"/>
              </a:ext>
            </a:extLst>
          </p:cNvPr>
          <p:cNvSpPr/>
          <p:nvPr/>
        </p:nvSpPr>
        <p:spPr>
          <a:xfrm>
            <a:off x="4837075" y="503098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10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287CBC9-564F-480F-8593-2274D83E5E46}"/>
              </a:ext>
            </a:extLst>
          </p:cNvPr>
          <p:cNvCxnSpPr>
            <a:cxnSpLocks/>
          </p:cNvCxnSpPr>
          <p:nvPr/>
        </p:nvCxnSpPr>
        <p:spPr>
          <a:xfrm flipH="1">
            <a:off x="3813772" y="5225075"/>
            <a:ext cx="962525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0A1B66A0-6B0B-4662-8475-B65EAE61D16A}"/>
              </a:ext>
            </a:extLst>
          </p:cNvPr>
          <p:cNvSpPr/>
          <p:nvPr/>
        </p:nvSpPr>
        <p:spPr>
          <a:xfrm>
            <a:off x="3527507" y="515597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E385A2B-D0D4-488D-A01C-92E2FD3EEB24}"/>
              </a:ext>
            </a:extLst>
          </p:cNvPr>
          <p:cNvSpPr/>
          <p:nvPr/>
        </p:nvSpPr>
        <p:spPr>
          <a:xfrm>
            <a:off x="3813770" y="5225074"/>
            <a:ext cx="939092" cy="2261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85EF8E0-0C43-4B8A-AF42-5D916F52545F}"/>
                  </a:ext>
                </a:extLst>
              </p:cNvPr>
              <p:cNvSpPr/>
              <p:nvPr/>
            </p:nvSpPr>
            <p:spPr>
              <a:xfrm>
                <a:off x="7426533" y="4416799"/>
                <a:ext cx="269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85EF8E0-0C43-4B8A-AF42-5D916F525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33" y="4416799"/>
                <a:ext cx="2691891" cy="369332"/>
              </a:xfrm>
              <a:prstGeom prst="rect">
                <a:avLst/>
              </a:prstGeom>
              <a:blipFill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DA261C-54B4-46C3-A67D-37EF2316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0" y="0"/>
            <a:ext cx="8713811" cy="6636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CFD4272-FCAF-45BE-B392-3AC8D36397C7}"/>
                  </a:ext>
                </a:extLst>
              </p:cNvPr>
              <p:cNvSpPr/>
              <p:nvPr/>
            </p:nvSpPr>
            <p:spPr>
              <a:xfrm>
                <a:off x="128336" y="6376375"/>
                <a:ext cx="1416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70,4 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CFD4272-FCAF-45BE-B392-3AC8D3639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" y="6376375"/>
                <a:ext cx="141654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AE8C6E1D-2122-4597-BF1F-6071E0796409}"/>
              </a:ext>
            </a:extLst>
          </p:cNvPr>
          <p:cNvSpPr/>
          <p:nvPr/>
        </p:nvSpPr>
        <p:spPr>
          <a:xfrm>
            <a:off x="980984" y="6031831"/>
            <a:ext cx="112295" cy="12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C248F2E-C69D-469D-897D-E0E09B463818}"/>
              </a:ext>
            </a:extLst>
          </p:cNvPr>
          <p:cNvSpPr/>
          <p:nvPr/>
        </p:nvSpPr>
        <p:spPr>
          <a:xfrm>
            <a:off x="444633" y="5943598"/>
            <a:ext cx="428069" cy="304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D40DAE3-07B5-47A2-B3F6-15C09069FDFC}"/>
              </a:ext>
            </a:extLst>
          </p:cNvPr>
          <p:cNvSpPr/>
          <p:nvPr/>
        </p:nvSpPr>
        <p:spPr>
          <a:xfrm>
            <a:off x="9258174" y="919877"/>
            <a:ext cx="2597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/>
              <a:t>O </a:t>
            </a:r>
            <a:r>
              <a:rPr lang="en-US" sz="2200" dirty="0" err="1"/>
              <a:t>diâmetro</a:t>
            </a:r>
            <a:r>
              <a:rPr lang="en-US" sz="2200" dirty="0"/>
              <a:t> </a:t>
            </a:r>
            <a:r>
              <a:rPr lang="en-US" sz="2200" dirty="0" err="1"/>
              <a:t>interno</a:t>
            </a:r>
            <a:r>
              <a:rPr lang="en-US" sz="2200" dirty="0"/>
              <a:t> </a:t>
            </a:r>
            <a:r>
              <a:rPr lang="en-US" sz="2200" dirty="0" err="1"/>
              <a:t>mínimo</a:t>
            </a:r>
            <a:r>
              <a:rPr lang="en-US" sz="2200" dirty="0"/>
              <a:t> dos </a:t>
            </a:r>
            <a:r>
              <a:rPr lang="en-US" sz="2200" dirty="0" err="1"/>
              <a:t>condutores</a:t>
            </a:r>
            <a:r>
              <a:rPr lang="en-US" sz="2200" dirty="0"/>
              <a:t> </a:t>
            </a:r>
            <a:r>
              <a:rPr lang="en-US" sz="2200" dirty="0" err="1"/>
              <a:t>verticais</a:t>
            </a:r>
            <a:r>
              <a:rPr lang="en-US" sz="2200" dirty="0"/>
              <a:t> de </a:t>
            </a:r>
            <a:r>
              <a:rPr lang="en-US" sz="2200" dirty="0" err="1"/>
              <a:t>seção</a:t>
            </a:r>
            <a:r>
              <a:rPr lang="en-US" sz="2200" dirty="0"/>
              <a:t>  circular é 75mm, </a:t>
            </a:r>
            <a:r>
              <a:rPr lang="en-US" sz="2200" dirty="0" err="1"/>
              <a:t>apesar</a:t>
            </a:r>
            <a:r>
              <a:rPr lang="en-US" sz="2200" dirty="0"/>
              <a:t> do </a:t>
            </a:r>
            <a:r>
              <a:rPr lang="en-US" sz="2200" dirty="0" err="1"/>
              <a:t>ábaco</a:t>
            </a:r>
            <a:r>
              <a:rPr lang="en-US" sz="2200" dirty="0"/>
              <a:t>, </a:t>
            </a:r>
            <a:r>
              <a:rPr lang="en-US" sz="2200" dirty="0" err="1"/>
              <a:t>indicar</a:t>
            </a:r>
            <a:r>
              <a:rPr lang="en-US" sz="2200" dirty="0"/>
              <a:t> 50 mm, </a:t>
            </a:r>
            <a:r>
              <a:rPr lang="en-US" sz="2200" dirty="0" err="1"/>
              <a:t>usaremos</a:t>
            </a:r>
            <a:r>
              <a:rPr lang="en-US" sz="2200" dirty="0"/>
              <a:t> 75 mm.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06DA06E-780F-44B7-8132-533101B83B5C}"/>
              </a:ext>
            </a:extLst>
          </p:cNvPr>
          <p:cNvSpPr txBox="1">
            <a:spLocks/>
          </p:cNvSpPr>
          <p:nvPr/>
        </p:nvSpPr>
        <p:spPr>
          <a:xfrm>
            <a:off x="8886842" y="115205"/>
            <a:ext cx="3340137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Exercício 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848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014CC-B230-488D-AB94-0EBE83B7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2F17BB-2EEC-45FB-8339-ADF16A9A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513832" cy="4050792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Dimensione os condutores verticais e horizontais do imóvel, conforme dados abaixo.</a:t>
            </a:r>
          </a:p>
          <a:p>
            <a:pPr algn="just"/>
            <a:r>
              <a:rPr lang="pt-BR" sz="2200" dirty="0"/>
              <a:t>Município: Campo Grande/MS</a:t>
            </a:r>
          </a:p>
          <a:p>
            <a:pPr algn="just"/>
            <a:r>
              <a:rPr lang="pt-BR" sz="2200" dirty="0"/>
              <a:t>Declividade da calha: 1,0%</a:t>
            </a:r>
          </a:p>
          <a:p>
            <a:pPr algn="just"/>
            <a:r>
              <a:rPr lang="pt-BR" sz="2200" dirty="0"/>
              <a:t>Declividade dos condutores horizontais: 2,0%</a:t>
            </a:r>
          </a:p>
          <a:p>
            <a:pPr algn="just"/>
            <a:r>
              <a:rPr lang="pt-BR" sz="2200" dirty="0"/>
              <a:t>Calha 15x8 cm; aço galvanizado</a:t>
            </a:r>
          </a:p>
          <a:p>
            <a:endParaRPr lang="pt-BR" sz="2200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FC10B27A-49D4-45A0-ACF7-AC8412CE03A7}"/>
              </a:ext>
            </a:extLst>
          </p:cNvPr>
          <p:cNvSpPr/>
          <p:nvPr/>
        </p:nvSpPr>
        <p:spPr>
          <a:xfrm>
            <a:off x="7302876" y="163545"/>
            <a:ext cx="3657706" cy="371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0318E81-FF1D-4B6A-B256-9E0F094D47F0}"/>
              </a:ext>
            </a:extLst>
          </p:cNvPr>
          <p:cNvSpPr/>
          <p:nvPr/>
        </p:nvSpPr>
        <p:spPr>
          <a:xfrm>
            <a:off x="6964395" y="3881284"/>
            <a:ext cx="4334668" cy="2672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64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D9B03-1EE3-4150-93EB-1A60D217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85" y="-171174"/>
            <a:ext cx="10058400" cy="1609344"/>
          </a:xfrm>
        </p:spPr>
        <p:txBody>
          <a:bodyPr/>
          <a:lstStyle/>
          <a:p>
            <a:r>
              <a:rPr lang="pt-BR" dirty="0"/>
              <a:t>Exercício 03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8DB63-0C5A-47A3-9F77-87FCE583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84" y="1083213"/>
            <a:ext cx="4930135" cy="29971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Você foi contratado para projetar as calhas de um telhado com apenas 01 água, com dimensões de 4,5 x 10 metros.</a:t>
            </a:r>
          </a:p>
          <a:p>
            <a:pPr algn="just"/>
            <a:r>
              <a:rPr lang="pt-BR" dirty="0"/>
              <a:t>Por restrições no imóvel, você só poderá trabalhar com duas saídas (uma de cada lado).</a:t>
            </a:r>
          </a:p>
          <a:p>
            <a:pPr algn="just"/>
            <a:r>
              <a:rPr lang="pt-BR" dirty="0"/>
              <a:t>Município: Campo Grande/MS</a:t>
            </a:r>
          </a:p>
          <a:p>
            <a:pPr algn="just"/>
            <a:r>
              <a:rPr lang="pt-BR" dirty="0"/>
              <a:t>Calha 15x8 cm; aço galvanizado, aresta viva</a:t>
            </a:r>
          </a:p>
          <a:p>
            <a:pPr algn="just"/>
            <a:r>
              <a:rPr lang="pt-BR" dirty="0"/>
              <a:t>Dados da Chuva: TR=25 anos, t = 5 minutos</a:t>
            </a:r>
          </a:p>
          <a:p>
            <a:pPr algn="just"/>
            <a:r>
              <a:rPr lang="pt-BR" dirty="0"/>
              <a:t>Calha arbitrada com 60% da capacidade atingida.</a:t>
            </a:r>
          </a:p>
          <a:p>
            <a:pPr algn="just"/>
            <a:r>
              <a:rPr lang="pt-BR" dirty="0"/>
              <a:t>Declividade da calha (I): 1,0%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C11A02FE-D8B0-4D62-BBC2-DC2BA36A05E1}"/>
                  </a:ext>
                </a:extLst>
              </p:cNvPr>
              <p:cNvSpPr/>
              <p:nvPr/>
            </p:nvSpPr>
            <p:spPr>
              <a:xfrm>
                <a:off x="4690711" y="261009"/>
                <a:ext cx="8163537" cy="141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cs typeface="Times New Roman"/>
                        </a:rPr>
                        <m:t>𝑖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  <m:t>2575,12468 </m:t>
                          </m:r>
                          <m:sSubSup>
                            <m:sSub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0,15884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+19,87315)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0,92716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cs typeface="Times New Roman"/>
                            </a:rPr>
                            <m:t>2575,12468 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0,15884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5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+19,87315)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0,92716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  <a:cs typeface="Times New Roman"/>
                </a:endParaRPr>
              </a:p>
              <a:p>
                <a:endParaRPr lang="pt-BR" sz="2000" b="0" i="1" dirty="0">
                  <a:latin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cs typeface="Times New Roman"/>
                        </a:rPr>
                        <m:t>𝑖</m:t>
                      </m:r>
                      <m:r>
                        <a:rPr lang="pt-BR" sz="2000" i="1">
                          <a:latin typeface="Cambria Math" panose="02040503050406030204" pitchFamily="18" charset="0"/>
                          <a:cs typeface="Times New Roman"/>
                        </a:rPr>
                        <m:t>=218,16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𝑚𝑚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h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C11A02FE-D8B0-4D62-BBC2-DC2BA36A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11" y="261009"/>
                <a:ext cx="8163537" cy="1411540"/>
              </a:xfrm>
              <a:prstGeom prst="rect">
                <a:avLst/>
              </a:prstGeom>
              <a:blipFill>
                <a:blip r:embed="rId3"/>
                <a:stretch>
                  <a:fillRect b="-4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6D01ED2-B04A-42F4-921C-F8E03CDB7021}"/>
                  </a:ext>
                </a:extLst>
              </p:cNvPr>
              <p:cNvSpPr/>
              <p:nvPr/>
            </p:nvSpPr>
            <p:spPr>
              <a:xfrm>
                <a:off x="6312399" y="1830076"/>
                <a:ext cx="5361083" cy="695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1 . 218,16 . 22,5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=81,81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6D01ED2-B04A-42F4-921C-F8E03CDB7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399" y="1830076"/>
                <a:ext cx="5361083" cy="695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8B267A7-EEDD-4C69-A698-3E59C4A4EBBA}"/>
                  </a:ext>
                </a:extLst>
              </p:cNvPr>
              <p:cNvSpPr txBox="1"/>
              <p:nvPr/>
            </p:nvSpPr>
            <p:spPr>
              <a:xfrm>
                <a:off x="6508177" y="2667602"/>
                <a:ext cx="4396332" cy="152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box>
                            <m:box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box>
                            <m:box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60000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0,0072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0,011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0,0293</m:t>
                          </m:r>
                        </m:e>
                        <m:sup>
                          <m:box>
                            <m:box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</m:t>
                          </m:r>
                        </m:e>
                        <m:sup>
                          <m:box>
                            <m:box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373,25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8B267A7-EEDD-4C69-A698-3E59C4A4E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77" y="2667602"/>
                <a:ext cx="4396332" cy="1521699"/>
              </a:xfrm>
              <a:prstGeom prst="rect">
                <a:avLst/>
              </a:prstGeom>
              <a:blipFill>
                <a:blip r:embed="rId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42763AB-BAE9-48E4-A8F3-2CEA75D63434}"/>
              </a:ext>
            </a:extLst>
          </p:cNvPr>
          <p:cNvCxnSpPr/>
          <p:nvPr/>
        </p:nvCxnSpPr>
        <p:spPr>
          <a:xfrm>
            <a:off x="602744" y="4715726"/>
            <a:ext cx="0" cy="1267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A392078-8787-4E28-9E6F-0E2D5B4689AA}"/>
              </a:ext>
            </a:extLst>
          </p:cNvPr>
          <p:cNvCxnSpPr/>
          <p:nvPr/>
        </p:nvCxnSpPr>
        <p:spPr>
          <a:xfrm>
            <a:off x="2704260" y="4715726"/>
            <a:ext cx="0" cy="1267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2D6D5DD-42B3-4260-AD48-FE6E60A1740C}"/>
              </a:ext>
            </a:extLst>
          </p:cNvPr>
          <p:cNvCxnSpPr>
            <a:cxnSpLocks/>
          </p:cNvCxnSpPr>
          <p:nvPr/>
        </p:nvCxnSpPr>
        <p:spPr>
          <a:xfrm>
            <a:off x="602744" y="4715726"/>
            <a:ext cx="2101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B7E3B91-C02F-4A94-AB48-6EE931113339}"/>
              </a:ext>
            </a:extLst>
          </p:cNvPr>
          <p:cNvCxnSpPr>
            <a:cxnSpLocks/>
          </p:cNvCxnSpPr>
          <p:nvPr/>
        </p:nvCxnSpPr>
        <p:spPr>
          <a:xfrm>
            <a:off x="597129" y="5983052"/>
            <a:ext cx="210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4A6EAA4-69CB-4DCA-9A99-DFA9F6529B4D}"/>
              </a:ext>
            </a:extLst>
          </p:cNvPr>
          <p:cNvSpPr/>
          <p:nvPr/>
        </p:nvSpPr>
        <p:spPr>
          <a:xfrm>
            <a:off x="2744196" y="519779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4,5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3B4DC0-82E7-4602-8E59-10BD05BFEA7E}"/>
              </a:ext>
            </a:extLst>
          </p:cNvPr>
          <p:cNvSpPr/>
          <p:nvPr/>
        </p:nvSpPr>
        <p:spPr>
          <a:xfrm>
            <a:off x="1433327" y="607795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745DF59-ABA8-4BD8-A07C-5162E3EF6B99}"/>
              </a:ext>
            </a:extLst>
          </p:cNvPr>
          <p:cNvSpPr/>
          <p:nvPr/>
        </p:nvSpPr>
        <p:spPr>
          <a:xfrm>
            <a:off x="645857" y="4724733"/>
            <a:ext cx="181591" cy="1604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8B7A6BF-9FB5-4249-ABA7-C084614E4EC0}"/>
              </a:ext>
            </a:extLst>
          </p:cNvPr>
          <p:cNvSpPr/>
          <p:nvPr/>
        </p:nvSpPr>
        <p:spPr>
          <a:xfrm>
            <a:off x="2479557" y="4724733"/>
            <a:ext cx="181591" cy="1604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602C022-763A-4971-9D26-806A79D047FB}"/>
              </a:ext>
            </a:extLst>
          </p:cNvPr>
          <p:cNvCxnSpPr/>
          <p:nvPr/>
        </p:nvCxnSpPr>
        <p:spPr>
          <a:xfrm>
            <a:off x="1650694" y="4724733"/>
            <a:ext cx="0" cy="125831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66983338-5F17-4B9E-B785-FE6F2B0894CD}"/>
              </a:ext>
            </a:extLst>
          </p:cNvPr>
          <p:cNvSpPr/>
          <p:nvPr/>
        </p:nvSpPr>
        <p:spPr>
          <a:xfrm>
            <a:off x="967658" y="429624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9D6B53D-4930-4015-AAC9-6232CEE9A87E}"/>
              </a:ext>
            </a:extLst>
          </p:cNvPr>
          <p:cNvSpPr/>
          <p:nvPr/>
        </p:nvSpPr>
        <p:spPr>
          <a:xfrm>
            <a:off x="2015599" y="430647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765D53B-93A1-474A-BD53-DC164B35A788}"/>
                  </a:ext>
                </a:extLst>
              </p:cNvPr>
              <p:cNvSpPr/>
              <p:nvPr/>
            </p:nvSpPr>
            <p:spPr>
              <a:xfrm>
                <a:off x="523982" y="5225944"/>
                <a:ext cx="1215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765D53B-93A1-474A-BD53-DC164B35A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2" y="5225944"/>
                <a:ext cx="121584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A6CC59E-9A30-45AC-A477-1AED4F82669E}"/>
                  </a:ext>
                </a:extLst>
              </p:cNvPr>
              <p:cNvSpPr/>
              <p:nvPr/>
            </p:nvSpPr>
            <p:spPr>
              <a:xfrm>
                <a:off x="1567943" y="5220882"/>
                <a:ext cx="12200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A6CC59E-9A30-45AC-A477-1AED4F826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43" y="5220882"/>
                <a:ext cx="12200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6B63E91-3F97-4117-BEA4-79280E2DBE51}"/>
                  </a:ext>
                </a:extLst>
              </p:cNvPr>
              <p:cNvSpPr txBox="1"/>
              <p:nvPr/>
            </p:nvSpPr>
            <p:spPr>
              <a:xfrm>
                <a:off x="7120091" y="5837102"/>
                <a:ext cx="4162197" cy="549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0,0072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0,048+0,15+0,048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=0,0293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6B63E91-3F97-4117-BEA4-79280E2DB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91" y="5837102"/>
                <a:ext cx="4162197" cy="5497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36B0C60-CAD0-44A6-B5A8-C8808F9EC8F7}"/>
                  </a:ext>
                </a:extLst>
              </p:cNvPr>
              <p:cNvSpPr txBox="1"/>
              <p:nvPr/>
            </p:nvSpPr>
            <p:spPr>
              <a:xfrm>
                <a:off x="7219700" y="5332605"/>
                <a:ext cx="2947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=0,15 . 0,048=0,0072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36B0C60-CAD0-44A6-B5A8-C8808F9EC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00" y="5332605"/>
                <a:ext cx="2947602" cy="276999"/>
              </a:xfrm>
              <a:prstGeom prst="rect">
                <a:avLst/>
              </a:prstGeom>
              <a:blipFill>
                <a:blip r:embed="rId9"/>
                <a:stretch>
                  <a:fillRect l="-1240" t="-6667" r="-1860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B0851B6-56EC-4736-A534-BD2EB6E20216}"/>
              </a:ext>
            </a:extLst>
          </p:cNvPr>
          <p:cNvCxnSpPr/>
          <p:nvPr/>
        </p:nvCxnSpPr>
        <p:spPr>
          <a:xfrm>
            <a:off x="4171173" y="5114244"/>
            <a:ext cx="0" cy="5124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C4AAAE2-BE4E-48E2-98E6-BD7E54188CA3}"/>
              </a:ext>
            </a:extLst>
          </p:cNvPr>
          <p:cNvCxnSpPr>
            <a:cxnSpLocks/>
          </p:cNvCxnSpPr>
          <p:nvPr/>
        </p:nvCxnSpPr>
        <p:spPr>
          <a:xfrm flipH="1">
            <a:off x="4171174" y="5626650"/>
            <a:ext cx="9625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219A0E1-520C-4126-9B06-D3148F86E4A2}"/>
              </a:ext>
            </a:extLst>
          </p:cNvPr>
          <p:cNvCxnSpPr/>
          <p:nvPr/>
        </p:nvCxnSpPr>
        <p:spPr>
          <a:xfrm>
            <a:off x="5133699" y="5123664"/>
            <a:ext cx="0" cy="5124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8B77E722-9D1D-4141-B506-E81D023342CC}"/>
              </a:ext>
            </a:extLst>
          </p:cNvPr>
          <p:cNvSpPr/>
          <p:nvPr/>
        </p:nvSpPr>
        <p:spPr>
          <a:xfrm>
            <a:off x="4473849" y="569883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15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D96302F-3F2E-4B03-8F63-BD8F8FFCE7D1}"/>
              </a:ext>
            </a:extLst>
          </p:cNvPr>
          <p:cNvSpPr/>
          <p:nvPr/>
        </p:nvSpPr>
        <p:spPr>
          <a:xfrm>
            <a:off x="5194477" y="518578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8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2C1EB20-6119-496A-B83F-F100D2DD945C}"/>
              </a:ext>
            </a:extLst>
          </p:cNvPr>
          <p:cNvCxnSpPr>
            <a:cxnSpLocks/>
          </p:cNvCxnSpPr>
          <p:nvPr/>
        </p:nvCxnSpPr>
        <p:spPr>
          <a:xfrm flipH="1">
            <a:off x="4171174" y="5379867"/>
            <a:ext cx="962525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CE59CE53-25C2-45CF-8861-70E89F29A52A}"/>
              </a:ext>
            </a:extLst>
          </p:cNvPr>
          <p:cNvSpPr/>
          <p:nvPr/>
        </p:nvSpPr>
        <p:spPr>
          <a:xfrm>
            <a:off x="3716093" y="529670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4,8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8C2EF4-4525-4D50-B500-DF901AC3F4CD}"/>
              </a:ext>
            </a:extLst>
          </p:cNvPr>
          <p:cNvSpPr/>
          <p:nvPr/>
        </p:nvSpPr>
        <p:spPr>
          <a:xfrm>
            <a:off x="4171172" y="5379866"/>
            <a:ext cx="939092" cy="2261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0AC26BF7-3D02-4953-9D91-511A0CAC31C2}"/>
                  </a:ext>
                </a:extLst>
              </p:cNvPr>
              <p:cNvSpPr/>
              <p:nvPr/>
            </p:nvSpPr>
            <p:spPr>
              <a:xfrm>
                <a:off x="7426533" y="4416799"/>
                <a:ext cx="269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0AC26BF7-3D02-4953-9D91-511A0CAC3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33" y="4416799"/>
                <a:ext cx="2691891" cy="369332"/>
              </a:xfrm>
              <a:prstGeom prst="rect">
                <a:avLst/>
              </a:prstGeom>
              <a:blipFill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7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DA261C-54B4-46C3-A67D-37EF2316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0" y="0"/>
            <a:ext cx="8713811" cy="6636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CFD4272-FCAF-45BE-B392-3AC8D36397C7}"/>
                  </a:ext>
                </a:extLst>
              </p:cNvPr>
              <p:cNvSpPr/>
              <p:nvPr/>
            </p:nvSpPr>
            <p:spPr>
              <a:xfrm>
                <a:off x="128336" y="6376375"/>
                <a:ext cx="1544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1,81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CFD4272-FCAF-45BE-B392-3AC8D3639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" y="6376375"/>
                <a:ext cx="154478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AE8C6E1D-2122-4597-BF1F-6071E0796409}"/>
              </a:ext>
            </a:extLst>
          </p:cNvPr>
          <p:cNvSpPr/>
          <p:nvPr/>
        </p:nvSpPr>
        <p:spPr>
          <a:xfrm>
            <a:off x="980984" y="6031831"/>
            <a:ext cx="112295" cy="12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C248F2E-C69D-469D-897D-E0E09B463818}"/>
              </a:ext>
            </a:extLst>
          </p:cNvPr>
          <p:cNvSpPr/>
          <p:nvPr/>
        </p:nvSpPr>
        <p:spPr>
          <a:xfrm>
            <a:off x="444633" y="5943598"/>
            <a:ext cx="428069" cy="304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D40DAE3-07B5-47A2-B3F6-15C09069FDFC}"/>
              </a:ext>
            </a:extLst>
          </p:cNvPr>
          <p:cNvSpPr/>
          <p:nvPr/>
        </p:nvSpPr>
        <p:spPr>
          <a:xfrm>
            <a:off x="9258174" y="919877"/>
            <a:ext cx="2597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/>
              <a:t>O </a:t>
            </a:r>
            <a:r>
              <a:rPr lang="en-US" sz="2200" dirty="0" err="1"/>
              <a:t>diâmetro</a:t>
            </a:r>
            <a:r>
              <a:rPr lang="en-US" sz="2200" dirty="0"/>
              <a:t> </a:t>
            </a:r>
            <a:r>
              <a:rPr lang="en-US" sz="2200" dirty="0" err="1"/>
              <a:t>interno</a:t>
            </a:r>
            <a:r>
              <a:rPr lang="en-US" sz="2200" dirty="0"/>
              <a:t> </a:t>
            </a:r>
            <a:r>
              <a:rPr lang="en-US" sz="2200" dirty="0" err="1"/>
              <a:t>mínimo</a:t>
            </a:r>
            <a:r>
              <a:rPr lang="en-US" sz="2200" dirty="0"/>
              <a:t> dos </a:t>
            </a:r>
            <a:r>
              <a:rPr lang="en-US" sz="2200" dirty="0" err="1"/>
              <a:t>condutores</a:t>
            </a:r>
            <a:r>
              <a:rPr lang="en-US" sz="2200" dirty="0"/>
              <a:t> </a:t>
            </a:r>
            <a:r>
              <a:rPr lang="en-US" sz="2200" dirty="0" err="1"/>
              <a:t>verticais</a:t>
            </a:r>
            <a:r>
              <a:rPr lang="en-US" sz="2200" dirty="0"/>
              <a:t> de </a:t>
            </a:r>
            <a:r>
              <a:rPr lang="en-US" sz="2200" dirty="0" err="1"/>
              <a:t>seção</a:t>
            </a:r>
            <a:r>
              <a:rPr lang="en-US" sz="2200" dirty="0"/>
              <a:t>  circular é 75mm, </a:t>
            </a:r>
            <a:r>
              <a:rPr lang="en-US" sz="2200" dirty="0" err="1"/>
              <a:t>apesar</a:t>
            </a:r>
            <a:r>
              <a:rPr lang="en-US" sz="2200" dirty="0"/>
              <a:t> do </a:t>
            </a:r>
            <a:r>
              <a:rPr lang="en-US" sz="2200" dirty="0" err="1"/>
              <a:t>ábaco</a:t>
            </a:r>
            <a:r>
              <a:rPr lang="en-US" sz="2200" dirty="0"/>
              <a:t>, </a:t>
            </a:r>
            <a:r>
              <a:rPr lang="en-US" sz="2200" dirty="0" err="1"/>
              <a:t>indicar</a:t>
            </a:r>
            <a:r>
              <a:rPr lang="en-US" sz="2200" dirty="0"/>
              <a:t> 50 mm, </a:t>
            </a:r>
            <a:r>
              <a:rPr lang="en-US" sz="2200" dirty="0" err="1"/>
              <a:t>usaremos</a:t>
            </a:r>
            <a:r>
              <a:rPr lang="en-US" sz="2200" dirty="0"/>
              <a:t> 75 mm.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06DA06E-780F-44B7-8132-533101B83B5C}"/>
              </a:ext>
            </a:extLst>
          </p:cNvPr>
          <p:cNvSpPr txBox="1">
            <a:spLocks/>
          </p:cNvSpPr>
          <p:nvPr/>
        </p:nvSpPr>
        <p:spPr>
          <a:xfrm>
            <a:off x="8886842" y="115205"/>
            <a:ext cx="3340137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Exercício 03</a:t>
            </a:r>
          </a:p>
        </p:txBody>
      </p:sp>
    </p:spTree>
    <p:extLst>
      <p:ext uri="{BB962C8B-B14F-4D97-AF65-F5344CB8AC3E}">
        <p14:creationId xmlns:p14="http://schemas.microsoft.com/office/powerpoint/2010/main" val="2813011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DF77352-D032-060A-5401-B9B0D9C53443}"/>
              </a:ext>
            </a:extLst>
          </p:cNvPr>
          <p:cNvSpPr/>
          <p:nvPr/>
        </p:nvSpPr>
        <p:spPr>
          <a:xfrm>
            <a:off x="645857" y="4715726"/>
            <a:ext cx="2015288" cy="186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4D9B03-1EE3-4150-93EB-1A60D217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85" y="-171174"/>
            <a:ext cx="10058400" cy="1609344"/>
          </a:xfrm>
        </p:spPr>
        <p:txBody>
          <a:bodyPr/>
          <a:lstStyle/>
          <a:p>
            <a:r>
              <a:rPr lang="pt-BR" dirty="0"/>
              <a:t>Exercício 04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8DB63-0C5A-47A3-9F77-87FCE583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84" y="1083213"/>
            <a:ext cx="4930135" cy="299714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Você foi contratado para projetar as calhas de um telhado com apenas 01 água, com dimensões de 4,5 x 12 metros.</a:t>
            </a:r>
          </a:p>
          <a:p>
            <a:pPr algn="just"/>
            <a:r>
              <a:rPr lang="pt-BR" dirty="0"/>
              <a:t>Por restrições no imóvel, você só poderá trabalhar com duas saídas (uma de cada lado).</a:t>
            </a:r>
          </a:p>
          <a:p>
            <a:pPr algn="just"/>
            <a:r>
              <a:rPr lang="pt-BR" dirty="0"/>
              <a:t>Município: Manaus/AM</a:t>
            </a:r>
          </a:p>
          <a:p>
            <a:pPr algn="just"/>
            <a:r>
              <a:rPr lang="pt-BR" dirty="0"/>
              <a:t>Calha 20x15 cm; aço galvanizado, aresta viva</a:t>
            </a:r>
          </a:p>
          <a:p>
            <a:pPr algn="just"/>
            <a:r>
              <a:rPr lang="pt-BR" dirty="0"/>
              <a:t>Dados da Chuva: TR=5 anos, t = 5 minutos</a:t>
            </a:r>
          </a:p>
          <a:p>
            <a:pPr algn="just"/>
            <a:r>
              <a:rPr lang="pt-BR" dirty="0"/>
              <a:t>Declividade da calha (I): 1,0%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42763AB-BAE9-48E4-A8F3-2CEA75D63434}"/>
              </a:ext>
            </a:extLst>
          </p:cNvPr>
          <p:cNvCxnSpPr/>
          <p:nvPr/>
        </p:nvCxnSpPr>
        <p:spPr>
          <a:xfrm>
            <a:off x="602744" y="4715726"/>
            <a:ext cx="0" cy="1267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A392078-8787-4E28-9E6F-0E2D5B4689AA}"/>
              </a:ext>
            </a:extLst>
          </p:cNvPr>
          <p:cNvCxnSpPr/>
          <p:nvPr/>
        </p:nvCxnSpPr>
        <p:spPr>
          <a:xfrm>
            <a:off x="2704260" y="4715726"/>
            <a:ext cx="0" cy="1267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2D6D5DD-42B3-4260-AD48-FE6E60A1740C}"/>
              </a:ext>
            </a:extLst>
          </p:cNvPr>
          <p:cNvCxnSpPr>
            <a:cxnSpLocks/>
          </p:cNvCxnSpPr>
          <p:nvPr/>
        </p:nvCxnSpPr>
        <p:spPr>
          <a:xfrm>
            <a:off x="602744" y="4715726"/>
            <a:ext cx="2101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B7E3B91-C02F-4A94-AB48-6EE931113339}"/>
              </a:ext>
            </a:extLst>
          </p:cNvPr>
          <p:cNvCxnSpPr>
            <a:cxnSpLocks/>
          </p:cNvCxnSpPr>
          <p:nvPr/>
        </p:nvCxnSpPr>
        <p:spPr>
          <a:xfrm>
            <a:off x="597129" y="5983052"/>
            <a:ext cx="210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4A6EAA4-69CB-4DCA-9A99-DFA9F6529B4D}"/>
              </a:ext>
            </a:extLst>
          </p:cNvPr>
          <p:cNvSpPr/>
          <p:nvPr/>
        </p:nvSpPr>
        <p:spPr>
          <a:xfrm>
            <a:off x="2744196" y="519779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4,5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3B4DC0-82E7-4602-8E59-10BD05BFEA7E}"/>
              </a:ext>
            </a:extLst>
          </p:cNvPr>
          <p:cNvSpPr/>
          <p:nvPr/>
        </p:nvSpPr>
        <p:spPr>
          <a:xfrm>
            <a:off x="1433327" y="607795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745DF59-ABA8-4BD8-A07C-5162E3EF6B99}"/>
              </a:ext>
            </a:extLst>
          </p:cNvPr>
          <p:cNvSpPr/>
          <p:nvPr/>
        </p:nvSpPr>
        <p:spPr>
          <a:xfrm>
            <a:off x="645857" y="4724733"/>
            <a:ext cx="181591" cy="1604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8B7A6BF-9FB5-4249-ABA7-C084614E4EC0}"/>
              </a:ext>
            </a:extLst>
          </p:cNvPr>
          <p:cNvSpPr/>
          <p:nvPr/>
        </p:nvSpPr>
        <p:spPr>
          <a:xfrm>
            <a:off x="2479557" y="4724733"/>
            <a:ext cx="181591" cy="16042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602C022-763A-4971-9D26-806A79D047FB}"/>
              </a:ext>
            </a:extLst>
          </p:cNvPr>
          <p:cNvCxnSpPr>
            <a:cxnSpLocks/>
          </p:cNvCxnSpPr>
          <p:nvPr/>
        </p:nvCxnSpPr>
        <p:spPr>
          <a:xfrm>
            <a:off x="1650694" y="4724733"/>
            <a:ext cx="0" cy="17718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66983338-5F17-4B9E-B785-FE6F2B0894CD}"/>
              </a:ext>
            </a:extLst>
          </p:cNvPr>
          <p:cNvSpPr/>
          <p:nvPr/>
        </p:nvSpPr>
        <p:spPr>
          <a:xfrm>
            <a:off x="967658" y="429624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6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9D6B53D-4930-4015-AAC9-6232CEE9A87E}"/>
              </a:ext>
            </a:extLst>
          </p:cNvPr>
          <p:cNvSpPr/>
          <p:nvPr/>
        </p:nvSpPr>
        <p:spPr>
          <a:xfrm>
            <a:off x="2015599" y="430647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765D53B-93A1-474A-BD53-DC164B35A788}"/>
                  </a:ext>
                </a:extLst>
              </p:cNvPr>
              <p:cNvSpPr/>
              <p:nvPr/>
            </p:nvSpPr>
            <p:spPr>
              <a:xfrm>
                <a:off x="523982" y="5225944"/>
                <a:ext cx="1215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7,0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765D53B-93A1-474A-BD53-DC164B35A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2" y="5225944"/>
                <a:ext cx="121584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A6CC59E-9A30-45AC-A477-1AED4F82669E}"/>
                  </a:ext>
                </a:extLst>
              </p:cNvPr>
              <p:cNvSpPr/>
              <p:nvPr/>
            </p:nvSpPr>
            <p:spPr>
              <a:xfrm>
                <a:off x="1567943" y="5220882"/>
                <a:ext cx="12200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7,0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A6CC59E-9A30-45AC-A477-1AED4F826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43" y="5220882"/>
                <a:ext cx="122001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B0851B6-56EC-4736-A534-BD2EB6E20216}"/>
              </a:ext>
            </a:extLst>
          </p:cNvPr>
          <p:cNvCxnSpPr/>
          <p:nvPr/>
        </p:nvCxnSpPr>
        <p:spPr>
          <a:xfrm>
            <a:off x="4171173" y="5114244"/>
            <a:ext cx="0" cy="5124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C4AAAE2-BE4E-48E2-98E6-BD7E54188CA3}"/>
              </a:ext>
            </a:extLst>
          </p:cNvPr>
          <p:cNvCxnSpPr>
            <a:cxnSpLocks/>
          </p:cNvCxnSpPr>
          <p:nvPr/>
        </p:nvCxnSpPr>
        <p:spPr>
          <a:xfrm flipH="1">
            <a:off x="4171174" y="5626650"/>
            <a:ext cx="9625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219A0E1-520C-4126-9B06-D3148F86E4A2}"/>
              </a:ext>
            </a:extLst>
          </p:cNvPr>
          <p:cNvCxnSpPr/>
          <p:nvPr/>
        </p:nvCxnSpPr>
        <p:spPr>
          <a:xfrm>
            <a:off x="5133699" y="5123664"/>
            <a:ext cx="0" cy="5124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8B77E722-9D1D-4141-B506-E81D023342CC}"/>
              </a:ext>
            </a:extLst>
          </p:cNvPr>
          <p:cNvSpPr/>
          <p:nvPr/>
        </p:nvSpPr>
        <p:spPr>
          <a:xfrm>
            <a:off x="4473849" y="569883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20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D96302F-3F2E-4B03-8F63-BD8F8FFCE7D1}"/>
              </a:ext>
            </a:extLst>
          </p:cNvPr>
          <p:cNvSpPr/>
          <p:nvPr/>
        </p:nvSpPr>
        <p:spPr>
          <a:xfrm>
            <a:off x="5194477" y="518578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15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2C1EB20-6119-496A-B83F-F100D2DD945C}"/>
              </a:ext>
            </a:extLst>
          </p:cNvPr>
          <p:cNvCxnSpPr>
            <a:cxnSpLocks/>
          </p:cNvCxnSpPr>
          <p:nvPr/>
        </p:nvCxnSpPr>
        <p:spPr>
          <a:xfrm flipH="1">
            <a:off x="4171174" y="5379867"/>
            <a:ext cx="962525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CE59CE53-25C2-45CF-8861-70E89F29A52A}"/>
              </a:ext>
            </a:extLst>
          </p:cNvPr>
          <p:cNvSpPr/>
          <p:nvPr/>
        </p:nvSpPr>
        <p:spPr>
          <a:xfrm>
            <a:off x="3789660" y="5310205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6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8C2EF4-4525-4D50-B500-DF901AC3F4CD}"/>
              </a:ext>
            </a:extLst>
          </p:cNvPr>
          <p:cNvSpPr/>
          <p:nvPr/>
        </p:nvSpPr>
        <p:spPr>
          <a:xfrm>
            <a:off x="4171172" y="5379866"/>
            <a:ext cx="939092" cy="2261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F9BCF2E-29E8-4365-9D37-869DE83BA2A4}"/>
                  </a:ext>
                </a:extLst>
              </p:cNvPr>
              <p:cNvSpPr txBox="1"/>
              <p:nvPr/>
            </p:nvSpPr>
            <p:spPr>
              <a:xfrm>
                <a:off x="7272997" y="898547"/>
                <a:ext cx="2920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  <a:cs typeface="Times New Roman"/>
                        </a:rPr>
                        <m:t>𝑖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cs typeface="Times New Roman"/>
                        </a:rPr>
                        <m:t>=180,00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𝑚𝑚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h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F9BCF2E-29E8-4365-9D37-869DE83BA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97" y="898547"/>
                <a:ext cx="292011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984E66A-A34C-405C-B5BB-53BA8B63F520}"/>
                  </a:ext>
                </a:extLst>
              </p:cNvPr>
              <p:cNvSpPr txBox="1"/>
              <p:nvPr/>
            </p:nvSpPr>
            <p:spPr>
              <a:xfrm>
                <a:off x="7701359" y="589756"/>
                <a:ext cx="2063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𝑈𝑡𝑖𝑙𝑖𝑧𝑎𝑛𝑑𝑜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𝑡𝑎𝑏𝑒𝑙𝑎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984E66A-A34C-405C-B5BB-53BA8B63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59" y="589756"/>
                <a:ext cx="2063385" cy="276999"/>
              </a:xfrm>
              <a:prstGeom prst="rect">
                <a:avLst/>
              </a:prstGeom>
              <a:blipFill>
                <a:blip r:embed="rId6"/>
                <a:stretch>
                  <a:fillRect l="-2360" r="-2065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224394-FC44-4BCD-81A2-961B7D568FF2}"/>
                  </a:ext>
                </a:extLst>
              </p:cNvPr>
              <p:cNvSpPr/>
              <p:nvPr/>
            </p:nvSpPr>
            <p:spPr>
              <a:xfrm>
                <a:off x="6445245" y="1536231"/>
                <a:ext cx="4575612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1 . 180 . 27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F9224394-FC44-4BCD-81A2-961B7D568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245" y="1536231"/>
                <a:ext cx="4575612" cy="68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3350CBB9-AC4E-4E31-9195-A09609DD7B4D}"/>
                  </a:ext>
                </a:extLst>
              </p:cNvPr>
              <p:cNvSpPr txBox="1"/>
              <p:nvPr/>
            </p:nvSpPr>
            <p:spPr>
              <a:xfrm>
                <a:off x="6508183" y="2377145"/>
                <a:ext cx="4268091" cy="152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box>
                            <m:box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box>
                            <m:box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60000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0,011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0,0375</m:t>
                          </m:r>
                        </m:e>
                        <m:sup>
                          <m:box>
                            <m:box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</m:t>
                          </m:r>
                        </m:e>
                        <m:sup>
                          <m:box>
                            <m:box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733,32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3350CBB9-AC4E-4E31-9195-A09609DD7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83" y="2377145"/>
                <a:ext cx="4268091" cy="1521699"/>
              </a:xfrm>
              <a:prstGeom prst="rect">
                <a:avLst/>
              </a:prstGeom>
              <a:blipFill>
                <a:blip r:embed="rId8"/>
                <a:stretch>
                  <a:fillRect b="-5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A84437F-9F42-4BF9-9163-F6E818599BD0}"/>
                  </a:ext>
                </a:extLst>
              </p:cNvPr>
              <p:cNvSpPr txBox="1"/>
              <p:nvPr/>
            </p:nvSpPr>
            <p:spPr>
              <a:xfrm>
                <a:off x="6617790" y="5366971"/>
                <a:ext cx="4162197" cy="549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0,06+0,20+0,06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=0,0375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A84437F-9F42-4BF9-9163-F6E818599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90" y="5366971"/>
                <a:ext cx="4162197" cy="5497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8ECF19F-0149-4D0E-BA19-D7D7EE8AD09D}"/>
                  </a:ext>
                </a:extLst>
              </p:cNvPr>
              <p:cNvSpPr txBox="1"/>
              <p:nvPr/>
            </p:nvSpPr>
            <p:spPr>
              <a:xfrm>
                <a:off x="7434125" y="4841608"/>
                <a:ext cx="2691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=0,20 . 0,06=0,012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8ECF19F-0149-4D0E-BA19-D7D7EE8AD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25" y="4841608"/>
                <a:ext cx="2691121" cy="276999"/>
              </a:xfrm>
              <a:prstGeom prst="rect">
                <a:avLst/>
              </a:prstGeom>
              <a:blipFill>
                <a:blip r:embed="rId10"/>
                <a:stretch>
                  <a:fillRect l="-1587" t="-6522" r="-2268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CE313A0-C88B-4BDC-A3E5-614DFF26E2F9}"/>
                  </a:ext>
                </a:extLst>
              </p:cNvPr>
              <p:cNvSpPr/>
              <p:nvPr/>
            </p:nvSpPr>
            <p:spPr>
              <a:xfrm>
                <a:off x="7387105" y="4181315"/>
                <a:ext cx="269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𝐶𝐴𝐿𝐻𝐴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CE313A0-C88B-4BDC-A3E5-614DFF26E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105" y="4181315"/>
                <a:ext cx="2691891" cy="369332"/>
              </a:xfrm>
              <a:prstGeom prst="rect">
                <a:avLst/>
              </a:prstGeom>
              <a:blipFill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1214071-BF21-D3AB-CBA8-ECBDC9223FE1}"/>
              </a:ext>
            </a:extLst>
          </p:cNvPr>
          <p:cNvCxnSpPr>
            <a:cxnSpLocks/>
          </p:cNvCxnSpPr>
          <p:nvPr/>
        </p:nvCxnSpPr>
        <p:spPr>
          <a:xfrm>
            <a:off x="1650694" y="4930051"/>
            <a:ext cx="0" cy="101475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/>
      <p:bldP spid="6" grpId="0"/>
      <p:bldP spid="31" grpId="0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27812C-B6E1-476A-8E6B-19FD97A48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0" y="0"/>
            <a:ext cx="8713811" cy="663639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8CA475A-2C3F-4551-835D-70FBF9BFC845}"/>
              </a:ext>
            </a:extLst>
          </p:cNvPr>
          <p:cNvSpPr/>
          <p:nvPr/>
        </p:nvSpPr>
        <p:spPr>
          <a:xfrm>
            <a:off x="9258174" y="919877"/>
            <a:ext cx="2597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/>
              <a:t>O </a:t>
            </a:r>
            <a:r>
              <a:rPr lang="en-US" sz="2200" dirty="0" err="1"/>
              <a:t>diâmetro</a:t>
            </a:r>
            <a:r>
              <a:rPr lang="en-US" sz="2200" dirty="0"/>
              <a:t> </a:t>
            </a:r>
            <a:r>
              <a:rPr lang="en-US" sz="2200" dirty="0" err="1"/>
              <a:t>interno</a:t>
            </a:r>
            <a:r>
              <a:rPr lang="en-US" sz="2200" dirty="0"/>
              <a:t> </a:t>
            </a:r>
            <a:r>
              <a:rPr lang="en-US" sz="2200" dirty="0" err="1"/>
              <a:t>mínimo</a:t>
            </a:r>
            <a:r>
              <a:rPr lang="en-US" sz="2200" dirty="0"/>
              <a:t> dos </a:t>
            </a:r>
            <a:r>
              <a:rPr lang="en-US" sz="2200" dirty="0" err="1"/>
              <a:t>condutores</a:t>
            </a:r>
            <a:r>
              <a:rPr lang="en-US" sz="2200" dirty="0"/>
              <a:t> </a:t>
            </a:r>
            <a:r>
              <a:rPr lang="en-US" sz="2200" dirty="0" err="1"/>
              <a:t>verticais</a:t>
            </a:r>
            <a:r>
              <a:rPr lang="en-US" sz="2200" dirty="0"/>
              <a:t> de </a:t>
            </a:r>
            <a:r>
              <a:rPr lang="en-US" sz="2200" dirty="0" err="1"/>
              <a:t>seção</a:t>
            </a:r>
            <a:r>
              <a:rPr lang="en-US" sz="2200" dirty="0"/>
              <a:t>  circular é 75mm, </a:t>
            </a:r>
            <a:r>
              <a:rPr lang="en-US" sz="2200" dirty="0" err="1"/>
              <a:t>apesar</a:t>
            </a:r>
            <a:r>
              <a:rPr lang="en-US" sz="2200" dirty="0"/>
              <a:t> do </a:t>
            </a:r>
            <a:r>
              <a:rPr lang="en-US" sz="2200" dirty="0" err="1"/>
              <a:t>ábaco</a:t>
            </a:r>
            <a:r>
              <a:rPr lang="en-US" sz="2200" dirty="0"/>
              <a:t>, </a:t>
            </a:r>
            <a:r>
              <a:rPr lang="en-US" sz="2200" dirty="0" err="1"/>
              <a:t>indicar</a:t>
            </a:r>
            <a:r>
              <a:rPr lang="en-US" sz="2200" dirty="0"/>
              <a:t> 50 mm, </a:t>
            </a:r>
            <a:r>
              <a:rPr lang="en-US" sz="2200" dirty="0" err="1"/>
              <a:t>usaremos</a:t>
            </a:r>
            <a:r>
              <a:rPr lang="en-US" sz="2200" dirty="0"/>
              <a:t> 75 mm.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6389637-6765-4349-8CAF-64875565F766}"/>
              </a:ext>
            </a:extLst>
          </p:cNvPr>
          <p:cNvSpPr txBox="1">
            <a:spLocks/>
          </p:cNvSpPr>
          <p:nvPr/>
        </p:nvSpPr>
        <p:spPr>
          <a:xfrm>
            <a:off x="8886842" y="115205"/>
            <a:ext cx="3340137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Exercício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E08E90F-A6BC-466D-86A0-3B642051C936}"/>
                  </a:ext>
                </a:extLst>
              </p:cNvPr>
              <p:cNvSpPr/>
              <p:nvPr/>
            </p:nvSpPr>
            <p:spPr>
              <a:xfrm>
                <a:off x="128336" y="6376375"/>
                <a:ext cx="1240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E08E90F-A6BC-466D-86A0-3B642051C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" y="6376375"/>
                <a:ext cx="1240211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DE5D035F-B992-4443-95B2-3679215566D8}"/>
              </a:ext>
            </a:extLst>
          </p:cNvPr>
          <p:cNvSpPr/>
          <p:nvPr/>
        </p:nvSpPr>
        <p:spPr>
          <a:xfrm>
            <a:off x="980984" y="6031831"/>
            <a:ext cx="112295" cy="12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2D62FE1-D160-453F-95A6-C92726CDF52F}"/>
              </a:ext>
            </a:extLst>
          </p:cNvPr>
          <p:cNvSpPr/>
          <p:nvPr/>
        </p:nvSpPr>
        <p:spPr>
          <a:xfrm>
            <a:off x="444633" y="5943598"/>
            <a:ext cx="428069" cy="304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0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D9B03-1EE3-4150-93EB-1A60D217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85" y="-171174"/>
            <a:ext cx="10058400" cy="1609344"/>
          </a:xfrm>
        </p:spPr>
        <p:txBody>
          <a:bodyPr/>
          <a:lstStyle/>
          <a:p>
            <a:r>
              <a:rPr lang="pt-BR" dirty="0"/>
              <a:t>Exercício 05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8DB63-0C5A-47A3-9F77-87FCE583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55" y="1063106"/>
            <a:ext cx="3369139" cy="7046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Dimensione o diâmetro da calha de descida, sabendo que: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CF37A61D-695F-424E-B045-5A43A63213C2}"/>
                  </a:ext>
                </a:extLst>
              </p:cNvPr>
              <p:cNvSpPr/>
              <p:nvPr/>
            </p:nvSpPr>
            <p:spPr>
              <a:xfrm>
                <a:off x="1055138" y="1871181"/>
                <a:ext cx="253133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𝐶𝐻𝑈𝑉𝐴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1600 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CF37A61D-695F-424E-B045-5A43A6321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38" y="1871181"/>
                <a:ext cx="2531334" cy="4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0C297F3-405E-4A68-9540-E4EF6949C389}"/>
                  </a:ext>
                </a:extLst>
              </p:cNvPr>
              <p:cNvSpPr txBox="1"/>
              <p:nvPr/>
            </p:nvSpPr>
            <p:spPr>
              <a:xfrm>
                <a:off x="1450662" y="2353801"/>
                <a:ext cx="1740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𝑑𝑖𝑟𝑒𝑖𝑡𝑜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:6,0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0C297F3-405E-4A68-9540-E4EF6949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662" y="2353801"/>
                <a:ext cx="1740285" cy="276999"/>
              </a:xfrm>
              <a:prstGeom prst="rect">
                <a:avLst/>
              </a:prstGeom>
              <a:blipFill>
                <a:blip r:embed="rId4"/>
                <a:stretch>
                  <a:fillRect l="-315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3CF2875-8C89-47F8-ADA3-5DA8807FDFF7}"/>
                  </a:ext>
                </a:extLst>
              </p:cNvPr>
              <p:cNvSpPr txBox="1"/>
              <p:nvPr/>
            </p:nvSpPr>
            <p:spPr>
              <a:xfrm>
                <a:off x="1677166" y="2743668"/>
                <a:ext cx="1287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𝐴𝑟𝑒𝑠𝑡𝑎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𝑉𝑖𝑣𝑎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3CF2875-8C89-47F8-ADA3-5DA8807FD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166" y="2743668"/>
                <a:ext cx="1287275" cy="276999"/>
              </a:xfrm>
              <a:prstGeom prst="rect">
                <a:avLst/>
              </a:prstGeom>
              <a:blipFill>
                <a:blip r:embed="rId5"/>
                <a:stretch>
                  <a:fillRect l="-3318" r="-379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m 36">
            <a:extLst>
              <a:ext uri="{FF2B5EF4-FFF2-40B4-BE49-F238E27FC236}">
                <a16:creationId xmlns:a16="http://schemas.microsoft.com/office/drawing/2014/main" id="{54A22864-182D-42D8-B8EF-704CEB6FD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823" y="0"/>
            <a:ext cx="7960126" cy="6062390"/>
          </a:xfrm>
          <a:prstGeom prst="rect">
            <a:avLst/>
          </a:prstGeom>
        </p:spPr>
      </p:pic>
      <p:sp>
        <p:nvSpPr>
          <p:cNvPr id="39" name="Elipse 38">
            <a:extLst>
              <a:ext uri="{FF2B5EF4-FFF2-40B4-BE49-F238E27FC236}">
                <a16:creationId xmlns:a16="http://schemas.microsoft.com/office/drawing/2014/main" id="{3B9077B0-5611-4694-8BA7-324B63243304}"/>
              </a:ext>
            </a:extLst>
          </p:cNvPr>
          <p:cNvSpPr/>
          <p:nvPr/>
        </p:nvSpPr>
        <p:spPr>
          <a:xfrm>
            <a:off x="8673840" y="3557774"/>
            <a:ext cx="112295" cy="128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E40621B-1A84-42CF-8CBD-A6180142C29A}"/>
              </a:ext>
            </a:extLst>
          </p:cNvPr>
          <p:cNvSpPr/>
          <p:nvPr/>
        </p:nvSpPr>
        <p:spPr>
          <a:xfrm>
            <a:off x="4146934" y="3556979"/>
            <a:ext cx="428069" cy="304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8E26431-2858-4544-8620-8EAAB262CF16}"/>
              </a:ext>
            </a:extLst>
          </p:cNvPr>
          <p:cNvCxnSpPr>
            <a:cxnSpLocks/>
          </p:cNvCxnSpPr>
          <p:nvPr/>
        </p:nvCxnSpPr>
        <p:spPr>
          <a:xfrm>
            <a:off x="4629150" y="3621942"/>
            <a:ext cx="404469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31F1BB0B-B148-4949-B694-F421B2E859CF}"/>
                  </a:ext>
                </a:extLst>
              </p:cNvPr>
              <p:cNvSpPr txBox="1"/>
              <p:nvPr/>
            </p:nvSpPr>
            <p:spPr>
              <a:xfrm>
                <a:off x="4214399" y="3557782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31F1BB0B-B148-4949-B694-F421B2E85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99" y="3557782"/>
                <a:ext cx="314189" cy="276999"/>
              </a:xfrm>
              <a:prstGeom prst="rect">
                <a:avLst/>
              </a:prstGeom>
              <a:blipFill>
                <a:blip r:embed="rId7"/>
                <a:stretch>
                  <a:fillRect l="-15385" r="-17308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770B1062-CB44-4E98-B6B4-3F26C886EF80}"/>
              </a:ext>
            </a:extLst>
          </p:cNvPr>
          <p:cNvCxnSpPr>
            <a:cxnSpLocks/>
          </p:cNvCxnSpPr>
          <p:nvPr/>
        </p:nvCxnSpPr>
        <p:spPr>
          <a:xfrm flipV="1">
            <a:off x="8353425" y="504825"/>
            <a:ext cx="2066925" cy="39108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5F9E5D0E-5723-44A0-B681-DD32C2AFCB65}"/>
                  </a:ext>
                </a:extLst>
              </p:cNvPr>
              <p:cNvSpPr txBox="1"/>
              <p:nvPr/>
            </p:nvSpPr>
            <p:spPr>
              <a:xfrm>
                <a:off x="1750967" y="3183818"/>
                <a:ext cx="1182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5F9E5D0E-5723-44A0-B681-DD32C2AFC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67" y="3183818"/>
                <a:ext cx="1182503" cy="276999"/>
              </a:xfrm>
              <a:prstGeom prst="rect">
                <a:avLst/>
              </a:prstGeom>
              <a:blipFill>
                <a:blip r:embed="rId8"/>
                <a:stretch>
                  <a:fillRect l="-3608" r="-4639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9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Drenagem</a:t>
            </a:r>
            <a:r>
              <a:rPr spc="-80" dirty="0"/>
              <a:t> </a:t>
            </a:r>
            <a:r>
              <a:rPr spc="-5" dirty="0"/>
              <a:t>Urbana</a:t>
            </a:r>
          </a:p>
        </p:txBody>
      </p:sp>
      <p:sp>
        <p:nvSpPr>
          <p:cNvPr id="4" name="object 4"/>
          <p:cNvSpPr/>
          <p:nvPr/>
        </p:nvSpPr>
        <p:spPr>
          <a:xfrm>
            <a:off x="5228081" y="4766782"/>
            <a:ext cx="835660" cy="257175"/>
          </a:xfrm>
          <a:custGeom>
            <a:avLst/>
            <a:gdLst/>
            <a:ahLst/>
            <a:cxnLst/>
            <a:rect l="l" t="t" r="r" b="b"/>
            <a:pathLst>
              <a:path w="835660" h="257175">
                <a:moveTo>
                  <a:pt x="722276" y="128393"/>
                </a:moveTo>
                <a:lnTo>
                  <a:pt x="593089" y="203704"/>
                </a:lnTo>
                <a:lnTo>
                  <a:pt x="584624" y="211262"/>
                </a:lnTo>
                <a:lnTo>
                  <a:pt x="579850" y="221118"/>
                </a:lnTo>
                <a:lnTo>
                  <a:pt x="579123" y="232046"/>
                </a:lnTo>
                <a:lnTo>
                  <a:pt x="582802" y="242820"/>
                </a:lnTo>
                <a:lnTo>
                  <a:pt x="590361" y="251267"/>
                </a:lnTo>
                <a:lnTo>
                  <a:pt x="600217" y="256012"/>
                </a:lnTo>
                <a:lnTo>
                  <a:pt x="611145" y="256732"/>
                </a:lnTo>
                <a:lnTo>
                  <a:pt x="621919" y="253107"/>
                </a:lnTo>
                <a:lnTo>
                  <a:pt x="786686" y="156968"/>
                </a:lnTo>
                <a:lnTo>
                  <a:pt x="778890" y="156968"/>
                </a:lnTo>
                <a:lnTo>
                  <a:pt x="778890" y="153031"/>
                </a:lnTo>
                <a:lnTo>
                  <a:pt x="764539" y="153031"/>
                </a:lnTo>
                <a:lnTo>
                  <a:pt x="722276" y="128393"/>
                </a:lnTo>
                <a:close/>
              </a:path>
              <a:path w="835660" h="257175">
                <a:moveTo>
                  <a:pt x="673259" y="99818"/>
                </a:moveTo>
                <a:lnTo>
                  <a:pt x="0" y="99818"/>
                </a:lnTo>
                <a:lnTo>
                  <a:pt x="0" y="156968"/>
                </a:lnTo>
                <a:lnTo>
                  <a:pt x="673259" y="156968"/>
                </a:lnTo>
                <a:lnTo>
                  <a:pt x="722276" y="128393"/>
                </a:lnTo>
                <a:lnTo>
                  <a:pt x="673259" y="99818"/>
                </a:lnTo>
                <a:close/>
              </a:path>
              <a:path w="835660" h="257175">
                <a:moveTo>
                  <a:pt x="786686" y="99818"/>
                </a:moveTo>
                <a:lnTo>
                  <a:pt x="778890" y="99818"/>
                </a:lnTo>
                <a:lnTo>
                  <a:pt x="778890" y="156968"/>
                </a:lnTo>
                <a:lnTo>
                  <a:pt x="786686" y="156968"/>
                </a:lnTo>
                <a:lnTo>
                  <a:pt x="835660" y="128393"/>
                </a:lnTo>
                <a:lnTo>
                  <a:pt x="786686" y="99818"/>
                </a:lnTo>
                <a:close/>
              </a:path>
              <a:path w="835660" h="257175">
                <a:moveTo>
                  <a:pt x="764539" y="103755"/>
                </a:moveTo>
                <a:lnTo>
                  <a:pt x="722276" y="128393"/>
                </a:lnTo>
                <a:lnTo>
                  <a:pt x="764539" y="153031"/>
                </a:lnTo>
                <a:lnTo>
                  <a:pt x="764539" y="103755"/>
                </a:lnTo>
                <a:close/>
              </a:path>
              <a:path w="835660" h="257175">
                <a:moveTo>
                  <a:pt x="778890" y="103755"/>
                </a:moveTo>
                <a:lnTo>
                  <a:pt x="764539" y="103755"/>
                </a:lnTo>
                <a:lnTo>
                  <a:pt x="764539" y="153031"/>
                </a:lnTo>
                <a:lnTo>
                  <a:pt x="778890" y="153031"/>
                </a:lnTo>
                <a:lnTo>
                  <a:pt x="778890" y="103755"/>
                </a:lnTo>
                <a:close/>
              </a:path>
              <a:path w="835660" h="257175">
                <a:moveTo>
                  <a:pt x="611145" y="0"/>
                </a:moveTo>
                <a:lnTo>
                  <a:pt x="600217" y="726"/>
                </a:lnTo>
                <a:lnTo>
                  <a:pt x="590361" y="5500"/>
                </a:lnTo>
                <a:lnTo>
                  <a:pt x="582802" y="13966"/>
                </a:lnTo>
                <a:lnTo>
                  <a:pt x="579123" y="24685"/>
                </a:lnTo>
                <a:lnTo>
                  <a:pt x="579850" y="35619"/>
                </a:lnTo>
                <a:lnTo>
                  <a:pt x="584624" y="45505"/>
                </a:lnTo>
                <a:lnTo>
                  <a:pt x="593089" y="53082"/>
                </a:lnTo>
                <a:lnTo>
                  <a:pt x="722276" y="128393"/>
                </a:lnTo>
                <a:lnTo>
                  <a:pt x="764539" y="103755"/>
                </a:lnTo>
                <a:lnTo>
                  <a:pt x="778890" y="103755"/>
                </a:lnTo>
                <a:lnTo>
                  <a:pt x="778890" y="99818"/>
                </a:lnTo>
                <a:lnTo>
                  <a:pt x="786686" y="99818"/>
                </a:lnTo>
                <a:lnTo>
                  <a:pt x="621919" y="3679"/>
                </a:lnTo>
                <a:lnTo>
                  <a:pt x="611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4094" y="3166920"/>
            <a:ext cx="3766185" cy="3456940"/>
          </a:xfrm>
          <a:custGeom>
            <a:avLst/>
            <a:gdLst/>
            <a:ahLst/>
            <a:cxnLst/>
            <a:rect l="l" t="t" r="r" b="b"/>
            <a:pathLst>
              <a:path w="3766185" h="3456940">
                <a:moveTo>
                  <a:pt x="0" y="3456432"/>
                </a:moveTo>
                <a:lnTo>
                  <a:pt x="3765804" y="3456432"/>
                </a:lnTo>
                <a:lnTo>
                  <a:pt x="3765804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64094" y="3166920"/>
            <a:ext cx="3766185" cy="3456940"/>
          </a:xfrm>
          <a:custGeom>
            <a:avLst/>
            <a:gdLst/>
            <a:ahLst/>
            <a:cxnLst/>
            <a:rect l="l" t="t" r="r" b="b"/>
            <a:pathLst>
              <a:path w="3766185" h="3456940">
                <a:moveTo>
                  <a:pt x="0" y="3456432"/>
                </a:moveTo>
                <a:lnTo>
                  <a:pt x="3765804" y="3456432"/>
                </a:lnTo>
                <a:lnTo>
                  <a:pt x="3765804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0909" y="3870031"/>
            <a:ext cx="3091180" cy="19818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algn="just">
              <a:lnSpc>
                <a:spcPct val="91600"/>
              </a:lnSpc>
              <a:spcBef>
                <a:spcPts val="335"/>
              </a:spcBef>
            </a:pPr>
            <a:r>
              <a:rPr sz="2300" spc="-100" dirty="0">
                <a:latin typeface="Arial"/>
                <a:cs typeface="Arial"/>
              </a:rPr>
              <a:t>Estruturas </a:t>
            </a:r>
            <a:r>
              <a:rPr sz="2300" spc="-95" dirty="0">
                <a:latin typeface="Arial"/>
                <a:cs typeface="Arial"/>
              </a:rPr>
              <a:t>que </a:t>
            </a:r>
            <a:r>
              <a:rPr sz="2300" spc="-80" dirty="0">
                <a:latin typeface="Arial"/>
                <a:cs typeface="Arial"/>
              </a:rPr>
              <a:t>coletam</a:t>
            </a:r>
            <a:r>
              <a:rPr sz="2300" spc="-254" dirty="0">
                <a:latin typeface="Arial"/>
                <a:cs typeface="Arial"/>
              </a:rPr>
              <a:t> </a:t>
            </a:r>
            <a:r>
              <a:rPr sz="2300" spc="-215" dirty="0">
                <a:latin typeface="Arial"/>
                <a:cs typeface="Arial"/>
              </a:rPr>
              <a:t>as  </a:t>
            </a:r>
            <a:r>
              <a:rPr sz="2300" spc="-180" dirty="0">
                <a:latin typeface="Arial"/>
                <a:cs typeface="Arial"/>
              </a:rPr>
              <a:t>águas </a:t>
            </a:r>
            <a:r>
              <a:rPr sz="2300" spc="-125" dirty="0">
                <a:latin typeface="Arial"/>
                <a:cs typeface="Arial"/>
              </a:rPr>
              <a:t>da </a:t>
            </a:r>
            <a:r>
              <a:rPr sz="2300" spc="-130" dirty="0">
                <a:latin typeface="Arial"/>
                <a:cs typeface="Arial"/>
              </a:rPr>
              <a:t>chuva </a:t>
            </a:r>
            <a:r>
              <a:rPr sz="2300" spc="-170" dirty="0">
                <a:latin typeface="Arial"/>
                <a:cs typeface="Arial"/>
              </a:rPr>
              <a:t>nas </a:t>
            </a:r>
            <a:r>
              <a:rPr sz="2300" spc="-150" dirty="0">
                <a:latin typeface="Arial"/>
                <a:cs typeface="Arial"/>
              </a:rPr>
              <a:t>áreas  </a:t>
            </a:r>
            <a:r>
              <a:rPr sz="2300" spc="-110" dirty="0">
                <a:latin typeface="Arial"/>
                <a:cs typeface="Arial"/>
              </a:rPr>
              <a:t>urbanas, </a:t>
            </a:r>
            <a:r>
              <a:rPr sz="2300" spc="-100" dirty="0">
                <a:latin typeface="Arial"/>
                <a:cs typeface="Arial"/>
              </a:rPr>
              <a:t>formadas </a:t>
            </a:r>
            <a:r>
              <a:rPr sz="2300" spc="-40" dirty="0">
                <a:latin typeface="Arial"/>
                <a:cs typeface="Arial"/>
              </a:rPr>
              <a:t>por  </a:t>
            </a:r>
            <a:r>
              <a:rPr sz="2300" spc="-85" dirty="0">
                <a:latin typeface="Arial"/>
                <a:cs typeface="Arial"/>
              </a:rPr>
              <a:t>bueiros </a:t>
            </a:r>
            <a:r>
              <a:rPr sz="2300" spc="-135" dirty="0">
                <a:latin typeface="Arial"/>
                <a:cs typeface="Arial"/>
              </a:rPr>
              <a:t>e </a:t>
            </a:r>
            <a:r>
              <a:rPr sz="2300" spc="-90" dirty="0">
                <a:latin typeface="Arial"/>
                <a:cs typeface="Arial"/>
              </a:rPr>
              <a:t>tubulações  </a:t>
            </a:r>
            <a:r>
              <a:rPr sz="2300" spc="-125" dirty="0">
                <a:latin typeface="Arial"/>
                <a:cs typeface="Arial"/>
              </a:rPr>
              <a:t>secundárias </a:t>
            </a:r>
            <a:r>
              <a:rPr sz="2300" spc="-105" dirty="0">
                <a:latin typeface="Arial"/>
                <a:cs typeface="Arial"/>
              </a:rPr>
              <a:t>de </a:t>
            </a:r>
            <a:r>
              <a:rPr sz="2300" spc="-65" dirty="0">
                <a:latin typeface="Arial"/>
                <a:cs typeface="Arial"/>
              </a:rPr>
              <a:t>menor  </a:t>
            </a:r>
            <a:r>
              <a:rPr sz="2300" spc="-55" dirty="0">
                <a:latin typeface="Arial"/>
                <a:cs typeface="Arial"/>
              </a:rPr>
              <a:t>diâmetro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0" y="3166920"/>
            <a:ext cx="3766185" cy="3456940"/>
          </a:xfrm>
          <a:custGeom>
            <a:avLst/>
            <a:gdLst/>
            <a:ahLst/>
            <a:cxnLst/>
            <a:rect l="l" t="t" r="r" b="b"/>
            <a:pathLst>
              <a:path w="3766184" h="3456940">
                <a:moveTo>
                  <a:pt x="0" y="3456432"/>
                </a:moveTo>
                <a:lnTo>
                  <a:pt x="3765804" y="3456432"/>
                </a:lnTo>
                <a:lnTo>
                  <a:pt x="3765804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1165" y="3709758"/>
            <a:ext cx="3397885" cy="23031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 algn="just">
              <a:lnSpc>
                <a:spcPct val="91600"/>
              </a:lnSpc>
              <a:spcBef>
                <a:spcPts val="335"/>
              </a:spcBef>
            </a:pPr>
            <a:r>
              <a:rPr sz="2300" spc="-85" dirty="0">
                <a:latin typeface="Arial"/>
                <a:cs typeface="Arial"/>
              </a:rPr>
              <a:t>Conjunto </a:t>
            </a:r>
            <a:r>
              <a:rPr sz="2300" spc="-105" dirty="0">
                <a:latin typeface="Arial"/>
                <a:cs typeface="Arial"/>
              </a:rPr>
              <a:t>de </a:t>
            </a:r>
            <a:r>
              <a:rPr sz="2300" spc="-114" dirty="0">
                <a:latin typeface="Arial"/>
                <a:cs typeface="Arial"/>
              </a:rPr>
              <a:t>galerias </a:t>
            </a:r>
            <a:r>
              <a:rPr sz="2300" spc="-110" dirty="0">
                <a:latin typeface="Arial"/>
                <a:cs typeface="Arial"/>
              </a:rPr>
              <a:t>de  </a:t>
            </a:r>
            <a:r>
              <a:rPr sz="2300" spc="-175" dirty="0">
                <a:latin typeface="Arial"/>
                <a:cs typeface="Arial"/>
              </a:rPr>
              <a:t>águas </a:t>
            </a:r>
            <a:r>
              <a:rPr sz="2300" spc="-80" dirty="0">
                <a:latin typeface="Arial"/>
                <a:cs typeface="Arial"/>
              </a:rPr>
              <a:t>pluviais, </a:t>
            </a:r>
            <a:r>
              <a:rPr sz="2300" spc="-135" dirty="0">
                <a:latin typeface="Arial"/>
                <a:cs typeface="Arial"/>
              </a:rPr>
              <a:t>canais, </a:t>
            </a:r>
            <a:r>
              <a:rPr sz="2300" spc="-75" dirty="0">
                <a:latin typeface="Arial"/>
                <a:cs typeface="Arial"/>
              </a:rPr>
              <a:t>etc,  </a:t>
            </a:r>
            <a:r>
              <a:rPr sz="2300" spc="-90" dirty="0">
                <a:latin typeface="Arial"/>
                <a:cs typeface="Arial"/>
              </a:rPr>
              <a:t>que </a:t>
            </a:r>
            <a:r>
              <a:rPr sz="2300" spc="-65" dirty="0">
                <a:latin typeface="Arial"/>
                <a:cs typeface="Arial"/>
              </a:rPr>
              <a:t>constituem </a:t>
            </a:r>
            <a:r>
              <a:rPr sz="2300" spc="-130" dirty="0">
                <a:latin typeface="Arial"/>
                <a:cs typeface="Arial"/>
              </a:rPr>
              <a:t>grandes  </a:t>
            </a:r>
            <a:r>
              <a:rPr sz="2300" spc="-80" dirty="0">
                <a:latin typeface="Arial"/>
                <a:cs typeface="Arial"/>
              </a:rPr>
              <a:t>troncos </a:t>
            </a:r>
            <a:r>
              <a:rPr sz="2300" spc="-85" dirty="0">
                <a:latin typeface="Arial"/>
                <a:cs typeface="Arial"/>
              </a:rPr>
              <a:t>coletores </a:t>
            </a:r>
            <a:r>
              <a:rPr sz="2300" spc="-170" dirty="0">
                <a:latin typeface="Arial"/>
                <a:cs typeface="Arial"/>
              </a:rPr>
              <a:t>das </a:t>
            </a:r>
            <a:r>
              <a:rPr sz="2300" spc="-175" dirty="0">
                <a:latin typeface="Arial"/>
                <a:cs typeface="Arial"/>
              </a:rPr>
              <a:t>águas  </a:t>
            </a:r>
            <a:r>
              <a:rPr sz="2300" spc="-105" dirty="0">
                <a:latin typeface="Arial"/>
                <a:cs typeface="Arial"/>
              </a:rPr>
              <a:t>de </a:t>
            </a:r>
            <a:r>
              <a:rPr sz="2300" spc="-125" dirty="0">
                <a:latin typeface="Arial"/>
                <a:cs typeface="Arial"/>
              </a:rPr>
              <a:t>chuva </a:t>
            </a:r>
            <a:r>
              <a:rPr sz="2300" spc="-105" dirty="0">
                <a:latin typeface="Arial"/>
                <a:cs typeface="Arial"/>
              </a:rPr>
              <a:t>em </a:t>
            </a:r>
            <a:r>
              <a:rPr sz="2300" spc="-150" dirty="0">
                <a:latin typeface="Arial"/>
                <a:cs typeface="Arial"/>
              </a:rPr>
              <a:t>áreas  </a:t>
            </a:r>
            <a:r>
              <a:rPr sz="2300" spc="-120" dirty="0">
                <a:latin typeface="Arial"/>
                <a:cs typeface="Arial"/>
              </a:rPr>
              <a:t>urbanizadas </a:t>
            </a:r>
            <a:r>
              <a:rPr sz="2300" spc="-70" dirty="0">
                <a:latin typeface="Arial"/>
                <a:cs typeface="Arial"/>
              </a:rPr>
              <a:t>ou </a:t>
            </a:r>
            <a:r>
              <a:rPr sz="2300" spc="-105" dirty="0">
                <a:latin typeface="Arial"/>
                <a:cs typeface="Arial"/>
              </a:rPr>
              <a:t>em</a:t>
            </a:r>
            <a:r>
              <a:rPr sz="2300" spc="-250" dirty="0">
                <a:latin typeface="Arial"/>
                <a:cs typeface="Arial"/>
              </a:rPr>
              <a:t> </a:t>
            </a:r>
            <a:r>
              <a:rPr sz="2300" spc="-130" dirty="0">
                <a:latin typeface="Arial"/>
                <a:cs typeface="Arial"/>
              </a:rPr>
              <a:t>processo  </a:t>
            </a:r>
            <a:r>
              <a:rPr sz="2300" spc="-105" dirty="0">
                <a:latin typeface="Arial"/>
                <a:cs typeface="Arial"/>
              </a:rPr>
              <a:t>de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urbanização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46502" y="2878923"/>
            <a:ext cx="3168650" cy="615950"/>
          </a:xfrm>
          <a:custGeom>
            <a:avLst/>
            <a:gdLst/>
            <a:ahLst/>
            <a:cxnLst/>
            <a:rect l="l" t="t" r="r" b="b"/>
            <a:pathLst>
              <a:path w="3168650" h="615950">
                <a:moveTo>
                  <a:pt x="3065729" y="0"/>
                </a:moveTo>
                <a:lnTo>
                  <a:pt x="102590" y="0"/>
                </a:lnTo>
                <a:lnTo>
                  <a:pt x="62659" y="8068"/>
                </a:lnTo>
                <a:lnTo>
                  <a:pt x="30049" y="30067"/>
                </a:lnTo>
                <a:lnTo>
                  <a:pt x="8062" y="62686"/>
                </a:lnTo>
                <a:lnTo>
                  <a:pt x="0" y="102615"/>
                </a:lnTo>
                <a:lnTo>
                  <a:pt x="0" y="512952"/>
                </a:lnTo>
                <a:lnTo>
                  <a:pt x="8062" y="552882"/>
                </a:lnTo>
                <a:lnTo>
                  <a:pt x="30049" y="585501"/>
                </a:lnTo>
                <a:lnTo>
                  <a:pt x="62659" y="607500"/>
                </a:lnTo>
                <a:lnTo>
                  <a:pt x="102590" y="615569"/>
                </a:lnTo>
                <a:lnTo>
                  <a:pt x="3065729" y="615569"/>
                </a:lnTo>
                <a:lnTo>
                  <a:pt x="3105658" y="607500"/>
                </a:lnTo>
                <a:lnTo>
                  <a:pt x="3138277" y="585501"/>
                </a:lnTo>
                <a:lnTo>
                  <a:pt x="3160276" y="552882"/>
                </a:lnTo>
                <a:lnTo>
                  <a:pt x="3168345" y="512952"/>
                </a:lnTo>
                <a:lnTo>
                  <a:pt x="3168345" y="102615"/>
                </a:lnTo>
                <a:lnTo>
                  <a:pt x="3160276" y="62686"/>
                </a:lnTo>
                <a:lnTo>
                  <a:pt x="3138277" y="30067"/>
                </a:lnTo>
                <a:lnTo>
                  <a:pt x="3105658" y="8068"/>
                </a:lnTo>
                <a:lnTo>
                  <a:pt x="3065729" y="0"/>
                </a:lnTo>
                <a:close/>
              </a:path>
            </a:pathLst>
          </a:custGeom>
          <a:solidFill>
            <a:srgbClr val="708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6502" y="2878923"/>
            <a:ext cx="3168650" cy="615950"/>
          </a:xfrm>
          <a:custGeom>
            <a:avLst/>
            <a:gdLst/>
            <a:ahLst/>
            <a:cxnLst/>
            <a:rect l="l" t="t" r="r" b="b"/>
            <a:pathLst>
              <a:path w="3168650" h="615950">
                <a:moveTo>
                  <a:pt x="0" y="102615"/>
                </a:moveTo>
                <a:lnTo>
                  <a:pt x="8062" y="62686"/>
                </a:lnTo>
                <a:lnTo>
                  <a:pt x="30049" y="30067"/>
                </a:lnTo>
                <a:lnTo>
                  <a:pt x="62659" y="8068"/>
                </a:lnTo>
                <a:lnTo>
                  <a:pt x="102590" y="0"/>
                </a:lnTo>
                <a:lnTo>
                  <a:pt x="3065729" y="0"/>
                </a:lnTo>
                <a:lnTo>
                  <a:pt x="3105658" y="8068"/>
                </a:lnTo>
                <a:lnTo>
                  <a:pt x="3138277" y="30067"/>
                </a:lnTo>
                <a:lnTo>
                  <a:pt x="3160276" y="62686"/>
                </a:lnTo>
                <a:lnTo>
                  <a:pt x="3168345" y="102615"/>
                </a:lnTo>
                <a:lnTo>
                  <a:pt x="3168345" y="512952"/>
                </a:lnTo>
                <a:lnTo>
                  <a:pt x="3160276" y="552882"/>
                </a:lnTo>
                <a:lnTo>
                  <a:pt x="3138277" y="585501"/>
                </a:lnTo>
                <a:lnTo>
                  <a:pt x="3105658" y="607500"/>
                </a:lnTo>
                <a:lnTo>
                  <a:pt x="3065729" y="615569"/>
                </a:lnTo>
                <a:lnTo>
                  <a:pt x="102590" y="615569"/>
                </a:lnTo>
                <a:lnTo>
                  <a:pt x="62659" y="607500"/>
                </a:lnTo>
                <a:lnTo>
                  <a:pt x="30049" y="585501"/>
                </a:lnTo>
                <a:lnTo>
                  <a:pt x="8062" y="552882"/>
                </a:lnTo>
                <a:lnTo>
                  <a:pt x="0" y="512952"/>
                </a:lnTo>
                <a:lnTo>
                  <a:pt x="0" y="10261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67787" y="2946867"/>
            <a:ext cx="2127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b="1" spc="-114" dirty="0">
                <a:solidFill>
                  <a:srgbClr val="FFFFFF"/>
                </a:solidFill>
                <a:latin typeface="Trebuchet MS"/>
                <a:cs typeface="Trebuchet MS"/>
              </a:rPr>
              <a:t>Microdrenagem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83019" y="2888320"/>
            <a:ext cx="3168650" cy="615950"/>
          </a:xfrm>
          <a:custGeom>
            <a:avLst/>
            <a:gdLst/>
            <a:ahLst/>
            <a:cxnLst/>
            <a:rect l="l" t="t" r="r" b="b"/>
            <a:pathLst>
              <a:path w="3168650" h="615950">
                <a:moveTo>
                  <a:pt x="3065780" y="0"/>
                </a:moveTo>
                <a:lnTo>
                  <a:pt x="102615" y="0"/>
                </a:lnTo>
                <a:lnTo>
                  <a:pt x="62686" y="8068"/>
                </a:lnTo>
                <a:lnTo>
                  <a:pt x="30067" y="30067"/>
                </a:lnTo>
                <a:lnTo>
                  <a:pt x="8068" y="62686"/>
                </a:lnTo>
                <a:lnTo>
                  <a:pt x="0" y="102615"/>
                </a:lnTo>
                <a:lnTo>
                  <a:pt x="0" y="512952"/>
                </a:lnTo>
                <a:lnTo>
                  <a:pt x="8068" y="552882"/>
                </a:lnTo>
                <a:lnTo>
                  <a:pt x="30067" y="585501"/>
                </a:lnTo>
                <a:lnTo>
                  <a:pt x="62686" y="607500"/>
                </a:lnTo>
                <a:lnTo>
                  <a:pt x="102615" y="615568"/>
                </a:lnTo>
                <a:lnTo>
                  <a:pt x="3065780" y="615568"/>
                </a:lnTo>
                <a:lnTo>
                  <a:pt x="3105709" y="607500"/>
                </a:lnTo>
                <a:lnTo>
                  <a:pt x="3138328" y="585501"/>
                </a:lnTo>
                <a:lnTo>
                  <a:pt x="3160327" y="552882"/>
                </a:lnTo>
                <a:lnTo>
                  <a:pt x="3168395" y="512952"/>
                </a:lnTo>
                <a:lnTo>
                  <a:pt x="3168395" y="102615"/>
                </a:lnTo>
                <a:lnTo>
                  <a:pt x="3160327" y="62686"/>
                </a:lnTo>
                <a:lnTo>
                  <a:pt x="3138328" y="30067"/>
                </a:lnTo>
                <a:lnTo>
                  <a:pt x="3105709" y="8068"/>
                </a:lnTo>
                <a:lnTo>
                  <a:pt x="3065780" y="0"/>
                </a:lnTo>
                <a:close/>
              </a:path>
            </a:pathLst>
          </a:custGeom>
          <a:solidFill>
            <a:srgbClr val="708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3019" y="2888320"/>
            <a:ext cx="3168650" cy="615950"/>
          </a:xfrm>
          <a:custGeom>
            <a:avLst/>
            <a:gdLst/>
            <a:ahLst/>
            <a:cxnLst/>
            <a:rect l="l" t="t" r="r" b="b"/>
            <a:pathLst>
              <a:path w="3168650" h="615950">
                <a:moveTo>
                  <a:pt x="0" y="102615"/>
                </a:moveTo>
                <a:lnTo>
                  <a:pt x="8068" y="62686"/>
                </a:lnTo>
                <a:lnTo>
                  <a:pt x="30067" y="30067"/>
                </a:lnTo>
                <a:lnTo>
                  <a:pt x="62686" y="8068"/>
                </a:lnTo>
                <a:lnTo>
                  <a:pt x="102615" y="0"/>
                </a:lnTo>
                <a:lnTo>
                  <a:pt x="3065780" y="0"/>
                </a:lnTo>
                <a:lnTo>
                  <a:pt x="3105709" y="8068"/>
                </a:lnTo>
                <a:lnTo>
                  <a:pt x="3138328" y="30067"/>
                </a:lnTo>
                <a:lnTo>
                  <a:pt x="3160327" y="62686"/>
                </a:lnTo>
                <a:lnTo>
                  <a:pt x="3168395" y="102615"/>
                </a:lnTo>
                <a:lnTo>
                  <a:pt x="3168395" y="512952"/>
                </a:lnTo>
                <a:lnTo>
                  <a:pt x="3160327" y="552882"/>
                </a:lnTo>
                <a:lnTo>
                  <a:pt x="3138328" y="585501"/>
                </a:lnTo>
                <a:lnTo>
                  <a:pt x="3105709" y="607500"/>
                </a:lnTo>
                <a:lnTo>
                  <a:pt x="3065780" y="615568"/>
                </a:lnTo>
                <a:lnTo>
                  <a:pt x="102615" y="615568"/>
                </a:lnTo>
                <a:lnTo>
                  <a:pt x="62686" y="607500"/>
                </a:lnTo>
                <a:lnTo>
                  <a:pt x="30067" y="585501"/>
                </a:lnTo>
                <a:lnTo>
                  <a:pt x="8068" y="552882"/>
                </a:lnTo>
                <a:lnTo>
                  <a:pt x="0" y="512952"/>
                </a:lnTo>
                <a:lnTo>
                  <a:pt x="0" y="10261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65492" y="2956265"/>
            <a:ext cx="22047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b="1" spc="-114" dirty="0">
                <a:solidFill>
                  <a:srgbClr val="FFFFFF"/>
                </a:solidFill>
                <a:latin typeface="Trebuchet MS"/>
                <a:cs typeface="Trebuchet MS"/>
              </a:rPr>
              <a:t>Macrodrenagem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CB99E4F-BDE5-47E5-A05E-8A6AFEE2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48" y="1"/>
            <a:ext cx="4782973" cy="28789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Drenagem</a:t>
            </a:r>
            <a:r>
              <a:rPr spc="-80" dirty="0"/>
              <a:t> </a:t>
            </a:r>
            <a:r>
              <a:rPr spc="-5" dirty="0"/>
              <a:t>Urbana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361CF63-0097-4567-8866-1E5316D61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Cheia (ou enchente): </a:t>
            </a:r>
            <a:r>
              <a:rPr lang="pt-BR" dirty="0"/>
              <a:t>é o aumento temporário do nível de água no canal de  drenagem (rio) devido ao aumento da vazão, atingindo a cota máxima do canal  (sem transbordamento)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Inundação: </a:t>
            </a:r>
            <a:r>
              <a:rPr lang="pt-BR" dirty="0"/>
              <a:t>transbordamento das águas de um canal de drenagem, atingindo as áreas marginais (planície de inundação ou área de várzea)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Alagamento: </a:t>
            </a:r>
            <a:r>
              <a:rPr lang="pt-BR" dirty="0"/>
              <a:t>acúmulo de água nas ruas e nos perímetros urbanos em função  de problemas de drenagem</a:t>
            </a:r>
          </a:p>
          <a:p>
            <a:pPr algn="just"/>
            <a:endParaRPr lang="pt-BR" dirty="0"/>
          </a:p>
        </p:txBody>
      </p:sp>
      <p:sp>
        <p:nvSpPr>
          <p:cNvPr id="3" name="object 3"/>
          <p:cNvSpPr/>
          <p:nvPr/>
        </p:nvSpPr>
        <p:spPr>
          <a:xfrm>
            <a:off x="2357104" y="4888208"/>
            <a:ext cx="7477791" cy="180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2883" y="4514486"/>
            <a:ext cx="782408" cy="583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6540" y="4596490"/>
            <a:ext cx="1214450" cy="905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23CB54-DC28-4AE9-AE0F-2E118704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87F647-13A1-47B4-BCF4-D272581E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38765"/>
            <a:ext cx="4754880" cy="640080"/>
          </a:xfrm>
        </p:spPr>
        <p:txBody>
          <a:bodyPr/>
          <a:lstStyle/>
          <a:p>
            <a:r>
              <a:rPr lang="pt-BR" dirty="0"/>
              <a:t>Código de Obras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D2A4C8-F11F-4CA0-A364-2E963877E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433709"/>
            <a:ext cx="4754880" cy="32918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err="1"/>
              <a:t>Art</a:t>
            </a:r>
            <a:r>
              <a:rPr lang="pt-BR" dirty="0"/>
              <a:t> . 135 – As águas pluviais das coberturas deverão escoar dentro dos limites do imóvel, não sendo permitido o desaguamento diretamente sobre os lotes vizinhos ou logradouros públicos.</a:t>
            </a:r>
          </a:p>
          <a:p>
            <a:pPr algn="just"/>
            <a:r>
              <a:rPr lang="pt-BR" dirty="0"/>
              <a:t>Parágrafo Único – Nas fachadas situadas no alinhamento dos logradouros os condutores serão embutidos no trecho compreendido entre o nível do passeio e a altura de 3,00m (três metros) no mínimo, acima desse nível .</a:t>
            </a:r>
          </a:p>
          <a:p>
            <a:pPr algn="just"/>
            <a:r>
              <a:rPr lang="pt-BR" dirty="0"/>
              <a:t>Art. 136 – Não serão permitidas ligações de esgotos sanitários e lançamentos de resíduos industriais em rede de águas pluviais, bem como, ligações de águas pluviais em rede de esgotos.</a:t>
            </a:r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292A68D-F0A3-47CE-A09D-7CDBD1F96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738765"/>
            <a:ext cx="4754880" cy="640080"/>
          </a:xfrm>
        </p:spPr>
        <p:txBody>
          <a:bodyPr/>
          <a:lstStyle/>
          <a:p>
            <a:r>
              <a:rPr lang="pt-BR" dirty="0"/>
              <a:t>Lei Complementar n. 186 de 12 de dezembro de 2011;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B8EDAA3-EBA1-4DF2-B49C-5E2D64181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433709"/>
            <a:ext cx="4754880" cy="32918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err="1"/>
              <a:t>Art</a:t>
            </a:r>
            <a:r>
              <a:rPr lang="pt-BR" dirty="0"/>
              <a:t> 37. VI c - Nos empreendimentos </a:t>
            </a:r>
            <a:r>
              <a:rPr lang="pt-BR" dirty="0" err="1"/>
              <a:t>unirresidenciais</a:t>
            </a:r>
            <a:r>
              <a:rPr lang="pt-BR" dirty="0"/>
              <a:t> com área construída igual ou superior a 150 m² (cento e </a:t>
            </a:r>
            <a:r>
              <a:rPr lang="pt-BR" dirty="0" err="1"/>
              <a:t>cinqüenta</a:t>
            </a:r>
            <a:r>
              <a:rPr lang="pt-BR" dirty="0"/>
              <a:t> metros quadrados) deverão ser executadas caixas de captação de águas pluviais com volume mínimo de 1.000 l (mil litros) de água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B9B915-D13A-4AAA-98E3-F78B54D4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31" y="5113203"/>
            <a:ext cx="3679464" cy="14656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86A9E4-2908-4A77-A0C0-AA9037C5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221" y="3736546"/>
            <a:ext cx="3170884" cy="13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0EA57-A743-6279-B7AE-13EDCE12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Drenagem urbana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6524A0-1451-0BA6-9BA2-B84A7C704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Retenção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0D09CA-78A1-D6DC-88AF-3369BA7A38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O escoamento de um dado evento de cheia é armazenado e não é  descarregado no sistema de drenagem a jusante durante o evento</a:t>
            </a:r>
          </a:p>
          <a:p>
            <a:pPr algn="just"/>
            <a:r>
              <a:rPr lang="pt-BR" dirty="0"/>
              <a:t>A  água armazenada pode ser infiltrada para irrigação, manutenção  de vazão mínima ou para ser evaporada ou infiltrada no solo</a:t>
            </a:r>
          </a:p>
          <a:p>
            <a:pPr algn="just"/>
            <a:r>
              <a:rPr lang="pt-BR" dirty="0"/>
              <a:t>O  reservatório é permanentemente preenchido com água  (reservatório molhado)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ED5B7B-15EE-B598-79E9-1BFBB1DC8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Detenção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48B620-CC4F-8282-935E-0E5C1403D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2250831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 armazenamento é de curto prazo, com atenuação do pico de  vazão de saída a um valor inferior ao da entrada</a:t>
            </a:r>
          </a:p>
          <a:p>
            <a:r>
              <a:rPr lang="pt-BR" dirty="0"/>
              <a:t>O volume de água descarregada é igual ao afluente, apenas  distribuído em um tempo maior</a:t>
            </a:r>
          </a:p>
          <a:p>
            <a:r>
              <a:rPr lang="pt-BR" dirty="0"/>
              <a:t>Usualmente, esvaziam em menos de um dia</a:t>
            </a:r>
          </a:p>
          <a:p>
            <a:r>
              <a:rPr lang="pt-BR" dirty="0"/>
              <a:t>A área seca pode ser utilizada para fins recreativos</a:t>
            </a: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FC0E81-9E8F-0B7E-3C60-9649928D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41" y="5193088"/>
            <a:ext cx="2700997" cy="149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8A8371B-8231-5F42-5740-62C672617DD4}"/>
              </a:ext>
            </a:extLst>
          </p:cNvPr>
          <p:cNvSpPr/>
          <p:nvPr/>
        </p:nvSpPr>
        <p:spPr>
          <a:xfrm>
            <a:off x="7847001" y="5193088"/>
            <a:ext cx="2061096" cy="1491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7A999-935B-4DD6-A97F-85E4CDC1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Drenagem urbana: causas e Consequências de inundações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42CBD2-7A92-42F9-A12D-69EBE49B2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Causas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6B265D2-4627-4F34-A016-C9F4F82CFB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Aumento das áreas urbanizadas → impermeabilização do solo;</a:t>
            </a:r>
          </a:p>
          <a:p>
            <a:r>
              <a:rPr lang="pt-BR" dirty="0"/>
              <a:t>Pavimentação de ruas e construção de calçadas, reduzindo a  superfície de infiltração;</a:t>
            </a:r>
          </a:p>
          <a:p>
            <a:r>
              <a:rPr lang="pt-BR" dirty="0"/>
              <a:t>Acúmulo de detritos em galerias pluviais, canais de drenagem e  cursos	de água;</a:t>
            </a:r>
          </a:p>
          <a:p>
            <a:r>
              <a:rPr lang="pt-BR" dirty="0"/>
              <a:t>Insuficiência da rede de galerias pluviais.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0FBA7A4-5F5F-4B3E-8543-B17703A79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Consequências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CA278CB-7761-45E7-A369-54A8610651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Mortes (deslizamento de terras, doenças de veiculação hídrica)</a:t>
            </a:r>
          </a:p>
          <a:p>
            <a:r>
              <a:rPr lang="pt-BR" dirty="0"/>
              <a:t>Danos materiais (moradias, comércio, indústrias)  </a:t>
            </a:r>
          </a:p>
          <a:p>
            <a:r>
              <a:rPr lang="pt-BR" dirty="0"/>
              <a:t>Congestionamentos</a:t>
            </a:r>
          </a:p>
          <a:p>
            <a:r>
              <a:rPr lang="pt-BR" dirty="0"/>
              <a:t>Destruição de veículos  </a:t>
            </a:r>
          </a:p>
          <a:p>
            <a:r>
              <a:rPr lang="pt-BR" dirty="0"/>
              <a:t>Desvalorização comercial</a:t>
            </a:r>
          </a:p>
          <a:p>
            <a:endParaRPr lang="pt-BR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2F32BBD-24F6-48AB-B93D-7FD44233ECFC}"/>
              </a:ext>
            </a:extLst>
          </p:cNvPr>
          <p:cNvSpPr/>
          <p:nvPr/>
        </p:nvSpPr>
        <p:spPr>
          <a:xfrm>
            <a:off x="9162074" y="407066"/>
            <a:ext cx="2652853" cy="176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1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E35D-C54B-4A2E-A21B-C72DB738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0"/>
            <a:ext cx="10058400" cy="1609344"/>
          </a:xfrm>
        </p:spPr>
        <p:txBody>
          <a:bodyPr/>
          <a:lstStyle/>
          <a:p>
            <a:r>
              <a:rPr lang="pt-BR" dirty="0"/>
              <a:t>Terminologia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0A200A-B53E-43B4-A719-542B94F2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39" y="1719307"/>
            <a:ext cx="11245825" cy="502615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Altura pluviométrica: é o volume de água precipitada (em mm) por unidade de área, ou é a altura de água de chuva que se acumula, após um certo tempo, sobre uma superfície horizontal impermeável e confinada lateralmente, desconsiderando a evaporação.  Exemplo: 1 mm = 1 litro/m2</a:t>
            </a:r>
          </a:p>
          <a:p>
            <a:pPr algn="just"/>
            <a:r>
              <a:rPr lang="pt-BR" dirty="0"/>
              <a:t>Intensidade pluviométrica: é a altura pluviométrica por unidade de tempo (mm/h)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Período de retorno: número médio de anos em que, para a mesma duração de precipitação, uma determinada intensidade pluviométrica é igualada ou ultrapassada apenas uma vez.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Tempo de concentração: intervalo de tempo decorrido entre o início da chuva e o momento em que toda a área de contribuição passa a contribuir para determinada seção transversal de um condutor ou calha. </a:t>
            </a:r>
          </a:p>
          <a:p>
            <a:pPr algn="just"/>
            <a:r>
              <a:rPr lang="pt-BR" dirty="0"/>
              <a:t>Calha: canal que recolhe a água de coberturas, terraços e similares e a conduz a um ponto de destino. </a:t>
            </a:r>
          </a:p>
          <a:p>
            <a:pPr algn="just"/>
            <a:r>
              <a:rPr lang="pt-BR" dirty="0"/>
              <a:t>Condutor horizontal: canal ou tubulação horizontal destinada a recolher e conduzir águas pluviais até locais permitidos pelos dispositivos legais. </a:t>
            </a:r>
          </a:p>
          <a:p>
            <a:pPr algn="just"/>
            <a:r>
              <a:rPr lang="pt-BR" dirty="0"/>
              <a:t>Condutor vertical: tubulação vertical destinada a recolher águas de calhas, coberturas, terraços e similares e </a:t>
            </a:r>
            <a:r>
              <a:rPr lang="pt-BR" dirty="0" err="1"/>
              <a:t>conduzí-las</a:t>
            </a:r>
            <a:r>
              <a:rPr lang="pt-BR" dirty="0"/>
              <a:t> até a parte inferior do edifício. </a:t>
            </a:r>
          </a:p>
          <a:p>
            <a:pPr algn="just"/>
            <a:endParaRPr lang="pt-BR" dirty="0"/>
          </a:p>
        </p:txBody>
      </p:sp>
      <p:pic>
        <p:nvPicPr>
          <p:cNvPr id="4" name="Picture 2" descr="Rufo De Telhado - Qual Sua Função Em Uma Edificação?">
            <a:extLst>
              <a:ext uri="{FF2B5EF4-FFF2-40B4-BE49-F238E27FC236}">
                <a16:creationId xmlns:a16="http://schemas.microsoft.com/office/drawing/2014/main" id="{46A58AB2-7931-3419-606D-DE225E9A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6859" y="109963"/>
            <a:ext cx="2619005" cy="149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3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Dimensionamento – Vazão de Projeto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1369470" y="4966950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pc="1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Onde</a:t>
            </a:r>
            <a:r>
              <a:rPr lang="en-US" spc="15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35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pc="20" dirty="0"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pc="1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Vazão</a:t>
            </a:r>
            <a:r>
              <a:rPr lang="en-US" spc="10" dirty="0">
                <a:latin typeface="Cambria Math" panose="02040503050406030204" pitchFamily="18" charset="0"/>
                <a:ea typeface="Cambria Math" panose="02040503050406030204" pitchFamily="18" charset="0"/>
              </a:rPr>
              <a:t> de </a:t>
            </a:r>
            <a:r>
              <a:rPr lang="en-US" spc="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projeto</a:t>
            </a:r>
            <a:r>
              <a:rPr lang="en-US" spc="-45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(L/min)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R="50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pc="15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pc="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coeficiente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pc="10" dirty="0">
                <a:latin typeface="Cambria Math" panose="02040503050406030204" pitchFamily="18" charset="0"/>
                <a:ea typeface="Cambria Math" panose="02040503050406030204" pitchFamily="18" charset="0"/>
              </a:rPr>
              <a:t>de </a:t>
            </a:r>
            <a:r>
              <a:rPr lang="en-US" spc="1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escoamento</a:t>
            </a:r>
            <a:r>
              <a:rPr lang="en-US" spc="1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superficial (</a:t>
            </a:r>
            <a:r>
              <a:rPr lang="en-US" spc="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considera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-se </a:t>
            </a:r>
            <a:r>
              <a:rPr lang="en-US" spc="15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=1);  </a:t>
            </a:r>
          </a:p>
          <a:p>
            <a:pPr marR="50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pc="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en-US" spc="1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intensidade</a:t>
            </a:r>
            <a:r>
              <a:rPr lang="en-US" spc="1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pc="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pluviométrica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(mm/h);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35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pc="15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pc="1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área</a:t>
            </a:r>
            <a:r>
              <a:rPr lang="en-US" spc="10" dirty="0">
                <a:latin typeface="Cambria Math" panose="02040503050406030204" pitchFamily="18" charset="0"/>
                <a:ea typeface="Cambria Math" panose="02040503050406030204" pitchFamily="18" charset="0"/>
              </a:rPr>
              <a:t> de </a:t>
            </a:r>
            <a:r>
              <a:rPr lang="en-US" spc="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contribuição</a:t>
            </a:r>
            <a:r>
              <a:rPr lang="en-US" spc="-3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pc="5" dirty="0">
                <a:latin typeface="Cambria Math" panose="02040503050406030204" pitchFamily="18" charset="0"/>
                <a:ea typeface="Cambria Math" panose="02040503050406030204" pitchFamily="18" charset="0"/>
              </a:rPr>
              <a:t>(m²);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5BF966-43B3-471F-85D0-112D9B4797D6}"/>
                  </a:ext>
                </a:extLst>
              </p:cNvPr>
              <p:cNvSpPr txBox="1"/>
              <p:nvPr/>
            </p:nvSpPr>
            <p:spPr>
              <a:xfrm>
                <a:off x="1369470" y="2740028"/>
                <a:ext cx="2927660" cy="1377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4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45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pt-BR" sz="45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E5BF966-43B3-471F-85D0-112D9B47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70" y="2740028"/>
                <a:ext cx="2927660" cy="1377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FA37B24-56A0-A37C-D542-F44BECAFD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008" y="1932659"/>
            <a:ext cx="5156781" cy="31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Intensidade Pluviométrica e Período de Retorno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29995" y="2057400"/>
                <a:ext cx="10719580" cy="42539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3690" indent="-252095">
                  <a:lnSpc>
                    <a:spcPct val="100000"/>
                  </a:lnSpc>
                  <a:buSzPct val="154838"/>
                  <a:buFont typeface="Microsoft Sans Serif"/>
                  <a:buChar char="▪"/>
                  <a:tabLst>
                    <a:tab pos="314325" algn="l"/>
                  </a:tabLst>
                </a:pPr>
                <a:r>
                  <a:rPr lang="pt-BR" sz="1700" spc="10" dirty="0">
                    <a:latin typeface="Arial"/>
                    <a:cs typeface="Arial"/>
                  </a:rPr>
                  <a:t>Intensidade</a:t>
                </a:r>
                <a:r>
                  <a:rPr lang="pt-BR" sz="1700" spc="-25" dirty="0">
                    <a:latin typeface="Arial"/>
                    <a:cs typeface="Arial"/>
                  </a:rPr>
                  <a:t> </a:t>
                </a:r>
                <a:r>
                  <a:rPr lang="pt-BR" sz="1700" spc="10" dirty="0">
                    <a:latin typeface="Arial"/>
                    <a:cs typeface="Arial"/>
                  </a:rPr>
                  <a:t>Pluviométrica do município de Campo Grande/MS</a:t>
                </a:r>
                <a:endParaRPr lang="pt-BR" sz="1700" dirty="0">
                  <a:latin typeface="Arial"/>
                  <a:cs typeface="Arial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700" b="0" i="1" smtClean="0">
                          <a:latin typeface="Cambria Math" panose="02040503050406030204" pitchFamily="18" charset="0"/>
                          <a:cs typeface="Times New Roman"/>
                        </a:rPr>
                        <m:t>𝑖</m:t>
                      </m:r>
                      <m:r>
                        <a:rPr lang="pt-BR" sz="2700" b="0" i="1" smtClean="0"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pt-BR" sz="27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sz="27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2575,12468 </m:t>
                          </m:r>
                          <m:sSubSup>
                            <m:sSubSupPr>
                              <m:ctrlPr>
                                <a:rPr lang="pt-BR" sz="27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pt-BR" sz="27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7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pt-BR" sz="27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0,15884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sz="27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pt-BR" sz="27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(</m:t>
                              </m:r>
                              <m:r>
                                <a:rPr lang="pt-BR" sz="27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pt-BR" sz="27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+19,87315)</m:t>
                              </m:r>
                            </m:e>
                            <m:sup>
                              <m:r>
                                <a:rPr lang="pt-BR" sz="2700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0,92716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700" dirty="0">
                  <a:latin typeface="Times New Roman"/>
                  <a:cs typeface="Times New Roman"/>
                </a:endParaRPr>
              </a:p>
              <a:p>
                <a:r>
                  <a:rPr lang="pt-BR" sz="1700" dirty="0"/>
                  <a:t>NBR 10844/1989: </a:t>
                </a:r>
                <a:r>
                  <a:rPr lang="pt-BR" sz="1700" u="sng" dirty="0"/>
                  <a:t>4.2.1 </a:t>
                </a:r>
                <a:r>
                  <a:rPr lang="pt-BR" sz="1700" dirty="0"/>
                  <a:t>Duração da precipitação </a:t>
                </a:r>
                <a:r>
                  <a:rPr lang="pt-BR" sz="1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pt-BR" sz="1700" dirty="0"/>
                  <a:t>Deve ser fixada em 5 minutos. </a:t>
                </a:r>
              </a:p>
              <a:p>
                <a:r>
                  <a:rPr lang="pt-BR" sz="1700" dirty="0"/>
                  <a:t>NBR 10844/1989: 4.2.2 Período de retorno </a:t>
                </a:r>
                <a:r>
                  <a:rPr lang="pt-BR" sz="1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pt-BR" sz="1700" dirty="0"/>
                  <a:t>A NBR 10844 fixa os seguintes períodos de retorno, baseados nas características da área a ser drenada: </a:t>
                </a:r>
              </a:p>
              <a:p>
                <a:r>
                  <a:rPr lang="pt-BR" sz="1700" dirty="0"/>
                  <a:t>T = 1 ano: para áreas pavimentadas onde </a:t>
                </a:r>
                <a:r>
                  <a:rPr lang="pt-BR" sz="1700" dirty="0" err="1"/>
                  <a:t>empoçamentos</a:t>
                </a:r>
                <a:r>
                  <a:rPr lang="pt-BR" sz="1700" dirty="0"/>
                  <a:t> possam ser tolerados; </a:t>
                </a:r>
              </a:p>
              <a:p>
                <a:r>
                  <a:rPr lang="pt-BR" sz="1700" dirty="0"/>
                  <a:t>T = 5 anos: para coberturas e/ou terraço; </a:t>
                </a:r>
              </a:p>
              <a:p>
                <a:r>
                  <a:rPr lang="pt-BR" sz="1700" dirty="0"/>
                  <a:t>T = 25 anos: para coberturas e áreas onde </a:t>
                </a:r>
                <a:r>
                  <a:rPr lang="pt-BR" sz="1700" dirty="0" err="1"/>
                  <a:t>empoçamentos</a:t>
                </a:r>
                <a:r>
                  <a:rPr lang="pt-BR" sz="1700" dirty="0"/>
                  <a:t> ou extravasamentos não possam ser tolerados. </a:t>
                </a:r>
              </a:p>
              <a:p>
                <a:r>
                  <a:rPr lang="pt-BR" sz="1700" dirty="0"/>
                  <a:t>NBR 10844/1989: 4.2.3 Intensidade de precipitação </a:t>
                </a:r>
                <a:r>
                  <a:rPr lang="pt-BR" sz="1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pt-BR" sz="1700" dirty="0"/>
                  <a:t>A intensidade de precipitação (I) a ser adotada deve ser de 150mm/h quando a área de projeção horizontal for menor que 100m². Se a área exceder a 100m², utilizar a tabela 5 (Chuvas Intensas no Brasil) da NBR 10844/1989. </a:t>
                </a:r>
              </a:p>
            </p:txBody>
          </p:sp>
        </mc:Choice>
        <mc:Fallback xmlns="">
          <p:sp>
            <p:nvSpPr>
              <p:cNvPr id="4" name="object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995" y="2057400"/>
                <a:ext cx="10719580" cy="4253921"/>
              </a:xfrm>
              <a:prstGeom prst="rect">
                <a:avLst/>
              </a:prstGeom>
              <a:blipFill>
                <a:blip r:embed="rId2"/>
                <a:stretch>
                  <a:fillRect l="-1251" t="-4878" r="-1535" b="-2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9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188A82-B774-462C-A290-A80BE0E9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9B9ECC-B012-B8E1-8FBC-953A2C95B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Fatores multiplicativos da Vazão de Projeto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2C99EA-BD51-E501-2EEF-712F2A0BD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t-BR" dirty="0"/>
              <a:t>Em calhas de beiral ou platibanda, quando a saída estiver a menos de 4 metros de uma mudança de direção à vazão de projeto deve ser multiplicada pelos seguintes fatores de acordo com a tabela.</a:t>
            </a:r>
          </a:p>
          <a:p>
            <a:pPr algn="just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7919FCF-EF96-3F07-928E-830D0815F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Área de Contribuição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BCB99EA-4518-7122-2992-492CAC23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61" y="4620989"/>
            <a:ext cx="5027558" cy="1174641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310D760C-7ADE-8C9E-F4A0-9E5A01D86D41}"/>
              </a:ext>
            </a:extLst>
          </p:cNvPr>
          <p:cNvSpPr/>
          <p:nvPr/>
        </p:nvSpPr>
        <p:spPr>
          <a:xfrm>
            <a:off x="7190584" y="2539788"/>
            <a:ext cx="3261709" cy="2946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7506EBB-992D-4925-C530-C777CD7D4601}"/>
              </a:ext>
            </a:extLst>
          </p:cNvPr>
          <p:cNvSpPr/>
          <p:nvPr/>
        </p:nvSpPr>
        <p:spPr>
          <a:xfrm>
            <a:off x="7889640" y="5663932"/>
            <a:ext cx="2144953" cy="670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9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343" y="484632"/>
            <a:ext cx="11745820" cy="1609344"/>
          </a:xfrm>
        </p:spPr>
        <p:txBody>
          <a:bodyPr/>
          <a:lstStyle/>
          <a:p>
            <a:r>
              <a:rPr lang="pt-BR" dirty="0"/>
              <a:t>Dimensionamento dos condutores verticais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7306" y="1971586"/>
            <a:ext cx="10058400" cy="4401782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O diâmetro interno mínimo dos condutores verticais de seção vertical é de 75mm e devem ser dimensionados a partir dos seguintes dados: </a:t>
            </a:r>
          </a:p>
          <a:p>
            <a:pPr algn="just"/>
            <a:r>
              <a:rPr lang="pt-BR" sz="2200" dirty="0"/>
              <a:t>Q = vazão de projeto (L/min); </a:t>
            </a:r>
          </a:p>
          <a:p>
            <a:pPr algn="just"/>
            <a:r>
              <a:rPr lang="pt-BR" sz="2200" dirty="0"/>
              <a:t>H = altura da lâmina de água na calha (mm); </a:t>
            </a:r>
          </a:p>
          <a:p>
            <a:pPr algn="just"/>
            <a:r>
              <a:rPr lang="pt-BR" sz="2200" dirty="0"/>
              <a:t>L = comprimento do condutor vertical (m). </a:t>
            </a:r>
          </a:p>
          <a:p>
            <a:pPr algn="just"/>
            <a:r>
              <a:rPr lang="pt-BR" sz="2200" dirty="0"/>
              <a:t>A partir dos dados deve-se consultar os ábacos, da seguinte maneira: levantar uma vertical por Q até interceptar as curvas de H e L correspondentes. No caso de não haver curvas dos valores de H e L, interpolar entre as curvas existentes. Transportar a interseção mais alta até o eixo D. Deve-se adotar um diâmetro nominal interno superior ou igual ao valor encontrado no ábaco. </a:t>
            </a:r>
          </a:p>
        </p:txBody>
      </p:sp>
    </p:spTree>
    <p:extLst>
      <p:ext uri="{BB962C8B-B14F-4D97-AF65-F5344CB8AC3E}">
        <p14:creationId xmlns:p14="http://schemas.microsoft.com/office/powerpoint/2010/main" val="323871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Calha com saída em aresta viva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10" y="1594888"/>
            <a:ext cx="6910647" cy="52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25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2507</Words>
  <Application>Microsoft Office PowerPoint</Application>
  <PresentationFormat>Widescreen</PresentationFormat>
  <Paragraphs>256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Microsoft Sans Serif</vt:lpstr>
      <vt:lpstr>Rockwell</vt:lpstr>
      <vt:lpstr>Rockwell Condensed</vt:lpstr>
      <vt:lpstr>Rockwell Extra Bold</vt:lpstr>
      <vt:lpstr>Symbol</vt:lpstr>
      <vt:lpstr>Times New Roman</vt:lpstr>
      <vt:lpstr>Trebuchet MS</vt:lpstr>
      <vt:lpstr>Verdana</vt:lpstr>
      <vt:lpstr>Wingdings</vt:lpstr>
      <vt:lpstr>Wingdings 2</vt:lpstr>
      <vt:lpstr>HDOfficeLightV0</vt:lpstr>
      <vt:lpstr>Tipo de Madeira</vt:lpstr>
      <vt:lpstr>ÁGUAS PLUVIAIS</vt:lpstr>
      <vt:lpstr>NBR 10844 (ABNT,1989) - Instalações Prediais de Águas Pluviais</vt:lpstr>
      <vt:lpstr>Normas</vt:lpstr>
      <vt:lpstr>Terminologia</vt:lpstr>
      <vt:lpstr>Dimensionamento – Vazão de Projeto</vt:lpstr>
      <vt:lpstr>Intensidade Pluviométrica e Período de Retorno</vt:lpstr>
      <vt:lpstr>Dimensionamento</vt:lpstr>
      <vt:lpstr>Dimensionamento dos condutores verticais</vt:lpstr>
      <vt:lpstr>Calha com saída em aresta viva</vt:lpstr>
      <vt:lpstr>Calha com funil de saída</vt:lpstr>
      <vt:lpstr>Dimensionamento de condutores horizontais</vt:lpstr>
      <vt:lpstr>Dimensionamento de Calhas</vt:lpstr>
      <vt:lpstr>Exemplo 01</vt:lpstr>
      <vt:lpstr>Exemplo 02 </vt:lpstr>
      <vt:lpstr>Exemplo 03</vt:lpstr>
      <vt:lpstr>Exemplo 03 - Goiânia</vt:lpstr>
      <vt:lpstr>Apresentação do PowerPoint</vt:lpstr>
      <vt:lpstr>Apresentação do PowerPoint</vt:lpstr>
      <vt:lpstr>Apresentação do PowerPoint</vt:lpstr>
      <vt:lpstr>Exercício 01</vt:lpstr>
      <vt:lpstr>Apresentação do PowerPoint</vt:lpstr>
      <vt:lpstr>Exercício 02</vt:lpstr>
      <vt:lpstr>Exercício 03</vt:lpstr>
      <vt:lpstr>Apresentação do PowerPoint</vt:lpstr>
      <vt:lpstr>Exercício 04</vt:lpstr>
      <vt:lpstr>Apresentação do PowerPoint</vt:lpstr>
      <vt:lpstr>Exercício 05</vt:lpstr>
      <vt:lpstr>Drenagem Urbana</vt:lpstr>
      <vt:lpstr>Drenagem Urbana</vt:lpstr>
      <vt:lpstr>Drenagem urbana</vt:lpstr>
      <vt:lpstr>Drenagem urbana: causas e Consequências de inundações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ÁGUAS PLUVIAIS</dc:title>
  <dc:creator>Talles Mello</dc:creator>
  <cp:lastModifiedBy>Talles Teylor Dos Santos Mello</cp:lastModifiedBy>
  <cp:revision>33</cp:revision>
  <dcterms:created xsi:type="dcterms:W3CDTF">2020-06-05T11:55:51Z</dcterms:created>
  <dcterms:modified xsi:type="dcterms:W3CDTF">2024-03-25T20:16:01Z</dcterms:modified>
</cp:coreProperties>
</file>