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0" r:id="rId1"/>
  </p:sldMasterIdLst>
  <p:notesMasterIdLst>
    <p:notesMasterId r:id="rId18"/>
  </p:notesMasterIdLst>
  <p:sldIdLst>
    <p:sldId id="256" r:id="rId2"/>
    <p:sldId id="394" r:id="rId3"/>
    <p:sldId id="330" r:id="rId4"/>
    <p:sldId id="425" r:id="rId5"/>
    <p:sldId id="336" r:id="rId6"/>
    <p:sldId id="432" r:id="rId7"/>
    <p:sldId id="442" r:id="rId8"/>
    <p:sldId id="433" r:id="rId9"/>
    <p:sldId id="434" r:id="rId10"/>
    <p:sldId id="436" r:id="rId11"/>
    <p:sldId id="418" r:id="rId12"/>
    <p:sldId id="441" r:id="rId13"/>
    <p:sldId id="284" r:id="rId14"/>
    <p:sldId id="344" r:id="rId15"/>
    <p:sldId id="389" r:id="rId16"/>
    <p:sldId id="443" r:id="rId17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74CA1D-146D-4706-AF49-C4E4BCB253A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FF4E598-2DC2-431E-AA40-07472371804C}">
      <dgm:prSet phldrT="[Texto]"/>
      <dgm:spPr/>
      <dgm:t>
        <a:bodyPr/>
        <a:lstStyle/>
        <a:p>
          <a:r>
            <a:rPr lang="pt-BR" dirty="0"/>
            <a:t>CPI</a:t>
          </a:r>
        </a:p>
      </dgm:t>
    </dgm:pt>
    <dgm:pt modelId="{74C4DDC6-9F0E-4BDF-9AF9-911322AE7DDC}" type="parTrans" cxnId="{77D8CEEB-2463-4AFC-BA67-2B287660B2C0}">
      <dgm:prSet/>
      <dgm:spPr/>
      <dgm:t>
        <a:bodyPr/>
        <a:lstStyle/>
        <a:p>
          <a:endParaRPr lang="pt-BR"/>
        </a:p>
      </dgm:t>
    </dgm:pt>
    <dgm:pt modelId="{367F22A7-A161-4EF3-974E-2A043D5A770A}" type="sibTrans" cxnId="{77D8CEEB-2463-4AFC-BA67-2B287660B2C0}">
      <dgm:prSet/>
      <dgm:spPr/>
      <dgm:t>
        <a:bodyPr/>
        <a:lstStyle/>
        <a:p>
          <a:endParaRPr lang="pt-BR"/>
        </a:p>
      </dgm:t>
    </dgm:pt>
    <dgm:pt modelId="{1B000A05-BCF9-483B-AB46-319B119F9481}">
      <dgm:prSet phldrT="[Texto]"/>
      <dgm:spPr/>
      <dgm:t>
        <a:bodyPr/>
        <a:lstStyle/>
        <a:p>
          <a:r>
            <a:rPr lang="pt-BR" dirty="0"/>
            <a:t>CPII</a:t>
          </a:r>
        </a:p>
      </dgm:t>
    </dgm:pt>
    <dgm:pt modelId="{003C123C-6F26-4950-AA62-6EEFA7609FA0}" type="parTrans" cxnId="{6A802676-64A0-4472-BAB4-85ECE1A6A9AE}">
      <dgm:prSet/>
      <dgm:spPr/>
      <dgm:t>
        <a:bodyPr/>
        <a:lstStyle/>
        <a:p>
          <a:endParaRPr lang="pt-BR"/>
        </a:p>
      </dgm:t>
    </dgm:pt>
    <dgm:pt modelId="{E3C82E9F-C495-4D02-ACE2-E86F5143D967}" type="sibTrans" cxnId="{6A802676-64A0-4472-BAB4-85ECE1A6A9AE}">
      <dgm:prSet/>
      <dgm:spPr/>
      <dgm:t>
        <a:bodyPr/>
        <a:lstStyle/>
        <a:p>
          <a:endParaRPr lang="pt-BR"/>
        </a:p>
      </dgm:t>
    </dgm:pt>
    <dgm:pt modelId="{313BC8E7-1121-45E5-A10A-D80CC511A07F}">
      <dgm:prSet phldrT="[Texto]"/>
      <dgm:spPr/>
      <dgm:t>
        <a:bodyPr/>
        <a:lstStyle/>
        <a:p>
          <a:r>
            <a:rPr lang="pt-BR" dirty="0"/>
            <a:t>CPIII</a:t>
          </a:r>
        </a:p>
      </dgm:t>
    </dgm:pt>
    <dgm:pt modelId="{E75E96FE-CC33-4122-B3F3-68258DFE6425}" type="parTrans" cxnId="{80295F83-A786-41EB-ABD4-3C0B47B31964}">
      <dgm:prSet/>
      <dgm:spPr/>
      <dgm:t>
        <a:bodyPr/>
        <a:lstStyle/>
        <a:p>
          <a:endParaRPr lang="pt-BR"/>
        </a:p>
      </dgm:t>
    </dgm:pt>
    <dgm:pt modelId="{73ECACC7-A31F-44B2-9B50-07BE09E421BE}" type="sibTrans" cxnId="{80295F83-A786-41EB-ABD4-3C0B47B31964}">
      <dgm:prSet/>
      <dgm:spPr/>
      <dgm:t>
        <a:bodyPr/>
        <a:lstStyle/>
        <a:p>
          <a:endParaRPr lang="pt-BR"/>
        </a:p>
      </dgm:t>
    </dgm:pt>
    <dgm:pt modelId="{64F4B2EE-0747-427A-9B2F-6C04E9056F58}">
      <dgm:prSet/>
      <dgm:spPr/>
      <dgm:t>
        <a:bodyPr/>
        <a:lstStyle/>
        <a:p>
          <a:r>
            <a:rPr lang="pt-BR" dirty="0"/>
            <a:t>Obras de infraestrutura (pontes, viadutos)</a:t>
          </a:r>
        </a:p>
      </dgm:t>
    </dgm:pt>
    <dgm:pt modelId="{909C5631-4509-47F2-AC5F-CC4068EF1CAB}" type="parTrans" cxnId="{D54020F1-72D8-4BB6-ACCA-7BF86D858833}">
      <dgm:prSet/>
      <dgm:spPr/>
      <dgm:t>
        <a:bodyPr/>
        <a:lstStyle/>
        <a:p>
          <a:endParaRPr lang="pt-BR"/>
        </a:p>
      </dgm:t>
    </dgm:pt>
    <dgm:pt modelId="{A8DBEB07-BBD1-4CD1-A445-6C734A026557}" type="sibTrans" cxnId="{D54020F1-72D8-4BB6-ACCA-7BF86D858833}">
      <dgm:prSet/>
      <dgm:spPr/>
      <dgm:t>
        <a:bodyPr/>
        <a:lstStyle/>
        <a:p>
          <a:endParaRPr lang="pt-BR"/>
        </a:p>
      </dgm:t>
    </dgm:pt>
    <dgm:pt modelId="{6EFD0348-9A02-4767-89C5-0F45582E4D9A}">
      <dgm:prSet/>
      <dgm:spPr/>
      <dgm:t>
        <a:bodyPr/>
        <a:lstStyle/>
        <a:p>
          <a:r>
            <a:rPr lang="pt-BR" dirty="0"/>
            <a:t>Obras em Geral</a:t>
          </a:r>
        </a:p>
      </dgm:t>
    </dgm:pt>
    <dgm:pt modelId="{265D1229-DF64-46DA-927B-5369FB2D2521}" type="parTrans" cxnId="{01D1DF0F-E2FE-4DE1-A7D6-CF4A0D06C2BD}">
      <dgm:prSet/>
      <dgm:spPr/>
      <dgm:t>
        <a:bodyPr/>
        <a:lstStyle/>
        <a:p>
          <a:endParaRPr lang="pt-BR"/>
        </a:p>
      </dgm:t>
    </dgm:pt>
    <dgm:pt modelId="{B106982B-37BA-46E7-8C66-57942D446389}" type="sibTrans" cxnId="{01D1DF0F-E2FE-4DE1-A7D6-CF4A0D06C2BD}">
      <dgm:prSet/>
      <dgm:spPr/>
      <dgm:t>
        <a:bodyPr/>
        <a:lstStyle/>
        <a:p>
          <a:endParaRPr lang="pt-BR"/>
        </a:p>
      </dgm:t>
    </dgm:pt>
    <dgm:pt modelId="{E118C770-BCFF-407D-B99D-49DBD180EA51}">
      <dgm:prSet/>
      <dgm:spPr/>
      <dgm:t>
        <a:bodyPr/>
        <a:lstStyle/>
        <a:p>
          <a:r>
            <a:rPr lang="pt-BR" dirty="0"/>
            <a:t>Obras em Geral</a:t>
          </a:r>
        </a:p>
      </dgm:t>
    </dgm:pt>
    <dgm:pt modelId="{16A6B54F-91F2-40C3-ADF3-65F92F5D3BC7}" type="parTrans" cxnId="{C66156A8-93FB-4E51-9CF9-5FCD6B516FCA}">
      <dgm:prSet/>
      <dgm:spPr/>
      <dgm:t>
        <a:bodyPr/>
        <a:lstStyle/>
        <a:p>
          <a:endParaRPr lang="pt-BR"/>
        </a:p>
      </dgm:t>
    </dgm:pt>
    <dgm:pt modelId="{6FD9A31A-BFF1-419C-A850-9162F71E37C5}" type="sibTrans" cxnId="{C66156A8-93FB-4E51-9CF9-5FCD6B516FCA}">
      <dgm:prSet/>
      <dgm:spPr/>
      <dgm:t>
        <a:bodyPr/>
        <a:lstStyle/>
        <a:p>
          <a:endParaRPr lang="pt-BR"/>
        </a:p>
      </dgm:t>
    </dgm:pt>
    <dgm:pt modelId="{CD75D429-4F04-4232-B471-A63E9118F444}">
      <dgm:prSet phldrT="[Texto]"/>
      <dgm:spPr/>
      <dgm:t>
        <a:bodyPr/>
        <a:lstStyle/>
        <a:p>
          <a:r>
            <a:rPr lang="pt-BR" dirty="0"/>
            <a:t>CPIV</a:t>
          </a:r>
        </a:p>
      </dgm:t>
    </dgm:pt>
    <dgm:pt modelId="{CD500B0A-7DFD-4CFE-9E77-5B1B2EE7F137}" type="parTrans" cxnId="{A2FFA84A-F820-4EA8-8ADC-EF59D599F5F0}">
      <dgm:prSet/>
      <dgm:spPr/>
      <dgm:t>
        <a:bodyPr/>
        <a:lstStyle/>
        <a:p>
          <a:endParaRPr lang="pt-BR"/>
        </a:p>
      </dgm:t>
    </dgm:pt>
    <dgm:pt modelId="{F8A7DA0E-5B96-4A61-BFC9-A9DA262CB50F}" type="sibTrans" cxnId="{A2FFA84A-F820-4EA8-8ADC-EF59D599F5F0}">
      <dgm:prSet/>
      <dgm:spPr/>
      <dgm:t>
        <a:bodyPr/>
        <a:lstStyle/>
        <a:p>
          <a:endParaRPr lang="pt-BR"/>
        </a:p>
      </dgm:t>
    </dgm:pt>
    <dgm:pt modelId="{98D6B159-26DF-4588-BC92-AAD9EDAAD8B8}">
      <dgm:prSet/>
      <dgm:spPr/>
      <dgm:t>
        <a:bodyPr/>
        <a:lstStyle/>
        <a:p>
          <a:r>
            <a:rPr lang="pt-BR" dirty="0"/>
            <a:t>Obras expostas há ação especialmente da água, como esgotos ou edificações próximas a água</a:t>
          </a:r>
        </a:p>
      </dgm:t>
    </dgm:pt>
    <dgm:pt modelId="{CCCAA910-8DB0-4F09-8D6A-94DE3997FE89}" type="parTrans" cxnId="{0BA66A28-4E4A-4821-9AAA-2B872CA48684}">
      <dgm:prSet/>
      <dgm:spPr/>
      <dgm:t>
        <a:bodyPr/>
        <a:lstStyle/>
        <a:p>
          <a:endParaRPr lang="pt-BR"/>
        </a:p>
      </dgm:t>
    </dgm:pt>
    <dgm:pt modelId="{51ED9267-D766-47EA-BEEE-44D47F471A96}" type="sibTrans" cxnId="{0BA66A28-4E4A-4821-9AAA-2B872CA48684}">
      <dgm:prSet/>
      <dgm:spPr/>
      <dgm:t>
        <a:bodyPr/>
        <a:lstStyle/>
        <a:p>
          <a:endParaRPr lang="pt-BR"/>
        </a:p>
      </dgm:t>
    </dgm:pt>
    <dgm:pt modelId="{994FEFDA-2AB2-4F75-9377-BA481E5D1323}">
      <dgm:prSet phldrT="[Texto]"/>
      <dgm:spPr/>
      <dgm:t>
        <a:bodyPr/>
        <a:lstStyle/>
        <a:p>
          <a:r>
            <a:rPr lang="pt-BR" dirty="0"/>
            <a:t>CPV</a:t>
          </a:r>
        </a:p>
      </dgm:t>
    </dgm:pt>
    <dgm:pt modelId="{92B93DBA-B7AA-4981-9BD6-5679868C8846}" type="parTrans" cxnId="{309E1B3D-F264-41BC-B1DB-8B7813849AF0}">
      <dgm:prSet/>
      <dgm:spPr/>
      <dgm:t>
        <a:bodyPr/>
        <a:lstStyle/>
        <a:p>
          <a:endParaRPr lang="pt-BR"/>
        </a:p>
      </dgm:t>
    </dgm:pt>
    <dgm:pt modelId="{0BD992D0-5866-488A-8EA8-B92F601EC027}" type="sibTrans" cxnId="{309E1B3D-F264-41BC-B1DB-8B7813849AF0}">
      <dgm:prSet/>
      <dgm:spPr/>
      <dgm:t>
        <a:bodyPr/>
        <a:lstStyle/>
        <a:p>
          <a:endParaRPr lang="pt-BR"/>
        </a:p>
      </dgm:t>
    </dgm:pt>
    <dgm:pt modelId="{3D0792FF-DDC3-4204-AB7F-2E09DB6BDA9E}">
      <dgm:prSet/>
      <dgm:spPr/>
      <dgm:t>
        <a:bodyPr/>
        <a:lstStyle/>
        <a:p>
          <a:r>
            <a:rPr lang="pt-BR" dirty="0" err="1"/>
            <a:t>Pré</a:t>
          </a:r>
          <a:r>
            <a:rPr lang="pt-BR" dirty="0"/>
            <a:t> moldados</a:t>
          </a:r>
        </a:p>
      </dgm:t>
    </dgm:pt>
    <dgm:pt modelId="{7E3FF4D6-C339-48FD-9A31-AA7DC6A0C456}" type="parTrans" cxnId="{18AF1A19-0450-4979-B1D5-6F1BDCCA978F}">
      <dgm:prSet/>
      <dgm:spPr/>
      <dgm:t>
        <a:bodyPr/>
        <a:lstStyle/>
        <a:p>
          <a:endParaRPr lang="pt-BR"/>
        </a:p>
      </dgm:t>
    </dgm:pt>
    <dgm:pt modelId="{CEA42110-6C4F-4C41-A909-B80FA8EE9EBE}" type="sibTrans" cxnId="{18AF1A19-0450-4979-B1D5-6F1BDCCA978F}">
      <dgm:prSet/>
      <dgm:spPr/>
      <dgm:t>
        <a:bodyPr/>
        <a:lstStyle/>
        <a:p>
          <a:endParaRPr lang="pt-BR"/>
        </a:p>
      </dgm:t>
    </dgm:pt>
    <dgm:pt modelId="{4F6B136C-5365-4ACD-BA40-13EAB89FB8C1}" type="pres">
      <dgm:prSet presAssocID="{1C74CA1D-146D-4706-AF49-C4E4BCB253A4}" presName="linear" presStyleCnt="0">
        <dgm:presLayoutVars>
          <dgm:dir/>
          <dgm:animLvl val="lvl"/>
          <dgm:resizeHandles val="exact"/>
        </dgm:presLayoutVars>
      </dgm:prSet>
      <dgm:spPr/>
    </dgm:pt>
    <dgm:pt modelId="{F8277042-6D38-488D-8A0C-779498386902}" type="pres">
      <dgm:prSet presAssocID="{9FF4E598-2DC2-431E-AA40-07472371804C}" presName="parentLin" presStyleCnt="0"/>
      <dgm:spPr/>
    </dgm:pt>
    <dgm:pt modelId="{02304DB7-A4FB-43D5-8BD7-FEEB0A806F15}" type="pres">
      <dgm:prSet presAssocID="{9FF4E598-2DC2-431E-AA40-07472371804C}" presName="parentLeftMargin" presStyleLbl="node1" presStyleIdx="0" presStyleCnt="5"/>
      <dgm:spPr/>
    </dgm:pt>
    <dgm:pt modelId="{A5874476-9084-4BFD-8CCE-5F2278C664B4}" type="pres">
      <dgm:prSet presAssocID="{9FF4E598-2DC2-431E-AA40-07472371804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19209BC-BF97-4B50-AF69-0F5F95FD9B1B}" type="pres">
      <dgm:prSet presAssocID="{9FF4E598-2DC2-431E-AA40-07472371804C}" presName="negativeSpace" presStyleCnt="0"/>
      <dgm:spPr/>
    </dgm:pt>
    <dgm:pt modelId="{098D28D5-7DC1-4601-AFA3-D083F7DE5F15}" type="pres">
      <dgm:prSet presAssocID="{9FF4E598-2DC2-431E-AA40-07472371804C}" presName="childText" presStyleLbl="conFgAcc1" presStyleIdx="0" presStyleCnt="5">
        <dgm:presLayoutVars>
          <dgm:bulletEnabled val="1"/>
        </dgm:presLayoutVars>
      </dgm:prSet>
      <dgm:spPr/>
    </dgm:pt>
    <dgm:pt modelId="{AC12B45C-1810-4912-8FCA-9163D9644000}" type="pres">
      <dgm:prSet presAssocID="{367F22A7-A161-4EF3-974E-2A043D5A770A}" presName="spaceBetweenRectangles" presStyleCnt="0"/>
      <dgm:spPr/>
    </dgm:pt>
    <dgm:pt modelId="{86DF2B28-A7F5-433D-B499-C544C157B2E5}" type="pres">
      <dgm:prSet presAssocID="{1B000A05-BCF9-483B-AB46-319B119F9481}" presName="parentLin" presStyleCnt="0"/>
      <dgm:spPr/>
    </dgm:pt>
    <dgm:pt modelId="{F7E24CC2-212E-46AD-886F-AFA596D2F2DC}" type="pres">
      <dgm:prSet presAssocID="{1B000A05-BCF9-483B-AB46-319B119F9481}" presName="parentLeftMargin" presStyleLbl="node1" presStyleIdx="0" presStyleCnt="5"/>
      <dgm:spPr/>
    </dgm:pt>
    <dgm:pt modelId="{99E2554B-6869-4BCC-9931-505211CBA10E}" type="pres">
      <dgm:prSet presAssocID="{1B000A05-BCF9-483B-AB46-319B119F948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22A20FF-3F22-4A47-BCB4-0BCF02C47A2E}" type="pres">
      <dgm:prSet presAssocID="{1B000A05-BCF9-483B-AB46-319B119F9481}" presName="negativeSpace" presStyleCnt="0"/>
      <dgm:spPr/>
    </dgm:pt>
    <dgm:pt modelId="{F2DD6558-1607-4B1D-A29C-1214EFC89CB1}" type="pres">
      <dgm:prSet presAssocID="{1B000A05-BCF9-483B-AB46-319B119F9481}" presName="childText" presStyleLbl="conFgAcc1" presStyleIdx="1" presStyleCnt="5">
        <dgm:presLayoutVars>
          <dgm:bulletEnabled val="1"/>
        </dgm:presLayoutVars>
      </dgm:prSet>
      <dgm:spPr/>
    </dgm:pt>
    <dgm:pt modelId="{BE74D894-440B-45D6-872E-75420A9800BD}" type="pres">
      <dgm:prSet presAssocID="{E3C82E9F-C495-4D02-ACE2-E86F5143D967}" presName="spaceBetweenRectangles" presStyleCnt="0"/>
      <dgm:spPr/>
    </dgm:pt>
    <dgm:pt modelId="{8AF5BC1B-C74B-4430-8796-937FBDDAD3B2}" type="pres">
      <dgm:prSet presAssocID="{313BC8E7-1121-45E5-A10A-D80CC511A07F}" presName="parentLin" presStyleCnt="0"/>
      <dgm:spPr/>
    </dgm:pt>
    <dgm:pt modelId="{968A7732-08F7-48FA-961D-9D837BF0379D}" type="pres">
      <dgm:prSet presAssocID="{313BC8E7-1121-45E5-A10A-D80CC511A07F}" presName="parentLeftMargin" presStyleLbl="node1" presStyleIdx="1" presStyleCnt="5"/>
      <dgm:spPr/>
    </dgm:pt>
    <dgm:pt modelId="{E86564BE-D38F-4B7B-8FF4-CC3214DA9C18}" type="pres">
      <dgm:prSet presAssocID="{313BC8E7-1121-45E5-A10A-D80CC511A07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4A05470-A17D-4F98-AEF4-282C47CE9146}" type="pres">
      <dgm:prSet presAssocID="{313BC8E7-1121-45E5-A10A-D80CC511A07F}" presName="negativeSpace" presStyleCnt="0"/>
      <dgm:spPr/>
    </dgm:pt>
    <dgm:pt modelId="{30430AB7-2D5E-4C69-A22E-D780B06016D1}" type="pres">
      <dgm:prSet presAssocID="{313BC8E7-1121-45E5-A10A-D80CC511A07F}" presName="childText" presStyleLbl="conFgAcc1" presStyleIdx="2" presStyleCnt="5">
        <dgm:presLayoutVars>
          <dgm:bulletEnabled val="1"/>
        </dgm:presLayoutVars>
      </dgm:prSet>
      <dgm:spPr/>
    </dgm:pt>
    <dgm:pt modelId="{FE63B65B-E10E-453C-A9A1-C2D7F658F423}" type="pres">
      <dgm:prSet presAssocID="{73ECACC7-A31F-44B2-9B50-07BE09E421BE}" presName="spaceBetweenRectangles" presStyleCnt="0"/>
      <dgm:spPr/>
    </dgm:pt>
    <dgm:pt modelId="{0A2981D0-4114-41A1-AE7B-80EC371FDF1C}" type="pres">
      <dgm:prSet presAssocID="{CD75D429-4F04-4232-B471-A63E9118F444}" presName="parentLin" presStyleCnt="0"/>
      <dgm:spPr/>
    </dgm:pt>
    <dgm:pt modelId="{0B920C50-B0FE-4648-A651-7D0E1BFD2844}" type="pres">
      <dgm:prSet presAssocID="{CD75D429-4F04-4232-B471-A63E9118F444}" presName="parentLeftMargin" presStyleLbl="node1" presStyleIdx="2" presStyleCnt="5"/>
      <dgm:spPr/>
    </dgm:pt>
    <dgm:pt modelId="{805C587C-F867-4918-81A9-30394F4FD9D9}" type="pres">
      <dgm:prSet presAssocID="{CD75D429-4F04-4232-B471-A63E9118F44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0F98124-E599-4B86-A815-EC7D17ADD6B1}" type="pres">
      <dgm:prSet presAssocID="{CD75D429-4F04-4232-B471-A63E9118F444}" presName="negativeSpace" presStyleCnt="0"/>
      <dgm:spPr/>
    </dgm:pt>
    <dgm:pt modelId="{0CE34F94-D1E6-4CF4-A2BB-09CEBC171792}" type="pres">
      <dgm:prSet presAssocID="{CD75D429-4F04-4232-B471-A63E9118F444}" presName="childText" presStyleLbl="conFgAcc1" presStyleIdx="3" presStyleCnt="5">
        <dgm:presLayoutVars>
          <dgm:bulletEnabled val="1"/>
        </dgm:presLayoutVars>
      </dgm:prSet>
      <dgm:spPr/>
    </dgm:pt>
    <dgm:pt modelId="{1B86F3EE-FEEC-4481-B239-EF76C03E7156}" type="pres">
      <dgm:prSet presAssocID="{F8A7DA0E-5B96-4A61-BFC9-A9DA262CB50F}" presName="spaceBetweenRectangles" presStyleCnt="0"/>
      <dgm:spPr/>
    </dgm:pt>
    <dgm:pt modelId="{90E82E70-117C-4057-BB58-AB880A44A6E8}" type="pres">
      <dgm:prSet presAssocID="{994FEFDA-2AB2-4F75-9377-BA481E5D1323}" presName="parentLin" presStyleCnt="0"/>
      <dgm:spPr/>
    </dgm:pt>
    <dgm:pt modelId="{655BE3BA-AD22-4E9A-829F-14727533A15D}" type="pres">
      <dgm:prSet presAssocID="{994FEFDA-2AB2-4F75-9377-BA481E5D1323}" presName="parentLeftMargin" presStyleLbl="node1" presStyleIdx="3" presStyleCnt="5"/>
      <dgm:spPr/>
    </dgm:pt>
    <dgm:pt modelId="{DD350D01-9862-4787-A1A0-0378F699BA13}" type="pres">
      <dgm:prSet presAssocID="{994FEFDA-2AB2-4F75-9377-BA481E5D1323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5227AD8C-B727-4C8F-A2E8-83D8747BBFE5}" type="pres">
      <dgm:prSet presAssocID="{994FEFDA-2AB2-4F75-9377-BA481E5D1323}" presName="negativeSpace" presStyleCnt="0"/>
      <dgm:spPr/>
    </dgm:pt>
    <dgm:pt modelId="{0DA64BDD-7A3E-4E27-A88E-35D49ACAFD90}" type="pres">
      <dgm:prSet presAssocID="{994FEFDA-2AB2-4F75-9377-BA481E5D1323}" presName="childText" presStyleLbl="conFgAcc1" presStyleIdx="4" presStyleCnt="5" custLinFactNeighborX="-28871" custLinFactNeighborY="-993">
        <dgm:presLayoutVars>
          <dgm:bulletEnabled val="1"/>
        </dgm:presLayoutVars>
      </dgm:prSet>
      <dgm:spPr/>
    </dgm:pt>
  </dgm:ptLst>
  <dgm:cxnLst>
    <dgm:cxn modelId="{C9630A04-0C21-4AE6-9C95-D8A66F88CEFC}" type="presOf" srcId="{1B000A05-BCF9-483B-AB46-319B119F9481}" destId="{99E2554B-6869-4BCC-9931-505211CBA10E}" srcOrd="1" destOrd="0" presId="urn:microsoft.com/office/officeart/2005/8/layout/list1"/>
    <dgm:cxn modelId="{1EE97306-7EDE-47E4-9960-5E8548A1AF75}" type="presOf" srcId="{313BC8E7-1121-45E5-A10A-D80CC511A07F}" destId="{968A7732-08F7-48FA-961D-9D837BF0379D}" srcOrd="0" destOrd="0" presId="urn:microsoft.com/office/officeart/2005/8/layout/list1"/>
    <dgm:cxn modelId="{01D1DF0F-E2FE-4DE1-A7D6-CF4A0D06C2BD}" srcId="{1B000A05-BCF9-483B-AB46-319B119F9481}" destId="{6EFD0348-9A02-4767-89C5-0F45582E4D9A}" srcOrd="0" destOrd="0" parTransId="{265D1229-DF64-46DA-927B-5369FB2D2521}" sibTransId="{B106982B-37BA-46E7-8C66-57942D446389}"/>
    <dgm:cxn modelId="{18AF1A19-0450-4979-B1D5-6F1BDCCA978F}" srcId="{994FEFDA-2AB2-4F75-9377-BA481E5D1323}" destId="{3D0792FF-DDC3-4204-AB7F-2E09DB6BDA9E}" srcOrd="0" destOrd="0" parTransId="{7E3FF4D6-C339-48FD-9A31-AA7DC6A0C456}" sibTransId="{CEA42110-6C4F-4C41-A909-B80FA8EE9EBE}"/>
    <dgm:cxn modelId="{0BA66A28-4E4A-4821-9AAA-2B872CA48684}" srcId="{CD75D429-4F04-4232-B471-A63E9118F444}" destId="{98D6B159-26DF-4588-BC92-AAD9EDAAD8B8}" srcOrd="0" destOrd="0" parTransId="{CCCAA910-8DB0-4F09-8D6A-94DE3997FE89}" sibTransId="{51ED9267-D766-47EA-BEEE-44D47F471A96}"/>
    <dgm:cxn modelId="{511EDF2F-B80E-4B44-9E1D-98639156E5C7}" type="presOf" srcId="{CD75D429-4F04-4232-B471-A63E9118F444}" destId="{805C587C-F867-4918-81A9-30394F4FD9D9}" srcOrd="1" destOrd="0" presId="urn:microsoft.com/office/officeart/2005/8/layout/list1"/>
    <dgm:cxn modelId="{18B02631-A5D8-4FA1-9B28-1F707836DF88}" type="presOf" srcId="{994FEFDA-2AB2-4F75-9377-BA481E5D1323}" destId="{655BE3BA-AD22-4E9A-829F-14727533A15D}" srcOrd="0" destOrd="0" presId="urn:microsoft.com/office/officeart/2005/8/layout/list1"/>
    <dgm:cxn modelId="{309E1B3D-F264-41BC-B1DB-8B7813849AF0}" srcId="{1C74CA1D-146D-4706-AF49-C4E4BCB253A4}" destId="{994FEFDA-2AB2-4F75-9377-BA481E5D1323}" srcOrd="4" destOrd="0" parTransId="{92B93DBA-B7AA-4981-9BD6-5679868C8846}" sibTransId="{0BD992D0-5866-488A-8EA8-B92F601EC027}"/>
    <dgm:cxn modelId="{7ACAF460-8A68-4898-973A-43BF667702CB}" type="presOf" srcId="{1C74CA1D-146D-4706-AF49-C4E4BCB253A4}" destId="{4F6B136C-5365-4ACD-BA40-13EAB89FB8C1}" srcOrd="0" destOrd="0" presId="urn:microsoft.com/office/officeart/2005/8/layout/list1"/>
    <dgm:cxn modelId="{24F8C768-FC6D-4687-A7F6-98E1F4AEEF18}" type="presOf" srcId="{64F4B2EE-0747-427A-9B2F-6C04E9056F58}" destId="{30430AB7-2D5E-4C69-A22E-D780B06016D1}" srcOrd="0" destOrd="0" presId="urn:microsoft.com/office/officeart/2005/8/layout/list1"/>
    <dgm:cxn modelId="{A2FFA84A-F820-4EA8-8ADC-EF59D599F5F0}" srcId="{1C74CA1D-146D-4706-AF49-C4E4BCB253A4}" destId="{CD75D429-4F04-4232-B471-A63E9118F444}" srcOrd="3" destOrd="0" parTransId="{CD500B0A-7DFD-4CFE-9E77-5B1B2EE7F137}" sibTransId="{F8A7DA0E-5B96-4A61-BFC9-A9DA262CB50F}"/>
    <dgm:cxn modelId="{6A802676-64A0-4472-BAB4-85ECE1A6A9AE}" srcId="{1C74CA1D-146D-4706-AF49-C4E4BCB253A4}" destId="{1B000A05-BCF9-483B-AB46-319B119F9481}" srcOrd="1" destOrd="0" parTransId="{003C123C-6F26-4950-AA62-6EEFA7609FA0}" sibTransId="{E3C82E9F-C495-4D02-ACE2-E86F5143D967}"/>
    <dgm:cxn modelId="{80295F83-A786-41EB-ABD4-3C0B47B31964}" srcId="{1C74CA1D-146D-4706-AF49-C4E4BCB253A4}" destId="{313BC8E7-1121-45E5-A10A-D80CC511A07F}" srcOrd="2" destOrd="0" parTransId="{E75E96FE-CC33-4122-B3F3-68258DFE6425}" sibTransId="{73ECACC7-A31F-44B2-9B50-07BE09E421BE}"/>
    <dgm:cxn modelId="{CFB9A188-C663-4BBD-BE5C-8DEDD81F435B}" type="presOf" srcId="{9FF4E598-2DC2-431E-AA40-07472371804C}" destId="{02304DB7-A4FB-43D5-8BD7-FEEB0A806F15}" srcOrd="0" destOrd="0" presId="urn:microsoft.com/office/officeart/2005/8/layout/list1"/>
    <dgm:cxn modelId="{36A7148A-BB67-4735-9EC4-3CC572E03FE3}" type="presOf" srcId="{3D0792FF-DDC3-4204-AB7F-2E09DB6BDA9E}" destId="{0DA64BDD-7A3E-4E27-A88E-35D49ACAFD90}" srcOrd="0" destOrd="0" presId="urn:microsoft.com/office/officeart/2005/8/layout/list1"/>
    <dgm:cxn modelId="{F99F2A91-4653-437A-962B-85722F51595B}" type="presOf" srcId="{6EFD0348-9A02-4767-89C5-0F45582E4D9A}" destId="{F2DD6558-1607-4B1D-A29C-1214EFC89CB1}" srcOrd="0" destOrd="0" presId="urn:microsoft.com/office/officeart/2005/8/layout/list1"/>
    <dgm:cxn modelId="{2974E895-B970-4CDD-86B5-9F164383B15F}" type="presOf" srcId="{994FEFDA-2AB2-4F75-9377-BA481E5D1323}" destId="{DD350D01-9862-4787-A1A0-0378F699BA13}" srcOrd="1" destOrd="0" presId="urn:microsoft.com/office/officeart/2005/8/layout/list1"/>
    <dgm:cxn modelId="{C66156A8-93FB-4E51-9CF9-5FCD6B516FCA}" srcId="{9FF4E598-2DC2-431E-AA40-07472371804C}" destId="{E118C770-BCFF-407D-B99D-49DBD180EA51}" srcOrd="0" destOrd="0" parTransId="{16A6B54F-91F2-40C3-ADF3-65F92F5D3BC7}" sibTransId="{6FD9A31A-BFF1-419C-A850-9162F71E37C5}"/>
    <dgm:cxn modelId="{7BC2B4A8-1ECB-4C3A-97A4-924D73B3C6FF}" type="presOf" srcId="{CD75D429-4F04-4232-B471-A63E9118F444}" destId="{0B920C50-B0FE-4648-A651-7D0E1BFD2844}" srcOrd="0" destOrd="0" presId="urn:microsoft.com/office/officeart/2005/8/layout/list1"/>
    <dgm:cxn modelId="{941ED5A8-F81F-4E52-9761-C12F672E7B20}" type="presOf" srcId="{9FF4E598-2DC2-431E-AA40-07472371804C}" destId="{A5874476-9084-4BFD-8CCE-5F2278C664B4}" srcOrd="1" destOrd="0" presId="urn:microsoft.com/office/officeart/2005/8/layout/list1"/>
    <dgm:cxn modelId="{0BC680AB-C50C-437A-8A97-B5885867D42A}" type="presOf" srcId="{98D6B159-26DF-4588-BC92-AAD9EDAAD8B8}" destId="{0CE34F94-D1E6-4CF4-A2BB-09CEBC171792}" srcOrd="0" destOrd="0" presId="urn:microsoft.com/office/officeart/2005/8/layout/list1"/>
    <dgm:cxn modelId="{9E059FBE-4D94-425D-A070-42D821ECCED6}" type="presOf" srcId="{313BC8E7-1121-45E5-A10A-D80CC511A07F}" destId="{E86564BE-D38F-4B7B-8FF4-CC3214DA9C18}" srcOrd="1" destOrd="0" presId="urn:microsoft.com/office/officeart/2005/8/layout/list1"/>
    <dgm:cxn modelId="{77D8CEEB-2463-4AFC-BA67-2B287660B2C0}" srcId="{1C74CA1D-146D-4706-AF49-C4E4BCB253A4}" destId="{9FF4E598-2DC2-431E-AA40-07472371804C}" srcOrd="0" destOrd="0" parTransId="{74C4DDC6-9F0E-4BDF-9AF9-911322AE7DDC}" sibTransId="{367F22A7-A161-4EF3-974E-2A043D5A770A}"/>
    <dgm:cxn modelId="{D54020F1-72D8-4BB6-ACCA-7BF86D858833}" srcId="{313BC8E7-1121-45E5-A10A-D80CC511A07F}" destId="{64F4B2EE-0747-427A-9B2F-6C04E9056F58}" srcOrd="0" destOrd="0" parTransId="{909C5631-4509-47F2-AC5F-CC4068EF1CAB}" sibTransId="{A8DBEB07-BBD1-4CD1-A445-6C734A026557}"/>
    <dgm:cxn modelId="{C41162F9-28FE-4272-BC7D-58783696D235}" type="presOf" srcId="{1B000A05-BCF9-483B-AB46-319B119F9481}" destId="{F7E24CC2-212E-46AD-886F-AFA596D2F2DC}" srcOrd="0" destOrd="0" presId="urn:microsoft.com/office/officeart/2005/8/layout/list1"/>
    <dgm:cxn modelId="{CECDCCFE-1361-422F-8727-E3FD07481AB4}" type="presOf" srcId="{E118C770-BCFF-407D-B99D-49DBD180EA51}" destId="{098D28D5-7DC1-4601-AFA3-D083F7DE5F15}" srcOrd="0" destOrd="0" presId="urn:microsoft.com/office/officeart/2005/8/layout/list1"/>
    <dgm:cxn modelId="{D7C152FB-2CF0-45BA-A49E-A6EAE56B4F88}" type="presParOf" srcId="{4F6B136C-5365-4ACD-BA40-13EAB89FB8C1}" destId="{F8277042-6D38-488D-8A0C-779498386902}" srcOrd="0" destOrd="0" presId="urn:microsoft.com/office/officeart/2005/8/layout/list1"/>
    <dgm:cxn modelId="{87601A30-699E-4769-A53F-02DDF35C8666}" type="presParOf" srcId="{F8277042-6D38-488D-8A0C-779498386902}" destId="{02304DB7-A4FB-43D5-8BD7-FEEB0A806F15}" srcOrd="0" destOrd="0" presId="urn:microsoft.com/office/officeart/2005/8/layout/list1"/>
    <dgm:cxn modelId="{DF3E1314-773E-4305-88AF-608CF80CF34B}" type="presParOf" srcId="{F8277042-6D38-488D-8A0C-779498386902}" destId="{A5874476-9084-4BFD-8CCE-5F2278C664B4}" srcOrd="1" destOrd="0" presId="urn:microsoft.com/office/officeart/2005/8/layout/list1"/>
    <dgm:cxn modelId="{D043D9A6-E6FA-4F3F-AF2A-83CDEF139861}" type="presParOf" srcId="{4F6B136C-5365-4ACD-BA40-13EAB89FB8C1}" destId="{D19209BC-BF97-4B50-AF69-0F5F95FD9B1B}" srcOrd="1" destOrd="0" presId="urn:microsoft.com/office/officeart/2005/8/layout/list1"/>
    <dgm:cxn modelId="{25EE7A3C-1016-4C9F-8738-B77F483E6A24}" type="presParOf" srcId="{4F6B136C-5365-4ACD-BA40-13EAB89FB8C1}" destId="{098D28D5-7DC1-4601-AFA3-D083F7DE5F15}" srcOrd="2" destOrd="0" presId="urn:microsoft.com/office/officeart/2005/8/layout/list1"/>
    <dgm:cxn modelId="{B725C6E9-C072-44B8-8D5E-F17DEF7736EA}" type="presParOf" srcId="{4F6B136C-5365-4ACD-BA40-13EAB89FB8C1}" destId="{AC12B45C-1810-4912-8FCA-9163D9644000}" srcOrd="3" destOrd="0" presId="urn:microsoft.com/office/officeart/2005/8/layout/list1"/>
    <dgm:cxn modelId="{10CE59CD-8118-4E60-B347-88D353F70752}" type="presParOf" srcId="{4F6B136C-5365-4ACD-BA40-13EAB89FB8C1}" destId="{86DF2B28-A7F5-433D-B499-C544C157B2E5}" srcOrd="4" destOrd="0" presId="urn:microsoft.com/office/officeart/2005/8/layout/list1"/>
    <dgm:cxn modelId="{33C6275B-F178-42E6-B4A8-83B1C66AB74D}" type="presParOf" srcId="{86DF2B28-A7F5-433D-B499-C544C157B2E5}" destId="{F7E24CC2-212E-46AD-886F-AFA596D2F2DC}" srcOrd="0" destOrd="0" presId="urn:microsoft.com/office/officeart/2005/8/layout/list1"/>
    <dgm:cxn modelId="{AED03D4F-CEAE-43E9-86E6-1730B0ED52C6}" type="presParOf" srcId="{86DF2B28-A7F5-433D-B499-C544C157B2E5}" destId="{99E2554B-6869-4BCC-9931-505211CBA10E}" srcOrd="1" destOrd="0" presId="urn:microsoft.com/office/officeart/2005/8/layout/list1"/>
    <dgm:cxn modelId="{E6472E1B-9CE0-44F7-8829-4867ABF4B83A}" type="presParOf" srcId="{4F6B136C-5365-4ACD-BA40-13EAB89FB8C1}" destId="{D22A20FF-3F22-4A47-BCB4-0BCF02C47A2E}" srcOrd="5" destOrd="0" presId="urn:microsoft.com/office/officeart/2005/8/layout/list1"/>
    <dgm:cxn modelId="{4EC2FA4E-CAE0-482B-939B-9E10F6180182}" type="presParOf" srcId="{4F6B136C-5365-4ACD-BA40-13EAB89FB8C1}" destId="{F2DD6558-1607-4B1D-A29C-1214EFC89CB1}" srcOrd="6" destOrd="0" presId="urn:microsoft.com/office/officeart/2005/8/layout/list1"/>
    <dgm:cxn modelId="{41E38BB3-7D19-45C2-BF98-363986F7C7F6}" type="presParOf" srcId="{4F6B136C-5365-4ACD-BA40-13EAB89FB8C1}" destId="{BE74D894-440B-45D6-872E-75420A9800BD}" srcOrd="7" destOrd="0" presId="urn:microsoft.com/office/officeart/2005/8/layout/list1"/>
    <dgm:cxn modelId="{2DDCDDC0-791D-41DC-9DA0-E8D5790281EF}" type="presParOf" srcId="{4F6B136C-5365-4ACD-BA40-13EAB89FB8C1}" destId="{8AF5BC1B-C74B-4430-8796-937FBDDAD3B2}" srcOrd="8" destOrd="0" presId="urn:microsoft.com/office/officeart/2005/8/layout/list1"/>
    <dgm:cxn modelId="{A30B9E69-CBE3-4FCB-87C8-CD14A292C668}" type="presParOf" srcId="{8AF5BC1B-C74B-4430-8796-937FBDDAD3B2}" destId="{968A7732-08F7-48FA-961D-9D837BF0379D}" srcOrd="0" destOrd="0" presId="urn:microsoft.com/office/officeart/2005/8/layout/list1"/>
    <dgm:cxn modelId="{F1C5835B-369F-4BA8-AD3E-47FEB44B84CF}" type="presParOf" srcId="{8AF5BC1B-C74B-4430-8796-937FBDDAD3B2}" destId="{E86564BE-D38F-4B7B-8FF4-CC3214DA9C18}" srcOrd="1" destOrd="0" presId="urn:microsoft.com/office/officeart/2005/8/layout/list1"/>
    <dgm:cxn modelId="{1693BBE9-DCF8-404F-B1B4-2D01090C28A5}" type="presParOf" srcId="{4F6B136C-5365-4ACD-BA40-13EAB89FB8C1}" destId="{24A05470-A17D-4F98-AEF4-282C47CE9146}" srcOrd="9" destOrd="0" presId="urn:microsoft.com/office/officeart/2005/8/layout/list1"/>
    <dgm:cxn modelId="{CDBF79A7-0C61-4A6B-87B2-7664319896D1}" type="presParOf" srcId="{4F6B136C-5365-4ACD-BA40-13EAB89FB8C1}" destId="{30430AB7-2D5E-4C69-A22E-D780B06016D1}" srcOrd="10" destOrd="0" presId="urn:microsoft.com/office/officeart/2005/8/layout/list1"/>
    <dgm:cxn modelId="{3D2E5497-E74B-458D-A45E-DF265F598117}" type="presParOf" srcId="{4F6B136C-5365-4ACD-BA40-13EAB89FB8C1}" destId="{FE63B65B-E10E-453C-A9A1-C2D7F658F423}" srcOrd="11" destOrd="0" presId="urn:microsoft.com/office/officeart/2005/8/layout/list1"/>
    <dgm:cxn modelId="{0EF62678-AD24-40D5-90DB-B51525549B47}" type="presParOf" srcId="{4F6B136C-5365-4ACD-BA40-13EAB89FB8C1}" destId="{0A2981D0-4114-41A1-AE7B-80EC371FDF1C}" srcOrd="12" destOrd="0" presId="urn:microsoft.com/office/officeart/2005/8/layout/list1"/>
    <dgm:cxn modelId="{8EF9FA25-4641-4A40-A6DF-A6515DE02CC3}" type="presParOf" srcId="{0A2981D0-4114-41A1-AE7B-80EC371FDF1C}" destId="{0B920C50-B0FE-4648-A651-7D0E1BFD2844}" srcOrd="0" destOrd="0" presId="urn:microsoft.com/office/officeart/2005/8/layout/list1"/>
    <dgm:cxn modelId="{DDFEF0BF-D014-494D-A8E8-E90582DB407B}" type="presParOf" srcId="{0A2981D0-4114-41A1-AE7B-80EC371FDF1C}" destId="{805C587C-F867-4918-81A9-30394F4FD9D9}" srcOrd="1" destOrd="0" presId="urn:microsoft.com/office/officeart/2005/8/layout/list1"/>
    <dgm:cxn modelId="{8E49548A-1B82-467D-B5D1-EB3C4C7B6E06}" type="presParOf" srcId="{4F6B136C-5365-4ACD-BA40-13EAB89FB8C1}" destId="{00F98124-E599-4B86-A815-EC7D17ADD6B1}" srcOrd="13" destOrd="0" presId="urn:microsoft.com/office/officeart/2005/8/layout/list1"/>
    <dgm:cxn modelId="{357DC7F8-D67F-40ED-BC1A-2FF740EB1BCE}" type="presParOf" srcId="{4F6B136C-5365-4ACD-BA40-13EAB89FB8C1}" destId="{0CE34F94-D1E6-4CF4-A2BB-09CEBC171792}" srcOrd="14" destOrd="0" presId="urn:microsoft.com/office/officeart/2005/8/layout/list1"/>
    <dgm:cxn modelId="{C48EE826-A68F-4DCE-B7EC-550D945923A7}" type="presParOf" srcId="{4F6B136C-5365-4ACD-BA40-13EAB89FB8C1}" destId="{1B86F3EE-FEEC-4481-B239-EF76C03E7156}" srcOrd="15" destOrd="0" presId="urn:microsoft.com/office/officeart/2005/8/layout/list1"/>
    <dgm:cxn modelId="{E0E83140-7505-415A-8B2F-9AB87CF8E496}" type="presParOf" srcId="{4F6B136C-5365-4ACD-BA40-13EAB89FB8C1}" destId="{90E82E70-117C-4057-BB58-AB880A44A6E8}" srcOrd="16" destOrd="0" presId="urn:microsoft.com/office/officeart/2005/8/layout/list1"/>
    <dgm:cxn modelId="{B5BE0558-103A-42B9-92B8-891DDA6B2A5C}" type="presParOf" srcId="{90E82E70-117C-4057-BB58-AB880A44A6E8}" destId="{655BE3BA-AD22-4E9A-829F-14727533A15D}" srcOrd="0" destOrd="0" presId="urn:microsoft.com/office/officeart/2005/8/layout/list1"/>
    <dgm:cxn modelId="{C0FAC08E-6DA5-4E4B-A060-BE2A9F2EDE0C}" type="presParOf" srcId="{90E82E70-117C-4057-BB58-AB880A44A6E8}" destId="{DD350D01-9862-4787-A1A0-0378F699BA13}" srcOrd="1" destOrd="0" presId="urn:microsoft.com/office/officeart/2005/8/layout/list1"/>
    <dgm:cxn modelId="{6020FF43-CB70-4E75-845F-953DF239A3A7}" type="presParOf" srcId="{4F6B136C-5365-4ACD-BA40-13EAB89FB8C1}" destId="{5227AD8C-B727-4C8F-A2E8-83D8747BBFE5}" srcOrd="17" destOrd="0" presId="urn:microsoft.com/office/officeart/2005/8/layout/list1"/>
    <dgm:cxn modelId="{67E70459-4F38-4B56-ACD2-D3A4F2735DC9}" type="presParOf" srcId="{4F6B136C-5365-4ACD-BA40-13EAB89FB8C1}" destId="{0DA64BDD-7A3E-4E27-A88E-35D49ACAFD9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8D28D5-7DC1-4601-AFA3-D083F7DE5F15}">
      <dsp:nvSpPr>
        <dsp:cNvPr id="0" name=""/>
        <dsp:cNvSpPr/>
      </dsp:nvSpPr>
      <dsp:spPr>
        <a:xfrm>
          <a:off x="0" y="225759"/>
          <a:ext cx="6384540" cy="552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511" tIns="270764" rIns="49551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 dirty="0"/>
            <a:t>Obras em Geral</a:t>
          </a:r>
        </a:p>
      </dsp:txBody>
      <dsp:txXfrm>
        <a:off x="0" y="225759"/>
        <a:ext cx="6384540" cy="552825"/>
      </dsp:txXfrm>
    </dsp:sp>
    <dsp:sp modelId="{A5874476-9084-4BFD-8CCE-5F2278C664B4}">
      <dsp:nvSpPr>
        <dsp:cNvPr id="0" name=""/>
        <dsp:cNvSpPr/>
      </dsp:nvSpPr>
      <dsp:spPr>
        <a:xfrm>
          <a:off x="319227" y="33879"/>
          <a:ext cx="4469178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924" tIns="0" rIns="168924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CPI</a:t>
          </a:r>
        </a:p>
      </dsp:txBody>
      <dsp:txXfrm>
        <a:off x="337961" y="52613"/>
        <a:ext cx="4431710" cy="346292"/>
      </dsp:txXfrm>
    </dsp:sp>
    <dsp:sp modelId="{F2DD6558-1607-4B1D-A29C-1214EFC89CB1}">
      <dsp:nvSpPr>
        <dsp:cNvPr id="0" name=""/>
        <dsp:cNvSpPr/>
      </dsp:nvSpPr>
      <dsp:spPr>
        <a:xfrm>
          <a:off x="0" y="1040664"/>
          <a:ext cx="6384540" cy="552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511" tIns="270764" rIns="49551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 dirty="0"/>
            <a:t>Obras em Geral</a:t>
          </a:r>
        </a:p>
      </dsp:txBody>
      <dsp:txXfrm>
        <a:off x="0" y="1040664"/>
        <a:ext cx="6384540" cy="552825"/>
      </dsp:txXfrm>
    </dsp:sp>
    <dsp:sp modelId="{99E2554B-6869-4BCC-9931-505211CBA10E}">
      <dsp:nvSpPr>
        <dsp:cNvPr id="0" name=""/>
        <dsp:cNvSpPr/>
      </dsp:nvSpPr>
      <dsp:spPr>
        <a:xfrm>
          <a:off x="319227" y="848784"/>
          <a:ext cx="4469178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924" tIns="0" rIns="168924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CPII</a:t>
          </a:r>
        </a:p>
      </dsp:txBody>
      <dsp:txXfrm>
        <a:off x="337961" y="867518"/>
        <a:ext cx="4431710" cy="346292"/>
      </dsp:txXfrm>
    </dsp:sp>
    <dsp:sp modelId="{30430AB7-2D5E-4C69-A22E-D780B06016D1}">
      <dsp:nvSpPr>
        <dsp:cNvPr id="0" name=""/>
        <dsp:cNvSpPr/>
      </dsp:nvSpPr>
      <dsp:spPr>
        <a:xfrm>
          <a:off x="0" y="1855570"/>
          <a:ext cx="6384540" cy="552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511" tIns="270764" rIns="49551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 dirty="0"/>
            <a:t>Obras de infraestrutura (pontes, viadutos)</a:t>
          </a:r>
        </a:p>
      </dsp:txBody>
      <dsp:txXfrm>
        <a:off x="0" y="1855570"/>
        <a:ext cx="6384540" cy="552825"/>
      </dsp:txXfrm>
    </dsp:sp>
    <dsp:sp modelId="{E86564BE-D38F-4B7B-8FF4-CC3214DA9C18}">
      <dsp:nvSpPr>
        <dsp:cNvPr id="0" name=""/>
        <dsp:cNvSpPr/>
      </dsp:nvSpPr>
      <dsp:spPr>
        <a:xfrm>
          <a:off x="319227" y="1663690"/>
          <a:ext cx="4469178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924" tIns="0" rIns="168924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CPIII</a:t>
          </a:r>
        </a:p>
      </dsp:txBody>
      <dsp:txXfrm>
        <a:off x="337961" y="1682424"/>
        <a:ext cx="4431710" cy="346292"/>
      </dsp:txXfrm>
    </dsp:sp>
    <dsp:sp modelId="{0CE34F94-D1E6-4CF4-A2BB-09CEBC171792}">
      <dsp:nvSpPr>
        <dsp:cNvPr id="0" name=""/>
        <dsp:cNvSpPr/>
      </dsp:nvSpPr>
      <dsp:spPr>
        <a:xfrm>
          <a:off x="0" y="2670475"/>
          <a:ext cx="6384540" cy="737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511" tIns="270764" rIns="49551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 dirty="0"/>
            <a:t>Obras expostas há ação especialmente da água, como esgotos ou edificações próximas a água</a:t>
          </a:r>
        </a:p>
      </dsp:txBody>
      <dsp:txXfrm>
        <a:off x="0" y="2670475"/>
        <a:ext cx="6384540" cy="737100"/>
      </dsp:txXfrm>
    </dsp:sp>
    <dsp:sp modelId="{805C587C-F867-4918-81A9-30394F4FD9D9}">
      <dsp:nvSpPr>
        <dsp:cNvPr id="0" name=""/>
        <dsp:cNvSpPr/>
      </dsp:nvSpPr>
      <dsp:spPr>
        <a:xfrm>
          <a:off x="319227" y="2478595"/>
          <a:ext cx="4469178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924" tIns="0" rIns="168924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CPIV</a:t>
          </a:r>
        </a:p>
      </dsp:txBody>
      <dsp:txXfrm>
        <a:off x="337961" y="2497329"/>
        <a:ext cx="4431710" cy="346292"/>
      </dsp:txXfrm>
    </dsp:sp>
    <dsp:sp modelId="{0DA64BDD-7A3E-4E27-A88E-35D49ACAFD90}">
      <dsp:nvSpPr>
        <dsp:cNvPr id="0" name=""/>
        <dsp:cNvSpPr/>
      </dsp:nvSpPr>
      <dsp:spPr>
        <a:xfrm>
          <a:off x="0" y="3667749"/>
          <a:ext cx="6384540" cy="552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511" tIns="270764" rIns="49551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 dirty="0" err="1"/>
            <a:t>Pré</a:t>
          </a:r>
          <a:r>
            <a:rPr lang="pt-BR" sz="1300" kern="1200" dirty="0"/>
            <a:t> moldados</a:t>
          </a:r>
        </a:p>
      </dsp:txBody>
      <dsp:txXfrm>
        <a:off x="0" y="3667749"/>
        <a:ext cx="6384540" cy="552825"/>
      </dsp:txXfrm>
    </dsp:sp>
    <dsp:sp modelId="{DD350D01-9862-4787-A1A0-0378F699BA13}">
      <dsp:nvSpPr>
        <dsp:cNvPr id="0" name=""/>
        <dsp:cNvSpPr/>
      </dsp:nvSpPr>
      <dsp:spPr>
        <a:xfrm>
          <a:off x="319227" y="3477775"/>
          <a:ext cx="4469178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924" tIns="0" rIns="168924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CPV</a:t>
          </a:r>
        </a:p>
      </dsp:txBody>
      <dsp:txXfrm>
        <a:off x="337961" y="3496509"/>
        <a:ext cx="4431710" cy="346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FE4AE-7213-414A-88C2-D207FB97740F}" type="datetimeFigureOut">
              <a:rPr lang="pt-BR" smtClean="0"/>
              <a:t>02/02/2024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B6827-8506-478D-8C1C-EDCED6F040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19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5D07-D1E9-4623-A0B2-0413D3D45496}" type="datetimeFigureOut">
              <a:rPr lang="pt-BR" smtClean="0"/>
              <a:pPr/>
              <a:t>02/02/2024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7F977-4524-4E29-A701-A8B1AC42C450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931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5D07-D1E9-4623-A0B2-0413D3D45496}" type="datetimeFigureOut">
              <a:rPr lang="pt-BR" smtClean="0"/>
              <a:pPr/>
              <a:t>02/02/2024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7F977-4524-4E29-A701-A8B1AC42C45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5027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5D07-D1E9-4623-A0B2-0413D3D45496}" type="datetimeFigureOut">
              <a:rPr lang="pt-BR" smtClean="0"/>
              <a:pPr/>
              <a:t>02/02/2024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7F977-4524-4E29-A701-A8B1AC42C45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889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5D07-D1E9-4623-A0B2-0413D3D45496}" type="datetimeFigureOut">
              <a:rPr lang="pt-BR" smtClean="0"/>
              <a:pPr/>
              <a:t>02/02/2024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7F977-4524-4E29-A701-A8B1AC42C45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978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105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5D07-D1E9-4623-A0B2-0413D3D45496}" type="datetimeFigureOut">
              <a:rPr lang="pt-BR" smtClean="0"/>
              <a:pPr/>
              <a:t>02/02/2024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7F977-4524-4E29-A701-A8B1AC42C45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370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5D07-D1E9-4623-A0B2-0413D3D45496}" type="datetimeFigureOut">
              <a:rPr lang="pt-BR" smtClean="0"/>
              <a:pPr/>
              <a:t>02/02/2024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7F977-4524-4E29-A701-A8B1AC42C45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507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5D07-D1E9-4623-A0B2-0413D3D45496}" type="datetimeFigureOut">
              <a:rPr lang="pt-BR" smtClean="0"/>
              <a:pPr/>
              <a:t>02/02/2024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7F977-4524-4E29-A701-A8B1AC42C45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127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5D07-D1E9-4623-A0B2-0413D3D45496}" type="datetimeFigureOut">
              <a:rPr lang="pt-BR" smtClean="0"/>
              <a:pPr/>
              <a:t>02/02/2024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7F977-4524-4E29-A701-A8B1AC42C45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41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F7E5D07-D1E9-4623-A0B2-0413D3D45496}" type="datetimeFigureOut">
              <a:rPr lang="pt-BR" smtClean="0"/>
              <a:pPr/>
              <a:t>02/02/2024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47F977-4524-4E29-A701-A8B1AC42C45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162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5D07-D1E9-4623-A0B2-0413D3D45496}" type="datetimeFigureOut">
              <a:rPr lang="pt-BR" smtClean="0"/>
              <a:pPr/>
              <a:t>02/02/2024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7F977-4524-4E29-A701-A8B1AC42C45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791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F7E5D07-D1E9-4623-A0B2-0413D3D45496}" type="datetimeFigureOut">
              <a:rPr lang="pt-BR" smtClean="0"/>
              <a:pPr/>
              <a:t>02/02/2024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D47F977-4524-4E29-A701-A8B1AC42C450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90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cimento portland">
            <a:extLst>
              <a:ext uri="{FF2B5EF4-FFF2-40B4-BE49-F238E27FC236}">
                <a16:creationId xmlns:a16="http://schemas.microsoft.com/office/drawing/2014/main" id="{F5A4C906-0D5A-44F4-B166-7EBCCA5376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419" b="-1"/>
          <a:stretch/>
        </p:blipFill>
        <p:spPr bwMode="auto">
          <a:xfrm>
            <a:off x="482600" y="643467"/>
            <a:ext cx="8178799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>
            <a:extLst>
              <a:ext uri="{FF2B5EF4-FFF2-40B4-BE49-F238E27FC236}">
                <a16:creationId xmlns:a16="http://schemas.microsoft.com/office/drawing/2014/main" id="{009CB149-B4F8-4429-96E8-A811598D27F7}"/>
              </a:ext>
            </a:extLst>
          </p:cNvPr>
          <p:cNvSpPr txBox="1">
            <a:spLocks/>
          </p:cNvSpPr>
          <p:nvPr/>
        </p:nvSpPr>
        <p:spPr>
          <a:xfrm>
            <a:off x="124841" y="5693612"/>
            <a:ext cx="7543800" cy="1143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500" dirty="0" err="1">
                <a:solidFill>
                  <a:schemeClr val="bg2"/>
                </a:solidFill>
              </a:rPr>
              <a:t>Profº</a:t>
            </a:r>
            <a:r>
              <a:rPr lang="pt-BR" sz="1500" dirty="0">
                <a:solidFill>
                  <a:schemeClr val="bg2"/>
                </a:solidFill>
              </a:rPr>
              <a:t> Talles Mello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r>
              <a:rPr lang="pt-BR" sz="3100">
                <a:solidFill>
                  <a:srgbClr val="FFFFFF"/>
                </a:solidFill>
              </a:rPr>
              <a:t>Adição – materiais carbonáticos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56512" y="605896"/>
            <a:ext cx="4810247" cy="5646208"/>
          </a:xfrm>
        </p:spPr>
        <p:txBody>
          <a:bodyPr anchor="ctr">
            <a:normAutofit/>
          </a:bodyPr>
          <a:lstStyle/>
          <a:p>
            <a:pPr algn="just"/>
            <a:r>
              <a:rPr lang="pt-BR" dirty="0"/>
              <a:t>São rochas moídas, que apresentam carbonato de cálcio em sua constituição tais como o próprio calcário.</a:t>
            </a:r>
          </a:p>
          <a:p>
            <a:pPr algn="just"/>
            <a:r>
              <a:rPr lang="pt-BR" dirty="0"/>
              <a:t>A adição de fíler calcário finamente moído é efetuada para diminuir a porcentagem de vazios, porque os grãos ou partículas desses materiais têm dimensões adequadas para se alojar entre os grãos ou partículas dos demais componentes do cimento, assim como para melhorar a trabalhabilidade, o acabamento e até elevar a resistência inicial do cimento. </a:t>
            </a:r>
          </a:p>
        </p:txBody>
      </p:sp>
    </p:spTree>
    <p:extLst>
      <p:ext uri="{BB962C8B-B14F-4D97-AF65-F5344CB8AC3E}">
        <p14:creationId xmlns:p14="http://schemas.microsoft.com/office/powerpoint/2010/main" val="43504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600200" y="287338"/>
            <a:ext cx="7543800" cy="1449387"/>
          </a:xfrm>
        </p:spPr>
        <p:txBody>
          <a:bodyPr/>
          <a:lstStyle/>
          <a:p>
            <a:r>
              <a:rPr lang="pt-BR" dirty="0"/>
              <a:t>Fabricação do Cimento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26874B7-0E09-460C-BF40-EE688E470D6C}"/>
              </a:ext>
            </a:extLst>
          </p:cNvPr>
          <p:cNvSpPr/>
          <p:nvPr/>
        </p:nvSpPr>
        <p:spPr>
          <a:xfrm>
            <a:off x="1621984" y="6422677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https://www.youtube.com/watch?v=m0XaD-pYFTM</a:t>
            </a:r>
          </a:p>
        </p:txBody>
      </p:sp>
      <p:sp>
        <p:nvSpPr>
          <p:cNvPr id="6" name="AutoShape 2" descr="fluxo de fabricaÃ§Ã£o do cimento ">
            <a:extLst>
              <a:ext uri="{FF2B5EF4-FFF2-40B4-BE49-F238E27FC236}">
                <a16:creationId xmlns:a16="http://schemas.microsoft.com/office/drawing/2014/main" id="{2FAE75EE-3E6E-424D-BFE9-FB637ACABE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6" descr="fluxo de fabricaÃ§Ã£o do cimento ">
            <a:extLst>
              <a:ext uri="{FF2B5EF4-FFF2-40B4-BE49-F238E27FC236}">
                <a16:creationId xmlns:a16="http://schemas.microsoft.com/office/drawing/2014/main" id="{CA809DA8-D12F-45DF-BE5D-3D60447AC7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FC502E7D-EC84-4B23-8981-AF80713595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3" y="2105988"/>
            <a:ext cx="8980413" cy="362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34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12F7664-D901-454C-AEB5-F6659239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Principias Constituintes do Cimento Portland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7B9516-A142-4DB0-A8C2-2B33393D7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9021" y="1978243"/>
            <a:ext cx="3872230" cy="1450757"/>
          </a:xfrm>
        </p:spPr>
        <p:txBody>
          <a:bodyPr>
            <a:noAutofit/>
          </a:bodyPr>
          <a:lstStyle/>
          <a:p>
            <a:r>
              <a:rPr lang="pt-BR" sz="1600" dirty="0"/>
              <a:t>Silicato </a:t>
            </a:r>
            <a:r>
              <a:rPr lang="pt-BR" sz="1600" dirty="0" err="1"/>
              <a:t>tricálcico</a:t>
            </a:r>
            <a:r>
              <a:rPr lang="pt-BR" sz="1600" dirty="0"/>
              <a:t> - </a:t>
            </a:r>
            <a:r>
              <a:rPr lang="pt-BR" sz="1600" b="1" dirty="0" err="1"/>
              <a:t>Alita</a:t>
            </a:r>
            <a:r>
              <a:rPr lang="pt-BR" sz="1600" b="1" dirty="0"/>
              <a:t> </a:t>
            </a:r>
            <a:r>
              <a:rPr lang="pt-BR" sz="1600" dirty="0"/>
              <a:t>(C3S): 50 – 70% </a:t>
            </a:r>
          </a:p>
          <a:p>
            <a:r>
              <a:rPr lang="pt-BR" sz="1600" dirty="0"/>
              <a:t>Silicato </a:t>
            </a:r>
            <a:r>
              <a:rPr lang="pt-BR" sz="1600" dirty="0" err="1"/>
              <a:t>dicálcico</a:t>
            </a:r>
            <a:r>
              <a:rPr lang="pt-BR" sz="1600" dirty="0"/>
              <a:t> - </a:t>
            </a:r>
            <a:r>
              <a:rPr lang="pt-BR" sz="1600" b="1" dirty="0" err="1"/>
              <a:t>Belita</a:t>
            </a:r>
            <a:r>
              <a:rPr lang="pt-BR" sz="1600" b="1" dirty="0"/>
              <a:t> </a:t>
            </a:r>
            <a:r>
              <a:rPr lang="pt-BR" sz="1600" dirty="0"/>
              <a:t>(C2S): 15 – 30% </a:t>
            </a:r>
          </a:p>
          <a:p>
            <a:r>
              <a:rPr lang="pt-BR" sz="1600" dirty="0"/>
              <a:t>Aluminato </a:t>
            </a:r>
            <a:r>
              <a:rPr lang="pt-BR" sz="1600" dirty="0" err="1"/>
              <a:t>tricálcico</a:t>
            </a:r>
            <a:r>
              <a:rPr lang="pt-BR" sz="1600" dirty="0"/>
              <a:t> – Aluminato ou </a:t>
            </a:r>
            <a:r>
              <a:rPr lang="pt-BR" sz="1600" dirty="0" err="1"/>
              <a:t>Celita</a:t>
            </a:r>
            <a:r>
              <a:rPr lang="pt-BR" sz="1600" dirty="0"/>
              <a:t> (C3A): 5-10% </a:t>
            </a:r>
          </a:p>
          <a:p>
            <a:r>
              <a:rPr lang="pt-BR" sz="1600" dirty="0" err="1"/>
              <a:t>Ferroaluminato</a:t>
            </a:r>
            <a:r>
              <a:rPr lang="pt-BR" sz="1600" dirty="0"/>
              <a:t> </a:t>
            </a:r>
            <a:r>
              <a:rPr lang="pt-BR" sz="1600" dirty="0" err="1"/>
              <a:t>tetracálcico</a:t>
            </a:r>
            <a:r>
              <a:rPr lang="pt-BR" sz="1600" dirty="0"/>
              <a:t> (C4AF): 5- 15% </a:t>
            </a:r>
          </a:p>
          <a:p>
            <a:endParaRPr lang="pt-BR" sz="1600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7BC21F6E-1B50-4F8E-8049-B64452B812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11960" y="1916832"/>
            <a:ext cx="4608512" cy="432048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err="1"/>
              <a:t>Alita</a:t>
            </a:r>
            <a:r>
              <a:rPr lang="pt-BR" dirty="0"/>
              <a:t> (C3S): principal mineral que contribui para a resistência mecânica da pasta de cimento endurecida. </a:t>
            </a:r>
          </a:p>
          <a:p>
            <a:pPr algn="just"/>
            <a:r>
              <a:rPr lang="pt-BR" dirty="0" err="1"/>
              <a:t>Belita</a:t>
            </a:r>
            <a:r>
              <a:rPr lang="pt-BR" dirty="0"/>
              <a:t> (C2S): reage mais lentamente com a água, porém, após períodos maiores (aproximadamente um ano), atinge a mesma resistência mecânica que a </a:t>
            </a:r>
            <a:r>
              <a:rPr lang="pt-BR" dirty="0" err="1"/>
              <a:t>alita</a:t>
            </a:r>
            <a:r>
              <a:rPr lang="pt-BR" dirty="0"/>
              <a:t>. </a:t>
            </a:r>
          </a:p>
          <a:p>
            <a:pPr algn="just"/>
            <a:r>
              <a:rPr lang="pt-BR" dirty="0"/>
              <a:t>C3A: reage muito rapidamente com a água (primeiro composto a reagir), liberando muito calor, mas sem apresentar grande resistência mecânica. </a:t>
            </a:r>
          </a:p>
          <a:p>
            <a:pPr lvl="1" algn="just"/>
            <a:r>
              <a:rPr lang="pt-BR" dirty="0"/>
              <a:t>O gesso reage com o C3A em um primeiro momento, gerando produtos insolúveis em água (</a:t>
            </a:r>
            <a:r>
              <a:rPr lang="pt-BR" dirty="0" err="1"/>
              <a:t>etringitas</a:t>
            </a:r>
            <a:r>
              <a:rPr lang="pt-BR" dirty="0"/>
              <a:t>) e impedindo que a pega se inicie muito rapidamente. </a:t>
            </a:r>
          </a:p>
          <a:p>
            <a:pPr algn="just"/>
            <a:r>
              <a:rPr lang="pt-BR" dirty="0"/>
              <a:t>C4AF: apresenta taxas inicialmente altas de reatividade com a água e, em idades mais avançadas, taxas baixas ou muito baixas; contribui pouco para a resistência mecânica. </a:t>
            </a:r>
          </a:p>
          <a:p>
            <a:pPr algn="just"/>
            <a:endParaRPr lang="pt-BR" dirty="0"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DD338659-574A-4288-A20E-84B5A60E4EF6}"/>
              </a:ext>
            </a:extLst>
          </p:cNvPr>
          <p:cNvSpPr txBox="1"/>
          <p:nvPr/>
        </p:nvSpPr>
        <p:spPr>
          <a:xfrm>
            <a:off x="308255" y="4049964"/>
            <a:ext cx="3538883" cy="16286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500" b="1" spc="15" dirty="0">
                <a:cs typeface="Georgia"/>
              </a:rPr>
              <a:t>CSH</a:t>
            </a:r>
            <a:r>
              <a:rPr sz="1500" spc="15" dirty="0">
                <a:cs typeface="Times New Roman"/>
              </a:rPr>
              <a:t>: </a:t>
            </a:r>
            <a:r>
              <a:rPr sz="1500" spc="85" dirty="0">
                <a:cs typeface="Times New Roman"/>
              </a:rPr>
              <a:t>Silicato </a:t>
            </a:r>
            <a:r>
              <a:rPr sz="1500" spc="110" dirty="0">
                <a:cs typeface="Times New Roman"/>
              </a:rPr>
              <a:t>de </a:t>
            </a:r>
            <a:r>
              <a:rPr sz="1500" spc="70" dirty="0">
                <a:cs typeface="Times New Roman"/>
              </a:rPr>
              <a:t>Cálcio </a:t>
            </a:r>
            <a:r>
              <a:rPr sz="1500" spc="145" dirty="0">
                <a:cs typeface="Times New Roman"/>
              </a:rPr>
              <a:t>Hidratado </a:t>
            </a:r>
            <a:r>
              <a:rPr sz="1500" dirty="0">
                <a:cs typeface="Times New Roman"/>
              </a:rPr>
              <a:t>-</a:t>
            </a:r>
            <a:r>
              <a:rPr sz="1500" spc="-145" dirty="0">
                <a:cs typeface="Times New Roman"/>
              </a:rPr>
              <a:t> </a:t>
            </a:r>
            <a:r>
              <a:rPr sz="1500" spc="90" dirty="0">
                <a:cs typeface="Times New Roman"/>
              </a:rPr>
              <a:t>Ca2SiO4.H2O;</a:t>
            </a:r>
            <a:endParaRPr sz="1500" dirty="0"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</a:pPr>
            <a:r>
              <a:rPr sz="1500" spc="200" dirty="0">
                <a:cs typeface="Times New Roman"/>
              </a:rPr>
              <a:t>É</a:t>
            </a:r>
            <a:r>
              <a:rPr sz="1500" spc="30" dirty="0">
                <a:cs typeface="Times New Roman"/>
              </a:rPr>
              <a:t> </a:t>
            </a:r>
            <a:r>
              <a:rPr sz="1500" spc="145" dirty="0">
                <a:cs typeface="Times New Roman"/>
              </a:rPr>
              <a:t>importante</a:t>
            </a:r>
            <a:r>
              <a:rPr sz="1500" spc="65" dirty="0">
                <a:cs typeface="Times New Roman"/>
              </a:rPr>
              <a:t> </a:t>
            </a:r>
            <a:r>
              <a:rPr sz="1500" spc="130" dirty="0">
                <a:cs typeface="Times New Roman"/>
              </a:rPr>
              <a:t>que</a:t>
            </a:r>
            <a:r>
              <a:rPr sz="1500" spc="40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o</a:t>
            </a:r>
            <a:r>
              <a:rPr sz="1500" spc="50" dirty="0">
                <a:cs typeface="Times New Roman"/>
              </a:rPr>
              <a:t> </a:t>
            </a:r>
            <a:r>
              <a:rPr sz="1500" spc="105" dirty="0">
                <a:cs typeface="Times New Roman"/>
              </a:rPr>
              <a:t>cimento</a:t>
            </a:r>
            <a:r>
              <a:rPr sz="1500" spc="50" dirty="0">
                <a:cs typeface="Times New Roman"/>
              </a:rPr>
              <a:t> </a:t>
            </a:r>
            <a:r>
              <a:rPr sz="1500" spc="105" dirty="0">
                <a:cs typeface="Times New Roman"/>
              </a:rPr>
              <a:t>desenvolva</a:t>
            </a:r>
            <a:r>
              <a:rPr sz="1500" spc="35" dirty="0">
                <a:cs typeface="Times New Roman"/>
              </a:rPr>
              <a:t> </a:t>
            </a:r>
            <a:r>
              <a:rPr sz="1500" spc="155" dirty="0">
                <a:cs typeface="Times New Roman"/>
              </a:rPr>
              <a:t>tanto</a:t>
            </a:r>
            <a:r>
              <a:rPr sz="1500" spc="50" dirty="0">
                <a:cs typeface="Times New Roman"/>
              </a:rPr>
              <a:t> </a:t>
            </a:r>
            <a:r>
              <a:rPr sz="1500" spc="145" dirty="0">
                <a:cs typeface="Times New Roman"/>
              </a:rPr>
              <a:t>quanto</a:t>
            </a:r>
            <a:r>
              <a:rPr sz="1500" spc="45" dirty="0">
                <a:cs typeface="Times New Roman"/>
              </a:rPr>
              <a:t> </a:t>
            </a:r>
            <a:r>
              <a:rPr sz="1500" spc="80" dirty="0">
                <a:cs typeface="Times New Roman"/>
              </a:rPr>
              <a:t>possível  </a:t>
            </a:r>
            <a:r>
              <a:rPr sz="1500" spc="114" dirty="0">
                <a:cs typeface="Times New Roman"/>
              </a:rPr>
              <a:t>CSH, </a:t>
            </a:r>
            <a:r>
              <a:rPr sz="1500" spc="65" dirty="0">
                <a:cs typeface="Times New Roman"/>
              </a:rPr>
              <a:t>do </a:t>
            </a:r>
            <a:r>
              <a:rPr sz="1500" spc="100" dirty="0">
                <a:cs typeface="Times New Roman"/>
              </a:rPr>
              <a:t>ponto </a:t>
            </a:r>
            <a:r>
              <a:rPr sz="1500" spc="114" dirty="0">
                <a:cs typeface="Times New Roman"/>
              </a:rPr>
              <a:t>de </a:t>
            </a:r>
            <a:r>
              <a:rPr sz="1500" spc="125" dirty="0">
                <a:cs typeface="Times New Roman"/>
              </a:rPr>
              <a:t>vista </a:t>
            </a:r>
            <a:r>
              <a:rPr sz="1500" spc="165" dirty="0">
                <a:cs typeface="Times New Roman"/>
              </a:rPr>
              <a:t>da </a:t>
            </a:r>
            <a:r>
              <a:rPr sz="1500" spc="114" dirty="0">
                <a:cs typeface="Times New Roman"/>
              </a:rPr>
              <a:t>resistência. </a:t>
            </a:r>
            <a:r>
              <a:rPr sz="1500" spc="120" dirty="0">
                <a:cs typeface="Times New Roman"/>
              </a:rPr>
              <a:t>Compreende </a:t>
            </a:r>
            <a:r>
              <a:rPr sz="1500" spc="100" dirty="0">
                <a:cs typeface="Times New Roman"/>
              </a:rPr>
              <a:t>cerca </a:t>
            </a:r>
            <a:r>
              <a:rPr sz="1500" spc="110" dirty="0">
                <a:cs typeface="Times New Roman"/>
              </a:rPr>
              <a:t>de  </a:t>
            </a:r>
            <a:r>
              <a:rPr sz="1500" spc="60" dirty="0">
                <a:cs typeface="Times New Roman"/>
              </a:rPr>
              <a:t>70% </a:t>
            </a:r>
            <a:r>
              <a:rPr sz="1500" spc="150" dirty="0">
                <a:cs typeface="Times New Roman"/>
              </a:rPr>
              <a:t>em </a:t>
            </a:r>
            <a:r>
              <a:rPr sz="1500" spc="85" dirty="0">
                <a:cs typeface="Times New Roman"/>
              </a:rPr>
              <a:t>peso </a:t>
            </a:r>
            <a:r>
              <a:rPr sz="1500" spc="60" dirty="0">
                <a:cs typeface="Times New Roman"/>
              </a:rPr>
              <a:t>do </a:t>
            </a:r>
            <a:r>
              <a:rPr sz="1500" spc="105" dirty="0">
                <a:cs typeface="Times New Roman"/>
              </a:rPr>
              <a:t>cimento</a:t>
            </a:r>
            <a:r>
              <a:rPr sz="1500" spc="-114" dirty="0">
                <a:cs typeface="Times New Roman"/>
              </a:rPr>
              <a:t> </a:t>
            </a:r>
            <a:r>
              <a:rPr sz="1500" spc="135" dirty="0">
                <a:cs typeface="Times New Roman"/>
              </a:rPr>
              <a:t>hidratado.</a:t>
            </a:r>
            <a:endParaRPr sz="15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6618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0C806300-9E9B-45E2-8480-8581954A6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6200" y="634946"/>
            <a:ext cx="4776107" cy="1450757"/>
          </a:xfrm>
        </p:spPr>
        <p:txBody>
          <a:bodyPr>
            <a:normAutofit/>
          </a:bodyPr>
          <a:lstStyle/>
          <a:p>
            <a:r>
              <a:rPr lang="pt-BR" dirty="0"/>
              <a:t>Hidratação do Cimento</a:t>
            </a:r>
          </a:p>
        </p:txBody>
      </p:sp>
      <p:pic>
        <p:nvPicPr>
          <p:cNvPr id="9" name="Picture 8" descr="Garrafa de vidro&#10;&#10;Descrição gerada automaticamente">
            <a:extLst>
              <a:ext uri="{FF2B5EF4-FFF2-40B4-BE49-F238E27FC236}">
                <a16:creationId xmlns:a16="http://schemas.microsoft.com/office/drawing/2014/main" id="{EBAF55F2-4635-391D-4CDA-33B202DBA3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45" r="28899" b="2"/>
          <a:stretch/>
        </p:blipFill>
        <p:spPr>
          <a:xfrm>
            <a:off x="20" y="-12128"/>
            <a:ext cx="3490702" cy="6870127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65712" y="2085703"/>
            <a:ext cx="46280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C3916611-4826-4B5D-8A74-CA4D30891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0" y="2198914"/>
            <a:ext cx="4776107" cy="3670180"/>
          </a:xfrm>
        </p:spPr>
        <p:txBody>
          <a:bodyPr>
            <a:normAutofit/>
          </a:bodyPr>
          <a:lstStyle/>
          <a:p>
            <a:pPr marL="12700" marR="69850" algn="just">
              <a:spcBef>
                <a:spcPts val="100"/>
              </a:spcBef>
              <a:buFont typeface="Arial"/>
              <a:buChar char="•"/>
              <a:tabLst>
                <a:tab pos="218440" algn="l"/>
              </a:tabLst>
            </a:pPr>
            <a:r>
              <a:rPr lang="pt-BR" sz="1900" dirty="0">
                <a:cs typeface="Times New Roman"/>
              </a:rPr>
              <a:t>A </a:t>
            </a:r>
            <a:r>
              <a:rPr lang="pt-BR" sz="1900" spc="160" dirty="0">
                <a:cs typeface="Times New Roman"/>
              </a:rPr>
              <a:t>água </a:t>
            </a:r>
            <a:r>
              <a:rPr lang="pt-BR" sz="1900" spc="100" dirty="0">
                <a:cs typeface="Times New Roman"/>
              </a:rPr>
              <a:t>é </a:t>
            </a:r>
            <a:r>
              <a:rPr lang="pt-BR" sz="1900" spc="195" dirty="0">
                <a:cs typeface="Times New Roman"/>
              </a:rPr>
              <a:t>um </a:t>
            </a:r>
            <a:r>
              <a:rPr lang="pt-BR" sz="1900" spc="85" dirty="0">
                <a:cs typeface="Times New Roman"/>
              </a:rPr>
              <a:t>dos </a:t>
            </a:r>
            <a:r>
              <a:rPr lang="pt-BR" sz="1900" spc="130" dirty="0">
                <a:cs typeface="Times New Roman"/>
              </a:rPr>
              <a:t>ingredientes </a:t>
            </a:r>
            <a:r>
              <a:rPr lang="pt-BR" sz="1900" spc="110" dirty="0">
                <a:cs typeface="Times New Roman"/>
              </a:rPr>
              <a:t>essenciais </a:t>
            </a:r>
            <a:r>
              <a:rPr lang="pt-BR" sz="1900" spc="60" dirty="0">
                <a:cs typeface="Times New Roman"/>
              </a:rPr>
              <a:t>do </a:t>
            </a:r>
            <a:r>
              <a:rPr lang="pt-BR" sz="1900" spc="80" dirty="0">
                <a:cs typeface="Times New Roman"/>
              </a:rPr>
              <a:t>concreto, </a:t>
            </a:r>
            <a:r>
              <a:rPr lang="pt-BR" sz="1900" spc="130" dirty="0">
                <a:cs typeface="Times New Roman"/>
              </a:rPr>
              <a:t>que preenche  </a:t>
            </a:r>
            <a:r>
              <a:rPr lang="pt-BR" sz="1900" spc="160" dirty="0">
                <a:cs typeface="Times New Roman"/>
              </a:rPr>
              <a:t>duas</a:t>
            </a:r>
            <a:r>
              <a:rPr lang="pt-BR" sz="1900" spc="40" dirty="0">
                <a:cs typeface="Times New Roman"/>
              </a:rPr>
              <a:t> </a:t>
            </a:r>
            <a:r>
              <a:rPr lang="pt-BR" sz="1900" spc="90" dirty="0">
                <a:cs typeface="Times New Roman"/>
              </a:rPr>
              <a:t>funções</a:t>
            </a:r>
            <a:r>
              <a:rPr lang="pt-BR" sz="1900" spc="35" dirty="0">
                <a:cs typeface="Times New Roman"/>
              </a:rPr>
              <a:t> </a:t>
            </a:r>
            <a:r>
              <a:rPr lang="pt-BR" sz="1900" spc="100" dirty="0">
                <a:cs typeface="Times New Roman"/>
              </a:rPr>
              <a:t>básicas:</a:t>
            </a:r>
            <a:r>
              <a:rPr lang="pt-BR" sz="1900" spc="80" dirty="0">
                <a:cs typeface="Times New Roman"/>
              </a:rPr>
              <a:t> </a:t>
            </a:r>
            <a:r>
              <a:rPr lang="pt-BR" sz="1900" spc="200" dirty="0">
                <a:cs typeface="Times New Roman"/>
              </a:rPr>
              <a:t>uma</a:t>
            </a:r>
            <a:r>
              <a:rPr lang="pt-BR" sz="1900" spc="50" dirty="0">
                <a:cs typeface="Times New Roman"/>
              </a:rPr>
              <a:t> </a:t>
            </a:r>
            <a:r>
              <a:rPr lang="pt-BR" sz="1900" spc="100" dirty="0">
                <a:cs typeface="Times New Roman"/>
              </a:rPr>
              <a:t>função</a:t>
            </a:r>
            <a:r>
              <a:rPr lang="pt-BR" sz="1900" spc="45" dirty="0">
                <a:cs typeface="Times New Roman"/>
              </a:rPr>
              <a:t> </a:t>
            </a:r>
            <a:r>
              <a:rPr lang="pt-BR" sz="1900" spc="70" dirty="0">
                <a:cs typeface="Times New Roman"/>
              </a:rPr>
              <a:t>física,</a:t>
            </a:r>
            <a:r>
              <a:rPr lang="pt-BR" sz="1900" spc="50" dirty="0">
                <a:cs typeface="Times New Roman"/>
              </a:rPr>
              <a:t> </a:t>
            </a:r>
            <a:r>
              <a:rPr lang="pt-BR" sz="1900" spc="130" dirty="0">
                <a:cs typeface="Times New Roman"/>
              </a:rPr>
              <a:t>que</a:t>
            </a:r>
            <a:r>
              <a:rPr lang="pt-BR" sz="1900" spc="50" dirty="0">
                <a:cs typeface="Times New Roman"/>
              </a:rPr>
              <a:t> </a:t>
            </a:r>
            <a:r>
              <a:rPr lang="pt-BR" sz="1900" spc="100" dirty="0">
                <a:cs typeface="Times New Roman"/>
              </a:rPr>
              <a:t>consiste</a:t>
            </a:r>
            <a:r>
              <a:rPr lang="pt-BR" sz="1900" spc="55" dirty="0">
                <a:cs typeface="Times New Roman"/>
              </a:rPr>
              <a:t> </a:t>
            </a:r>
            <a:r>
              <a:rPr lang="pt-BR" sz="1900" spc="150" dirty="0">
                <a:cs typeface="Times New Roman"/>
              </a:rPr>
              <a:t>em</a:t>
            </a:r>
            <a:r>
              <a:rPr lang="pt-BR" sz="1900" spc="50" dirty="0">
                <a:cs typeface="Times New Roman"/>
              </a:rPr>
              <a:t> </a:t>
            </a:r>
            <a:r>
              <a:rPr lang="pt-BR" sz="1900" spc="170" dirty="0">
                <a:cs typeface="Times New Roman"/>
              </a:rPr>
              <a:t>dar</a:t>
            </a:r>
            <a:r>
              <a:rPr lang="pt-BR" sz="1900" spc="60" dirty="0">
                <a:cs typeface="Times New Roman"/>
              </a:rPr>
              <a:t> </a:t>
            </a:r>
            <a:r>
              <a:rPr lang="pt-BR" sz="1900" spc="95" dirty="0">
                <a:cs typeface="Times New Roman"/>
              </a:rPr>
              <a:t>ao</a:t>
            </a:r>
            <a:r>
              <a:rPr lang="pt-BR" sz="1900" spc="45" dirty="0">
                <a:cs typeface="Times New Roman"/>
              </a:rPr>
              <a:t> </a:t>
            </a:r>
            <a:r>
              <a:rPr lang="pt-BR" sz="1900" spc="85" dirty="0">
                <a:cs typeface="Times New Roman"/>
              </a:rPr>
              <a:t>concreto  </a:t>
            </a:r>
            <a:r>
              <a:rPr lang="pt-BR" sz="1900" spc="160" dirty="0">
                <a:cs typeface="Times New Roman"/>
              </a:rPr>
              <a:t>as </a:t>
            </a:r>
            <a:r>
              <a:rPr lang="pt-BR" sz="1900" spc="125" dirty="0">
                <a:cs typeface="Times New Roman"/>
              </a:rPr>
              <a:t>propriedades </a:t>
            </a:r>
            <a:r>
              <a:rPr lang="pt-BR" sz="1900" spc="80" dirty="0">
                <a:cs typeface="Times New Roman"/>
              </a:rPr>
              <a:t>reológicas </a:t>
            </a:r>
            <a:r>
              <a:rPr lang="pt-BR" sz="1900" spc="100" dirty="0">
                <a:cs typeface="Times New Roman"/>
              </a:rPr>
              <a:t>exigidas </a:t>
            </a:r>
            <a:r>
              <a:rPr lang="pt-BR" sz="1900" spc="114" dirty="0">
                <a:cs typeface="Times New Roman"/>
              </a:rPr>
              <a:t>(trabalhabilidade), </a:t>
            </a:r>
            <a:r>
              <a:rPr lang="pt-BR" sz="1900" spc="100" dirty="0">
                <a:cs typeface="Times New Roman"/>
              </a:rPr>
              <a:t>e </a:t>
            </a:r>
            <a:r>
              <a:rPr lang="pt-BR" sz="1900" spc="200" dirty="0">
                <a:cs typeface="Times New Roman"/>
              </a:rPr>
              <a:t>uma </a:t>
            </a:r>
            <a:r>
              <a:rPr lang="pt-BR" sz="1900" spc="105" dirty="0">
                <a:cs typeface="Times New Roman"/>
              </a:rPr>
              <a:t>química,  </a:t>
            </a:r>
            <a:r>
              <a:rPr lang="pt-BR" sz="1900" spc="130" dirty="0">
                <a:cs typeface="Times New Roman"/>
              </a:rPr>
              <a:t>que</a:t>
            </a:r>
            <a:r>
              <a:rPr lang="pt-BR" sz="1900" spc="35" dirty="0">
                <a:cs typeface="Times New Roman"/>
              </a:rPr>
              <a:t> </a:t>
            </a:r>
            <a:r>
              <a:rPr lang="pt-BR" sz="1900" spc="100" dirty="0">
                <a:cs typeface="Times New Roman"/>
              </a:rPr>
              <a:t>consiste</a:t>
            </a:r>
            <a:r>
              <a:rPr lang="pt-BR" sz="1900" spc="45" dirty="0">
                <a:cs typeface="Times New Roman"/>
              </a:rPr>
              <a:t> </a:t>
            </a:r>
            <a:r>
              <a:rPr lang="pt-BR" sz="1900" spc="150" dirty="0">
                <a:cs typeface="Times New Roman"/>
              </a:rPr>
              <a:t>em</a:t>
            </a:r>
            <a:r>
              <a:rPr lang="pt-BR" sz="1900" spc="50" dirty="0">
                <a:cs typeface="Times New Roman"/>
              </a:rPr>
              <a:t> </a:t>
            </a:r>
            <a:r>
              <a:rPr lang="pt-BR" sz="1900" spc="120" dirty="0">
                <a:cs typeface="Times New Roman"/>
              </a:rPr>
              <a:t>produzir</a:t>
            </a:r>
            <a:r>
              <a:rPr lang="pt-BR" sz="1900" spc="55" dirty="0">
                <a:cs typeface="Times New Roman"/>
              </a:rPr>
              <a:t> </a:t>
            </a:r>
            <a:r>
              <a:rPr lang="pt-BR" sz="1900" spc="160" dirty="0">
                <a:cs typeface="Times New Roman"/>
              </a:rPr>
              <a:t>as</a:t>
            </a:r>
            <a:r>
              <a:rPr lang="pt-BR" sz="1900" spc="50" dirty="0">
                <a:cs typeface="Times New Roman"/>
              </a:rPr>
              <a:t> </a:t>
            </a:r>
            <a:r>
              <a:rPr lang="pt-BR" sz="1900" spc="105" dirty="0">
                <a:cs typeface="Times New Roman"/>
              </a:rPr>
              <a:t>reações</a:t>
            </a:r>
            <a:r>
              <a:rPr lang="pt-BR" sz="1900" spc="45" dirty="0">
                <a:cs typeface="Times New Roman"/>
              </a:rPr>
              <a:t> </a:t>
            </a:r>
            <a:r>
              <a:rPr lang="pt-BR" sz="1900" spc="110" dirty="0">
                <a:cs typeface="Times New Roman"/>
              </a:rPr>
              <a:t>de</a:t>
            </a:r>
            <a:r>
              <a:rPr lang="pt-BR" sz="1900" spc="50" dirty="0">
                <a:cs typeface="Times New Roman"/>
              </a:rPr>
              <a:t> </a:t>
            </a:r>
            <a:r>
              <a:rPr lang="pt-BR" sz="1900" spc="130" dirty="0">
                <a:cs typeface="Times New Roman"/>
              </a:rPr>
              <a:t>hidratação.</a:t>
            </a:r>
            <a:endParaRPr lang="pt-BR" sz="1900" dirty="0">
              <a:cs typeface="Times New Roman"/>
            </a:endParaRPr>
          </a:p>
          <a:p>
            <a:pPr marL="12700" marR="5080" algn="just">
              <a:buFont typeface="Arial"/>
              <a:buChar char="•"/>
              <a:tabLst>
                <a:tab pos="218440" algn="l"/>
              </a:tabLst>
            </a:pPr>
            <a:r>
              <a:rPr lang="pt-BR" sz="1900" spc="100" dirty="0">
                <a:cs typeface="Times New Roman"/>
              </a:rPr>
              <a:t>O </a:t>
            </a:r>
            <a:r>
              <a:rPr lang="pt-BR" sz="1900" spc="85" dirty="0">
                <a:cs typeface="Times New Roman"/>
              </a:rPr>
              <a:t>concreto </a:t>
            </a:r>
            <a:r>
              <a:rPr lang="pt-BR" sz="1900" spc="110" dirty="0">
                <a:cs typeface="Times New Roman"/>
              </a:rPr>
              <a:t>ideal </a:t>
            </a:r>
            <a:r>
              <a:rPr lang="pt-BR" sz="1900" spc="120" dirty="0">
                <a:cs typeface="Times New Roman"/>
              </a:rPr>
              <a:t>deveria </a:t>
            </a:r>
            <a:r>
              <a:rPr lang="pt-BR" sz="1900" spc="114" dirty="0">
                <a:cs typeface="Times New Roman"/>
              </a:rPr>
              <a:t>conter </a:t>
            </a:r>
            <a:r>
              <a:rPr lang="pt-BR" sz="1900" spc="130" dirty="0">
                <a:cs typeface="Times New Roman"/>
              </a:rPr>
              <a:t>somente </a:t>
            </a:r>
            <a:r>
              <a:rPr lang="pt-BR" sz="1900" spc="160" dirty="0">
                <a:cs typeface="Times New Roman"/>
              </a:rPr>
              <a:t>água </a:t>
            </a:r>
            <a:r>
              <a:rPr lang="pt-BR" sz="1900" spc="105" dirty="0">
                <a:cs typeface="Times New Roman"/>
              </a:rPr>
              <a:t>suficiente </a:t>
            </a:r>
            <a:r>
              <a:rPr lang="pt-BR" sz="1900" spc="180" dirty="0">
                <a:cs typeface="Times New Roman"/>
              </a:rPr>
              <a:t>para  </a:t>
            </a:r>
            <a:r>
              <a:rPr lang="pt-BR" sz="1900" spc="105" dirty="0">
                <a:cs typeface="Times New Roman"/>
              </a:rPr>
              <a:t>desenvolver</a:t>
            </a:r>
            <a:r>
              <a:rPr lang="pt-BR" sz="1900" spc="25" dirty="0">
                <a:cs typeface="Times New Roman"/>
              </a:rPr>
              <a:t> </a:t>
            </a:r>
            <a:r>
              <a:rPr lang="pt-BR" sz="1900" spc="200" dirty="0">
                <a:cs typeface="Times New Roman"/>
              </a:rPr>
              <a:t>a</a:t>
            </a:r>
            <a:r>
              <a:rPr lang="pt-BR" sz="1900" spc="45" dirty="0">
                <a:cs typeface="Times New Roman"/>
              </a:rPr>
              <a:t> </a:t>
            </a:r>
            <a:r>
              <a:rPr lang="pt-BR" sz="1900" spc="125" dirty="0">
                <a:cs typeface="Times New Roman"/>
              </a:rPr>
              <a:t>resistência</a:t>
            </a:r>
            <a:r>
              <a:rPr lang="pt-BR" sz="1900" spc="35" dirty="0">
                <a:cs typeface="Times New Roman"/>
              </a:rPr>
              <a:t> </a:t>
            </a:r>
            <a:r>
              <a:rPr lang="pt-BR" sz="1900" spc="150" dirty="0">
                <a:cs typeface="Times New Roman"/>
              </a:rPr>
              <a:t>máxima</a:t>
            </a:r>
            <a:r>
              <a:rPr lang="pt-BR" sz="1900" spc="45" dirty="0">
                <a:cs typeface="Times New Roman"/>
              </a:rPr>
              <a:t> </a:t>
            </a:r>
            <a:r>
              <a:rPr lang="pt-BR" sz="1900" spc="65" dirty="0">
                <a:cs typeface="Times New Roman"/>
              </a:rPr>
              <a:t>do</a:t>
            </a:r>
            <a:r>
              <a:rPr lang="pt-BR" sz="1900" spc="45" dirty="0">
                <a:cs typeface="Times New Roman"/>
              </a:rPr>
              <a:t> </a:t>
            </a:r>
            <a:r>
              <a:rPr lang="pt-BR" sz="1900" spc="100" dirty="0">
                <a:cs typeface="Times New Roman"/>
              </a:rPr>
              <a:t>cimento,</a:t>
            </a:r>
            <a:r>
              <a:rPr lang="pt-BR" sz="1900" spc="50" dirty="0">
                <a:cs typeface="Times New Roman"/>
              </a:rPr>
              <a:t> </a:t>
            </a:r>
            <a:r>
              <a:rPr lang="pt-BR" sz="1900" spc="95" dirty="0">
                <a:cs typeface="Times New Roman"/>
              </a:rPr>
              <a:t>ao</a:t>
            </a:r>
            <a:r>
              <a:rPr lang="pt-BR" sz="1900" spc="45" dirty="0">
                <a:cs typeface="Times New Roman"/>
              </a:rPr>
              <a:t> </a:t>
            </a:r>
            <a:r>
              <a:rPr lang="pt-BR" sz="1900" spc="120" dirty="0">
                <a:cs typeface="Times New Roman"/>
              </a:rPr>
              <a:t>mesmo</a:t>
            </a:r>
            <a:r>
              <a:rPr lang="pt-BR" sz="1900" spc="55" dirty="0">
                <a:cs typeface="Times New Roman"/>
              </a:rPr>
              <a:t> </a:t>
            </a:r>
            <a:r>
              <a:rPr lang="pt-BR" sz="1900" spc="120" dirty="0">
                <a:cs typeface="Times New Roman"/>
              </a:rPr>
              <a:t>tempo</a:t>
            </a:r>
            <a:r>
              <a:rPr lang="pt-BR" sz="1900" spc="55" dirty="0">
                <a:cs typeface="Times New Roman"/>
              </a:rPr>
              <a:t> </a:t>
            </a:r>
            <a:r>
              <a:rPr lang="pt-BR" sz="1900" spc="100" dirty="0">
                <a:cs typeface="Times New Roman"/>
              </a:rPr>
              <a:t>provendo  </a:t>
            </a:r>
            <a:r>
              <a:rPr lang="pt-BR" sz="1900" spc="160" dirty="0">
                <a:cs typeface="Times New Roman"/>
              </a:rPr>
              <a:t>as </a:t>
            </a:r>
            <a:r>
              <a:rPr lang="pt-BR" sz="1900" spc="125" dirty="0">
                <a:cs typeface="Times New Roman"/>
              </a:rPr>
              <a:t>propriedades </a:t>
            </a:r>
            <a:r>
              <a:rPr lang="pt-BR" sz="1900" spc="80" dirty="0">
                <a:cs typeface="Times New Roman"/>
              </a:rPr>
              <a:t>reológicas </a:t>
            </a:r>
            <a:r>
              <a:rPr lang="pt-BR" sz="1900" spc="130" dirty="0">
                <a:cs typeface="Times New Roman"/>
              </a:rPr>
              <a:t>necessárias </a:t>
            </a:r>
            <a:r>
              <a:rPr lang="pt-BR" sz="1900" spc="95" dirty="0">
                <a:cs typeface="Times New Roman"/>
              </a:rPr>
              <a:t>ao</a:t>
            </a:r>
            <a:r>
              <a:rPr lang="pt-BR" sz="1900" spc="-265" dirty="0">
                <a:cs typeface="Times New Roman"/>
              </a:rPr>
              <a:t> </a:t>
            </a:r>
            <a:r>
              <a:rPr lang="pt-BR" sz="1900" spc="125" dirty="0">
                <a:cs typeface="Times New Roman"/>
              </a:rPr>
              <a:t>lançamento.</a:t>
            </a:r>
            <a:endParaRPr lang="pt-BR" sz="1900" dirty="0">
              <a:cs typeface="Times New Roman"/>
            </a:endParaRPr>
          </a:p>
          <a:p>
            <a:pPr algn="just"/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2875357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AAE3770-609E-4289-8B0A-45119D434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8B6BCE-776F-41C6-B8BE-87214BA6A9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BA5AC9C-E659-489D-8683-D019CE12A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b="23485"/>
          <a:stretch/>
        </p:blipFill>
        <p:spPr bwMode="auto">
          <a:xfrm>
            <a:off x="-24" y="10"/>
            <a:ext cx="9144023" cy="4915066"/>
          </a:xfrm>
          <a:prstGeom prst="rect">
            <a:avLst/>
          </a:prstGeom>
          <a:noFill/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6AD22785-3875-4BC9-9DB1-E9CBB5818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30" y="4953000"/>
            <a:ext cx="9141714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98897" y="5120640"/>
            <a:ext cx="7543800" cy="8229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Nomenclatura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519FF7-2605-43FB-9A2A-4747361D6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0" y="4906176"/>
            <a:ext cx="9141714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AAAE3770-609E-4289-8B0A-45119D434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AA8B6BCE-776F-41C6-B8BE-87214BA6A9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8BA5AC9C-E659-489D-8683-D019CE12A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Resultado de imagem para tipos de cimento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"/>
          <a:stretch/>
        </p:blipFill>
        <p:spPr bwMode="auto">
          <a:xfrm>
            <a:off x="-23" y="-171400"/>
            <a:ext cx="9144023" cy="521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Rectangle 1036">
            <a:extLst>
              <a:ext uri="{FF2B5EF4-FFF2-40B4-BE49-F238E27FC236}">
                <a16:creationId xmlns:a16="http://schemas.microsoft.com/office/drawing/2014/main" id="{6AD22785-3875-4BC9-9DB1-E9CBB5818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30" y="4953000"/>
            <a:ext cx="9141714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8897" y="5120640"/>
            <a:ext cx="7543800" cy="8229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Tipos de cimento</a:t>
            </a:r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61519FF7-2605-43FB-9A2A-4747361D6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0" y="4906176"/>
            <a:ext cx="9141714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727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EBE7E-EE41-5F56-CDEB-5CFD961AD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Cimento: Aplicações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715F0677-BB73-3910-CA83-A2941723DD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0761273"/>
              </p:ext>
            </p:extLst>
          </p:nvPr>
        </p:nvGraphicFramePr>
        <p:xfrm>
          <a:off x="1379730" y="1908944"/>
          <a:ext cx="6384540" cy="4256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434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102294"/>
            <a:ext cx="7543801" cy="4023360"/>
          </a:xfrm>
        </p:spPr>
        <p:txBody>
          <a:bodyPr/>
          <a:lstStyle/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1756: o inglês John </a:t>
            </a:r>
            <a:r>
              <a:rPr lang="pt-BR" dirty="0" err="1"/>
              <a:t>Smeaton</a:t>
            </a:r>
            <a:r>
              <a:rPr lang="pt-BR" dirty="0"/>
              <a:t> consegue obter um produto de alta resistência por meio de calcinação de calcários moles e argilosos. </a:t>
            </a:r>
          </a:p>
          <a:p>
            <a:pPr algn="just"/>
            <a:r>
              <a:rPr lang="pt-BR" dirty="0"/>
              <a:t>1818: o francês </a:t>
            </a:r>
            <a:r>
              <a:rPr lang="pt-BR" dirty="0" err="1"/>
              <a:t>Vicat</a:t>
            </a:r>
            <a:r>
              <a:rPr lang="pt-BR" dirty="0"/>
              <a:t> </a:t>
            </a:r>
            <a:r>
              <a:rPr lang="pt-BR" dirty="0" err="1"/>
              <a:t>obtem</a:t>
            </a:r>
            <a:r>
              <a:rPr lang="pt-BR" dirty="0"/>
              <a:t> resultados semelhantes aos de </a:t>
            </a:r>
            <a:r>
              <a:rPr lang="pt-BR" dirty="0" err="1"/>
              <a:t>Smeaton</a:t>
            </a:r>
            <a:r>
              <a:rPr lang="pt-BR" dirty="0"/>
              <a:t>. É considerado o inventor do cimento artificial. </a:t>
            </a:r>
          </a:p>
          <a:p>
            <a:pPr algn="just"/>
            <a:r>
              <a:rPr lang="pt-BR" dirty="0"/>
              <a:t>1824: o inglês Joseph </a:t>
            </a:r>
            <a:r>
              <a:rPr lang="pt-BR" dirty="0" err="1"/>
              <a:t>Aspdin</a:t>
            </a:r>
            <a:r>
              <a:rPr lang="pt-BR" dirty="0"/>
              <a:t> queima conjuntamente pedras calcárias e argila, transformando-as num pó fino. Percebe que obtém uma mistura que, após secar, torna-se tão dura quanto as pedras empregadas nas construções. </a:t>
            </a:r>
          </a:p>
          <a:p>
            <a:pPr algn="just"/>
            <a:endParaRPr lang="pt-BR" dirty="0"/>
          </a:p>
        </p:txBody>
      </p:sp>
      <p:sp>
        <p:nvSpPr>
          <p:cNvPr id="4" name="object 100"/>
          <p:cNvSpPr/>
          <p:nvPr/>
        </p:nvSpPr>
        <p:spPr>
          <a:xfrm>
            <a:off x="600943" y="2145939"/>
            <a:ext cx="1752600" cy="533400"/>
          </a:xfrm>
          <a:custGeom>
            <a:avLst/>
            <a:gdLst/>
            <a:ahLst/>
            <a:cxnLst/>
            <a:rect l="l" t="t" r="r" b="b"/>
            <a:pathLst>
              <a:path w="1752600" h="533400">
                <a:moveTo>
                  <a:pt x="0" y="88900"/>
                </a:moveTo>
                <a:lnTo>
                  <a:pt x="0" y="444500"/>
                </a:lnTo>
                <a:lnTo>
                  <a:pt x="962" y="457641"/>
                </a:lnTo>
                <a:lnTo>
                  <a:pt x="16662" y="496350"/>
                </a:lnTo>
                <a:lnTo>
                  <a:pt x="47673" y="523292"/>
                </a:lnTo>
                <a:lnTo>
                  <a:pt x="88900" y="533400"/>
                </a:lnTo>
                <a:lnTo>
                  <a:pt x="1663700" y="533400"/>
                </a:lnTo>
                <a:lnTo>
                  <a:pt x="1703704" y="523932"/>
                </a:lnTo>
                <a:lnTo>
                  <a:pt x="1735132" y="497472"/>
                </a:lnTo>
                <a:lnTo>
                  <a:pt x="1751414" y="459075"/>
                </a:lnTo>
                <a:lnTo>
                  <a:pt x="1752600" y="444500"/>
                </a:lnTo>
                <a:lnTo>
                  <a:pt x="1752600" y="88900"/>
                </a:lnTo>
                <a:lnTo>
                  <a:pt x="1743132" y="48895"/>
                </a:lnTo>
                <a:lnTo>
                  <a:pt x="1716672" y="17467"/>
                </a:lnTo>
                <a:lnTo>
                  <a:pt x="1678275" y="1185"/>
                </a:lnTo>
                <a:lnTo>
                  <a:pt x="1663700" y="0"/>
                </a:lnTo>
                <a:lnTo>
                  <a:pt x="88900" y="0"/>
                </a:lnTo>
                <a:lnTo>
                  <a:pt x="48917" y="9467"/>
                </a:lnTo>
                <a:lnTo>
                  <a:pt x="17482" y="35927"/>
                </a:lnTo>
                <a:lnTo>
                  <a:pt x="1186" y="74324"/>
                </a:lnTo>
                <a:lnTo>
                  <a:pt x="0" y="889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101"/>
          <p:cNvSpPr/>
          <p:nvPr/>
        </p:nvSpPr>
        <p:spPr>
          <a:xfrm>
            <a:off x="600943" y="2145939"/>
            <a:ext cx="1752600" cy="533400"/>
          </a:xfrm>
          <a:custGeom>
            <a:avLst/>
            <a:gdLst/>
            <a:ahLst/>
            <a:cxnLst/>
            <a:rect l="l" t="t" r="r" b="b"/>
            <a:pathLst>
              <a:path w="1752600" h="533400">
                <a:moveTo>
                  <a:pt x="0" y="88900"/>
                </a:moveTo>
                <a:lnTo>
                  <a:pt x="10116" y="47650"/>
                </a:lnTo>
                <a:lnTo>
                  <a:pt x="37071" y="16648"/>
                </a:lnTo>
                <a:lnTo>
                  <a:pt x="75769" y="961"/>
                </a:lnTo>
                <a:lnTo>
                  <a:pt x="88900" y="0"/>
                </a:lnTo>
                <a:lnTo>
                  <a:pt x="1663700" y="0"/>
                </a:lnTo>
                <a:lnTo>
                  <a:pt x="1704949" y="10107"/>
                </a:lnTo>
                <a:lnTo>
                  <a:pt x="1735951" y="37049"/>
                </a:lnTo>
                <a:lnTo>
                  <a:pt x="1751638" y="75758"/>
                </a:lnTo>
                <a:lnTo>
                  <a:pt x="1752600" y="88900"/>
                </a:lnTo>
                <a:lnTo>
                  <a:pt x="1752600" y="444500"/>
                </a:lnTo>
                <a:lnTo>
                  <a:pt x="1742492" y="485749"/>
                </a:lnTo>
                <a:lnTo>
                  <a:pt x="1715550" y="516751"/>
                </a:lnTo>
                <a:lnTo>
                  <a:pt x="1676841" y="532438"/>
                </a:lnTo>
                <a:lnTo>
                  <a:pt x="1663700" y="533400"/>
                </a:lnTo>
                <a:lnTo>
                  <a:pt x="88900" y="533400"/>
                </a:lnTo>
                <a:lnTo>
                  <a:pt x="47673" y="523292"/>
                </a:lnTo>
                <a:lnTo>
                  <a:pt x="16662" y="496350"/>
                </a:lnTo>
                <a:lnTo>
                  <a:pt x="962" y="457641"/>
                </a:lnTo>
                <a:lnTo>
                  <a:pt x="0" y="444500"/>
                </a:lnTo>
                <a:lnTo>
                  <a:pt x="0" y="88900"/>
                </a:lnTo>
                <a:close/>
              </a:path>
            </a:pathLst>
          </a:custGeom>
          <a:ln w="9525">
            <a:solidFill>
              <a:srgbClr val="404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102"/>
          <p:cNvSpPr/>
          <p:nvPr/>
        </p:nvSpPr>
        <p:spPr>
          <a:xfrm>
            <a:off x="3344143" y="2145939"/>
            <a:ext cx="1752600" cy="533400"/>
          </a:xfrm>
          <a:custGeom>
            <a:avLst/>
            <a:gdLst/>
            <a:ahLst/>
            <a:cxnLst/>
            <a:rect l="l" t="t" r="r" b="b"/>
            <a:pathLst>
              <a:path w="1752600" h="533400">
                <a:moveTo>
                  <a:pt x="0" y="88900"/>
                </a:moveTo>
                <a:lnTo>
                  <a:pt x="0" y="444500"/>
                </a:lnTo>
                <a:lnTo>
                  <a:pt x="961" y="457641"/>
                </a:lnTo>
                <a:lnTo>
                  <a:pt x="16648" y="496350"/>
                </a:lnTo>
                <a:lnTo>
                  <a:pt x="47650" y="523292"/>
                </a:lnTo>
                <a:lnTo>
                  <a:pt x="88900" y="533400"/>
                </a:lnTo>
                <a:lnTo>
                  <a:pt x="1663700" y="533400"/>
                </a:lnTo>
                <a:lnTo>
                  <a:pt x="1703704" y="523932"/>
                </a:lnTo>
                <a:lnTo>
                  <a:pt x="1735132" y="497472"/>
                </a:lnTo>
                <a:lnTo>
                  <a:pt x="1751414" y="459075"/>
                </a:lnTo>
                <a:lnTo>
                  <a:pt x="1752600" y="444500"/>
                </a:lnTo>
                <a:lnTo>
                  <a:pt x="1752600" y="88900"/>
                </a:lnTo>
                <a:lnTo>
                  <a:pt x="1743132" y="48895"/>
                </a:lnTo>
                <a:lnTo>
                  <a:pt x="1716672" y="17467"/>
                </a:lnTo>
                <a:lnTo>
                  <a:pt x="1678275" y="1185"/>
                </a:lnTo>
                <a:lnTo>
                  <a:pt x="1663700" y="0"/>
                </a:lnTo>
                <a:lnTo>
                  <a:pt x="88900" y="0"/>
                </a:lnTo>
                <a:lnTo>
                  <a:pt x="48895" y="9467"/>
                </a:lnTo>
                <a:lnTo>
                  <a:pt x="17467" y="35927"/>
                </a:lnTo>
                <a:lnTo>
                  <a:pt x="1185" y="74324"/>
                </a:lnTo>
                <a:lnTo>
                  <a:pt x="0" y="889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103"/>
          <p:cNvSpPr/>
          <p:nvPr/>
        </p:nvSpPr>
        <p:spPr>
          <a:xfrm>
            <a:off x="3344143" y="2145939"/>
            <a:ext cx="1752600" cy="533400"/>
          </a:xfrm>
          <a:custGeom>
            <a:avLst/>
            <a:gdLst/>
            <a:ahLst/>
            <a:cxnLst/>
            <a:rect l="l" t="t" r="r" b="b"/>
            <a:pathLst>
              <a:path w="1752600" h="533400">
                <a:moveTo>
                  <a:pt x="0" y="88900"/>
                </a:moveTo>
                <a:lnTo>
                  <a:pt x="10107" y="47650"/>
                </a:lnTo>
                <a:lnTo>
                  <a:pt x="37049" y="16648"/>
                </a:lnTo>
                <a:lnTo>
                  <a:pt x="75758" y="961"/>
                </a:lnTo>
                <a:lnTo>
                  <a:pt x="88900" y="0"/>
                </a:lnTo>
                <a:lnTo>
                  <a:pt x="1663700" y="0"/>
                </a:lnTo>
                <a:lnTo>
                  <a:pt x="1704949" y="10107"/>
                </a:lnTo>
                <a:lnTo>
                  <a:pt x="1735951" y="37049"/>
                </a:lnTo>
                <a:lnTo>
                  <a:pt x="1751638" y="75758"/>
                </a:lnTo>
                <a:lnTo>
                  <a:pt x="1752600" y="88900"/>
                </a:lnTo>
                <a:lnTo>
                  <a:pt x="1752600" y="444500"/>
                </a:lnTo>
                <a:lnTo>
                  <a:pt x="1742492" y="485749"/>
                </a:lnTo>
                <a:lnTo>
                  <a:pt x="1715550" y="516751"/>
                </a:lnTo>
                <a:lnTo>
                  <a:pt x="1676841" y="532438"/>
                </a:lnTo>
                <a:lnTo>
                  <a:pt x="1663700" y="533400"/>
                </a:lnTo>
                <a:lnTo>
                  <a:pt x="88900" y="533400"/>
                </a:lnTo>
                <a:lnTo>
                  <a:pt x="47650" y="523292"/>
                </a:lnTo>
                <a:lnTo>
                  <a:pt x="16648" y="496350"/>
                </a:lnTo>
                <a:lnTo>
                  <a:pt x="961" y="457641"/>
                </a:lnTo>
                <a:lnTo>
                  <a:pt x="0" y="444500"/>
                </a:lnTo>
                <a:lnTo>
                  <a:pt x="0" y="88900"/>
                </a:lnTo>
                <a:close/>
              </a:path>
            </a:pathLst>
          </a:custGeom>
          <a:ln w="9525">
            <a:solidFill>
              <a:srgbClr val="404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104"/>
          <p:cNvSpPr/>
          <p:nvPr/>
        </p:nvSpPr>
        <p:spPr>
          <a:xfrm>
            <a:off x="6084168" y="1988840"/>
            <a:ext cx="2593975" cy="838200"/>
          </a:xfrm>
          <a:custGeom>
            <a:avLst/>
            <a:gdLst/>
            <a:ahLst/>
            <a:cxnLst/>
            <a:rect l="l" t="t" r="r" b="b"/>
            <a:pathLst>
              <a:path w="2593975" h="838200">
                <a:moveTo>
                  <a:pt x="0" y="139700"/>
                </a:moveTo>
                <a:lnTo>
                  <a:pt x="0" y="698373"/>
                </a:lnTo>
                <a:lnTo>
                  <a:pt x="243" y="706699"/>
                </a:lnTo>
                <a:lnTo>
                  <a:pt x="9253" y="748538"/>
                </a:lnTo>
                <a:lnTo>
                  <a:pt x="29756" y="784670"/>
                </a:lnTo>
                <a:lnTo>
                  <a:pt x="59699" y="813033"/>
                </a:lnTo>
                <a:lnTo>
                  <a:pt x="97031" y="831564"/>
                </a:lnTo>
                <a:lnTo>
                  <a:pt x="139700" y="838200"/>
                </a:lnTo>
                <a:lnTo>
                  <a:pt x="2454275" y="838200"/>
                </a:lnTo>
                <a:lnTo>
                  <a:pt x="2504371" y="828929"/>
                </a:lnTo>
                <a:lnTo>
                  <a:pt x="2540470" y="808394"/>
                </a:lnTo>
                <a:lnTo>
                  <a:pt x="2568816" y="778415"/>
                </a:lnTo>
                <a:lnTo>
                  <a:pt x="2587340" y="741053"/>
                </a:lnTo>
                <a:lnTo>
                  <a:pt x="2593975" y="698373"/>
                </a:lnTo>
                <a:lnTo>
                  <a:pt x="2593975" y="139700"/>
                </a:lnTo>
                <a:lnTo>
                  <a:pt x="2584733" y="89623"/>
                </a:lnTo>
                <a:lnTo>
                  <a:pt x="2564214" y="53495"/>
                </a:lnTo>
                <a:lnTo>
                  <a:pt x="2534250" y="25145"/>
                </a:lnTo>
                <a:lnTo>
                  <a:pt x="2496913" y="6628"/>
                </a:lnTo>
                <a:lnTo>
                  <a:pt x="2454275" y="0"/>
                </a:lnTo>
                <a:lnTo>
                  <a:pt x="139700" y="0"/>
                </a:lnTo>
                <a:lnTo>
                  <a:pt x="89623" y="9226"/>
                </a:lnTo>
                <a:lnTo>
                  <a:pt x="53495" y="29721"/>
                </a:lnTo>
                <a:lnTo>
                  <a:pt x="25145" y="59669"/>
                </a:lnTo>
                <a:lnTo>
                  <a:pt x="6628" y="97013"/>
                </a:lnTo>
                <a:lnTo>
                  <a:pt x="0" y="1397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5"/>
          <p:cNvSpPr/>
          <p:nvPr/>
        </p:nvSpPr>
        <p:spPr>
          <a:xfrm>
            <a:off x="6084168" y="1988840"/>
            <a:ext cx="2593975" cy="838200"/>
          </a:xfrm>
          <a:custGeom>
            <a:avLst/>
            <a:gdLst/>
            <a:ahLst/>
            <a:cxnLst/>
            <a:rect l="l" t="t" r="r" b="b"/>
            <a:pathLst>
              <a:path w="2593975" h="838200">
                <a:moveTo>
                  <a:pt x="0" y="139700"/>
                </a:moveTo>
                <a:lnTo>
                  <a:pt x="6628" y="97013"/>
                </a:lnTo>
                <a:lnTo>
                  <a:pt x="25145" y="59669"/>
                </a:lnTo>
                <a:lnTo>
                  <a:pt x="53495" y="29721"/>
                </a:lnTo>
                <a:lnTo>
                  <a:pt x="89623" y="9226"/>
                </a:lnTo>
                <a:lnTo>
                  <a:pt x="131474" y="237"/>
                </a:lnTo>
                <a:lnTo>
                  <a:pt x="139700" y="0"/>
                </a:lnTo>
                <a:lnTo>
                  <a:pt x="2454275" y="0"/>
                </a:lnTo>
                <a:lnTo>
                  <a:pt x="2496913" y="6628"/>
                </a:lnTo>
                <a:lnTo>
                  <a:pt x="2534250" y="25145"/>
                </a:lnTo>
                <a:lnTo>
                  <a:pt x="2564214" y="53495"/>
                </a:lnTo>
                <a:lnTo>
                  <a:pt x="2584733" y="89623"/>
                </a:lnTo>
                <a:lnTo>
                  <a:pt x="2593736" y="131474"/>
                </a:lnTo>
                <a:lnTo>
                  <a:pt x="2593975" y="139700"/>
                </a:lnTo>
                <a:lnTo>
                  <a:pt x="2593975" y="698373"/>
                </a:lnTo>
                <a:lnTo>
                  <a:pt x="2587340" y="741053"/>
                </a:lnTo>
                <a:lnTo>
                  <a:pt x="2568816" y="778415"/>
                </a:lnTo>
                <a:lnTo>
                  <a:pt x="2540470" y="808394"/>
                </a:lnTo>
                <a:lnTo>
                  <a:pt x="2504371" y="828929"/>
                </a:lnTo>
                <a:lnTo>
                  <a:pt x="2462588" y="837956"/>
                </a:lnTo>
                <a:lnTo>
                  <a:pt x="2454275" y="838200"/>
                </a:lnTo>
                <a:lnTo>
                  <a:pt x="139700" y="838200"/>
                </a:lnTo>
                <a:lnTo>
                  <a:pt x="97031" y="831564"/>
                </a:lnTo>
                <a:lnTo>
                  <a:pt x="59699" y="813033"/>
                </a:lnTo>
                <a:lnTo>
                  <a:pt x="29756" y="784670"/>
                </a:lnTo>
                <a:lnTo>
                  <a:pt x="9253" y="748538"/>
                </a:lnTo>
                <a:lnTo>
                  <a:pt x="243" y="706699"/>
                </a:lnTo>
                <a:lnTo>
                  <a:pt x="0" y="698373"/>
                </a:lnTo>
                <a:lnTo>
                  <a:pt x="0" y="139700"/>
                </a:lnTo>
                <a:close/>
              </a:path>
            </a:pathLst>
          </a:custGeom>
          <a:ln w="9525">
            <a:solidFill>
              <a:srgbClr val="404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6"/>
          <p:cNvSpPr/>
          <p:nvPr/>
        </p:nvSpPr>
        <p:spPr>
          <a:xfrm>
            <a:off x="2429743" y="2298339"/>
            <a:ext cx="762000" cy="228600"/>
          </a:xfrm>
          <a:custGeom>
            <a:avLst/>
            <a:gdLst/>
            <a:ahLst/>
            <a:cxnLst/>
            <a:rect l="l" t="t" r="r" b="b"/>
            <a:pathLst>
              <a:path w="762000" h="228600">
                <a:moveTo>
                  <a:pt x="0" y="114300"/>
                </a:moveTo>
                <a:lnTo>
                  <a:pt x="152400" y="228600"/>
                </a:lnTo>
                <a:lnTo>
                  <a:pt x="152400" y="171450"/>
                </a:lnTo>
                <a:lnTo>
                  <a:pt x="609600" y="171450"/>
                </a:lnTo>
                <a:lnTo>
                  <a:pt x="609600" y="228600"/>
                </a:lnTo>
                <a:lnTo>
                  <a:pt x="762000" y="114300"/>
                </a:lnTo>
                <a:lnTo>
                  <a:pt x="609600" y="0"/>
                </a:lnTo>
                <a:lnTo>
                  <a:pt x="609600" y="57150"/>
                </a:lnTo>
                <a:lnTo>
                  <a:pt x="152400" y="57150"/>
                </a:lnTo>
                <a:lnTo>
                  <a:pt x="15240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07"/>
          <p:cNvSpPr/>
          <p:nvPr/>
        </p:nvSpPr>
        <p:spPr>
          <a:xfrm>
            <a:off x="2429743" y="2298339"/>
            <a:ext cx="762000" cy="228600"/>
          </a:xfrm>
          <a:custGeom>
            <a:avLst/>
            <a:gdLst/>
            <a:ahLst/>
            <a:cxnLst/>
            <a:rect l="l" t="t" r="r" b="b"/>
            <a:pathLst>
              <a:path w="762000" h="228600">
                <a:moveTo>
                  <a:pt x="0" y="114300"/>
                </a:moveTo>
                <a:lnTo>
                  <a:pt x="152400" y="0"/>
                </a:lnTo>
                <a:lnTo>
                  <a:pt x="152400" y="57150"/>
                </a:lnTo>
                <a:lnTo>
                  <a:pt x="609600" y="57150"/>
                </a:lnTo>
                <a:lnTo>
                  <a:pt x="609600" y="0"/>
                </a:lnTo>
                <a:lnTo>
                  <a:pt x="762000" y="114300"/>
                </a:lnTo>
                <a:lnTo>
                  <a:pt x="609600" y="228600"/>
                </a:lnTo>
                <a:lnTo>
                  <a:pt x="609600" y="171450"/>
                </a:lnTo>
                <a:lnTo>
                  <a:pt x="152400" y="171450"/>
                </a:lnTo>
                <a:lnTo>
                  <a:pt x="152400" y="228600"/>
                </a:lnTo>
                <a:lnTo>
                  <a:pt x="0" y="114300"/>
                </a:lnTo>
                <a:close/>
              </a:path>
            </a:pathLst>
          </a:custGeom>
          <a:ln w="9525">
            <a:solidFill>
              <a:srgbClr val="404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08"/>
          <p:cNvSpPr/>
          <p:nvPr/>
        </p:nvSpPr>
        <p:spPr>
          <a:xfrm>
            <a:off x="5249143" y="2298339"/>
            <a:ext cx="762000" cy="228600"/>
          </a:xfrm>
          <a:custGeom>
            <a:avLst/>
            <a:gdLst/>
            <a:ahLst/>
            <a:cxnLst/>
            <a:rect l="l" t="t" r="r" b="b"/>
            <a:pathLst>
              <a:path w="762000" h="228600">
                <a:moveTo>
                  <a:pt x="0" y="114300"/>
                </a:moveTo>
                <a:lnTo>
                  <a:pt x="152400" y="228600"/>
                </a:lnTo>
                <a:lnTo>
                  <a:pt x="152400" y="171450"/>
                </a:lnTo>
                <a:lnTo>
                  <a:pt x="609600" y="171450"/>
                </a:lnTo>
                <a:lnTo>
                  <a:pt x="609600" y="228600"/>
                </a:lnTo>
                <a:lnTo>
                  <a:pt x="762000" y="114300"/>
                </a:lnTo>
                <a:lnTo>
                  <a:pt x="609600" y="0"/>
                </a:lnTo>
                <a:lnTo>
                  <a:pt x="609600" y="57150"/>
                </a:lnTo>
                <a:lnTo>
                  <a:pt x="152400" y="57150"/>
                </a:lnTo>
                <a:lnTo>
                  <a:pt x="15240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09"/>
          <p:cNvSpPr/>
          <p:nvPr/>
        </p:nvSpPr>
        <p:spPr>
          <a:xfrm>
            <a:off x="5249143" y="2298339"/>
            <a:ext cx="762000" cy="228600"/>
          </a:xfrm>
          <a:custGeom>
            <a:avLst/>
            <a:gdLst/>
            <a:ahLst/>
            <a:cxnLst/>
            <a:rect l="l" t="t" r="r" b="b"/>
            <a:pathLst>
              <a:path w="762000" h="228600">
                <a:moveTo>
                  <a:pt x="0" y="114300"/>
                </a:moveTo>
                <a:lnTo>
                  <a:pt x="152400" y="0"/>
                </a:lnTo>
                <a:lnTo>
                  <a:pt x="152400" y="57150"/>
                </a:lnTo>
                <a:lnTo>
                  <a:pt x="609600" y="57150"/>
                </a:lnTo>
                <a:lnTo>
                  <a:pt x="609600" y="0"/>
                </a:lnTo>
                <a:lnTo>
                  <a:pt x="762000" y="114300"/>
                </a:lnTo>
                <a:lnTo>
                  <a:pt x="609600" y="228600"/>
                </a:lnTo>
                <a:lnTo>
                  <a:pt x="609600" y="171450"/>
                </a:lnTo>
                <a:lnTo>
                  <a:pt x="152400" y="171450"/>
                </a:lnTo>
                <a:lnTo>
                  <a:pt x="152400" y="228600"/>
                </a:lnTo>
                <a:lnTo>
                  <a:pt x="0" y="114300"/>
                </a:lnTo>
                <a:close/>
              </a:path>
            </a:pathLst>
          </a:custGeom>
          <a:ln w="9525">
            <a:solidFill>
              <a:srgbClr val="404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42"/>
          <p:cNvSpPr txBox="1"/>
          <p:nvPr/>
        </p:nvSpPr>
        <p:spPr>
          <a:xfrm>
            <a:off x="3447267" y="1849776"/>
            <a:ext cx="1571730" cy="7303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1901" marR="187658" algn="ctr">
              <a:lnSpc>
                <a:spcPts val="1964"/>
              </a:lnSpc>
              <a:spcBef>
                <a:spcPts val="98"/>
              </a:spcBef>
            </a:pPr>
            <a:r>
              <a:rPr sz="1800" spc="0" dirty="0">
                <a:latin typeface="Tahoma"/>
                <a:cs typeface="Tahoma"/>
              </a:rPr>
              <a:t>Do L</a:t>
            </a:r>
            <a:r>
              <a:rPr sz="1800" spc="4" dirty="0">
                <a:latin typeface="Tahoma"/>
                <a:cs typeface="Tahoma"/>
              </a:rPr>
              <a:t>a</a:t>
            </a:r>
            <a:r>
              <a:rPr sz="1800" spc="0" dirty="0">
                <a:latin typeface="Tahoma"/>
                <a:cs typeface="Tahoma"/>
              </a:rPr>
              <a:t>tim…</a:t>
            </a:r>
            <a:endParaRPr sz="1800" dirty="0">
              <a:latin typeface="Tahoma"/>
              <a:cs typeface="Tahoma"/>
            </a:endParaRPr>
          </a:p>
          <a:p>
            <a:pPr algn="ctr">
              <a:lnSpc>
                <a:spcPct val="100585"/>
              </a:lnSpc>
              <a:spcBef>
                <a:spcPts val="776"/>
              </a:spcBef>
            </a:pPr>
            <a:r>
              <a:rPr sz="2400" spc="0" dirty="0">
                <a:latin typeface="Tahoma"/>
                <a:cs typeface="Tahoma"/>
              </a:rPr>
              <a:t>CAE</a:t>
            </a:r>
            <a:r>
              <a:rPr sz="2400" spc="-4" dirty="0">
                <a:latin typeface="Tahoma"/>
                <a:cs typeface="Tahoma"/>
              </a:rPr>
              <a:t>M</a:t>
            </a:r>
            <a:r>
              <a:rPr sz="2400" spc="0" dirty="0">
                <a:latin typeface="Tahoma"/>
                <a:cs typeface="Tahoma"/>
              </a:rPr>
              <a:t>ENTU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16" name="object 41"/>
          <p:cNvSpPr txBox="1"/>
          <p:nvPr/>
        </p:nvSpPr>
        <p:spPr>
          <a:xfrm>
            <a:off x="6555592" y="2076736"/>
            <a:ext cx="1656331" cy="6670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indent="406" algn="ctr">
              <a:lnSpc>
                <a:spcPts val="1730"/>
              </a:lnSpc>
              <a:spcBef>
                <a:spcPts val="121"/>
              </a:spcBef>
            </a:pPr>
            <a:r>
              <a:rPr sz="1600" spc="0" dirty="0">
                <a:latin typeface="Tahoma"/>
                <a:cs typeface="Tahoma"/>
              </a:rPr>
              <a:t>“</a:t>
            </a:r>
            <a:r>
              <a:rPr sz="1600" spc="-9" dirty="0">
                <a:latin typeface="Tahoma"/>
                <a:cs typeface="Tahoma"/>
              </a:rPr>
              <a:t>P</a:t>
            </a:r>
            <a:r>
              <a:rPr sz="1600" spc="0" dirty="0">
                <a:latin typeface="Tahoma"/>
                <a:cs typeface="Tahoma"/>
              </a:rPr>
              <a:t>ED</a:t>
            </a:r>
            <a:r>
              <a:rPr sz="1600" spc="4" dirty="0">
                <a:latin typeface="Tahoma"/>
                <a:cs typeface="Tahoma"/>
              </a:rPr>
              <a:t>R</a:t>
            </a:r>
            <a:r>
              <a:rPr sz="1600" spc="0" dirty="0">
                <a:latin typeface="Tahoma"/>
                <a:cs typeface="Tahoma"/>
              </a:rPr>
              <a:t>A</a:t>
            </a:r>
            <a:r>
              <a:rPr sz="1600" spc="-34" dirty="0">
                <a:latin typeface="Tahoma"/>
                <a:cs typeface="Tahoma"/>
              </a:rPr>
              <a:t> </a:t>
            </a:r>
            <a:r>
              <a:rPr sz="1600" spc="0" dirty="0">
                <a:latin typeface="Tahoma"/>
                <a:cs typeface="Tahoma"/>
              </a:rPr>
              <a:t>N</a:t>
            </a:r>
            <a:r>
              <a:rPr sz="1600" spc="-79" dirty="0">
                <a:latin typeface="Tahoma"/>
                <a:cs typeface="Tahoma"/>
              </a:rPr>
              <a:t>A</a:t>
            </a:r>
            <a:r>
              <a:rPr sz="1600" spc="0" dirty="0">
                <a:latin typeface="Tahoma"/>
                <a:cs typeface="Tahoma"/>
              </a:rPr>
              <a:t>TU</a:t>
            </a:r>
            <a:r>
              <a:rPr sz="1600" spc="4" dirty="0">
                <a:latin typeface="Tahoma"/>
                <a:cs typeface="Tahoma"/>
              </a:rPr>
              <a:t>R</a:t>
            </a:r>
            <a:r>
              <a:rPr sz="1600" spc="0" dirty="0">
                <a:latin typeface="Tahoma"/>
                <a:cs typeface="Tahoma"/>
              </a:rPr>
              <a:t>AL PRO</a:t>
            </a:r>
            <a:r>
              <a:rPr sz="1600" spc="-4" dirty="0">
                <a:latin typeface="Tahoma"/>
                <a:cs typeface="Tahoma"/>
              </a:rPr>
              <a:t>V</a:t>
            </a:r>
            <a:r>
              <a:rPr sz="1600" spc="0" dirty="0">
                <a:latin typeface="Tahoma"/>
                <a:cs typeface="Tahoma"/>
              </a:rPr>
              <a:t>E</a:t>
            </a:r>
            <a:r>
              <a:rPr sz="1600" spc="4" dirty="0">
                <a:latin typeface="Tahoma"/>
                <a:cs typeface="Tahoma"/>
              </a:rPr>
              <a:t>N</a:t>
            </a:r>
            <a:r>
              <a:rPr sz="1600" spc="0" dirty="0">
                <a:latin typeface="Tahoma"/>
                <a:cs typeface="Tahoma"/>
              </a:rPr>
              <a:t>I</a:t>
            </a:r>
            <a:r>
              <a:rPr sz="1600" spc="9" dirty="0">
                <a:latin typeface="Tahoma"/>
                <a:cs typeface="Tahoma"/>
              </a:rPr>
              <a:t>E</a:t>
            </a:r>
            <a:r>
              <a:rPr sz="1600" spc="0" dirty="0">
                <a:latin typeface="Tahoma"/>
                <a:cs typeface="Tahoma"/>
              </a:rPr>
              <a:t>N</a:t>
            </a:r>
            <a:r>
              <a:rPr sz="1600" spc="4" dirty="0">
                <a:latin typeface="Tahoma"/>
                <a:cs typeface="Tahoma"/>
              </a:rPr>
              <a:t>T</a:t>
            </a:r>
            <a:r>
              <a:rPr sz="1600" spc="0" dirty="0">
                <a:latin typeface="Tahoma"/>
                <a:cs typeface="Tahoma"/>
              </a:rPr>
              <a:t>E</a:t>
            </a:r>
            <a:r>
              <a:rPr sz="1600" spc="-93" dirty="0">
                <a:latin typeface="Tahoma"/>
                <a:cs typeface="Tahoma"/>
              </a:rPr>
              <a:t> </a:t>
            </a:r>
            <a:r>
              <a:rPr sz="1600" spc="0" dirty="0">
                <a:latin typeface="Tahoma"/>
                <a:cs typeface="Tahoma"/>
              </a:rPr>
              <a:t>DE </a:t>
            </a:r>
            <a:r>
              <a:rPr sz="1600" spc="4" dirty="0">
                <a:latin typeface="Tahoma"/>
                <a:cs typeface="Tahoma"/>
              </a:rPr>
              <a:t>R</a:t>
            </a:r>
            <a:r>
              <a:rPr sz="1600" spc="0" dirty="0">
                <a:latin typeface="Tahoma"/>
                <a:cs typeface="Tahoma"/>
              </a:rPr>
              <a:t>OCH</a:t>
            </a:r>
            <a:r>
              <a:rPr sz="1600" spc="4" dirty="0">
                <a:latin typeface="Tahoma"/>
                <a:cs typeface="Tahoma"/>
              </a:rPr>
              <a:t>E</a:t>
            </a:r>
            <a:r>
              <a:rPr sz="1600" spc="0" dirty="0">
                <a:latin typeface="Tahoma"/>
                <a:cs typeface="Tahoma"/>
              </a:rPr>
              <a:t>DO</a:t>
            </a:r>
            <a:r>
              <a:rPr sz="1600" spc="-4" dirty="0">
                <a:latin typeface="Tahoma"/>
                <a:cs typeface="Tahoma"/>
              </a:rPr>
              <a:t>S</a:t>
            </a:r>
            <a:r>
              <a:rPr sz="1600" spc="0" dirty="0">
                <a:latin typeface="Tahoma"/>
                <a:cs typeface="Tahoma"/>
              </a:rPr>
              <a:t>”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7" name="object 42"/>
          <p:cNvSpPr txBox="1"/>
          <p:nvPr/>
        </p:nvSpPr>
        <p:spPr>
          <a:xfrm>
            <a:off x="675197" y="1780771"/>
            <a:ext cx="1571730" cy="7303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100585"/>
              </a:lnSpc>
              <a:spcBef>
                <a:spcPts val="776"/>
              </a:spcBef>
            </a:pPr>
            <a:endParaRPr lang="pt-BR" sz="2400" spc="0" dirty="0">
              <a:latin typeface="Tahoma"/>
              <a:cs typeface="Tahoma"/>
            </a:endParaRPr>
          </a:p>
          <a:p>
            <a:pPr algn="ctr">
              <a:lnSpc>
                <a:spcPct val="100585"/>
              </a:lnSpc>
              <a:spcBef>
                <a:spcPts val="776"/>
              </a:spcBef>
            </a:pPr>
            <a:r>
              <a:rPr lang="pt-BR" sz="2400" dirty="0">
                <a:latin typeface="Tahoma"/>
                <a:cs typeface="Tahoma"/>
              </a:rPr>
              <a:t>CIMENTO</a:t>
            </a:r>
            <a:endParaRPr sz="24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61387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r>
              <a:rPr lang="pt-BR" sz="3100">
                <a:solidFill>
                  <a:srgbClr val="FFFFFF"/>
                </a:solidFill>
              </a:rPr>
              <a:t>Definição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56512" y="605896"/>
            <a:ext cx="4810247" cy="5646208"/>
          </a:xfrm>
        </p:spPr>
        <p:txBody>
          <a:bodyPr anchor="ctr">
            <a:normAutofit/>
          </a:bodyPr>
          <a:lstStyle/>
          <a:p>
            <a:pPr algn="just"/>
            <a:r>
              <a:rPr lang="pt-BR" dirty="0"/>
              <a:t>O cimento portland é um pó fino (</a:t>
            </a:r>
            <a:r>
              <a:rPr lang="pt-BR" dirty="0">
                <a:sym typeface="Symbol" panose="05050102010706020507" pitchFamily="18" charset="2"/>
              </a:rPr>
              <a:t>dimensões médias de </a:t>
            </a:r>
            <a:r>
              <a:rPr lang="pt-BR" dirty="0">
                <a:latin typeface="Tahoma"/>
                <a:cs typeface="Tahoma"/>
              </a:rPr>
              <a:t>50 µ</a:t>
            </a:r>
            <a:r>
              <a:rPr lang="pt-BR" spc="4" dirty="0">
                <a:latin typeface="Tahoma"/>
                <a:cs typeface="Tahoma"/>
              </a:rPr>
              <a:t>m)</a:t>
            </a:r>
            <a:r>
              <a:rPr lang="pt-BR" dirty="0"/>
              <a:t> com propriedades aglomerantes, aglutinantes ou ligantes, que endurece sob ação da água. Depois de endurecido, mesmo que seja novamente submetido à ação da água, o cimento portland não se decompõe mais.</a:t>
            </a:r>
          </a:p>
          <a:p>
            <a:pPr algn="just"/>
            <a:r>
              <a:rPr lang="pt-BR" dirty="0"/>
              <a:t>Por definição, é um “aglomerante hidráulico resultante da mistura homogênea de clínquer Portland, gesso e adições normatizadas finamente moídas”. Aglomerante porque tem a propriedade de unir outros materiais. Hidráulico porque reage (hidrata) ao se misturar com água e depois de endurecido ganha características de rocha artificial, mantendo suas propriedades, principalmente se permanecer imerso em água por aproximadamente sete dias.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23987" y="-56271"/>
            <a:ext cx="7543800" cy="1450757"/>
          </a:xfrm>
        </p:spPr>
        <p:txBody>
          <a:bodyPr/>
          <a:lstStyle/>
          <a:p>
            <a:r>
              <a:rPr lang="pt-BR" dirty="0"/>
              <a:t>Matérias Primas</a:t>
            </a:r>
          </a:p>
        </p:txBody>
      </p:sp>
      <p:sp>
        <p:nvSpPr>
          <p:cNvPr id="5" name="object 71"/>
          <p:cNvSpPr/>
          <p:nvPr/>
        </p:nvSpPr>
        <p:spPr>
          <a:xfrm>
            <a:off x="1227200" y="2549525"/>
            <a:ext cx="1524000" cy="609600"/>
          </a:xfrm>
          <a:custGeom>
            <a:avLst/>
            <a:gdLst/>
            <a:ahLst/>
            <a:cxnLst/>
            <a:rect l="l" t="t" r="r" b="b"/>
            <a:pathLst>
              <a:path w="1524000" h="609600">
                <a:moveTo>
                  <a:pt x="0" y="101600"/>
                </a:moveTo>
                <a:lnTo>
                  <a:pt x="104" y="512644"/>
                </a:lnTo>
                <a:lnTo>
                  <a:pt x="10831" y="553703"/>
                </a:lnTo>
                <a:lnTo>
                  <a:pt x="36441" y="585963"/>
                </a:lnTo>
                <a:lnTo>
                  <a:pt x="73031" y="605529"/>
                </a:lnTo>
                <a:lnTo>
                  <a:pt x="101600" y="609600"/>
                </a:lnTo>
                <a:lnTo>
                  <a:pt x="1427044" y="609495"/>
                </a:lnTo>
                <a:lnTo>
                  <a:pt x="1468103" y="598773"/>
                </a:lnTo>
                <a:lnTo>
                  <a:pt x="1500363" y="573169"/>
                </a:lnTo>
                <a:lnTo>
                  <a:pt x="1519929" y="536577"/>
                </a:lnTo>
                <a:lnTo>
                  <a:pt x="1524000" y="508000"/>
                </a:lnTo>
                <a:lnTo>
                  <a:pt x="1523895" y="96955"/>
                </a:lnTo>
                <a:lnTo>
                  <a:pt x="1513173" y="55896"/>
                </a:lnTo>
                <a:lnTo>
                  <a:pt x="1487569" y="23636"/>
                </a:lnTo>
                <a:lnTo>
                  <a:pt x="1450977" y="4070"/>
                </a:lnTo>
                <a:lnTo>
                  <a:pt x="1422400" y="0"/>
                </a:lnTo>
                <a:lnTo>
                  <a:pt x="96957" y="104"/>
                </a:lnTo>
                <a:lnTo>
                  <a:pt x="55907" y="10826"/>
                </a:lnTo>
                <a:lnTo>
                  <a:pt x="23644" y="36430"/>
                </a:lnTo>
                <a:lnTo>
                  <a:pt x="4072" y="73022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73"/>
          <p:cNvSpPr/>
          <p:nvPr/>
        </p:nvSpPr>
        <p:spPr>
          <a:xfrm>
            <a:off x="3810000" y="2549525"/>
            <a:ext cx="1524000" cy="609600"/>
          </a:xfrm>
          <a:custGeom>
            <a:avLst/>
            <a:gdLst/>
            <a:ahLst/>
            <a:cxnLst/>
            <a:rect l="l" t="t" r="r" b="b"/>
            <a:pathLst>
              <a:path w="1524000" h="609600">
                <a:moveTo>
                  <a:pt x="0" y="101600"/>
                </a:moveTo>
                <a:lnTo>
                  <a:pt x="104" y="512644"/>
                </a:lnTo>
                <a:lnTo>
                  <a:pt x="10826" y="553703"/>
                </a:lnTo>
                <a:lnTo>
                  <a:pt x="36430" y="585963"/>
                </a:lnTo>
                <a:lnTo>
                  <a:pt x="73022" y="605529"/>
                </a:lnTo>
                <a:lnTo>
                  <a:pt x="101600" y="609600"/>
                </a:lnTo>
                <a:lnTo>
                  <a:pt x="1427044" y="609495"/>
                </a:lnTo>
                <a:lnTo>
                  <a:pt x="1468103" y="598773"/>
                </a:lnTo>
                <a:lnTo>
                  <a:pt x="1500363" y="573169"/>
                </a:lnTo>
                <a:lnTo>
                  <a:pt x="1519929" y="536577"/>
                </a:lnTo>
                <a:lnTo>
                  <a:pt x="1524000" y="508000"/>
                </a:lnTo>
                <a:lnTo>
                  <a:pt x="1523895" y="96955"/>
                </a:lnTo>
                <a:lnTo>
                  <a:pt x="1513173" y="55896"/>
                </a:lnTo>
                <a:lnTo>
                  <a:pt x="1487569" y="23636"/>
                </a:lnTo>
                <a:lnTo>
                  <a:pt x="1450977" y="4070"/>
                </a:lnTo>
                <a:lnTo>
                  <a:pt x="1422400" y="0"/>
                </a:lnTo>
                <a:lnTo>
                  <a:pt x="96955" y="104"/>
                </a:lnTo>
                <a:lnTo>
                  <a:pt x="55896" y="10826"/>
                </a:lnTo>
                <a:lnTo>
                  <a:pt x="23636" y="36430"/>
                </a:lnTo>
                <a:lnTo>
                  <a:pt x="4070" y="73022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5"/>
          <p:cNvSpPr/>
          <p:nvPr/>
        </p:nvSpPr>
        <p:spPr>
          <a:xfrm>
            <a:off x="6400800" y="2549525"/>
            <a:ext cx="1524000" cy="609600"/>
          </a:xfrm>
          <a:custGeom>
            <a:avLst/>
            <a:gdLst/>
            <a:ahLst/>
            <a:cxnLst/>
            <a:rect l="l" t="t" r="r" b="b"/>
            <a:pathLst>
              <a:path w="1524000" h="609600">
                <a:moveTo>
                  <a:pt x="0" y="101600"/>
                </a:moveTo>
                <a:lnTo>
                  <a:pt x="104" y="512644"/>
                </a:lnTo>
                <a:lnTo>
                  <a:pt x="10826" y="553703"/>
                </a:lnTo>
                <a:lnTo>
                  <a:pt x="36430" y="585963"/>
                </a:lnTo>
                <a:lnTo>
                  <a:pt x="73022" y="605529"/>
                </a:lnTo>
                <a:lnTo>
                  <a:pt x="101600" y="609600"/>
                </a:lnTo>
                <a:lnTo>
                  <a:pt x="1427044" y="609495"/>
                </a:lnTo>
                <a:lnTo>
                  <a:pt x="1468103" y="598773"/>
                </a:lnTo>
                <a:lnTo>
                  <a:pt x="1500363" y="573169"/>
                </a:lnTo>
                <a:lnTo>
                  <a:pt x="1519929" y="536577"/>
                </a:lnTo>
                <a:lnTo>
                  <a:pt x="1524000" y="508000"/>
                </a:lnTo>
                <a:lnTo>
                  <a:pt x="1523895" y="96955"/>
                </a:lnTo>
                <a:lnTo>
                  <a:pt x="1513173" y="55896"/>
                </a:lnTo>
                <a:lnTo>
                  <a:pt x="1487569" y="23636"/>
                </a:lnTo>
                <a:lnTo>
                  <a:pt x="1450977" y="4070"/>
                </a:lnTo>
                <a:lnTo>
                  <a:pt x="1422400" y="0"/>
                </a:lnTo>
                <a:lnTo>
                  <a:pt x="96955" y="104"/>
                </a:lnTo>
                <a:lnTo>
                  <a:pt x="55896" y="10826"/>
                </a:lnTo>
                <a:lnTo>
                  <a:pt x="23636" y="36430"/>
                </a:lnTo>
                <a:lnTo>
                  <a:pt x="4070" y="73022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77"/>
          <p:cNvSpPr/>
          <p:nvPr/>
        </p:nvSpPr>
        <p:spPr>
          <a:xfrm>
            <a:off x="1981200" y="3235325"/>
            <a:ext cx="2590800" cy="228600"/>
          </a:xfrm>
          <a:custGeom>
            <a:avLst/>
            <a:gdLst/>
            <a:ahLst/>
            <a:cxnLst/>
            <a:rect l="l" t="t" r="r" b="b"/>
            <a:pathLst>
              <a:path w="2590800" h="228600">
                <a:moveTo>
                  <a:pt x="2590800" y="0"/>
                </a:moveTo>
                <a:lnTo>
                  <a:pt x="2578927" y="37475"/>
                </a:lnTo>
                <a:lnTo>
                  <a:pt x="2545974" y="69735"/>
                </a:lnTo>
                <a:lnTo>
                  <a:pt x="2509828" y="89235"/>
                </a:lnTo>
                <a:lnTo>
                  <a:pt x="2465756" y="103716"/>
                </a:lnTo>
                <a:lnTo>
                  <a:pt x="2415443" y="112287"/>
                </a:lnTo>
                <a:lnTo>
                  <a:pt x="2379267" y="114277"/>
                </a:lnTo>
                <a:lnTo>
                  <a:pt x="2374900" y="114300"/>
                </a:lnTo>
                <a:lnTo>
                  <a:pt x="1511300" y="114300"/>
                </a:lnTo>
                <a:lnTo>
                  <a:pt x="1492894" y="114709"/>
                </a:lnTo>
                <a:lnTo>
                  <a:pt x="1474918" y="115915"/>
                </a:lnTo>
                <a:lnTo>
                  <a:pt x="1457433" y="117885"/>
                </a:lnTo>
                <a:lnTo>
                  <a:pt x="1440502" y="120586"/>
                </a:lnTo>
                <a:lnTo>
                  <a:pt x="1424187" y="123985"/>
                </a:lnTo>
                <a:lnTo>
                  <a:pt x="1408551" y="128048"/>
                </a:lnTo>
                <a:lnTo>
                  <a:pt x="1393656" y="132742"/>
                </a:lnTo>
                <a:lnTo>
                  <a:pt x="1379565" y="138035"/>
                </a:lnTo>
                <a:lnTo>
                  <a:pt x="1366339" y="143893"/>
                </a:lnTo>
                <a:lnTo>
                  <a:pt x="1354042" y="150284"/>
                </a:lnTo>
                <a:lnTo>
                  <a:pt x="1342736" y="157173"/>
                </a:lnTo>
                <a:lnTo>
                  <a:pt x="1332482" y="164529"/>
                </a:lnTo>
                <a:lnTo>
                  <a:pt x="1323345" y="172317"/>
                </a:lnTo>
                <a:lnTo>
                  <a:pt x="1315385" y="180506"/>
                </a:lnTo>
                <a:lnTo>
                  <a:pt x="1308666" y="189061"/>
                </a:lnTo>
                <a:lnTo>
                  <a:pt x="1303250" y="197950"/>
                </a:lnTo>
                <a:lnTo>
                  <a:pt x="1299199" y="207139"/>
                </a:lnTo>
                <a:lnTo>
                  <a:pt x="1296576" y="216596"/>
                </a:lnTo>
                <a:lnTo>
                  <a:pt x="1295443" y="226288"/>
                </a:lnTo>
                <a:lnTo>
                  <a:pt x="1295400" y="228600"/>
                </a:lnTo>
                <a:lnTo>
                  <a:pt x="1294626" y="218858"/>
                </a:lnTo>
                <a:lnTo>
                  <a:pt x="1277109" y="182488"/>
                </a:lnTo>
                <a:lnTo>
                  <a:pt x="1239510" y="151862"/>
                </a:lnTo>
                <a:lnTo>
                  <a:pt x="1200534" y="133936"/>
                </a:lnTo>
                <a:lnTo>
                  <a:pt x="1154195" y="121325"/>
                </a:lnTo>
                <a:lnTo>
                  <a:pt x="1102177" y="114922"/>
                </a:lnTo>
                <a:lnTo>
                  <a:pt x="1079500" y="114300"/>
                </a:lnTo>
                <a:lnTo>
                  <a:pt x="215900" y="114300"/>
                </a:lnTo>
                <a:lnTo>
                  <a:pt x="197494" y="113890"/>
                </a:lnTo>
                <a:lnTo>
                  <a:pt x="179518" y="112684"/>
                </a:lnTo>
                <a:lnTo>
                  <a:pt x="162033" y="110714"/>
                </a:lnTo>
                <a:lnTo>
                  <a:pt x="145102" y="108013"/>
                </a:lnTo>
                <a:lnTo>
                  <a:pt x="128787" y="104614"/>
                </a:lnTo>
                <a:lnTo>
                  <a:pt x="113151" y="100551"/>
                </a:lnTo>
                <a:lnTo>
                  <a:pt x="98256" y="95857"/>
                </a:lnTo>
                <a:lnTo>
                  <a:pt x="84165" y="90564"/>
                </a:lnTo>
                <a:lnTo>
                  <a:pt x="70939" y="84706"/>
                </a:lnTo>
                <a:lnTo>
                  <a:pt x="58642" y="78315"/>
                </a:lnTo>
                <a:lnTo>
                  <a:pt x="47336" y="71426"/>
                </a:lnTo>
                <a:lnTo>
                  <a:pt x="37082" y="64070"/>
                </a:lnTo>
                <a:lnTo>
                  <a:pt x="27945" y="56282"/>
                </a:lnTo>
                <a:lnTo>
                  <a:pt x="19985" y="48093"/>
                </a:lnTo>
                <a:lnTo>
                  <a:pt x="13266" y="39538"/>
                </a:lnTo>
                <a:lnTo>
                  <a:pt x="7850" y="30649"/>
                </a:lnTo>
                <a:lnTo>
                  <a:pt x="3799" y="21460"/>
                </a:lnTo>
                <a:lnTo>
                  <a:pt x="1176" y="12003"/>
                </a:lnTo>
                <a:lnTo>
                  <a:pt x="43" y="2311"/>
                </a:lnTo>
                <a:lnTo>
                  <a:pt x="0" y="0"/>
                </a:lnTo>
              </a:path>
            </a:pathLst>
          </a:custGeom>
          <a:ln w="25400">
            <a:solidFill>
              <a:srgbClr val="404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79"/>
          <p:cNvSpPr/>
          <p:nvPr/>
        </p:nvSpPr>
        <p:spPr>
          <a:xfrm>
            <a:off x="2514600" y="3616325"/>
            <a:ext cx="1524000" cy="533400"/>
          </a:xfrm>
          <a:custGeom>
            <a:avLst/>
            <a:gdLst/>
            <a:ahLst/>
            <a:cxnLst/>
            <a:rect l="l" t="t" r="r" b="b"/>
            <a:pathLst>
              <a:path w="1524000" h="533400">
                <a:moveTo>
                  <a:pt x="0" y="88900"/>
                </a:moveTo>
                <a:lnTo>
                  <a:pt x="10107" y="47650"/>
                </a:lnTo>
                <a:lnTo>
                  <a:pt x="37049" y="16648"/>
                </a:lnTo>
                <a:lnTo>
                  <a:pt x="75758" y="961"/>
                </a:lnTo>
                <a:lnTo>
                  <a:pt x="88900" y="0"/>
                </a:lnTo>
                <a:lnTo>
                  <a:pt x="1435100" y="0"/>
                </a:lnTo>
                <a:lnTo>
                  <a:pt x="1476349" y="10107"/>
                </a:lnTo>
                <a:lnTo>
                  <a:pt x="1507351" y="37049"/>
                </a:lnTo>
                <a:lnTo>
                  <a:pt x="1523038" y="75758"/>
                </a:lnTo>
                <a:lnTo>
                  <a:pt x="1524000" y="88900"/>
                </a:lnTo>
                <a:lnTo>
                  <a:pt x="1524000" y="444500"/>
                </a:lnTo>
                <a:lnTo>
                  <a:pt x="1513892" y="485749"/>
                </a:lnTo>
                <a:lnTo>
                  <a:pt x="1486950" y="516751"/>
                </a:lnTo>
                <a:lnTo>
                  <a:pt x="1448241" y="532438"/>
                </a:lnTo>
                <a:lnTo>
                  <a:pt x="1435100" y="533400"/>
                </a:lnTo>
                <a:lnTo>
                  <a:pt x="88900" y="533400"/>
                </a:lnTo>
                <a:lnTo>
                  <a:pt x="47650" y="523292"/>
                </a:lnTo>
                <a:lnTo>
                  <a:pt x="16648" y="496350"/>
                </a:lnTo>
                <a:lnTo>
                  <a:pt x="961" y="457641"/>
                </a:lnTo>
                <a:lnTo>
                  <a:pt x="0" y="444500"/>
                </a:lnTo>
                <a:lnTo>
                  <a:pt x="0" y="889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solidFill>
              <a:srgbClr val="404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3"/>
          <p:cNvSpPr txBox="1"/>
          <p:nvPr/>
        </p:nvSpPr>
        <p:spPr>
          <a:xfrm>
            <a:off x="3127375" y="2604167"/>
            <a:ext cx="41943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0" dirty="0">
                <a:latin typeface="Tahoma"/>
                <a:cs typeface="Tahoma"/>
              </a:rPr>
              <a:t>+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1" name="object 12"/>
          <p:cNvSpPr txBox="1"/>
          <p:nvPr/>
        </p:nvSpPr>
        <p:spPr>
          <a:xfrm>
            <a:off x="5734304" y="2604167"/>
            <a:ext cx="41943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0" dirty="0">
                <a:latin typeface="Tahoma"/>
                <a:cs typeface="Tahoma"/>
              </a:rPr>
              <a:t>+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2" name="object 11"/>
          <p:cNvSpPr txBox="1"/>
          <p:nvPr/>
        </p:nvSpPr>
        <p:spPr>
          <a:xfrm>
            <a:off x="1268730" y="2691217"/>
            <a:ext cx="1470549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>
                <a:latin typeface="Tahoma"/>
                <a:cs typeface="Tahoma"/>
              </a:rPr>
              <a:t>CA</a:t>
            </a:r>
            <a:r>
              <a:rPr sz="2400" spc="-25" dirty="0">
                <a:latin typeface="Tahoma"/>
                <a:cs typeface="Tahoma"/>
              </a:rPr>
              <a:t>L</a:t>
            </a:r>
            <a:r>
              <a:rPr sz="2400" spc="0" dirty="0">
                <a:latin typeface="Tahoma"/>
                <a:cs typeface="Tahoma"/>
              </a:rPr>
              <a:t>CÁ</a:t>
            </a:r>
            <a:r>
              <a:rPr sz="2400" spc="-4" dirty="0">
                <a:latin typeface="Tahoma"/>
                <a:cs typeface="Tahoma"/>
              </a:rPr>
              <a:t>R</a:t>
            </a:r>
            <a:r>
              <a:rPr sz="2400" spc="0" dirty="0">
                <a:latin typeface="Tahoma"/>
                <a:cs typeface="Tahoma"/>
              </a:rPr>
              <a:t>IO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3" name="object 10"/>
          <p:cNvSpPr txBox="1"/>
          <p:nvPr/>
        </p:nvSpPr>
        <p:spPr>
          <a:xfrm>
            <a:off x="4050284" y="2691217"/>
            <a:ext cx="108918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>
                <a:latin typeface="Tahoma"/>
                <a:cs typeface="Tahoma"/>
              </a:rPr>
              <a:t>AR</a:t>
            </a:r>
            <a:r>
              <a:rPr sz="2400" spc="-9" dirty="0">
                <a:latin typeface="Tahoma"/>
                <a:cs typeface="Tahoma"/>
              </a:rPr>
              <a:t>G</a:t>
            </a:r>
            <a:r>
              <a:rPr sz="2400" spc="0" dirty="0">
                <a:latin typeface="Tahoma"/>
                <a:cs typeface="Tahoma"/>
              </a:rPr>
              <a:t>I</a:t>
            </a:r>
            <a:r>
              <a:rPr sz="2400" spc="-39" dirty="0">
                <a:latin typeface="Tahoma"/>
                <a:cs typeface="Tahoma"/>
              </a:rPr>
              <a:t>L</a:t>
            </a:r>
            <a:r>
              <a:rPr sz="2400" spc="0" dirty="0">
                <a:latin typeface="Tahoma"/>
                <a:cs typeface="Tahoma"/>
              </a:rPr>
              <a:t>A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4" name="object 9"/>
          <p:cNvSpPr txBox="1"/>
          <p:nvPr/>
        </p:nvSpPr>
        <p:spPr>
          <a:xfrm>
            <a:off x="6688963" y="2691217"/>
            <a:ext cx="99644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>
                <a:latin typeface="Tahoma"/>
                <a:cs typeface="Tahoma"/>
              </a:rPr>
              <a:t>G</a:t>
            </a:r>
            <a:r>
              <a:rPr sz="2400" spc="-9" dirty="0">
                <a:latin typeface="Tahoma"/>
                <a:cs typeface="Tahoma"/>
              </a:rPr>
              <a:t>E</a:t>
            </a:r>
            <a:r>
              <a:rPr sz="2400" spc="-29" dirty="0">
                <a:latin typeface="Tahoma"/>
                <a:cs typeface="Tahoma"/>
              </a:rPr>
              <a:t>S</a:t>
            </a:r>
            <a:r>
              <a:rPr sz="2400" spc="0" dirty="0">
                <a:latin typeface="Tahoma"/>
                <a:cs typeface="Tahoma"/>
              </a:rPr>
              <a:t>SO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5" name="object 8"/>
          <p:cNvSpPr txBox="1"/>
          <p:nvPr/>
        </p:nvSpPr>
        <p:spPr>
          <a:xfrm>
            <a:off x="2550414" y="3720551"/>
            <a:ext cx="14995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>
                <a:latin typeface="Tahoma"/>
                <a:cs typeface="Tahoma"/>
              </a:rPr>
              <a:t>CLÍN</a:t>
            </a:r>
            <a:r>
              <a:rPr sz="2400" spc="4" dirty="0">
                <a:latin typeface="Tahoma"/>
                <a:cs typeface="Tahoma"/>
              </a:rPr>
              <a:t>Q</a:t>
            </a:r>
            <a:r>
              <a:rPr sz="2400" spc="0" dirty="0">
                <a:latin typeface="Tahoma"/>
                <a:cs typeface="Tahoma"/>
              </a:rPr>
              <a:t>UER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6" name="object 72"/>
          <p:cNvSpPr/>
          <p:nvPr/>
        </p:nvSpPr>
        <p:spPr>
          <a:xfrm>
            <a:off x="1217736" y="2538963"/>
            <a:ext cx="1524000" cy="609600"/>
          </a:xfrm>
          <a:custGeom>
            <a:avLst/>
            <a:gdLst/>
            <a:ahLst/>
            <a:cxnLst/>
            <a:rect l="l" t="t" r="r" b="b"/>
            <a:pathLst>
              <a:path w="1524000" h="609600">
                <a:moveTo>
                  <a:pt x="0" y="101600"/>
                </a:moveTo>
                <a:lnTo>
                  <a:pt x="8945" y="59844"/>
                </a:lnTo>
                <a:lnTo>
                  <a:pt x="33181" y="26482"/>
                </a:lnTo>
                <a:lnTo>
                  <a:pt x="68806" y="5406"/>
                </a:lnTo>
                <a:lnTo>
                  <a:pt x="101600" y="0"/>
                </a:lnTo>
                <a:lnTo>
                  <a:pt x="1422400" y="0"/>
                </a:lnTo>
                <a:lnTo>
                  <a:pt x="1464155" y="8941"/>
                </a:lnTo>
                <a:lnTo>
                  <a:pt x="1497517" y="33171"/>
                </a:lnTo>
                <a:lnTo>
                  <a:pt x="1518593" y="68797"/>
                </a:lnTo>
                <a:lnTo>
                  <a:pt x="1524000" y="101600"/>
                </a:lnTo>
                <a:lnTo>
                  <a:pt x="1524000" y="508000"/>
                </a:lnTo>
                <a:lnTo>
                  <a:pt x="1515058" y="549755"/>
                </a:lnTo>
                <a:lnTo>
                  <a:pt x="1490828" y="583117"/>
                </a:lnTo>
                <a:lnTo>
                  <a:pt x="1455202" y="604193"/>
                </a:lnTo>
                <a:lnTo>
                  <a:pt x="1422400" y="609600"/>
                </a:lnTo>
                <a:lnTo>
                  <a:pt x="101600" y="609600"/>
                </a:lnTo>
                <a:lnTo>
                  <a:pt x="59855" y="600658"/>
                </a:lnTo>
                <a:lnTo>
                  <a:pt x="26491" y="576428"/>
                </a:lnTo>
                <a:lnTo>
                  <a:pt x="5409" y="540802"/>
                </a:lnTo>
                <a:lnTo>
                  <a:pt x="0" y="508000"/>
                </a:lnTo>
                <a:lnTo>
                  <a:pt x="0" y="101600"/>
                </a:lnTo>
                <a:close/>
              </a:path>
            </a:pathLst>
          </a:custGeom>
          <a:ln w="9525">
            <a:solidFill>
              <a:srgbClr val="404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4"/>
          <p:cNvSpPr/>
          <p:nvPr/>
        </p:nvSpPr>
        <p:spPr>
          <a:xfrm>
            <a:off x="3805087" y="2538963"/>
            <a:ext cx="1524000" cy="609600"/>
          </a:xfrm>
          <a:custGeom>
            <a:avLst/>
            <a:gdLst/>
            <a:ahLst/>
            <a:cxnLst/>
            <a:rect l="l" t="t" r="r" b="b"/>
            <a:pathLst>
              <a:path w="1524000" h="609600">
                <a:moveTo>
                  <a:pt x="0" y="101600"/>
                </a:moveTo>
                <a:lnTo>
                  <a:pt x="8941" y="59844"/>
                </a:lnTo>
                <a:lnTo>
                  <a:pt x="33171" y="26482"/>
                </a:lnTo>
                <a:lnTo>
                  <a:pt x="68797" y="5406"/>
                </a:lnTo>
                <a:lnTo>
                  <a:pt x="101600" y="0"/>
                </a:lnTo>
                <a:lnTo>
                  <a:pt x="1422400" y="0"/>
                </a:lnTo>
                <a:lnTo>
                  <a:pt x="1464155" y="8941"/>
                </a:lnTo>
                <a:lnTo>
                  <a:pt x="1497517" y="33171"/>
                </a:lnTo>
                <a:lnTo>
                  <a:pt x="1518593" y="68797"/>
                </a:lnTo>
                <a:lnTo>
                  <a:pt x="1524000" y="101600"/>
                </a:lnTo>
                <a:lnTo>
                  <a:pt x="1524000" y="508000"/>
                </a:lnTo>
                <a:lnTo>
                  <a:pt x="1515058" y="549755"/>
                </a:lnTo>
                <a:lnTo>
                  <a:pt x="1490828" y="583117"/>
                </a:lnTo>
                <a:lnTo>
                  <a:pt x="1455202" y="604193"/>
                </a:lnTo>
                <a:lnTo>
                  <a:pt x="1422400" y="609600"/>
                </a:lnTo>
                <a:lnTo>
                  <a:pt x="101600" y="609600"/>
                </a:lnTo>
                <a:lnTo>
                  <a:pt x="59844" y="600658"/>
                </a:lnTo>
                <a:lnTo>
                  <a:pt x="26482" y="576428"/>
                </a:lnTo>
                <a:lnTo>
                  <a:pt x="5406" y="540802"/>
                </a:lnTo>
                <a:lnTo>
                  <a:pt x="0" y="508000"/>
                </a:lnTo>
                <a:lnTo>
                  <a:pt x="0" y="101600"/>
                </a:lnTo>
                <a:close/>
              </a:path>
            </a:pathLst>
          </a:custGeom>
          <a:ln w="9525">
            <a:solidFill>
              <a:srgbClr val="404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76"/>
          <p:cNvSpPr/>
          <p:nvPr/>
        </p:nvSpPr>
        <p:spPr>
          <a:xfrm>
            <a:off x="6395887" y="2538963"/>
            <a:ext cx="1524000" cy="609600"/>
          </a:xfrm>
          <a:custGeom>
            <a:avLst/>
            <a:gdLst/>
            <a:ahLst/>
            <a:cxnLst/>
            <a:rect l="l" t="t" r="r" b="b"/>
            <a:pathLst>
              <a:path w="1524000" h="609600">
                <a:moveTo>
                  <a:pt x="0" y="101600"/>
                </a:moveTo>
                <a:lnTo>
                  <a:pt x="8941" y="59844"/>
                </a:lnTo>
                <a:lnTo>
                  <a:pt x="33171" y="26482"/>
                </a:lnTo>
                <a:lnTo>
                  <a:pt x="68797" y="5406"/>
                </a:lnTo>
                <a:lnTo>
                  <a:pt x="101600" y="0"/>
                </a:lnTo>
                <a:lnTo>
                  <a:pt x="1422400" y="0"/>
                </a:lnTo>
                <a:lnTo>
                  <a:pt x="1464155" y="8941"/>
                </a:lnTo>
                <a:lnTo>
                  <a:pt x="1497517" y="33171"/>
                </a:lnTo>
                <a:lnTo>
                  <a:pt x="1518593" y="68797"/>
                </a:lnTo>
                <a:lnTo>
                  <a:pt x="1524000" y="101600"/>
                </a:lnTo>
                <a:lnTo>
                  <a:pt x="1524000" y="508000"/>
                </a:lnTo>
                <a:lnTo>
                  <a:pt x="1515058" y="549755"/>
                </a:lnTo>
                <a:lnTo>
                  <a:pt x="1490828" y="583117"/>
                </a:lnTo>
                <a:lnTo>
                  <a:pt x="1455202" y="604193"/>
                </a:lnTo>
                <a:lnTo>
                  <a:pt x="1422400" y="609600"/>
                </a:lnTo>
                <a:lnTo>
                  <a:pt x="101600" y="609600"/>
                </a:lnTo>
                <a:lnTo>
                  <a:pt x="59844" y="600658"/>
                </a:lnTo>
                <a:lnTo>
                  <a:pt x="26482" y="576428"/>
                </a:lnTo>
                <a:lnTo>
                  <a:pt x="5406" y="540802"/>
                </a:lnTo>
                <a:lnTo>
                  <a:pt x="0" y="508000"/>
                </a:lnTo>
                <a:lnTo>
                  <a:pt x="0" y="101600"/>
                </a:lnTo>
                <a:close/>
              </a:path>
            </a:pathLst>
          </a:custGeom>
          <a:ln w="9525">
            <a:solidFill>
              <a:srgbClr val="404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7"/>
          <p:cNvSpPr txBox="1"/>
          <p:nvPr/>
        </p:nvSpPr>
        <p:spPr>
          <a:xfrm>
            <a:off x="791362" y="4916891"/>
            <a:ext cx="488027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>
                <a:latin typeface="Tahoma"/>
                <a:cs typeface="Tahoma"/>
              </a:rPr>
              <a:t>Miné</a:t>
            </a:r>
            <a:r>
              <a:rPr sz="2400" b="1" spc="4" dirty="0">
                <a:latin typeface="Tahoma"/>
                <a:cs typeface="Tahoma"/>
              </a:rPr>
              <a:t>r</a:t>
            </a:r>
            <a:r>
              <a:rPr sz="2400" b="1" spc="0" dirty="0">
                <a:latin typeface="Tahoma"/>
                <a:cs typeface="Tahoma"/>
              </a:rPr>
              <a:t>io</a:t>
            </a:r>
            <a:r>
              <a:rPr sz="2400" b="1" spc="-4" dirty="0">
                <a:latin typeface="Tahoma"/>
                <a:cs typeface="Tahoma"/>
              </a:rPr>
              <a:t> </a:t>
            </a:r>
            <a:r>
              <a:rPr sz="2400" b="1" spc="0" dirty="0">
                <a:latin typeface="Tahoma"/>
                <a:cs typeface="Tahoma"/>
              </a:rPr>
              <a:t>de ferro:</a:t>
            </a:r>
            <a:r>
              <a:rPr sz="2400" b="1" spc="50" dirty="0">
                <a:latin typeface="Tahoma"/>
                <a:cs typeface="Tahoma"/>
              </a:rPr>
              <a:t> </a:t>
            </a:r>
            <a:r>
              <a:rPr sz="2400" spc="0" dirty="0">
                <a:latin typeface="Tahoma"/>
                <a:cs typeface="Tahoma"/>
              </a:rPr>
              <a:t>Ad</a:t>
            </a:r>
            <a:r>
              <a:rPr sz="2400" spc="9" dirty="0">
                <a:latin typeface="Tahoma"/>
                <a:cs typeface="Tahoma"/>
              </a:rPr>
              <a:t>i</a:t>
            </a:r>
            <a:r>
              <a:rPr sz="2400" spc="0" dirty="0">
                <a:latin typeface="Tahoma"/>
                <a:cs typeface="Tahoma"/>
              </a:rPr>
              <a:t>cio</a:t>
            </a:r>
            <a:r>
              <a:rPr sz="2400" spc="9" dirty="0">
                <a:latin typeface="Tahoma"/>
                <a:cs typeface="Tahoma"/>
              </a:rPr>
              <a:t>n</a:t>
            </a:r>
            <a:r>
              <a:rPr sz="2400" spc="0" dirty="0">
                <a:latin typeface="Tahoma"/>
                <a:cs typeface="Tahoma"/>
              </a:rPr>
              <a:t>ado</a:t>
            </a:r>
            <a:r>
              <a:rPr sz="2400" spc="-19" dirty="0">
                <a:latin typeface="Tahoma"/>
                <a:cs typeface="Tahoma"/>
              </a:rPr>
              <a:t> </a:t>
            </a:r>
            <a:r>
              <a:rPr sz="2400" spc="0" dirty="0">
                <a:latin typeface="Tahoma"/>
                <a:cs typeface="Tahoma"/>
              </a:rPr>
              <a:t>pa</a:t>
            </a:r>
            <a:r>
              <a:rPr sz="2400" spc="-29" dirty="0">
                <a:latin typeface="Tahoma"/>
                <a:cs typeface="Tahoma"/>
              </a:rPr>
              <a:t>r</a:t>
            </a:r>
            <a:r>
              <a:rPr sz="2400" spc="0" dirty="0">
                <a:latin typeface="Tahoma"/>
                <a:cs typeface="Tahoma"/>
              </a:rPr>
              <a:t>a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21" name="object 6"/>
          <p:cNvSpPr txBox="1"/>
          <p:nvPr/>
        </p:nvSpPr>
        <p:spPr>
          <a:xfrm>
            <a:off x="5693511" y="4916891"/>
            <a:ext cx="22815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>
                <a:latin typeface="Tahoma"/>
                <a:cs typeface="Tahoma"/>
              </a:rPr>
              <a:t>d</a:t>
            </a:r>
            <a:r>
              <a:rPr sz="2400" spc="4" dirty="0">
                <a:latin typeface="Tahoma"/>
                <a:cs typeface="Tahoma"/>
              </a:rPr>
              <a:t>i</a:t>
            </a:r>
            <a:r>
              <a:rPr sz="2400" spc="0" dirty="0">
                <a:latin typeface="Tahoma"/>
                <a:cs typeface="Tahoma"/>
              </a:rPr>
              <a:t>mi</a:t>
            </a:r>
            <a:r>
              <a:rPr sz="2400" spc="9" dirty="0">
                <a:latin typeface="Tahoma"/>
                <a:cs typeface="Tahoma"/>
              </a:rPr>
              <a:t>n</a:t>
            </a:r>
            <a:r>
              <a:rPr sz="2400" spc="0" dirty="0">
                <a:latin typeface="Tahoma"/>
                <a:cs typeface="Tahoma"/>
              </a:rPr>
              <a:t>uir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0" dirty="0">
                <a:latin typeface="Tahoma"/>
                <a:cs typeface="Tahoma"/>
              </a:rPr>
              <a:t>o p</a:t>
            </a:r>
            <a:r>
              <a:rPr sz="2400" spc="4" dirty="0">
                <a:latin typeface="Tahoma"/>
                <a:cs typeface="Tahoma"/>
              </a:rPr>
              <a:t>o</a:t>
            </a:r>
            <a:r>
              <a:rPr sz="2400" spc="0" dirty="0">
                <a:latin typeface="Tahoma"/>
                <a:cs typeface="Tahoma"/>
              </a:rPr>
              <a:t>nto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22" name="object 5"/>
          <p:cNvSpPr txBox="1"/>
          <p:nvPr/>
        </p:nvSpPr>
        <p:spPr>
          <a:xfrm>
            <a:off x="7996580" y="4916891"/>
            <a:ext cx="40003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>
                <a:latin typeface="Tahoma"/>
                <a:cs typeface="Tahoma"/>
              </a:rPr>
              <a:t>de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3" name="object 4"/>
          <p:cNvSpPr txBox="1"/>
          <p:nvPr/>
        </p:nvSpPr>
        <p:spPr>
          <a:xfrm>
            <a:off x="2010537" y="5246076"/>
            <a:ext cx="516877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19" dirty="0">
                <a:latin typeface="Tahoma"/>
                <a:cs typeface="Tahoma"/>
              </a:rPr>
              <a:t>f</a:t>
            </a:r>
            <a:r>
              <a:rPr sz="2400" spc="0" dirty="0">
                <a:latin typeface="Tahoma"/>
                <a:cs typeface="Tahoma"/>
              </a:rPr>
              <a:t>usão das</a:t>
            </a:r>
            <a:r>
              <a:rPr sz="2400" spc="-9" dirty="0">
                <a:latin typeface="Tahoma"/>
                <a:cs typeface="Tahoma"/>
              </a:rPr>
              <a:t> </a:t>
            </a:r>
            <a:r>
              <a:rPr sz="2400" spc="0" dirty="0">
                <a:latin typeface="Tahoma"/>
                <a:cs typeface="Tahoma"/>
              </a:rPr>
              <a:t>matérias primas do cínq</a:t>
            </a:r>
            <a:r>
              <a:rPr sz="2400" spc="4" dirty="0">
                <a:latin typeface="Tahoma"/>
                <a:cs typeface="Tahoma"/>
              </a:rPr>
              <a:t>u</a:t>
            </a:r>
            <a:r>
              <a:rPr sz="2400" spc="0" dirty="0">
                <a:latin typeface="Tahoma"/>
                <a:cs typeface="Tahoma"/>
              </a:rPr>
              <a:t>e</a:t>
            </a:r>
            <a:r>
              <a:rPr sz="2400" spc="-329" dirty="0">
                <a:latin typeface="Tahoma"/>
                <a:cs typeface="Tahoma"/>
              </a:rPr>
              <a:t>r</a:t>
            </a:r>
            <a:r>
              <a:rPr sz="2400" spc="0" dirty="0">
                <a:latin typeface="Tahoma"/>
                <a:cs typeface="Tahoma"/>
              </a:rPr>
              <a:t>.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CD81552A-0BC4-4DEF-9AFC-719840589AF7}"/>
              </a:ext>
            </a:extLst>
          </p:cNvPr>
          <p:cNvSpPr/>
          <p:nvPr/>
        </p:nvSpPr>
        <p:spPr>
          <a:xfrm>
            <a:off x="2076175" y="6374213"/>
            <a:ext cx="5022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https://www.youtube.com/watch?v=YlydLfMICU4</a:t>
            </a:r>
          </a:p>
        </p:txBody>
      </p:sp>
    </p:spTree>
    <p:extLst>
      <p:ext uri="{BB962C8B-B14F-4D97-AF65-F5344CB8AC3E}">
        <p14:creationId xmlns:p14="http://schemas.microsoft.com/office/powerpoint/2010/main" val="16194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Composição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988840"/>
            <a:ext cx="4536504" cy="396044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t-BR" dirty="0"/>
              <a:t>O cimento Portland é o produto resultante de uma mistura de argila e de calcário. Os principais componentes químicos do cimento são a cal (CaO), a sílica (SiO</a:t>
            </a:r>
            <a:r>
              <a:rPr lang="pt-BR" baseline="-25000" dirty="0"/>
              <a:t>2</a:t>
            </a:r>
            <a:r>
              <a:rPr lang="pt-BR" dirty="0"/>
              <a:t>), a alumina (Al</a:t>
            </a:r>
            <a:r>
              <a:rPr lang="pt-BR" baseline="-25000" dirty="0"/>
              <a:t>2</a:t>
            </a:r>
            <a:r>
              <a:rPr lang="pt-BR" dirty="0"/>
              <a:t>O</a:t>
            </a:r>
            <a:r>
              <a:rPr lang="pt-BR" baseline="-25000" dirty="0"/>
              <a:t>3</a:t>
            </a:r>
            <a:r>
              <a:rPr lang="pt-BR" dirty="0"/>
              <a:t>) e o óxido de ferro (Fe</a:t>
            </a:r>
            <a:r>
              <a:rPr lang="pt-BR" baseline="-25000" dirty="0"/>
              <a:t>2</a:t>
            </a:r>
            <a:r>
              <a:rPr lang="pt-BR" dirty="0"/>
              <a:t>O</a:t>
            </a:r>
            <a:r>
              <a:rPr lang="pt-BR" baseline="-25000" dirty="0"/>
              <a:t>3</a:t>
            </a:r>
            <a:r>
              <a:rPr lang="pt-BR" dirty="0"/>
              <a:t>),podendo ser encontradas também pequenas quantidades de magnésia (MgO), anidrido sulfúrico (SO</a:t>
            </a:r>
            <a:r>
              <a:rPr lang="pt-BR" baseline="-25000" dirty="0"/>
              <a:t>3</a:t>
            </a:r>
            <a:r>
              <a:rPr lang="pt-BR" dirty="0"/>
              <a:t>) e os álcalis (K</a:t>
            </a:r>
            <a:r>
              <a:rPr lang="pt-BR" baseline="-25000" dirty="0"/>
              <a:t>2</a:t>
            </a:r>
            <a:r>
              <a:rPr lang="pt-BR" dirty="0"/>
              <a:t>O e Na</a:t>
            </a:r>
            <a:r>
              <a:rPr lang="pt-BR" baseline="-25000" dirty="0"/>
              <a:t>2</a:t>
            </a:r>
            <a:r>
              <a:rPr lang="pt-BR" dirty="0"/>
              <a:t>O). Da mistura e da queima desses componentes, origina-se o clínquer, que apresenta várias combinações químicas ocorridas no processo da queima, em que são formados quatro compostos.</a:t>
            </a:r>
          </a:p>
        </p:txBody>
      </p:sp>
      <p:pic>
        <p:nvPicPr>
          <p:cNvPr id="6146" name="Picture 2" descr="Resultado de imagem para clinquer">
            <a:extLst>
              <a:ext uri="{FF2B5EF4-FFF2-40B4-BE49-F238E27FC236}">
                <a16:creationId xmlns:a16="http://schemas.microsoft.com/office/drawing/2014/main" id="{182B08E7-7747-46F3-AA73-0B2EA5A79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70036"/>
            <a:ext cx="3489348" cy="2650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Componentes - gesso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825624"/>
            <a:ext cx="4685144" cy="455570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</a:pPr>
            <a:r>
              <a:rPr lang="pt-BR" dirty="0"/>
              <a:t>O gesso tem como função básica controlar o tempo de pega, isto é, o início do endurecimento do clínquer moído quando este é misturado com água. Caso não se adicionasse o gesso à moagem do clínquer, o cimento, quando entrasse em contato com a água, endureceria quase que instantaneamente, o que inviabilizaria seu uso nas obras. Por isso, o gesso é uma adição presente em todos os tipos de cimento </a:t>
            </a:r>
            <a:r>
              <a:rPr lang="pt-BR" dirty="0" err="1"/>
              <a:t>portland</a:t>
            </a:r>
            <a:r>
              <a:rPr lang="pt-BR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pt-BR" dirty="0"/>
              <a:t>O gesso é adicionado em quantidades geralmente inferiores a 3% da massa de clínquer. É uma adição obrigatória, presente desde os primeiros tipos de cimento Portland.</a:t>
            </a:r>
          </a:p>
        </p:txBody>
      </p:sp>
      <p:pic>
        <p:nvPicPr>
          <p:cNvPr id="4098" name="Picture 2" descr="Resultado de imagem para gesso pÃ³">
            <a:extLst>
              <a:ext uri="{FF2B5EF4-FFF2-40B4-BE49-F238E27FC236}">
                <a16:creationId xmlns:a16="http://schemas.microsoft.com/office/drawing/2014/main" id="{2D6C5CA4-6139-44A9-A710-B6BE87917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348880"/>
            <a:ext cx="3324225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83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Espaço Reservado para Conteúdo 3">
                <a:extLst>
                  <a:ext uri="{FF2B5EF4-FFF2-40B4-BE49-F238E27FC236}">
                    <a16:creationId xmlns:a16="http://schemas.microsoft.com/office/drawing/2014/main" id="{380896A4-F56B-4B5C-A7A3-8C035B5BADAF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58737629"/>
                  </p:ext>
                </p:extLst>
              </p:nvPr>
            </p:nvGraphicFramePr>
            <p:xfrm>
              <a:off x="262950" y="311418"/>
              <a:ext cx="8618100" cy="5720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78690">
                      <a:extLst>
                        <a:ext uri="{9D8B030D-6E8A-4147-A177-3AD203B41FA5}">
                          <a16:colId xmlns:a16="http://schemas.microsoft.com/office/drawing/2014/main" val="2282970829"/>
                        </a:ext>
                      </a:extLst>
                    </a:gridCol>
                    <a:gridCol w="1173141">
                      <a:extLst>
                        <a:ext uri="{9D8B030D-6E8A-4147-A177-3AD203B41FA5}">
                          <a16:colId xmlns:a16="http://schemas.microsoft.com/office/drawing/2014/main" val="272427061"/>
                        </a:ext>
                      </a:extLst>
                    </a:gridCol>
                    <a:gridCol w="5466269">
                      <a:extLst>
                        <a:ext uri="{9D8B030D-6E8A-4147-A177-3AD203B41FA5}">
                          <a16:colId xmlns:a16="http://schemas.microsoft.com/office/drawing/2014/main" val="2851308653"/>
                        </a:ext>
                      </a:extLst>
                    </a:gridCol>
                  </a:tblGrid>
                  <a:tr h="286593">
                    <a:tc>
                      <a:txBody>
                        <a:bodyPr/>
                        <a:lstStyle/>
                        <a:p>
                          <a:r>
                            <a:rPr lang="pt-BR" dirty="0"/>
                            <a:t>Elemento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pt-BR" dirty="0"/>
                            <a:t>Função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49360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𝐶𝑎𝑂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Cal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500" dirty="0"/>
                            <a:t>Componente essencial, as propriedades mecânicas aumentam com o teor de cal, desde que se encontre completamente combinada. Cal livre não pode ultrapassar 1,5%, pode causar expansão e fissuras.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572973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𝑆𝑖</m:t>
                                </m:r>
                                <m:sSub>
                                  <m:sSubPr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dirty="0"/>
                            <a:t>Sílica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500" dirty="0"/>
                            <a:t>Provem da argila, combinada com a cal resulta nos principais compostos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52939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𝐴𝑙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dirty="0"/>
                            <a:t>Óxido de Alumina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500" dirty="0"/>
                            <a:t>A combinação desse óxido com a cal acelera a pega do aglomerante e reduz sua resistência aos sulfatos, razão pela qual deve ter pequena quantidade.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608689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𝐹𝑒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dirty="0"/>
                            <a:t>Óxido de Ferro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500" dirty="0"/>
                            <a:t>É útil pelo seu papel de fundente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554604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sSub>
                                  <m:sSubPr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dirty="0"/>
                            <a:t>Sulfato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500" dirty="0"/>
                            <a:t>Sulfato de cálcio, adicionado ao cimento para regular sua pega, retardando-a, teor máximo de 3%.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7627845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𝑀𝑔𝑂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dirty="0"/>
                            <a:t>Magnésio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500" dirty="0"/>
                            <a:t>E</a:t>
                          </a:r>
                          <a:r>
                            <a:rPr lang="pt-BR" sz="1500" b="0" i="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 contato com a água no concreto, se hidrata, transforma-se em hidróxido de magnésio e seu volume cresce. Esta expansão pode criar tensões internas suficientes para provocar trincas e fissuras. As normas brasileiras fixam o limite máximo de 6,5% para o teor de óxido de magnésio nos cimentos brasileiros, com exceção para o tipo CP III, que pela presença da escória não tem limite para o </a:t>
                          </a:r>
                          <a:r>
                            <a:rPr lang="pt-BR" sz="1500" b="0" i="0" kern="12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MgO</a:t>
                          </a:r>
                          <a:r>
                            <a:rPr lang="pt-BR" sz="1500" b="0" i="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.</a:t>
                          </a:r>
                          <a:endParaRPr lang="pt-BR" sz="15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73268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pt-BR" dirty="0"/>
                            <a:t>-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𝑁𝑎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oMath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dirty="0"/>
                            <a:t>Álcalis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500" dirty="0"/>
                            <a:t>Fundente na cozedura e aceleradores de pega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976393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Espaço Reservado para Conteúdo 3">
                <a:extLst>
                  <a:ext uri="{FF2B5EF4-FFF2-40B4-BE49-F238E27FC236}">
                    <a16:creationId xmlns:a16="http://schemas.microsoft.com/office/drawing/2014/main" id="{380896A4-F56B-4B5C-A7A3-8C035B5BADAF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58737629"/>
                  </p:ext>
                </p:extLst>
              </p:nvPr>
            </p:nvGraphicFramePr>
            <p:xfrm>
              <a:off x="262950" y="311418"/>
              <a:ext cx="8618100" cy="5720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78690">
                      <a:extLst>
                        <a:ext uri="{9D8B030D-6E8A-4147-A177-3AD203B41FA5}">
                          <a16:colId xmlns:a16="http://schemas.microsoft.com/office/drawing/2014/main" val="2282970829"/>
                        </a:ext>
                      </a:extLst>
                    </a:gridCol>
                    <a:gridCol w="1173141">
                      <a:extLst>
                        <a:ext uri="{9D8B030D-6E8A-4147-A177-3AD203B41FA5}">
                          <a16:colId xmlns:a16="http://schemas.microsoft.com/office/drawing/2014/main" val="272427061"/>
                        </a:ext>
                      </a:extLst>
                    </a:gridCol>
                    <a:gridCol w="5466269">
                      <a:extLst>
                        <a:ext uri="{9D8B030D-6E8A-4147-A177-3AD203B41FA5}">
                          <a16:colId xmlns:a16="http://schemas.microsoft.com/office/drawing/2014/main" val="2851308653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dirty="0"/>
                            <a:t>Elemento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pt-BR" dirty="0"/>
                            <a:t>Função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4936075"/>
                      </a:ext>
                    </a:extLst>
                  </a:tr>
                  <a:tr h="1005840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2"/>
                          <a:stretch>
                            <a:fillRect l="-308" t="-39394" r="-336615" b="-44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Cal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500" dirty="0"/>
                            <a:t>Componente essencial, as propriedades mecânicas aumentam com o teor de cal, desde que se encontre completamente combinada. Cal livre não pode ultrapassar 1,5%, pode causar expansão e fissuras.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57297387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2"/>
                          <a:stretch>
                            <a:fillRect l="-308" t="-255556" r="-336615" b="-7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dirty="0"/>
                            <a:t>Sílica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500" dirty="0"/>
                            <a:t>Provem da argila, combinada com a cal resulta nos principais compostos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5293918"/>
                      </a:ext>
                    </a:extLst>
                  </a:tr>
                  <a:tr h="777240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2"/>
                          <a:stretch>
                            <a:fillRect l="-308" t="-250000" r="-336615" b="-3992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dirty="0"/>
                            <a:t>Óxido de Alumina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500" dirty="0"/>
                            <a:t>A combinação desse óxido com a cal acelera a pega do aglomerante e reduz sua resistência aos sulfatos, razão pela qual deve ter pequena quantidade.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60868946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2"/>
                          <a:stretch>
                            <a:fillRect l="-308" t="-426667" r="-336615" b="-38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dirty="0"/>
                            <a:t>Óxido de Ferro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500" dirty="0"/>
                            <a:t>É útil pelo seu papel de fundente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5546045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2"/>
                          <a:stretch>
                            <a:fillRect l="-308" t="-614444" r="-336615" b="-35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dirty="0"/>
                            <a:t>Sulfato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500" dirty="0"/>
                            <a:t>Sulfato de cálcio, adicionado ao cimento para regular sua pega, retardando-a, teor máximo de 3%.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76278455"/>
                      </a:ext>
                    </a:extLst>
                  </a:tr>
                  <a:tr h="1463040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2"/>
                          <a:stretch>
                            <a:fillRect l="-308" t="-267917" r="-336615" b="-3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dirty="0"/>
                            <a:t>Magnésio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500" dirty="0"/>
                            <a:t>E</a:t>
                          </a:r>
                          <a:r>
                            <a:rPr lang="pt-BR" sz="1500" b="0" i="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 contato com a água no concreto, se hidrata, transforma-se em hidróxido de magnésio e seu volume cresce. Esta expansão pode criar tensões internas suficientes para provocar trincas e fissuras. As normas brasileiras fixam o limite máximo de 6,5% para o teor de óxido de magnésio nos cimentos brasileiros, com exceção para o tipo CP III, que pela presença da escória não tem limite para o </a:t>
                          </a:r>
                          <a:r>
                            <a:rPr lang="pt-BR" sz="1500" b="0" i="0" kern="12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MgO</a:t>
                          </a:r>
                          <a:r>
                            <a:rPr lang="pt-BR" sz="1500" b="0" i="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.</a:t>
                          </a:r>
                          <a:endParaRPr lang="pt-BR" sz="15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73268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2"/>
                          <a:stretch>
                            <a:fillRect l="-308" t="-1447541" r="-336615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dirty="0"/>
                            <a:t>Álcalis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500" dirty="0"/>
                            <a:t>Fundente na cozedura e aceleradores de pega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976393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45226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33" name="Rectangle 5126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134" name="Rectangle 5128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86200" y="634946"/>
            <a:ext cx="4776107" cy="1450757"/>
          </a:xfrm>
        </p:spPr>
        <p:txBody>
          <a:bodyPr>
            <a:normAutofit/>
          </a:bodyPr>
          <a:lstStyle/>
          <a:p>
            <a:r>
              <a:rPr lang="pt-BR"/>
              <a:t>Adição – escória de alto forno</a:t>
            </a:r>
            <a:endParaRPr lang="pt-BR" dirty="0"/>
          </a:p>
        </p:txBody>
      </p:sp>
      <p:pic>
        <p:nvPicPr>
          <p:cNvPr id="5122" name="Picture 2" descr="Resultado de imagem para escÃ³ria de alto forno">
            <a:extLst>
              <a:ext uri="{FF2B5EF4-FFF2-40B4-BE49-F238E27FC236}">
                <a16:creationId xmlns:a16="http://schemas.microsoft.com/office/drawing/2014/main" id="{88A8D687-F4C2-4486-8358-EE2FE205BB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9" r="27813" b="-2"/>
          <a:stretch/>
        </p:blipFill>
        <p:spPr bwMode="auto">
          <a:xfrm>
            <a:off x="20" y="-12128"/>
            <a:ext cx="3490702" cy="6870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35" name="Straight Connector 5130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65712" y="2085703"/>
            <a:ext cx="46280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6200" y="2198914"/>
            <a:ext cx="4776107" cy="3670180"/>
          </a:xfrm>
        </p:spPr>
        <p:txBody>
          <a:bodyPr>
            <a:noAutofit/>
          </a:bodyPr>
          <a:lstStyle/>
          <a:p>
            <a:pPr algn="just"/>
            <a:r>
              <a:rPr lang="pt-BR" sz="1600" dirty="0"/>
              <a:t>A escória de alto-forno é subproduto da produção de ferro em alto-forno, obtida sob forma granulada por resfriamento brusco. São obtidas durante a produção de ferro-gusa nas indústrias siderúrgicas e se assemelham aos grãos de areia. Antigamente, as escórias de alto-forno eram consideradas como um material sem maior utilidade, até ser descoberto que elas também tinham a propriedade de ligante hidráulico muito resistente, ou seja, que reagem em presença de água, desenvolvendo características aglomerantes de forma muito semelhante à do clínquer. Essa descoberta tornou possível adicionar a escória de alto-forno à moagem do clínquer com gesso, guardadas certas proporções, e obter como resultado um tipo de cimento que, além de atender plenamente aos usos mais comuns, apresenta melhoria de algumas propriedades, como maior durabilidade e maior resistência final.</a:t>
            </a:r>
          </a:p>
        </p:txBody>
      </p:sp>
    </p:spTree>
    <p:extLst>
      <p:ext uri="{BB962C8B-B14F-4D97-AF65-F5344CB8AC3E}">
        <p14:creationId xmlns:p14="http://schemas.microsoft.com/office/powerpoint/2010/main" val="104775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r>
              <a:rPr lang="pt-BR" sz="3100">
                <a:solidFill>
                  <a:srgbClr val="FFFFFF"/>
                </a:solidFill>
              </a:rPr>
              <a:t>Adição– materiais pozolânicos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56512" y="605896"/>
            <a:ext cx="4810247" cy="5646208"/>
          </a:xfrm>
        </p:spPr>
        <p:txBody>
          <a:bodyPr anchor="ctr">
            <a:normAutofit/>
          </a:bodyPr>
          <a:lstStyle/>
          <a:p>
            <a:pPr algn="just"/>
            <a:r>
              <a:rPr lang="pt-BR" sz="1700" dirty="0"/>
              <a:t>Os materiais </a:t>
            </a:r>
            <a:r>
              <a:rPr lang="pt-BR" sz="1700" dirty="0" err="1"/>
              <a:t>pozolânicos</a:t>
            </a:r>
            <a:r>
              <a:rPr lang="pt-BR" sz="1700" dirty="0"/>
              <a:t> são rochas vulcânicas ou matérias orgânicas fossilizadas encontradas na natureza, certos tipos de argilas queimadas em elevadas temperaturas (550ºC a 900ºC) e derivados da queima de carvão mineral nas usinas termelétricas, entre outros.</a:t>
            </a:r>
          </a:p>
          <a:p>
            <a:pPr algn="just"/>
            <a:r>
              <a:rPr lang="pt-BR" sz="1700" dirty="0"/>
              <a:t>A adição de </a:t>
            </a:r>
            <a:r>
              <a:rPr lang="pt-BR" sz="1700" dirty="0" err="1"/>
              <a:t>pozolana</a:t>
            </a:r>
            <a:r>
              <a:rPr lang="pt-BR" sz="1700" dirty="0"/>
              <a:t> propicia ao cimento maior resistência a meios agressivos como esgotos, água do mar, solos sulfurosos e a agregados reativos. Diminui também o calor de hidratação, permeabilidade, segregação de agregados e proporciona maior trabalhabilidade e estabilidade de volume, tornando o cimento </a:t>
            </a:r>
            <a:r>
              <a:rPr lang="pt-BR" sz="1700" dirty="0" err="1"/>
              <a:t>pozolânico</a:t>
            </a:r>
            <a:r>
              <a:rPr lang="pt-BR" sz="1700" dirty="0"/>
              <a:t> adequado a aplicações que exijam baixo calor de hidratação, como concretagens de grandes volumes.</a:t>
            </a:r>
          </a:p>
          <a:p>
            <a:pPr algn="just"/>
            <a:r>
              <a:rPr lang="pt-BR" sz="1700" dirty="0"/>
              <a:t>Outros materiais </a:t>
            </a:r>
            <a:r>
              <a:rPr lang="pt-BR" sz="1700" dirty="0" err="1"/>
              <a:t>pozolânicos</a:t>
            </a:r>
            <a:r>
              <a:rPr lang="pt-BR" sz="1700" dirty="0"/>
              <a:t> têm sido estudados, tais como as cinzas resultantes da queima de cascas de arroz e a sílica ativa, um pó finíssimo que sai das chaminés das fundições de </a:t>
            </a:r>
            <a:r>
              <a:rPr lang="pt-BR" sz="1700" dirty="0" err="1"/>
              <a:t>ferro-silício</a:t>
            </a:r>
            <a:r>
              <a:rPr lang="pt-BR" sz="1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183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iva">
  <a:themeElements>
    <a:clrScheme name="Retrospectiva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8380</TotalTime>
  <Words>1411</Words>
  <Application>Microsoft Office PowerPoint</Application>
  <PresentationFormat>Apresentação na tela (4:3)</PresentationFormat>
  <Paragraphs>94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Georgia</vt:lpstr>
      <vt:lpstr>Symbol</vt:lpstr>
      <vt:lpstr>Tahoma</vt:lpstr>
      <vt:lpstr>Times New Roman</vt:lpstr>
      <vt:lpstr>Retrospectiva</vt:lpstr>
      <vt:lpstr>Apresentação do PowerPoint</vt:lpstr>
      <vt:lpstr>Introdução</vt:lpstr>
      <vt:lpstr>Definição</vt:lpstr>
      <vt:lpstr>Matérias Primas</vt:lpstr>
      <vt:lpstr>Composição</vt:lpstr>
      <vt:lpstr>Componentes - gesso</vt:lpstr>
      <vt:lpstr>Apresentação do PowerPoint</vt:lpstr>
      <vt:lpstr>Adição – escória de alto forno</vt:lpstr>
      <vt:lpstr>Adição– materiais pozolânicos</vt:lpstr>
      <vt:lpstr>Adição – materiais carbonáticos</vt:lpstr>
      <vt:lpstr>Fabricação do Cimento</vt:lpstr>
      <vt:lpstr>Principias Constituintes do Cimento Portland</vt:lpstr>
      <vt:lpstr>Hidratação do Cimento</vt:lpstr>
      <vt:lpstr>Nomenclatura</vt:lpstr>
      <vt:lpstr>Tipos de cimento</vt:lpstr>
      <vt:lpstr>Tipos de Cimento: Aplicações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Talles Mello</dc:creator>
  <cp:lastModifiedBy>Talles Teylor Dos Santos Mello</cp:lastModifiedBy>
  <cp:revision>45</cp:revision>
  <dcterms:created xsi:type="dcterms:W3CDTF">2018-08-03T21:20:50Z</dcterms:created>
  <dcterms:modified xsi:type="dcterms:W3CDTF">2024-02-03T00:11:16Z</dcterms:modified>
</cp:coreProperties>
</file>