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6" r:id="rId2"/>
    <p:sldId id="256" r:id="rId3"/>
    <p:sldId id="257" r:id="rId4"/>
    <p:sldId id="259" r:id="rId5"/>
    <p:sldId id="260" r:id="rId6"/>
    <p:sldId id="261" r:id="rId7"/>
    <p:sldId id="262" r:id="rId8"/>
    <p:sldId id="273" r:id="rId9"/>
    <p:sldId id="274" r:id="rId10"/>
    <p:sldId id="258" r:id="rId11"/>
    <p:sldId id="275" r:id="rId12"/>
    <p:sldId id="269" r:id="rId13"/>
    <p:sldId id="270" r:id="rId14"/>
    <p:sldId id="271" r:id="rId15"/>
    <p:sldId id="268" r:id="rId16"/>
    <p:sldId id="264" r:id="rId17"/>
    <p:sldId id="265" r:id="rId18"/>
    <p:sldId id="272" r:id="rId19"/>
    <p:sldId id="267"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24" autoAdjust="0"/>
  </p:normalViewPr>
  <p:slideViewPr>
    <p:cSldViewPr snapToGrid="0">
      <p:cViewPr varScale="1">
        <p:scale>
          <a:sx n="65" d="100"/>
          <a:sy n="65" d="100"/>
        </p:scale>
        <p:origin x="9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C0DA7-9C33-4F33-A3F6-3E78D37EA8F0}" type="datetimeFigureOut">
              <a:rPr lang="pt-BR" smtClean="0"/>
              <a:t>02/04/2024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7B0FF-6728-49BB-8DAE-9FBADEB4C657}" type="slidenum">
              <a:rPr lang="pt-BR" smtClean="0"/>
              <a:t>‹nº›</a:t>
            </a:fld>
            <a:endParaRPr lang="pt-BR"/>
          </a:p>
        </p:txBody>
      </p:sp>
    </p:spTree>
    <p:extLst>
      <p:ext uri="{BB962C8B-B14F-4D97-AF65-F5344CB8AC3E}">
        <p14:creationId xmlns:p14="http://schemas.microsoft.com/office/powerpoint/2010/main" val="1576224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E7B0FF-6728-49BB-8DAE-9FBADEB4C657}" type="slidenum">
              <a:rPr lang="pt-BR" smtClean="0"/>
              <a:t>5</a:t>
            </a:fld>
            <a:endParaRPr lang="pt-BR"/>
          </a:p>
        </p:txBody>
      </p:sp>
    </p:spTree>
    <p:extLst>
      <p:ext uri="{BB962C8B-B14F-4D97-AF65-F5344CB8AC3E}">
        <p14:creationId xmlns:p14="http://schemas.microsoft.com/office/powerpoint/2010/main" val="278552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BE7B0FF-6728-49BB-8DAE-9FBADEB4C657}" type="slidenum">
              <a:rPr lang="pt-BR" smtClean="0"/>
              <a:t>17</a:t>
            </a:fld>
            <a:endParaRPr lang="pt-BR"/>
          </a:p>
        </p:txBody>
      </p:sp>
    </p:spTree>
    <p:extLst>
      <p:ext uri="{BB962C8B-B14F-4D97-AF65-F5344CB8AC3E}">
        <p14:creationId xmlns:p14="http://schemas.microsoft.com/office/powerpoint/2010/main" val="247194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281F408-E2E6-4B87-B25B-69EEF88D64A2}" type="datetimeFigureOut">
              <a:rPr lang="pt-BR" smtClean="0"/>
              <a:t>02/04/2024</a:t>
            </a:fld>
            <a:endParaRPr lang="pt-B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pt-B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7F19331-5BA3-4D42-8362-333997D9DD61}" type="slidenum">
              <a:rPr lang="pt-BR" smtClean="0"/>
              <a:t>‹nº›</a:t>
            </a:fld>
            <a:endParaRPr lang="pt-BR"/>
          </a:p>
        </p:txBody>
      </p:sp>
    </p:spTree>
    <p:extLst>
      <p:ext uri="{BB962C8B-B14F-4D97-AF65-F5344CB8AC3E}">
        <p14:creationId xmlns:p14="http://schemas.microsoft.com/office/powerpoint/2010/main" val="382013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281F408-E2E6-4B87-B25B-69EEF88D64A2}" type="datetimeFigureOut">
              <a:rPr lang="pt-BR" smtClean="0"/>
              <a:t>02/04/2024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2607343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281F408-E2E6-4B87-B25B-69EEF88D64A2}" type="datetimeFigureOut">
              <a:rPr lang="pt-BR" smtClean="0"/>
              <a:t>02/04/2024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3899284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281F408-E2E6-4B87-B25B-69EEF88D64A2}" type="datetimeFigureOut">
              <a:rPr lang="pt-BR" smtClean="0"/>
              <a:t>02/04/2024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166178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C281F408-E2E6-4B87-B25B-69EEF88D64A2}" type="datetimeFigureOut">
              <a:rPr lang="pt-BR" smtClean="0"/>
              <a:t>02/04/2024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154259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281F408-E2E6-4B87-B25B-69EEF88D64A2}" type="datetimeFigureOut">
              <a:rPr lang="pt-BR" smtClean="0"/>
              <a:t>02/04/2024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33476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C281F408-E2E6-4B87-B25B-69EEF88D64A2}" type="datetimeFigureOut">
              <a:rPr lang="pt-BR" smtClean="0"/>
              <a:t>02/04/2024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76520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281F408-E2E6-4B87-B25B-69EEF88D64A2}" type="datetimeFigureOut">
              <a:rPr lang="pt-BR" smtClean="0"/>
              <a:t>02/04/2024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163808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81F408-E2E6-4B87-B25B-69EEF88D64A2}" type="datetimeFigureOut">
              <a:rPr lang="pt-BR" smtClean="0"/>
              <a:t>02/04/2024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E7F19331-5BA3-4D42-8362-333997D9DD61}" type="slidenum">
              <a:rPr lang="pt-BR" smtClean="0"/>
              <a:t>‹nº›</a:t>
            </a:fld>
            <a:endParaRPr lang="pt-BR"/>
          </a:p>
        </p:txBody>
      </p:sp>
    </p:spTree>
    <p:extLst>
      <p:ext uri="{BB962C8B-B14F-4D97-AF65-F5344CB8AC3E}">
        <p14:creationId xmlns:p14="http://schemas.microsoft.com/office/powerpoint/2010/main" val="29745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pt-BR"/>
              <a:t>Clique para editar os estilos de texto Mestres</a:t>
            </a:r>
          </a:p>
        </p:txBody>
      </p:sp>
      <p:sp>
        <p:nvSpPr>
          <p:cNvPr id="5" name="Date Placeholder 4"/>
          <p:cNvSpPr>
            <a:spLocks noGrp="1"/>
          </p:cNvSpPr>
          <p:nvPr>
            <p:ph type="dt" sz="half" idx="10"/>
          </p:nvPr>
        </p:nvSpPr>
        <p:spPr/>
        <p:txBody>
          <a:bodyPr/>
          <a:lstStyle/>
          <a:p>
            <a:fld id="{C281F408-E2E6-4B87-B25B-69EEF88D64A2}" type="datetimeFigureOut">
              <a:rPr lang="pt-BR" smtClean="0"/>
              <a:t>02/04/2024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7F19331-5BA3-4D42-8362-333997D9DD61}" type="slidenum">
              <a:rPr lang="pt-BR" smtClean="0"/>
              <a:t>‹nº›</a:t>
            </a:fld>
            <a:endParaRPr lang="pt-BR"/>
          </a:p>
        </p:txBody>
      </p:sp>
    </p:spTree>
    <p:extLst>
      <p:ext uri="{BB962C8B-B14F-4D97-AF65-F5344CB8AC3E}">
        <p14:creationId xmlns:p14="http://schemas.microsoft.com/office/powerpoint/2010/main" val="130907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281F408-E2E6-4B87-B25B-69EEF88D64A2}" type="datetimeFigureOut">
              <a:rPr lang="pt-BR" smtClean="0"/>
              <a:t>02/04/2024</a:t>
            </a:fld>
            <a:endParaRPr lang="pt-B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pt-B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7F19331-5BA3-4D42-8362-333997D9DD61}" type="slidenum">
              <a:rPr lang="pt-BR" smtClean="0"/>
              <a:t>‹nº›</a:t>
            </a:fld>
            <a:endParaRPr lang="pt-BR"/>
          </a:p>
        </p:txBody>
      </p:sp>
    </p:spTree>
    <p:extLst>
      <p:ext uri="{BB962C8B-B14F-4D97-AF65-F5344CB8AC3E}">
        <p14:creationId xmlns:p14="http://schemas.microsoft.com/office/powerpoint/2010/main" val="37802913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281F408-E2E6-4B87-B25B-69EEF88D64A2}" type="datetimeFigureOut">
              <a:rPr lang="pt-BR" smtClean="0"/>
              <a:t>02/04/2024</a:t>
            </a:fld>
            <a:endParaRPr lang="pt-BR"/>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pt-BR"/>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7F19331-5BA3-4D42-8362-333997D9DD61}" type="slidenum">
              <a:rPr lang="pt-BR" smtClean="0"/>
              <a:t>‹nº›</a:t>
            </a:fld>
            <a:endParaRPr lang="pt-BR"/>
          </a:p>
        </p:txBody>
      </p:sp>
    </p:spTree>
    <p:extLst>
      <p:ext uri="{BB962C8B-B14F-4D97-AF65-F5344CB8AC3E}">
        <p14:creationId xmlns:p14="http://schemas.microsoft.com/office/powerpoint/2010/main" val="38361346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14FF03-0277-4821-BA31-819EFE00502F}"/>
              </a:ext>
            </a:extLst>
          </p:cNvPr>
          <p:cNvSpPr>
            <a:spLocks noGrp="1"/>
          </p:cNvSpPr>
          <p:nvPr>
            <p:ph type="ctrTitle"/>
          </p:nvPr>
        </p:nvSpPr>
        <p:spPr>
          <a:xfrm>
            <a:off x="5270089" y="619431"/>
            <a:ext cx="6263149" cy="3869205"/>
          </a:xfrm>
        </p:spPr>
        <p:txBody>
          <a:bodyPr>
            <a:normAutofit/>
          </a:bodyPr>
          <a:lstStyle/>
          <a:p>
            <a:r>
              <a:rPr lang="pt-BR" sz="7500"/>
              <a:t>Processo de Segurança contra Incêndio e Pânico (PSCIP)</a:t>
            </a:r>
          </a:p>
        </p:txBody>
      </p:sp>
      <p:sp>
        <p:nvSpPr>
          <p:cNvPr id="3" name="Subtítulo 2">
            <a:extLst>
              <a:ext uri="{FF2B5EF4-FFF2-40B4-BE49-F238E27FC236}">
                <a16:creationId xmlns:a16="http://schemas.microsoft.com/office/drawing/2014/main" id="{E678227E-00DF-459F-8A1B-EE80F85ECE81}"/>
              </a:ext>
            </a:extLst>
          </p:cNvPr>
          <p:cNvSpPr>
            <a:spLocks noGrp="1"/>
          </p:cNvSpPr>
          <p:nvPr>
            <p:ph type="subTitle" idx="1"/>
          </p:nvPr>
        </p:nvSpPr>
        <p:spPr>
          <a:xfrm>
            <a:off x="5270088" y="4488637"/>
            <a:ext cx="6263149" cy="1387775"/>
          </a:xfrm>
        </p:spPr>
        <p:txBody>
          <a:bodyPr>
            <a:normAutofit/>
          </a:bodyPr>
          <a:lstStyle/>
          <a:p>
            <a:r>
              <a:rPr lang="pt-BR" sz="1200" dirty="0"/>
              <a:t>Adaptado da aula de </a:t>
            </a:r>
            <a:r>
              <a:rPr lang="pt-BR" sz="1200" dirty="0" err="1"/>
              <a:t>Prof</a:t>
            </a:r>
            <a:r>
              <a:rPr lang="pt-BR" sz="1200" dirty="0"/>
              <a:t>: Paulo Gustavo von Krüger</a:t>
            </a:r>
          </a:p>
          <a:p>
            <a:endParaRPr lang="pt-BR" sz="2200" dirty="0"/>
          </a:p>
          <a:p>
            <a:r>
              <a:rPr lang="pt-BR" sz="2200" dirty="0" err="1"/>
              <a:t>Disponivel</a:t>
            </a:r>
            <a:r>
              <a:rPr lang="pt-BR" sz="2200" dirty="0"/>
              <a:t> em: www.tallesmello.com.br</a:t>
            </a:r>
          </a:p>
        </p:txBody>
      </p:sp>
      <p:pic>
        <p:nvPicPr>
          <p:cNvPr id="1026" name="Picture 2" descr="Importância do projeto contra incêndio - Encad Projetos">
            <a:extLst>
              <a:ext uri="{FF2B5EF4-FFF2-40B4-BE49-F238E27FC236}">
                <a16:creationId xmlns:a16="http://schemas.microsoft.com/office/drawing/2014/main" id="{D5EC1D3B-3854-4286-A1E8-40A8E46E8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7" b="2099"/>
          <a:stretch/>
        </p:blipFill>
        <p:spPr bwMode="auto">
          <a:xfrm>
            <a:off x="633999" y="2299079"/>
            <a:ext cx="4001315" cy="2250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909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A97F6A-9688-4082-836D-44CD2CE97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840" y="0"/>
            <a:ext cx="547116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5975F2-9720-4D05-A207-2D166CF36154}"/>
              </a:ext>
            </a:extLst>
          </p:cNvPr>
          <p:cNvSpPr>
            <a:spLocks noGrp="1"/>
          </p:cNvSpPr>
          <p:nvPr>
            <p:ph type="title"/>
          </p:nvPr>
        </p:nvSpPr>
        <p:spPr>
          <a:xfrm>
            <a:off x="7197213" y="499533"/>
            <a:ext cx="4345858" cy="1658198"/>
          </a:xfrm>
        </p:spPr>
        <p:txBody>
          <a:bodyPr>
            <a:normAutofit/>
          </a:bodyPr>
          <a:lstStyle/>
          <a:p>
            <a:r>
              <a:rPr lang="pt-BR" sz="4800"/>
              <a:t>Carga de Incêndio</a:t>
            </a:r>
          </a:p>
        </p:txBody>
      </p:sp>
      <p:pic>
        <p:nvPicPr>
          <p:cNvPr id="5" name="Imagem 4">
            <a:extLst>
              <a:ext uri="{FF2B5EF4-FFF2-40B4-BE49-F238E27FC236}">
                <a16:creationId xmlns:a16="http://schemas.microsoft.com/office/drawing/2014/main" id="{A676E724-6646-46FF-8DF1-F32266499147}"/>
              </a:ext>
            </a:extLst>
          </p:cNvPr>
          <p:cNvPicPr>
            <a:picLocks noChangeAspect="1"/>
          </p:cNvPicPr>
          <p:nvPr/>
        </p:nvPicPr>
        <p:blipFill>
          <a:blip r:embed="rId2"/>
          <a:stretch>
            <a:fillRect/>
          </a:stretch>
        </p:blipFill>
        <p:spPr>
          <a:xfrm>
            <a:off x="643192" y="1440690"/>
            <a:ext cx="5451627" cy="3656578"/>
          </a:xfrm>
          <a:prstGeom prst="rect">
            <a:avLst/>
          </a:prstGeom>
        </p:spPr>
      </p:pic>
      <p:sp>
        <p:nvSpPr>
          <p:cNvPr id="3" name="Espaço Reservado para Conteúdo 2">
            <a:extLst>
              <a:ext uri="{FF2B5EF4-FFF2-40B4-BE49-F238E27FC236}">
                <a16:creationId xmlns:a16="http://schemas.microsoft.com/office/drawing/2014/main" id="{DAF8C5F3-4460-477E-AEE1-9624EDA52194}"/>
              </a:ext>
            </a:extLst>
          </p:cNvPr>
          <p:cNvSpPr>
            <a:spLocks noGrp="1"/>
          </p:cNvSpPr>
          <p:nvPr>
            <p:ph idx="1"/>
          </p:nvPr>
        </p:nvSpPr>
        <p:spPr>
          <a:xfrm>
            <a:off x="7197213" y="2011680"/>
            <a:ext cx="4345858" cy="3864732"/>
          </a:xfrm>
        </p:spPr>
        <p:txBody>
          <a:bodyPr>
            <a:normAutofit/>
          </a:bodyPr>
          <a:lstStyle/>
          <a:p>
            <a:pPr algn="just"/>
            <a:r>
              <a:rPr lang="pt-BR" dirty="0"/>
              <a:t>“Soma das energias caloríficas que poderiam ser liberadas pela combustão completa de todos os materiais combustíveis em um espaço, inclusive os revestimentos das paredes divisórias, pisos e tetos” (NBR 14.432:2001)</a:t>
            </a:r>
          </a:p>
          <a:p>
            <a:pPr algn="just"/>
            <a:endParaRPr lang="pt-BR" dirty="0"/>
          </a:p>
          <a:p>
            <a:pPr algn="just"/>
            <a:r>
              <a:rPr lang="pt-BR" dirty="0"/>
              <a:t>Anexo A: NT 14</a:t>
            </a:r>
          </a:p>
        </p:txBody>
      </p:sp>
    </p:spTree>
    <p:extLst>
      <p:ext uri="{BB962C8B-B14F-4D97-AF65-F5344CB8AC3E}">
        <p14:creationId xmlns:p14="http://schemas.microsoft.com/office/powerpoint/2010/main" val="377223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7DA24-F1ED-431D-98EC-0234A6C214A8}"/>
              </a:ext>
            </a:extLst>
          </p:cNvPr>
          <p:cNvSpPr>
            <a:spLocks noGrp="1"/>
          </p:cNvSpPr>
          <p:nvPr>
            <p:ph type="title"/>
          </p:nvPr>
        </p:nvSpPr>
        <p:spPr/>
        <p:txBody>
          <a:bodyPr/>
          <a:lstStyle/>
          <a:p>
            <a:r>
              <a:rPr lang="pt-BR" dirty="0"/>
              <a:t>Medidas de Segurança Simplificado</a:t>
            </a:r>
          </a:p>
        </p:txBody>
      </p:sp>
      <p:pic>
        <p:nvPicPr>
          <p:cNvPr id="5" name="Imagem 4">
            <a:extLst>
              <a:ext uri="{FF2B5EF4-FFF2-40B4-BE49-F238E27FC236}">
                <a16:creationId xmlns:a16="http://schemas.microsoft.com/office/drawing/2014/main" id="{8861F36D-C01F-4C73-8DBD-31E1A691F7F8}"/>
              </a:ext>
            </a:extLst>
          </p:cNvPr>
          <p:cNvPicPr>
            <a:picLocks noChangeAspect="1"/>
          </p:cNvPicPr>
          <p:nvPr/>
        </p:nvPicPr>
        <p:blipFill>
          <a:blip r:embed="rId2"/>
          <a:stretch>
            <a:fillRect/>
          </a:stretch>
        </p:blipFill>
        <p:spPr>
          <a:xfrm>
            <a:off x="1400094" y="1717896"/>
            <a:ext cx="8944824" cy="4318503"/>
          </a:xfrm>
          <a:prstGeom prst="rect">
            <a:avLst/>
          </a:prstGeom>
        </p:spPr>
      </p:pic>
      <p:sp>
        <p:nvSpPr>
          <p:cNvPr id="6" name="CaixaDeTexto 5">
            <a:extLst>
              <a:ext uri="{FF2B5EF4-FFF2-40B4-BE49-F238E27FC236}">
                <a16:creationId xmlns:a16="http://schemas.microsoft.com/office/drawing/2014/main" id="{D5CFC51E-7E92-4995-AE20-D665D48AF826}"/>
              </a:ext>
            </a:extLst>
          </p:cNvPr>
          <p:cNvSpPr txBox="1"/>
          <p:nvPr/>
        </p:nvSpPr>
        <p:spPr>
          <a:xfrm>
            <a:off x="465496" y="6173801"/>
            <a:ext cx="11860161" cy="369332"/>
          </a:xfrm>
          <a:prstGeom prst="rect">
            <a:avLst/>
          </a:prstGeom>
          <a:noFill/>
        </p:spPr>
        <p:txBody>
          <a:bodyPr wrap="square">
            <a:spAutoFit/>
          </a:bodyPr>
          <a:lstStyle/>
          <a:p>
            <a:pPr algn="l"/>
            <a:r>
              <a:rPr lang="pt-BR" sz="1800" b="1" i="0" u="none" strike="noStrike" baseline="0" dirty="0">
                <a:solidFill>
                  <a:srgbClr val="000000"/>
                </a:solidFill>
                <a:latin typeface="Cambria,Bold"/>
              </a:rPr>
              <a:t>Exigências para edificações com área menor ou igual a 900 m² e com altura inferior ou igual a 10,00 m</a:t>
            </a:r>
          </a:p>
        </p:txBody>
      </p:sp>
    </p:spTree>
    <p:extLst>
      <p:ext uri="{BB962C8B-B14F-4D97-AF65-F5344CB8AC3E}">
        <p14:creationId xmlns:p14="http://schemas.microsoft.com/office/powerpoint/2010/main" val="106353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A17C0-BDDB-49FC-8261-14F4681F3033}"/>
              </a:ext>
            </a:extLst>
          </p:cNvPr>
          <p:cNvSpPr>
            <a:spLocks noGrp="1"/>
          </p:cNvSpPr>
          <p:nvPr>
            <p:ph type="title"/>
          </p:nvPr>
        </p:nvSpPr>
        <p:spPr/>
        <p:txBody>
          <a:bodyPr/>
          <a:lstStyle/>
          <a:p>
            <a:r>
              <a:rPr lang="pt-BR" dirty="0"/>
              <a:t>Acesso de Viaturas (NT 06)</a:t>
            </a:r>
          </a:p>
        </p:txBody>
      </p:sp>
      <p:sp>
        <p:nvSpPr>
          <p:cNvPr id="3" name="Espaço Reservado para Conteúdo 2">
            <a:extLst>
              <a:ext uri="{FF2B5EF4-FFF2-40B4-BE49-F238E27FC236}">
                <a16:creationId xmlns:a16="http://schemas.microsoft.com/office/drawing/2014/main" id="{2DEABC2B-3D61-4CCD-8E55-D7172A5C21AF}"/>
              </a:ext>
            </a:extLst>
          </p:cNvPr>
          <p:cNvSpPr>
            <a:spLocks noGrp="1"/>
          </p:cNvSpPr>
          <p:nvPr>
            <p:ph idx="1"/>
          </p:nvPr>
        </p:nvSpPr>
        <p:spPr>
          <a:xfrm>
            <a:off x="647933" y="2592282"/>
            <a:ext cx="3805620" cy="3766185"/>
          </a:xfrm>
        </p:spPr>
        <p:txBody>
          <a:bodyPr>
            <a:normAutofit/>
          </a:bodyPr>
          <a:lstStyle/>
          <a:p>
            <a:pPr algn="just"/>
            <a:r>
              <a:rPr lang="pt-BR" sz="2600" dirty="0"/>
              <a:t>Os condomínios residências unifamiliares, térreos ou assobradados, com arruamentos internos que excedam 100 m de comprimento, devem possuir via de acesso.</a:t>
            </a:r>
          </a:p>
        </p:txBody>
      </p:sp>
      <p:pic>
        <p:nvPicPr>
          <p:cNvPr id="5" name="Imagem 4">
            <a:extLst>
              <a:ext uri="{FF2B5EF4-FFF2-40B4-BE49-F238E27FC236}">
                <a16:creationId xmlns:a16="http://schemas.microsoft.com/office/drawing/2014/main" id="{53C3F279-ADB5-4D54-84A6-157274BAAE47}"/>
              </a:ext>
            </a:extLst>
          </p:cNvPr>
          <p:cNvPicPr>
            <a:picLocks noChangeAspect="1"/>
          </p:cNvPicPr>
          <p:nvPr/>
        </p:nvPicPr>
        <p:blipFill>
          <a:blip r:embed="rId2"/>
          <a:stretch>
            <a:fillRect/>
          </a:stretch>
        </p:blipFill>
        <p:spPr>
          <a:xfrm>
            <a:off x="4540045" y="2380263"/>
            <a:ext cx="4276110" cy="2929467"/>
          </a:xfrm>
          <a:prstGeom prst="rect">
            <a:avLst/>
          </a:prstGeom>
        </p:spPr>
      </p:pic>
      <p:pic>
        <p:nvPicPr>
          <p:cNvPr id="9" name="Imagem 8">
            <a:extLst>
              <a:ext uri="{FF2B5EF4-FFF2-40B4-BE49-F238E27FC236}">
                <a16:creationId xmlns:a16="http://schemas.microsoft.com/office/drawing/2014/main" id="{54120CDE-58C7-4C04-B141-F261841734F3}"/>
              </a:ext>
            </a:extLst>
          </p:cNvPr>
          <p:cNvPicPr>
            <a:picLocks noChangeAspect="1"/>
          </p:cNvPicPr>
          <p:nvPr/>
        </p:nvPicPr>
        <p:blipFill>
          <a:blip r:embed="rId3"/>
          <a:stretch>
            <a:fillRect/>
          </a:stretch>
        </p:blipFill>
        <p:spPr>
          <a:xfrm>
            <a:off x="8902648" y="2228954"/>
            <a:ext cx="3331675" cy="3232087"/>
          </a:xfrm>
          <a:prstGeom prst="rect">
            <a:avLst/>
          </a:prstGeom>
        </p:spPr>
      </p:pic>
    </p:spTree>
    <p:extLst>
      <p:ext uri="{BB962C8B-B14F-4D97-AF65-F5344CB8AC3E}">
        <p14:creationId xmlns:p14="http://schemas.microsoft.com/office/powerpoint/2010/main" val="379556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5D6761-6039-40EB-BCB8-2EEDE7E84E9A}"/>
              </a:ext>
            </a:extLst>
          </p:cNvPr>
          <p:cNvSpPr>
            <a:spLocks noGrp="1"/>
          </p:cNvSpPr>
          <p:nvPr>
            <p:ph type="title"/>
          </p:nvPr>
        </p:nvSpPr>
        <p:spPr>
          <a:xfrm>
            <a:off x="657225" y="499533"/>
            <a:ext cx="8014828" cy="1658198"/>
          </a:xfrm>
        </p:spPr>
        <p:txBody>
          <a:bodyPr>
            <a:normAutofit/>
          </a:bodyPr>
          <a:lstStyle/>
          <a:p>
            <a:r>
              <a:rPr lang="pt-BR" sz="4500" dirty="0"/>
              <a:t>Separação entre Edificações (NT 07)</a:t>
            </a:r>
          </a:p>
        </p:txBody>
      </p:sp>
      <p:pic>
        <p:nvPicPr>
          <p:cNvPr id="7" name="Imagem 6">
            <a:extLst>
              <a:ext uri="{FF2B5EF4-FFF2-40B4-BE49-F238E27FC236}">
                <a16:creationId xmlns:a16="http://schemas.microsoft.com/office/drawing/2014/main" id="{8FF2F263-81FA-433B-8711-13F7E8DE5D7D}"/>
              </a:ext>
            </a:extLst>
          </p:cNvPr>
          <p:cNvPicPr>
            <a:picLocks noChangeAspect="1"/>
          </p:cNvPicPr>
          <p:nvPr/>
        </p:nvPicPr>
        <p:blipFill>
          <a:blip r:embed="rId2"/>
          <a:stretch>
            <a:fillRect/>
          </a:stretch>
        </p:blipFill>
        <p:spPr>
          <a:xfrm>
            <a:off x="6633031" y="3864693"/>
            <a:ext cx="2443145" cy="2646741"/>
          </a:xfrm>
          <a:prstGeom prst="rect">
            <a:avLst/>
          </a:prstGeom>
        </p:spPr>
      </p:pic>
      <p:pic>
        <p:nvPicPr>
          <p:cNvPr id="9" name="Imagem 8">
            <a:extLst>
              <a:ext uri="{FF2B5EF4-FFF2-40B4-BE49-F238E27FC236}">
                <a16:creationId xmlns:a16="http://schemas.microsoft.com/office/drawing/2014/main" id="{1DA9F3A1-5BAE-4C9C-B98E-E154CFBA5D61}"/>
              </a:ext>
            </a:extLst>
          </p:cNvPr>
          <p:cNvPicPr>
            <a:picLocks noChangeAspect="1"/>
          </p:cNvPicPr>
          <p:nvPr/>
        </p:nvPicPr>
        <p:blipFill>
          <a:blip r:embed="rId3"/>
          <a:stretch>
            <a:fillRect/>
          </a:stretch>
        </p:blipFill>
        <p:spPr>
          <a:xfrm>
            <a:off x="1204439" y="2181587"/>
            <a:ext cx="4354532" cy="3076572"/>
          </a:xfrm>
          <a:prstGeom prst="rect">
            <a:avLst/>
          </a:prstGeom>
        </p:spPr>
      </p:pic>
      <p:sp>
        <p:nvSpPr>
          <p:cNvPr id="11" name="CaixaDeTexto 10">
            <a:extLst>
              <a:ext uri="{FF2B5EF4-FFF2-40B4-BE49-F238E27FC236}">
                <a16:creationId xmlns:a16="http://schemas.microsoft.com/office/drawing/2014/main" id="{C1262E87-DB17-4AC2-AED4-E7D8E98A7E23}"/>
              </a:ext>
            </a:extLst>
          </p:cNvPr>
          <p:cNvSpPr txBox="1"/>
          <p:nvPr/>
        </p:nvSpPr>
        <p:spPr>
          <a:xfrm>
            <a:off x="6360204" y="3070041"/>
            <a:ext cx="5614219" cy="584775"/>
          </a:xfrm>
          <a:prstGeom prst="rect">
            <a:avLst/>
          </a:prstGeom>
          <a:noFill/>
        </p:spPr>
        <p:txBody>
          <a:bodyPr wrap="square">
            <a:spAutoFit/>
          </a:bodyPr>
          <a:lstStyle/>
          <a:p>
            <a:pPr algn="just"/>
            <a:r>
              <a:rPr lang="pt-BR" sz="1600" b="1" i="0" u="none" strike="noStrike" baseline="0" dirty="0">
                <a:latin typeface="Arial" panose="020B0604020202020204" pitchFamily="34" charset="0"/>
              </a:rPr>
              <a:t>Tabela 3: </a:t>
            </a:r>
            <a:r>
              <a:rPr lang="pt-BR" sz="1600" b="0" i="0" u="none" strike="noStrike" baseline="0" dirty="0">
                <a:latin typeface="Arial" panose="020B0604020202020204" pitchFamily="34" charset="0"/>
              </a:rPr>
              <a:t>Distância de separação, em metros, para edificações que possuam até 10 m de altura e até 900 m²</a:t>
            </a:r>
            <a:endParaRPr lang="pt-BR" sz="1600" dirty="0"/>
          </a:p>
        </p:txBody>
      </p:sp>
      <p:sp>
        <p:nvSpPr>
          <p:cNvPr id="4" name="CaixaDeTexto 3">
            <a:extLst>
              <a:ext uri="{FF2B5EF4-FFF2-40B4-BE49-F238E27FC236}">
                <a16:creationId xmlns:a16="http://schemas.microsoft.com/office/drawing/2014/main" id="{DA6CD605-8A2A-286E-5FC6-E4E26C8A9058}"/>
              </a:ext>
            </a:extLst>
          </p:cNvPr>
          <p:cNvSpPr txBox="1"/>
          <p:nvPr/>
        </p:nvSpPr>
        <p:spPr>
          <a:xfrm>
            <a:off x="657224" y="5363921"/>
            <a:ext cx="5748643" cy="1169551"/>
          </a:xfrm>
          <a:prstGeom prst="rect">
            <a:avLst/>
          </a:prstGeom>
          <a:noFill/>
        </p:spPr>
        <p:txBody>
          <a:bodyPr wrap="square">
            <a:spAutoFit/>
          </a:bodyPr>
          <a:lstStyle/>
          <a:p>
            <a:pPr algn="just"/>
            <a:r>
              <a:rPr lang="pt-BR" sz="1400" b="0" i="0" u="none" strike="noStrike" baseline="0" dirty="0">
                <a:latin typeface="Arial" panose="020B0604020202020204" pitchFamily="34" charset="0"/>
              </a:rPr>
              <a:t>Esta Norma Técnica (NT) aplica-se a todas as edificações, independente de sua ocupação, altura, número de pavimentos, volume, área total e área específica de pavimento, para considerar-se uma edificação como risco isolado em relação à(s) outra(s) adjacente(s) </a:t>
            </a:r>
            <a:r>
              <a:rPr lang="pt-BR" sz="1400" b="1" i="0" u="none" strike="noStrike" baseline="0" dirty="0">
                <a:solidFill>
                  <a:srgbClr val="FF0000"/>
                </a:solidFill>
                <a:latin typeface="Arial" panose="020B0604020202020204" pitchFamily="34" charset="0"/>
              </a:rPr>
              <a:t>na mesma propriedade.</a:t>
            </a:r>
            <a:endParaRPr lang="pt-BR" sz="1400" b="1" dirty="0">
              <a:solidFill>
                <a:srgbClr val="FF0000"/>
              </a:solidFill>
            </a:endParaRPr>
          </a:p>
        </p:txBody>
      </p:sp>
      <p:pic>
        <p:nvPicPr>
          <p:cNvPr id="1026" name="Picture 2" descr="Instrução Técnica nº 07/2019Separação entre edificações (isolamento de  risco) - Guia SegCI">
            <a:extLst>
              <a:ext uri="{FF2B5EF4-FFF2-40B4-BE49-F238E27FC236}">
                <a16:creationId xmlns:a16="http://schemas.microsoft.com/office/drawing/2014/main" id="{16640AAD-AA77-4FD4-DAD8-727EAA234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5372" y="351874"/>
            <a:ext cx="3181657" cy="25082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 que é isolamento de risco?">
            <a:extLst>
              <a:ext uri="{FF2B5EF4-FFF2-40B4-BE49-F238E27FC236}">
                <a16:creationId xmlns:a16="http://schemas.microsoft.com/office/drawing/2014/main" id="{C8F409CF-13F7-D797-02DA-99F235E8D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67313" y="4427429"/>
            <a:ext cx="2520014" cy="152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39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A5B22-6A24-4DE2-8521-30F2523B981B}"/>
              </a:ext>
            </a:extLst>
          </p:cNvPr>
          <p:cNvSpPr>
            <a:spLocks noGrp="1"/>
          </p:cNvSpPr>
          <p:nvPr>
            <p:ph type="title"/>
          </p:nvPr>
        </p:nvSpPr>
        <p:spPr>
          <a:xfrm>
            <a:off x="2009527" y="-317614"/>
            <a:ext cx="7508875" cy="1658198"/>
          </a:xfrm>
        </p:spPr>
        <p:txBody>
          <a:bodyPr vert="horz" lIns="91440" tIns="45720" rIns="91440" bIns="45720" rtlCol="0" anchor="ctr">
            <a:normAutofit/>
          </a:bodyPr>
          <a:lstStyle/>
          <a:p>
            <a:r>
              <a:rPr lang="en-US" dirty="0" err="1"/>
              <a:t>Compartimentação</a:t>
            </a:r>
            <a:r>
              <a:rPr lang="en-US" dirty="0"/>
              <a:t> (NT 09)</a:t>
            </a:r>
          </a:p>
        </p:txBody>
      </p:sp>
      <p:pic>
        <p:nvPicPr>
          <p:cNvPr id="5" name="Imagem 4">
            <a:extLst>
              <a:ext uri="{FF2B5EF4-FFF2-40B4-BE49-F238E27FC236}">
                <a16:creationId xmlns:a16="http://schemas.microsoft.com/office/drawing/2014/main" id="{76C57554-F083-4664-A964-C9098FF0569D}"/>
              </a:ext>
            </a:extLst>
          </p:cNvPr>
          <p:cNvPicPr>
            <a:picLocks noChangeAspect="1"/>
          </p:cNvPicPr>
          <p:nvPr/>
        </p:nvPicPr>
        <p:blipFill>
          <a:blip r:embed="rId2"/>
          <a:stretch>
            <a:fillRect/>
          </a:stretch>
        </p:blipFill>
        <p:spPr>
          <a:xfrm>
            <a:off x="-88204" y="1073129"/>
            <a:ext cx="3448478" cy="2169204"/>
          </a:xfrm>
          <a:prstGeom prst="rect">
            <a:avLst/>
          </a:prstGeom>
        </p:spPr>
      </p:pic>
      <p:sp>
        <p:nvSpPr>
          <p:cNvPr id="8" name="CaixaDeTexto 7">
            <a:extLst>
              <a:ext uri="{FF2B5EF4-FFF2-40B4-BE49-F238E27FC236}">
                <a16:creationId xmlns:a16="http://schemas.microsoft.com/office/drawing/2014/main" id="{C777E006-1F2A-43F3-8BA8-191BF8968672}"/>
              </a:ext>
            </a:extLst>
          </p:cNvPr>
          <p:cNvSpPr txBox="1"/>
          <p:nvPr/>
        </p:nvSpPr>
        <p:spPr>
          <a:xfrm>
            <a:off x="3347975" y="1149056"/>
            <a:ext cx="8583469" cy="3766185"/>
          </a:xfrm>
          <a:prstGeom prst="rect">
            <a:avLst/>
          </a:prstGeom>
        </p:spPr>
        <p:txBody>
          <a:bodyPr vert="horz" lIns="91440" tIns="45720" rIns="91440" bIns="45720" rtlCol="0">
            <a:normAutofit/>
          </a:bodyPr>
          <a:lstStyle/>
          <a:p>
            <a:pPr algn="just" defTabSz="914400">
              <a:lnSpc>
                <a:spcPct val="85000"/>
              </a:lnSpc>
              <a:spcAft>
                <a:spcPts val="600"/>
              </a:spcAft>
              <a:buFont typeface="Arial" pitchFamily="34" charset="0"/>
              <a:buChar char=" "/>
            </a:pPr>
            <a:r>
              <a:rPr lang="pt-BR" sz="2200" dirty="0">
                <a:solidFill>
                  <a:schemeClr val="tx1">
                    <a:lumMod val="85000"/>
                    <a:lumOff val="15000"/>
                  </a:schemeClr>
                </a:solidFill>
              </a:rPr>
              <a:t>A compartimentação é uma medida de segurança passiva que visa a contenção do incêndio em seu ambiente ou pavimento de origem e é obtida pela subdivisão do edifício em células capazes de suportar ação da queima dos materiais combustíveis nelas contidos, impedindo e rápido alastramento do fogo.</a:t>
            </a:r>
            <a:endParaRPr lang="en-US" sz="2200" dirty="0">
              <a:solidFill>
                <a:schemeClr val="tx1">
                  <a:lumMod val="85000"/>
                  <a:lumOff val="15000"/>
                </a:schemeClr>
              </a:solidFill>
            </a:endParaRPr>
          </a:p>
          <a:p>
            <a:pPr algn="just" defTabSz="914400">
              <a:lnSpc>
                <a:spcPct val="85000"/>
              </a:lnSpc>
              <a:spcAft>
                <a:spcPts val="600"/>
              </a:spcAft>
              <a:buFont typeface="Arial" pitchFamily="34" charset="0"/>
              <a:buChar char=" "/>
            </a:pPr>
            <a:r>
              <a:rPr lang="en-US" sz="2200" dirty="0">
                <a:solidFill>
                  <a:schemeClr val="tx1">
                    <a:lumMod val="85000"/>
                    <a:lumOff val="15000"/>
                  </a:schemeClr>
                </a:solidFill>
              </a:rPr>
              <a:t>A </a:t>
            </a:r>
            <a:r>
              <a:rPr lang="en-US" sz="2200" dirty="0" err="1">
                <a:solidFill>
                  <a:schemeClr val="tx1">
                    <a:lumMod val="85000"/>
                    <a:lumOff val="15000"/>
                  </a:schemeClr>
                </a:solidFill>
              </a:rPr>
              <a:t>compartimentação</a:t>
            </a:r>
            <a:r>
              <a:rPr lang="en-US" sz="2200" dirty="0">
                <a:solidFill>
                  <a:schemeClr val="tx1">
                    <a:lumMod val="85000"/>
                    <a:lumOff val="15000"/>
                  </a:schemeClr>
                </a:solidFill>
              </a:rPr>
              <a:t> vertical é </a:t>
            </a:r>
            <a:r>
              <a:rPr lang="en-US" sz="2200" dirty="0" err="1">
                <a:solidFill>
                  <a:schemeClr val="tx1">
                    <a:lumMod val="85000"/>
                    <a:lumOff val="15000"/>
                  </a:schemeClr>
                </a:solidFill>
              </a:rPr>
              <a:t>uma</a:t>
            </a:r>
            <a:r>
              <a:rPr lang="en-US" sz="2200" dirty="0">
                <a:solidFill>
                  <a:schemeClr val="tx1">
                    <a:lumMod val="85000"/>
                    <a:lumOff val="15000"/>
                  </a:schemeClr>
                </a:solidFill>
              </a:rPr>
              <a:t> </a:t>
            </a:r>
            <a:r>
              <a:rPr lang="en-US" sz="2200" dirty="0" err="1">
                <a:solidFill>
                  <a:schemeClr val="tx1">
                    <a:lumMod val="85000"/>
                    <a:lumOff val="15000"/>
                  </a:schemeClr>
                </a:solidFill>
              </a:rPr>
              <a:t>composição</a:t>
            </a:r>
            <a:r>
              <a:rPr lang="en-US" sz="2200" dirty="0">
                <a:solidFill>
                  <a:schemeClr val="tx1">
                    <a:lumMod val="85000"/>
                    <a:lumOff val="15000"/>
                  </a:schemeClr>
                </a:solidFill>
              </a:rPr>
              <a:t> de </a:t>
            </a:r>
            <a:r>
              <a:rPr lang="en-US" sz="2200" dirty="0" err="1">
                <a:solidFill>
                  <a:schemeClr val="tx1">
                    <a:lumMod val="85000"/>
                    <a:lumOff val="15000"/>
                  </a:schemeClr>
                </a:solidFill>
              </a:rPr>
              <a:t>elementos</a:t>
            </a:r>
            <a:r>
              <a:rPr lang="en-US" sz="2200" dirty="0">
                <a:solidFill>
                  <a:schemeClr val="tx1">
                    <a:lumMod val="85000"/>
                    <a:lumOff val="15000"/>
                  </a:schemeClr>
                </a:solidFill>
              </a:rPr>
              <a:t> que </a:t>
            </a:r>
            <a:r>
              <a:rPr lang="en-US" sz="2200" dirty="0" err="1">
                <a:solidFill>
                  <a:schemeClr val="tx1">
                    <a:lumMod val="85000"/>
                    <a:lumOff val="15000"/>
                  </a:schemeClr>
                </a:solidFill>
              </a:rPr>
              <a:t>evitam</a:t>
            </a:r>
            <a:r>
              <a:rPr lang="en-US" sz="2200" dirty="0">
                <a:solidFill>
                  <a:schemeClr val="tx1">
                    <a:lumMod val="85000"/>
                    <a:lumOff val="15000"/>
                  </a:schemeClr>
                </a:solidFill>
              </a:rPr>
              <a:t> que o </a:t>
            </a:r>
            <a:r>
              <a:rPr lang="en-US" sz="2200" dirty="0" err="1">
                <a:solidFill>
                  <a:schemeClr val="tx1">
                    <a:lumMod val="85000"/>
                    <a:lumOff val="15000"/>
                  </a:schemeClr>
                </a:solidFill>
              </a:rPr>
              <a:t>fogo</a:t>
            </a:r>
            <a:r>
              <a:rPr lang="en-US" sz="2200" dirty="0">
                <a:solidFill>
                  <a:schemeClr val="tx1">
                    <a:lumMod val="85000"/>
                    <a:lumOff val="15000"/>
                  </a:schemeClr>
                </a:solidFill>
              </a:rPr>
              <a:t>, o </a:t>
            </a:r>
            <a:r>
              <a:rPr lang="en-US" sz="2200" dirty="0" err="1">
                <a:solidFill>
                  <a:schemeClr val="tx1">
                    <a:lumMod val="85000"/>
                    <a:lumOff val="15000"/>
                  </a:schemeClr>
                </a:solidFill>
              </a:rPr>
              <a:t>calor</a:t>
            </a:r>
            <a:r>
              <a:rPr lang="en-US" sz="2200" dirty="0">
                <a:solidFill>
                  <a:schemeClr val="tx1">
                    <a:lumMod val="85000"/>
                    <a:lumOff val="15000"/>
                  </a:schemeClr>
                </a:solidFill>
              </a:rPr>
              <a:t> e a </a:t>
            </a:r>
            <a:r>
              <a:rPr lang="en-US" sz="2200" dirty="0" err="1">
                <a:solidFill>
                  <a:schemeClr val="tx1">
                    <a:lumMod val="85000"/>
                    <a:lumOff val="15000"/>
                  </a:schemeClr>
                </a:solidFill>
              </a:rPr>
              <a:t>fumaça</a:t>
            </a:r>
            <a:r>
              <a:rPr lang="en-US" sz="2200" dirty="0">
                <a:solidFill>
                  <a:schemeClr val="tx1">
                    <a:lumMod val="85000"/>
                    <a:lumOff val="15000"/>
                  </a:schemeClr>
                </a:solidFill>
              </a:rPr>
              <a:t> </a:t>
            </a:r>
            <a:r>
              <a:rPr lang="en-US" sz="2200" dirty="0" err="1">
                <a:solidFill>
                  <a:schemeClr val="tx1">
                    <a:lumMod val="85000"/>
                    <a:lumOff val="15000"/>
                  </a:schemeClr>
                </a:solidFill>
              </a:rPr>
              <a:t>passem</a:t>
            </a:r>
            <a:r>
              <a:rPr lang="en-US" sz="2200" dirty="0">
                <a:solidFill>
                  <a:schemeClr val="tx1">
                    <a:lumMod val="85000"/>
                    <a:lumOff val="15000"/>
                  </a:schemeClr>
                </a:solidFill>
              </a:rPr>
              <a:t> de um </a:t>
            </a:r>
            <a:r>
              <a:rPr lang="en-US" sz="2200" dirty="0" err="1">
                <a:solidFill>
                  <a:schemeClr val="tx1">
                    <a:lumMod val="85000"/>
                    <a:lumOff val="15000"/>
                  </a:schemeClr>
                </a:solidFill>
              </a:rPr>
              <a:t>pavimento</a:t>
            </a:r>
            <a:r>
              <a:rPr lang="en-US" sz="2200" dirty="0">
                <a:solidFill>
                  <a:schemeClr val="tx1">
                    <a:lumMod val="85000"/>
                    <a:lumOff val="15000"/>
                  </a:schemeClr>
                </a:solidFill>
              </a:rPr>
              <a:t> para outro para um </a:t>
            </a:r>
            <a:r>
              <a:rPr lang="en-US" sz="2200" dirty="0" err="1">
                <a:solidFill>
                  <a:schemeClr val="tx1">
                    <a:lumMod val="85000"/>
                    <a:lumOff val="15000"/>
                  </a:schemeClr>
                </a:solidFill>
              </a:rPr>
              <a:t>determinado</a:t>
            </a:r>
            <a:r>
              <a:rPr lang="en-US" sz="2200" dirty="0">
                <a:solidFill>
                  <a:schemeClr val="tx1">
                    <a:lumMod val="85000"/>
                    <a:lumOff val="15000"/>
                  </a:schemeClr>
                </a:solidFill>
              </a:rPr>
              <a:t> tempo de </a:t>
            </a:r>
            <a:r>
              <a:rPr lang="en-US" sz="2200" dirty="0" err="1">
                <a:solidFill>
                  <a:schemeClr val="tx1">
                    <a:lumMod val="85000"/>
                    <a:lumOff val="15000"/>
                  </a:schemeClr>
                </a:solidFill>
              </a:rPr>
              <a:t>fogo</a:t>
            </a:r>
            <a:r>
              <a:rPr lang="en-US" sz="2200" dirty="0">
                <a:solidFill>
                  <a:schemeClr val="tx1">
                    <a:lumMod val="85000"/>
                    <a:lumOff val="15000"/>
                  </a:schemeClr>
                </a:solidFill>
              </a:rPr>
              <a:t>.</a:t>
            </a:r>
          </a:p>
          <a:p>
            <a:pPr algn="just" defTabSz="914400">
              <a:lnSpc>
                <a:spcPct val="85000"/>
              </a:lnSpc>
              <a:spcAft>
                <a:spcPts val="600"/>
              </a:spcAft>
              <a:buFont typeface="Arial" pitchFamily="34" charset="0"/>
              <a:buChar char=" "/>
            </a:pPr>
            <a:r>
              <a:rPr lang="en-US" sz="2200" dirty="0">
                <a:solidFill>
                  <a:schemeClr val="tx1">
                    <a:lumMod val="85000"/>
                    <a:lumOff val="15000"/>
                  </a:schemeClr>
                </a:solidFill>
              </a:rPr>
              <a:t>A </a:t>
            </a:r>
            <a:r>
              <a:rPr lang="en-US" sz="2200" dirty="0" err="1">
                <a:solidFill>
                  <a:schemeClr val="tx1">
                    <a:lumMod val="85000"/>
                    <a:lumOff val="15000"/>
                  </a:schemeClr>
                </a:solidFill>
              </a:rPr>
              <a:t>compartimentação</a:t>
            </a:r>
            <a:r>
              <a:rPr lang="en-US" sz="2200" dirty="0">
                <a:solidFill>
                  <a:schemeClr val="tx1">
                    <a:lumMod val="85000"/>
                    <a:lumOff val="15000"/>
                  </a:schemeClr>
                </a:solidFill>
              </a:rPr>
              <a:t> horizontal impede que o </a:t>
            </a:r>
            <a:r>
              <a:rPr lang="en-US" sz="2200" dirty="0" err="1">
                <a:solidFill>
                  <a:schemeClr val="tx1">
                    <a:lumMod val="85000"/>
                    <a:lumOff val="15000"/>
                  </a:schemeClr>
                </a:solidFill>
              </a:rPr>
              <a:t>fogo</a:t>
            </a:r>
            <a:r>
              <a:rPr lang="en-US" sz="2200" dirty="0">
                <a:solidFill>
                  <a:schemeClr val="tx1">
                    <a:lumMod val="85000"/>
                    <a:lumOff val="15000"/>
                  </a:schemeClr>
                </a:solidFill>
              </a:rPr>
              <a:t> a </a:t>
            </a:r>
            <a:r>
              <a:rPr lang="en-US" sz="2200" dirty="0" err="1">
                <a:solidFill>
                  <a:schemeClr val="tx1">
                    <a:lumMod val="85000"/>
                    <a:lumOff val="15000"/>
                  </a:schemeClr>
                </a:solidFill>
              </a:rPr>
              <a:t>fumaça</a:t>
            </a:r>
            <a:r>
              <a:rPr lang="en-US" sz="2200" dirty="0">
                <a:solidFill>
                  <a:schemeClr val="tx1">
                    <a:lumMod val="85000"/>
                    <a:lumOff val="15000"/>
                  </a:schemeClr>
                </a:solidFill>
              </a:rPr>
              <a:t> e o </a:t>
            </a:r>
            <a:r>
              <a:rPr lang="en-US" sz="2200" dirty="0" err="1">
                <a:solidFill>
                  <a:schemeClr val="tx1">
                    <a:lumMod val="85000"/>
                    <a:lumOff val="15000"/>
                  </a:schemeClr>
                </a:solidFill>
              </a:rPr>
              <a:t>calor</a:t>
            </a:r>
            <a:r>
              <a:rPr lang="en-US" sz="2200" dirty="0">
                <a:solidFill>
                  <a:schemeClr val="tx1">
                    <a:lumMod val="85000"/>
                    <a:lumOff val="15000"/>
                  </a:schemeClr>
                </a:solidFill>
              </a:rPr>
              <a:t> </a:t>
            </a:r>
            <a:r>
              <a:rPr lang="en-US" sz="2200" dirty="0" err="1">
                <a:solidFill>
                  <a:schemeClr val="tx1">
                    <a:lumMod val="85000"/>
                    <a:lumOff val="15000"/>
                  </a:schemeClr>
                </a:solidFill>
              </a:rPr>
              <a:t>passem</a:t>
            </a:r>
            <a:r>
              <a:rPr lang="en-US" sz="2200" dirty="0">
                <a:solidFill>
                  <a:schemeClr val="tx1">
                    <a:lumMod val="85000"/>
                    <a:lumOff val="15000"/>
                  </a:schemeClr>
                </a:solidFill>
              </a:rPr>
              <a:t> para outro </a:t>
            </a:r>
            <a:r>
              <a:rPr lang="en-US" sz="2200" dirty="0" err="1">
                <a:solidFill>
                  <a:schemeClr val="tx1">
                    <a:lumMod val="85000"/>
                    <a:lumOff val="15000"/>
                  </a:schemeClr>
                </a:solidFill>
              </a:rPr>
              <a:t>ambiente</a:t>
            </a:r>
            <a:r>
              <a:rPr lang="en-US" sz="2200" dirty="0">
                <a:solidFill>
                  <a:schemeClr val="tx1">
                    <a:lumMod val="85000"/>
                    <a:lumOff val="15000"/>
                  </a:schemeClr>
                </a:solidFill>
              </a:rPr>
              <a:t>, </a:t>
            </a:r>
            <a:r>
              <a:rPr lang="en-US" sz="2200" dirty="0" err="1">
                <a:solidFill>
                  <a:schemeClr val="tx1">
                    <a:lumMod val="85000"/>
                    <a:lumOff val="15000"/>
                  </a:schemeClr>
                </a:solidFill>
              </a:rPr>
              <a:t>porém</a:t>
            </a:r>
            <a:r>
              <a:rPr lang="en-US" sz="2200" dirty="0">
                <a:solidFill>
                  <a:schemeClr val="tx1">
                    <a:lumMod val="85000"/>
                    <a:lumOff val="15000"/>
                  </a:schemeClr>
                </a:solidFill>
              </a:rPr>
              <a:t> </a:t>
            </a:r>
            <a:r>
              <a:rPr lang="en-US" sz="2200" dirty="0" err="1">
                <a:solidFill>
                  <a:schemeClr val="tx1">
                    <a:lumMod val="85000"/>
                    <a:lumOff val="15000"/>
                  </a:schemeClr>
                </a:solidFill>
              </a:rPr>
              <a:t>este</a:t>
            </a:r>
            <a:r>
              <a:rPr lang="en-US" sz="2200" dirty="0">
                <a:solidFill>
                  <a:schemeClr val="tx1">
                    <a:lumMod val="85000"/>
                    <a:lumOff val="15000"/>
                  </a:schemeClr>
                </a:solidFill>
              </a:rPr>
              <a:t> </a:t>
            </a:r>
            <a:r>
              <a:rPr lang="en-US" sz="2200" dirty="0" err="1">
                <a:solidFill>
                  <a:schemeClr val="tx1">
                    <a:lumMod val="85000"/>
                    <a:lumOff val="15000"/>
                  </a:schemeClr>
                </a:solidFill>
              </a:rPr>
              <a:t>ambiente</a:t>
            </a:r>
            <a:r>
              <a:rPr lang="en-US" sz="2200" dirty="0">
                <a:solidFill>
                  <a:schemeClr val="tx1">
                    <a:lumMod val="85000"/>
                    <a:lumOff val="15000"/>
                  </a:schemeClr>
                </a:solidFill>
              </a:rPr>
              <a:t> </a:t>
            </a:r>
            <a:r>
              <a:rPr lang="en-US" sz="2200" dirty="0" err="1">
                <a:solidFill>
                  <a:schemeClr val="tx1">
                    <a:lumMod val="85000"/>
                    <a:lumOff val="15000"/>
                  </a:schemeClr>
                </a:solidFill>
              </a:rPr>
              <a:t>fica</a:t>
            </a:r>
            <a:r>
              <a:rPr lang="en-US" sz="2200" dirty="0">
                <a:solidFill>
                  <a:schemeClr val="tx1">
                    <a:lumMod val="85000"/>
                    <a:lumOff val="15000"/>
                  </a:schemeClr>
                </a:solidFill>
              </a:rPr>
              <a:t> </a:t>
            </a:r>
            <a:r>
              <a:rPr lang="en-US" sz="2200" dirty="0" err="1">
                <a:solidFill>
                  <a:schemeClr val="tx1">
                    <a:lumMod val="85000"/>
                    <a:lumOff val="15000"/>
                  </a:schemeClr>
                </a:solidFill>
              </a:rPr>
              <a:t>ao</a:t>
            </a:r>
            <a:r>
              <a:rPr lang="en-US" sz="2200" dirty="0">
                <a:solidFill>
                  <a:schemeClr val="tx1">
                    <a:lumMod val="85000"/>
                    <a:lumOff val="15000"/>
                  </a:schemeClr>
                </a:solidFill>
              </a:rPr>
              <a:t> </a:t>
            </a:r>
            <a:r>
              <a:rPr lang="en-US" sz="2200" dirty="0" err="1">
                <a:solidFill>
                  <a:schemeClr val="tx1">
                    <a:lumMod val="85000"/>
                    <a:lumOff val="15000"/>
                  </a:schemeClr>
                </a:solidFill>
              </a:rPr>
              <a:t>lado</a:t>
            </a:r>
            <a:r>
              <a:rPr lang="en-US" sz="2200" dirty="0">
                <a:solidFill>
                  <a:schemeClr val="tx1">
                    <a:lumMod val="85000"/>
                    <a:lumOff val="15000"/>
                  </a:schemeClr>
                </a:solidFill>
              </a:rPr>
              <a:t>.</a:t>
            </a:r>
          </a:p>
        </p:txBody>
      </p:sp>
      <p:pic>
        <p:nvPicPr>
          <p:cNvPr id="3" name="Imagem 2">
            <a:extLst>
              <a:ext uri="{FF2B5EF4-FFF2-40B4-BE49-F238E27FC236}">
                <a16:creationId xmlns:a16="http://schemas.microsoft.com/office/drawing/2014/main" id="{AC954632-ECDD-42C3-AAAA-F0093CEDFEBB}"/>
              </a:ext>
            </a:extLst>
          </p:cNvPr>
          <p:cNvPicPr>
            <a:picLocks noChangeAspect="1"/>
          </p:cNvPicPr>
          <p:nvPr/>
        </p:nvPicPr>
        <p:blipFill>
          <a:blip r:embed="rId3"/>
          <a:stretch>
            <a:fillRect/>
          </a:stretch>
        </p:blipFill>
        <p:spPr>
          <a:xfrm>
            <a:off x="406047" y="3444946"/>
            <a:ext cx="2459976" cy="2943185"/>
          </a:xfrm>
          <a:prstGeom prst="rect">
            <a:avLst/>
          </a:prstGeom>
        </p:spPr>
      </p:pic>
      <p:pic>
        <p:nvPicPr>
          <p:cNvPr id="1026" name="Picture 2" descr="Compartimentação Horizontal">
            <a:extLst>
              <a:ext uri="{FF2B5EF4-FFF2-40B4-BE49-F238E27FC236}">
                <a16:creationId xmlns:a16="http://schemas.microsoft.com/office/drawing/2014/main" id="{35E0FCD1-18FF-D256-B5C9-C39189232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0976" y="4646429"/>
            <a:ext cx="2889532" cy="19011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ompartimentação Vertical">
            <a:extLst>
              <a:ext uri="{FF2B5EF4-FFF2-40B4-BE49-F238E27FC236}">
                <a16:creationId xmlns:a16="http://schemas.microsoft.com/office/drawing/2014/main" id="{DCFF5FB2-4986-EF51-180C-76C15F5F49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5531" y="4443232"/>
            <a:ext cx="2540937" cy="230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526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8936FD8C-AFAD-4D71-8838-D5AF061BE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B45C6145-6C77-4B08-8734-5C89D1987496}"/>
              </a:ext>
            </a:extLst>
          </p:cNvPr>
          <p:cNvSpPr>
            <a:spLocks noGrp="1"/>
          </p:cNvSpPr>
          <p:nvPr>
            <p:ph type="title"/>
          </p:nvPr>
        </p:nvSpPr>
        <p:spPr>
          <a:xfrm>
            <a:off x="603504" y="770467"/>
            <a:ext cx="4205568" cy="2658533"/>
          </a:xfrm>
        </p:spPr>
        <p:txBody>
          <a:bodyPr vert="horz" lIns="91440" tIns="45720" rIns="91440" bIns="45720" rtlCol="0" anchor="b">
            <a:normAutofit/>
          </a:bodyPr>
          <a:lstStyle/>
          <a:p>
            <a:pPr>
              <a:lnSpc>
                <a:spcPct val="80000"/>
              </a:lnSpc>
            </a:pPr>
            <a:r>
              <a:rPr lang="en-US" sz="6700" dirty="0" err="1">
                <a:solidFill>
                  <a:srgbClr val="FFFFFF"/>
                </a:solidFill>
              </a:rPr>
              <a:t>Saída</a:t>
            </a:r>
            <a:r>
              <a:rPr lang="en-US" sz="6700" dirty="0">
                <a:solidFill>
                  <a:srgbClr val="FFFFFF"/>
                </a:solidFill>
              </a:rPr>
              <a:t> de </a:t>
            </a:r>
            <a:r>
              <a:rPr lang="en-US" sz="6700" dirty="0" err="1">
                <a:solidFill>
                  <a:srgbClr val="FFFFFF"/>
                </a:solidFill>
              </a:rPr>
              <a:t>Emergência</a:t>
            </a:r>
            <a:r>
              <a:rPr lang="en-US" sz="6700" dirty="0">
                <a:solidFill>
                  <a:srgbClr val="FFFFFF"/>
                </a:solidFill>
              </a:rPr>
              <a:t> (NT 11)</a:t>
            </a:r>
          </a:p>
        </p:txBody>
      </p:sp>
      <p:sp>
        <p:nvSpPr>
          <p:cNvPr id="15" name="Rectangle 11">
            <a:extLst>
              <a:ext uri="{FF2B5EF4-FFF2-40B4-BE49-F238E27FC236}">
                <a16:creationId xmlns:a16="http://schemas.microsoft.com/office/drawing/2014/main" id="{DD08E12A-93B5-454C-BEEE-B2D71BE2E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168FD404-38DE-4A66-9F44-D27EACF107ED}"/>
              </a:ext>
            </a:extLst>
          </p:cNvPr>
          <p:cNvPicPr>
            <a:picLocks noChangeAspect="1"/>
          </p:cNvPicPr>
          <p:nvPr/>
        </p:nvPicPr>
        <p:blipFill>
          <a:blip r:embed="rId2"/>
          <a:stretch>
            <a:fillRect/>
          </a:stretch>
        </p:blipFill>
        <p:spPr>
          <a:xfrm>
            <a:off x="5758590" y="280219"/>
            <a:ext cx="6127356" cy="6297561"/>
          </a:xfrm>
          <a:prstGeom prst="rect">
            <a:avLst/>
          </a:prstGeom>
        </p:spPr>
      </p:pic>
      <p:pic>
        <p:nvPicPr>
          <p:cNvPr id="3074" name="Picture 2" descr="Portas Corta-Fogo: Componente essencial no sistema de combate à incêndio -  Blog Hiper Fire Extintores SP">
            <a:extLst>
              <a:ext uri="{FF2B5EF4-FFF2-40B4-BE49-F238E27FC236}">
                <a16:creationId xmlns:a16="http://schemas.microsoft.com/office/drawing/2014/main" id="{8CD42C0E-6CF9-E29A-BD6E-1801840B7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71" y="3562610"/>
            <a:ext cx="4271491" cy="3015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02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E88DFE-26A6-4C82-8E7F-C373ABDDFEEA}"/>
              </a:ext>
            </a:extLst>
          </p:cNvPr>
          <p:cNvSpPr>
            <a:spLocks noGrp="1"/>
          </p:cNvSpPr>
          <p:nvPr>
            <p:ph type="title"/>
          </p:nvPr>
        </p:nvSpPr>
        <p:spPr/>
        <p:txBody>
          <a:bodyPr/>
          <a:lstStyle/>
          <a:p>
            <a:r>
              <a:rPr lang="pt-BR" dirty="0"/>
              <a:t>Sinalização de Emergência (NT 20)</a:t>
            </a:r>
          </a:p>
        </p:txBody>
      </p:sp>
      <p:pic>
        <p:nvPicPr>
          <p:cNvPr id="5" name="Imagem 4">
            <a:extLst>
              <a:ext uri="{FF2B5EF4-FFF2-40B4-BE49-F238E27FC236}">
                <a16:creationId xmlns:a16="http://schemas.microsoft.com/office/drawing/2014/main" id="{CCF76A1E-F4C2-4375-8944-82526942BC46}"/>
              </a:ext>
            </a:extLst>
          </p:cNvPr>
          <p:cNvPicPr>
            <a:picLocks noChangeAspect="1"/>
          </p:cNvPicPr>
          <p:nvPr/>
        </p:nvPicPr>
        <p:blipFill>
          <a:blip r:embed="rId2"/>
          <a:stretch>
            <a:fillRect/>
          </a:stretch>
        </p:blipFill>
        <p:spPr>
          <a:xfrm>
            <a:off x="598465" y="2500348"/>
            <a:ext cx="5033727" cy="3784349"/>
          </a:xfrm>
          <a:prstGeom prst="rect">
            <a:avLst/>
          </a:prstGeom>
        </p:spPr>
      </p:pic>
      <p:pic>
        <p:nvPicPr>
          <p:cNvPr id="13" name="Imagem 12">
            <a:extLst>
              <a:ext uri="{FF2B5EF4-FFF2-40B4-BE49-F238E27FC236}">
                <a16:creationId xmlns:a16="http://schemas.microsoft.com/office/drawing/2014/main" id="{39D4A698-AC49-47EE-9696-47A0E686D2A6}"/>
              </a:ext>
            </a:extLst>
          </p:cNvPr>
          <p:cNvPicPr>
            <a:picLocks noChangeAspect="1"/>
          </p:cNvPicPr>
          <p:nvPr/>
        </p:nvPicPr>
        <p:blipFill>
          <a:blip r:embed="rId3"/>
          <a:stretch>
            <a:fillRect/>
          </a:stretch>
        </p:blipFill>
        <p:spPr>
          <a:xfrm>
            <a:off x="5853289" y="2237798"/>
            <a:ext cx="6228784" cy="4309450"/>
          </a:xfrm>
          <a:prstGeom prst="rect">
            <a:avLst/>
          </a:prstGeom>
        </p:spPr>
      </p:pic>
      <p:cxnSp>
        <p:nvCxnSpPr>
          <p:cNvPr id="6" name="Conector de Seta Reta 5">
            <a:extLst>
              <a:ext uri="{FF2B5EF4-FFF2-40B4-BE49-F238E27FC236}">
                <a16:creationId xmlns:a16="http://schemas.microsoft.com/office/drawing/2014/main" id="{A06E099E-11F8-4D35-A182-361B4430195D}"/>
              </a:ext>
            </a:extLst>
          </p:cNvPr>
          <p:cNvCxnSpPr/>
          <p:nvPr/>
        </p:nvCxnSpPr>
        <p:spPr>
          <a:xfrm>
            <a:off x="7684169" y="3783607"/>
            <a:ext cx="0" cy="2540446"/>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B50B3D25-4CA6-4DDC-ACCE-379EEACB6FAC}"/>
                  </a:ext>
                </a:extLst>
              </p:cNvPr>
              <p:cNvSpPr txBox="1"/>
              <p:nvPr/>
            </p:nvSpPr>
            <p:spPr>
              <a:xfrm>
                <a:off x="7000520" y="4915330"/>
                <a:ext cx="6836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1,80</m:t>
                      </m:r>
                      <m:r>
                        <a:rPr lang="pt-BR" b="0" i="1" smtClean="0">
                          <a:solidFill>
                            <a:srgbClr val="FF0000"/>
                          </a:solidFill>
                          <a:latin typeface="Cambria Math" panose="02040503050406030204" pitchFamily="18" charset="0"/>
                        </a:rPr>
                        <m:t>𝑚</m:t>
                      </m:r>
                    </m:oMath>
                  </m:oMathPara>
                </a14:m>
                <a:endParaRPr lang="pt-BR" dirty="0">
                  <a:solidFill>
                    <a:srgbClr val="FF0000"/>
                  </a:solidFill>
                </a:endParaRPr>
              </a:p>
            </p:txBody>
          </p:sp>
        </mc:Choice>
        <mc:Fallback xmlns="">
          <p:sp>
            <p:nvSpPr>
              <p:cNvPr id="7" name="CaixaDeTexto 6">
                <a:extLst>
                  <a:ext uri="{FF2B5EF4-FFF2-40B4-BE49-F238E27FC236}">
                    <a16:creationId xmlns:a16="http://schemas.microsoft.com/office/drawing/2014/main" id="{B50B3D25-4CA6-4DDC-ACCE-379EEACB6FAC}"/>
                  </a:ext>
                </a:extLst>
              </p:cNvPr>
              <p:cNvSpPr txBox="1">
                <a:spLocks noRot="1" noChangeAspect="1" noMove="1" noResize="1" noEditPoints="1" noAdjustHandles="1" noChangeArrowheads="1" noChangeShapeType="1" noTextEdit="1"/>
              </p:cNvSpPr>
              <p:nvPr/>
            </p:nvSpPr>
            <p:spPr>
              <a:xfrm>
                <a:off x="7000520" y="4915330"/>
                <a:ext cx="683649" cy="276999"/>
              </a:xfrm>
              <a:prstGeom prst="rect">
                <a:avLst/>
              </a:prstGeom>
              <a:blipFill>
                <a:blip r:embed="rId4"/>
                <a:stretch>
                  <a:fillRect l="-7080" r="-7965" b="-652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EB5429C5-F9BD-43B4-B596-14E00D18CBF9}"/>
                  </a:ext>
                </a:extLst>
              </p:cNvPr>
              <p:cNvSpPr txBox="1"/>
              <p:nvPr/>
            </p:nvSpPr>
            <p:spPr>
              <a:xfrm>
                <a:off x="7225254" y="1960799"/>
                <a:ext cx="395633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FF0000"/>
                          </a:solidFill>
                          <a:latin typeface="Cambria Math" panose="02040503050406030204" pitchFamily="18" charset="0"/>
                        </a:rPr>
                        <m:t>𝑃𝑙𝑎𝑐𝑎</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𝑖𝑛𝑠𝑡𝑎𝑙𝑎𝑑𝑎</m:t>
                      </m:r>
                      <m:r>
                        <a:rPr lang="pt-BR" b="0" i="1" smtClean="0">
                          <a:solidFill>
                            <a:srgbClr val="FF0000"/>
                          </a:solidFill>
                          <a:latin typeface="Cambria Math" panose="02040503050406030204" pitchFamily="18" charset="0"/>
                        </a:rPr>
                        <m:t> 10</m:t>
                      </m:r>
                      <m:r>
                        <a:rPr lang="pt-BR" b="0" i="1" smtClean="0">
                          <a:solidFill>
                            <a:srgbClr val="FF0000"/>
                          </a:solidFill>
                          <a:latin typeface="Cambria Math" panose="02040503050406030204" pitchFamily="18" charset="0"/>
                        </a:rPr>
                        <m:t>𝑐𝑚</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𝑎𝑐𝑖𝑚𝑎</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𝑑𝑎</m:t>
                      </m:r>
                      <m:r>
                        <a:rPr lang="pt-BR" b="0" i="1" smtClean="0">
                          <a:solidFill>
                            <a:srgbClr val="FF0000"/>
                          </a:solidFill>
                          <a:latin typeface="Cambria Math" panose="02040503050406030204" pitchFamily="18" charset="0"/>
                        </a:rPr>
                        <m:t> </m:t>
                      </m:r>
                      <m:r>
                        <a:rPr lang="pt-BR" b="0" i="1" smtClean="0">
                          <a:solidFill>
                            <a:srgbClr val="FF0000"/>
                          </a:solidFill>
                          <a:latin typeface="Cambria Math" panose="02040503050406030204" pitchFamily="18" charset="0"/>
                        </a:rPr>
                        <m:t>𝑝𝑜𝑟𝑡𝑎</m:t>
                      </m:r>
                    </m:oMath>
                  </m:oMathPara>
                </a14:m>
                <a:endParaRPr lang="pt-BR" dirty="0">
                  <a:solidFill>
                    <a:srgbClr val="FF0000"/>
                  </a:solidFill>
                </a:endParaRPr>
              </a:p>
            </p:txBody>
          </p:sp>
        </mc:Choice>
        <mc:Fallback xmlns="">
          <p:sp>
            <p:nvSpPr>
              <p:cNvPr id="11" name="CaixaDeTexto 10">
                <a:extLst>
                  <a:ext uri="{FF2B5EF4-FFF2-40B4-BE49-F238E27FC236}">
                    <a16:creationId xmlns:a16="http://schemas.microsoft.com/office/drawing/2014/main" id="{EB5429C5-F9BD-43B4-B596-14E00D18CBF9}"/>
                  </a:ext>
                </a:extLst>
              </p:cNvPr>
              <p:cNvSpPr txBox="1">
                <a:spLocks noRot="1" noChangeAspect="1" noMove="1" noResize="1" noEditPoints="1" noAdjustHandles="1" noChangeArrowheads="1" noChangeShapeType="1" noTextEdit="1"/>
              </p:cNvSpPr>
              <p:nvPr/>
            </p:nvSpPr>
            <p:spPr>
              <a:xfrm>
                <a:off x="7225254" y="1960799"/>
                <a:ext cx="3956339" cy="276999"/>
              </a:xfrm>
              <a:prstGeom prst="rect">
                <a:avLst/>
              </a:prstGeom>
              <a:blipFill>
                <a:blip r:embed="rId5"/>
                <a:stretch>
                  <a:fillRect l="-770" r="-1233" b="-31111"/>
                </a:stretch>
              </a:blipFill>
            </p:spPr>
            <p:txBody>
              <a:bodyPr/>
              <a:lstStyle/>
              <a:p>
                <a:r>
                  <a:rPr lang="pt-BR">
                    <a:noFill/>
                  </a:rPr>
                  <a:t> </a:t>
                </a:r>
              </a:p>
            </p:txBody>
          </p:sp>
        </mc:Fallback>
      </mc:AlternateContent>
    </p:spTree>
    <p:extLst>
      <p:ext uri="{BB962C8B-B14F-4D97-AF65-F5344CB8AC3E}">
        <p14:creationId xmlns:p14="http://schemas.microsoft.com/office/powerpoint/2010/main" val="3605608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40626-E7AF-4BA0-88DD-319F779930AD}"/>
              </a:ext>
            </a:extLst>
          </p:cNvPr>
          <p:cNvSpPr>
            <a:spLocks noGrp="1"/>
          </p:cNvSpPr>
          <p:nvPr>
            <p:ph type="title"/>
          </p:nvPr>
        </p:nvSpPr>
        <p:spPr/>
        <p:txBody>
          <a:bodyPr/>
          <a:lstStyle/>
          <a:p>
            <a:r>
              <a:rPr lang="pt-BR" dirty="0"/>
              <a:t>Extintores (NT 21)</a:t>
            </a:r>
          </a:p>
        </p:txBody>
      </p:sp>
      <p:sp>
        <p:nvSpPr>
          <p:cNvPr id="3" name="Espaço Reservado para Conteúdo 2">
            <a:extLst>
              <a:ext uri="{FF2B5EF4-FFF2-40B4-BE49-F238E27FC236}">
                <a16:creationId xmlns:a16="http://schemas.microsoft.com/office/drawing/2014/main" id="{676C2A00-643F-4F07-B2DD-198C4D941270}"/>
              </a:ext>
            </a:extLst>
          </p:cNvPr>
          <p:cNvSpPr>
            <a:spLocks noGrp="1"/>
          </p:cNvSpPr>
          <p:nvPr>
            <p:ph idx="1"/>
          </p:nvPr>
        </p:nvSpPr>
        <p:spPr>
          <a:xfrm>
            <a:off x="440682" y="2592282"/>
            <a:ext cx="7552943" cy="3766185"/>
          </a:xfrm>
        </p:spPr>
        <p:txBody>
          <a:bodyPr/>
          <a:lstStyle/>
          <a:p>
            <a:pPr algn="just"/>
            <a:r>
              <a:rPr lang="pt-BR" dirty="0"/>
              <a:t>8.3.3 Deve ser instalado, pelo menos, um extintor de incêndio a não mais de 5 metros da entrada principal da edificação e das escadas nos demais pavimentos.</a:t>
            </a:r>
          </a:p>
        </p:txBody>
      </p:sp>
      <p:pic>
        <p:nvPicPr>
          <p:cNvPr id="9" name="Imagem 8">
            <a:extLst>
              <a:ext uri="{FF2B5EF4-FFF2-40B4-BE49-F238E27FC236}">
                <a16:creationId xmlns:a16="http://schemas.microsoft.com/office/drawing/2014/main" id="{A1C0D739-872A-482B-A339-CB6FCC41F09F}"/>
              </a:ext>
            </a:extLst>
          </p:cNvPr>
          <p:cNvPicPr>
            <a:picLocks noChangeAspect="1"/>
          </p:cNvPicPr>
          <p:nvPr/>
        </p:nvPicPr>
        <p:blipFill>
          <a:blip r:embed="rId3"/>
          <a:stretch>
            <a:fillRect/>
          </a:stretch>
        </p:blipFill>
        <p:spPr>
          <a:xfrm>
            <a:off x="8745392" y="499533"/>
            <a:ext cx="3308795" cy="6358467"/>
          </a:xfrm>
          <a:prstGeom prst="rect">
            <a:avLst/>
          </a:prstGeom>
        </p:spPr>
      </p:pic>
      <p:pic>
        <p:nvPicPr>
          <p:cNvPr id="11" name="Imagem 10">
            <a:extLst>
              <a:ext uri="{FF2B5EF4-FFF2-40B4-BE49-F238E27FC236}">
                <a16:creationId xmlns:a16="http://schemas.microsoft.com/office/drawing/2014/main" id="{0A01BD23-59B7-4DFD-B2A1-06D45A8A4F54}"/>
              </a:ext>
            </a:extLst>
          </p:cNvPr>
          <p:cNvPicPr>
            <a:picLocks noChangeAspect="1"/>
          </p:cNvPicPr>
          <p:nvPr/>
        </p:nvPicPr>
        <p:blipFill>
          <a:blip r:embed="rId4"/>
          <a:stretch>
            <a:fillRect/>
          </a:stretch>
        </p:blipFill>
        <p:spPr>
          <a:xfrm>
            <a:off x="4499033" y="3837909"/>
            <a:ext cx="3870475" cy="1900680"/>
          </a:xfrm>
          <a:prstGeom prst="rect">
            <a:avLst/>
          </a:prstGeom>
        </p:spPr>
      </p:pic>
      <p:pic>
        <p:nvPicPr>
          <p:cNvPr id="17" name="Imagem 16">
            <a:extLst>
              <a:ext uri="{FF2B5EF4-FFF2-40B4-BE49-F238E27FC236}">
                <a16:creationId xmlns:a16="http://schemas.microsoft.com/office/drawing/2014/main" id="{7923C6F9-0903-4FD8-8588-87461924CC1E}"/>
              </a:ext>
            </a:extLst>
          </p:cNvPr>
          <p:cNvPicPr>
            <a:picLocks noChangeAspect="1"/>
          </p:cNvPicPr>
          <p:nvPr/>
        </p:nvPicPr>
        <p:blipFill>
          <a:blip r:embed="rId5"/>
          <a:stretch>
            <a:fillRect/>
          </a:stretch>
        </p:blipFill>
        <p:spPr>
          <a:xfrm>
            <a:off x="507438" y="3837909"/>
            <a:ext cx="3548958" cy="1339913"/>
          </a:xfrm>
          <a:prstGeom prst="rect">
            <a:avLst/>
          </a:prstGeom>
        </p:spPr>
      </p:pic>
    </p:spTree>
    <p:extLst>
      <p:ext uri="{BB962C8B-B14F-4D97-AF65-F5344CB8AC3E}">
        <p14:creationId xmlns:p14="http://schemas.microsoft.com/office/powerpoint/2010/main" val="3373231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36FD8C-AFAD-4D71-8838-D5AF061BE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4ACB2AC5-751D-4BC1-9E9E-588D2B5DDC72}"/>
              </a:ext>
            </a:extLst>
          </p:cNvPr>
          <p:cNvSpPr>
            <a:spLocks noGrp="1"/>
          </p:cNvSpPr>
          <p:nvPr>
            <p:ph type="title"/>
          </p:nvPr>
        </p:nvSpPr>
        <p:spPr>
          <a:xfrm>
            <a:off x="603504" y="770467"/>
            <a:ext cx="3467051" cy="3352800"/>
          </a:xfrm>
        </p:spPr>
        <p:txBody>
          <a:bodyPr vert="horz" lIns="91440" tIns="45720" rIns="91440" bIns="45720" rtlCol="0" anchor="b">
            <a:normAutofit/>
          </a:bodyPr>
          <a:lstStyle/>
          <a:p>
            <a:pPr>
              <a:lnSpc>
                <a:spcPct val="80000"/>
              </a:lnSpc>
            </a:pPr>
            <a:r>
              <a:rPr lang="en-US" sz="6000">
                <a:solidFill>
                  <a:srgbClr val="FFFFFF"/>
                </a:solidFill>
              </a:rPr>
              <a:t>Hidrantes (NT 22)</a:t>
            </a:r>
          </a:p>
        </p:txBody>
      </p:sp>
      <p:sp>
        <p:nvSpPr>
          <p:cNvPr id="3" name="Espaço Reservado para Conteúdo 2">
            <a:extLst>
              <a:ext uri="{FF2B5EF4-FFF2-40B4-BE49-F238E27FC236}">
                <a16:creationId xmlns:a16="http://schemas.microsoft.com/office/drawing/2014/main" id="{55507C32-C598-47F0-81D4-AB9E860A44A1}"/>
              </a:ext>
            </a:extLst>
          </p:cNvPr>
          <p:cNvSpPr>
            <a:spLocks noGrp="1"/>
          </p:cNvSpPr>
          <p:nvPr>
            <p:ph idx="1"/>
          </p:nvPr>
        </p:nvSpPr>
        <p:spPr>
          <a:xfrm>
            <a:off x="667513" y="4206876"/>
            <a:ext cx="3403042" cy="1645920"/>
          </a:xfrm>
        </p:spPr>
        <p:txBody>
          <a:bodyPr vert="horz" lIns="91440" tIns="45720" rIns="91440" bIns="45720" rtlCol="0">
            <a:normAutofit/>
          </a:bodyPr>
          <a:lstStyle/>
          <a:p>
            <a:pPr marL="0" indent="0">
              <a:buNone/>
            </a:pPr>
            <a:r>
              <a:rPr lang="en-US" sz="2200">
                <a:solidFill>
                  <a:schemeClr val="bg1"/>
                </a:solidFill>
                <a:latin typeface="+mj-lt"/>
              </a:rPr>
              <a:t>Tabela 3: Aplicabilidade dos tipos de sistemas e volume de reserva de incêndio mínima (m³)</a:t>
            </a:r>
          </a:p>
        </p:txBody>
      </p:sp>
      <p:sp>
        <p:nvSpPr>
          <p:cNvPr id="14" name="Rectangle 13">
            <a:extLst>
              <a:ext uri="{FF2B5EF4-FFF2-40B4-BE49-F238E27FC236}">
                <a16:creationId xmlns:a16="http://schemas.microsoft.com/office/drawing/2014/main" id="{DFACF551-333C-4400-9712-C8D645B65A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a:extLst>
              <a:ext uri="{FF2B5EF4-FFF2-40B4-BE49-F238E27FC236}">
                <a16:creationId xmlns:a16="http://schemas.microsoft.com/office/drawing/2014/main" id="{E93C4BA3-421C-41C4-B568-C86299938EBD}"/>
              </a:ext>
            </a:extLst>
          </p:cNvPr>
          <p:cNvPicPr>
            <a:picLocks noChangeAspect="1"/>
          </p:cNvPicPr>
          <p:nvPr/>
        </p:nvPicPr>
        <p:blipFill>
          <a:blip r:embed="rId2"/>
          <a:stretch>
            <a:fillRect/>
          </a:stretch>
        </p:blipFill>
        <p:spPr>
          <a:xfrm>
            <a:off x="4803923" y="770467"/>
            <a:ext cx="7252706" cy="5280999"/>
          </a:xfrm>
          <a:prstGeom prst="rect">
            <a:avLst/>
          </a:prstGeom>
        </p:spPr>
      </p:pic>
    </p:spTree>
    <p:extLst>
      <p:ext uri="{BB962C8B-B14F-4D97-AF65-F5344CB8AC3E}">
        <p14:creationId xmlns:p14="http://schemas.microsoft.com/office/powerpoint/2010/main" val="40833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3C6DBB-8481-40F5-8E27-587BD0AE877D}"/>
              </a:ext>
            </a:extLst>
          </p:cNvPr>
          <p:cNvSpPr>
            <a:spLocks noGrp="1"/>
          </p:cNvSpPr>
          <p:nvPr>
            <p:ph type="title"/>
          </p:nvPr>
        </p:nvSpPr>
        <p:spPr>
          <a:xfrm>
            <a:off x="1071846" y="1059736"/>
            <a:ext cx="10040233" cy="1228130"/>
          </a:xfrm>
        </p:spPr>
        <p:txBody>
          <a:bodyPr>
            <a:normAutofit/>
          </a:bodyPr>
          <a:lstStyle/>
          <a:p>
            <a:r>
              <a:rPr lang="pt-BR">
                <a:solidFill>
                  <a:srgbClr val="FFFFFF"/>
                </a:solidFill>
              </a:rPr>
              <a:t>Processo Técnico Simplificado (NT 42)</a:t>
            </a:r>
          </a:p>
        </p:txBody>
      </p:sp>
      <p:sp>
        <p:nvSpPr>
          <p:cNvPr id="3" name="Espaço Reservado para Conteúdo 2">
            <a:extLst>
              <a:ext uri="{FF2B5EF4-FFF2-40B4-BE49-F238E27FC236}">
                <a16:creationId xmlns:a16="http://schemas.microsoft.com/office/drawing/2014/main" id="{3B2FA35E-D50A-44B9-BCBA-42FD32D30071}"/>
              </a:ext>
            </a:extLst>
          </p:cNvPr>
          <p:cNvSpPr>
            <a:spLocks noGrp="1"/>
          </p:cNvSpPr>
          <p:nvPr>
            <p:ph idx="1"/>
          </p:nvPr>
        </p:nvSpPr>
        <p:spPr>
          <a:xfrm>
            <a:off x="1071846" y="2973313"/>
            <a:ext cx="10040233" cy="2903099"/>
          </a:xfrm>
        </p:spPr>
        <p:txBody>
          <a:bodyPr>
            <a:noAutofit/>
          </a:bodyPr>
          <a:lstStyle/>
          <a:p>
            <a:pPr algn="just"/>
            <a:r>
              <a:rPr lang="pt-BR" sz="2200" dirty="0"/>
              <a:t>Visa estabelecer procedimentos administrativos e medidas de segurança contra incêndio para edificações de </a:t>
            </a:r>
            <a:r>
              <a:rPr lang="pt-BR" sz="2200" b="1" dirty="0"/>
              <a:t>baixo potencial de risco</a:t>
            </a:r>
            <a:r>
              <a:rPr lang="pt-BR" sz="2200" dirty="0"/>
              <a:t>, enquadradas como Processo Técnico Simplificado (PTS), o qual requer menor complexidade de análise e respectiva certificação,</a:t>
            </a:r>
          </a:p>
          <a:p>
            <a:pPr algn="just"/>
            <a:r>
              <a:rPr lang="pt-BR" sz="2200" dirty="0"/>
              <a:t>5. CLASSIFICAÇÃO DA EDIFICAÇÃO</a:t>
            </a:r>
          </a:p>
          <a:p>
            <a:pPr algn="just"/>
            <a:r>
              <a:rPr lang="pt-BR" sz="2200" dirty="0"/>
              <a:t>5.1. A edificação será classificada como atendido por Processo Técnico Simplificado (PTS) quando atender aos seguintes requisitos:</a:t>
            </a:r>
          </a:p>
          <a:p>
            <a:pPr algn="just"/>
            <a:r>
              <a:rPr lang="pt-BR" sz="2200" dirty="0"/>
              <a:t>5.1.1. Possuir área construída menor ou igual a 900m²;</a:t>
            </a:r>
          </a:p>
          <a:p>
            <a:pPr algn="just"/>
            <a:r>
              <a:rPr lang="pt-BR" sz="2200" dirty="0"/>
              <a:t>5.1.2. Possuir até três pavimentos e altura descendente máxima de 10 m, desconsiderando-se o subsolo quando usado exclusivamente para estacionamento;</a:t>
            </a:r>
          </a:p>
        </p:txBody>
      </p:sp>
    </p:spTree>
    <p:extLst>
      <p:ext uri="{BB962C8B-B14F-4D97-AF65-F5344CB8AC3E}">
        <p14:creationId xmlns:p14="http://schemas.microsoft.com/office/powerpoint/2010/main" val="316173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208B0F-9D7E-4B71-975A-8185BFB78CC0}"/>
              </a:ext>
            </a:extLst>
          </p:cNvPr>
          <p:cNvSpPr>
            <a:spLocks noGrp="1"/>
          </p:cNvSpPr>
          <p:nvPr>
            <p:ph type="title"/>
          </p:nvPr>
        </p:nvSpPr>
        <p:spPr/>
        <p:txBody>
          <a:bodyPr/>
          <a:lstStyle/>
          <a:p>
            <a:r>
              <a:rPr lang="pt-BR" dirty="0" err="1"/>
              <a:t>NTs</a:t>
            </a:r>
            <a:endParaRPr lang="pt-BR" dirty="0"/>
          </a:p>
        </p:txBody>
      </p:sp>
      <p:sp>
        <p:nvSpPr>
          <p:cNvPr id="4" name="Espaço Reservado para Conteúdo 3">
            <a:extLst>
              <a:ext uri="{FF2B5EF4-FFF2-40B4-BE49-F238E27FC236}">
                <a16:creationId xmlns:a16="http://schemas.microsoft.com/office/drawing/2014/main" id="{644CD202-EF7C-45D0-8BF5-0CD703439976}"/>
              </a:ext>
            </a:extLst>
          </p:cNvPr>
          <p:cNvSpPr>
            <a:spLocks noGrp="1"/>
          </p:cNvSpPr>
          <p:nvPr>
            <p:ph idx="1"/>
          </p:nvPr>
        </p:nvSpPr>
        <p:spPr/>
        <p:txBody>
          <a:bodyPr>
            <a:normAutofit/>
          </a:bodyPr>
          <a:lstStyle/>
          <a:p>
            <a:r>
              <a:rPr lang="pt-BR" sz="3000" dirty="0"/>
              <a:t>Site do Corpo de Bombeiros no Estado que será realizado o Projeto</a:t>
            </a:r>
          </a:p>
          <a:p>
            <a:r>
              <a:rPr lang="pt-BR" sz="3000" dirty="0"/>
              <a:t>https://www.bombeiros.ms.gov.br/</a:t>
            </a:r>
          </a:p>
          <a:p>
            <a:endParaRPr lang="pt-BR" sz="3000" dirty="0"/>
          </a:p>
        </p:txBody>
      </p:sp>
      <p:pic>
        <p:nvPicPr>
          <p:cNvPr id="5" name="Imagem 4">
            <a:extLst>
              <a:ext uri="{FF2B5EF4-FFF2-40B4-BE49-F238E27FC236}">
                <a16:creationId xmlns:a16="http://schemas.microsoft.com/office/drawing/2014/main" id="{68CF2F04-55B9-4778-9122-E51EC8E34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7353"/>
            <a:ext cx="12192000" cy="5671114"/>
          </a:xfrm>
          <a:prstGeom prst="rect">
            <a:avLst/>
          </a:prstGeom>
        </p:spPr>
      </p:pic>
      <p:pic>
        <p:nvPicPr>
          <p:cNvPr id="3" name="Imagem 2">
            <a:extLst>
              <a:ext uri="{FF2B5EF4-FFF2-40B4-BE49-F238E27FC236}">
                <a16:creationId xmlns:a16="http://schemas.microsoft.com/office/drawing/2014/main" id="{8203BCC2-FF77-451F-85EA-68AECC7568EA}"/>
              </a:ext>
            </a:extLst>
          </p:cNvPr>
          <p:cNvPicPr>
            <a:picLocks noChangeAspect="1"/>
          </p:cNvPicPr>
          <p:nvPr/>
        </p:nvPicPr>
        <p:blipFill>
          <a:blip r:embed="rId3"/>
          <a:stretch>
            <a:fillRect/>
          </a:stretch>
        </p:blipFill>
        <p:spPr>
          <a:xfrm>
            <a:off x="0" y="0"/>
            <a:ext cx="12192000" cy="6854653"/>
          </a:xfrm>
          <a:prstGeom prst="rect">
            <a:avLst/>
          </a:prstGeom>
        </p:spPr>
      </p:pic>
    </p:spTree>
    <p:extLst>
      <p:ext uri="{BB962C8B-B14F-4D97-AF65-F5344CB8AC3E}">
        <p14:creationId xmlns:p14="http://schemas.microsoft.com/office/powerpoint/2010/main" val="41674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7045639-6C80-96F6-7F58-163E44930DD0}"/>
              </a:ext>
            </a:extLst>
          </p:cNvPr>
          <p:cNvSpPr>
            <a:spLocks noGrp="1"/>
          </p:cNvSpPr>
          <p:nvPr>
            <p:ph type="title"/>
          </p:nvPr>
        </p:nvSpPr>
        <p:spPr>
          <a:xfrm>
            <a:off x="1071846" y="1059736"/>
            <a:ext cx="10040233" cy="1228130"/>
          </a:xfrm>
        </p:spPr>
        <p:txBody>
          <a:bodyPr>
            <a:normAutofit/>
          </a:bodyPr>
          <a:lstStyle/>
          <a:p>
            <a:r>
              <a:rPr lang="pt-BR">
                <a:solidFill>
                  <a:srgbClr val="FFFFFF"/>
                </a:solidFill>
              </a:rPr>
              <a:t>Porta Corta Fogo</a:t>
            </a:r>
          </a:p>
        </p:txBody>
      </p:sp>
      <p:sp>
        <p:nvSpPr>
          <p:cNvPr id="3" name="Espaço Reservado para Conteúdo 2">
            <a:extLst>
              <a:ext uri="{FF2B5EF4-FFF2-40B4-BE49-F238E27FC236}">
                <a16:creationId xmlns:a16="http://schemas.microsoft.com/office/drawing/2014/main" id="{BE984727-491B-59BE-012C-D1EEA6B6563E}"/>
              </a:ext>
            </a:extLst>
          </p:cNvPr>
          <p:cNvSpPr>
            <a:spLocks noGrp="1"/>
          </p:cNvSpPr>
          <p:nvPr>
            <p:ph idx="1"/>
          </p:nvPr>
        </p:nvSpPr>
        <p:spPr>
          <a:xfrm>
            <a:off x="1071846" y="2973313"/>
            <a:ext cx="10040233" cy="2903099"/>
          </a:xfrm>
        </p:spPr>
        <p:txBody>
          <a:bodyPr>
            <a:normAutofit/>
          </a:bodyPr>
          <a:lstStyle/>
          <a:p>
            <a:pPr algn="just"/>
            <a:r>
              <a:rPr lang="pt-BR" dirty="0"/>
              <a:t>Elemento corta-fogo é aquele que apresenta, por um período determinado de tempo, as seguintes propriedades: integridade mecânica a impactos (resistência); impede a passagem das chamas e da fumaça (estanqueidade); e impede a passagem de caloria (isolamento térmico); </a:t>
            </a:r>
          </a:p>
          <a:p>
            <a:pPr algn="just"/>
            <a:r>
              <a:rPr lang="pt-BR" dirty="0"/>
              <a:t>As portas corta-fogo que dão acesso às escadas são feitas de metal e enchimento de material que evita a propagação do fogo, da fumaça e do calor nas escadas de emergência.</a:t>
            </a:r>
          </a:p>
          <a:p>
            <a:pPr algn="just"/>
            <a:endParaRPr lang="pt-BR" dirty="0"/>
          </a:p>
          <a:p>
            <a:pPr algn="just"/>
            <a:endParaRPr lang="pt-BR" dirty="0"/>
          </a:p>
        </p:txBody>
      </p:sp>
    </p:spTree>
    <p:extLst>
      <p:ext uri="{BB962C8B-B14F-4D97-AF65-F5344CB8AC3E}">
        <p14:creationId xmlns:p14="http://schemas.microsoft.com/office/powerpoint/2010/main" val="3362699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4E82342-1A09-E4F1-F5E4-6A702757C52A}"/>
              </a:ext>
            </a:extLst>
          </p:cNvPr>
          <p:cNvSpPr>
            <a:spLocks noGrp="1"/>
          </p:cNvSpPr>
          <p:nvPr>
            <p:ph type="title"/>
          </p:nvPr>
        </p:nvSpPr>
        <p:spPr>
          <a:xfrm>
            <a:off x="1071846" y="1059736"/>
            <a:ext cx="10040233" cy="1228130"/>
          </a:xfrm>
        </p:spPr>
        <p:txBody>
          <a:bodyPr>
            <a:normAutofit/>
          </a:bodyPr>
          <a:lstStyle/>
          <a:p>
            <a:r>
              <a:rPr lang="pt-BR" dirty="0">
                <a:solidFill>
                  <a:srgbClr val="FFFFFF"/>
                </a:solidFill>
              </a:rPr>
              <a:t>Escadas (NT 11)</a:t>
            </a:r>
          </a:p>
        </p:txBody>
      </p:sp>
      <p:sp>
        <p:nvSpPr>
          <p:cNvPr id="3" name="Espaço Reservado para Conteúdo 2">
            <a:extLst>
              <a:ext uri="{FF2B5EF4-FFF2-40B4-BE49-F238E27FC236}">
                <a16:creationId xmlns:a16="http://schemas.microsoft.com/office/drawing/2014/main" id="{946245F0-C3C8-AF73-15AD-AA3DF394AD8E}"/>
              </a:ext>
            </a:extLst>
          </p:cNvPr>
          <p:cNvSpPr>
            <a:spLocks noGrp="1"/>
          </p:cNvSpPr>
          <p:nvPr>
            <p:ph idx="1"/>
          </p:nvPr>
        </p:nvSpPr>
        <p:spPr>
          <a:xfrm>
            <a:off x="643467" y="2707398"/>
            <a:ext cx="7615629" cy="3978491"/>
          </a:xfrm>
        </p:spPr>
        <p:txBody>
          <a:bodyPr>
            <a:noAutofit/>
          </a:bodyPr>
          <a:lstStyle/>
          <a:p>
            <a:pPr algn="just"/>
            <a:r>
              <a:rPr lang="pt-BR" sz="1600" b="1" dirty="0"/>
              <a:t>Escadas não enclausuradas (NE)</a:t>
            </a:r>
          </a:p>
          <a:p>
            <a:pPr algn="just"/>
            <a:r>
              <a:rPr lang="pt-BR" sz="1600" dirty="0"/>
              <a:t>É o tipo comum, que tem poucas exigências além dos requisitos básicos de toda escada. Ela é usada em prédios com, no máximo, 12 metros de altura e população reduzida.</a:t>
            </a:r>
          </a:p>
          <a:p>
            <a:pPr algn="just"/>
            <a:r>
              <a:rPr lang="pt-BR" sz="1600" b="1" dirty="0"/>
              <a:t>Escada enclausurada protegida (EP)</a:t>
            </a:r>
          </a:p>
          <a:p>
            <a:pPr algn="just"/>
            <a:r>
              <a:rPr lang="pt-BR" sz="1600" dirty="0"/>
              <a:t>A escada enclausurada protegida é usada em edificações entre 12 e 30 metros, mas vale destacar que ela também já é exigida em edificações com menos de 12 metros (dependendo da sua ocupação).</a:t>
            </a:r>
          </a:p>
          <a:p>
            <a:pPr algn="just"/>
            <a:r>
              <a:rPr lang="pt-BR" sz="1600" b="1" dirty="0"/>
              <a:t>Escada enclausurada à prova de fumaça (PF)</a:t>
            </a:r>
          </a:p>
          <a:p>
            <a:pPr algn="just"/>
            <a:r>
              <a:rPr lang="pt-BR" sz="1600" dirty="0"/>
              <a:t>Usada em edificações mais altas, é bastante semelhante à escada enclausurada protegida, mas tem um cuidado especial quanto à entrada de fumaça no seu exterior. Esse controle é feito por meio de antecâmaras ventiladas dotadas de dois dutos: um que permite a entrada do ar externo e o outro que retira o ar viciado. Esses dutos, quando em pleno funcionamento, propiciam que qualquer vestígio de fumaça que penetre na antecâmara seja sugado por efeito chaminé, evitando que a mesma chegue aos lances.</a:t>
            </a:r>
          </a:p>
        </p:txBody>
      </p:sp>
      <p:pic>
        <p:nvPicPr>
          <p:cNvPr id="2050" name="Picture 2" descr="escada enclausurada protegida imagem retirada da IT">
            <a:extLst>
              <a:ext uri="{FF2B5EF4-FFF2-40B4-BE49-F238E27FC236}">
                <a16:creationId xmlns:a16="http://schemas.microsoft.com/office/drawing/2014/main" id="{402D0920-75CC-B7D0-485B-A5E126108F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6" t="3972" r="2781" b="7499"/>
          <a:stretch/>
        </p:blipFill>
        <p:spPr bwMode="auto">
          <a:xfrm>
            <a:off x="8646099" y="2707398"/>
            <a:ext cx="3299958" cy="181642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8C82FA43-8E53-0775-B9AE-EFEFCF3FA9C4}"/>
              </a:ext>
            </a:extLst>
          </p:cNvPr>
          <p:cNvPicPr>
            <a:picLocks noChangeAspect="1"/>
          </p:cNvPicPr>
          <p:nvPr/>
        </p:nvPicPr>
        <p:blipFill rotWithShape="1">
          <a:blip r:embed="rId3"/>
          <a:srcRect l="2371" t="871" r="24013" b="61605"/>
          <a:stretch/>
        </p:blipFill>
        <p:spPr>
          <a:xfrm>
            <a:off x="8646099" y="4686561"/>
            <a:ext cx="3299957" cy="1999328"/>
          </a:xfrm>
          <a:prstGeom prst="rect">
            <a:avLst/>
          </a:prstGeom>
        </p:spPr>
      </p:pic>
    </p:spTree>
    <p:extLst>
      <p:ext uri="{BB962C8B-B14F-4D97-AF65-F5344CB8AC3E}">
        <p14:creationId xmlns:p14="http://schemas.microsoft.com/office/powerpoint/2010/main" val="67576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AB8C61-CFE7-2789-002B-08927285CF72}"/>
              </a:ext>
            </a:extLst>
          </p:cNvPr>
          <p:cNvSpPr>
            <a:spLocks noGrp="1"/>
          </p:cNvSpPr>
          <p:nvPr>
            <p:ph type="title"/>
          </p:nvPr>
        </p:nvSpPr>
        <p:spPr>
          <a:xfrm>
            <a:off x="1071846" y="1059736"/>
            <a:ext cx="10040233" cy="1228130"/>
          </a:xfrm>
        </p:spPr>
        <p:txBody>
          <a:bodyPr>
            <a:normAutofit/>
          </a:bodyPr>
          <a:lstStyle/>
          <a:p>
            <a:r>
              <a:rPr lang="pt-BR" dirty="0">
                <a:solidFill>
                  <a:srgbClr val="FFFFFF"/>
                </a:solidFill>
              </a:rPr>
              <a:t>Chuveiros Automáticos: </a:t>
            </a:r>
            <a:r>
              <a:rPr lang="pt-BR" dirty="0" err="1">
                <a:solidFill>
                  <a:srgbClr val="FFFFFF"/>
                </a:solidFill>
              </a:rPr>
              <a:t>Spinklers</a:t>
            </a:r>
            <a:endParaRPr lang="pt-BR" dirty="0">
              <a:solidFill>
                <a:srgbClr val="FFFFFF"/>
              </a:solidFill>
            </a:endParaRPr>
          </a:p>
        </p:txBody>
      </p:sp>
      <p:sp>
        <p:nvSpPr>
          <p:cNvPr id="3" name="Espaço Reservado para Conteúdo 2">
            <a:extLst>
              <a:ext uri="{FF2B5EF4-FFF2-40B4-BE49-F238E27FC236}">
                <a16:creationId xmlns:a16="http://schemas.microsoft.com/office/drawing/2014/main" id="{FD919C1A-3D69-B765-0D74-F5674F5AC5D9}"/>
              </a:ext>
            </a:extLst>
          </p:cNvPr>
          <p:cNvSpPr>
            <a:spLocks noGrp="1"/>
          </p:cNvSpPr>
          <p:nvPr>
            <p:ph idx="1"/>
          </p:nvPr>
        </p:nvSpPr>
        <p:spPr>
          <a:xfrm>
            <a:off x="643467" y="2723945"/>
            <a:ext cx="8220314" cy="3152468"/>
          </a:xfrm>
        </p:spPr>
        <p:txBody>
          <a:bodyPr>
            <a:noAutofit/>
          </a:bodyPr>
          <a:lstStyle/>
          <a:p>
            <a:pPr algn="just"/>
            <a:r>
              <a:rPr lang="pt-BR" sz="2200" dirty="0"/>
              <a:t>Os sprinklers pequenos chuveiros hidráulicos ligados a um sistema de bombeamento de água.</a:t>
            </a:r>
          </a:p>
          <a:p>
            <a:pPr algn="just"/>
            <a:r>
              <a:rPr lang="pt-BR" sz="2200" dirty="0"/>
              <a:t>Em casos de incêndio, os sprinklers são ativados para combater as chamas, de modo a impedir o alastramento do fogo, evitando, assim, maiores problemas.  A maioria dos sistemas sprinklers é ativado automaticamente, à medida que pequenos dispositivos de vidro, conhecidos como ampolas ou bulbos, se rompem conforme há um  aumento considerável da temperatura no ambiente. Ou seja, diferentemente do que muitos podem imaginar, os sprinklers não são ativados com fumaça, mas sim com o aumento na temperatura do ambiente devido às chamas no local. </a:t>
            </a:r>
          </a:p>
          <a:p>
            <a:pPr algn="just"/>
            <a:r>
              <a:rPr lang="pt-BR" sz="2200" b="1" dirty="0"/>
              <a:t>NT 23: Chuveiros Automáticos</a:t>
            </a:r>
          </a:p>
        </p:txBody>
      </p:sp>
      <p:pic>
        <p:nvPicPr>
          <p:cNvPr id="1028" name="Picture 4">
            <a:extLst>
              <a:ext uri="{FF2B5EF4-FFF2-40B4-BE49-F238E27FC236}">
                <a16:creationId xmlns:a16="http://schemas.microsoft.com/office/drawing/2014/main" id="{6355FBE4-1A85-3DDD-2C3A-B8386D0549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5215" y="3032325"/>
            <a:ext cx="2506782" cy="1664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Sprinkler Upright Cromado 68ºC (bulbo vermelho) | Domicianos">
            <a:extLst>
              <a:ext uri="{FF2B5EF4-FFF2-40B4-BE49-F238E27FC236}">
                <a16:creationId xmlns:a16="http://schemas.microsoft.com/office/drawing/2014/main" id="{B0F5BEC1-84F8-73C2-EF2A-3C402A8168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15" r="20816" b="2567"/>
          <a:stretch/>
        </p:blipFill>
        <p:spPr bwMode="auto">
          <a:xfrm>
            <a:off x="10237015" y="4986802"/>
            <a:ext cx="940601" cy="162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559195-E497-4A67-95BE-D7A7C8BE7D21}"/>
              </a:ext>
            </a:extLst>
          </p:cNvPr>
          <p:cNvSpPr>
            <a:spLocks noGrp="1"/>
          </p:cNvSpPr>
          <p:nvPr>
            <p:ph type="title"/>
          </p:nvPr>
        </p:nvSpPr>
        <p:spPr/>
        <p:txBody>
          <a:bodyPr>
            <a:normAutofit/>
          </a:bodyPr>
          <a:lstStyle/>
          <a:p>
            <a:r>
              <a:rPr lang="pt-BR" dirty="0"/>
              <a:t>Conceito Inicial</a:t>
            </a:r>
          </a:p>
        </p:txBody>
      </p:sp>
      <p:sp>
        <p:nvSpPr>
          <p:cNvPr id="3" name="Espaço Reservado para Conteúdo 2">
            <a:extLst>
              <a:ext uri="{FF2B5EF4-FFF2-40B4-BE49-F238E27FC236}">
                <a16:creationId xmlns:a16="http://schemas.microsoft.com/office/drawing/2014/main" id="{1A0C62A4-3321-4E7C-A928-6464F4428E1D}"/>
              </a:ext>
            </a:extLst>
          </p:cNvPr>
          <p:cNvSpPr>
            <a:spLocks noGrp="1"/>
          </p:cNvSpPr>
          <p:nvPr>
            <p:ph idx="1"/>
          </p:nvPr>
        </p:nvSpPr>
        <p:spPr>
          <a:xfrm>
            <a:off x="5202809" y="1101110"/>
            <a:ext cx="6789044" cy="5390148"/>
          </a:xfrm>
        </p:spPr>
        <p:txBody>
          <a:bodyPr>
            <a:normAutofit/>
          </a:bodyPr>
          <a:lstStyle/>
          <a:p>
            <a:pPr algn="just"/>
            <a:r>
              <a:rPr lang="pt-BR" sz="2200" b="1" dirty="0"/>
              <a:t>Fogo: </a:t>
            </a:r>
            <a:r>
              <a:rPr lang="pt-BR" sz="2200" dirty="0"/>
              <a:t>processo de combustão caracterizado pela emissão de calor e luz (NBR 13860).</a:t>
            </a:r>
          </a:p>
          <a:p>
            <a:pPr algn="just"/>
            <a:r>
              <a:rPr lang="pt-BR" sz="2200" b="1" dirty="0"/>
              <a:t>Incêndio</a:t>
            </a:r>
            <a:r>
              <a:rPr lang="pt-BR" sz="2200" dirty="0"/>
              <a:t>: é o fogo fora de controle (NBR 13860).</a:t>
            </a:r>
          </a:p>
          <a:p>
            <a:pPr algn="just"/>
            <a:r>
              <a:rPr lang="pt-BR" sz="2200" b="1" dirty="0"/>
              <a:t>Combustível: </a:t>
            </a:r>
            <a:r>
              <a:rPr lang="pt-BR" sz="2200" dirty="0"/>
              <a:t>qualquer substância capaz de produzir calor por meio de uma reação química de combustão;</a:t>
            </a:r>
          </a:p>
          <a:p>
            <a:pPr algn="just"/>
            <a:r>
              <a:rPr lang="pt-BR" sz="2200" b="1" dirty="0"/>
              <a:t>Comburente: </a:t>
            </a:r>
            <a:r>
              <a:rPr lang="pt-BR" sz="2200" dirty="0"/>
              <a:t>substância que alimenta a reação química da combustão, sendo mais comum o oxigênio.;</a:t>
            </a:r>
          </a:p>
          <a:p>
            <a:pPr algn="just"/>
            <a:r>
              <a:rPr lang="pt-BR" sz="2200" b="1" dirty="0"/>
              <a:t>Calor: </a:t>
            </a:r>
            <a:r>
              <a:rPr lang="pt-BR" sz="2200" dirty="0"/>
              <a:t>energia térmica transferida de um corpo para outro em razão da diferença de temperatura, podendo ter como fonte a energia elétrica, o cigarro aceso, os queimadores a gás, a fricção ou mesmo a concentração da luz solar através de uma lente;</a:t>
            </a:r>
          </a:p>
          <a:p>
            <a:pPr algn="just"/>
            <a:r>
              <a:rPr lang="pt-BR" sz="2200" b="1" dirty="0"/>
              <a:t>Reação em cadeia: </a:t>
            </a:r>
            <a:r>
              <a:rPr lang="pt-BR" sz="2200" dirty="0"/>
              <a:t>é a sequência dos três eventos citados que resulta a própria combustão.</a:t>
            </a:r>
          </a:p>
        </p:txBody>
      </p:sp>
      <p:pic>
        <p:nvPicPr>
          <p:cNvPr id="1026" name="Picture 2" descr="Tetraedro do fogo, os quatro itens necessários para que haja esse elemento.">
            <a:extLst>
              <a:ext uri="{FF2B5EF4-FFF2-40B4-BE49-F238E27FC236}">
                <a16:creationId xmlns:a16="http://schemas.microsoft.com/office/drawing/2014/main" id="{78E1ECF2-1E7E-4F53-8474-083438E1B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4" y="2066825"/>
            <a:ext cx="4291642" cy="42916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209ACD3E-D13E-41DD-84B7-AE1A33235F80}"/>
                  </a:ext>
                </a:extLst>
              </p:cNvPr>
              <p:cNvSpPr txBox="1"/>
              <p:nvPr/>
            </p:nvSpPr>
            <p:spPr>
              <a:xfrm>
                <a:off x="1843519" y="4047495"/>
                <a:ext cx="19190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b="0" i="1" smtClean="0">
                          <a:solidFill>
                            <a:srgbClr val="002060"/>
                          </a:solidFill>
                          <a:latin typeface="Cambria Math" panose="02040503050406030204" pitchFamily="18" charset="0"/>
                        </a:rPr>
                        <m:t>𝑅𝑒𝑎</m:t>
                      </m:r>
                      <m:r>
                        <a:rPr lang="pt-BR" b="0" i="1" smtClean="0">
                          <a:solidFill>
                            <a:srgbClr val="002060"/>
                          </a:solidFill>
                          <a:latin typeface="Cambria Math" panose="02040503050406030204" pitchFamily="18" charset="0"/>
                        </a:rPr>
                        <m:t>çã</m:t>
                      </m:r>
                      <m:r>
                        <a:rPr lang="pt-BR" b="0" i="1" smtClean="0">
                          <a:solidFill>
                            <a:srgbClr val="002060"/>
                          </a:solidFill>
                          <a:latin typeface="Cambria Math" panose="02040503050406030204" pitchFamily="18" charset="0"/>
                        </a:rPr>
                        <m:t>𝑜</m:t>
                      </m:r>
                      <m:r>
                        <a:rPr lang="pt-BR" b="0" i="1" smtClean="0">
                          <a:solidFill>
                            <a:srgbClr val="002060"/>
                          </a:solidFill>
                          <a:latin typeface="Cambria Math" panose="02040503050406030204" pitchFamily="18" charset="0"/>
                        </a:rPr>
                        <m:t> </m:t>
                      </m:r>
                      <m:r>
                        <a:rPr lang="pt-BR" b="0" i="1" smtClean="0">
                          <a:solidFill>
                            <a:srgbClr val="002060"/>
                          </a:solidFill>
                          <a:latin typeface="Cambria Math" panose="02040503050406030204" pitchFamily="18" charset="0"/>
                        </a:rPr>
                        <m:t>𝑒𝑚</m:t>
                      </m:r>
                      <m:r>
                        <a:rPr lang="pt-BR" b="0" i="1" smtClean="0">
                          <a:solidFill>
                            <a:srgbClr val="002060"/>
                          </a:solidFill>
                          <a:latin typeface="Cambria Math" panose="02040503050406030204" pitchFamily="18" charset="0"/>
                        </a:rPr>
                        <m:t> </m:t>
                      </m:r>
                      <m:r>
                        <a:rPr lang="pt-BR" b="0" i="1" smtClean="0">
                          <a:solidFill>
                            <a:srgbClr val="002060"/>
                          </a:solidFill>
                          <a:latin typeface="Cambria Math" panose="02040503050406030204" pitchFamily="18" charset="0"/>
                        </a:rPr>
                        <m:t>𝐶𝑎𝑑𝑒𝑖𝑎</m:t>
                      </m:r>
                    </m:oMath>
                  </m:oMathPara>
                </a14:m>
                <a:endParaRPr lang="pt-BR" dirty="0">
                  <a:solidFill>
                    <a:srgbClr val="002060"/>
                  </a:solidFill>
                </a:endParaRPr>
              </a:p>
            </p:txBody>
          </p:sp>
        </mc:Choice>
        <mc:Fallback xmlns="">
          <p:sp>
            <p:nvSpPr>
              <p:cNvPr id="4" name="CaixaDeTexto 3">
                <a:extLst>
                  <a:ext uri="{FF2B5EF4-FFF2-40B4-BE49-F238E27FC236}">
                    <a16:creationId xmlns:a16="http://schemas.microsoft.com/office/drawing/2014/main" id="{209ACD3E-D13E-41DD-84B7-AE1A33235F80}"/>
                  </a:ext>
                </a:extLst>
              </p:cNvPr>
              <p:cNvSpPr txBox="1">
                <a:spLocks noRot="1" noChangeAspect="1" noMove="1" noResize="1" noEditPoints="1" noAdjustHandles="1" noChangeArrowheads="1" noChangeShapeType="1" noTextEdit="1"/>
              </p:cNvSpPr>
              <p:nvPr/>
            </p:nvSpPr>
            <p:spPr>
              <a:xfrm>
                <a:off x="1843519" y="4047495"/>
                <a:ext cx="1919051" cy="276999"/>
              </a:xfrm>
              <a:prstGeom prst="rect">
                <a:avLst/>
              </a:prstGeom>
              <a:blipFill>
                <a:blip r:embed="rId3"/>
                <a:stretch>
                  <a:fillRect l="-3492" r="-2540" b="-33333"/>
                </a:stretch>
              </a:blipFill>
            </p:spPr>
            <p:txBody>
              <a:bodyPr/>
              <a:lstStyle/>
              <a:p>
                <a:r>
                  <a:rPr lang="pt-BR">
                    <a:noFill/>
                  </a:rPr>
                  <a:t> </a:t>
                </a:r>
              </a:p>
            </p:txBody>
          </p:sp>
        </mc:Fallback>
      </mc:AlternateContent>
    </p:spTree>
    <p:extLst>
      <p:ext uri="{BB962C8B-B14F-4D97-AF65-F5344CB8AC3E}">
        <p14:creationId xmlns:p14="http://schemas.microsoft.com/office/powerpoint/2010/main" val="28723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AE3579C-51ED-4775-9663-80621D96E78C}"/>
              </a:ext>
            </a:extLst>
          </p:cNvPr>
          <p:cNvSpPr>
            <a:spLocks noGrp="1"/>
          </p:cNvSpPr>
          <p:nvPr>
            <p:ph type="title"/>
          </p:nvPr>
        </p:nvSpPr>
        <p:spPr>
          <a:xfrm>
            <a:off x="1071846" y="1059736"/>
            <a:ext cx="10040233" cy="1228130"/>
          </a:xfrm>
        </p:spPr>
        <p:txBody>
          <a:bodyPr>
            <a:normAutofit/>
          </a:bodyPr>
          <a:lstStyle/>
          <a:p>
            <a:r>
              <a:rPr lang="pt-BR">
                <a:solidFill>
                  <a:srgbClr val="FFFFFF"/>
                </a:solidFill>
              </a:rPr>
              <a:t>Normas</a:t>
            </a:r>
          </a:p>
        </p:txBody>
      </p:sp>
      <p:sp>
        <p:nvSpPr>
          <p:cNvPr id="3" name="Espaço Reservado para Conteúdo 2">
            <a:extLst>
              <a:ext uri="{FF2B5EF4-FFF2-40B4-BE49-F238E27FC236}">
                <a16:creationId xmlns:a16="http://schemas.microsoft.com/office/drawing/2014/main" id="{053DE6A3-7096-44D5-9A72-A17377552FA1}"/>
              </a:ext>
            </a:extLst>
          </p:cNvPr>
          <p:cNvSpPr>
            <a:spLocks noGrp="1"/>
          </p:cNvSpPr>
          <p:nvPr>
            <p:ph idx="1"/>
          </p:nvPr>
        </p:nvSpPr>
        <p:spPr>
          <a:xfrm>
            <a:off x="1071846" y="2973313"/>
            <a:ext cx="10040233" cy="2903099"/>
          </a:xfrm>
        </p:spPr>
        <p:txBody>
          <a:bodyPr>
            <a:normAutofit/>
          </a:bodyPr>
          <a:lstStyle/>
          <a:p>
            <a:r>
              <a:rPr lang="pt-BR" dirty="0"/>
              <a:t>NBR 9077: Saídas de emergência em edifícios</a:t>
            </a:r>
          </a:p>
          <a:p>
            <a:r>
              <a:rPr lang="pt-BR" dirty="0"/>
              <a:t>NBR 9441: Execução de sistemas de detecção e alarme de incêndio</a:t>
            </a:r>
          </a:p>
          <a:p>
            <a:r>
              <a:rPr lang="pt-BR" dirty="0"/>
              <a:t>NBR 10897: Proteção contra incêndio por chuveiro automático</a:t>
            </a:r>
          </a:p>
          <a:p>
            <a:r>
              <a:rPr lang="pt-BR" dirty="0"/>
              <a:t>NBR 10898: Sistema de iluminação de emergência</a:t>
            </a:r>
          </a:p>
          <a:p>
            <a:r>
              <a:rPr lang="pt-BR" dirty="0"/>
              <a:t>NBR 13714: Sistemas de hidrantes e de </a:t>
            </a:r>
            <a:r>
              <a:rPr lang="pt-BR" dirty="0" err="1"/>
              <a:t>mangotinhos</a:t>
            </a:r>
            <a:r>
              <a:rPr lang="pt-BR" dirty="0"/>
              <a:t> para combate a incêndio</a:t>
            </a:r>
          </a:p>
          <a:p>
            <a:r>
              <a:rPr lang="pt-BR" dirty="0"/>
              <a:t>NBR 13860: Glossário de termos relacionados com segurança contra incêndio</a:t>
            </a:r>
          </a:p>
        </p:txBody>
      </p:sp>
    </p:spTree>
    <p:extLst>
      <p:ext uri="{BB962C8B-B14F-4D97-AF65-F5344CB8AC3E}">
        <p14:creationId xmlns:p14="http://schemas.microsoft.com/office/powerpoint/2010/main" val="6680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57B0F0A-1890-43CE-AFEE-12B1BC6B113C}"/>
              </a:ext>
            </a:extLst>
          </p:cNvPr>
          <p:cNvSpPr>
            <a:spLocks noGrp="1"/>
          </p:cNvSpPr>
          <p:nvPr>
            <p:ph type="title"/>
          </p:nvPr>
        </p:nvSpPr>
        <p:spPr>
          <a:xfrm>
            <a:off x="1071846" y="1059736"/>
            <a:ext cx="10040233" cy="1228130"/>
          </a:xfrm>
        </p:spPr>
        <p:txBody>
          <a:bodyPr>
            <a:normAutofit/>
          </a:bodyPr>
          <a:lstStyle/>
          <a:p>
            <a:r>
              <a:rPr lang="pt-BR">
                <a:solidFill>
                  <a:srgbClr val="FFFFFF"/>
                </a:solidFill>
              </a:rPr>
              <a:t>Normas Técnicas</a:t>
            </a:r>
          </a:p>
        </p:txBody>
      </p:sp>
      <p:sp>
        <p:nvSpPr>
          <p:cNvPr id="3" name="Espaço Reservado para Conteúdo 2">
            <a:extLst>
              <a:ext uri="{FF2B5EF4-FFF2-40B4-BE49-F238E27FC236}">
                <a16:creationId xmlns:a16="http://schemas.microsoft.com/office/drawing/2014/main" id="{190031D3-A56E-4ADF-9C51-71B4E50EC67C}"/>
              </a:ext>
            </a:extLst>
          </p:cNvPr>
          <p:cNvSpPr>
            <a:spLocks noGrp="1"/>
          </p:cNvSpPr>
          <p:nvPr>
            <p:ph idx="1"/>
          </p:nvPr>
        </p:nvSpPr>
        <p:spPr>
          <a:xfrm>
            <a:off x="1071846" y="2973313"/>
            <a:ext cx="10040233" cy="2903099"/>
          </a:xfrm>
        </p:spPr>
        <p:txBody>
          <a:bodyPr>
            <a:noAutofit/>
          </a:bodyPr>
          <a:lstStyle/>
          <a:p>
            <a:r>
              <a:rPr lang="pt-BR" sz="1400" dirty="0"/>
              <a:t>NT 06: Acesso de viaturas na edificação e áreas de risco</a:t>
            </a:r>
          </a:p>
          <a:p>
            <a:r>
              <a:rPr lang="pt-BR" sz="1400" dirty="0"/>
              <a:t>NT 07: Separação entre edificações (isolamento de risco)</a:t>
            </a:r>
          </a:p>
          <a:p>
            <a:r>
              <a:rPr lang="pt-BR" sz="1400" dirty="0"/>
              <a:t>NT 09: Compartimentação</a:t>
            </a:r>
          </a:p>
          <a:p>
            <a:r>
              <a:rPr lang="pt-BR" sz="1400" dirty="0"/>
              <a:t>NT 11: Saídas de Emergência</a:t>
            </a:r>
          </a:p>
          <a:p>
            <a:r>
              <a:rPr lang="pt-BR" sz="1400" dirty="0"/>
              <a:t>NT 14: Carga de Incêndio nas Edificações e Área de Risco</a:t>
            </a:r>
          </a:p>
          <a:p>
            <a:r>
              <a:rPr lang="pt-BR" sz="1400" dirty="0"/>
              <a:t>NT 20: Sinalização de Emergência.</a:t>
            </a:r>
          </a:p>
          <a:p>
            <a:r>
              <a:rPr lang="pt-BR" sz="1400" dirty="0"/>
              <a:t>NT 21: Extintores de Incêndio.</a:t>
            </a:r>
          </a:p>
          <a:p>
            <a:r>
              <a:rPr lang="pt-BR" sz="1400" dirty="0"/>
              <a:t>NT 22: Sistema de Hidrantes e </a:t>
            </a:r>
            <a:r>
              <a:rPr lang="pt-BR" sz="1400" dirty="0" err="1"/>
              <a:t>Mangotinhos</a:t>
            </a:r>
            <a:r>
              <a:rPr lang="pt-BR" sz="1400" dirty="0"/>
              <a:t> para Combate a Incêndio.</a:t>
            </a:r>
          </a:p>
          <a:p>
            <a:r>
              <a:rPr lang="pt-BR" sz="1400" dirty="0"/>
              <a:t>NT 42 - PROCESSO TÉCNICO SIMPLIFICADO - PTS - 2019 (alteração 2020 item 5.1.11 e 6.4.10.1)</a:t>
            </a:r>
          </a:p>
          <a:p>
            <a:r>
              <a:rPr lang="pt-BR" sz="1400" dirty="0"/>
              <a:t>CÓDIGO DE SEGURANÇA CONTRA INCÊNDIO, PÂNICO E OUTROS RISCOS, NO ÂMBITO DO ESTADO DE MATO GROSSO DO SUL</a:t>
            </a:r>
          </a:p>
          <a:p>
            <a:endParaRPr lang="pt-BR" sz="1400" dirty="0"/>
          </a:p>
        </p:txBody>
      </p:sp>
    </p:spTree>
    <p:extLst>
      <p:ext uri="{BB962C8B-B14F-4D97-AF65-F5344CB8AC3E}">
        <p14:creationId xmlns:p14="http://schemas.microsoft.com/office/powerpoint/2010/main" val="24410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08404CC-BED4-497A-819B-F6F8B8294738}"/>
              </a:ext>
            </a:extLst>
          </p:cNvPr>
          <p:cNvSpPr>
            <a:spLocks noGrp="1"/>
          </p:cNvSpPr>
          <p:nvPr>
            <p:ph type="title"/>
          </p:nvPr>
        </p:nvSpPr>
        <p:spPr>
          <a:xfrm>
            <a:off x="1071846" y="1059736"/>
            <a:ext cx="10040233" cy="1228130"/>
          </a:xfrm>
        </p:spPr>
        <p:txBody>
          <a:bodyPr>
            <a:normAutofit/>
          </a:bodyPr>
          <a:lstStyle/>
          <a:p>
            <a:r>
              <a:rPr lang="pt-BR">
                <a:solidFill>
                  <a:srgbClr val="FFFFFF"/>
                </a:solidFill>
              </a:rPr>
              <a:t>Roteiro de Projeto</a:t>
            </a:r>
          </a:p>
        </p:txBody>
      </p:sp>
      <p:sp>
        <p:nvSpPr>
          <p:cNvPr id="3" name="Espaço Reservado para Conteúdo 2">
            <a:extLst>
              <a:ext uri="{FF2B5EF4-FFF2-40B4-BE49-F238E27FC236}">
                <a16:creationId xmlns:a16="http://schemas.microsoft.com/office/drawing/2014/main" id="{28A8EFBD-0616-483F-AB54-E49F5E549EE8}"/>
              </a:ext>
            </a:extLst>
          </p:cNvPr>
          <p:cNvSpPr>
            <a:spLocks noGrp="1"/>
          </p:cNvSpPr>
          <p:nvPr>
            <p:ph idx="1"/>
          </p:nvPr>
        </p:nvSpPr>
        <p:spPr>
          <a:xfrm>
            <a:off x="1071846" y="2973313"/>
            <a:ext cx="10040233" cy="2903099"/>
          </a:xfrm>
        </p:spPr>
        <p:txBody>
          <a:bodyPr>
            <a:normAutofit/>
          </a:bodyPr>
          <a:lstStyle/>
          <a:p>
            <a:r>
              <a:rPr lang="pt-BR" sz="1500"/>
              <a:t>a. CONFERIR PROJETO ARQUITETÔNICO; </a:t>
            </a:r>
          </a:p>
          <a:p>
            <a:r>
              <a:rPr lang="pt-BR" sz="1500"/>
              <a:t>b. LEVANTAR DADOS SOBRE EDIFICAÇÃO E PROPRIETÁRIO; </a:t>
            </a:r>
          </a:p>
          <a:p>
            <a:r>
              <a:rPr lang="pt-BR" sz="1500"/>
              <a:t>c. ESTUDO INICIAL SOBRE PROJETO:</a:t>
            </a:r>
          </a:p>
          <a:p>
            <a:r>
              <a:rPr lang="pt-BR" sz="1500"/>
              <a:t>Verificar: escala do projeto, área a ser aprovada, altura da edificação, se a escada está correta (se houver);</a:t>
            </a:r>
          </a:p>
          <a:p>
            <a:r>
              <a:rPr lang="pt-BR" sz="1500"/>
              <a:t>d. CLASSIFICAR A EDIFICAÇÃO QUANTO A OCUPAÇÃO; (TAB 1 do DECRETO nº 4.335)</a:t>
            </a:r>
          </a:p>
          <a:p>
            <a:r>
              <a:rPr lang="pt-BR" sz="1500"/>
              <a:t>e. CLASSIFICAR A EDIFICAÇÃO QUANTO À ALTURA;(TAB 2 do DECRETO nº 4.335)</a:t>
            </a:r>
          </a:p>
          <a:p>
            <a:r>
              <a:rPr lang="pt-BR" sz="1500"/>
              <a:t>f. VERIFICAR QUAL A CARGA DE INCÊNDIO PARA A EDIFICAÇÃO (ANEXO A da NT 14);</a:t>
            </a:r>
          </a:p>
          <a:p>
            <a:r>
              <a:rPr lang="pt-BR" sz="1500"/>
              <a:t>g. CLASSIFICAR A EDIFICAÇÃO QUANTO À SUA CARGA DE INCÊNDIO (TAB 3 do DECRETO nº 4.335).</a:t>
            </a:r>
          </a:p>
        </p:txBody>
      </p:sp>
    </p:spTree>
    <p:extLst>
      <p:ext uri="{BB962C8B-B14F-4D97-AF65-F5344CB8AC3E}">
        <p14:creationId xmlns:p14="http://schemas.microsoft.com/office/powerpoint/2010/main" val="226177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5"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5" y="806204"/>
            <a:ext cx="10579608"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C65459-16C3-4726-B6B9-3B46DC4BFC7E}"/>
              </a:ext>
            </a:extLst>
          </p:cNvPr>
          <p:cNvSpPr>
            <a:spLocks noGrp="1"/>
          </p:cNvSpPr>
          <p:nvPr>
            <p:ph type="title"/>
          </p:nvPr>
        </p:nvSpPr>
        <p:spPr>
          <a:xfrm>
            <a:off x="1071846" y="1059736"/>
            <a:ext cx="10040233" cy="1228130"/>
          </a:xfrm>
        </p:spPr>
        <p:txBody>
          <a:bodyPr>
            <a:normAutofit/>
          </a:bodyPr>
          <a:lstStyle/>
          <a:p>
            <a:r>
              <a:rPr lang="pt-BR">
                <a:solidFill>
                  <a:srgbClr val="FFFFFF"/>
                </a:solidFill>
              </a:rPr>
              <a:t>Roteiro de Projeto</a:t>
            </a:r>
          </a:p>
        </p:txBody>
      </p:sp>
      <p:sp>
        <p:nvSpPr>
          <p:cNvPr id="3" name="Espaço Reservado para Conteúdo 2">
            <a:extLst>
              <a:ext uri="{FF2B5EF4-FFF2-40B4-BE49-F238E27FC236}">
                <a16:creationId xmlns:a16="http://schemas.microsoft.com/office/drawing/2014/main" id="{6AB0E2BC-1476-4549-B474-696DAF797164}"/>
              </a:ext>
            </a:extLst>
          </p:cNvPr>
          <p:cNvSpPr>
            <a:spLocks noGrp="1"/>
          </p:cNvSpPr>
          <p:nvPr>
            <p:ph idx="1"/>
          </p:nvPr>
        </p:nvSpPr>
        <p:spPr>
          <a:xfrm>
            <a:off x="1071846" y="2973313"/>
            <a:ext cx="10040233" cy="2903099"/>
          </a:xfrm>
        </p:spPr>
        <p:txBody>
          <a:bodyPr>
            <a:noAutofit/>
          </a:bodyPr>
          <a:lstStyle/>
          <a:p>
            <a:r>
              <a:rPr lang="pt-BR" sz="1600" dirty="0"/>
              <a:t>h. IDENTIFICAR QUAIS MEDIDAS DE SEGURANÇA PREVISTAS PARA A EDIFICAÇÃO EM QUESTÃO:</a:t>
            </a:r>
          </a:p>
          <a:p>
            <a:pPr>
              <a:buFont typeface="Wingdings" panose="05000000000000000000" pitchFamily="2" charset="2"/>
              <a:buChar char="q"/>
            </a:pPr>
            <a:r>
              <a:rPr lang="pt-BR" sz="1600" dirty="0"/>
              <a:t>separação entre edificações (isolamento de risco);</a:t>
            </a:r>
          </a:p>
          <a:p>
            <a:pPr>
              <a:buFont typeface="Wingdings" panose="05000000000000000000" pitchFamily="2" charset="2"/>
              <a:buChar char="q"/>
            </a:pPr>
            <a:r>
              <a:rPr lang="pt-BR" sz="1600" dirty="0"/>
              <a:t>sinalização de emergência;</a:t>
            </a:r>
          </a:p>
          <a:p>
            <a:pPr>
              <a:buFont typeface="Wingdings" panose="05000000000000000000" pitchFamily="2" charset="2"/>
              <a:buChar char="q"/>
            </a:pPr>
            <a:r>
              <a:rPr lang="pt-BR" sz="1600" dirty="0"/>
              <a:t>extintores;</a:t>
            </a:r>
          </a:p>
          <a:p>
            <a:pPr>
              <a:buFont typeface="Wingdings" panose="05000000000000000000" pitchFamily="2" charset="2"/>
              <a:buChar char="q"/>
            </a:pPr>
            <a:r>
              <a:rPr lang="pt-BR" sz="1600" dirty="0"/>
              <a:t>hidrante ou </a:t>
            </a:r>
            <a:r>
              <a:rPr lang="pt-BR" sz="1600" dirty="0" err="1"/>
              <a:t>mangotinhos</a:t>
            </a:r>
            <a:r>
              <a:rPr lang="pt-BR" sz="1600" dirty="0"/>
              <a:t>;</a:t>
            </a:r>
          </a:p>
          <a:p>
            <a:pPr>
              <a:buFont typeface="Wingdings" panose="05000000000000000000" pitchFamily="2" charset="2"/>
              <a:buChar char="q"/>
            </a:pPr>
            <a:r>
              <a:rPr lang="pt-BR" sz="1600" dirty="0"/>
              <a:t>chuveiros automáticos, entre vários outros;</a:t>
            </a:r>
          </a:p>
          <a:p>
            <a:r>
              <a:rPr lang="pt-BR" sz="1600" dirty="0"/>
              <a:t>i. APLICAR OS PARÂMETROS PREVISTOS EM CADA NT PARA CADA MEDIDA DE SEGURANÇA PREVISTA.</a:t>
            </a:r>
          </a:p>
          <a:p>
            <a:r>
              <a:rPr lang="pt-BR" sz="1600" b="1" dirty="0"/>
              <a:t>Acima de 900m², as medidas variam conforme ocupação, altura e área.</a:t>
            </a:r>
          </a:p>
          <a:p>
            <a:endParaRPr lang="pt-BR" sz="1600" dirty="0"/>
          </a:p>
          <a:p>
            <a:endParaRPr lang="pt-BR" sz="1600" dirty="0"/>
          </a:p>
        </p:txBody>
      </p:sp>
    </p:spTree>
    <p:extLst>
      <p:ext uri="{BB962C8B-B14F-4D97-AF65-F5344CB8AC3E}">
        <p14:creationId xmlns:p14="http://schemas.microsoft.com/office/powerpoint/2010/main" val="139609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B277712-0589-4C6A-B872-39C87904F4B4}"/>
              </a:ext>
            </a:extLst>
          </p:cNvPr>
          <p:cNvPicPr>
            <a:picLocks noChangeAspect="1"/>
          </p:cNvPicPr>
          <p:nvPr/>
        </p:nvPicPr>
        <p:blipFill>
          <a:blip r:embed="rId2"/>
          <a:stretch>
            <a:fillRect/>
          </a:stretch>
        </p:blipFill>
        <p:spPr>
          <a:xfrm>
            <a:off x="1478161" y="1215984"/>
            <a:ext cx="8786716" cy="4699626"/>
          </a:xfrm>
          <a:prstGeom prst="rect">
            <a:avLst/>
          </a:prstGeom>
        </p:spPr>
      </p:pic>
      <p:sp>
        <p:nvSpPr>
          <p:cNvPr id="8" name="Espaço Reservado para Conteúdo 2">
            <a:extLst>
              <a:ext uri="{FF2B5EF4-FFF2-40B4-BE49-F238E27FC236}">
                <a16:creationId xmlns:a16="http://schemas.microsoft.com/office/drawing/2014/main" id="{CE7A39DA-F4E3-4BA9-9A67-E60D099157D6}"/>
              </a:ext>
            </a:extLst>
          </p:cNvPr>
          <p:cNvSpPr>
            <a:spLocks noGrp="1"/>
          </p:cNvSpPr>
          <p:nvPr>
            <p:ph idx="1"/>
          </p:nvPr>
        </p:nvSpPr>
        <p:spPr>
          <a:xfrm>
            <a:off x="3375612" y="6197986"/>
            <a:ext cx="10753725" cy="320962"/>
          </a:xfrm>
        </p:spPr>
        <p:txBody>
          <a:bodyPr>
            <a:normAutofit fontScale="85000" lnSpcReduction="20000"/>
          </a:bodyPr>
          <a:lstStyle/>
          <a:p>
            <a:r>
              <a:rPr lang="pt-BR" dirty="0"/>
              <a:t>Anexo da Lei nº 4.335, de 10 de abril de 2013</a:t>
            </a:r>
          </a:p>
        </p:txBody>
      </p:sp>
      <p:sp>
        <p:nvSpPr>
          <p:cNvPr id="10" name="CaixaDeTexto 9">
            <a:extLst>
              <a:ext uri="{FF2B5EF4-FFF2-40B4-BE49-F238E27FC236}">
                <a16:creationId xmlns:a16="http://schemas.microsoft.com/office/drawing/2014/main" id="{2244F3A0-7FFF-4BA4-AB5F-D39C9AA39AEB}"/>
              </a:ext>
            </a:extLst>
          </p:cNvPr>
          <p:cNvSpPr txBox="1"/>
          <p:nvPr/>
        </p:nvSpPr>
        <p:spPr>
          <a:xfrm>
            <a:off x="2788450" y="705464"/>
            <a:ext cx="6888190" cy="369332"/>
          </a:xfrm>
          <a:prstGeom prst="rect">
            <a:avLst/>
          </a:prstGeom>
          <a:noFill/>
        </p:spPr>
        <p:txBody>
          <a:bodyPr wrap="square">
            <a:spAutoFit/>
          </a:bodyPr>
          <a:lstStyle/>
          <a:p>
            <a:pPr algn="l"/>
            <a:r>
              <a:rPr lang="pt-BR" sz="1800" b="1" i="0" u="none" strike="noStrike" baseline="0" dirty="0">
                <a:solidFill>
                  <a:srgbClr val="000000"/>
                </a:solidFill>
                <a:latin typeface="Cambria,Bold"/>
              </a:rPr>
              <a:t>Tabela 1: Classificação das edificações quanto à ocupação</a:t>
            </a:r>
            <a:endParaRPr lang="pt-BR" dirty="0"/>
          </a:p>
        </p:txBody>
      </p:sp>
    </p:spTree>
    <p:extLst>
      <p:ext uri="{BB962C8B-B14F-4D97-AF65-F5344CB8AC3E}">
        <p14:creationId xmlns:p14="http://schemas.microsoft.com/office/powerpoint/2010/main" val="66576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5036B96B-35DA-4385-82C4-48C4C6D015A5}"/>
              </a:ext>
            </a:extLst>
          </p:cNvPr>
          <p:cNvPicPr>
            <a:picLocks noChangeAspect="1"/>
          </p:cNvPicPr>
          <p:nvPr/>
        </p:nvPicPr>
        <p:blipFill>
          <a:blip r:embed="rId2"/>
          <a:stretch>
            <a:fillRect/>
          </a:stretch>
        </p:blipFill>
        <p:spPr>
          <a:xfrm>
            <a:off x="1623588" y="1434411"/>
            <a:ext cx="8944824" cy="2453489"/>
          </a:xfrm>
          <a:prstGeom prst="rect">
            <a:avLst/>
          </a:prstGeom>
        </p:spPr>
      </p:pic>
      <p:pic>
        <p:nvPicPr>
          <p:cNvPr id="9" name="Imagem 8">
            <a:extLst>
              <a:ext uri="{FF2B5EF4-FFF2-40B4-BE49-F238E27FC236}">
                <a16:creationId xmlns:a16="http://schemas.microsoft.com/office/drawing/2014/main" id="{22C011A3-2AC3-49C6-8A7D-4F2ABC42EF28}"/>
              </a:ext>
            </a:extLst>
          </p:cNvPr>
          <p:cNvPicPr>
            <a:picLocks noChangeAspect="1"/>
          </p:cNvPicPr>
          <p:nvPr/>
        </p:nvPicPr>
        <p:blipFill>
          <a:blip r:embed="rId3"/>
          <a:stretch>
            <a:fillRect/>
          </a:stretch>
        </p:blipFill>
        <p:spPr>
          <a:xfrm>
            <a:off x="2423033" y="4557952"/>
            <a:ext cx="7568697" cy="1204111"/>
          </a:xfrm>
          <a:prstGeom prst="rect">
            <a:avLst/>
          </a:prstGeom>
        </p:spPr>
      </p:pic>
      <p:sp>
        <p:nvSpPr>
          <p:cNvPr id="11" name="CaixaDeTexto 10">
            <a:extLst>
              <a:ext uri="{FF2B5EF4-FFF2-40B4-BE49-F238E27FC236}">
                <a16:creationId xmlns:a16="http://schemas.microsoft.com/office/drawing/2014/main" id="{B01F7526-3FC0-46E8-A947-E21F35BAF06C}"/>
              </a:ext>
            </a:extLst>
          </p:cNvPr>
          <p:cNvSpPr txBox="1"/>
          <p:nvPr/>
        </p:nvSpPr>
        <p:spPr>
          <a:xfrm>
            <a:off x="1933304" y="3988140"/>
            <a:ext cx="8944824" cy="369332"/>
          </a:xfrm>
          <a:prstGeom prst="rect">
            <a:avLst/>
          </a:prstGeom>
          <a:noFill/>
        </p:spPr>
        <p:txBody>
          <a:bodyPr wrap="square">
            <a:spAutoFit/>
          </a:bodyPr>
          <a:lstStyle/>
          <a:p>
            <a:pPr algn="l"/>
            <a:r>
              <a:rPr lang="pt-BR" sz="1800" b="1" i="0" u="none" strike="noStrike" baseline="0" dirty="0">
                <a:latin typeface="Cambria,Bold"/>
              </a:rPr>
              <a:t>Tabela 3: Classificação das edificações e das áreas de risco quanto à carga incêndio</a:t>
            </a:r>
            <a:endParaRPr lang="pt-BR" dirty="0"/>
          </a:p>
        </p:txBody>
      </p:sp>
      <p:sp>
        <p:nvSpPr>
          <p:cNvPr id="13" name="CaixaDeTexto 12">
            <a:extLst>
              <a:ext uri="{FF2B5EF4-FFF2-40B4-BE49-F238E27FC236}">
                <a16:creationId xmlns:a16="http://schemas.microsoft.com/office/drawing/2014/main" id="{9F89A8A8-A1DB-4C33-A88F-E960590D9A95}"/>
              </a:ext>
            </a:extLst>
          </p:cNvPr>
          <p:cNvSpPr txBox="1"/>
          <p:nvPr/>
        </p:nvSpPr>
        <p:spPr>
          <a:xfrm>
            <a:off x="2802963" y="895802"/>
            <a:ext cx="6098458" cy="538609"/>
          </a:xfrm>
          <a:prstGeom prst="rect">
            <a:avLst/>
          </a:prstGeom>
          <a:noFill/>
        </p:spPr>
        <p:txBody>
          <a:bodyPr wrap="square">
            <a:spAutoFit/>
          </a:bodyPr>
          <a:lstStyle/>
          <a:p>
            <a:pPr algn="l"/>
            <a:r>
              <a:rPr lang="pt-BR" sz="1800" b="1" i="0" u="none" strike="noStrike" baseline="0" dirty="0">
                <a:solidFill>
                  <a:srgbClr val="000000"/>
                </a:solidFill>
                <a:latin typeface="Cambria,Bold"/>
              </a:rPr>
              <a:t>Tabela 2: Classificação das edificações quanto à altura</a:t>
            </a:r>
          </a:p>
          <a:p>
            <a:pPr algn="l"/>
            <a:r>
              <a:rPr lang="pt-BR" sz="1100" b="0" i="0" u="none" strike="noStrike" baseline="0" dirty="0">
                <a:solidFill>
                  <a:srgbClr val="FFFFFF"/>
                </a:solidFill>
                <a:latin typeface="Arial" panose="020B0604020202020204" pitchFamily="34" charset="0"/>
              </a:rPr>
              <a:t>Tipo Denominação Altura</a:t>
            </a:r>
            <a:endParaRPr lang="pt-BR" dirty="0"/>
          </a:p>
        </p:txBody>
      </p:sp>
    </p:spTree>
    <p:extLst>
      <p:ext uri="{BB962C8B-B14F-4D97-AF65-F5344CB8AC3E}">
        <p14:creationId xmlns:p14="http://schemas.microsoft.com/office/powerpoint/2010/main" val="637725885"/>
      </p:ext>
    </p:extLst>
  </p:cSld>
  <p:clrMapOvr>
    <a:masterClrMapping/>
  </p:clrMapOvr>
</p:sld>
</file>

<file path=ppt/theme/theme1.xml><?xml version="1.0" encoding="utf-8"?>
<a:theme xmlns:a="http://schemas.openxmlformats.org/drawingml/2006/main" name="Metropolitano">
  <a:themeElements>
    <a:clrScheme name="Metropolitano">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o">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Metropolitano</Template>
  <TotalTime>329</TotalTime>
  <Words>1478</Words>
  <Application>Microsoft Office PowerPoint</Application>
  <PresentationFormat>Widescreen</PresentationFormat>
  <Paragraphs>101</Paragraphs>
  <Slides>22</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22</vt:i4>
      </vt:variant>
    </vt:vector>
  </HeadingPairs>
  <TitlesOfParts>
    <vt:vector size="29" baseType="lpstr">
      <vt:lpstr>Arial</vt:lpstr>
      <vt:lpstr>Calibri</vt:lpstr>
      <vt:lpstr>Calibri Light</vt:lpstr>
      <vt:lpstr>Cambria Math</vt:lpstr>
      <vt:lpstr>Cambria,Bold</vt:lpstr>
      <vt:lpstr>Wingdings</vt:lpstr>
      <vt:lpstr>Metropolitano</vt:lpstr>
      <vt:lpstr>Processo de Segurança contra Incêndio e Pânico (PSCIP)</vt:lpstr>
      <vt:lpstr>NTs</vt:lpstr>
      <vt:lpstr>Conceito Inicial</vt:lpstr>
      <vt:lpstr>Normas</vt:lpstr>
      <vt:lpstr>Normas Técnicas</vt:lpstr>
      <vt:lpstr>Roteiro de Projeto</vt:lpstr>
      <vt:lpstr>Roteiro de Projeto</vt:lpstr>
      <vt:lpstr>Apresentação do PowerPoint</vt:lpstr>
      <vt:lpstr>Apresentação do PowerPoint</vt:lpstr>
      <vt:lpstr>Carga de Incêndio</vt:lpstr>
      <vt:lpstr>Medidas de Segurança Simplificado</vt:lpstr>
      <vt:lpstr>Acesso de Viaturas (NT 06)</vt:lpstr>
      <vt:lpstr>Separação entre Edificações (NT 07)</vt:lpstr>
      <vt:lpstr>Compartimentação (NT 09)</vt:lpstr>
      <vt:lpstr>Saída de Emergência (NT 11)</vt:lpstr>
      <vt:lpstr>Sinalização de Emergência (NT 20)</vt:lpstr>
      <vt:lpstr>Extintores (NT 21)</vt:lpstr>
      <vt:lpstr>Hidrantes (NT 22)</vt:lpstr>
      <vt:lpstr>Processo Técnico Simplificado (NT 42)</vt:lpstr>
      <vt:lpstr>Porta Corta Fogo</vt:lpstr>
      <vt:lpstr>Escadas (NT 11)</vt:lpstr>
      <vt:lpstr>Chuveiros Automáticos: Spinklers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Talles Mello</dc:creator>
  <cp:lastModifiedBy>Talles Teylor Dos Santos Mello</cp:lastModifiedBy>
  <cp:revision>44</cp:revision>
  <dcterms:created xsi:type="dcterms:W3CDTF">2021-03-24T01:18:06Z</dcterms:created>
  <dcterms:modified xsi:type="dcterms:W3CDTF">2024-04-03T00:52:22Z</dcterms:modified>
</cp:coreProperties>
</file>