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304" r:id="rId2"/>
    <p:sldId id="306" r:id="rId3"/>
    <p:sldId id="275" r:id="rId4"/>
    <p:sldId id="422" r:id="rId5"/>
    <p:sldId id="449" r:id="rId6"/>
    <p:sldId id="450" r:id="rId7"/>
    <p:sldId id="419" r:id="rId8"/>
    <p:sldId id="278" r:id="rId9"/>
    <p:sldId id="365" r:id="rId10"/>
    <p:sldId id="279" r:id="rId11"/>
    <p:sldId id="280" r:id="rId12"/>
    <p:sldId id="281" r:id="rId13"/>
    <p:sldId id="282" r:id="rId14"/>
    <p:sldId id="445" r:id="rId15"/>
    <p:sldId id="428" r:id="rId16"/>
    <p:sldId id="316" r:id="rId17"/>
    <p:sldId id="368" r:id="rId18"/>
    <p:sldId id="370" r:id="rId19"/>
    <p:sldId id="431" r:id="rId20"/>
    <p:sldId id="432" r:id="rId21"/>
    <p:sldId id="446" r:id="rId22"/>
    <p:sldId id="451" r:id="rId23"/>
    <p:sldId id="452" r:id="rId24"/>
    <p:sldId id="434" r:id="rId25"/>
    <p:sldId id="404" r:id="rId26"/>
    <p:sldId id="453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D049C-C8D8-4A7B-9C31-FEF0E229F38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BBAEAD-EFC4-4EAC-B1E3-9F09CF2D0C26}">
      <dgm:prSet/>
      <dgm:spPr/>
      <dgm:t>
        <a:bodyPr/>
        <a:lstStyle/>
        <a:p>
          <a:r>
            <a:rPr lang="pt-BR" dirty="0"/>
            <a:t>Os agregados são originários de pedaços de rochas com tamanhos e formas indefinidos. Essas rochas são formadas na natureza por meio de três processos:</a:t>
          </a:r>
          <a:endParaRPr lang="en-US" dirty="0"/>
        </a:p>
      </dgm:t>
    </dgm:pt>
    <dgm:pt modelId="{20DE9EE4-5A7B-4802-8216-A0F54F919DB8}" type="parTrans" cxnId="{0B029D40-EE7A-4D07-8594-BCB299FBE0AD}">
      <dgm:prSet/>
      <dgm:spPr/>
      <dgm:t>
        <a:bodyPr/>
        <a:lstStyle/>
        <a:p>
          <a:endParaRPr lang="en-US"/>
        </a:p>
      </dgm:t>
    </dgm:pt>
    <dgm:pt modelId="{FF61AEB6-3F94-43B9-91E1-ABB0F0AF3D07}" type="sibTrans" cxnId="{0B029D40-EE7A-4D07-8594-BCB299FBE0AD}">
      <dgm:prSet/>
      <dgm:spPr/>
      <dgm:t>
        <a:bodyPr/>
        <a:lstStyle/>
        <a:p>
          <a:endParaRPr lang="en-US"/>
        </a:p>
      </dgm:t>
    </dgm:pt>
    <dgm:pt modelId="{C3E3A40C-0644-448F-B55B-023E167C63F3}">
      <dgm:prSet/>
      <dgm:spPr/>
      <dgm:t>
        <a:bodyPr/>
        <a:lstStyle/>
        <a:p>
          <a:r>
            <a:rPr lang="pt-BR"/>
            <a:t>Magmatismo: processo de resfriamento do magma, o que dá origem às rochas magmáticas. </a:t>
          </a:r>
          <a:endParaRPr lang="en-US"/>
        </a:p>
      </dgm:t>
    </dgm:pt>
    <dgm:pt modelId="{88E6A3E3-AE8F-4945-893C-9486B00C2FD3}" type="parTrans" cxnId="{A3E7B0FA-E831-46A7-84F4-B45A7AFB831C}">
      <dgm:prSet/>
      <dgm:spPr/>
      <dgm:t>
        <a:bodyPr/>
        <a:lstStyle/>
        <a:p>
          <a:endParaRPr lang="en-US"/>
        </a:p>
      </dgm:t>
    </dgm:pt>
    <dgm:pt modelId="{BE0BBCB2-AC7C-46D7-A7B4-D7D490523D92}" type="sibTrans" cxnId="{A3E7B0FA-E831-46A7-84F4-B45A7AFB831C}">
      <dgm:prSet/>
      <dgm:spPr/>
      <dgm:t>
        <a:bodyPr/>
        <a:lstStyle/>
        <a:p>
          <a:endParaRPr lang="en-US"/>
        </a:p>
      </dgm:t>
    </dgm:pt>
    <dgm:pt modelId="{F74BA915-D028-44EA-B19C-EB27FAD35287}">
      <dgm:prSet/>
      <dgm:spPr/>
      <dgm:t>
        <a:bodyPr/>
        <a:lstStyle/>
        <a:p>
          <a:r>
            <a:rPr lang="pt-BR"/>
            <a:t>Sedimentarismo: dá origem ás rochas sedimentares. Esse tipo de rocha pode ser formado pela erosão e pela sedimentação de outras rochas, através do processo de precipitação de substancias químicas ou pela disposição de materiais orgânicos.</a:t>
          </a:r>
          <a:endParaRPr lang="en-US"/>
        </a:p>
      </dgm:t>
    </dgm:pt>
    <dgm:pt modelId="{28767CF2-1A09-41D9-AD63-0CD2DB84EE8F}" type="parTrans" cxnId="{1171C267-D752-4450-AA57-ADC464BFDFE8}">
      <dgm:prSet/>
      <dgm:spPr/>
      <dgm:t>
        <a:bodyPr/>
        <a:lstStyle/>
        <a:p>
          <a:endParaRPr lang="en-US"/>
        </a:p>
      </dgm:t>
    </dgm:pt>
    <dgm:pt modelId="{A45D1C5D-C8D5-4B7A-8FE6-6C72263B7E7F}" type="sibTrans" cxnId="{1171C267-D752-4450-AA57-ADC464BFDFE8}">
      <dgm:prSet/>
      <dgm:spPr/>
      <dgm:t>
        <a:bodyPr/>
        <a:lstStyle/>
        <a:p>
          <a:endParaRPr lang="en-US"/>
        </a:p>
      </dgm:t>
    </dgm:pt>
    <dgm:pt modelId="{8C12EE31-724A-42D6-8EEB-2DC013BE8CAD}">
      <dgm:prSet/>
      <dgm:spPr/>
      <dgm:t>
        <a:bodyPr/>
        <a:lstStyle/>
        <a:p>
          <a:r>
            <a:rPr lang="pt-BR"/>
            <a:t>Metamorfismo: processo que dá origem às rochas metamórficas, ocorrendo em alta temperatura e alta pressão, o que modifica as características originais das rochas.</a:t>
          </a:r>
          <a:endParaRPr lang="en-US"/>
        </a:p>
      </dgm:t>
    </dgm:pt>
    <dgm:pt modelId="{40634E39-C9FD-46CB-B17E-6E0E2D6DE552}" type="parTrans" cxnId="{CE81F147-5D71-4350-B1A8-EAAEF4602CC3}">
      <dgm:prSet/>
      <dgm:spPr/>
      <dgm:t>
        <a:bodyPr/>
        <a:lstStyle/>
        <a:p>
          <a:endParaRPr lang="en-US"/>
        </a:p>
      </dgm:t>
    </dgm:pt>
    <dgm:pt modelId="{1E23EF5C-24F1-4BBA-942B-4AA2BF70EA4E}" type="sibTrans" cxnId="{CE81F147-5D71-4350-B1A8-EAAEF4602CC3}">
      <dgm:prSet/>
      <dgm:spPr/>
      <dgm:t>
        <a:bodyPr/>
        <a:lstStyle/>
        <a:p>
          <a:endParaRPr lang="en-US"/>
        </a:p>
      </dgm:t>
    </dgm:pt>
    <dgm:pt modelId="{E73D4D5C-022B-4E4E-A7CE-E6875F088346}" type="pres">
      <dgm:prSet presAssocID="{728D049C-C8D8-4A7B-9C31-FEF0E229F388}" presName="linear" presStyleCnt="0">
        <dgm:presLayoutVars>
          <dgm:animLvl val="lvl"/>
          <dgm:resizeHandles val="exact"/>
        </dgm:presLayoutVars>
      </dgm:prSet>
      <dgm:spPr/>
    </dgm:pt>
    <dgm:pt modelId="{378AF4D2-6DB7-4299-A951-2F6298622222}" type="pres">
      <dgm:prSet presAssocID="{2EBBAEAD-EFC4-4EAC-B1E3-9F09CF2D0C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2F0BC1A-A266-42D1-AD1D-7233A9C4EB2B}" type="pres">
      <dgm:prSet presAssocID="{FF61AEB6-3F94-43B9-91E1-ABB0F0AF3D07}" presName="spacer" presStyleCnt="0"/>
      <dgm:spPr/>
    </dgm:pt>
    <dgm:pt modelId="{D490AAE9-1742-4B0C-8BA1-BF49C94C54AD}" type="pres">
      <dgm:prSet presAssocID="{C3E3A40C-0644-448F-B55B-023E167C63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B87325-102C-4725-A626-ED139D4C4546}" type="pres">
      <dgm:prSet presAssocID="{BE0BBCB2-AC7C-46D7-A7B4-D7D490523D92}" presName="spacer" presStyleCnt="0"/>
      <dgm:spPr/>
    </dgm:pt>
    <dgm:pt modelId="{6D92FAF8-4984-4E54-9250-B063FC06C5C5}" type="pres">
      <dgm:prSet presAssocID="{F74BA915-D028-44EA-B19C-EB27FAD352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F429C6-2A21-4F66-9546-56F14870AC50}" type="pres">
      <dgm:prSet presAssocID="{A45D1C5D-C8D5-4B7A-8FE6-6C72263B7E7F}" presName="spacer" presStyleCnt="0"/>
      <dgm:spPr/>
    </dgm:pt>
    <dgm:pt modelId="{7AEC8CD7-8565-438A-B26C-1A56C45C5E28}" type="pres">
      <dgm:prSet presAssocID="{8C12EE31-724A-42D6-8EEB-2DC013BE8C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1E2E034-84EB-448E-A7F7-88C1EA826955}" type="presOf" srcId="{C3E3A40C-0644-448F-B55B-023E167C63F3}" destId="{D490AAE9-1742-4B0C-8BA1-BF49C94C54AD}" srcOrd="0" destOrd="0" presId="urn:microsoft.com/office/officeart/2005/8/layout/vList2"/>
    <dgm:cxn modelId="{0B029D40-EE7A-4D07-8594-BCB299FBE0AD}" srcId="{728D049C-C8D8-4A7B-9C31-FEF0E229F388}" destId="{2EBBAEAD-EFC4-4EAC-B1E3-9F09CF2D0C26}" srcOrd="0" destOrd="0" parTransId="{20DE9EE4-5A7B-4802-8216-A0F54F919DB8}" sibTransId="{FF61AEB6-3F94-43B9-91E1-ABB0F0AF3D07}"/>
    <dgm:cxn modelId="{1171C267-D752-4450-AA57-ADC464BFDFE8}" srcId="{728D049C-C8D8-4A7B-9C31-FEF0E229F388}" destId="{F74BA915-D028-44EA-B19C-EB27FAD35287}" srcOrd="2" destOrd="0" parTransId="{28767CF2-1A09-41D9-AD63-0CD2DB84EE8F}" sibTransId="{A45D1C5D-C8D5-4B7A-8FE6-6C72263B7E7F}"/>
    <dgm:cxn modelId="{CE81F147-5D71-4350-B1A8-EAAEF4602CC3}" srcId="{728D049C-C8D8-4A7B-9C31-FEF0E229F388}" destId="{8C12EE31-724A-42D6-8EEB-2DC013BE8CAD}" srcOrd="3" destOrd="0" parTransId="{40634E39-C9FD-46CB-B17E-6E0E2D6DE552}" sibTransId="{1E23EF5C-24F1-4BBA-942B-4AA2BF70EA4E}"/>
    <dgm:cxn modelId="{74BE5E49-AC58-486F-A124-75593E76089D}" type="presOf" srcId="{F74BA915-D028-44EA-B19C-EB27FAD35287}" destId="{6D92FAF8-4984-4E54-9250-B063FC06C5C5}" srcOrd="0" destOrd="0" presId="urn:microsoft.com/office/officeart/2005/8/layout/vList2"/>
    <dgm:cxn modelId="{48C7FA85-D7AC-4674-B90F-2D5F0193616F}" type="presOf" srcId="{8C12EE31-724A-42D6-8EEB-2DC013BE8CAD}" destId="{7AEC8CD7-8565-438A-B26C-1A56C45C5E28}" srcOrd="0" destOrd="0" presId="urn:microsoft.com/office/officeart/2005/8/layout/vList2"/>
    <dgm:cxn modelId="{A3C6A3E7-B577-417E-92A3-62BAE8792B02}" type="presOf" srcId="{2EBBAEAD-EFC4-4EAC-B1E3-9F09CF2D0C26}" destId="{378AF4D2-6DB7-4299-A951-2F6298622222}" srcOrd="0" destOrd="0" presId="urn:microsoft.com/office/officeart/2005/8/layout/vList2"/>
    <dgm:cxn modelId="{096578EB-3E83-412A-9B14-FC21026B5B96}" type="presOf" srcId="{728D049C-C8D8-4A7B-9C31-FEF0E229F388}" destId="{E73D4D5C-022B-4E4E-A7CE-E6875F088346}" srcOrd="0" destOrd="0" presId="urn:microsoft.com/office/officeart/2005/8/layout/vList2"/>
    <dgm:cxn modelId="{A3E7B0FA-E831-46A7-84F4-B45A7AFB831C}" srcId="{728D049C-C8D8-4A7B-9C31-FEF0E229F388}" destId="{C3E3A40C-0644-448F-B55B-023E167C63F3}" srcOrd="1" destOrd="0" parTransId="{88E6A3E3-AE8F-4945-893C-9486B00C2FD3}" sibTransId="{BE0BBCB2-AC7C-46D7-A7B4-D7D490523D92}"/>
    <dgm:cxn modelId="{BA75DC04-07AD-4EF4-94F8-C30547C9CB7C}" type="presParOf" srcId="{E73D4D5C-022B-4E4E-A7CE-E6875F088346}" destId="{378AF4D2-6DB7-4299-A951-2F6298622222}" srcOrd="0" destOrd="0" presId="urn:microsoft.com/office/officeart/2005/8/layout/vList2"/>
    <dgm:cxn modelId="{974049F4-FC41-4F57-9EE0-BBC673EC7395}" type="presParOf" srcId="{E73D4D5C-022B-4E4E-A7CE-E6875F088346}" destId="{E2F0BC1A-A266-42D1-AD1D-7233A9C4EB2B}" srcOrd="1" destOrd="0" presId="urn:microsoft.com/office/officeart/2005/8/layout/vList2"/>
    <dgm:cxn modelId="{3D64F1DA-D0D4-44BB-A77D-59EF3DB4C4FC}" type="presParOf" srcId="{E73D4D5C-022B-4E4E-A7CE-E6875F088346}" destId="{D490AAE9-1742-4B0C-8BA1-BF49C94C54AD}" srcOrd="2" destOrd="0" presId="urn:microsoft.com/office/officeart/2005/8/layout/vList2"/>
    <dgm:cxn modelId="{73853859-430A-45DE-8B33-7186779C1F1E}" type="presParOf" srcId="{E73D4D5C-022B-4E4E-A7CE-E6875F088346}" destId="{8CB87325-102C-4725-A626-ED139D4C4546}" srcOrd="3" destOrd="0" presId="urn:microsoft.com/office/officeart/2005/8/layout/vList2"/>
    <dgm:cxn modelId="{30AE1DED-205B-4CFF-A82B-D2FB1F674B6D}" type="presParOf" srcId="{E73D4D5C-022B-4E4E-A7CE-E6875F088346}" destId="{6D92FAF8-4984-4E54-9250-B063FC06C5C5}" srcOrd="4" destOrd="0" presId="urn:microsoft.com/office/officeart/2005/8/layout/vList2"/>
    <dgm:cxn modelId="{BE5F520B-CC84-46E2-AAD0-0C0EA08ABF7B}" type="presParOf" srcId="{E73D4D5C-022B-4E4E-A7CE-E6875F088346}" destId="{56F429C6-2A21-4F66-9546-56F14870AC50}" srcOrd="5" destOrd="0" presId="urn:microsoft.com/office/officeart/2005/8/layout/vList2"/>
    <dgm:cxn modelId="{C114BE09-78F8-44F5-9C28-A64B8AA67459}" type="presParOf" srcId="{E73D4D5C-022B-4E4E-A7CE-E6875F088346}" destId="{7AEC8CD7-8565-438A-B26C-1A56C45C5E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1D491-6AA1-40BA-8642-38B6262B73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690ADD-A073-4926-8BB6-D4C2B336C6BA}">
      <dgm:prSet/>
      <dgm:spPr/>
      <dgm:t>
        <a:bodyPr/>
        <a:lstStyle/>
        <a:p>
          <a:r>
            <a:rPr lang="pt-BR"/>
            <a:t>Leve (M.U. &lt; 1 gf/cm³)</a:t>
          </a:r>
          <a:endParaRPr lang="en-US" dirty="0"/>
        </a:p>
      </dgm:t>
    </dgm:pt>
    <dgm:pt modelId="{43391B5B-DA1C-478C-A216-492FA6B73F57}" type="parTrans" cxnId="{13A83562-BA62-4A4C-A99F-866885033B4B}">
      <dgm:prSet/>
      <dgm:spPr/>
      <dgm:t>
        <a:bodyPr/>
        <a:lstStyle/>
        <a:p>
          <a:endParaRPr lang="en-US"/>
        </a:p>
      </dgm:t>
    </dgm:pt>
    <dgm:pt modelId="{74594A50-A10D-4BB7-90AE-61A6E19812E6}" type="sibTrans" cxnId="{13A83562-BA62-4A4C-A99F-866885033B4B}">
      <dgm:prSet/>
      <dgm:spPr/>
      <dgm:t>
        <a:bodyPr/>
        <a:lstStyle/>
        <a:p>
          <a:endParaRPr lang="en-US"/>
        </a:p>
      </dgm:t>
    </dgm:pt>
    <dgm:pt modelId="{94A83050-1FC6-4C7B-B735-B16AB745AB3D}">
      <dgm:prSet/>
      <dgm:spPr/>
      <dgm:t>
        <a:bodyPr/>
        <a:lstStyle/>
        <a:p>
          <a:r>
            <a:rPr lang="pt-BR"/>
            <a:t>Normal (M.U. Entre 1 e 2 gf/cm³)</a:t>
          </a:r>
          <a:endParaRPr lang="en-US" dirty="0"/>
        </a:p>
      </dgm:t>
    </dgm:pt>
    <dgm:pt modelId="{5D3A39FF-2039-471D-8EBE-A22981D95C48}" type="parTrans" cxnId="{39795649-26FB-42E2-B483-17F3ADACA85E}">
      <dgm:prSet/>
      <dgm:spPr/>
      <dgm:t>
        <a:bodyPr/>
        <a:lstStyle/>
        <a:p>
          <a:endParaRPr lang="en-US"/>
        </a:p>
      </dgm:t>
    </dgm:pt>
    <dgm:pt modelId="{E799B84A-C32F-487A-9019-706F91E28EF8}" type="sibTrans" cxnId="{39795649-26FB-42E2-B483-17F3ADACA85E}">
      <dgm:prSet/>
      <dgm:spPr/>
      <dgm:t>
        <a:bodyPr/>
        <a:lstStyle/>
        <a:p>
          <a:endParaRPr lang="en-US"/>
        </a:p>
      </dgm:t>
    </dgm:pt>
    <dgm:pt modelId="{7A3125C7-FEA4-4574-AB04-D55AECD1B92B}">
      <dgm:prSet/>
      <dgm:spPr/>
      <dgm:t>
        <a:bodyPr/>
        <a:lstStyle/>
        <a:p>
          <a:r>
            <a:rPr lang="pt-BR"/>
            <a:t>Pesada (M.U. &gt;2 gf/cm³)</a:t>
          </a:r>
          <a:endParaRPr lang="en-US" dirty="0"/>
        </a:p>
      </dgm:t>
    </dgm:pt>
    <dgm:pt modelId="{7D273FD6-52A6-4C06-A74F-CAEB82196076}" type="parTrans" cxnId="{E1539A50-4CDB-4D1E-9D36-A30AFAEB875F}">
      <dgm:prSet/>
      <dgm:spPr/>
      <dgm:t>
        <a:bodyPr/>
        <a:lstStyle/>
        <a:p>
          <a:endParaRPr lang="en-US"/>
        </a:p>
      </dgm:t>
    </dgm:pt>
    <dgm:pt modelId="{24B09DE7-559E-4723-9900-FA32A1073431}" type="sibTrans" cxnId="{E1539A50-4CDB-4D1E-9D36-A30AFAEB875F}">
      <dgm:prSet/>
      <dgm:spPr/>
      <dgm:t>
        <a:bodyPr/>
        <a:lstStyle/>
        <a:p>
          <a:endParaRPr lang="en-US"/>
        </a:p>
      </dgm:t>
    </dgm:pt>
    <dgm:pt modelId="{990ABB9E-F558-4F2A-96D3-5C7758F0A424}">
      <dgm:prSet/>
      <dgm:spPr/>
      <dgm:t>
        <a:bodyPr/>
        <a:lstStyle/>
        <a:p>
          <a:r>
            <a:rPr lang="pt-BR" dirty="0"/>
            <a:t>Argila expandida, vermiculita, pérolas de isopor</a:t>
          </a:r>
        </a:p>
      </dgm:t>
    </dgm:pt>
    <dgm:pt modelId="{C60692EA-A2F3-4FF4-B8B8-1EE6C92F8A50}" type="parTrans" cxnId="{4D8E2AF5-7501-4991-AE0B-9D8B43F4EF5F}">
      <dgm:prSet/>
      <dgm:spPr/>
      <dgm:t>
        <a:bodyPr/>
        <a:lstStyle/>
        <a:p>
          <a:endParaRPr lang="pt-BR"/>
        </a:p>
      </dgm:t>
    </dgm:pt>
    <dgm:pt modelId="{A36174FA-D7A4-412F-8F22-15BA369E5378}" type="sibTrans" cxnId="{4D8E2AF5-7501-4991-AE0B-9D8B43F4EF5F}">
      <dgm:prSet/>
      <dgm:spPr/>
      <dgm:t>
        <a:bodyPr/>
        <a:lstStyle/>
        <a:p>
          <a:endParaRPr lang="pt-BR"/>
        </a:p>
      </dgm:t>
    </dgm:pt>
    <dgm:pt modelId="{A4AD7EEB-9F95-48CD-B9B8-6AAEF22A4A3E}">
      <dgm:prSet/>
      <dgm:spPr/>
      <dgm:t>
        <a:bodyPr/>
        <a:lstStyle/>
        <a:p>
          <a:r>
            <a:rPr lang="pt-BR"/>
            <a:t>Britas, areia e seixo rolado</a:t>
          </a:r>
        </a:p>
      </dgm:t>
    </dgm:pt>
    <dgm:pt modelId="{4A70C485-D760-428B-AFD0-2E4AFC4CED43}" type="parTrans" cxnId="{FD237433-8D62-4C18-B11A-76D00C993F41}">
      <dgm:prSet/>
      <dgm:spPr/>
      <dgm:t>
        <a:bodyPr/>
        <a:lstStyle/>
        <a:p>
          <a:endParaRPr lang="pt-BR"/>
        </a:p>
      </dgm:t>
    </dgm:pt>
    <dgm:pt modelId="{9EEEEBEB-D376-46F8-87CF-72F212802929}" type="sibTrans" cxnId="{FD237433-8D62-4C18-B11A-76D00C993F41}">
      <dgm:prSet/>
      <dgm:spPr/>
      <dgm:t>
        <a:bodyPr/>
        <a:lstStyle/>
        <a:p>
          <a:endParaRPr lang="pt-BR"/>
        </a:p>
      </dgm:t>
    </dgm:pt>
    <dgm:pt modelId="{7DF5BB81-33CD-47D2-B7AF-9A8FE55A1F3A}">
      <dgm:prSet/>
      <dgm:spPr/>
      <dgm:t>
        <a:bodyPr/>
        <a:lstStyle/>
        <a:p>
          <a:r>
            <a:rPr lang="pt-BR"/>
            <a:t>Granalha de aço, barita</a:t>
          </a:r>
        </a:p>
      </dgm:t>
    </dgm:pt>
    <dgm:pt modelId="{CF4A947C-8F9F-439D-9B4E-7A898E8CD41B}" type="parTrans" cxnId="{81086343-E4ED-4F3C-B9AC-8D361BFC71F9}">
      <dgm:prSet/>
      <dgm:spPr/>
      <dgm:t>
        <a:bodyPr/>
        <a:lstStyle/>
        <a:p>
          <a:endParaRPr lang="pt-BR"/>
        </a:p>
      </dgm:t>
    </dgm:pt>
    <dgm:pt modelId="{4199F3E1-86A8-46B1-B8DB-886BA6B55071}" type="sibTrans" cxnId="{81086343-E4ED-4F3C-B9AC-8D361BFC71F9}">
      <dgm:prSet/>
      <dgm:spPr/>
      <dgm:t>
        <a:bodyPr/>
        <a:lstStyle/>
        <a:p>
          <a:endParaRPr lang="pt-BR"/>
        </a:p>
      </dgm:t>
    </dgm:pt>
    <dgm:pt modelId="{68CE7C58-4DCC-4E48-9513-9A317B44C741}" type="pres">
      <dgm:prSet presAssocID="{A871D491-6AA1-40BA-8642-38B6262B7339}" presName="linear" presStyleCnt="0">
        <dgm:presLayoutVars>
          <dgm:dir/>
          <dgm:animLvl val="lvl"/>
          <dgm:resizeHandles val="exact"/>
        </dgm:presLayoutVars>
      </dgm:prSet>
      <dgm:spPr/>
    </dgm:pt>
    <dgm:pt modelId="{18B49E73-F14C-48C3-80DE-772C28CE2AFB}" type="pres">
      <dgm:prSet presAssocID="{DD690ADD-A073-4926-8BB6-D4C2B336C6BA}" presName="parentLin" presStyleCnt="0"/>
      <dgm:spPr/>
    </dgm:pt>
    <dgm:pt modelId="{D13D08C2-4F9D-4A64-B842-46C05F28E7CC}" type="pres">
      <dgm:prSet presAssocID="{DD690ADD-A073-4926-8BB6-D4C2B336C6BA}" presName="parentLeftMargin" presStyleLbl="node1" presStyleIdx="0" presStyleCnt="3"/>
      <dgm:spPr/>
    </dgm:pt>
    <dgm:pt modelId="{9BB4F84D-9028-4963-ABE1-3702EE612831}" type="pres">
      <dgm:prSet presAssocID="{DD690ADD-A073-4926-8BB6-D4C2B336C6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29599F-21EB-4EE6-8E7E-7DFEE384004D}" type="pres">
      <dgm:prSet presAssocID="{DD690ADD-A073-4926-8BB6-D4C2B336C6BA}" presName="negativeSpace" presStyleCnt="0"/>
      <dgm:spPr/>
    </dgm:pt>
    <dgm:pt modelId="{A9EE05A5-9C9A-41BD-A5ED-1E6A0C9D560E}" type="pres">
      <dgm:prSet presAssocID="{DD690ADD-A073-4926-8BB6-D4C2B336C6BA}" presName="childText" presStyleLbl="conFgAcc1" presStyleIdx="0" presStyleCnt="3">
        <dgm:presLayoutVars>
          <dgm:bulletEnabled val="1"/>
        </dgm:presLayoutVars>
      </dgm:prSet>
      <dgm:spPr/>
    </dgm:pt>
    <dgm:pt modelId="{51CC3ED0-C2DE-49DD-A4D6-CAAC034D05B5}" type="pres">
      <dgm:prSet presAssocID="{74594A50-A10D-4BB7-90AE-61A6E19812E6}" presName="spaceBetweenRectangles" presStyleCnt="0"/>
      <dgm:spPr/>
    </dgm:pt>
    <dgm:pt modelId="{47132818-46F9-45E3-BE4C-1534142994E6}" type="pres">
      <dgm:prSet presAssocID="{94A83050-1FC6-4C7B-B735-B16AB745AB3D}" presName="parentLin" presStyleCnt="0"/>
      <dgm:spPr/>
    </dgm:pt>
    <dgm:pt modelId="{EB12DED6-9144-41F5-ACF5-DFEF6726E1D9}" type="pres">
      <dgm:prSet presAssocID="{94A83050-1FC6-4C7B-B735-B16AB745AB3D}" presName="parentLeftMargin" presStyleLbl="node1" presStyleIdx="0" presStyleCnt="3"/>
      <dgm:spPr/>
    </dgm:pt>
    <dgm:pt modelId="{9F0ED557-B53D-4D59-BDEC-6D8169D2560D}" type="pres">
      <dgm:prSet presAssocID="{94A83050-1FC6-4C7B-B735-B16AB745AB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0F8634-75FA-4370-908D-94FBD165004C}" type="pres">
      <dgm:prSet presAssocID="{94A83050-1FC6-4C7B-B735-B16AB745AB3D}" presName="negativeSpace" presStyleCnt="0"/>
      <dgm:spPr/>
    </dgm:pt>
    <dgm:pt modelId="{199F5A34-FFC5-4CC7-8019-557EE8FC5E68}" type="pres">
      <dgm:prSet presAssocID="{94A83050-1FC6-4C7B-B735-B16AB745AB3D}" presName="childText" presStyleLbl="conFgAcc1" presStyleIdx="1" presStyleCnt="3">
        <dgm:presLayoutVars>
          <dgm:bulletEnabled val="1"/>
        </dgm:presLayoutVars>
      </dgm:prSet>
      <dgm:spPr/>
    </dgm:pt>
    <dgm:pt modelId="{5DA306B7-D20E-4659-94F8-446867A1E19E}" type="pres">
      <dgm:prSet presAssocID="{E799B84A-C32F-487A-9019-706F91E28EF8}" presName="spaceBetweenRectangles" presStyleCnt="0"/>
      <dgm:spPr/>
    </dgm:pt>
    <dgm:pt modelId="{32F66101-770D-4B87-9DD0-C7E2454CBCD4}" type="pres">
      <dgm:prSet presAssocID="{7A3125C7-FEA4-4574-AB04-D55AECD1B92B}" presName="parentLin" presStyleCnt="0"/>
      <dgm:spPr/>
    </dgm:pt>
    <dgm:pt modelId="{E23D188C-D974-4F06-A5D6-40AA2562CA6E}" type="pres">
      <dgm:prSet presAssocID="{7A3125C7-FEA4-4574-AB04-D55AECD1B92B}" presName="parentLeftMargin" presStyleLbl="node1" presStyleIdx="1" presStyleCnt="3"/>
      <dgm:spPr/>
    </dgm:pt>
    <dgm:pt modelId="{816CFF17-6397-4E8E-895A-A19D210D1231}" type="pres">
      <dgm:prSet presAssocID="{7A3125C7-FEA4-4574-AB04-D55AECD1B92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AF70415-673F-4275-A54C-4F4FFC79D3F3}" type="pres">
      <dgm:prSet presAssocID="{7A3125C7-FEA4-4574-AB04-D55AECD1B92B}" presName="negativeSpace" presStyleCnt="0"/>
      <dgm:spPr/>
    </dgm:pt>
    <dgm:pt modelId="{E0D76C87-8F70-4A77-8834-ED490E6EAF69}" type="pres">
      <dgm:prSet presAssocID="{7A3125C7-FEA4-4574-AB04-D55AECD1B92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B9C601-2B63-4CA8-A922-00E16B9FBD7A}" type="presOf" srcId="{DD690ADD-A073-4926-8BB6-D4C2B336C6BA}" destId="{9BB4F84D-9028-4963-ABE1-3702EE612831}" srcOrd="1" destOrd="0" presId="urn:microsoft.com/office/officeart/2005/8/layout/list1"/>
    <dgm:cxn modelId="{FD237433-8D62-4C18-B11A-76D00C993F41}" srcId="{94A83050-1FC6-4C7B-B735-B16AB745AB3D}" destId="{A4AD7EEB-9F95-48CD-B9B8-6AAEF22A4A3E}" srcOrd="0" destOrd="0" parTransId="{4A70C485-D760-428B-AFD0-2E4AFC4CED43}" sibTransId="{9EEEEBEB-D376-46F8-87CF-72F212802929}"/>
    <dgm:cxn modelId="{AF15DE34-23D1-43D8-88F0-C097F0E53D0F}" type="presOf" srcId="{990ABB9E-F558-4F2A-96D3-5C7758F0A424}" destId="{A9EE05A5-9C9A-41BD-A5ED-1E6A0C9D560E}" srcOrd="0" destOrd="0" presId="urn:microsoft.com/office/officeart/2005/8/layout/list1"/>
    <dgm:cxn modelId="{13A83562-BA62-4A4C-A99F-866885033B4B}" srcId="{A871D491-6AA1-40BA-8642-38B6262B7339}" destId="{DD690ADD-A073-4926-8BB6-D4C2B336C6BA}" srcOrd="0" destOrd="0" parTransId="{43391B5B-DA1C-478C-A216-492FA6B73F57}" sibTransId="{74594A50-A10D-4BB7-90AE-61A6E19812E6}"/>
    <dgm:cxn modelId="{81086343-E4ED-4F3C-B9AC-8D361BFC71F9}" srcId="{7A3125C7-FEA4-4574-AB04-D55AECD1B92B}" destId="{7DF5BB81-33CD-47D2-B7AF-9A8FE55A1F3A}" srcOrd="0" destOrd="0" parTransId="{CF4A947C-8F9F-439D-9B4E-7A898E8CD41B}" sibTransId="{4199F3E1-86A8-46B1-B8DB-886BA6B55071}"/>
    <dgm:cxn modelId="{39795649-26FB-42E2-B483-17F3ADACA85E}" srcId="{A871D491-6AA1-40BA-8642-38B6262B7339}" destId="{94A83050-1FC6-4C7B-B735-B16AB745AB3D}" srcOrd="1" destOrd="0" parTransId="{5D3A39FF-2039-471D-8EBE-A22981D95C48}" sibTransId="{E799B84A-C32F-487A-9019-706F91E28EF8}"/>
    <dgm:cxn modelId="{E1539A50-4CDB-4D1E-9D36-A30AFAEB875F}" srcId="{A871D491-6AA1-40BA-8642-38B6262B7339}" destId="{7A3125C7-FEA4-4574-AB04-D55AECD1B92B}" srcOrd="2" destOrd="0" parTransId="{7D273FD6-52A6-4C06-A74F-CAEB82196076}" sibTransId="{24B09DE7-559E-4723-9900-FA32A1073431}"/>
    <dgm:cxn modelId="{6030F87A-8207-400B-B4C1-C57B61B31FD5}" type="presOf" srcId="{7A3125C7-FEA4-4574-AB04-D55AECD1B92B}" destId="{816CFF17-6397-4E8E-895A-A19D210D1231}" srcOrd="1" destOrd="0" presId="urn:microsoft.com/office/officeart/2005/8/layout/list1"/>
    <dgm:cxn modelId="{8B9A1D99-C9B3-452D-B5C1-6562BE0D2892}" type="presOf" srcId="{DD690ADD-A073-4926-8BB6-D4C2B336C6BA}" destId="{D13D08C2-4F9D-4A64-B842-46C05F28E7CC}" srcOrd="0" destOrd="0" presId="urn:microsoft.com/office/officeart/2005/8/layout/list1"/>
    <dgm:cxn modelId="{16935A9D-0898-4AC7-81B2-13F75C168F3E}" type="presOf" srcId="{A871D491-6AA1-40BA-8642-38B6262B7339}" destId="{68CE7C58-4DCC-4E48-9513-9A317B44C741}" srcOrd="0" destOrd="0" presId="urn:microsoft.com/office/officeart/2005/8/layout/list1"/>
    <dgm:cxn modelId="{9F8542A4-F413-41D6-913F-7664DA861CD6}" type="presOf" srcId="{7DF5BB81-33CD-47D2-B7AF-9A8FE55A1F3A}" destId="{E0D76C87-8F70-4A77-8834-ED490E6EAF69}" srcOrd="0" destOrd="0" presId="urn:microsoft.com/office/officeart/2005/8/layout/list1"/>
    <dgm:cxn modelId="{D5CFB8DB-EDF7-433C-9E4C-A96AB2120070}" type="presOf" srcId="{7A3125C7-FEA4-4574-AB04-D55AECD1B92B}" destId="{E23D188C-D974-4F06-A5D6-40AA2562CA6E}" srcOrd="0" destOrd="0" presId="urn:microsoft.com/office/officeart/2005/8/layout/list1"/>
    <dgm:cxn modelId="{D4C726E0-D10F-4393-8E8B-796201B9F763}" type="presOf" srcId="{94A83050-1FC6-4C7B-B735-B16AB745AB3D}" destId="{EB12DED6-9144-41F5-ACF5-DFEF6726E1D9}" srcOrd="0" destOrd="0" presId="urn:microsoft.com/office/officeart/2005/8/layout/list1"/>
    <dgm:cxn modelId="{A80956E3-F4F7-4E7B-97AB-7B2BAD49F33E}" type="presOf" srcId="{A4AD7EEB-9F95-48CD-B9B8-6AAEF22A4A3E}" destId="{199F5A34-FFC5-4CC7-8019-557EE8FC5E68}" srcOrd="0" destOrd="0" presId="urn:microsoft.com/office/officeart/2005/8/layout/list1"/>
    <dgm:cxn modelId="{4D8E2AF5-7501-4991-AE0B-9D8B43F4EF5F}" srcId="{DD690ADD-A073-4926-8BB6-D4C2B336C6BA}" destId="{990ABB9E-F558-4F2A-96D3-5C7758F0A424}" srcOrd="0" destOrd="0" parTransId="{C60692EA-A2F3-4FF4-B8B8-1EE6C92F8A50}" sibTransId="{A36174FA-D7A4-412F-8F22-15BA369E5378}"/>
    <dgm:cxn modelId="{EA0213FE-1472-4F65-A015-E2E0FDA7F930}" type="presOf" srcId="{94A83050-1FC6-4C7B-B735-B16AB745AB3D}" destId="{9F0ED557-B53D-4D59-BDEC-6D8169D2560D}" srcOrd="1" destOrd="0" presId="urn:microsoft.com/office/officeart/2005/8/layout/list1"/>
    <dgm:cxn modelId="{79EC97A1-5D83-498B-A345-06BC1DFE8779}" type="presParOf" srcId="{68CE7C58-4DCC-4E48-9513-9A317B44C741}" destId="{18B49E73-F14C-48C3-80DE-772C28CE2AFB}" srcOrd="0" destOrd="0" presId="urn:microsoft.com/office/officeart/2005/8/layout/list1"/>
    <dgm:cxn modelId="{C90A2493-6E03-45D5-951B-7999126A3CA7}" type="presParOf" srcId="{18B49E73-F14C-48C3-80DE-772C28CE2AFB}" destId="{D13D08C2-4F9D-4A64-B842-46C05F28E7CC}" srcOrd="0" destOrd="0" presId="urn:microsoft.com/office/officeart/2005/8/layout/list1"/>
    <dgm:cxn modelId="{4348CDCD-085C-4DDB-A34E-92382BB81249}" type="presParOf" srcId="{18B49E73-F14C-48C3-80DE-772C28CE2AFB}" destId="{9BB4F84D-9028-4963-ABE1-3702EE612831}" srcOrd="1" destOrd="0" presId="urn:microsoft.com/office/officeart/2005/8/layout/list1"/>
    <dgm:cxn modelId="{414ECF33-FA95-41D0-AF81-EA05965E7141}" type="presParOf" srcId="{68CE7C58-4DCC-4E48-9513-9A317B44C741}" destId="{E729599F-21EB-4EE6-8E7E-7DFEE384004D}" srcOrd="1" destOrd="0" presId="urn:microsoft.com/office/officeart/2005/8/layout/list1"/>
    <dgm:cxn modelId="{9982C296-D915-4562-9FA2-BB3716DE55CC}" type="presParOf" srcId="{68CE7C58-4DCC-4E48-9513-9A317B44C741}" destId="{A9EE05A5-9C9A-41BD-A5ED-1E6A0C9D560E}" srcOrd="2" destOrd="0" presId="urn:microsoft.com/office/officeart/2005/8/layout/list1"/>
    <dgm:cxn modelId="{0AD295E0-698B-4335-8F28-AB441C8089BC}" type="presParOf" srcId="{68CE7C58-4DCC-4E48-9513-9A317B44C741}" destId="{51CC3ED0-C2DE-49DD-A4D6-CAAC034D05B5}" srcOrd="3" destOrd="0" presId="urn:microsoft.com/office/officeart/2005/8/layout/list1"/>
    <dgm:cxn modelId="{376D9C4C-40BD-4FAB-ACEC-D9CBAC2CAFAC}" type="presParOf" srcId="{68CE7C58-4DCC-4E48-9513-9A317B44C741}" destId="{47132818-46F9-45E3-BE4C-1534142994E6}" srcOrd="4" destOrd="0" presId="urn:microsoft.com/office/officeart/2005/8/layout/list1"/>
    <dgm:cxn modelId="{9A679FA9-4A9A-40C6-BD26-EFD02B2EE1C9}" type="presParOf" srcId="{47132818-46F9-45E3-BE4C-1534142994E6}" destId="{EB12DED6-9144-41F5-ACF5-DFEF6726E1D9}" srcOrd="0" destOrd="0" presId="urn:microsoft.com/office/officeart/2005/8/layout/list1"/>
    <dgm:cxn modelId="{CE80B330-6D9E-44E8-8DE9-6AA4126C3668}" type="presParOf" srcId="{47132818-46F9-45E3-BE4C-1534142994E6}" destId="{9F0ED557-B53D-4D59-BDEC-6D8169D2560D}" srcOrd="1" destOrd="0" presId="urn:microsoft.com/office/officeart/2005/8/layout/list1"/>
    <dgm:cxn modelId="{8185530F-3F50-437E-BCB2-982B4118C4CE}" type="presParOf" srcId="{68CE7C58-4DCC-4E48-9513-9A317B44C741}" destId="{510F8634-75FA-4370-908D-94FBD165004C}" srcOrd="5" destOrd="0" presId="urn:microsoft.com/office/officeart/2005/8/layout/list1"/>
    <dgm:cxn modelId="{F992228E-DC95-4581-8C18-845C4083C54E}" type="presParOf" srcId="{68CE7C58-4DCC-4E48-9513-9A317B44C741}" destId="{199F5A34-FFC5-4CC7-8019-557EE8FC5E68}" srcOrd="6" destOrd="0" presId="urn:microsoft.com/office/officeart/2005/8/layout/list1"/>
    <dgm:cxn modelId="{5003D2E4-D6E9-49E9-80F8-CE1BD24D731C}" type="presParOf" srcId="{68CE7C58-4DCC-4E48-9513-9A317B44C741}" destId="{5DA306B7-D20E-4659-94F8-446867A1E19E}" srcOrd="7" destOrd="0" presId="urn:microsoft.com/office/officeart/2005/8/layout/list1"/>
    <dgm:cxn modelId="{CD077F09-2280-4D22-B938-B0B8D549E24E}" type="presParOf" srcId="{68CE7C58-4DCC-4E48-9513-9A317B44C741}" destId="{32F66101-770D-4B87-9DD0-C7E2454CBCD4}" srcOrd="8" destOrd="0" presId="urn:microsoft.com/office/officeart/2005/8/layout/list1"/>
    <dgm:cxn modelId="{EE6346E7-3728-4B4A-A9AB-43AE9D2C6D6E}" type="presParOf" srcId="{32F66101-770D-4B87-9DD0-C7E2454CBCD4}" destId="{E23D188C-D974-4F06-A5D6-40AA2562CA6E}" srcOrd="0" destOrd="0" presId="urn:microsoft.com/office/officeart/2005/8/layout/list1"/>
    <dgm:cxn modelId="{B43EA68F-1BC9-435A-9FB2-D62A125D1549}" type="presParOf" srcId="{32F66101-770D-4B87-9DD0-C7E2454CBCD4}" destId="{816CFF17-6397-4E8E-895A-A19D210D1231}" srcOrd="1" destOrd="0" presId="urn:microsoft.com/office/officeart/2005/8/layout/list1"/>
    <dgm:cxn modelId="{1A840271-7CAF-4A2B-A746-55A340ADF479}" type="presParOf" srcId="{68CE7C58-4DCC-4E48-9513-9A317B44C741}" destId="{4AF70415-673F-4275-A54C-4F4FFC79D3F3}" srcOrd="9" destOrd="0" presId="urn:microsoft.com/office/officeart/2005/8/layout/list1"/>
    <dgm:cxn modelId="{13EA3300-32A2-41AC-9D77-ADF2FB4E1F07}" type="presParOf" srcId="{68CE7C58-4DCC-4E48-9513-9A317B44C741}" destId="{E0D76C87-8F70-4A77-8834-ED490E6EAF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AF4D2-6DB7-4299-A951-2F6298622222}">
      <dsp:nvSpPr>
        <dsp:cNvPr id="0" name=""/>
        <dsp:cNvSpPr/>
      </dsp:nvSpPr>
      <dsp:spPr>
        <a:xfrm>
          <a:off x="0" y="148851"/>
          <a:ext cx="4717961" cy="1202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Os agregados são originários de pedaços de rochas com tamanhos e formas indefinidos. Essas rochas são formadas na natureza por meio de três processos:</a:t>
          </a:r>
          <a:endParaRPr lang="en-US" sz="1400" kern="1200" dirty="0"/>
        </a:p>
      </dsp:txBody>
      <dsp:txXfrm>
        <a:off x="58721" y="207572"/>
        <a:ext cx="4600519" cy="1085464"/>
      </dsp:txXfrm>
    </dsp:sp>
    <dsp:sp modelId="{D490AAE9-1742-4B0C-8BA1-BF49C94C54AD}">
      <dsp:nvSpPr>
        <dsp:cNvPr id="0" name=""/>
        <dsp:cNvSpPr/>
      </dsp:nvSpPr>
      <dsp:spPr>
        <a:xfrm>
          <a:off x="0" y="1392077"/>
          <a:ext cx="4717961" cy="1202906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Magmatismo: processo de resfriamento do magma, o que dá origem às rochas magmáticas. </a:t>
          </a:r>
          <a:endParaRPr lang="en-US" sz="1400" kern="1200"/>
        </a:p>
      </dsp:txBody>
      <dsp:txXfrm>
        <a:off x="58721" y="1450798"/>
        <a:ext cx="4600519" cy="1085464"/>
      </dsp:txXfrm>
    </dsp:sp>
    <dsp:sp modelId="{6D92FAF8-4984-4E54-9250-B063FC06C5C5}">
      <dsp:nvSpPr>
        <dsp:cNvPr id="0" name=""/>
        <dsp:cNvSpPr/>
      </dsp:nvSpPr>
      <dsp:spPr>
        <a:xfrm>
          <a:off x="0" y="2635304"/>
          <a:ext cx="4717961" cy="1202906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Sedimentarismo: dá origem ás rochas sedimentares. Esse tipo de rocha pode ser formado pela erosão e pela sedimentação de outras rochas, através do processo de precipitação de substancias químicas ou pela disposição de materiais orgânicos.</a:t>
          </a:r>
          <a:endParaRPr lang="en-US" sz="1400" kern="1200"/>
        </a:p>
      </dsp:txBody>
      <dsp:txXfrm>
        <a:off x="58721" y="2694025"/>
        <a:ext cx="4600519" cy="1085464"/>
      </dsp:txXfrm>
    </dsp:sp>
    <dsp:sp modelId="{7AEC8CD7-8565-438A-B26C-1A56C45C5E28}">
      <dsp:nvSpPr>
        <dsp:cNvPr id="0" name=""/>
        <dsp:cNvSpPr/>
      </dsp:nvSpPr>
      <dsp:spPr>
        <a:xfrm>
          <a:off x="0" y="3878530"/>
          <a:ext cx="4717961" cy="1202906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Metamorfismo: processo que dá origem às rochas metamórficas, ocorrendo em alta temperatura e alta pressão, o que modifica as características originais das rochas.</a:t>
          </a:r>
          <a:endParaRPr lang="en-US" sz="1400" kern="1200"/>
        </a:p>
      </dsp:txBody>
      <dsp:txXfrm>
        <a:off x="58721" y="3937251"/>
        <a:ext cx="4600519" cy="1085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E05A5-9C9A-41BD-A5ED-1E6A0C9D560E}">
      <dsp:nvSpPr>
        <dsp:cNvPr id="0" name=""/>
        <dsp:cNvSpPr/>
      </dsp:nvSpPr>
      <dsp:spPr>
        <a:xfrm>
          <a:off x="0" y="1651033"/>
          <a:ext cx="5669628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026" tIns="374904" rIns="4400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Argila expandida, vermiculita, pérolas de isopor</a:t>
          </a:r>
        </a:p>
      </dsp:txBody>
      <dsp:txXfrm>
        <a:off x="0" y="1651033"/>
        <a:ext cx="5669628" cy="1020600"/>
      </dsp:txXfrm>
    </dsp:sp>
    <dsp:sp modelId="{9BB4F84D-9028-4963-ABE1-3702EE612831}">
      <dsp:nvSpPr>
        <dsp:cNvPr id="0" name=""/>
        <dsp:cNvSpPr/>
      </dsp:nvSpPr>
      <dsp:spPr>
        <a:xfrm>
          <a:off x="283481" y="1385353"/>
          <a:ext cx="396873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009" tIns="0" rIns="1500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Leve (M.U. &lt; 1 gf/cm³)</a:t>
          </a:r>
          <a:endParaRPr lang="en-US" sz="1800" kern="1200" dirty="0"/>
        </a:p>
      </dsp:txBody>
      <dsp:txXfrm>
        <a:off x="309420" y="1411292"/>
        <a:ext cx="3916861" cy="479482"/>
      </dsp:txXfrm>
    </dsp:sp>
    <dsp:sp modelId="{199F5A34-FFC5-4CC7-8019-557EE8FC5E68}">
      <dsp:nvSpPr>
        <dsp:cNvPr id="0" name=""/>
        <dsp:cNvSpPr/>
      </dsp:nvSpPr>
      <dsp:spPr>
        <a:xfrm>
          <a:off x="0" y="3034513"/>
          <a:ext cx="5669628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026" tIns="374904" rIns="4400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Britas, areia e seixo rolado</a:t>
          </a:r>
        </a:p>
      </dsp:txBody>
      <dsp:txXfrm>
        <a:off x="0" y="3034513"/>
        <a:ext cx="5669628" cy="751275"/>
      </dsp:txXfrm>
    </dsp:sp>
    <dsp:sp modelId="{9F0ED557-B53D-4D59-BDEC-6D8169D2560D}">
      <dsp:nvSpPr>
        <dsp:cNvPr id="0" name=""/>
        <dsp:cNvSpPr/>
      </dsp:nvSpPr>
      <dsp:spPr>
        <a:xfrm>
          <a:off x="283481" y="2768833"/>
          <a:ext cx="396873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009" tIns="0" rIns="1500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Normal (M.U. Entre 1 e 2 gf/cm³)</a:t>
          </a:r>
          <a:endParaRPr lang="en-US" sz="1800" kern="1200" dirty="0"/>
        </a:p>
      </dsp:txBody>
      <dsp:txXfrm>
        <a:off x="309420" y="2794772"/>
        <a:ext cx="3916861" cy="479482"/>
      </dsp:txXfrm>
    </dsp:sp>
    <dsp:sp modelId="{E0D76C87-8F70-4A77-8834-ED490E6EAF69}">
      <dsp:nvSpPr>
        <dsp:cNvPr id="0" name=""/>
        <dsp:cNvSpPr/>
      </dsp:nvSpPr>
      <dsp:spPr>
        <a:xfrm>
          <a:off x="0" y="4148668"/>
          <a:ext cx="5669628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026" tIns="374904" rIns="4400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Granalha de aço, barita</a:t>
          </a:r>
        </a:p>
      </dsp:txBody>
      <dsp:txXfrm>
        <a:off x="0" y="4148668"/>
        <a:ext cx="5669628" cy="751275"/>
      </dsp:txXfrm>
    </dsp:sp>
    <dsp:sp modelId="{816CFF17-6397-4E8E-895A-A19D210D1231}">
      <dsp:nvSpPr>
        <dsp:cNvPr id="0" name=""/>
        <dsp:cNvSpPr/>
      </dsp:nvSpPr>
      <dsp:spPr>
        <a:xfrm>
          <a:off x="283481" y="3882988"/>
          <a:ext cx="396873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009" tIns="0" rIns="1500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Pesada (M.U. &gt;2 gf/cm³)</a:t>
          </a:r>
          <a:endParaRPr lang="en-US" sz="1800" kern="1200" dirty="0"/>
        </a:p>
      </dsp:txBody>
      <dsp:txXfrm>
        <a:off x="309420" y="3908927"/>
        <a:ext cx="3916861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1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1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03/02/2024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03/02/2024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03/02/2024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936" y="3429001"/>
            <a:ext cx="72009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03/02/2024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1" y="2514601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44641" y="2514601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03/02/2024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03/02/2024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03/02/2024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03/02/2024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43601" y="3581400"/>
            <a:ext cx="257174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03/02/2024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invGray">
          <a:xfrm>
            <a:off x="0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64454" y="6549716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8F7E5D07-D1E9-4623-A0B2-0413D3D45496}" type="datetimeFigureOut">
              <a:rPr lang="pt-BR" smtClean="0"/>
              <a:pPr/>
              <a:t>03/02/2024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85750" y="6549716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15350" y="6549716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324852" y="5091762"/>
            <a:ext cx="5875644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>
                <a:solidFill>
                  <a:schemeClr val="tx1"/>
                </a:solidFill>
              </a:rPr>
              <a:t>AGREGADOS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subTitle" idx="4294967295"/>
          </p:nvPr>
        </p:nvSpPr>
        <p:spPr>
          <a:xfrm>
            <a:off x="6374330" y="5091763"/>
            <a:ext cx="244481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700" dirty="0"/>
              <a:t>Profª Me. </a:t>
            </a:r>
            <a:r>
              <a:rPr lang="en-US" sz="1700" dirty="0" err="1"/>
              <a:t>Talles</a:t>
            </a:r>
            <a:r>
              <a:rPr lang="en-US" sz="1700" dirty="0"/>
              <a:t> Mello</a:t>
            </a:r>
          </a:p>
        </p:txBody>
      </p:sp>
      <p:pic>
        <p:nvPicPr>
          <p:cNvPr id="1026" name="Picture 2" descr="Resultado de imagem para agregados">
            <a:extLst>
              <a:ext uri="{FF2B5EF4-FFF2-40B4-BE49-F238E27FC236}">
                <a16:creationId xmlns:a16="http://schemas.microsoft.com/office/drawing/2014/main" id="{C0A57796-2B0C-4191-B2D7-59E7EA44B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"/>
          <a:stretch/>
        </p:blipFill>
        <p:spPr bwMode="auto">
          <a:xfrm>
            <a:off x="-2987" y="10"/>
            <a:ext cx="9143999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r>
              <a:rPr lang="pt-BR" sz="3500"/>
              <a:t>Agregados Naturais: Cascalho (Seixo Rolado)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cascalho1.jpg"/>
          <p:cNvPicPr>
            <a:picLocks noChangeAspect="1"/>
          </p:cNvPicPr>
          <p:nvPr/>
        </p:nvPicPr>
        <p:blipFill rotWithShape="1">
          <a:blip r:embed="rId2" cstate="print"/>
          <a:srcRect t="6393" r="1" b="1"/>
          <a:stretch/>
        </p:blipFill>
        <p:spPr>
          <a:xfrm>
            <a:off x="5763006" y="1"/>
            <a:ext cx="3380994" cy="22402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>
            <a:normAutofit/>
          </a:bodyPr>
          <a:lstStyle/>
          <a:p>
            <a:pPr lvl="1" algn="just"/>
            <a:r>
              <a:rPr lang="pt-BR" sz="1900" dirty="0"/>
              <a:t>Agregado graúdo com diâmetro entre 5mm e 100mm, oriundo de rochas magmáticas e encontrado nas águas de rios e mares.</a:t>
            </a:r>
          </a:p>
          <a:p>
            <a:pPr lvl="1" algn="just"/>
            <a:r>
              <a:rPr lang="pt-BR" sz="1900" dirty="0"/>
              <a:t>Conhecido como seixo rolado, devido ao fato de ficar rolando na água.</a:t>
            </a:r>
          </a:p>
          <a:p>
            <a:pPr lvl="1" algn="just"/>
            <a:r>
              <a:rPr lang="pt-BR" sz="1900" dirty="0"/>
              <a:t>Formato arredondado conferindo uma trabalhabilidade maior na composição do concreto.</a:t>
            </a:r>
          </a:p>
        </p:txBody>
      </p:sp>
      <p:pic>
        <p:nvPicPr>
          <p:cNvPr id="5" name="Imagem 4" descr="cascalho 3.jpg"/>
          <p:cNvPicPr>
            <a:picLocks noChangeAspect="1"/>
          </p:cNvPicPr>
          <p:nvPr/>
        </p:nvPicPr>
        <p:blipFill rotWithShape="1">
          <a:blip r:embed="rId3" cstate="print"/>
          <a:srcRect t="5776" b="5762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4" name="Imagem 3" descr="cascalho 2.jpg"/>
          <p:cNvPicPr>
            <a:picLocks noChangeAspect="1"/>
          </p:cNvPicPr>
          <p:nvPr/>
        </p:nvPicPr>
        <p:blipFill rotWithShape="1">
          <a:blip r:embed="rId4" cstate="print"/>
          <a:srcRect t="10793" b="745"/>
          <a:stretch/>
        </p:blipFill>
        <p:spPr>
          <a:xfrm>
            <a:off x="5763006" y="4617720"/>
            <a:ext cx="3380994" cy="224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54D005D-18BA-9F72-EEDC-ACCAF3E14DF8}"/>
              </a:ext>
            </a:extLst>
          </p:cNvPr>
          <p:cNvSpPr/>
          <p:nvPr/>
        </p:nvSpPr>
        <p:spPr>
          <a:xfrm>
            <a:off x="2987824" y="2060848"/>
            <a:ext cx="3600400" cy="2088232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bri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8833" y="4653136"/>
            <a:ext cx="3433575" cy="14773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674" y="-327598"/>
            <a:ext cx="7886700" cy="1145224"/>
          </a:xfrm>
        </p:spPr>
        <p:txBody>
          <a:bodyPr/>
          <a:lstStyle/>
          <a:p>
            <a:r>
              <a:rPr lang="pt-BR" dirty="0"/>
              <a:t>Agregados Industrializados: Brita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532" y="895996"/>
            <a:ext cx="8424936" cy="4045172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pt-BR" dirty="0"/>
              <a:t>Agregado graúdo obtido da fragmentação de rochas que resulta na pedra britada.</a:t>
            </a:r>
          </a:p>
          <a:p>
            <a:pPr lvl="1">
              <a:lnSpc>
                <a:spcPct val="110000"/>
              </a:lnSpc>
            </a:pPr>
            <a:r>
              <a:rPr lang="pt-BR" dirty="0"/>
              <a:t>Seis categorias, de acordo com a granulometria:</a:t>
            </a:r>
          </a:p>
          <a:p>
            <a:pPr lvl="1" algn="ctr">
              <a:lnSpc>
                <a:spcPct val="110000"/>
              </a:lnSpc>
            </a:pP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Pedra 1: entre 4,75mm e 12,5mm</a:t>
            </a:r>
          </a:p>
          <a:p>
            <a:pPr lvl="1" algn="ctr">
              <a:lnSpc>
                <a:spcPct val="110000"/>
              </a:lnSpc>
            </a:pP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Pedra 2: entre 12,5mm e 25mm</a:t>
            </a:r>
          </a:p>
          <a:p>
            <a:pPr lvl="1" algn="ctr">
              <a:lnSpc>
                <a:spcPct val="110000"/>
              </a:lnSpc>
            </a:pP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Pedra 3: entre 25mm e 50mm</a:t>
            </a:r>
          </a:p>
          <a:p>
            <a:pPr lvl="1" algn="ctr">
              <a:lnSpc>
                <a:spcPct val="110000"/>
              </a:lnSpc>
            </a:pP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Pedra 4: entre 50mm e 76mm</a:t>
            </a:r>
          </a:p>
          <a:p>
            <a:pPr lvl="1" algn="ctr">
              <a:lnSpc>
                <a:spcPct val="110000"/>
              </a:lnSpc>
            </a:pP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Pedra 5: entre 76mm e 100mm.</a:t>
            </a:r>
          </a:p>
          <a:p>
            <a:pPr marL="228600" lvl="1" indent="-22860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Para concreto armado usamos a 1 e 2 (NBR 6118).</a:t>
            </a:r>
          </a:p>
          <a:p>
            <a:pPr lvl="1">
              <a:lnSpc>
                <a:spcPct val="110000"/>
              </a:lnSpc>
            </a:pPr>
            <a:endParaRPr lang="pt-BR" dirty="0"/>
          </a:p>
          <a:p>
            <a:pPr marL="228600" lvl="1" indent="0">
              <a:lnSpc>
                <a:spcPct val="110000"/>
              </a:lnSpc>
              <a:buNone/>
            </a:pPr>
            <a:endParaRPr lang="pt-BR" dirty="0"/>
          </a:p>
          <a:p>
            <a:pPr lvl="2">
              <a:lnSpc>
                <a:spcPct val="110000"/>
              </a:lnSpc>
              <a:buNone/>
            </a:pPr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7397683-97FB-BFAD-3275-13C473625FD9}"/>
              </a:ext>
            </a:extLst>
          </p:cNvPr>
          <p:cNvCxnSpPr>
            <a:cxnSpLocks/>
          </p:cNvCxnSpPr>
          <p:nvPr/>
        </p:nvCxnSpPr>
        <p:spPr>
          <a:xfrm flipV="1">
            <a:off x="2080915" y="3523804"/>
            <a:ext cx="792088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454B8C9-B6FF-3F20-0CAD-8F1E1098D5EB}"/>
              </a:ext>
            </a:extLst>
          </p:cNvPr>
          <p:cNvSpPr txBox="1"/>
          <p:nvPr/>
        </p:nvSpPr>
        <p:spPr>
          <a:xfrm>
            <a:off x="244711" y="3062139"/>
            <a:ext cx="2232248" cy="9233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dirty="0"/>
              <a:t>A NBR 7211 e o comércio possuem divergências!</a:t>
            </a:r>
          </a:p>
        </p:txBody>
      </p:sp>
      <p:pic>
        <p:nvPicPr>
          <p:cNvPr id="1026" name="Picture 2" descr="Tabela Britas - tabelas de britas granulometria | Docsity">
            <a:extLst>
              <a:ext uri="{FF2B5EF4-FFF2-40B4-BE49-F238E27FC236}">
                <a16:creationId xmlns:a16="http://schemas.microsoft.com/office/drawing/2014/main" id="{9363BC5B-AF8B-835C-3D40-ACE30427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9" y="4653136"/>
            <a:ext cx="4093009" cy="14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C2152B2-6898-0C52-B6AF-B6F8F82DF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45" y="2246145"/>
            <a:ext cx="2404639" cy="1739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pt-BR" sz="4200"/>
              <a:t>Agregados Industrializados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 algn="just"/>
            <a:r>
              <a:rPr lang="pt-BR" sz="1600" b="1" dirty="0"/>
              <a:t>AREIA INDUSTRIAL / PÓ DE PEDRA / AREIA DE BRITA</a:t>
            </a:r>
          </a:p>
          <a:p>
            <a:pPr lvl="1" algn="just"/>
            <a:r>
              <a:rPr lang="pt-BR" sz="1600" dirty="0"/>
              <a:t>Produzido durante a fabricação da pedra britada, com granulometria que varia entre 0,5mm e 4,8mm. Pode ser usado na argamassa substituindo a areia. </a:t>
            </a:r>
          </a:p>
          <a:p>
            <a:pPr lvl="1" algn="just">
              <a:spcBef>
                <a:spcPts val="800"/>
              </a:spcBef>
            </a:pPr>
            <a:r>
              <a:rPr lang="pt-BR" sz="1600" dirty="0"/>
              <a:t>A vida útil das instalações de britagem é bem longa, muito maior que as instalações de extração de areia natural, salvo algumas raríssimas exceções. Este cenário determinará a crescente tendência de utilização da areia artificial, pelo simples motivo de que em muitas regiões estarão extintas as reservas minerais naturais de extração. O concreto é o material de construção mais utilizado no mundo e a areia representa cerca de 30% de seu volume. Portanto, sua extração natural, com o passar do tempo, ficará insustentável.</a:t>
            </a:r>
          </a:p>
          <a:p>
            <a:pPr lvl="1" algn="just"/>
            <a:endParaRPr lang="pt-BR" sz="1600" dirty="0"/>
          </a:p>
          <a:p>
            <a:pPr lvl="1" algn="just"/>
            <a:endParaRPr lang="pt-BR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D5025768-5920-4414-9026-9638D290C069}"/>
              </a:ext>
            </a:extLst>
          </p:cNvPr>
          <p:cNvSpPr/>
          <p:nvPr/>
        </p:nvSpPr>
        <p:spPr>
          <a:xfrm>
            <a:off x="1785640" y="6452817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https://www.youtube.com/watch?v=UKin0alnlno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Agregados Industrializados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4591422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pt-BR" b="1"/>
              <a:t>Argila Expandida</a:t>
            </a:r>
          </a:p>
          <a:p>
            <a:pPr lvl="1" algn="just">
              <a:lnSpc>
                <a:spcPct val="100000"/>
              </a:lnSpc>
            </a:pPr>
            <a:r>
              <a:rPr lang="pt-BR"/>
              <a:t>Resulta do cozimento de porções de argila que formam peças pequenas e arredondadas. Utilizado como agregado graúdo, em situações nas quais se deseja reduzir o peso da estrutura ou obter um isolamento térmico e acústico.</a:t>
            </a:r>
          </a:p>
          <a:p>
            <a:pPr lvl="1" algn="just">
              <a:lnSpc>
                <a:spcPct val="100000"/>
              </a:lnSpc>
            </a:pPr>
            <a:r>
              <a:rPr lang="pt-BR"/>
              <a:t>A argila expandida é utilizada principalmente como agregado leve para concreto (concreto de enchimento) com resistência de até 30Mpa. Placas de concreto com este tipo de agregado servem como isolantes térmicos e acústicos. Também é muito utilizada para fins ornamentais em jardins.</a:t>
            </a: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69146"/>
            <a:ext cx="3556972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Agregados Industrializados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114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/>
              <a:t>Hematita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Utilizada como agregado graúdo ou miúdo na construção de usinas nucleares, por absorver radiação.</a:t>
            </a:r>
          </a:p>
          <a:p>
            <a:pPr marL="228600" lvl="1">
              <a:lnSpc>
                <a:spcPct val="100000"/>
              </a:lnSpc>
              <a:spcBef>
                <a:spcPts val="1800"/>
              </a:spcBef>
            </a:pPr>
            <a:r>
              <a:rPr lang="pt-BR" sz="2000" dirty="0"/>
              <a:t>Barita</a:t>
            </a:r>
          </a:p>
          <a:p>
            <a:pPr marL="457200" lvl="2">
              <a:lnSpc>
                <a:spcPct val="100000"/>
              </a:lnSpc>
              <a:spcBef>
                <a:spcPts val="1800"/>
              </a:spcBef>
            </a:pPr>
            <a:r>
              <a:rPr lang="pt-BR" sz="1800" dirty="0"/>
              <a:t>Utilizada como agregado miúdo em argamassas nas quais se deseja obter a proteção radiológica, como na construção de salas de raios X.</a:t>
            </a:r>
          </a:p>
        </p:txBody>
      </p:sp>
      <p:pic>
        <p:nvPicPr>
          <p:cNvPr id="5" name="Imagem 4" descr="hemat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307488"/>
            <a:ext cx="2019097" cy="1699407"/>
          </a:xfrm>
          <a:prstGeom prst="rect">
            <a:avLst/>
          </a:prstGeom>
        </p:spPr>
      </p:pic>
      <p:pic>
        <p:nvPicPr>
          <p:cNvPr id="6" name="Imagem 5" descr="hematit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648" y="4301928"/>
            <a:ext cx="1581627" cy="1657343"/>
          </a:xfrm>
          <a:prstGeom prst="rect">
            <a:avLst/>
          </a:prstGeom>
        </p:spPr>
      </p:pic>
      <p:pic>
        <p:nvPicPr>
          <p:cNvPr id="7" name="Imagem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7489" y="4317022"/>
            <a:ext cx="2634990" cy="165734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43608" y="60990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Hematita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15816" y="60990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Barita</a:t>
            </a:r>
          </a:p>
        </p:txBody>
      </p:sp>
    </p:spTree>
    <p:extLst>
      <p:ext uri="{BB962C8B-B14F-4D97-AF65-F5344CB8AC3E}">
        <p14:creationId xmlns:p14="http://schemas.microsoft.com/office/powerpoint/2010/main" val="20485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4485" y="1892240"/>
            <a:ext cx="469553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30"/>
              </a:spcBef>
            </a:pPr>
            <a:endParaRPr lang="pt-BR" sz="1500" b="1" spc="-4" dirty="0">
              <a:latin typeface="Arial"/>
              <a:cs typeface="Arial"/>
            </a:endParaRPr>
          </a:p>
          <a:p>
            <a:pPr algn="ctr">
              <a:spcBef>
                <a:spcPts val="30"/>
              </a:spcBef>
            </a:pPr>
            <a:r>
              <a:rPr sz="1500" b="1" spc="-4" dirty="0" err="1">
                <a:latin typeface="Arial"/>
                <a:cs typeface="Arial"/>
              </a:rPr>
              <a:t>Extração</a:t>
            </a:r>
            <a:r>
              <a:rPr sz="1500" b="1" spc="-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 </a:t>
            </a:r>
            <a:r>
              <a:rPr sz="1500" b="1" spc="-4" dirty="0">
                <a:latin typeface="Arial"/>
                <a:cs typeface="Arial"/>
              </a:rPr>
              <a:t>céu aberto em cavas, rios </a:t>
            </a:r>
            <a:r>
              <a:rPr sz="1500" b="1" spc="-9" dirty="0">
                <a:latin typeface="Arial"/>
                <a:cs typeface="Arial"/>
              </a:rPr>
              <a:t>ou</a:t>
            </a:r>
            <a:r>
              <a:rPr sz="1500" b="1" spc="21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minas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503" y="2420888"/>
            <a:ext cx="4596351" cy="294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 txBox="1"/>
          <p:nvPr/>
        </p:nvSpPr>
        <p:spPr>
          <a:xfrm>
            <a:off x="1526236" y="5024307"/>
            <a:ext cx="2458932" cy="638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44" algn="r"/>
            <a:endParaRPr lang="pt-BR" sz="1197" spc="-4" dirty="0">
              <a:latin typeface="Arial"/>
              <a:cs typeface="Arial"/>
            </a:endParaRPr>
          </a:p>
          <a:p>
            <a:pPr marR="4344" algn="r"/>
            <a:endParaRPr sz="1411" dirty="0">
              <a:latin typeface="Times New Roman"/>
              <a:cs typeface="Times New Roman"/>
            </a:endParaRPr>
          </a:p>
          <a:p>
            <a:pPr marL="10860"/>
            <a:r>
              <a:rPr sz="1539" b="1" spc="-4" dirty="0">
                <a:latin typeface="Arial"/>
                <a:cs typeface="Arial"/>
              </a:rPr>
              <a:t>Lavra </a:t>
            </a:r>
            <a:r>
              <a:rPr sz="1539" b="1" dirty="0">
                <a:latin typeface="Arial"/>
                <a:cs typeface="Arial"/>
              </a:rPr>
              <a:t>de </a:t>
            </a:r>
            <a:r>
              <a:rPr sz="1539" b="1" spc="-4" dirty="0">
                <a:latin typeface="Arial"/>
                <a:cs typeface="Arial"/>
              </a:rPr>
              <a:t>leito </a:t>
            </a:r>
            <a:r>
              <a:rPr sz="1539" b="1" dirty="0">
                <a:latin typeface="Arial"/>
                <a:cs typeface="Arial"/>
              </a:rPr>
              <a:t>de</a:t>
            </a:r>
            <a:r>
              <a:rPr sz="1539" b="1" spc="-60" dirty="0">
                <a:latin typeface="Arial"/>
                <a:cs typeface="Arial"/>
              </a:rPr>
              <a:t> </a:t>
            </a:r>
            <a:r>
              <a:rPr sz="1539" b="1" spc="-4" dirty="0">
                <a:latin typeface="Arial"/>
                <a:cs typeface="Arial"/>
              </a:rPr>
              <a:t>rios</a:t>
            </a:r>
            <a:endParaRPr sz="1539" dirty="0">
              <a:latin typeface="Arial"/>
              <a:cs typeface="Arial"/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79511" y="236458"/>
            <a:ext cx="8784977" cy="1145224"/>
          </a:xfrm>
        </p:spPr>
        <p:txBody>
          <a:bodyPr/>
          <a:lstStyle/>
          <a:p>
            <a:r>
              <a:rPr lang="pt-BR" dirty="0"/>
              <a:t>Obtenção: Agregados Naturais e Artificiais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BE6A9AA-1CCC-49A3-B10A-591D24302B85}"/>
              </a:ext>
            </a:extLst>
          </p:cNvPr>
          <p:cNvSpPr txBox="1">
            <a:spLocks/>
          </p:cNvSpPr>
          <p:nvPr/>
        </p:nvSpPr>
        <p:spPr>
          <a:xfrm>
            <a:off x="971550" y="-900781"/>
            <a:ext cx="7200900" cy="1838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/>
              <a:t>Extração dos Agregados</a:t>
            </a:r>
            <a:endParaRPr lang="pt-BR" sz="4800" dirty="0"/>
          </a:p>
        </p:txBody>
      </p:sp>
      <p:sp>
        <p:nvSpPr>
          <p:cNvPr id="2" name="object 8"/>
          <p:cNvSpPr txBox="1"/>
          <p:nvPr/>
        </p:nvSpPr>
        <p:spPr>
          <a:xfrm>
            <a:off x="5923640" y="3471997"/>
            <a:ext cx="2084550" cy="526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301" marR="4344" indent="-523984"/>
            <a:r>
              <a:rPr sz="1710" spc="-4" dirty="0">
                <a:latin typeface="Arial"/>
                <a:cs typeface="Arial"/>
              </a:rPr>
              <a:t>Desmonte através</a:t>
            </a:r>
            <a:r>
              <a:rPr sz="1710" spc="-51" dirty="0">
                <a:latin typeface="Arial"/>
                <a:cs typeface="Arial"/>
              </a:rPr>
              <a:t> </a:t>
            </a:r>
            <a:r>
              <a:rPr sz="1710" spc="-4" dirty="0">
                <a:latin typeface="Arial"/>
                <a:cs typeface="Arial"/>
              </a:rPr>
              <a:t>de  explosivos</a:t>
            </a:r>
            <a:endParaRPr sz="1710" dirty="0">
              <a:latin typeface="Arial"/>
              <a:cs typeface="Arial"/>
            </a:endParaRPr>
          </a:p>
        </p:txBody>
      </p:sp>
      <p:sp>
        <p:nvSpPr>
          <p:cNvPr id="3" name="object 9"/>
          <p:cNvSpPr/>
          <p:nvPr/>
        </p:nvSpPr>
        <p:spPr>
          <a:xfrm>
            <a:off x="6433065" y="4107790"/>
            <a:ext cx="1030212" cy="1513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11"/>
          <p:cNvSpPr txBox="1"/>
          <p:nvPr/>
        </p:nvSpPr>
        <p:spPr>
          <a:xfrm>
            <a:off x="2638553" y="5440740"/>
            <a:ext cx="5144857" cy="1105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6336" algn="ctr"/>
            <a:endParaRPr sz="2052" dirty="0">
              <a:latin typeface="Arial"/>
              <a:cs typeface="Arial"/>
            </a:endParaRPr>
          </a:p>
          <a:p>
            <a:pPr marL="3576122" marR="4344" algn="ctr"/>
            <a:r>
              <a:rPr sz="1710" spc="-4" dirty="0" err="1">
                <a:latin typeface="Arial"/>
                <a:cs typeface="Arial"/>
              </a:rPr>
              <a:t>Perfuração</a:t>
            </a:r>
            <a:r>
              <a:rPr sz="1710" spc="-60" dirty="0">
                <a:latin typeface="Arial"/>
                <a:cs typeface="Arial"/>
              </a:rPr>
              <a:t> </a:t>
            </a:r>
            <a:r>
              <a:rPr sz="1710" spc="-4" dirty="0">
                <a:latin typeface="Arial"/>
                <a:cs typeface="Arial"/>
              </a:rPr>
              <a:t>para  </a:t>
            </a:r>
            <a:r>
              <a:rPr sz="1710" dirty="0">
                <a:latin typeface="Arial"/>
                <a:cs typeface="Arial"/>
              </a:rPr>
              <a:t>colocação </a:t>
            </a:r>
            <a:r>
              <a:rPr sz="1710" spc="-4" dirty="0">
                <a:latin typeface="Arial"/>
                <a:cs typeface="Arial"/>
              </a:rPr>
              <a:t>de  explosivos</a:t>
            </a:r>
            <a:endParaRPr sz="1710" dirty="0">
              <a:latin typeface="Arial"/>
              <a:cs typeface="Arial"/>
            </a:endParaRPr>
          </a:p>
        </p:txBody>
      </p:sp>
      <p:sp>
        <p:nvSpPr>
          <p:cNvPr id="5" name="object 12"/>
          <p:cNvSpPr/>
          <p:nvPr/>
        </p:nvSpPr>
        <p:spPr>
          <a:xfrm>
            <a:off x="5723892" y="1502879"/>
            <a:ext cx="2448558" cy="1836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8650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634979" cy="615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Tales\Downloads\bloquetes+de+concreto+em+sao+paulo+campinas+sp+brasil__33195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0497" y="185190"/>
            <a:ext cx="2115999" cy="1587625"/>
          </a:xfrm>
          <a:prstGeom prst="rect">
            <a:avLst/>
          </a:prstGeom>
          <a:noFill/>
        </p:spPr>
      </p:pic>
      <p:pic>
        <p:nvPicPr>
          <p:cNvPr id="4" name="Picture 3" descr="C:\Users\Tales\Downloads\imagem_Gabiã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8360" y="1916832"/>
            <a:ext cx="2128136" cy="1895976"/>
          </a:xfrm>
          <a:prstGeom prst="rect">
            <a:avLst/>
          </a:prstGeom>
          <a:noFill/>
        </p:spPr>
      </p:pic>
      <p:pic>
        <p:nvPicPr>
          <p:cNvPr id="6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47BB54B-1799-BEF1-6965-681323024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93" y="4249367"/>
            <a:ext cx="2090259" cy="1511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352928" cy="1145224"/>
          </a:xfrm>
        </p:spPr>
        <p:txBody>
          <a:bodyPr/>
          <a:lstStyle/>
          <a:p>
            <a:r>
              <a:rPr lang="pt-BR" dirty="0"/>
              <a:t>Agregados: Forma e Textura Superficial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7" name="object 7"/>
          <p:cNvSpPr/>
          <p:nvPr/>
        </p:nvSpPr>
        <p:spPr>
          <a:xfrm>
            <a:off x="450622" y="1753869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51053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8"/>
          <p:cNvSpPr/>
          <p:nvPr/>
        </p:nvSpPr>
        <p:spPr>
          <a:xfrm>
            <a:off x="8756422" y="1753869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51053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"/>
          <p:cNvSpPr txBox="1"/>
          <p:nvPr/>
        </p:nvSpPr>
        <p:spPr>
          <a:xfrm>
            <a:off x="2159649" y="1669288"/>
            <a:ext cx="302069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Grãos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arredondados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10"/>
          <p:cNvSpPr txBox="1"/>
          <p:nvPr/>
        </p:nvSpPr>
        <p:spPr>
          <a:xfrm>
            <a:off x="3183777" y="2035047"/>
            <a:ext cx="97218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lisos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11"/>
          <p:cNvSpPr txBox="1"/>
          <p:nvPr/>
        </p:nvSpPr>
        <p:spPr>
          <a:xfrm>
            <a:off x="5358524" y="1737106"/>
            <a:ext cx="33083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52" name="object 12"/>
          <p:cNvSpPr txBox="1"/>
          <p:nvPr/>
        </p:nvSpPr>
        <p:spPr>
          <a:xfrm>
            <a:off x="5779148" y="1669288"/>
            <a:ext cx="276606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Grãos angulosos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13"/>
          <p:cNvSpPr txBox="1"/>
          <p:nvPr/>
        </p:nvSpPr>
        <p:spPr>
          <a:xfrm>
            <a:off x="6565545" y="2035047"/>
            <a:ext cx="11931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ásperos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14"/>
          <p:cNvSpPr/>
          <p:nvPr/>
        </p:nvSpPr>
        <p:spPr>
          <a:xfrm>
            <a:off x="3902863" y="2495296"/>
            <a:ext cx="180975" cy="116205"/>
          </a:xfrm>
          <a:custGeom>
            <a:avLst/>
            <a:gdLst/>
            <a:ahLst/>
            <a:cxnLst/>
            <a:rect l="l" t="t" r="r" b="b"/>
            <a:pathLst>
              <a:path w="180975" h="116205">
                <a:moveTo>
                  <a:pt x="0" y="115823"/>
                </a:moveTo>
                <a:lnTo>
                  <a:pt x="0" y="0"/>
                </a:lnTo>
                <a:lnTo>
                  <a:pt x="180594" y="0"/>
                </a:lnTo>
                <a:lnTo>
                  <a:pt x="180594" y="115823"/>
                </a:lnTo>
                <a:lnTo>
                  <a:pt x="0" y="115823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5"/>
          <p:cNvSpPr/>
          <p:nvPr/>
        </p:nvSpPr>
        <p:spPr>
          <a:xfrm>
            <a:off x="3896767" y="2489200"/>
            <a:ext cx="193040" cy="121920"/>
          </a:xfrm>
          <a:custGeom>
            <a:avLst/>
            <a:gdLst/>
            <a:ahLst/>
            <a:cxnLst/>
            <a:rect l="l" t="t" r="r" b="b"/>
            <a:pathLst>
              <a:path w="193039" h="121919">
                <a:moveTo>
                  <a:pt x="192786" y="121920"/>
                </a:moveTo>
                <a:lnTo>
                  <a:pt x="192786" y="0"/>
                </a:lnTo>
                <a:lnTo>
                  <a:pt x="0" y="0"/>
                </a:lnTo>
                <a:lnTo>
                  <a:pt x="0" y="121920"/>
                </a:lnTo>
                <a:lnTo>
                  <a:pt x="6096" y="121920"/>
                </a:lnTo>
                <a:lnTo>
                  <a:pt x="6096" y="12953"/>
                </a:lnTo>
                <a:lnTo>
                  <a:pt x="12954" y="6095"/>
                </a:lnTo>
                <a:lnTo>
                  <a:pt x="12954" y="12953"/>
                </a:lnTo>
                <a:lnTo>
                  <a:pt x="179832" y="12953"/>
                </a:lnTo>
                <a:lnTo>
                  <a:pt x="179832" y="6095"/>
                </a:lnTo>
                <a:lnTo>
                  <a:pt x="186690" y="12953"/>
                </a:lnTo>
                <a:lnTo>
                  <a:pt x="186690" y="121920"/>
                </a:lnTo>
                <a:lnTo>
                  <a:pt x="192786" y="121920"/>
                </a:lnTo>
                <a:close/>
              </a:path>
              <a:path w="193039" h="121919">
                <a:moveTo>
                  <a:pt x="12954" y="12953"/>
                </a:moveTo>
                <a:lnTo>
                  <a:pt x="12954" y="6095"/>
                </a:lnTo>
                <a:lnTo>
                  <a:pt x="6096" y="12953"/>
                </a:lnTo>
                <a:lnTo>
                  <a:pt x="12954" y="12953"/>
                </a:lnTo>
                <a:close/>
              </a:path>
              <a:path w="193039" h="121919">
                <a:moveTo>
                  <a:pt x="12954" y="121920"/>
                </a:moveTo>
                <a:lnTo>
                  <a:pt x="12954" y="12953"/>
                </a:lnTo>
                <a:lnTo>
                  <a:pt x="6096" y="12953"/>
                </a:lnTo>
                <a:lnTo>
                  <a:pt x="6096" y="121920"/>
                </a:lnTo>
                <a:lnTo>
                  <a:pt x="12954" y="121920"/>
                </a:lnTo>
                <a:close/>
              </a:path>
              <a:path w="193039" h="121919">
                <a:moveTo>
                  <a:pt x="186690" y="12953"/>
                </a:moveTo>
                <a:lnTo>
                  <a:pt x="179832" y="6095"/>
                </a:lnTo>
                <a:lnTo>
                  <a:pt x="179832" y="12953"/>
                </a:lnTo>
                <a:lnTo>
                  <a:pt x="186690" y="12953"/>
                </a:lnTo>
                <a:close/>
              </a:path>
              <a:path w="193039" h="121919">
                <a:moveTo>
                  <a:pt x="186690" y="121920"/>
                </a:moveTo>
                <a:lnTo>
                  <a:pt x="186690" y="12953"/>
                </a:lnTo>
                <a:lnTo>
                  <a:pt x="179832" y="12953"/>
                </a:lnTo>
                <a:lnTo>
                  <a:pt x="179832" y="121920"/>
                </a:lnTo>
                <a:lnTo>
                  <a:pt x="186690" y="12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6"/>
          <p:cNvSpPr/>
          <p:nvPr/>
        </p:nvSpPr>
        <p:spPr>
          <a:xfrm>
            <a:off x="6927241" y="2495296"/>
            <a:ext cx="180340" cy="116205"/>
          </a:xfrm>
          <a:custGeom>
            <a:avLst/>
            <a:gdLst/>
            <a:ahLst/>
            <a:cxnLst/>
            <a:rect l="l" t="t" r="r" b="b"/>
            <a:pathLst>
              <a:path w="180340" h="116205">
                <a:moveTo>
                  <a:pt x="0" y="115823"/>
                </a:moveTo>
                <a:lnTo>
                  <a:pt x="0" y="0"/>
                </a:lnTo>
                <a:lnTo>
                  <a:pt x="179831" y="0"/>
                </a:lnTo>
                <a:lnTo>
                  <a:pt x="179831" y="115823"/>
                </a:lnTo>
                <a:lnTo>
                  <a:pt x="0" y="115823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7"/>
          <p:cNvSpPr/>
          <p:nvPr/>
        </p:nvSpPr>
        <p:spPr>
          <a:xfrm>
            <a:off x="6921145" y="2489200"/>
            <a:ext cx="193040" cy="121920"/>
          </a:xfrm>
          <a:custGeom>
            <a:avLst/>
            <a:gdLst/>
            <a:ahLst/>
            <a:cxnLst/>
            <a:rect l="l" t="t" r="r" b="b"/>
            <a:pathLst>
              <a:path w="193040" h="121919">
                <a:moveTo>
                  <a:pt x="192785" y="121920"/>
                </a:moveTo>
                <a:lnTo>
                  <a:pt x="192785" y="0"/>
                </a:lnTo>
                <a:lnTo>
                  <a:pt x="0" y="0"/>
                </a:lnTo>
                <a:lnTo>
                  <a:pt x="0" y="121920"/>
                </a:lnTo>
                <a:lnTo>
                  <a:pt x="6095" y="121920"/>
                </a:lnTo>
                <a:lnTo>
                  <a:pt x="6095" y="12953"/>
                </a:lnTo>
                <a:lnTo>
                  <a:pt x="12191" y="6095"/>
                </a:lnTo>
                <a:lnTo>
                  <a:pt x="12191" y="12953"/>
                </a:lnTo>
                <a:lnTo>
                  <a:pt x="179831" y="12953"/>
                </a:lnTo>
                <a:lnTo>
                  <a:pt x="179831" y="6095"/>
                </a:lnTo>
                <a:lnTo>
                  <a:pt x="185927" y="12953"/>
                </a:lnTo>
                <a:lnTo>
                  <a:pt x="185927" y="121920"/>
                </a:lnTo>
                <a:lnTo>
                  <a:pt x="192785" y="121920"/>
                </a:lnTo>
                <a:close/>
              </a:path>
              <a:path w="193040" h="121919">
                <a:moveTo>
                  <a:pt x="12191" y="12953"/>
                </a:moveTo>
                <a:lnTo>
                  <a:pt x="12191" y="6095"/>
                </a:lnTo>
                <a:lnTo>
                  <a:pt x="6095" y="12953"/>
                </a:lnTo>
                <a:lnTo>
                  <a:pt x="12191" y="12953"/>
                </a:lnTo>
                <a:close/>
              </a:path>
              <a:path w="193040" h="121919">
                <a:moveTo>
                  <a:pt x="12191" y="121920"/>
                </a:moveTo>
                <a:lnTo>
                  <a:pt x="12191" y="12953"/>
                </a:lnTo>
                <a:lnTo>
                  <a:pt x="6095" y="12953"/>
                </a:lnTo>
                <a:lnTo>
                  <a:pt x="6095" y="121920"/>
                </a:lnTo>
                <a:lnTo>
                  <a:pt x="12191" y="121920"/>
                </a:lnTo>
                <a:close/>
              </a:path>
              <a:path w="193040" h="121919">
                <a:moveTo>
                  <a:pt x="185927" y="12953"/>
                </a:moveTo>
                <a:lnTo>
                  <a:pt x="179831" y="6095"/>
                </a:lnTo>
                <a:lnTo>
                  <a:pt x="179831" y="12953"/>
                </a:lnTo>
                <a:lnTo>
                  <a:pt x="185927" y="12953"/>
                </a:lnTo>
                <a:close/>
              </a:path>
              <a:path w="193040" h="121919">
                <a:moveTo>
                  <a:pt x="185927" y="121920"/>
                </a:moveTo>
                <a:lnTo>
                  <a:pt x="185927" y="12953"/>
                </a:lnTo>
                <a:lnTo>
                  <a:pt x="179831" y="12953"/>
                </a:lnTo>
                <a:lnTo>
                  <a:pt x="179831" y="121920"/>
                </a:lnTo>
                <a:lnTo>
                  <a:pt x="185927" y="12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8"/>
          <p:cNvSpPr/>
          <p:nvPr/>
        </p:nvSpPr>
        <p:spPr>
          <a:xfrm>
            <a:off x="450622" y="2611119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51053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9"/>
          <p:cNvSpPr/>
          <p:nvPr/>
        </p:nvSpPr>
        <p:spPr>
          <a:xfrm>
            <a:off x="8756422" y="2611119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51053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0"/>
          <p:cNvSpPr txBox="1"/>
          <p:nvPr/>
        </p:nvSpPr>
        <p:spPr>
          <a:xfrm>
            <a:off x="650901" y="3040633"/>
            <a:ext cx="115189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consumo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21"/>
          <p:cNvSpPr/>
          <p:nvPr/>
        </p:nvSpPr>
        <p:spPr>
          <a:xfrm>
            <a:off x="3812947" y="2611119"/>
            <a:ext cx="360680" cy="281305"/>
          </a:xfrm>
          <a:custGeom>
            <a:avLst/>
            <a:gdLst/>
            <a:ahLst/>
            <a:cxnLst/>
            <a:rect l="l" t="t" r="r" b="b"/>
            <a:pathLst>
              <a:path w="360679" h="281305">
                <a:moveTo>
                  <a:pt x="360426" y="182118"/>
                </a:moveTo>
                <a:lnTo>
                  <a:pt x="270510" y="182118"/>
                </a:lnTo>
                <a:lnTo>
                  <a:pt x="270510" y="0"/>
                </a:lnTo>
                <a:lnTo>
                  <a:pt x="89915" y="0"/>
                </a:lnTo>
                <a:lnTo>
                  <a:pt x="89916" y="182118"/>
                </a:lnTo>
                <a:lnTo>
                  <a:pt x="0" y="182118"/>
                </a:lnTo>
                <a:lnTo>
                  <a:pt x="179832" y="281178"/>
                </a:lnTo>
                <a:lnTo>
                  <a:pt x="360426" y="182118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2"/>
          <p:cNvSpPr/>
          <p:nvPr/>
        </p:nvSpPr>
        <p:spPr>
          <a:xfrm>
            <a:off x="3788563" y="2611120"/>
            <a:ext cx="409575" cy="288925"/>
          </a:xfrm>
          <a:custGeom>
            <a:avLst/>
            <a:gdLst/>
            <a:ahLst/>
            <a:cxnLst/>
            <a:rect l="l" t="t" r="r" b="b"/>
            <a:pathLst>
              <a:path w="409575" h="288925">
                <a:moveTo>
                  <a:pt x="114300" y="176021"/>
                </a:moveTo>
                <a:lnTo>
                  <a:pt x="0" y="176021"/>
                </a:lnTo>
                <a:lnTo>
                  <a:pt x="24384" y="189487"/>
                </a:lnTo>
                <a:lnTo>
                  <a:pt x="24384" y="188213"/>
                </a:lnTo>
                <a:lnTo>
                  <a:pt x="27432" y="176783"/>
                </a:lnTo>
                <a:lnTo>
                  <a:pt x="48181" y="188213"/>
                </a:lnTo>
                <a:lnTo>
                  <a:pt x="108204" y="188213"/>
                </a:lnTo>
                <a:lnTo>
                  <a:pt x="108204" y="182117"/>
                </a:lnTo>
                <a:lnTo>
                  <a:pt x="114300" y="176021"/>
                </a:lnTo>
                <a:close/>
              </a:path>
              <a:path w="409575" h="288925">
                <a:moveTo>
                  <a:pt x="48181" y="188213"/>
                </a:moveTo>
                <a:lnTo>
                  <a:pt x="27432" y="176783"/>
                </a:lnTo>
                <a:lnTo>
                  <a:pt x="24384" y="188213"/>
                </a:lnTo>
                <a:lnTo>
                  <a:pt x="48181" y="188213"/>
                </a:lnTo>
                <a:close/>
              </a:path>
              <a:path w="409575" h="288925">
                <a:moveTo>
                  <a:pt x="204222" y="274168"/>
                </a:moveTo>
                <a:lnTo>
                  <a:pt x="48181" y="188213"/>
                </a:lnTo>
                <a:lnTo>
                  <a:pt x="24384" y="188213"/>
                </a:lnTo>
                <a:lnTo>
                  <a:pt x="24384" y="189487"/>
                </a:lnTo>
                <a:lnTo>
                  <a:pt x="201168" y="287114"/>
                </a:lnTo>
                <a:lnTo>
                  <a:pt x="201168" y="275843"/>
                </a:lnTo>
                <a:lnTo>
                  <a:pt x="204222" y="274168"/>
                </a:lnTo>
                <a:close/>
              </a:path>
              <a:path w="409575" h="288925">
                <a:moveTo>
                  <a:pt x="121157" y="188213"/>
                </a:moveTo>
                <a:lnTo>
                  <a:pt x="121157" y="0"/>
                </a:lnTo>
                <a:lnTo>
                  <a:pt x="108204" y="0"/>
                </a:lnTo>
                <a:lnTo>
                  <a:pt x="108204" y="176021"/>
                </a:lnTo>
                <a:lnTo>
                  <a:pt x="114300" y="176021"/>
                </a:lnTo>
                <a:lnTo>
                  <a:pt x="114300" y="188213"/>
                </a:lnTo>
                <a:lnTo>
                  <a:pt x="121157" y="188213"/>
                </a:lnTo>
                <a:close/>
              </a:path>
              <a:path w="409575" h="288925">
                <a:moveTo>
                  <a:pt x="114300" y="188213"/>
                </a:moveTo>
                <a:lnTo>
                  <a:pt x="114300" y="176021"/>
                </a:lnTo>
                <a:lnTo>
                  <a:pt x="108204" y="182117"/>
                </a:lnTo>
                <a:lnTo>
                  <a:pt x="108204" y="188213"/>
                </a:lnTo>
                <a:lnTo>
                  <a:pt x="114300" y="188213"/>
                </a:lnTo>
                <a:close/>
              </a:path>
              <a:path w="409575" h="288925">
                <a:moveTo>
                  <a:pt x="207264" y="275843"/>
                </a:moveTo>
                <a:lnTo>
                  <a:pt x="204215" y="274172"/>
                </a:lnTo>
                <a:lnTo>
                  <a:pt x="201168" y="275843"/>
                </a:lnTo>
                <a:lnTo>
                  <a:pt x="207264" y="275843"/>
                </a:lnTo>
                <a:close/>
              </a:path>
              <a:path w="409575" h="288925">
                <a:moveTo>
                  <a:pt x="207264" y="287120"/>
                </a:moveTo>
                <a:lnTo>
                  <a:pt x="207264" y="275843"/>
                </a:lnTo>
                <a:lnTo>
                  <a:pt x="201168" y="275843"/>
                </a:lnTo>
                <a:lnTo>
                  <a:pt x="201168" y="287114"/>
                </a:lnTo>
                <a:lnTo>
                  <a:pt x="204222" y="288794"/>
                </a:lnTo>
                <a:lnTo>
                  <a:pt x="207264" y="287120"/>
                </a:lnTo>
                <a:close/>
              </a:path>
              <a:path w="409575" h="288925">
                <a:moveTo>
                  <a:pt x="384810" y="189437"/>
                </a:moveTo>
                <a:lnTo>
                  <a:pt x="384810" y="188213"/>
                </a:lnTo>
                <a:lnTo>
                  <a:pt x="360924" y="188213"/>
                </a:lnTo>
                <a:lnTo>
                  <a:pt x="204222" y="274168"/>
                </a:lnTo>
                <a:lnTo>
                  <a:pt x="207264" y="275843"/>
                </a:lnTo>
                <a:lnTo>
                  <a:pt x="207264" y="287120"/>
                </a:lnTo>
                <a:lnTo>
                  <a:pt x="384810" y="189437"/>
                </a:lnTo>
                <a:close/>
              </a:path>
              <a:path w="409575" h="288925">
                <a:moveTo>
                  <a:pt x="300990" y="176021"/>
                </a:moveTo>
                <a:lnTo>
                  <a:pt x="300990" y="0"/>
                </a:lnTo>
                <a:lnTo>
                  <a:pt x="288036" y="0"/>
                </a:lnTo>
                <a:lnTo>
                  <a:pt x="288036" y="188213"/>
                </a:lnTo>
                <a:lnTo>
                  <a:pt x="294894" y="188213"/>
                </a:lnTo>
                <a:lnTo>
                  <a:pt x="294894" y="176021"/>
                </a:lnTo>
                <a:lnTo>
                  <a:pt x="300990" y="176021"/>
                </a:lnTo>
                <a:close/>
              </a:path>
              <a:path w="409575" h="288925">
                <a:moveTo>
                  <a:pt x="409194" y="176021"/>
                </a:moveTo>
                <a:lnTo>
                  <a:pt x="294894" y="176021"/>
                </a:lnTo>
                <a:lnTo>
                  <a:pt x="300990" y="182117"/>
                </a:lnTo>
                <a:lnTo>
                  <a:pt x="300990" y="188213"/>
                </a:lnTo>
                <a:lnTo>
                  <a:pt x="360924" y="188213"/>
                </a:lnTo>
                <a:lnTo>
                  <a:pt x="381762" y="176783"/>
                </a:lnTo>
                <a:lnTo>
                  <a:pt x="384810" y="188213"/>
                </a:lnTo>
                <a:lnTo>
                  <a:pt x="384810" y="189437"/>
                </a:lnTo>
                <a:lnTo>
                  <a:pt x="409194" y="176021"/>
                </a:lnTo>
                <a:close/>
              </a:path>
              <a:path w="409575" h="288925">
                <a:moveTo>
                  <a:pt x="300990" y="188213"/>
                </a:moveTo>
                <a:lnTo>
                  <a:pt x="300990" y="182117"/>
                </a:lnTo>
                <a:lnTo>
                  <a:pt x="294894" y="176021"/>
                </a:lnTo>
                <a:lnTo>
                  <a:pt x="294894" y="188213"/>
                </a:lnTo>
                <a:lnTo>
                  <a:pt x="300990" y="188213"/>
                </a:lnTo>
                <a:close/>
              </a:path>
              <a:path w="409575" h="288925">
                <a:moveTo>
                  <a:pt x="384810" y="188213"/>
                </a:moveTo>
                <a:lnTo>
                  <a:pt x="381762" y="176783"/>
                </a:lnTo>
                <a:lnTo>
                  <a:pt x="360924" y="188213"/>
                </a:lnTo>
                <a:lnTo>
                  <a:pt x="384810" y="188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3"/>
          <p:cNvSpPr/>
          <p:nvPr/>
        </p:nvSpPr>
        <p:spPr>
          <a:xfrm>
            <a:off x="681127" y="2965450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>
                <a:moveTo>
                  <a:pt x="0" y="0"/>
                </a:moveTo>
                <a:lnTo>
                  <a:pt x="777697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4"/>
          <p:cNvSpPr/>
          <p:nvPr/>
        </p:nvSpPr>
        <p:spPr>
          <a:xfrm>
            <a:off x="6837326" y="2611119"/>
            <a:ext cx="360680" cy="281305"/>
          </a:xfrm>
          <a:custGeom>
            <a:avLst/>
            <a:gdLst/>
            <a:ahLst/>
            <a:cxnLst/>
            <a:rect l="l" t="t" r="r" b="b"/>
            <a:pathLst>
              <a:path w="360679" h="281305">
                <a:moveTo>
                  <a:pt x="360426" y="182118"/>
                </a:moveTo>
                <a:lnTo>
                  <a:pt x="269748" y="182118"/>
                </a:lnTo>
                <a:lnTo>
                  <a:pt x="269748" y="0"/>
                </a:lnTo>
                <a:lnTo>
                  <a:pt x="89915" y="0"/>
                </a:lnTo>
                <a:lnTo>
                  <a:pt x="89916" y="182118"/>
                </a:lnTo>
                <a:lnTo>
                  <a:pt x="0" y="182118"/>
                </a:lnTo>
                <a:lnTo>
                  <a:pt x="179832" y="281178"/>
                </a:lnTo>
                <a:lnTo>
                  <a:pt x="360426" y="182118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5"/>
          <p:cNvSpPr/>
          <p:nvPr/>
        </p:nvSpPr>
        <p:spPr>
          <a:xfrm>
            <a:off x="6812179" y="2611120"/>
            <a:ext cx="410209" cy="288925"/>
          </a:xfrm>
          <a:custGeom>
            <a:avLst/>
            <a:gdLst/>
            <a:ahLst/>
            <a:cxnLst/>
            <a:rect l="l" t="t" r="r" b="b"/>
            <a:pathLst>
              <a:path w="410209" h="288925">
                <a:moveTo>
                  <a:pt x="115062" y="176021"/>
                </a:moveTo>
                <a:lnTo>
                  <a:pt x="0" y="176021"/>
                </a:lnTo>
                <a:lnTo>
                  <a:pt x="25146" y="189856"/>
                </a:lnTo>
                <a:lnTo>
                  <a:pt x="25146" y="188213"/>
                </a:lnTo>
                <a:lnTo>
                  <a:pt x="28194" y="176783"/>
                </a:lnTo>
                <a:lnTo>
                  <a:pt x="48943" y="188213"/>
                </a:lnTo>
                <a:lnTo>
                  <a:pt x="108966" y="188213"/>
                </a:lnTo>
                <a:lnTo>
                  <a:pt x="108966" y="182117"/>
                </a:lnTo>
                <a:lnTo>
                  <a:pt x="115062" y="176021"/>
                </a:lnTo>
                <a:close/>
              </a:path>
              <a:path w="410209" h="288925">
                <a:moveTo>
                  <a:pt x="48943" y="188213"/>
                </a:moveTo>
                <a:lnTo>
                  <a:pt x="28194" y="176783"/>
                </a:lnTo>
                <a:lnTo>
                  <a:pt x="25146" y="188213"/>
                </a:lnTo>
                <a:lnTo>
                  <a:pt x="48943" y="188213"/>
                </a:lnTo>
                <a:close/>
              </a:path>
              <a:path w="410209" h="288925">
                <a:moveTo>
                  <a:pt x="204984" y="274168"/>
                </a:moveTo>
                <a:lnTo>
                  <a:pt x="48943" y="188213"/>
                </a:lnTo>
                <a:lnTo>
                  <a:pt x="25146" y="188213"/>
                </a:lnTo>
                <a:lnTo>
                  <a:pt x="25146" y="189856"/>
                </a:lnTo>
                <a:lnTo>
                  <a:pt x="201930" y="287120"/>
                </a:lnTo>
                <a:lnTo>
                  <a:pt x="201930" y="275843"/>
                </a:lnTo>
                <a:lnTo>
                  <a:pt x="204984" y="274168"/>
                </a:lnTo>
                <a:close/>
              </a:path>
              <a:path w="410209" h="288925">
                <a:moveTo>
                  <a:pt x="121157" y="188213"/>
                </a:moveTo>
                <a:lnTo>
                  <a:pt x="121157" y="0"/>
                </a:lnTo>
                <a:lnTo>
                  <a:pt x="108966" y="0"/>
                </a:lnTo>
                <a:lnTo>
                  <a:pt x="108966" y="176021"/>
                </a:lnTo>
                <a:lnTo>
                  <a:pt x="115062" y="176021"/>
                </a:lnTo>
                <a:lnTo>
                  <a:pt x="115062" y="188213"/>
                </a:lnTo>
                <a:lnTo>
                  <a:pt x="121157" y="188213"/>
                </a:lnTo>
                <a:close/>
              </a:path>
              <a:path w="410209" h="288925">
                <a:moveTo>
                  <a:pt x="115062" y="188213"/>
                </a:moveTo>
                <a:lnTo>
                  <a:pt x="115062" y="176021"/>
                </a:lnTo>
                <a:lnTo>
                  <a:pt x="108966" y="182117"/>
                </a:lnTo>
                <a:lnTo>
                  <a:pt x="108966" y="188213"/>
                </a:lnTo>
                <a:lnTo>
                  <a:pt x="115062" y="188213"/>
                </a:lnTo>
                <a:close/>
              </a:path>
              <a:path w="410209" h="288925">
                <a:moveTo>
                  <a:pt x="208026" y="275843"/>
                </a:moveTo>
                <a:lnTo>
                  <a:pt x="204978" y="274172"/>
                </a:lnTo>
                <a:lnTo>
                  <a:pt x="201930" y="275843"/>
                </a:lnTo>
                <a:lnTo>
                  <a:pt x="208026" y="275843"/>
                </a:lnTo>
                <a:close/>
              </a:path>
              <a:path w="410209" h="288925">
                <a:moveTo>
                  <a:pt x="208025" y="287120"/>
                </a:moveTo>
                <a:lnTo>
                  <a:pt x="208026" y="275843"/>
                </a:lnTo>
                <a:lnTo>
                  <a:pt x="201930" y="275843"/>
                </a:lnTo>
                <a:lnTo>
                  <a:pt x="201930" y="287120"/>
                </a:lnTo>
                <a:lnTo>
                  <a:pt x="204984" y="288794"/>
                </a:lnTo>
                <a:lnTo>
                  <a:pt x="208025" y="287120"/>
                </a:lnTo>
                <a:close/>
              </a:path>
              <a:path w="410209" h="288925">
                <a:moveTo>
                  <a:pt x="385572" y="189437"/>
                </a:moveTo>
                <a:lnTo>
                  <a:pt x="385572" y="188213"/>
                </a:lnTo>
                <a:lnTo>
                  <a:pt x="361686" y="188213"/>
                </a:lnTo>
                <a:lnTo>
                  <a:pt x="204984" y="274168"/>
                </a:lnTo>
                <a:lnTo>
                  <a:pt x="208026" y="275843"/>
                </a:lnTo>
                <a:lnTo>
                  <a:pt x="208025" y="287120"/>
                </a:lnTo>
                <a:lnTo>
                  <a:pt x="385572" y="189437"/>
                </a:lnTo>
                <a:close/>
              </a:path>
              <a:path w="410209" h="288925">
                <a:moveTo>
                  <a:pt x="301752" y="176021"/>
                </a:moveTo>
                <a:lnTo>
                  <a:pt x="301752" y="0"/>
                </a:lnTo>
                <a:lnTo>
                  <a:pt x="288797" y="0"/>
                </a:lnTo>
                <a:lnTo>
                  <a:pt x="288798" y="188213"/>
                </a:lnTo>
                <a:lnTo>
                  <a:pt x="294894" y="188213"/>
                </a:lnTo>
                <a:lnTo>
                  <a:pt x="294894" y="176021"/>
                </a:lnTo>
                <a:lnTo>
                  <a:pt x="301752" y="176021"/>
                </a:lnTo>
                <a:close/>
              </a:path>
              <a:path w="410209" h="288925">
                <a:moveTo>
                  <a:pt x="409956" y="176021"/>
                </a:moveTo>
                <a:lnTo>
                  <a:pt x="294894" y="176021"/>
                </a:lnTo>
                <a:lnTo>
                  <a:pt x="301752" y="182117"/>
                </a:lnTo>
                <a:lnTo>
                  <a:pt x="301752" y="188213"/>
                </a:lnTo>
                <a:lnTo>
                  <a:pt x="361686" y="188213"/>
                </a:lnTo>
                <a:lnTo>
                  <a:pt x="382524" y="176783"/>
                </a:lnTo>
                <a:lnTo>
                  <a:pt x="385572" y="188213"/>
                </a:lnTo>
                <a:lnTo>
                  <a:pt x="385572" y="189437"/>
                </a:lnTo>
                <a:lnTo>
                  <a:pt x="409956" y="176021"/>
                </a:lnTo>
                <a:close/>
              </a:path>
              <a:path w="410209" h="288925">
                <a:moveTo>
                  <a:pt x="301752" y="188213"/>
                </a:moveTo>
                <a:lnTo>
                  <a:pt x="301752" y="182117"/>
                </a:lnTo>
                <a:lnTo>
                  <a:pt x="294894" y="176021"/>
                </a:lnTo>
                <a:lnTo>
                  <a:pt x="294894" y="188213"/>
                </a:lnTo>
                <a:lnTo>
                  <a:pt x="301752" y="188213"/>
                </a:lnTo>
                <a:close/>
              </a:path>
              <a:path w="410209" h="288925">
                <a:moveTo>
                  <a:pt x="385572" y="188213"/>
                </a:moveTo>
                <a:lnTo>
                  <a:pt x="382524" y="176783"/>
                </a:lnTo>
                <a:lnTo>
                  <a:pt x="361686" y="188213"/>
                </a:lnTo>
                <a:lnTo>
                  <a:pt x="385572" y="188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6"/>
          <p:cNvSpPr txBox="1"/>
          <p:nvPr/>
        </p:nvSpPr>
        <p:spPr>
          <a:xfrm>
            <a:off x="3459621" y="3219703"/>
            <a:ext cx="96901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MENOR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7" name="object 27"/>
          <p:cNvSpPr txBox="1"/>
          <p:nvPr/>
        </p:nvSpPr>
        <p:spPr>
          <a:xfrm>
            <a:off x="6591453" y="3219703"/>
            <a:ext cx="87121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MAIOR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9" name="object 31"/>
          <p:cNvSpPr/>
          <p:nvPr/>
        </p:nvSpPr>
        <p:spPr>
          <a:xfrm>
            <a:off x="450622" y="346837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51053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2"/>
          <p:cNvSpPr/>
          <p:nvPr/>
        </p:nvSpPr>
        <p:spPr>
          <a:xfrm>
            <a:off x="8756422" y="346837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49"/>
                </a:lnTo>
              </a:path>
            </a:pathLst>
          </a:custGeom>
          <a:ln w="51053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3"/>
          <p:cNvSpPr txBox="1"/>
          <p:nvPr/>
        </p:nvSpPr>
        <p:spPr>
          <a:xfrm>
            <a:off x="650901" y="3903979"/>
            <a:ext cx="197103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trabalhabilidade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2" name="object 34"/>
          <p:cNvSpPr txBox="1"/>
          <p:nvPr/>
        </p:nvSpPr>
        <p:spPr>
          <a:xfrm>
            <a:off x="650901" y="3345433"/>
            <a:ext cx="982344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de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água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3" name="object 35"/>
          <p:cNvSpPr/>
          <p:nvPr/>
        </p:nvSpPr>
        <p:spPr>
          <a:xfrm>
            <a:off x="681127" y="3720972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>
                <a:moveTo>
                  <a:pt x="0" y="0"/>
                </a:moveTo>
                <a:lnTo>
                  <a:pt x="7776972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6"/>
          <p:cNvSpPr txBox="1"/>
          <p:nvPr/>
        </p:nvSpPr>
        <p:spPr>
          <a:xfrm>
            <a:off x="3496197" y="3867403"/>
            <a:ext cx="87121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MAIOR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5" name="object 37"/>
          <p:cNvSpPr txBox="1"/>
          <p:nvPr/>
        </p:nvSpPr>
        <p:spPr>
          <a:xfrm>
            <a:off x="6556401" y="3903967"/>
            <a:ext cx="96901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MENOR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6" name="object 38"/>
          <p:cNvSpPr/>
          <p:nvPr/>
        </p:nvSpPr>
        <p:spPr>
          <a:xfrm>
            <a:off x="450622" y="432562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51053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9"/>
          <p:cNvSpPr/>
          <p:nvPr/>
        </p:nvSpPr>
        <p:spPr>
          <a:xfrm>
            <a:off x="8756422" y="432562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51053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40"/>
          <p:cNvSpPr/>
          <p:nvPr/>
        </p:nvSpPr>
        <p:spPr>
          <a:xfrm>
            <a:off x="681127" y="4405249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>
                <a:moveTo>
                  <a:pt x="0" y="0"/>
                </a:moveTo>
                <a:lnTo>
                  <a:pt x="7776972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41"/>
          <p:cNvSpPr txBox="1"/>
          <p:nvPr/>
        </p:nvSpPr>
        <p:spPr>
          <a:xfrm>
            <a:off x="650901" y="4443476"/>
            <a:ext cx="142176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aderência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80" name="object 42"/>
          <p:cNvSpPr txBox="1"/>
          <p:nvPr/>
        </p:nvSpPr>
        <p:spPr>
          <a:xfrm>
            <a:off x="650901" y="4748276"/>
            <a:ext cx="68770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pasta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1" name="object 43"/>
          <p:cNvSpPr txBox="1"/>
          <p:nvPr/>
        </p:nvSpPr>
        <p:spPr>
          <a:xfrm>
            <a:off x="6591441" y="4551667"/>
            <a:ext cx="87121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MAIOR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2" name="object 44"/>
          <p:cNvSpPr txBox="1"/>
          <p:nvPr/>
        </p:nvSpPr>
        <p:spPr>
          <a:xfrm>
            <a:off x="3459633" y="4586719"/>
            <a:ext cx="96901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MENOR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3" name="object 45"/>
          <p:cNvSpPr/>
          <p:nvPr/>
        </p:nvSpPr>
        <p:spPr>
          <a:xfrm>
            <a:off x="681127" y="5089525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>
                <a:moveTo>
                  <a:pt x="0" y="0"/>
                </a:moveTo>
                <a:lnTo>
                  <a:pt x="7776972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46"/>
          <p:cNvSpPr/>
          <p:nvPr/>
        </p:nvSpPr>
        <p:spPr>
          <a:xfrm>
            <a:off x="425095" y="5182870"/>
            <a:ext cx="8357234" cy="857250"/>
          </a:xfrm>
          <a:custGeom>
            <a:avLst/>
            <a:gdLst/>
            <a:ahLst/>
            <a:cxnLst/>
            <a:rect l="l" t="t" r="r" b="b"/>
            <a:pathLst>
              <a:path w="8357234" h="857250">
                <a:moveTo>
                  <a:pt x="273270" y="857250"/>
                </a:moveTo>
                <a:lnTo>
                  <a:pt x="234360" y="815608"/>
                </a:lnTo>
                <a:lnTo>
                  <a:pt x="205368" y="779725"/>
                </a:lnTo>
                <a:lnTo>
                  <a:pt x="178530" y="742053"/>
                </a:lnTo>
                <a:lnTo>
                  <a:pt x="153947" y="702684"/>
                </a:lnTo>
                <a:lnTo>
                  <a:pt x="131720" y="661707"/>
                </a:lnTo>
                <a:lnTo>
                  <a:pt x="111948" y="619213"/>
                </a:lnTo>
                <a:lnTo>
                  <a:pt x="94733" y="575291"/>
                </a:lnTo>
                <a:lnTo>
                  <a:pt x="80175" y="530033"/>
                </a:lnTo>
                <a:lnTo>
                  <a:pt x="68376" y="483526"/>
                </a:lnTo>
                <a:lnTo>
                  <a:pt x="59436" y="435863"/>
                </a:lnTo>
                <a:lnTo>
                  <a:pt x="54864" y="397763"/>
                </a:lnTo>
                <a:lnTo>
                  <a:pt x="51816" y="358901"/>
                </a:lnTo>
                <a:lnTo>
                  <a:pt x="51054" y="320039"/>
                </a:lnTo>
                <a:lnTo>
                  <a:pt x="51054" y="0"/>
                </a:lnTo>
                <a:lnTo>
                  <a:pt x="0" y="0"/>
                </a:lnTo>
                <a:lnTo>
                  <a:pt x="0" y="321563"/>
                </a:lnTo>
                <a:lnTo>
                  <a:pt x="1524" y="363473"/>
                </a:lnTo>
                <a:lnTo>
                  <a:pt x="4572" y="403859"/>
                </a:lnTo>
                <a:lnTo>
                  <a:pt x="9906" y="445007"/>
                </a:lnTo>
                <a:lnTo>
                  <a:pt x="16764" y="484631"/>
                </a:lnTo>
                <a:lnTo>
                  <a:pt x="28640" y="534484"/>
                </a:lnTo>
                <a:lnTo>
                  <a:pt x="43632" y="583350"/>
                </a:lnTo>
                <a:lnTo>
                  <a:pt x="61659" y="631077"/>
                </a:lnTo>
                <a:lnTo>
                  <a:pt x="82639" y="677512"/>
                </a:lnTo>
                <a:lnTo>
                  <a:pt x="106489" y="722504"/>
                </a:lnTo>
                <a:lnTo>
                  <a:pt x="133128" y="765901"/>
                </a:lnTo>
                <a:lnTo>
                  <a:pt x="162475" y="807551"/>
                </a:lnTo>
                <a:lnTo>
                  <a:pt x="194446" y="847301"/>
                </a:lnTo>
                <a:lnTo>
                  <a:pt x="203554" y="857250"/>
                </a:lnTo>
                <a:lnTo>
                  <a:pt x="273270" y="857250"/>
                </a:lnTo>
                <a:close/>
              </a:path>
              <a:path w="8357234" h="857250">
                <a:moveTo>
                  <a:pt x="8356854" y="320801"/>
                </a:moveTo>
                <a:lnTo>
                  <a:pt x="8356854" y="0"/>
                </a:lnTo>
                <a:lnTo>
                  <a:pt x="8305800" y="0"/>
                </a:lnTo>
                <a:lnTo>
                  <a:pt x="8305800" y="320801"/>
                </a:lnTo>
                <a:lnTo>
                  <a:pt x="8305038" y="360425"/>
                </a:lnTo>
                <a:lnTo>
                  <a:pt x="8301990" y="399287"/>
                </a:lnTo>
                <a:lnTo>
                  <a:pt x="8295574" y="447292"/>
                </a:lnTo>
                <a:lnTo>
                  <a:pt x="8286205" y="494271"/>
                </a:lnTo>
                <a:lnTo>
                  <a:pt x="8273983" y="540132"/>
                </a:lnTo>
                <a:lnTo>
                  <a:pt x="8259008" y="584780"/>
                </a:lnTo>
                <a:lnTo>
                  <a:pt x="8241380" y="628124"/>
                </a:lnTo>
                <a:lnTo>
                  <a:pt x="8221201" y="670070"/>
                </a:lnTo>
                <a:lnTo>
                  <a:pt x="8198569" y="710524"/>
                </a:lnTo>
                <a:lnTo>
                  <a:pt x="8173587" y="749394"/>
                </a:lnTo>
                <a:lnTo>
                  <a:pt x="8146353" y="786587"/>
                </a:lnTo>
                <a:lnTo>
                  <a:pt x="8116969" y="822009"/>
                </a:lnTo>
                <a:lnTo>
                  <a:pt x="8085534" y="855567"/>
                </a:lnTo>
                <a:lnTo>
                  <a:pt x="8083757" y="857249"/>
                </a:lnTo>
                <a:lnTo>
                  <a:pt x="8153339" y="857249"/>
                </a:lnTo>
                <a:lnTo>
                  <a:pt x="8178779" y="827305"/>
                </a:lnTo>
                <a:lnTo>
                  <a:pt x="8206095" y="791285"/>
                </a:lnTo>
                <a:lnTo>
                  <a:pt x="8231398" y="753757"/>
                </a:lnTo>
                <a:lnTo>
                  <a:pt x="8254608" y="714803"/>
                </a:lnTo>
                <a:lnTo>
                  <a:pt x="8275645" y="674509"/>
                </a:lnTo>
                <a:lnTo>
                  <a:pt x="8294429" y="632958"/>
                </a:lnTo>
                <a:lnTo>
                  <a:pt x="8310880" y="590234"/>
                </a:lnTo>
                <a:lnTo>
                  <a:pt x="8324917" y="546420"/>
                </a:lnTo>
                <a:lnTo>
                  <a:pt x="8336461" y="501601"/>
                </a:lnTo>
                <a:lnTo>
                  <a:pt x="8345431" y="455860"/>
                </a:lnTo>
                <a:lnTo>
                  <a:pt x="8351747" y="409282"/>
                </a:lnTo>
                <a:lnTo>
                  <a:pt x="8355330" y="361949"/>
                </a:lnTo>
                <a:lnTo>
                  <a:pt x="8356854" y="32080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47"/>
          <p:cNvSpPr txBox="1"/>
          <p:nvPr/>
        </p:nvSpPr>
        <p:spPr>
          <a:xfrm>
            <a:off x="5764671" y="5234431"/>
            <a:ext cx="284670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Ex: </a:t>
            </a:r>
            <a:r>
              <a:rPr sz="2000" b="1" spc="-10" dirty="0">
                <a:latin typeface="Arial"/>
                <a:cs typeface="Arial"/>
              </a:rPr>
              <a:t>agregados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britados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6" name="object 48"/>
          <p:cNvSpPr/>
          <p:nvPr/>
        </p:nvSpPr>
        <p:spPr>
          <a:xfrm>
            <a:off x="628650" y="6040120"/>
            <a:ext cx="7950200" cy="273685"/>
          </a:xfrm>
          <a:custGeom>
            <a:avLst/>
            <a:gdLst/>
            <a:ahLst/>
            <a:cxnLst/>
            <a:rect l="l" t="t" r="r" b="b"/>
            <a:pathLst>
              <a:path w="7950200" h="273684">
                <a:moveTo>
                  <a:pt x="7949785" y="0"/>
                </a:moveTo>
                <a:lnTo>
                  <a:pt x="7880202" y="0"/>
                </a:lnTo>
                <a:lnTo>
                  <a:pt x="7848595" y="29918"/>
                </a:lnTo>
                <a:lnTo>
                  <a:pt x="7813361" y="59469"/>
                </a:lnTo>
                <a:lnTo>
                  <a:pt x="7776379" y="86878"/>
                </a:lnTo>
                <a:lnTo>
                  <a:pt x="7737747" y="112049"/>
                </a:lnTo>
                <a:lnTo>
                  <a:pt x="7697568" y="134892"/>
                </a:lnTo>
                <a:lnTo>
                  <a:pt x="7655940" y="155312"/>
                </a:lnTo>
                <a:lnTo>
                  <a:pt x="7612965" y="173216"/>
                </a:lnTo>
                <a:lnTo>
                  <a:pt x="7568743" y="188511"/>
                </a:lnTo>
                <a:lnTo>
                  <a:pt x="7523375" y="201105"/>
                </a:lnTo>
                <a:lnTo>
                  <a:pt x="7476960" y="210903"/>
                </a:lnTo>
                <a:lnTo>
                  <a:pt x="7429599" y="217813"/>
                </a:lnTo>
                <a:lnTo>
                  <a:pt x="7381393" y="221741"/>
                </a:lnTo>
                <a:lnTo>
                  <a:pt x="606451" y="222503"/>
                </a:lnTo>
                <a:lnTo>
                  <a:pt x="557879" y="221117"/>
                </a:lnTo>
                <a:lnTo>
                  <a:pt x="510050" y="216681"/>
                </a:lnTo>
                <a:lnTo>
                  <a:pt x="463067" y="209285"/>
                </a:lnTo>
                <a:lnTo>
                  <a:pt x="417029" y="199019"/>
                </a:lnTo>
                <a:lnTo>
                  <a:pt x="372038" y="185974"/>
                </a:lnTo>
                <a:lnTo>
                  <a:pt x="328193" y="170239"/>
                </a:lnTo>
                <a:lnTo>
                  <a:pt x="285595" y="151905"/>
                </a:lnTo>
                <a:lnTo>
                  <a:pt x="244346" y="131062"/>
                </a:lnTo>
                <a:lnTo>
                  <a:pt x="204546" y="107799"/>
                </a:lnTo>
                <a:lnTo>
                  <a:pt x="166296" y="82208"/>
                </a:lnTo>
                <a:lnTo>
                  <a:pt x="129696" y="54378"/>
                </a:lnTo>
                <a:lnTo>
                  <a:pt x="94847" y="24400"/>
                </a:lnTo>
                <a:lnTo>
                  <a:pt x="69715" y="0"/>
                </a:lnTo>
                <a:lnTo>
                  <a:pt x="0" y="0"/>
                </a:lnTo>
                <a:lnTo>
                  <a:pt x="62383" y="63245"/>
                </a:lnTo>
                <a:lnTo>
                  <a:pt x="92101" y="89153"/>
                </a:lnTo>
                <a:lnTo>
                  <a:pt x="122581" y="112775"/>
                </a:lnTo>
                <a:lnTo>
                  <a:pt x="165443" y="142872"/>
                </a:lnTo>
                <a:lnTo>
                  <a:pt x="209887" y="169908"/>
                </a:lnTo>
                <a:lnTo>
                  <a:pt x="255780" y="193865"/>
                </a:lnTo>
                <a:lnTo>
                  <a:pt x="302989" y="214720"/>
                </a:lnTo>
                <a:lnTo>
                  <a:pt x="351381" y="232452"/>
                </a:lnTo>
                <a:lnTo>
                  <a:pt x="400823" y="247042"/>
                </a:lnTo>
                <a:lnTo>
                  <a:pt x="451184" y="258469"/>
                </a:lnTo>
                <a:lnTo>
                  <a:pt x="502331" y="266710"/>
                </a:lnTo>
                <a:lnTo>
                  <a:pt x="554130" y="271747"/>
                </a:lnTo>
                <a:lnTo>
                  <a:pt x="606451" y="273557"/>
                </a:lnTo>
                <a:lnTo>
                  <a:pt x="7344055" y="273557"/>
                </a:lnTo>
                <a:lnTo>
                  <a:pt x="7385965" y="272033"/>
                </a:lnTo>
                <a:lnTo>
                  <a:pt x="7426351" y="268985"/>
                </a:lnTo>
                <a:lnTo>
                  <a:pt x="7473429" y="262889"/>
                </a:lnTo>
                <a:lnTo>
                  <a:pt x="7519617" y="254110"/>
                </a:lnTo>
                <a:lnTo>
                  <a:pt x="7564833" y="242732"/>
                </a:lnTo>
                <a:lnTo>
                  <a:pt x="7608999" y="228840"/>
                </a:lnTo>
                <a:lnTo>
                  <a:pt x="7652034" y="212517"/>
                </a:lnTo>
                <a:lnTo>
                  <a:pt x="7693858" y="193847"/>
                </a:lnTo>
                <a:lnTo>
                  <a:pt x="7734390" y="172914"/>
                </a:lnTo>
                <a:lnTo>
                  <a:pt x="7773551" y="149801"/>
                </a:lnTo>
                <a:lnTo>
                  <a:pt x="7811259" y="124593"/>
                </a:lnTo>
                <a:lnTo>
                  <a:pt x="7847437" y="97373"/>
                </a:lnTo>
                <a:lnTo>
                  <a:pt x="7882002" y="68226"/>
                </a:lnTo>
                <a:lnTo>
                  <a:pt x="7914875" y="37235"/>
                </a:lnTo>
                <a:lnTo>
                  <a:pt x="7945975" y="4483"/>
                </a:lnTo>
                <a:lnTo>
                  <a:pt x="7949785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49"/>
          <p:cNvSpPr/>
          <p:nvPr/>
        </p:nvSpPr>
        <p:spPr>
          <a:xfrm>
            <a:off x="5613172" y="2605024"/>
            <a:ext cx="0" cy="3564254"/>
          </a:xfrm>
          <a:custGeom>
            <a:avLst/>
            <a:gdLst/>
            <a:ahLst/>
            <a:cxnLst/>
            <a:rect l="l" t="t" r="r" b="b"/>
            <a:pathLst>
              <a:path h="3564254">
                <a:moveTo>
                  <a:pt x="0" y="0"/>
                </a:moveTo>
                <a:lnTo>
                  <a:pt x="0" y="3563873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50"/>
          <p:cNvSpPr/>
          <p:nvPr/>
        </p:nvSpPr>
        <p:spPr>
          <a:xfrm>
            <a:off x="2733574" y="2605024"/>
            <a:ext cx="0" cy="3600450"/>
          </a:xfrm>
          <a:custGeom>
            <a:avLst/>
            <a:gdLst/>
            <a:ahLst/>
            <a:cxnLst/>
            <a:rect l="l" t="t" r="r" b="b"/>
            <a:pathLst>
              <a:path h="3600450">
                <a:moveTo>
                  <a:pt x="0" y="0"/>
                </a:moveTo>
                <a:lnTo>
                  <a:pt x="0" y="360045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51"/>
          <p:cNvSpPr txBox="1"/>
          <p:nvPr/>
        </p:nvSpPr>
        <p:spPr>
          <a:xfrm>
            <a:off x="2811921" y="5125719"/>
            <a:ext cx="2640965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Ex: areias de depósitos  eólicos, areias e  pedregulhos de zonas  marítimas e leitos de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rio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4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Agregado Miúdo: Massa Especifica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pc="-5" dirty="0">
                <a:latin typeface="Arial"/>
                <a:cs typeface="Arial"/>
              </a:rPr>
              <a:t>NBR 9776/1987 </a:t>
            </a:r>
            <a:r>
              <a:rPr lang="pt-BR" dirty="0">
                <a:latin typeface="Arial"/>
                <a:cs typeface="Arial"/>
              </a:rPr>
              <a:t>- </a:t>
            </a:r>
            <a:r>
              <a:rPr lang="pt-BR" spc="-5" dirty="0">
                <a:latin typeface="Arial"/>
                <a:cs typeface="Arial"/>
              </a:rPr>
              <a:t>Agregados </a:t>
            </a:r>
            <a:r>
              <a:rPr lang="pt-BR" dirty="0">
                <a:latin typeface="Arial"/>
                <a:cs typeface="Arial"/>
              </a:rPr>
              <a:t>- Determinação </a:t>
            </a:r>
            <a:r>
              <a:rPr lang="pt-BR" spc="-5" dirty="0">
                <a:latin typeface="Arial"/>
                <a:cs typeface="Arial"/>
              </a:rPr>
              <a:t>da massa </a:t>
            </a:r>
            <a:r>
              <a:rPr lang="pt-BR" dirty="0">
                <a:latin typeface="Arial"/>
                <a:cs typeface="Arial"/>
              </a:rPr>
              <a:t>específica</a:t>
            </a:r>
            <a:r>
              <a:rPr lang="pt-BR" spc="-11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de  </a:t>
            </a:r>
            <a:r>
              <a:rPr lang="pt-BR" spc="-5" dirty="0">
                <a:solidFill>
                  <a:srgbClr val="FF3300"/>
                </a:solidFill>
                <a:latin typeface="Arial"/>
                <a:cs typeface="Arial"/>
              </a:rPr>
              <a:t>agregados miúdos </a:t>
            </a:r>
            <a:r>
              <a:rPr lang="pt-BR" spc="-5" dirty="0">
                <a:latin typeface="Arial"/>
                <a:cs typeface="Arial"/>
              </a:rPr>
              <a:t>por meio do </a:t>
            </a:r>
            <a:r>
              <a:rPr lang="pt-BR" dirty="0">
                <a:latin typeface="Arial"/>
                <a:cs typeface="Arial"/>
              </a:rPr>
              <a:t>frasco</a:t>
            </a:r>
            <a:r>
              <a:rPr lang="pt-BR" spc="25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Chapman.</a:t>
            </a:r>
            <a:endParaRPr lang="pt-BR" dirty="0">
              <a:latin typeface="Arial"/>
              <a:cs typeface="Arial"/>
            </a:endParaRPr>
          </a:p>
          <a:p>
            <a:endParaRPr lang="pt-BR" dirty="0"/>
          </a:p>
        </p:txBody>
      </p:sp>
      <p:sp>
        <p:nvSpPr>
          <p:cNvPr id="15" name="object 6"/>
          <p:cNvSpPr/>
          <p:nvPr/>
        </p:nvSpPr>
        <p:spPr>
          <a:xfrm>
            <a:off x="987884" y="2551013"/>
            <a:ext cx="4228063" cy="2386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/>
          <p:nvPr/>
        </p:nvSpPr>
        <p:spPr>
          <a:xfrm>
            <a:off x="2643633" y="5011397"/>
            <a:ext cx="3628096" cy="381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7134974" y="2140461"/>
            <a:ext cx="891577" cy="4107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987884" y="5011397"/>
            <a:ext cx="1590865" cy="684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 txBox="1"/>
          <p:nvPr/>
        </p:nvSpPr>
        <p:spPr>
          <a:xfrm>
            <a:off x="924633" y="5938240"/>
            <a:ext cx="583730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resultado deve </a:t>
            </a:r>
            <a:r>
              <a:rPr sz="1800" dirty="0">
                <a:latin typeface="Arial"/>
                <a:cs typeface="Arial"/>
              </a:rPr>
              <a:t>ser </a:t>
            </a:r>
            <a:r>
              <a:rPr sz="1800" spc="-5" dirty="0">
                <a:latin typeface="Arial"/>
                <a:cs typeface="Arial"/>
              </a:rPr>
              <a:t>expresso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três  </a:t>
            </a:r>
            <a:r>
              <a:rPr sz="1800" spc="-5" dirty="0">
                <a:latin typeface="Arial"/>
                <a:cs typeface="Arial"/>
              </a:rPr>
              <a:t>algarismos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significativos.</a:t>
            </a:r>
          </a:p>
        </p:txBody>
      </p:sp>
      <p:sp>
        <p:nvSpPr>
          <p:cNvPr id="20" name="object 8"/>
          <p:cNvSpPr/>
          <p:nvPr/>
        </p:nvSpPr>
        <p:spPr>
          <a:xfrm>
            <a:off x="2643633" y="5457950"/>
            <a:ext cx="4118304" cy="4100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8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Agregado Graúdo: Massa Especifica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object 8"/>
          <p:cNvSpPr/>
          <p:nvPr/>
        </p:nvSpPr>
        <p:spPr>
          <a:xfrm>
            <a:off x="4355976" y="2780928"/>
            <a:ext cx="2249293" cy="3231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9"/>
          <p:cNvSpPr/>
          <p:nvPr/>
        </p:nvSpPr>
        <p:spPr>
          <a:xfrm>
            <a:off x="1316945" y="2787444"/>
            <a:ext cx="2800540" cy="2831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12"/>
          <p:cNvSpPr txBox="1"/>
          <p:nvPr/>
        </p:nvSpPr>
        <p:spPr>
          <a:xfrm>
            <a:off x="760042" y="5735673"/>
            <a:ext cx="3532169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710" b="1" dirty="0">
                <a:latin typeface="Arial"/>
                <a:cs typeface="Arial"/>
              </a:rPr>
              <a:t>Balança </a:t>
            </a:r>
            <a:r>
              <a:rPr sz="1710" b="1" spc="-4" dirty="0">
                <a:latin typeface="Arial"/>
                <a:cs typeface="Arial"/>
              </a:rPr>
              <a:t>pesando </a:t>
            </a:r>
            <a:r>
              <a:rPr sz="1710" b="1" dirty="0">
                <a:latin typeface="Arial"/>
                <a:cs typeface="Arial"/>
              </a:rPr>
              <a:t>o </a:t>
            </a:r>
            <a:r>
              <a:rPr sz="1710" b="1" spc="-4" dirty="0">
                <a:latin typeface="Arial"/>
                <a:cs typeface="Arial"/>
              </a:rPr>
              <a:t>material</a:t>
            </a:r>
            <a:r>
              <a:rPr sz="1710" b="1" spc="-77" dirty="0">
                <a:latin typeface="Arial"/>
                <a:cs typeface="Arial"/>
              </a:rPr>
              <a:t> </a:t>
            </a:r>
            <a:r>
              <a:rPr sz="1710" b="1" spc="-4" dirty="0">
                <a:latin typeface="Arial"/>
                <a:cs typeface="Arial"/>
              </a:rPr>
              <a:t>(SSS)</a:t>
            </a:r>
            <a:endParaRPr sz="1710" dirty="0">
              <a:latin typeface="Arial"/>
              <a:cs typeface="Arial"/>
            </a:endParaRPr>
          </a:p>
        </p:txBody>
      </p:sp>
      <p:sp>
        <p:nvSpPr>
          <p:cNvPr id="7" name="object 13"/>
          <p:cNvSpPr/>
          <p:nvPr/>
        </p:nvSpPr>
        <p:spPr>
          <a:xfrm>
            <a:off x="6732981" y="3772652"/>
            <a:ext cx="1364432" cy="2253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16"/>
          <p:cNvSpPr txBox="1"/>
          <p:nvPr/>
        </p:nvSpPr>
        <p:spPr>
          <a:xfrm>
            <a:off x="4352040" y="2777019"/>
            <a:ext cx="2257221" cy="81302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23349" rIns="0" bIns="0" rtlCol="0">
            <a:spAutoFit/>
          </a:bodyPr>
          <a:lstStyle/>
          <a:p>
            <a:pPr marL="465884" marR="411585" indent="-1629" algn="ctr">
              <a:spcBef>
                <a:spcPts val="184"/>
              </a:spcBef>
            </a:pPr>
            <a:r>
              <a:rPr sz="1710" spc="-4" dirty="0">
                <a:solidFill>
                  <a:srgbClr val="FFFFFF"/>
                </a:solidFill>
                <a:latin typeface="Arial"/>
                <a:cs typeface="Arial"/>
              </a:rPr>
              <a:t>Picnômetro  </a:t>
            </a:r>
            <a:r>
              <a:rPr sz="1710" dirty="0">
                <a:solidFill>
                  <a:srgbClr val="FFFFFF"/>
                </a:solidFill>
                <a:latin typeface="Arial"/>
                <a:cs typeface="Arial"/>
              </a:rPr>
              <a:t>com </a:t>
            </a:r>
            <a:r>
              <a:rPr sz="1710" spc="-4" dirty="0">
                <a:solidFill>
                  <a:srgbClr val="FFFFFF"/>
                </a:solidFill>
                <a:latin typeface="Arial"/>
                <a:cs typeface="Arial"/>
              </a:rPr>
              <a:t>material  </a:t>
            </a:r>
            <a:r>
              <a:rPr sz="1710" dirty="0">
                <a:solidFill>
                  <a:srgbClr val="FFFFFF"/>
                </a:solidFill>
                <a:latin typeface="Arial"/>
                <a:cs typeface="Arial"/>
              </a:rPr>
              <a:t>sendo</a:t>
            </a:r>
            <a:r>
              <a:rPr sz="1710" spc="-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10" spc="-4" dirty="0">
                <a:solidFill>
                  <a:srgbClr val="FFFFFF"/>
                </a:solidFill>
                <a:latin typeface="Arial"/>
                <a:cs typeface="Arial"/>
              </a:rPr>
              <a:t>pesado</a:t>
            </a:r>
            <a:endParaRPr sz="1710">
              <a:latin typeface="Arial"/>
              <a:cs typeface="Arial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6909769" y="2649733"/>
            <a:ext cx="1096846" cy="1052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-1629" algn="ctr"/>
            <a:r>
              <a:rPr sz="1710" spc="-4" dirty="0">
                <a:latin typeface="Arial"/>
                <a:cs typeface="Arial"/>
              </a:rPr>
              <a:t>permite  rigoroso  controle</a:t>
            </a:r>
            <a:r>
              <a:rPr sz="1710" spc="-64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de  </a:t>
            </a:r>
            <a:r>
              <a:rPr sz="1710" spc="-4" dirty="0">
                <a:latin typeface="Arial"/>
                <a:cs typeface="Arial"/>
              </a:rPr>
              <a:t>volume</a:t>
            </a:r>
            <a:endParaRPr sz="1710">
              <a:latin typeface="Arial"/>
              <a:cs typeface="Arial"/>
            </a:endParaRPr>
          </a:p>
        </p:txBody>
      </p:sp>
      <p:sp>
        <p:nvSpPr>
          <p:cNvPr id="10" name="object 21"/>
          <p:cNvSpPr/>
          <p:nvPr/>
        </p:nvSpPr>
        <p:spPr>
          <a:xfrm>
            <a:off x="7057448" y="4112781"/>
            <a:ext cx="275297" cy="207423"/>
          </a:xfrm>
          <a:custGeom>
            <a:avLst/>
            <a:gdLst/>
            <a:ahLst/>
            <a:cxnLst/>
            <a:rect l="l" t="t" r="r" b="b"/>
            <a:pathLst>
              <a:path w="321945" h="242570">
                <a:moveTo>
                  <a:pt x="227075" y="0"/>
                </a:moveTo>
                <a:lnTo>
                  <a:pt x="227075" y="59435"/>
                </a:lnTo>
                <a:lnTo>
                  <a:pt x="0" y="59435"/>
                </a:lnTo>
                <a:lnTo>
                  <a:pt x="0" y="181355"/>
                </a:lnTo>
                <a:lnTo>
                  <a:pt x="227075" y="181355"/>
                </a:lnTo>
                <a:lnTo>
                  <a:pt x="227075" y="242315"/>
                </a:lnTo>
                <a:lnTo>
                  <a:pt x="321563" y="120395"/>
                </a:lnTo>
                <a:lnTo>
                  <a:pt x="2270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24"/>
          <p:cNvSpPr txBox="1"/>
          <p:nvPr/>
        </p:nvSpPr>
        <p:spPr>
          <a:xfrm>
            <a:off x="6155227" y="1966431"/>
            <a:ext cx="2080206" cy="694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b="1" spc="-4" dirty="0">
                <a:latin typeface="Arial"/>
                <a:cs typeface="Arial"/>
              </a:rPr>
              <a:t>NBR NM</a:t>
            </a:r>
            <a:r>
              <a:rPr sz="2052" b="1" spc="-51" dirty="0">
                <a:latin typeface="Arial"/>
                <a:cs typeface="Arial"/>
              </a:rPr>
              <a:t> </a:t>
            </a:r>
            <a:r>
              <a:rPr sz="2052" b="1" spc="-4" dirty="0">
                <a:latin typeface="Arial"/>
                <a:cs typeface="Arial"/>
              </a:rPr>
              <a:t>52/2009</a:t>
            </a:r>
            <a:endParaRPr sz="2052">
              <a:latin typeface="Arial"/>
              <a:cs typeface="Arial"/>
            </a:endParaRPr>
          </a:p>
          <a:p>
            <a:pPr marL="651586">
              <a:spcBef>
                <a:spcPts val="864"/>
              </a:spcBef>
            </a:pPr>
            <a:r>
              <a:rPr sz="1710" dirty="0">
                <a:latin typeface="Arial"/>
                <a:cs typeface="Arial"/>
              </a:rPr>
              <a:t>O</a:t>
            </a:r>
            <a:r>
              <a:rPr sz="1710" spc="-73" dirty="0">
                <a:latin typeface="Arial"/>
                <a:cs typeface="Arial"/>
              </a:rPr>
              <a:t> </a:t>
            </a:r>
            <a:r>
              <a:rPr sz="1710" spc="-4" dirty="0">
                <a:latin typeface="Arial"/>
                <a:cs typeface="Arial"/>
              </a:rPr>
              <a:t>picnômetro</a:t>
            </a:r>
            <a:endParaRPr sz="171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pt-BR" sz="4200"/>
              <a:t>Definição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3771" y="2508070"/>
            <a:ext cx="7455989" cy="3634110"/>
          </a:xfrm>
        </p:spPr>
        <p:txBody>
          <a:bodyPr anchor="ctr">
            <a:normAutofit/>
          </a:bodyPr>
          <a:lstStyle/>
          <a:p>
            <a:pPr algn="just"/>
            <a:r>
              <a:rPr lang="pt-BR" sz="2100" dirty="0"/>
              <a:t>Material particulado, </a:t>
            </a:r>
            <a:r>
              <a:rPr lang="pt-BR" sz="2100" dirty="0" err="1"/>
              <a:t>incoesivo</a:t>
            </a:r>
            <a:r>
              <a:rPr lang="pt-BR" sz="2100" dirty="0"/>
              <a:t>, de atividade química praticamente nula, constituído de misturas de partículas cobrindo extensa gama de tamanhos.</a:t>
            </a:r>
          </a:p>
          <a:p>
            <a:pPr algn="just"/>
            <a:r>
              <a:rPr lang="pt-BR" sz="2100" dirty="0"/>
              <a:t>Especificamente na construção civil a definição de agregado pode ser resumida como: material granuloso e inerte, que entra na composição das argamassas e concretos, contribuindo para o aumento da resistência mecânica e redução de custo na obra em que for utilizado.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Agregado Graúdo: Massa Especifica</a:t>
            </a:r>
          </a:p>
        </p:txBody>
      </p:sp>
      <p:sp>
        <p:nvSpPr>
          <p:cNvPr id="13" name="object 10"/>
          <p:cNvSpPr/>
          <p:nvPr/>
        </p:nvSpPr>
        <p:spPr>
          <a:xfrm>
            <a:off x="1408524" y="2132856"/>
            <a:ext cx="6326952" cy="3754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1"/>
          <p:cNvSpPr txBox="1"/>
          <p:nvPr/>
        </p:nvSpPr>
        <p:spPr>
          <a:xfrm>
            <a:off x="2026233" y="2389063"/>
            <a:ext cx="253578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b="1" i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52" b="1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052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3174338" y="2404701"/>
            <a:ext cx="2145908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tabLst>
                <a:tab pos="1902632" algn="l"/>
              </a:tabLst>
            </a:pPr>
            <a:r>
              <a:rPr sz="2052" b="1" i="1" spc="-4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052" b="1" i="1" dirty="0">
                <a:solidFill>
                  <a:srgbClr val="FF0000"/>
                </a:solidFill>
                <a:latin typeface="Arial"/>
                <a:cs typeface="Arial"/>
              </a:rPr>
              <a:t>)	</a:t>
            </a:r>
            <a:r>
              <a:rPr sz="2052" b="1" i="1" spc="-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52" b="1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052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6467506" y="2406005"/>
            <a:ext cx="267695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b="1" i="1" spc="-4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52" b="1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052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4699143" y="4697003"/>
            <a:ext cx="638017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pt-BR" sz="2052" dirty="0">
                <a:solidFill>
                  <a:srgbClr val="FF0000"/>
                </a:solidFill>
                <a:latin typeface="Arial"/>
                <a:cs typeface="Arial"/>
                <a:sym typeface="Symbol" panose="05050102010706020507" pitchFamily="18" charset="2"/>
              </a:rPr>
              <a:t></a:t>
            </a:r>
            <a:r>
              <a:rPr sz="2052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2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18" name="object 15"/>
          <p:cNvSpPr txBox="1"/>
          <p:nvPr/>
        </p:nvSpPr>
        <p:spPr>
          <a:xfrm>
            <a:off x="3309881" y="4467642"/>
            <a:ext cx="196020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b="1" i="1" dirty="0">
                <a:solidFill>
                  <a:srgbClr val="FF0000"/>
                </a:solidFill>
                <a:latin typeface="Arial"/>
                <a:cs typeface="Arial"/>
              </a:rPr>
              <a:t>f)</a:t>
            </a:r>
            <a:endParaRPr sz="2052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object 16"/>
          <p:cNvSpPr txBox="1"/>
          <p:nvPr/>
        </p:nvSpPr>
        <p:spPr>
          <a:xfrm>
            <a:off x="1408524" y="4466338"/>
            <a:ext cx="253578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b="1" i="1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52" b="1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052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5320247" y="4871628"/>
            <a:ext cx="2280966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3078" b="1" i="1" baseline="1157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lang="pt-BR" sz="3078" b="1" i="1" baseline="115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2" b="1" spc="-6" baseline="1736" dirty="0" err="1">
                <a:solidFill>
                  <a:srgbClr val="FF0000"/>
                </a:solidFill>
                <a:latin typeface="Arial"/>
                <a:cs typeface="Arial"/>
              </a:rPr>
              <a:t>água</a:t>
            </a:r>
            <a:r>
              <a:rPr sz="2052" b="1" spc="-6" baseline="1736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pt-BR" sz="2052" b="1" spc="-6" baseline="1736" dirty="0" err="1">
                <a:solidFill>
                  <a:srgbClr val="FF0000"/>
                </a:solidFill>
                <a:latin typeface="Arial"/>
                <a:cs typeface="Arial"/>
              </a:rPr>
              <a:t>agreg</a:t>
            </a:r>
            <a:r>
              <a:rPr lang="pt-BR" sz="2052" b="1" spc="-6" baseline="1736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052" b="1" i="1" dirty="0">
                <a:solidFill>
                  <a:srgbClr val="FF0000"/>
                </a:solidFill>
                <a:latin typeface="Arial"/>
                <a:cs typeface="Arial"/>
              </a:rPr>
              <a:t>- m</a:t>
            </a:r>
            <a:r>
              <a:rPr sz="2052" b="1" i="1" spc="-26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68" b="1" spc="-4" dirty="0">
                <a:solidFill>
                  <a:srgbClr val="FF0000"/>
                </a:solidFill>
                <a:latin typeface="Arial"/>
                <a:cs typeface="Arial"/>
              </a:rPr>
              <a:t>água</a:t>
            </a:r>
            <a:endParaRPr sz="1368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object 19"/>
          <p:cNvSpPr txBox="1"/>
          <p:nvPr/>
        </p:nvSpPr>
        <p:spPr>
          <a:xfrm>
            <a:off x="5750802" y="4445488"/>
            <a:ext cx="1433501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b="1" i="1" dirty="0">
                <a:solidFill>
                  <a:srgbClr val="FF0000"/>
                </a:solidFill>
                <a:latin typeface="Arial"/>
                <a:cs typeface="Arial"/>
              </a:rPr>
              <a:t>m </a:t>
            </a:r>
            <a:r>
              <a:rPr lang="pt-BR" sz="1368" b="1" spc="-4" dirty="0">
                <a:solidFill>
                  <a:srgbClr val="FF0000"/>
                </a:solidFill>
                <a:latin typeface="Arial"/>
                <a:cs typeface="Arial"/>
              </a:rPr>
              <a:t>agregado</a:t>
            </a:r>
            <a:endParaRPr sz="1368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5473223" y="4820428"/>
            <a:ext cx="2127989" cy="20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741007" y="5933215"/>
            <a:ext cx="3483842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710" b="1" spc="-4" dirty="0">
                <a:latin typeface="Arial"/>
                <a:cs typeface="Arial"/>
              </a:rPr>
              <a:t>Material passante </a:t>
            </a:r>
            <a:r>
              <a:rPr sz="1710" b="1" dirty="0">
                <a:latin typeface="Arial"/>
                <a:cs typeface="Arial"/>
              </a:rPr>
              <a:t># </a:t>
            </a:r>
            <a:r>
              <a:rPr sz="1710" b="1" spc="-9" dirty="0">
                <a:latin typeface="Arial"/>
                <a:cs typeface="Arial"/>
              </a:rPr>
              <a:t>n.º </a:t>
            </a:r>
            <a:r>
              <a:rPr sz="1710" b="1" dirty="0">
                <a:latin typeface="Arial"/>
                <a:cs typeface="Arial"/>
              </a:rPr>
              <a:t>4 </a:t>
            </a:r>
            <a:r>
              <a:rPr sz="1710" b="1" spc="-4" dirty="0">
                <a:latin typeface="Arial"/>
                <a:cs typeface="Arial"/>
              </a:rPr>
              <a:t>(4,8</a:t>
            </a:r>
            <a:r>
              <a:rPr sz="1710" b="1" spc="-64" dirty="0">
                <a:latin typeface="Arial"/>
                <a:cs typeface="Arial"/>
              </a:rPr>
              <a:t> </a:t>
            </a:r>
            <a:r>
              <a:rPr sz="1710" b="1" spc="-9" dirty="0">
                <a:latin typeface="Arial"/>
                <a:cs typeface="Arial"/>
              </a:rPr>
              <a:t>mm)</a:t>
            </a:r>
            <a:endParaRPr sz="171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3781" y="1288392"/>
            <a:ext cx="5679162" cy="289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spcBef>
                <a:spcPts val="1013"/>
              </a:spcBef>
            </a:pPr>
            <a:r>
              <a:rPr sz="1881" b="1" spc="-4" dirty="0" err="1">
                <a:latin typeface="Arial"/>
                <a:cs typeface="Arial"/>
              </a:rPr>
              <a:t>Peneiramento</a:t>
            </a:r>
            <a:r>
              <a:rPr sz="1881" b="1" spc="-4" dirty="0">
                <a:latin typeface="Arial"/>
                <a:cs typeface="Arial"/>
              </a:rPr>
              <a:t> em peneiras da Série Normal</a:t>
            </a:r>
            <a:r>
              <a:rPr sz="1881" b="1" spc="43" dirty="0">
                <a:latin typeface="Arial"/>
                <a:cs typeface="Arial"/>
              </a:rPr>
              <a:t> </a:t>
            </a:r>
            <a:r>
              <a:rPr sz="1881" b="1" spc="-9" dirty="0">
                <a:latin typeface="Arial"/>
                <a:cs typeface="Arial"/>
              </a:rPr>
              <a:t>ABNT</a:t>
            </a:r>
            <a:endParaRPr sz="1881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4757" y="2191498"/>
            <a:ext cx="1539059" cy="3721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12"/>
          <p:cNvSpPr/>
          <p:nvPr/>
        </p:nvSpPr>
        <p:spPr>
          <a:xfrm>
            <a:off x="2823157" y="3338299"/>
            <a:ext cx="1531240" cy="94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/>
          <p:nvPr/>
        </p:nvSpPr>
        <p:spPr>
          <a:xfrm>
            <a:off x="2343568" y="3668004"/>
            <a:ext cx="651591" cy="195477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571490" y="152399"/>
                </a:moveTo>
                <a:lnTo>
                  <a:pt x="571490" y="76199"/>
                </a:lnTo>
                <a:lnTo>
                  <a:pt x="0" y="76199"/>
                </a:lnTo>
                <a:lnTo>
                  <a:pt x="0" y="152399"/>
                </a:lnTo>
                <a:lnTo>
                  <a:pt x="571490" y="152399"/>
                </a:lnTo>
                <a:close/>
              </a:path>
              <a:path w="762000" h="228600">
                <a:moveTo>
                  <a:pt x="761990" y="114299"/>
                </a:moveTo>
                <a:lnTo>
                  <a:pt x="533390" y="0"/>
                </a:lnTo>
                <a:lnTo>
                  <a:pt x="533390" y="76199"/>
                </a:lnTo>
                <a:lnTo>
                  <a:pt x="571490" y="76199"/>
                </a:lnTo>
                <a:lnTo>
                  <a:pt x="571490" y="209549"/>
                </a:lnTo>
                <a:lnTo>
                  <a:pt x="761990" y="114299"/>
                </a:lnTo>
                <a:close/>
              </a:path>
              <a:path w="762000" h="228600">
                <a:moveTo>
                  <a:pt x="571490" y="209549"/>
                </a:moveTo>
                <a:lnTo>
                  <a:pt x="571490" y="152399"/>
                </a:lnTo>
                <a:lnTo>
                  <a:pt x="533390" y="152399"/>
                </a:lnTo>
                <a:lnTo>
                  <a:pt x="533390" y="228599"/>
                </a:lnTo>
                <a:lnTo>
                  <a:pt x="571490" y="209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/>
          <p:nvPr/>
        </p:nvSpPr>
        <p:spPr>
          <a:xfrm>
            <a:off x="4860032" y="2132856"/>
            <a:ext cx="3364817" cy="3708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 txBox="1"/>
          <p:nvPr/>
        </p:nvSpPr>
        <p:spPr>
          <a:xfrm>
            <a:off x="2993428" y="4870836"/>
            <a:ext cx="1587710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spc="-4" dirty="0">
                <a:latin typeface="Arial"/>
                <a:cs typeface="Arial"/>
              </a:rPr>
              <a:t>NM</a:t>
            </a:r>
            <a:r>
              <a:rPr sz="2052" spc="-60" dirty="0">
                <a:latin typeface="Arial"/>
                <a:cs typeface="Arial"/>
              </a:rPr>
              <a:t> </a:t>
            </a:r>
            <a:r>
              <a:rPr sz="2052" spc="-4" dirty="0">
                <a:latin typeface="Arial"/>
                <a:cs typeface="Arial"/>
              </a:rPr>
              <a:t>248:2003</a:t>
            </a:r>
            <a:endParaRPr sz="2052">
              <a:latin typeface="Arial"/>
              <a:cs typeface="Arial"/>
            </a:endParaRP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16478" y="-231219"/>
            <a:ext cx="9145016" cy="1145224"/>
          </a:xfrm>
        </p:spPr>
        <p:txBody>
          <a:bodyPr/>
          <a:lstStyle/>
          <a:p>
            <a:pPr algn="ctr"/>
            <a:r>
              <a:rPr lang="pt-BR" dirty="0"/>
              <a:t>Agregados Miúdos: Ensaio Granulometria</a:t>
            </a:r>
          </a:p>
        </p:txBody>
      </p:sp>
      <p:sp>
        <p:nvSpPr>
          <p:cNvPr id="17" name="object 13"/>
          <p:cNvSpPr txBox="1"/>
          <p:nvPr/>
        </p:nvSpPr>
        <p:spPr>
          <a:xfrm>
            <a:off x="3223709" y="5191840"/>
            <a:ext cx="1239653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b="1" spc="-4" dirty="0">
                <a:latin typeface="Arial"/>
                <a:cs typeface="Arial"/>
              </a:rPr>
              <a:t>NBR</a:t>
            </a:r>
            <a:r>
              <a:rPr sz="2052" b="1" spc="-68" dirty="0">
                <a:latin typeface="Arial"/>
                <a:cs typeface="Arial"/>
              </a:rPr>
              <a:t> </a:t>
            </a:r>
            <a:r>
              <a:rPr sz="2052" b="1" spc="-4" dirty="0">
                <a:latin typeface="Arial"/>
                <a:cs typeface="Arial"/>
              </a:rPr>
              <a:t>7211</a:t>
            </a:r>
            <a:endParaRPr sz="205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7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E294F2D-4CAF-744A-44E5-DE16FA51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pt-BR" sz="4400" dirty="0"/>
              <a:t>Agregados Miúdos: Ensaio Granulometria</a:t>
            </a:r>
            <a:endParaRPr lang="pt-BR" sz="42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2816FA-6932-D0D7-2A34-DCC4A518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428999"/>
            <a:ext cx="7455989" cy="2912621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t-BR" sz="2100" dirty="0"/>
              <a:t>O MF serve para classificar os agregados e  como informação em alguns métodos de dosagem</a:t>
            </a:r>
          </a:p>
          <a:p>
            <a:pPr algn="just"/>
            <a:r>
              <a:rPr lang="pt-BR" sz="2100" dirty="0"/>
              <a:t>Dimensão Máxima Característica- DMC: a DMC de um agregado é a abertura da malha da peneira  superior a qual a porcentagem acumulada for igual ou  imediatamente inferior a 5 %.</a:t>
            </a:r>
          </a:p>
          <a:p>
            <a:pPr algn="just"/>
            <a:r>
              <a:rPr lang="pt-BR" sz="2100" dirty="0"/>
              <a:t>A DMC serve para verificar se um agregado tem tamanho  adequado para ser utilizado em concreto de elementos  estruturais de determinadas dimensões.</a:t>
            </a:r>
          </a:p>
          <a:p>
            <a:pPr algn="just"/>
            <a:endParaRPr lang="pt-BR" sz="21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9"/>
          <p:cNvSpPr txBox="1"/>
          <p:nvPr/>
        </p:nvSpPr>
        <p:spPr>
          <a:xfrm>
            <a:off x="1263885" y="2508070"/>
            <a:ext cx="3267730" cy="36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394" b="1" spc="-4" dirty="0">
                <a:latin typeface="Arial"/>
                <a:cs typeface="Arial"/>
              </a:rPr>
              <a:t>Módulo </a:t>
            </a:r>
            <a:r>
              <a:rPr sz="2394" b="1" spc="-9" dirty="0">
                <a:latin typeface="Arial"/>
                <a:cs typeface="Arial"/>
              </a:rPr>
              <a:t>de </a:t>
            </a:r>
            <a:r>
              <a:rPr sz="2394" b="1" spc="-4" dirty="0">
                <a:latin typeface="Arial"/>
                <a:cs typeface="Arial"/>
              </a:rPr>
              <a:t>Finura - MF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4743806" y="2250473"/>
            <a:ext cx="3499046" cy="832656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10228" rIns="0" bIns="0" rtlCol="0">
            <a:spAutoFit/>
          </a:bodyPr>
          <a:lstStyle/>
          <a:p>
            <a:pPr marL="136290">
              <a:spcBef>
                <a:spcPts val="868"/>
              </a:spcBef>
              <a:tabLst>
                <a:tab pos="995298" algn="l"/>
              </a:tabLst>
            </a:pPr>
            <a:r>
              <a:rPr sz="3078" spc="-6" baseline="-34722" dirty="0">
                <a:latin typeface="Arial"/>
                <a:cs typeface="Arial"/>
              </a:rPr>
              <a:t>M.F.</a:t>
            </a:r>
            <a:r>
              <a:rPr sz="3078" spc="-26" baseline="-34722" dirty="0">
                <a:latin typeface="Arial"/>
                <a:cs typeface="Arial"/>
              </a:rPr>
              <a:t> </a:t>
            </a:r>
            <a:r>
              <a:rPr sz="3078" baseline="-34722" dirty="0">
                <a:latin typeface="Arial"/>
                <a:cs typeface="Arial"/>
              </a:rPr>
              <a:t>=	</a:t>
            </a:r>
            <a:r>
              <a:rPr sz="2052" u="sng" dirty="0">
                <a:latin typeface="Arial"/>
                <a:cs typeface="Arial"/>
              </a:rPr>
              <a:t>∑( %</a:t>
            </a:r>
            <a:r>
              <a:rPr sz="2052" u="sng" spc="-26" dirty="0">
                <a:latin typeface="Arial"/>
                <a:cs typeface="Arial"/>
              </a:rPr>
              <a:t> </a:t>
            </a:r>
            <a:r>
              <a:rPr sz="2052" u="sng" spc="-4" dirty="0">
                <a:latin typeface="Arial"/>
                <a:cs typeface="Arial"/>
              </a:rPr>
              <a:t>acumulada</a:t>
            </a:r>
            <a:r>
              <a:rPr sz="2052" spc="-4" dirty="0">
                <a:latin typeface="Arial"/>
                <a:cs typeface="Arial"/>
              </a:rPr>
              <a:t>s</a:t>
            </a:r>
            <a:r>
              <a:rPr sz="1710" spc="-4" dirty="0">
                <a:latin typeface="Arial"/>
                <a:cs typeface="Arial"/>
              </a:rPr>
              <a:t>)</a:t>
            </a:r>
            <a:endParaRPr sz="1710" dirty="0">
              <a:latin typeface="Arial"/>
              <a:cs typeface="Arial"/>
            </a:endParaRPr>
          </a:p>
          <a:p>
            <a:pPr marL="427332" algn="ctr">
              <a:spcBef>
                <a:spcPts val="705"/>
              </a:spcBef>
            </a:pPr>
            <a:r>
              <a:rPr sz="2052" spc="-4" dirty="0">
                <a:latin typeface="Arial"/>
                <a:cs typeface="Arial"/>
              </a:rPr>
              <a:t>100</a:t>
            </a:r>
            <a:endParaRPr sz="205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4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99B382-A706-33F7-8479-35314988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pt-BR" sz="4300"/>
              <a:t>Agregado Gráudo: DMCs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A2C361-9535-4349-0F65-2CD05366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348880"/>
            <a:ext cx="7607751" cy="4508485"/>
          </a:xfrm>
        </p:spPr>
        <p:txBody>
          <a:bodyPr anchor="ctr">
            <a:noAutofit/>
          </a:bodyPr>
          <a:lstStyle/>
          <a:p>
            <a:pPr algn="just"/>
            <a:r>
              <a:rPr lang="pt-BR" sz="1800" dirty="0"/>
              <a:t>Dimensão máxima do agregado a ser usado é determinada pelo projeto estrutural, detalhe levantado em obra,  observa-se as distâncias entre as armaduras, as formas e outras,  seguindo as regras: (Adotar o menor destes valores).</a:t>
            </a:r>
          </a:p>
          <a:p>
            <a:pPr algn="just"/>
            <a:r>
              <a:rPr lang="pt-BR" sz="1800" dirty="0"/>
              <a:t>DMC ≤ 1/3 da espessura da laje</a:t>
            </a:r>
          </a:p>
          <a:p>
            <a:pPr algn="just"/>
            <a:r>
              <a:rPr lang="pt-BR" sz="1800" dirty="0"/>
              <a:t>DMC ≤ ¼ da distância entre faces das formas</a:t>
            </a:r>
          </a:p>
          <a:p>
            <a:pPr algn="just"/>
            <a:r>
              <a:rPr lang="pt-BR" sz="1800" dirty="0"/>
              <a:t>DMC ≤ 0,8 do espaçamento entre armaduras horizontais</a:t>
            </a:r>
          </a:p>
          <a:p>
            <a:pPr algn="just"/>
            <a:r>
              <a:rPr lang="pt-BR" sz="1800" dirty="0"/>
              <a:t>DMC ≤ 1,2 do espaçamento entre armaduras verticais</a:t>
            </a:r>
          </a:p>
          <a:p>
            <a:pPr algn="just"/>
            <a:r>
              <a:rPr lang="pt-BR" sz="1800" dirty="0"/>
              <a:t>DMC ≤ ¼ do Ø da tubulação de bombeamento (no caso)</a:t>
            </a:r>
          </a:p>
          <a:p>
            <a:pPr algn="just"/>
            <a:r>
              <a:rPr lang="pt-BR" sz="1800" dirty="0"/>
              <a:t>DMC ≤ 1,2 do cobrimento nominal</a:t>
            </a:r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8581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172311" y="5567907"/>
            <a:ext cx="2957139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(Farias, M. M. </a:t>
            </a:r>
            <a:r>
              <a:rPr sz="1026" dirty="0">
                <a:latin typeface="Arial"/>
                <a:cs typeface="Arial"/>
              </a:rPr>
              <a:t>e </a:t>
            </a:r>
            <a:r>
              <a:rPr sz="1026" spc="-4" dirty="0">
                <a:latin typeface="Arial"/>
                <a:cs typeface="Arial"/>
              </a:rPr>
              <a:t>Palmeira, </a:t>
            </a:r>
            <a:r>
              <a:rPr sz="1026" dirty="0">
                <a:latin typeface="Arial"/>
                <a:cs typeface="Arial"/>
              </a:rPr>
              <a:t>E. </a:t>
            </a:r>
            <a:r>
              <a:rPr sz="1026" spc="-4" dirty="0">
                <a:latin typeface="Arial"/>
                <a:cs typeface="Arial"/>
              </a:rPr>
              <a:t>M. </a:t>
            </a:r>
            <a:r>
              <a:rPr sz="1026" dirty="0">
                <a:latin typeface="Arial"/>
                <a:cs typeface="Arial"/>
              </a:rPr>
              <a:t>;  </a:t>
            </a:r>
            <a:r>
              <a:rPr sz="1026" spc="-4" dirty="0">
                <a:latin typeface="Arial"/>
                <a:cs typeface="Arial"/>
              </a:rPr>
              <a:t>IBRACON</a:t>
            </a:r>
            <a:r>
              <a:rPr sz="1026" spc="-10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2007)</a:t>
            </a:r>
            <a:endParaRPr sz="1026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98718" y="2094798"/>
            <a:ext cx="3143188" cy="3389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/>
          <p:nvPr/>
        </p:nvSpPr>
        <p:spPr>
          <a:xfrm>
            <a:off x="755576" y="2480375"/>
            <a:ext cx="4124573" cy="3001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11"/>
          <p:cNvSpPr txBox="1"/>
          <p:nvPr/>
        </p:nvSpPr>
        <p:spPr>
          <a:xfrm>
            <a:off x="5163964" y="5199540"/>
            <a:ext cx="2660122" cy="56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485"/>
            <a:r>
              <a:rPr sz="1710" b="1" dirty="0">
                <a:solidFill>
                  <a:srgbClr val="FF0000"/>
                </a:solidFill>
                <a:latin typeface="Arial"/>
                <a:cs typeface="Arial"/>
              </a:rPr>
              <a:t>C)</a:t>
            </a:r>
            <a:r>
              <a:rPr sz="1710" b="1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10" b="1" spc="-4" dirty="0">
                <a:solidFill>
                  <a:srgbClr val="FF0000"/>
                </a:solidFill>
                <a:latin typeface="Arial"/>
                <a:cs typeface="Arial"/>
              </a:rPr>
              <a:t>Uniforme</a:t>
            </a:r>
            <a:endParaRPr sz="17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860">
              <a:spcBef>
                <a:spcPts val="487"/>
              </a:spcBef>
            </a:pPr>
            <a:r>
              <a:rPr sz="1539" i="1" spc="-9" dirty="0">
                <a:latin typeface="Arial"/>
                <a:cs typeface="Arial"/>
              </a:rPr>
              <a:t>Aumenta</a:t>
            </a:r>
            <a:r>
              <a:rPr sz="1539" i="1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39" i="1" spc="-4" dirty="0">
                <a:latin typeface="Arial"/>
                <a:cs typeface="Arial"/>
              </a:rPr>
              <a:t>consumo de</a:t>
            </a:r>
            <a:r>
              <a:rPr sz="1539" i="1" spc="-38" dirty="0">
                <a:latin typeface="Arial"/>
                <a:cs typeface="Arial"/>
              </a:rPr>
              <a:t> </a:t>
            </a:r>
            <a:r>
              <a:rPr sz="1539" i="1" spc="-4" dirty="0">
                <a:latin typeface="Arial"/>
                <a:cs typeface="Arial"/>
              </a:rPr>
              <a:t>cimento</a:t>
            </a:r>
            <a:endParaRPr sz="1539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3826" y="692696"/>
            <a:ext cx="6034823" cy="3936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7380" marR="445251" indent="-375748">
              <a:spcBef>
                <a:spcPts val="509"/>
              </a:spcBef>
            </a:pPr>
            <a:endParaRPr lang="pt-BR" sz="1710" dirty="0">
              <a:latin typeface="Arial"/>
              <a:cs typeface="Arial"/>
            </a:endParaRPr>
          </a:p>
          <a:p>
            <a:pPr marL="1217380" marR="445251" indent="-375748">
              <a:spcBef>
                <a:spcPts val="509"/>
              </a:spcBef>
            </a:pPr>
            <a:endParaRPr lang="pt-BR" sz="1710" dirty="0">
              <a:latin typeface="Arial"/>
              <a:cs typeface="Arial"/>
            </a:endParaRPr>
          </a:p>
          <a:p>
            <a:pPr marL="1217380" marR="445251" indent="-375748">
              <a:spcBef>
                <a:spcPts val="509"/>
              </a:spcBef>
            </a:pPr>
            <a:endParaRPr lang="pt-BR" sz="1710" dirty="0">
              <a:latin typeface="Arial"/>
              <a:cs typeface="Arial"/>
            </a:endParaRPr>
          </a:p>
          <a:p>
            <a:pPr marL="1217380" marR="445251" indent="-375748">
              <a:spcBef>
                <a:spcPts val="509"/>
              </a:spcBef>
            </a:pPr>
            <a:endParaRPr sz="1710" dirty="0">
              <a:latin typeface="Arial"/>
              <a:cs typeface="Arial"/>
            </a:endParaRPr>
          </a:p>
          <a:p>
            <a:pPr marL="220453">
              <a:spcBef>
                <a:spcPts val="962"/>
              </a:spcBef>
            </a:pPr>
            <a:r>
              <a:rPr sz="2052" b="1" spc="-4" dirty="0">
                <a:latin typeface="Arial"/>
                <a:cs typeface="Arial"/>
              </a:rPr>
              <a:t>Curvas</a:t>
            </a:r>
            <a:r>
              <a:rPr sz="2052" b="1" spc="-43" dirty="0">
                <a:latin typeface="Arial"/>
                <a:cs typeface="Arial"/>
              </a:rPr>
              <a:t> </a:t>
            </a:r>
            <a:r>
              <a:rPr sz="2052" b="1" spc="-4" dirty="0">
                <a:latin typeface="Arial"/>
                <a:cs typeface="Arial"/>
              </a:rPr>
              <a:t>granulométricas</a:t>
            </a:r>
            <a:endParaRPr sz="2052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2" dirty="0">
              <a:latin typeface="Times New Roman"/>
              <a:cs typeface="Times New Roman"/>
            </a:endParaRPr>
          </a:p>
          <a:p>
            <a:pPr>
              <a:spcBef>
                <a:spcPts val="34"/>
              </a:spcBef>
            </a:pPr>
            <a:endParaRPr sz="1881" dirty="0">
              <a:latin typeface="Times New Roman"/>
              <a:cs typeface="Times New Roman"/>
            </a:endParaRPr>
          </a:p>
          <a:p>
            <a:pPr marL="4097391" marR="445793" indent="-299730">
              <a:buClr>
                <a:srgbClr val="323299"/>
              </a:buClr>
              <a:buAutoNum type="alphaUcParenR"/>
              <a:tabLst>
                <a:tab pos="4088703" algn="l"/>
              </a:tabLst>
            </a:pPr>
            <a:r>
              <a:rPr sz="1710" b="1" spc="-4" dirty="0">
                <a:latin typeface="Arial"/>
                <a:cs typeface="Arial"/>
              </a:rPr>
              <a:t>Contínua,  </a:t>
            </a:r>
            <a:r>
              <a:rPr sz="1710" b="1" dirty="0">
                <a:latin typeface="Arial"/>
                <a:cs typeface="Arial"/>
              </a:rPr>
              <a:t>bem</a:t>
            </a:r>
            <a:r>
              <a:rPr sz="1710" b="1" spc="-77" dirty="0">
                <a:latin typeface="Arial"/>
                <a:cs typeface="Arial"/>
              </a:rPr>
              <a:t> </a:t>
            </a:r>
            <a:r>
              <a:rPr sz="1710" b="1" spc="-4" dirty="0">
                <a:latin typeface="Arial"/>
                <a:cs typeface="Arial"/>
              </a:rPr>
              <a:t>graduada</a:t>
            </a:r>
            <a:endParaRPr sz="171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lphaUcParenR"/>
            </a:pPr>
            <a:endParaRPr sz="171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AutoNum type="alphaUcParenR"/>
            </a:pPr>
            <a:endParaRPr sz="1796" dirty="0">
              <a:latin typeface="Times New Roman"/>
              <a:cs typeface="Times New Roman"/>
            </a:endParaRPr>
          </a:p>
          <a:p>
            <a:pPr marL="4120740" indent="-290499">
              <a:buClr>
                <a:srgbClr val="FF00FF"/>
              </a:buClr>
              <a:buAutoNum type="alphaUcParenR"/>
              <a:tabLst>
                <a:tab pos="4121283" algn="l"/>
              </a:tabLst>
            </a:pPr>
            <a:r>
              <a:rPr sz="1710" b="1" spc="-4" dirty="0">
                <a:latin typeface="Arial"/>
                <a:cs typeface="Arial"/>
              </a:rPr>
              <a:t>Descontínua</a:t>
            </a:r>
            <a:endParaRPr sz="1710" dirty="0">
              <a:latin typeface="Arial"/>
              <a:cs typeface="Arial"/>
            </a:endParaRPr>
          </a:p>
          <a:p>
            <a:pPr marL="3860105">
              <a:spcBef>
                <a:spcPts val="641"/>
              </a:spcBef>
            </a:pPr>
            <a:r>
              <a:rPr sz="1539" i="1" spc="-4" dirty="0">
                <a:latin typeface="Arial"/>
                <a:cs typeface="Arial"/>
              </a:rPr>
              <a:t>Favorece </a:t>
            </a:r>
            <a:r>
              <a:rPr sz="1539" i="1" dirty="0">
                <a:latin typeface="Arial"/>
                <a:cs typeface="Arial"/>
              </a:rPr>
              <a:t>a</a:t>
            </a:r>
            <a:r>
              <a:rPr sz="1539" i="1" spc="-73" dirty="0">
                <a:latin typeface="Arial"/>
                <a:cs typeface="Arial"/>
              </a:rPr>
              <a:t> </a:t>
            </a:r>
            <a:r>
              <a:rPr sz="1539" i="1" spc="-4" dirty="0">
                <a:latin typeface="Arial"/>
                <a:cs typeface="Arial"/>
              </a:rPr>
              <a:t>resistência</a:t>
            </a:r>
            <a:endParaRPr sz="1539" dirty="0">
              <a:latin typeface="Arial"/>
              <a:cs typeface="Arial"/>
            </a:endParaRPr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Agregados: Composição Granulométrica</a:t>
            </a:r>
          </a:p>
        </p:txBody>
      </p:sp>
    </p:spTree>
    <p:extLst>
      <p:ext uri="{BB962C8B-B14F-4D97-AF65-F5344CB8AC3E}">
        <p14:creationId xmlns:p14="http://schemas.microsoft.com/office/powerpoint/2010/main" val="20791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76662" y="3190301"/>
            <a:ext cx="4041169" cy="3097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 txBox="1"/>
          <p:nvPr/>
        </p:nvSpPr>
        <p:spPr>
          <a:xfrm>
            <a:off x="2025897" y="3340158"/>
            <a:ext cx="2775237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052" spc="-4" dirty="0">
                <a:solidFill>
                  <a:srgbClr val="FF0000"/>
                </a:solidFill>
                <a:latin typeface="Arial"/>
                <a:cs typeface="Arial"/>
              </a:rPr>
              <a:t>Inchamento de até</a:t>
            </a:r>
            <a:r>
              <a:rPr sz="2052" spc="-3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2" spc="-4" dirty="0">
                <a:solidFill>
                  <a:srgbClr val="FF0000"/>
                </a:solidFill>
                <a:latin typeface="Arial"/>
                <a:cs typeface="Arial"/>
              </a:rPr>
              <a:t>35%</a:t>
            </a:r>
            <a:endParaRPr sz="205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5187" y="4079689"/>
            <a:ext cx="2975601" cy="2084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1086" algn="ctr">
              <a:lnSpc>
                <a:spcPct val="109800"/>
              </a:lnSpc>
            </a:pPr>
            <a:r>
              <a:rPr sz="2052" b="1" dirty="0">
                <a:latin typeface="Arial"/>
                <a:cs typeface="Arial"/>
              </a:rPr>
              <a:t>O </a:t>
            </a:r>
            <a:r>
              <a:rPr sz="2052" b="1" spc="-4" dirty="0">
                <a:latin typeface="Arial"/>
                <a:cs typeface="Arial"/>
              </a:rPr>
              <a:t>inchamento altera </a:t>
            </a:r>
            <a:r>
              <a:rPr sz="2052" b="1" dirty="0">
                <a:latin typeface="Arial"/>
                <a:cs typeface="Arial"/>
              </a:rPr>
              <a:t>o  </a:t>
            </a:r>
            <a:r>
              <a:rPr sz="2052" b="1" spc="-4" dirty="0">
                <a:latin typeface="Arial"/>
                <a:cs typeface="Arial"/>
              </a:rPr>
              <a:t>volume de areia </a:t>
            </a:r>
            <a:r>
              <a:rPr sz="2052" b="1" dirty="0">
                <a:latin typeface="Arial"/>
                <a:cs typeface="Arial"/>
              </a:rPr>
              <a:t>a </a:t>
            </a:r>
            <a:r>
              <a:rPr sz="2052" b="1" spc="-4" dirty="0">
                <a:latin typeface="Arial"/>
                <a:cs typeface="Arial"/>
              </a:rPr>
              <a:t>ser  usada quando</a:t>
            </a:r>
            <a:r>
              <a:rPr sz="2052" b="1" spc="-56" dirty="0">
                <a:latin typeface="Arial"/>
                <a:cs typeface="Arial"/>
              </a:rPr>
              <a:t> </a:t>
            </a:r>
            <a:r>
              <a:rPr sz="2052" b="1" dirty="0">
                <a:latin typeface="Arial"/>
                <a:cs typeface="Arial"/>
              </a:rPr>
              <a:t>a</a:t>
            </a:r>
            <a:endParaRPr sz="2052">
              <a:latin typeface="Arial"/>
              <a:cs typeface="Arial"/>
            </a:endParaRPr>
          </a:p>
          <a:p>
            <a:pPr marL="10860" marR="4344" algn="ctr">
              <a:lnSpc>
                <a:spcPct val="109800"/>
              </a:lnSpc>
              <a:spcBef>
                <a:spcPts val="4"/>
              </a:spcBef>
            </a:pPr>
            <a:r>
              <a:rPr sz="2052" b="1" spc="-4" dirty="0">
                <a:latin typeface="Arial"/>
                <a:cs typeface="Arial"/>
              </a:rPr>
              <a:t>produção de concreto</a:t>
            </a:r>
            <a:r>
              <a:rPr sz="2052" b="1" spc="-43" dirty="0">
                <a:latin typeface="Arial"/>
                <a:cs typeface="Arial"/>
              </a:rPr>
              <a:t> </a:t>
            </a:r>
            <a:r>
              <a:rPr sz="2052" b="1" dirty="0">
                <a:latin typeface="Arial"/>
                <a:cs typeface="Arial"/>
              </a:rPr>
              <a:t>é  </a:t>
            </a:r>
            <a:r>
              <a:rPr sz="2052" b="1" spc="-4" dirty="0">
                <a:latin typeface="Arial"/>
                <a:cs typeface="Arial"/>
              </a:rPr>
              <a:t>feita </a:t>
            </a:r>
            <a:r>
              <a:rPr sz="2052" b="1" spc="-9" dirty="0">
                <a:latin typeface="Arial"/>
                <a:cs typeface="Arial"/>
              </a:rPr>
              <a:t>por </a:t>
            </a:r>
            <a:r>
              <a:rPr sz="2052" b="1" spc="-4" dirty="0">
                <a:latin typeface="Arial"/>
                <a:cs typeface="Arial"/>
              </a:rPr>
              <a:t>volumes de  agregados.</a:t>
            </a:r>
            <a:endParaRPr sz="205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374" y="1107804"/>
            <a:ext cx="7454749" cy="1877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33" algn="ctr">
              <a:spcBef>
                <a:spcPts val="209"/>
              </a:spcBef>
            </a:pPr>
            <a:endParaRPr lang="pt-BR" sz="1710" b="1" spc="-4" dirty="0">
              <a:latin typeface="Arial"/>
              <a:cs typeface="Arial"/>
            </a:endParaRPr>
          </a:p>
          <a:p>
            <a:pPr marL="16833" algn="ctr">
              <a:spcBef>
                <a:spcPts val="209"/>
              </a:spcBef>
            </a:pPr>
            <a:r>
              <a:rPr sz="1710" b="1" spc="-4" dirty="0">
                <a:latin typeface="Arial"/>
                <a:cs typeface="Arial"/>
              </a:rPr>
              <a:t>Material passante </a:t>
            </a:r>
            <a:r>
              <a:rPr sz="1710" b="1" dirty="0">
                <a:latin typeface="Arial"/>
                <a:cs typeface="Arial"/>
              </a:rPr>
              <a:t># </a:t>
            </a:r>
            <a:r>
              <a:rPr sz="1710" b="1" spc="-9" dirty="0">
                <a:latin typeface="Arial"/>
                <a:cs typeface="Arial"/>
              </a:rPr>
              <a:t>n.º </a:t>
            </a:r>
            <a:r>
              <a:rPr sz="1710" b="1" dirty="0">
                <a:latin typeface="Arial"/>
                <a:cs typeface="Arial"/>
              </a:rPr>
              <a:t>4 </a:t>
            </a:r>
            <a:r>
              <a:rPr sz="1710" b="1" spc="-4" dirty="0">
                <a:latin typeface="Arial"/>
                <a:cs typeface="Arial"/>
              </a:rPr>
              <a:t>(4,8</a:t>
            </a:r>
            <a:r>
              <a:rPr sz="1710" b="1" spc="-64" dirty="0">
                <a:latin typeface="Arial"/>
                <a:cs typeface="Arial"/>
              </a:rPr>
              <a:t> </a:t>
            </a:r>
            <a:r>
              <a:rPr sz="1710" b="1" spc="-9" dirty="0">
                <a:latin typeface="Arial"/>
                <a:cs typeface="Arial"/>
              </a:rPr>
              <a:t>mm)</a:t>
            </a:r>
            <a:endParaRPr sz="1710" dirty="0">
              <a:latin typeface="Arial"/>
              <a:cs typeface="Arial"/>
            </a:endParaRPr>
          </a:p>
          <a:p>
            <a:pPr marL="15747" algn="ctr">
              <a:spcBef>
                <a:spcPts val="231"/>
              </a:spcBef>
            </a:pPr>
            <a:r>
              <a:rPr sz="2052" b="1" spc="-4" dirty="0">
                <a:latin typeface="Arial"/>
                <a:cs typeface="Arial"/>
              </a:rPr>
              <a:t>INCHAMENTO</a:t>
            </a:r>
            <a:endParaRPr sz="2052" dirty="0">
              <a:latin typeface="Arial"/>
              <a:cs typeface="Arial"/>
            </a:endParaRPr>
          </a:p>
          <a:p>
            <a:pPr marL="10317" marR="4344" algn="ctr">
              <a:spcBef>
                <a:spcPts val="941"/>
              </a:spcBef>
            </a:pPr>
            <a:r>
              <a:rPr sz="1881" spc="-4" dirty="0">
                <a:latin typeface="Arial"/>
                <a:cs typeface="Arial"/>
              </a:rPr>
              <a:t>A umidade aderente </a:t>
            </a:r>
            <a:r>
              <a:rPr sz="1881" dirty="0">
                <a:latin typeface="Arial"/>
                <a:cs typeface="Arial"/>
              </a:rPr>
              <a:t>nas </a:t>
            </a:r>
            <a:r>
              <a:rPr sz="1881" spc="-4" dirty="0">
                <a:latin typeface="Arial"/>
                <a:cs typeface="Arial"/>
              </a:rPr>
              <a:t>superfícies dos grãos dos agregados miúdos  transforma estes em </a:t>
            </a:r>
            <a:r>
              <a:rPr sz="1881" dirty="0">
                <a:latin typeface="Arial"/>
                <a:cs typeface="Arial"/>
              </a:rPr>
              <a:t>partículas </a:t>
            </a:r>
            <a:r>
              <a:rPr sz="1881" spc="-4" dirty="0">
                <a:latin typeface="Arial"/>
                <a:cs typeface="Arial"/>
              </a:rPr>
              <a:t>com cargas elétricas</a:t>
            </a:r>
            <a:r>
              <a:rPr sz="1881" spc="115" dirty="0">
                <a:latin typeface="Arial"/>
                <a:cs typeface="Arial"/>
              </a:rPr>
              <a:t> </a:t>
            </a:r>
            <a:r>
              <a:rPr sz="1881" spc="-4" dirty="0">
                <a:latin typeface="Arial"/>
                <a:cs typeface="Arial"/>
              </a:rPr>
              <a:t>negativas.</a:t>
            </a:r>
            <a:endParaRPr sz="1881" dirty="0">
              <a:latin typeface="Arial"/>
              <a:cs typeface="Arial"/>
            </a:endParaRPr>
          </a:p>
          <a:p>
            <a:pPr marR="59186" algn="ctr"/>
            <a:r>
              <a:rPr sz="1881" spc="-4" dirty="0">
                <a:latin typeface="Arial"/>
                <a:cs typeface="Arial"/>
              </a:rPr>
              <a:t>Por </a:t>
            </a:r>
            <a:r>
              <a:rPr sz="1881" dirty="0">
                <a:latin typeface="Arial"/>
                <a:cs typeface="Arial"/>
              </a:rPr>
              <a:t>repulsão </a:t>
            </a:r>
            <a:r>
              <a:rPr sz="1881" spc="-4" dirty="0">
                <a:latin typeface="Arial"/>
                <a:cs typeface="Arial"/>
              </a:rPr>
              <a:t>elétrica os grãos </a:t>
            </a:r>
            <a:r>
              <a:rPr sz="1881" dirty="0">
                <a:latin typeface="Arial"/>
                <a:cs typeface="Arial"/>
              </a:rPr>
              <a:t>se </a:t>
            </a:r>
            <a:r>
              <a:rPr sz="1881" spc="-4" dirty="0">
                <a:latin typeface="Arial"/>
                <a:cs typeface="Arial"/>
              </a:rPr>
              <a:t>afastam </a:t>
            </a:r>
            <a:r>
              <a:rPr sz="1881" dirty="0">
                <a:latin typeface="Arial"/>
                <a:cs typeface="Arial"/>
              </a:rPr>
              <a:t>causando </a:t>
            </a:r>
            <a:r>
              <a:rPr sz="1881" spc="-4" dirty="0">
                <a:latin typeface="Arial"/>
                <a:cs typeface="Arial"/>
              </a:rPr>
              <a:t>o</a:t>
            </a:r>
            <a:r>
              <a:rPr sz="1881" spc="60" dirty="0">
                <a:latin typeface="Arial"/>
                <a:cs typeface="Arial"/>
              </a:rPr>
              <a:t> </a:t>
            </a:r>
            <a:r>
              <a:rPr sz="1881" spc="-4" dirty="0">
                <a:latin typeface="Arial"/>
                <a:cs typeface="Arial"/>
              </a:rPr>
              <a:t>inchamento.</a:t>
            </a:r>
            <a:endParaRPr sz="1881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52732" y="3139475"/>
            <a:ext cx="2433151" cy="844897"/>
          </a:xfrm>
          <a:custGeom>
            <a:avLst/>
            <a:gdLst/>
            <a:ahLst/>
            <a:cxnLst/>
            <a:rect l="l" t="t" r="r" b="b"/>
            <a:pathLst>
              <a:path w="2845434" h="988060">
                <a:moveTo>
                  <a:pt x="0" y="0"/>
                </a:moveTo>
                <a:lnTo>
                  <a:pt x="0" y="987551"/>
                </a:lnTo>
                <a:lnTo>
                  <a:pt x="2845307" y="987551"/>
                </a:lnTo>
                <a:lnTo>
                  <a:pt x="2845307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 txBox="1"/>
          <p:nvPr/>
        </p:nvSpPr>
        <p:spPr>
          <a:xfrm>
            <a:off x="5690885" y="3409661"/>
            <a:ext cx="50009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5"/>
              </a:lnSpc>
            </a:pPr>
            <a:r>
              <a:rPr sz="1710" dirty="0">
                <a:latin typeface="Arial"/>
                <a:cs typeface="Arial"/>
              </a:rPr>
              <a:t>h%</a:t>
            </a:r>
            <a:r>
              <a:rPr sz="1710" spc="-10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=</a:t>
            </a:r>
            <a:endParaRPr sz="171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62330" y="3509231"/>
            <a:ext cx="78191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952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539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61221" y="3380991"/>
            <a:ext cx="53159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5"/>
              </a:lnSpc>
            </a:pPr>
            <a:r>
              <a:rPr sz="1710" dirty="0">
                <a:latin typeface="Arial"/>
                <a:cs typeface="Arial"/>
              </a:rPr>
              <a:t>x</a:t>
            </a:r>
            <a:r>
              <a:rPr sz="1710" spc="-90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100</a:t>
            </a:r>
            <a:endParaRPr sz="171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1200" y="3038254"/>
            <a:ext cx="684171" cy="826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25" indent="-223168">
              <a:lnSpc>
                <a:spcPct val="156500"/>
              </a:lnSpc>
            </a:pPr>
            <a:r>
              <a:rPr sz="1710" spc="-4" dirty="0">
                <a:latin typeface="Arial"/>
                <a:cs typeface="Arial"/>
              </a:rPr>
              <a:t>P</a:t>
            </a:r>
            <a:r>
              <a:rPr sz="2052" b="1" spc="-6" baseline="-20833" dirty="0">
                <a:latin typeface="Arial"/>
                <a:cs typeface="Arial"/>
              </a:rPr>
              <a:t>h </a:t>
            </a:r>
            <a:r>
              <a:rPr sz="1710" dirty="0">
                <a:latin typeface="Arial"/>
                <a:cs typeface="Arial"/>
              </a:rPr>
              <a:t>- </a:t>
            </a:r>
            <a:r>
              <a:rPr sz="1710" spc="-4" dirty="0">
                <a:latin typeface="Arial"/>
                <a:cs typeface="Arial"/>
              </a:rPr>
              <a:t>P</a:t>
            </a:r>
            <a:r>
              <a:rPr sz="2052" b="1" spc="-6" baseline="-20833" dirty="0">
                <a:latin typeface="Arial"/>
                <a:cs typeface="Arial"/>
              </a:rPr>
              <a:t>s  </a:t>
            </a:r>
            <a:r>
              <a:rPr sz="1710" spc="-4" dirty="0">
                <a:latin typeface="Arial"/>
                <a:cs typeface="Arial"/>
              </a:rPr>
              <a:t>P</a:t>
            </a:r>
            <a:r>
              <a:rPr sz="2052" b="1" spc="-6" baseline="-20833" dirty="0">
                <a:latin typeface="Arial"/>
                <a:cs typeface="Arial"/>
              </a:rPr>
              <a:t>s</a:t>
            </a:r>
            <a:endParaRPr sz="2052" baseline="-20833">
              <a:latin typeface="Arial"/>
              <a:cs typeface="Arial"/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1311837" y="-37420"/>
            <a:ext cx="7886700" cy="1145224"/>
          </a:xfrm>
        </p:spPr>
        <p:txBody>
          <a:bodyPr/>
          <a:lstStyle/>
          <a:p>
            <a:r>
              <a:rPr lang="pt-BR" dirty="0"/>
              <a:t>Agregado Miúdo: Inchamento</a:t>
            </a:r>
          </a:p>
        </p:txBody>
      </p:sp>
    </p:spTree>
    <p:extLst>
      <p:ext uri="{BB962C8B-B14F-4D97-AF65-F5344CB8AC3E}">
        <p14:creationId xmlns:p14="http://schemas.microsoft.com/office/powerpoint/2010/main" val="9031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070932-9526-C0B6-7188-5B1FA0CA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46" y="386930"/>
            <a:ext cx="7606349" cy="1300554"/>
          </a:xfrm>
        </p:spPr>
        <p:txBody>
          <a:bodyPr anchor="b">
            <a:normAutofit/>
          </a:bodyPr>
          <a:lstStyle/>
          <a:p>
            <a:r>
              <a:rPr lang="pt-BR" sz="4200"/>
              <a:t>Reação Álcali-Agregado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1" y="3151378"/>
            <a:ext cx="3862708" cy="246091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FA8D7-766E-8A60-97FB-3AD5FD2D1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179" y="2203080"/>
            <a:ext cx="4264422" cy="4472224"/>
          </a:xfrm>
        </p:spPr>
        <p:txBody>
          <a:bodyPr anchor="ctr">
            <a:noAutofit/>
          </a:bodyPr>
          <a:lstStyle/>
          <a:p>
            <a:pPr algn="just"/>
            <a:r>
              <a:rPr lang="pt-BR" sz="1400" dirty="0"/>
              <a:t>Essa reação normalmente causa expansão pela formação de um gel expansivo que absorve água e se expande entre os poros do concreto, até que os espaços vazios terminem e leve a um aumento de tensão. Esse aumento nos esforços internos pode causar a fissuração, e perda de resistência do concreto.</a:t>
            </a:r>
          </a:p>
          <a:p>
            <a:pPr algn="just"/>
            <a:r>
              <a:rPr lang="pt-BR" sz="1400" dirty="0"/>
              <a:t>A princípio, os três materiais que poderiam atuar na reação álcali-agregado são: (1) cimento, se apresentar teor de álcalis elevado (ou seja, sódio e potássio) e a (2) brita ou a (3) areia, se apresentarem calcedônia, vidro vulcânico, algumas formas de quartzo ou algumas rochas carbonáticas.</a:t>
            </a:r>
          </a:p>
          <a:p>
            <a:pPr algn="just"/>
            <a:r>
              <a:rPr lang="pt-BR" sz="1400" dirty="0"/>
              <a:t>Como existe uma dependência da umidade este tipo de reação é mais comum em obras hidráulicas(ou expostas a umidade).</a:t>
            </a:r>
          </a:p>
          <a:p>
            <a:pPr algn="just"/>
            <a:endParaRPr lang="pt-BR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r>
              <a:rPr lang="pt-BR" sz="4200">
                <a:solidFill>
                  <a:schemeClr val="bg1"/>
                </a:solidFill>
              </a:rPr>
              <a:t>Agregados: Geologia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CBEDC07-0478-8A26-D4F9-CC6B1C84D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799417"/>
              </p:ext>
            </p:extLst>
          </p:nvPr>
        </p:nvGraphicFramePr>
        <p:xfrm>
          <a:off x="2788921" y="863008"/>
          <a:ext cx="4717961" cy="523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Imagem 15" descr="basal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9358" y="1262421"/>
            <a:ext cx="1296144" cy="104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CaixaDeTexto 24"/>
          <p:cNvSpPr txBox="1"/>
          <p:nvPr/>
        </p:nvSpPr>
        <p:spPr>
          <a:xfrm>
            <a:off x="7863374" y="232766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Basalto</a:t>
            </a:r>
          </a:p>
        </p:txBody>
      </p:sp>
      <p:pic>
        <p:nvPicPr>
          <p:cNvPr id="26" name="Imagem 25" descr="calcari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37822" y="2948241"/>
            <a:ext cx="1259742" cy="946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CaixaDeTexto 26"/>
          <p:cNvSpPr txBox="1"/>
          <p:nvPr/>
        </p:nvSpPr>
        <p:spPr>
          <a:xfrm>
            <a:off x="7839934" y="39433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Calcário</a:t>
            </a:r>
          </a:p>
        </p:txBody>
      </p:sp>
      <p:pic>
        <p:nvPicPr>
          <p:cNvPr id="28" name="Imagem 27" descr="ardósi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2337" y="4445138"/>
            <a:ext cx="1305227" cy="868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CaixaDeTexto 28"/>
          <p:cNvSpPr txBox="1"/>
          <p:nvPr/>
        </p:nvSpPr>
        <p:spPr>
          <a:xfrm>
            <a:off x="7863374" y="53965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Ardósia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815736" y="1701522"/>
            <a:ext cx="3490901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970" indent="-456110">
              <a:buFont typeface="MS UI Gothic"/>
              <a:buChar char="▪"/>
              <a:tabLst>
                <a:tab pos="466427" algn="l"/>
                <a:tab pos="466970" algn="l"/>
              </a:tabLst>
            </a:pPr>
            <a:r>
              <a:rPr sz="2052" b="1" spc="-4" dirty="0">
                <a:latin typeface="Arial"/>
                <a:cs typeface="Arial"/>
              </a:rPr>
              <a:t>Naturais </a:t>
            </a:r>
            <a:r>
              <a:rPr sz="2052" b="1" dirty="0">
                <a:latin typeface="Arial"/>
                <a:cs typeface="Arial"/>
              </a:rPr>
              <a:t>: </a:t>
            </a:r>
            <a:r>
              <a:rPr sz="2052" spc="-4" dirty="0">
                <a:latin typeface="Arial"/>
                <a:cs typeface="Arial"/>
              </a:rPr>
              <a:t>areias </a:t>
            </a:r>
            <a:r>
              <a:rPr sz="2052" dirty="0">
                <a:latin typeface="Arial"/>
                <a:cs typeface="Arial"/>
              </a:rPr>
              <a:t>e</a:t>
            </a:r>
            <a:r>
              <a:rPr sz="2052" spc="-43" dirty="0">
                <a:latin typeface="Arial"/>
                <a:cs typeface="Arial"/>
              </a:rPr>
              <a:t> </a:t>
            </a:r>
            <a:r>
              <a:rPr sz="2052" spc="-4" dirty="0">
                <a:latin typeface="Arial"/>
                <a:cs typeface="Arial"/>
              </a:rPr>
              <a:t>seixos</a:t>
            </a:r>
            <a:endParaRPr sz="2052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7346" y="4038002"/>
            <a:ext cx="8155514" cy="31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760" marR="4344" indent="-342900">
              <a:buFont typeface="Arial" panose="020B0604020202020204" pitchFamily="34" charset="0"/>
              <a:buChar char="•"/>
              <a:tabLst>
                <a:tab pos="466427" algn="l"/>
                <a:tab pos="466970" algn="l"/>
              </a:tabLst>
            </a:pPr>
            <a:r>
              <a:rPr sz="2052" b="1" spc="-4" dirty="0">
                <a:latin typeface="Arial"/>
                <a:cs typeface="Arial"/>
              </a:rPr>
              <a:t>Artificiais </a:t>
            </a:r>
            <a:r>
              <a:rPr sz="2052" b="1" dirty="0">
                <a:latin typeface="Arial"/>
                <a:cs typeface="Arial"/>
              </a:rPr>
              <a:t>: </a:t>
            </a:r>
            <a:r>
              <a:rPr sz="2052" spc="-4" dirty="0">
                <a:latin typeface="Arial"/>
                <a:cs typeface="Arial"/>
              </a:rPr>
              <a:t>britas, pó de pedra, argila expandida,  granalha de</a:t>
            </a:r>
            <a:r>
              <a:rPr sz="2052" spc="-47" dirty="0">
                <a:latin typeface="Arial"/>
                <a:cs typeface="Arial"/>
              </a:rPr>
              <a:t> </a:t>
            </a:r>
            <a:r>
              <a:rPr sz="2052" spc="-4" dirty="0">
                <a:latin typeface="Arial"/>
                <a:cs typeface="Arial"/>
              </a:rPr>
              <a:t>aço</a:t>
            </a:r>
            <a:endParaRPr sz="2052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60798" y="2208486"/>
            <a:ext cx="2072061" cy="155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 txBox="1"/>
          <p:nvPr/>
        </p:nvSpPr>
        <p:spPr>
          <a:xfrm>
            <a:off x="5646173" y="3739283"/>
            <a:ext cx="454485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26" dirty="0">
                <a:latin typeface="Arial"/>
                <a:cs typeface="Arial"/>
              </a:rPr>
              <a:t>A</a:t>
            </a:r>
            <a:r>
              <a:rPr sz="1368" b="1" dirty="0">
                <a:latin typeface="Arial"/>
                <a:cs typeface="Arial"/>
              </a:rPr>
              <a:t>r</a:t>
            </a:r>
            <a:r>
              <a:rPr sz="1368" b="1" spc="-4" dirty="0">
                <a:latin typeface="Arial"/>
                <a:cs typeface="Arial"/>
              </a:rPr>
              <a:t>eia</a:t>
            </a:r>
            <a:endParaRPr sz="1368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38223" y="3774469"/>
            <a:ext cx="581002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Seix</a:t>
            </a:r>
            <a:r>
              <a:rPr sz="1368" b="1" spc="-9" dirty="0">
                <a:latin typeface="Arial"/>
                <a:cs typeface="Arial"/>
              </a:rPr>
              <a:t>o</a:t>
            </a:r>
            <a:r>
              <a:rPr sz="1368" b="1" spc="-4" dirty="0">
                <a:latin typeface="Arial"/>
                <a:cs typeface="Arial"/>
              </a:rPr>
              <a:t>s</a:t>
            </a:r>
            <a:endParaRPr sz="1368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9183" y="5955214"/>
            <a:ext cx="513128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9" dirty="0">
                <a:latin typeface="Arial"/>
                <a:cs typeface="Arial"/>
              </a:rPr>
              <a:t>B</a:t>
            </a:r>
            <a:r>
              <a:rPr sz="1368" b="1" spc="-4" dirty="0">
                <a:latin typeface="Arial"/>
                <a:cs typeface="Arial"/>
              </a:rPr>
              <a:t>ri</a:t>
            </a:r>
            <a:r>
              <a:rPr sz="1368" b="1" spc="-9" dirty="0">
                <a:latin typeface="Arial"/>
                <a:cs typeface="Arial"/>
              </a:rPr>
              <a:t>t</a:t>
            </a:r>
            <a:r>
              <a:rPr sz="1368" b="1" spc="-4" dirty="0">
                <a:latin typeface="Arial"/>
                <a:cs typeface="Arial"/>
              </a:rPr>
              <a:t>as</a:t>
            </a:r>
            <a:endParaRPr sz="1368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61917" y="4518243"/>
            <a:ext cx="2564664" cy="137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" name="object 19"/>
          <p:cNvSpPr txBox="1"/>
          <p:nvPr/>
        </p:nvSpPr>
        <p:spPr>
          <a:xfrm>
            <a:off x="4710456" y="5943485"/>
            <a:ext cx="1421555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Argila</a:t>
            </a:r>
            <a:r>
              <a:rPr sz="1368" b="1" spc="-43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expandida</a:t>
            </a:r>
            <a:endParaRPr sz="1368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93258" y="4524759"/>
            <a:ext cx="2795326" cy="1347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" name="object 22"/>
          <p:cNvSpPr/>
          <p:nvPr/>
        </p:nvSpPr>
        <p:spPr>
          <a:xfrm>
            <a:off x="6746474" y="4421808"/>
            <a:ext cx="1539059" cy="1492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" name="object 23"/>
          <p:cNvSpPr txBox="1"/>
          <p:nvPr/>
        </p:nvSpPr>
        <p:spPr>
          <a:xfrm>
            <a:off x="6891985" y="5943485"/>
            <a:ext cx="1373772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Granalha de</a:t>
            </a:r>
            <a:r>
              <a:rPr sz="1368" b="1" spc="-60" dirty="0">
                <a:latin typeface="Arial"/>
                <a:cs typeface="Arial"/>
              </a:rPr>
              <a:t> </a:t>
            </a:r>
            <a:r>
              <a:rPr sz="1368" b="1" dirty="0">
                <a:latin typeface="Arial"/>
                <a:cs typeface="Arial"/>
              </a:rPr>
              <a:t>aço</a:t>
            </a:r>
            <a:endParaRPr sz="1368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1612" y="2174602"/>
            <a:ext cx="2250597" cy="1608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Classificações: Quanto à Origem</a:t>
            </a:r>
          </a:p>
        </p:txBody>
      </p:sp>
    </p:spTree>
    <p:extLst>
      <p:ext uri="{BB962C8B-B14F-4D97-AF65-F5344CB8AC3E}">
        <p14:creationId xmlns:p14="http://schemas.microsoft.com/office/powerpoint/2010/main" val="15244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67FB1-663F-BD30-022D-99E13B7F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pt-BR" sz="4200"/>
              <a:t>Agregados: Granulometria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B72E792-E1FF-1C7F-ED15-7D0C4385F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3017522"/>
                <a:ext cx="5671542" cy="3124658"/>
              </a:xfrm>
            </p:spPr>
            <p:txBody>
              <a:bodyPr anchor="ctr">
                <a:normAutofit lnSpcReduction="10000"/>
              </a:bodyPr>
              <a:lstStyle/>
              <a:p>
                <a:pPr algn="just"/>
                <a:r>
                  <a:rPr lang="pt-BR" sz="1900" dirty="0"/>
                  <a:t>Os agregados são divididos entre graúdo e miúdo, através da NBR 7217, pela peneira com abertura de 4,8 mm, denominada de peneira nº 4.</a:t>
                </a:r>
              </a:p>
              <a:p>
                <a:pPr algn="just"/>
                <a:r>
                  <a:rPr lang="pt-BR" sz="1900" dirty="0"/>
                  <a:t>Agregado miúdo: material passante na # nº 4 (4,8 mm)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9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85%</m:t>
                    </m:r>
                  </m:oMath>
                </a14:m>
                <a:endParaRPr lang="pt-BR" sz="1900" dirty="0"/>
              </a:p>
              <a:p>
                <a:pPr algn="just"/>
                <a:r>
                  <a:rPr lang="pt-BR" sz="1900" dirty="0"/>
                  <a:t>Agregado graúdo: material retido # nº 4</a:t>
                </a:r>
              </a:p>
              <a:p>
                <a:pPr algn="just"/>
                <a:r>
                  <a:rPr lang="pt-BR" sz="1900" dirty="0"/>
                  <a:t>Ainda temos o </a:t>
                </a:r>
                <a:r>
                  <a:rPr lang="pt-BR" sz="1900" dirty="0" err="1"/>
                  <a:t>fíler</a:t>
                </a:r>
                <a:r>
                  <a:rPr lang="pt-BR" sz="1900" dirty="0"/>
                  <a:t>, muito utilizado como adição em cimento, que possui material passante # nº 200 (0,075 mm)</a:t>
                </a:r>
              </a:p>
              <a:p>
                <a:pPr algn="just"/>
                <a:endParaRPr lang="pt-BR" sz="1900" dirty="0"/>
              </a:p>
              <a:p>
                <a:pPr algn="just"/>
                <a:endParaRPr lang="pt-BR" sz="19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B72E792-E1FF-1C7F-ED15-7D0C4385F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3017522"/>
                <a:ext cx="5671542" cy="3124658"/>
              </a:xfrm>
              <a:blipFill>
                <a:blip r:embed="rId2"/>
                <a:stretch>
                  <a:fillRect l="-753" t="-17154" r="-1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pó de pe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1444" y="315094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42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45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B040C7E-0425-8819-D714-84618AE1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r>
              <a:rPr lang="pt-BR" sz="4200">
                <a:solidFill>
                  <a:schemeClr val="bg1"/>
                </a:solidFill>
              </a:rPr>
              <a:t>Classificações: Quanto a densidade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255A657-C872-A7F9-96E2-50760F669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180040"/>
              </p:ext>
            </p:extLst>
          </p:nvPr>
        </p:nvGraphicFramePr>
        <p:xfrm>
          <a:off x="2845722" y="-459432"/>
          <a:ext cx="5669628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object 13"/>
          <p:cNvSpPr/>
          <p:nvPr/>
        </p:nvSpPr>
        <p:spPr>
          <a:xfrm>
            <a:off x="7504779" y="1361744"/>
            <a:ext cx="932747" cy="724066"/>
          </a:xfrm>
          <a:prstGeom prst="rect">
            <a:avLst/>
          </a:prstGeom>
          <a:blipFill>
            <a:blip r:embed="rId7" cstate="print"/>
            <a:stretch>
              <a:fillRect l="-28691" t="-33740" r="-38338" b="-55993"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1" name="object 18"/>
          <p:cNvSpPr/>
          <p:nvPr/>
        </p:nvSpPr>
        <p:spPr>
          <a:xfrm>
            <a:off x="7504779" y="2593942"/>
            <a:ext cx="954709" cy="6818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3" name="object 18"/>
          <p:cNvSpPr/>
          <p:nvPr/>
        </p:nvSpPr>
        <p:spPr>
          <a:xfrm>
            <a:off x="7504779" y="3726125"/>
            <a:ext cx="979100" cy="712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8268EE-5693-36FA-C384-4BC1C683A3D7}"/>
              </a:ext>
            </a:extLst>
          </p:cNvPr>
          <p:cNvSpPr txBox="1"/>
          <p:nvPr/>
        </p:nvSpPr>
        <p:spPr>
          <a:xfrm>
            <a:off x="2734647" y="4796866"/>
            <a:ext cx="6092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massa unitária (massa especifica aparente), segundo a NBR 7810, é a massa do agregado pelo volume aparente do agregado, isto é, incluindo na medida deste volume os vazios entre os grãos.</a:t>
            </a:r>
          </a:p>
          <a:p>
            <a:pPr algn="just"/>
            <a:r>
              <a:rPr lang="pt-BR" dirty="0"/>
              <a:t>A massa especifica é a relação entre a massa do agregado e seu volume, sem considerar os vazios.</a:t>
            </a:r>
          </a:p>
        </p:txBody>
      </p:sp>
    </p:spTree>
    <p:extLst>
      <p:ext uri="{BB962C8B-B14F-4D97-AF65-F5344CB8AC3E}">
        <p14:creationId xmlns:p14="http://schemas.microsoft.com/office/powerpoint/2010/main" val="471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226504" y="1930122"/>
            <a:ext cx="2016023" cy="1617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/>
          <p:nvPr/>
        </p:nvSpPr>
        <p:spPr>
          <a:xfrm>
            <a:off x="4520636" y="2149057"/>
            <a:ext cx="1533846" cy="2245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11"/>
          <p:cNvSpPr txBox="1"/>
          <p:nvPr/>
        </p:nvSpPr>
        <p:spPr>
          <a:xfrm>
            <a:off x="4933301" y="4419629"/>
            <a:ext cx="68851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b="1" spc="-9" dirty="0">
                <a:latin typeface="Arial"/>
                <a:cs typeface="Arial"/>
              </a:rPr>
              <a:t>Con</a:t>
            </a:r>
            <a:r>
              <a:rPr sz="1197" b="1" spc="-4" dirty="0">
                <a:latin typeface="Arial"/>
                <a:cs typeface="Arial"/>
              </a:rPr>
              <a:t>c</a:t>
            </a:r>
            <a:r>
              <a:rPr sz="1197" b="1" spc="4" dirty="0">
                <a:latin typeface="Arial"/>
                <a:cs typeface="Arial"/>
              </a:rPr>
              <a:t>r</a:t>
            </a:r>
            <a:r>
              <a:rPr sz="1197" b="1" spc="-4" dirty="0">
                <a:latin typeface="Arial"/>
                <a:cs typeface="Arial"/>
              </a:rPr>
              <a:t>e</a:t>
            </a:r>
            <a:r>
              <a:rPr sz="1197" b="1" spc="-13" dirty="0">
                <a:latin typeface="Arial"/>
                <a:cs typeface="Arial"/>
              </a:rPr>
              <a:t>t</a:t>
            </a:r>
            <a:r>
              <a:rPr sz="1197" b="1" dirty="0">
                <a:latin typeface="Arial"/>
                <a:cs typeface="Arial"/>
              </a:rPr>
              <a:t>o</a:t>
            </a:r>
            <a:endParaRPr sz="119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81905" y="3538676"/>
            <a:ext cx="486522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b="1" spc="-9" dirty="0">
                <a:latin typeface="Arial"/>
                <a:cs typeface="Arial"/>
              </a:rPr>
              <a:t>L</a:t>
            </a:r>
            <a:r>
              <a:rPr sz="1197" b="1" spc="-4" dirty="0">
                <a:latin typeface="Arial"/>
                <a:cs typeface="Arial"/>
              </a:rPr>
              <a:t>as</a:t>
            </a:r>
            <a:r>
              <a:rPr sz="1197" b="1" spc="-13" dirty="0">
                <a:latin typeface="Arial"/>
                <a:cs typeface="Arial"/>
              </a:rPr>
              <a:t>t</a:t>
            </a:r>
            <a:r>
              <a:rPr sz="1197" b="1" spc="4" dirty="0">
                <a:latin typeface="Arial"/>
                <a:cs typeface="Arial"/>
              </a:rPr>
              <a:t>r</a:t>
            </a:r>
            <a:r>
              <a:rPr sz="1197" b="1" dirty="0">
                <a:latin typeface="Arial"/>
                <a:cs typeface="Arial"/>
              </a:rPr>
              <a:t>o</a:t>
            </a:r>
            <a:endParaRPr sz="1197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72115" y="3776732"/>
            <a:ext cx="1909163" cy="2320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" name="object 16"/>
          <p:cNvSpPr/>
          <p:nvPr/>
        </p:nvSpPr>
        <p:spPr>
          <a:xfrm>
            <a:off x="3441602" y="4634227"/>
            <a:ext cx="2631125" cy="1429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17"/>
          <p:cNvSpPr txBox="1"/>
          <p:nvPr/>
        </p:nvSpPr>
        <p:spPr>
          <a:xfrm>
            <a:off x="4690908" y="6096826"/>
            <a:ext cx="620098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b="1" spc="-4" dirty="0">
                <a:latin typeface="Arial"/>
                <a:cs typeface="Arial"/>
              </a:rPr>
              <a:t>Ga</a:t>
            </a:r>
            <a:r>
              <a:rPr sz="1197" b="1" spc="-17" dirty="0">
                <a:latin typeface="Arial"/>
                <a:cs typeface="Arial"/>
              </a:rPr>
              <a:t>b</a:t>
            </a:r>
            <a:r>
              <a:rPr sz="1197" b="1" spc="4" dirty="0">
                <a:latin typeface="Arial"/>
                <a:cs typeface="Arial"/>
              </a:rPr>
              <a:t>i</a:t>
            </a:r>
            <a:r>
              <a:rPr sz="1197" b="1" spc="-9" dirty="0">
                <a:latin typeface="Arial"/>
                <a:cs typeface="Arial"/>
              </a:rPr>
              <a:t>õ</a:t>
            </a:r>
            <a:r>
              <a:rPr sz="1197" b="1" spc="-13" dirty="0">
                <a:latin typeface="Arial"/>
                <a:cs typeface="Arial"/>
              </a:rPr>
              <a:t>e</a:t>
            </a:r>
            <a:r>
              <a:rPr sz="1197" b="1" dirty="0">
                <a:latin typeface="Arial"/>
                <a:cs typeface="Arial"/>
              </a:rPr>
              <a:t>s</a:t>
            </a:r>
            <a:endParaRPr sz="1197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60102" y="6096826"/>
            <a:ext cx="545708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b="1" spc="-9" dirty="0">
                <a:latin typeface="Arial"/>
                <a:cs typeface="Arial"/>
              </a:rPr>
              <a:t>D</a:t>
            </a:r>
            <a:r>
              <a:rPr sz="1197" b="1" spc="4" dirty="0">
                <a:latin typeface="Arial"/>
                <a:cs typeface="Arial"/>
              </a:rPr>
              <a:t>r</a:t>
            </a:r>
            <a:r>
              <a:rPr sz="1197" b="1" spc="-4" dirty="0">
                <a:latin typeface="Arial"/>
                <a:cs typeface="Arial"/>
              </a:rPr>
              <a:t>e</a:t>
            </a:r>
            <a:r>
              <a:rPr sz="1197" b="1" spc="-9" dirty="0">
                <a:latin typeface="Arial"/>
                <a:cs typeface="Arial"/>
              </a:rPr>
              <a:t>no</a:t>
            </a:r>
            <a:r>
              <a:rPr sz="1197" b="1" dirty="0">
                <a:latin typeface="Arial"/>
                <a:cs typeface="Arial"/>
              </a:rPr>
              <a:t>s</a:t>
            </a:r>
            <a:endParaRPr sz="1197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01422" y="4606860"/>
            <a:ext cx="2128098" cy="14582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" name="object 23"/>
          <p:cNvSpPr txBox="1"/>
          <p:nvPr/>
        </p:nvSpPr>
        <p:spPr>
          <a:xfrm>
            <a:off x="1611484" y="6096826"/>
            <a:ext cx="1345536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b="1" spc="-4" dirty="0">
                <a:latin typeface="Arial"/>
                <a:cs typeface="Arial"/>
              </a:rPr>
              <a:t>Concreto</a:t>
            </a:r>
            <a:r>
              <a:rPr sz="1197" b="1" spc="-73" dirty="0">
                <a:latin typeface="Arial"/>
                <a:cs typeface="Arial"/>
              </a:rPr>
              <a:t> </a:t>
            </a:r>
            <a:r>
              <a:rPr sz="1197" b="1" spc="-4" dirty="0">
                <a:latin typeface="Arial"/>
                <a:cs typeface="Arial"/>
              </a:rPr>
              <a:t>asfáltico</a:t>
            </a:r>
            <a:endParaRPr sz="1197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2365" y="1781115"/>
            <a:ext cx="3308455" cy="2075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indent="17919"/>
            <a:endParaRPr sz="2394" dirty="0">
              <a:latin typeface="Arial"/>
              <a:cs typeface="Arial"/>
            </a:endParaRPr>
          </a:p>
          <a:p>
            <a:pPr marL="428961" indent="-264435">
              <a:spcBef>
                <a:spcPts val="244"/>
              </a:spcBef>
              <a:buFont typeface="MS UI Gothic"/>
              <a:buChar char="▪"/>
              <a:tabLst>
                <a:tab pos="428961" algn="l"/>
                <a:tab pos="429503" algn="l"/>
              </a:tabLst>
            </a:pPr>
            <a:r>
              <a:rPr sz="2052" spc="-4" dirty="0" err="1">
                <a:latin typeface="Arial"/>
                <a:cs typeface="Arial"/>
              </a:rPr>
              <a:t>Argamassas</a:t>
            </a:r>
            <a:r>
              <a:rPr sz="2052" spc="-4" dirty="0">
                <a:latin typeface="Arial"/>
                <a:cs typeface="Arial"/>
              </a:rPr>
              <a:t> </a:t>
            </a:r>
            <a:r>
              <a:rPr sz="2052" dirty="0">
                <a:latin typeface="Arial"/>
                <a:cs typeface="Arial"/>
              </a:rPr>
              <a:t>e</a:t>
            </a:r>
            <a:r>
              <a:rPr sz="2052" spc="-51" dirty="0">
                <a:latin typeface="Arial"/>
                <a:cs typeface="Arial"/>
              </a:rPr>
              <a:t> </a:t>
            </a:r>
            <a:r>
              <a:rPr sz="2052" spc="-4" dirty="0">
                <a:latin typeface="Arial"/>
                <a:cs typeface="Arial"/>
              </a:rPr>
              <a:t>concretos</a:t>
            </a:r>
            <a:endParaRPr sz="2052" dirty="0">
              <a:latin typeface="Arial"/>
              <a:cs typeface="Arial"/>
            </a:endParaRPr>
          </a:p>
          <a:p>
            <a:pPr marL="428961" indent="-264435">
              <a:spcBef>
                <a:spcPts val="235"/>
              </a:spcBef>
              <a:buFont typeface="MS UI Gothic"/>
              <a:buChar char="▪"/>
              <a:tabLst>
                <a:tab pos="428961" algn="l"/>
                <a:tab pos="429503" algn="l"/>
              </a:tabLst>
            </a:pPr>
            <a:r>
              <a:rPr sz="2052" spc="-4" dirty="0">
                <a:latin typeface="Arial"/>
                <a:cs typeface="Arial"/>
              </a:rPr>
              <a:t>Base p/</a:t>
            </a:r>
            <a:r>
              <a:rPr sz="2052" spc="-60" dirty="0">
                <a:latin typeface="Arial"/>
                <a:cs typeface="Arial"/>
              </a:rPr>
              <a:t> </a:t>
            </a:r>
            <a:r>
              <a:rPr sz="2052" spc="-4" dirty="0">
                <a:latin typeface="Arial"/>
                <a:cs typeface="Arial"/>
              </a:rPr>
              <a:t>pavimentação</a:t>
            </a:r>
            <a:endParaRPr sz="2052" dirty="0">
              <a:latin typeface="Arial"/>
              <a:cs typeface="Arial"/>
            </a:endParaRPr>
          </a:p>
          <a:p>
            <a:pPr marL="428961" indent="-264435">
              <a:spcBef>
                <a:spcPts val="244"/>
              </a:spcBef>
              <a:buFont typeface="MS UI Gothic"/>
              <a:buChar char="▪"/>
              <a:tabLst>
                <a:tab pos="428961" algn="l"/>
                <a:tab pos="429503" algn="l"/>
              </a:tabLst>
            </a:pPr>
            <a:r>
              <a:rPr sz="2052" spc="-4" dirty="0">
                <a:latin typeface="Arial"/>
                <a:cs typeface="Arial"/>
              </a:rPr>
              <a:t>Drenos</a:t>
            </a:r>
            <a:endParaRPr sz="2052" dirty="0">
              <a:latin typeface="Arial"/>
              <a:cs typeface="Arial"/>
            </a:endParaRPr>
          </a:p>
          <a:p>
            <a:pPr marL="428961" indent="-264435">
              <a:spcBef>
                <a:spcPts val="235"/>
              </a:spcBef>
              <a:buFont typeface="MS UI Gothic"/>
              <a:buChar char="▪"/>
              <a:tabLst>
                <a:tab pos="428961" algn="l"/>
                <a:tab pos="429503" algn="l"/>
              </a:tabLst>
            </a:pPr>
            <a:r>
              <a:rPr sz="2052" spc="-4" dirty="0">
                <a:latin typeface="Arial"/>
                <a:cs typeface="Arial"/>
              </a:rPr>
              <a:t>Lastros </a:t>
            </a:r>
            <a:r>
              <a:rPr sz="2052" spc="-9" dirty="0">
                <a:latin typeface="Arial"/>
                <a:cs typeface="Arial"/>
              </a:rPr>
              <a:t>de</a:t>
            </a:r>
            <a:r>
              <a:rPr sz="2052" spc="-47" dirty="0">
                <a:latin typeface="Arial"/>
                <a:cs typeface="Arial"/>
              </a:rPr>
              <a:t> </a:t>
            </a:r>
            <a:r>
              <a:rPr sz="2052" spc="-4" dirty="0">
                <a:latin typeface="Arial"/>
                <a:cs typeface="Arial"/>
              </a:rPr>
              <a:t>ferrovias</a:t>
            </a:r>
            <a:endParaRPr sz="2052" dirty="0">
              <a:latin typeface="Arial"/>
              <a:cs typeface="Arial"/>
            </a:endParaRPr>
          </a:p>
          <a:p>
            <a:pPr marL="428961" indent="-264435">
              <a:spcBef>
                <a:spcPts val="244"/>
              </a:spcBef>
              <a:buFont typeface="MS UI Gothic"/>
              <a:buChar char="▪"/>
              <a:tabLst>
                <a:tab pos="428961" algn="l"/>
                <a:tab pos="429503" algn="l"/>
              </a:tabLst>
            </a:pPr>
            <a:r>
              <a:rPr sz="2052" spc="-4" dirty="0">
                <a:latin typeface="Arial"/>
                <a:cs typeface="Arial"/>
              </a:rPr>
              <a:t>Gabiões</a:t>
            </a:r>
            <a:endParaRPr sz="2052" dirty="0">
              <a:latin typeface="Arial"/>
              <a:cs typeface="Arial"/>
            </a:endParaRPr>
          </a:p>
        </p:txBody>
      </p:sp>
      <p:sp>
        <p:nvSpPr>
          <p:cNvPr id="27" name="Títu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Agregados: Usos na Engenharia</a:t>
            </a:r>
          </a:p>
        </p:txBody>
      </p:sp>
    </p:spTree>
    <p:extLst>
      <p:ext uri="{BB962C8B-B14F-4D97-AF65-F5344CB8AC3E}">
        <p14:creationId xmlns:p14="http://schemas.microsoft.com/office/powerpoint/2010/main" val="28354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pt-BR" sz="4200"/>
              <a:t>Agregados Naturais: Areia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3771" y="2787602"/>
            <a:ext cx="7455989" cy="3124658"/>
          </a:xfrm>
        </p:spPr>
        <p:txBody>
          <a:bodyPr anchor="ctr">
            <a:noAutofit/>
          </a:bodyPr>
          <a:lstStyle/>
          <a:p>
            <a:pPr lvl="1" algn="just"/>
            <a:r>
              <a:rPr lang="pt-BR" sz="1700" dirty="0"/>
              <a:t>É um agregado miúdo utilizado na construção civil. Pode ser proveniente de leitos de rios, depósitos eólicos, da cava e de britagem (processo artificial). Conforme a ABNT/NBR 7211/2019, define-se como agregado miúdo, o agregado cujos grãos passam pela peneira com abertura de malha de 4,75 mm e ficam retidos na peneira com abertura de malha de 0,15 mm.</a:t>
            </a:r>
          </a:p>
          <a:p>
            <a:pPr lvl="1" algn="just"/>
            <a:r>
              <a:rPr lang="pt-BR" sz="1700" dirty="0"/>
              <a:t>Ela é dividida em três faixas conforme o tamanho dos grãos:</a:t>
            </a:r>
          </a:p>
          <a:p>
            <a:pPr lvl="1" algn="just"/>
            <a:r>
              <a:rPr lang="pt-BR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Fina, com grãos de 0,15 a 0,6 milímetro;</a:t>
            </a:r>
          </a:p>
          <a:p>
            <a:pPr lvl="1" algn="just"/>
            <a:r>
              <a:rPr lang="pt-BR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Média, com grãos de 0,6 a 2,4 milímetros;</a:t>
            </a:r>
          </a:p>
          <a:p>
            <a:pPr lvl="1" algn="just"/>
            <a:r>
              <a:rPr lang="pt-BR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Grossa, com grãos de 2,4 a 4,8 milímetros.</a:t>
            </a:r>
          </a:p>
          <a:p>
            <a:pPr lvl="1" algn="just"/>
            <a:r>
              <a:rPr lang="pt-BR" sz="1700" dirty="0"/>
              <a:t>Usado no preparo da argamassa para o assentamento, para o revestimento e como agregado miúdo na preparação de concreto.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/>
              <a:t>Agregados Naturais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F44A4C-1B60-421E-AB03-425E2BEEA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Autofit/>
          </a:bodyPr>
          <a:lstStyle/>
          <a:p>
            <a:pPr algn="just"/>
            <a:r>
              <a:rPr lang="pt-BR" sz="1800" b="1" dirty="0"/>
              <a:t>Areia fina:</a:t>
            </a:r>
            <a:r>
              <a:rPr lang="pt-BR" sz="1800" dirty="0"/>
              <a:t> Para acabamentos bons, como reboco; utilizada também para fazer concreto.</a:t>
            </a:r>
          </a:p>
          <a:p>
            <a:pPr algn="just"/>
            <a:r>
              <a:rPr lang="pt-BR" sz="1800" b="1" dirty="0"/>
              <a:t>Areia média:</a:t>
            </a:r>
            <a:r>
              <a:rPr lang="pt-BR" sz="1800" dirty="0"/>
              <a:t> Utilizada em área de lazer, como: quadra de futebol, praia artificial, entre outros. utilizada também artefatos de concreto aparente.</a:t>
            </a:r>
          </a:p>
          <a:p>
            <a:pPr algn="just"/>
            <a:r>
              <a:rPr lang="pt-BR" sz="1800" b="1" dirty="0"/>
              <a:t>Areia grossa:</a:t>
            </a:r>
            <a:r>
              <a:rPr lang="pt-BR" sz="1800" dirty="0"/>
              <a:t> utilizada no concreto em geral, massa em cimento, como contrapiso, chapisco e assentamento de tijolo.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Sketch_16x9_TP103031008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1709</Words>
  <Application>Microsoft Office PowerPoint</Application>
  <PresentationFormat>Apresentação na tela (4:3)</PresentationFormat>
  <Paragraphs>188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MS UI Gothic</vt:lpstr>
      <vt:lpstr>Arial</vt:lpstr>
      <vt:lpstr>Calibri</vt:lpstr>
      <vt:lpstr>Cambria Math</vt:lpstr>
      <vt:lpstr>Century Schoolbook</vt:lpstr>
      <vt:lpstr>Times New Roman</vt:lpstr>
      <vt:lpstr>CitySketch_16x9_TP103031008</vt:lpstr>
      <vt:lpstr>AGREGADOS</vt:lpstr>
      <vt:lpstr>Definição</vt:lpstr>
      <vt:lpstr>Agregados: Geologia</vt:lpstr>
      <vt:lpstr>Classificações: Quanto à Origem</vt:lpstr>
      <vt:lpstr>Agregados: Granulometria</vt:lpstr>
      <vt:lpstr>Classificações: Quanto a densidade</vt:lpstr>
      <vt:lpstr>Agregados: Usos na Engenharia</vt:lpstr>
      <vt:lpstr>Agregados Naturais: Areia</vt:lpstr>
      <vt:lpstr>Agregados Naturais</vt:lpstr>
      <vt:lpstr>Agregados Naturais: Cascalho (Seixo Rolado)</vt:lpstr>
      <vt:lpstr>Agregados Industrializados: Brita</vt:lpstr>
      <vt:lpstr>Agregados Industrializados</vt:lpstr>
      <vt:lpstr>Agregados Industrializados</vt:lpstr>
      <vt:lpstr>Agregados Industrializados</vt:lpstr>
      <vt:lpstr>Obtenção: Agregados Naturais e Artificiais</vt:lpstr>
      <vt:lpstr>Apresentação do PowerPoint</vt:lpstr>
      <vt:lpstr>Agregados: Forma e Textura Superficial</vt:lpstr>
      <vt:lpstr>Agregado Miúdo: Massa Especifica</vt:lpstr>
      <vt:lpstr>Agregado Graúdo: Massa Especifica</vt:lpstr>
      <vt:lpstr>Agregado Graúdo: Massa Especifica</vt:lpstr>
      <vt:lpstr>Agregados Miúdos: Ensaio Granulometria</vt:lpstr>
      <vt:lpstr>Agregados Miúdos: Ensaio Granulometria</vt:lpstr>
      <vt:lpstr>Agregado Gráudo: DMCs</vt:lpstr>
      <vt:lpstr>Agregados: Composição Granulométrica</vt:lpstr>
      <vt:lpstr>Agregado Miúdo: Inchamento</vt:lpstr>
      <vt:lpstr>Reação Álcali-Agregado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AGREGADOS</dc:title>
  <dc:creator>Talles Mello</dc:creator>
  <cp:lastModifiedBy>Talles Teylor Dos Santos Mello</cp:lastModifiedBy>
  <cp:revision>35</cp:revision>
  <dcterms:created xsi:type="dcterms:W3CDTF">2018-08-04T22:02:00Z</dcterms:created>
  <dcterms:modified xsi:type="dcterms:W3CDTF">2024-02-03T15:25:19Z</dcterms:modified>
</cp:coreProperties>
</file>