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1" r:id="rId4"/>
    <p:sldId id="257" r:id="rId5"/>
    <p:sldId id="260" r:id="rId6"/>
    <p:sldId id="268" r:id="rId7"/>
    <p:sldId id="270" r:id="rId8"/>
    <p:sldId id="26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677C3-25DA-4D33-84C1-BFECEEE4793E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686D1-A78C-41A3-A772-9048B85AD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68BD5-E2F7-4EFE-93AD-1E861CD7D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773D1E-DAAD-4552-8467-E518384D1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EAF7FB-41EC-44DD-80B7-BD921257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D37BAA-E3AA-4DBD-9403-A70A8539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5E4D84-52D7-4E73-A6D9-3D5C6781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5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1B0BF-5602-4CB4-B0F0-A649BD2F2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E8F50F-0DD5-4941-A43A-A327D93BE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DFFD03-9E3D-4DF2-BF8B-476E2E74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94ED42-EE05-4C2A-A9AC-10ED6351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DEDD72-7081-436F-B043-51F4B3BD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88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1B2EB0-00B2-40E8-88E7-8A64999B1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005EE1-3B0D-4B48-83B5-579FB6D94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1E7A84-1949-409B-B4B9-20CF7F2C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056FCD-7186-44A5-92FC-8AAC55B6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F23B4F-62E0-4739-A166-54EB36E4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52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625DB-8E35-465F-838D-1BCD2ED1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BCE7FF-B9F9-4936-B203-A5151C3BD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3A6B8E-4930-4E40-8494-6C24756D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DA6CF7-4CCF-4702-ACA5-0FEF8CCB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BB5493-338A-45D5-BEAD-73379402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3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0415E-7090-4336-B733-4C7264BC7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C324FA-B8FA-4781-8931-2076196AA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8D144E-CE76-488F-B58C-D4A89780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5E768B-6C15-4ECD-B451-065A86AA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6FF9B2-A815-4A2F-B23D-A3D3854A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6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695E3-9C73-4764-8A0E-9191095F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5004CF-C975-4C79-9A1C-226F39223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55686E-7F95-4024-BADC-7CD58316A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866CEB-474F-4672-9D06-F1336D4E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9A9444-7509-4281-91FB-62A7CEF6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0764CD-39BD-4DE6-A07D-DB7CDD44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38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95969-A7CE-4F88-A6A5-304AFF0E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C6F88E-853D-4291-B153-3E0CD0EF5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F62401-7D17-4918-9432-0261076E1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D8DF4F-87EB-4243-8A10-47D3D7F1E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8FC493-21C4-4FC6-8742-AF51FE037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9597FF9-F5CC-4303-9EFA-BE77C566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30C1A57-0135-4DEA-A955-D85F8512E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9FA2C85-36CE-4D7D-8742-926818AB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99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CA05E-AFCD-481E-A753-82FBA03C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B1F934-5048-4639-B19B-245406D5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4A2CC9-0A5A-49C3-ABD4-179B79B1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F17C8D-BCEF-4C07-B627-E004BBD4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53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6657560-F805-4097-BD7E-CF0AB3CA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D06891F-3704-4FCB-8343-26633EAA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05DD6C-4C18-44AF-87F6-CF9FE729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99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2BD28-385B-46C0-BF0D-10719AF7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FE1BDF-B73A-4684-B69D-65E208C36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F32CBE-F449-4868-8A4E-4791CD7D2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C37B29-A3E0-4B27-966B-5BD7B671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CA028A-9F8E-4F7A-9F70-66584D1A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60B7EA7-DE2B-45C1-9E45-8217BFA7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8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94E1A-FCE3-4EA0-A196-8843D408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4CD5B9-6451-4576-A949-DB479EFA0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9EEF8A-00EF-410B-BBE9-D0E08628F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FFDEA8-1BFB-49D1-AB05-FB31D35C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E4BCBD-E81A-4A61-BBA1-8C0FECC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524FDF-142D-440D-A3A6-32171BF2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8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4893EB6-F4CE-4404-B1A9-1C2F1292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B97FBD-8ACC-4EE5-9A02-83427330D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24B22F-C0E9-4FA1-8E7B-25EB99D4F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C2B3-22A8-4EAB-BA10-3DAF012BBB1B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EA4614-7963-4897-929A-BB26B7084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8654FC-0D3F-4442-B07D-8293E7B60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1B9A-EA53-45CD-9E56-8B7180DAAA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09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B2AD40-4714-4F9E-9F7D-5955B8CAC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428000"/>
            <a:ext cx="6143626" cy="1400400"/>
          </a:xfrm>
        </p:spPr>
        <p:txBody>
          <a:bodyPr wrap="square" anchor="b">
            <a:normAutofit/>
          </a:bodyPr>
          <a:lstStyle/>
          <a:p>
            <a:pPr algn="l"/>
            <a:r>
              <a:rPr lang="pt-BR" sz="5600">
                <a:solidFill>
                  <a:schemeClr val="bg1"/>
                </a:solidFill>
              </a:rPr>
              <a:t>Gás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72D428-02C6-4F6A-BE8B-223E3F0DB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1323" y="4619252"/>
            <a:ext cx="5480594" cy="1017896"/>
          </a:xfrm>
        </p:spPr>
        <p:txBody>
          <a:bodyPr anchor="b">
            <a:normAutofit/>
          </a:bodyPr>
          <a:lstStyle/>
          <a:p>
            <a:pPr algn="l"/>
            <a:r>
              <a:rPr lang="pt-BR" dirty="0">
                <a:solidFill>
                  <a:schemeClr val="bg1"/>
                </a:solidFill>
              </a:rPr>
              <a:t>Disponível em: www.tallesmello.com.br</a:t>
            </a:r>
          </a:p>
        </p:txBody>
      </p:sp>
      <p:pic>
        <p:nvPicPr>
          <p:cNvPr id="1032" name="Picture 8" descr="Kit Censi de Instalação Completo para Aquecedor de Passagem a Gás - Loja  Olimar Metais">
            <a:extLst>
              <a:ext uri="{FF2B5EF4-FFF2-40B4-BE49-F238E27FC236}">
                <a16:creationId xmlns:a16="http://schemas.microsoft.com/office/drawing/2014/main" id="{4D76FF0E-1F83-41FF-BA99-1F50B2FE5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4" r="4861"/>
          <a:stretch/>
        </p:blipFill>
        <p:spPr bwMode="auto">
          <a:xfrm>
            <a:off x="6" y="-1"/>
            <a:ext cx="6000749" cy="3911828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verno Federal reforça o fornecimento de gás de cozinha — Português  (Brasil)">
            <a:extLst>
              <a:ext uri="{FF2B5EF4-FFF2-40B4-BE49-F238E27FC236}">
                <a16:creationId xmlns:a16="http://schemas.microsoft.com/office/drawing/2014/main" id="{777F2418-E90B-45FF-804D-0172935007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7697"/>
          <a:stretch/>
        </p:blipFill>
        <p:spPr bwMode="auto">
          <a:xfrm>
            <a:off x="6191245" y="-1"/>
            <a:ext cx="6000750" cy="3988028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740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05B0C9-3A2E-4F1E-802E-0934CD86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Normas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B8DA55-A99D-41F1-9314-F48FA5ED3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638264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NBR 15526:2012 Versão Corrigida:2016: Redes de distribuição interna para gases combustíveis em instalações residenciais — Projeto e execução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NBR 13103:2020 - Instalação de aparelhos a gás — Requisitos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952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05B0C9-3A2E-4F1E-802E-0934CD86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Execução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B8DA55-A99D-41F1-9314-F48FA5ED3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638264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Laudo do ensaio de estanqueidade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As inspeções periódicas na rede de distribuição interna devem ser realizadas em períodos máximos de cinco anos.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Responsabilidade técnica é da Eng. Mecânica.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No dimensionamento, dados fundamentais são: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Os equipamentos que irão utilizar o gás e suas potências (kcal/hora);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A forma construtiva (se o sistema será rateado ou com medição individual).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904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3CC4EDC-DAD0-4C32-AB27-FEEF8181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70974"/>
            <a:ext cx="10515600" cy="1325563"/>
          </a:xfrm>
        </p:spPr>
        <p:txBody>
          <a:bodyPr/>
          <a:lstStyle/>
          <a:p>
            <a:r>
              <a:rPr lang="pt-BR" dirty="0"/>
              <a:t>Tipos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0EE687B-631A-429C-87E4-0EE831600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07435"/>
            <a:ext cx="5157787" cy="823912"/>
          </a:xfrm>
        </p:spPr>
        <p:txBody>
          <a:bodyPr/>
          <a:lstStyle/>
          <a:p>
            <a:r>
              <a:rPr lang="pt-BR" dirty="0"/>
              <a:t>GN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D7D977-7A81-4171-8718-CFF5D4500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31347"/>
            <a:ext cx="5157787" cy="3684588"/>
          </a:xfrm>
        </p:spPr>
        <p:txBody>
          <a:bodyPr>
            <a:normAutofit/>
          </a:bodyPr>
          <a:lstStyle/>
          <a:p>
            <a:pPr algn="just"/>
            <a:r>
              <a:rPr lang="pt-BR" sz="2300" dirty="0"/>
              <a:t>É um combustível fóssil que se encontra na natureza, normalmente em reservatórios profundos no subsolo. </a:t>
            </a:r>
          </a:p>
          <a:p>
            <a:pPr algn="just"/>
            <a:r>
              <a:rPr lang="pt-BR" sz="2300" dirty="0"/>
              <a:t>Tem maior pressão e consequente chama mais constante do que o GLP.</a:t>
            </a:r>
          </a:p>
          <a:p>
            <a:pPr algn="just"/>
            <a:r>
              <a:rPr lang="pt-BR" sz="2300" dirty="0"/>
              <a:t>A densidade do GLP é maior que a do ar, a do GN é menor, deve ser considerado o comportamento deles na trajetória como medida de segurança em caso de vazamento;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706A6088-9422-4457-A76F-88B633527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07435"/>
            <a:ext cx="5183188" cy="823912"/>
          </a:xfrm>
        </p:spPr>
        <p:txBody>
          <a:bodyPr/>
          <a:lstStyle/>
          <a:p>
            <a:r>
              <a:rPr lang="pt-BR" dirty="0"/>
              <a:t>GLP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4191023F-DE59-4747-B667-449F3ED07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31347"/>
            <a:ext cx="5183188" cy="3684588"/>
          </a:xfrm>
        </p:spPr>
        <p:txBody>
          <a:bodyPr>
            <a:noAutofit/>
          </a:bodyPr>
          <a:lstStyle/>
          <a:p>
            <a:pPr algn="just"/>
            <a:r>
              <a:rPr lang="pt-BR" sz="2300" dirty="0"/>
              <a:t>GLP (gás liquefeito de petróleo) é uma mistura de hidrocarbonetos obtida através do petróleo.</a:t>
            </a:r>
          </a:p>
          <a:p>
            <a:pPr algn="just"/>
            <a:r>
              <a:rPr lang="pt-BR" sz="2300" dirty="0"/>
              <a:t>O GLP é o popular gás de botijão, sendo vendido por distribuidoras.</a:t>
            </a:r>
          </a:p>
          <a:p>
            <a:pPr algn="just"/>
            <a:r>
              <a:rPr lang="pt-BR" sz="2300" dirty="0"/>
              <a:t>Na forma de abastecimento, o GLP ocorre por cilindros (estacionários ou transportáveis), já o gás natural ocorre por abastecimento via tubulações que passam em via pública e se coloca medidores na entrada dos prédios;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AA8A605A-0821-4D36-8238-9D91AB1C4D8C}"/>
              </a:ext>
            </a:extLst>
          </p:cNvPr>
          <p:cNvSpPr txBox="1">
            <a:spLocks/>
          </p:cNvSpPr>
          <p:nvPr/>
        </p:nvSpPr>
        <p:spPr>
          <a:xfrm>
            <a:off x="914400" y="5345649"/>
            <a:ext cx="10515600" cy="13419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b="0" dirty="0"/>
              <a:t>Ambos são incolores, inodoros e atóxicos. Todavia, isso não significa que não ofereçam riscos. Exatamente por ser inodoro, seu maior risco é o de asfixia em caso de vazamentos, visto que a pessoa não consegue identificar a presença do mesmo. Para evitar isso são adicionados odorizantes característicos à base de enxofre (</a:t>
            </a:r>
            <a:r>
              <a:rPr lang="pt-BR" sz="2000" b="0" dirty="0" err="1"/>
              <a:t>mercaptano</a:t>
            </a:r>
            <a:r>
              <a:rPr lang="pt-BR" sz="2000" b="0" dirty="0"/>
              <a:t>) que facilitem sua percepção.</a:t>
            </a:r>
          </a:p>
        </p:txBody>
      </p:sp>
    </p:spTree>
    <p:extLst>
      <p:ext uri="{BB962C8B-B14F-4D97-AF65-F5344CB8AC3E}">
        <p14:creationId xmlns:p14="http://schemas.microsoft.com/office/powerpoint/2010/main" val="201474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3EC702-27C8-4CD1-8447-5777515A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Riscos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C90562-35C0-4F0F-AAD3-8A78189A2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3893" y="2454734"/>
            <a:ext cx="7183902" cy="1277314"/>
          </a:xfrm>
        </p:spPr>
        <p:txBody>
          <a:bodyPr>
            <a:normAutofit/>
          </a:bodyPr>
          <a:lstStyle/>
          <a:p>
            <a:pPr algn="just"/>
            <a:r>
              <a:rPr lang="pt-BR" sz="3000" dirty="0">
                <a:solidFill>
                  <a:schemeClr val="bg1"/>
                </a:solidFill>
              </a:rPr>
              <a:t>Existem dois riscos: explosões e asfixia.</a:t>
            </a:r>
          </a:p>
        </p:txBody>
      </p:sp>
      <p:grpSp>
        <p:nvGrpSpPr>
          <p:cNvPr id="143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3" name="Picture 4" descr="PERIGO - SOS Planeta">
            <a:extLst>
              <a:ext uri="{FF2B5EF4-FFF2-40B4-BE49-F238E27FC236}">
                <a16:creationId xmlns:a16="http://schemas.microsoft.com/office/drawing/2014/main" id="{5BE78E43-6DDA-460A-A41A-7FF266C408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" r="1145" b="-3"/>
          <a:stretch/>
        </p:blipFill>
        <p:spPr bwMode="auto">
          <a:xfrm>
            <a:off x="1685919" y="1417791"/>
            <a:ext cx="2863027" cy="212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7B21B77-7EF5-4A36-A97F-5CFCE81FBE82}"/>
              </a:ext>
            </a:extLst>
          </p:cNvPr>
          <p:cNvSpPr txBox="1"/>
          <p:nvPr/>
        </p:nvSpPr>
        <p:spPr>
          <a:xfrm>
            <a:off x="965434" y="3732048"/>
            <a:ext cx="42488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solidFill>
                  <a:schemeClr val="bg1"/>
                </a:solidFill>
              </a:rPr>
              <a:t>Caso haja um vazamento, e consequente acúmulo de gás no ambiente, uma pessoa poderia, ao acender um interruptor, ligar um aparelho elétrico ou simplesmente produzir qualquer tipo de centelha, gerar a combustão daquele gás. Isso pode acarretar tanto em queimaduras severas como até mesmo uma explosão.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8E76D17-19AE-4072-A512-82408FE4D480}"/>
              </a:ext>
            </a:extLst>
          </p:cNvPr>
          <p:cNvSpPr txBox="1"/>
          <p:nvPr/>
        </p:nvSpPr>
        <p:spPr>
          <a:xfrm>
            <a:off x="5809803" y="3628241"/>
            <a:ext cx="609834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solidFill>
                  <a:schemeClr val="bg1"/>
                </a:solidFill>
              </a:rPr>
              <a:t>Caso o vazamento não seja percebido, em um ambiente confinado e mal ventilado, o acúmulo de gás pode gradativamente ir expulsando o ar respirável até o ponto que a pessoa sofra asfixia e desmaie. Esse processo é bastante perigoso por ser gradativo e praticamente imperceptível, ainda mais no caso do GLP, que por ser mais denso que o ar atmosférico, tende a se acumular nas camadas inferiores do ambiente, preenchendo este de baixo para cima.</a:t>
            </a:r>
          </a:p>
        </p:txBody>
      </p:sp>
    </p:spTree>
    <p:extLst>
      <p:ext uri="{BB962C8B-B14F-4D97-AF65-F5344CB8AC3E}">
        <p14:creationId xmlns:p14="http://schemas.microsoft.com/office/powerpoint/2010/main" val="187473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05B0C9-3A2E-4F1E-802E-0934CD86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Central de Gás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B8DA55-A99D-41F1-9314-F48FA5ED3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048" y="655672"/>
            <a:ext cx="6081002" cy="5331392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bg1"/>
                </a:solidFill>
              </a:rPr>
              <a:t>Os cilindros de gás não podem ficar debaixo do prédio. As centrais devem estar em local ventilado para evitar confinamento em caso de vazamentos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A central de gás LP deve ficar afastada 1,5 metros de ralos, pois como o gás LP é mais denso  que o ar, no caso de vazamento poderá ocorrer confinamento.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A central de gás deve ficar afastada 3 metros de lixo e qualquer material inflamável (papel, </a:t>
            </a:r>
            <a:r>
              <a:rPr lang="pt-BR" sz="2000" dirty="0" err="1">
                <a:solidFill>
                  <a:schemeClr val="bg1"/>
                </a:solidFill>
              </a:rPr>
              <a:t>madeira,etc</a:t>
            </a:r>
            <a:r>
              <a:rPr lang="pt-BR" sz="2000" dirty="0">
                <a:solidFill>
                  <a:schemeClr val="bg1"/>
                </a:solidFill>
              </a:rPr>
              <a:t>…) em caso de incêndio servirão como comburentes.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A central de gás deve ficar afastada 3 metros de pontos de ignição (lâmpadas, tomadas)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As centrais de gás devem ficar afastadas 6 metros de chama aberta (fogão, aquecedores)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A central de gás deve ficar afastada 3 metros de  PASSAGEM DE VEÍCULO e estacionamento dos mesmos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221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05B0C9-3A2E-4F1E-802E-0934CD86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Central de Gás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1" name="Imagem 10">
            <a:extLst>
              <a:ext uri="{FF2B5EF4-FFF2-40B4-BE49-F238E27FC236}">
                <a16:creationId xmlns:a16="http://schemas.microsoft.com/office/drawing/2014/main" id="{81C031F5-0D65-4021-8D59-8B141DCA5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294" y="-650160"/>
            <a:ext cx="6430706" cy="73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7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0E6C8D-4962-49A1-B025-8273BBCF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GLP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3BC77-286B-45C2-9CE2-B1FD69F70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217173" cy="4351338"/>
          </a:xfrm>
        </p:spPr>
        <p:txBody>
          <a:bodyPr>
            <a:norm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Os componentes básicos do botijão de gás são: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651E8DD5-3F1D-46F0-9E8D-1F3D5F9C0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13" y="2059371"/>
            <a:ext cx="6486311" cy="3838418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6D1BF4B4-B585-49EE-8879-EC892136911D}"/>
              </a:ext>
            </a:extLst>
          </p:cNvPr>
          <p:cNvSpPr txBox="1"/>
          <p:nvPr/>
        </p:nvSpPr>
        <p:spPr>
          <a:xfrm>
            <a:off x="579988" y="5386899"/>
            <a:ext cx="6098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A mangueira do seu botijão deve ter até 80 cm e no máximo 1,20m. Deve ser de PVC transparente e conter a marca NBR8613 ao longo da mangueira com a gravação do ano de validade.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651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Tema do Office</vt:lpstr>
      <vt:lpstr>Gás</vt:lpstr>
      <vt:lpstr>Normas</vt:lpstr>
      <vt:lpstr>Execução</vt:lpstr>
      <vt:lpstr>Tipos</vt:lpstr>
      <vt:lpstr>Riscos</vt:lpstr>
      <vt:lpstr>Central de Gás</vt:lpstr>
      <vt:lpstr>Central de Gás</vt:lpstr>
      <vt:lpstr>GLP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Gás</dc:title>
  <dc:creator>Talles Mello</dc:creator>
  <cp:lastModifiedBy>Talles Mello</cp:lastModifiedBy>
  <cp:revision>25</cp:revision>
  <dcterms:created xsi:type="dcterms:W3CDTF">2021-04-29T13:11:12Z</dcterms:created>
  <dcterms:modified xsi:type="dcterms:W3CDTF">2021-06-01T17:54:03Z</dcterms:modified>
</cp:coreProperties>
</file>