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671" r:id="rId3"/>
    <p:sldId id="673" r:id="rId4"/>
    <p:sldId id="258" r:id="rId5"/>
    <p:sldId id="263" r:id="rId6"/>
    <p:sldId id="259" r:id="rId7"/>
    <p:sldId id="261" r:id="rId8"/>
    <p:sldId id="270" r:id="rId9"/>
    <p:sldId id="297" r:id="rId10"/>
    <p:sldId id="674" r:id="rId11"/>
    <p:sldId id="685" r:id="rId12"/>
    <p:sldId id="280" r:id="rId13"/>
    <p:sldId id="688" r:id="rId14"/>
    <p:sldId id="687" r:id="rId15"/>
    <p:sldId id="686" r:id="rId16"/>
    <p:sldId id="677" r:id="rId17"/>
    <p:sldId id="290" r:id="rId18"/>
    <p:sldId id="672" r:id="rId19"/>
    <p:sldId id="292" r:id="rId20"/>
    <p:sldId id="676" r:id="rId21"/>
    <p:sldId id="678" r:id="rId22"/>
    <p:sldId id="680" r:id="rId23"/>
    <p:sldId id="681" r:id="rId24"/>
    <p:sldId id="682" r:id="rId25"/>
    <p:sldId id="683" r:id="rId26"/>
    <p:sldId id="684" r:id="rId27"/>
    <p:sldId id="67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FA136-C415-46FD-8D0F-07463E3881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EBAB1-B5B8-4E27-ADD5-C71EAC3B638D}">
      <dgm:prSet/>
      <dgm:spPr/>
      <dgm:t>
        <a:bodyPr/>
        <a:lstStyle/>
        <a:p>
          <a:r>
            <a:rPr lang="pt-BR"/>
            <a:t>Esse método, muito utilizado no Brasil, foi criado pela Associação Brasileira de Cimento Portland (ABCP) na década de 1980. Por isso, é considerado desatualizado, uma vez que, nas últimas décadas, os materiais se transformaram bastante. </a:t>
          </a:r>
          <a:endParaRPr lang="en-US"/>
        </a:p>
      </dgm:t>
    </dgm:pt>
    <dgm:pt modelId="{C6340C58-19C3-4575-8767-DD64E007D560}" type="parTrans" cxnId="{0620D487-F691-4CEC-8F50-8862241478B5}">
      <dgm:prSet/>
      <dgm:spPr/>
      <dgm:t>
        <a:bodyPr/>
        <a:lstStyle/>
        <a:p>
          <a:endParaRPr lang="en-US"/>
        </a:p>
      </dgm:t>
    </dgm:pt>
    <dgm:pt modelId="{2FE838BE-11D1-469A-90DD-FF54F7FE88E2}" type="sibTrans" cxnId="{0620D487-F691-4CEC-8F50-8862241478B5}">
      <dgm:prSet/>
      <dgm:spPr/>
      <dgm:t>
        <a:bodyPr/>
        <a:lstStyle/>
        <a:p>
          <a:endParaRPr lang="en-US"/>
        </a:p>
      </dgm:t>
    </dgm:pt>
    <dgm:pt modelId="{98BFDB52-FE54-4E92-BB9A-4F2983460855}">
      <dgm:prSet/>
      <dgm:spPr/>
      <dgm:t>
        <a:bodyPr/>
        <a:lstStyle/>
        <a:p>
          <a:r>
            <a:rPr lang="pt-BR"/>
            <a:t>Dessa forma, ele é usado para o desenvolvimento de um traço-base, que precisa ser ajustado a partir de corpos de prova e ensaios. O método ABCP considera, de modo geral, as propriedades físicas e mecânicas dos materiais utilizados. </a:t>
          </a:r>
          <a:endParaRPr lang="en-US"/>
        </a:p>
      </dgm:t>
    </dgm:pt>
    <dgm:pt modelId="{4731AC9D-0A11-4FA6-81BD-090F389FD067}" type="parTrans" cxnId="{86D48944-4656-491A-AFD5-B5A554199A3C}">
      <dgm:prSet/>
      <dgm:spPr/>
      <dgm:t>
        <a:bodyPr/>
        <a:lstStyle/>
        <a:p>
          <a:endParaRPr lang="en-US"/>
        </a:p>
      </dgm:t>
    </dgm:pt>
    <dgm:pt modelId="{43A310BE-CE25-4777-AD92-2FC506E63747}" type="sibTrans" cxnId="{86D48944-4656-491A-AFD5-B5A554199A3C}">
      <dgm:prSet/>
      <dgm:spPr/>
      <dgm:t>
        <a:bodyPr/>
        <a:lstStyle/>
        <a:p>
          <a:endParaRPr lang="en-US"/>
        </a:p>
      </dgm:t>
    </dgm:pt>
    <dgm:pt modelId="{0F8336DD-64D7-4552-AACB-3A97BBB9AA5D}">
      <dgm:prSet/>
      <dgm:spPr/>
      <dgm:t>
        <a:bodyPr/>
        <a:lstStyle/>
        <a:p>
          <a:r>
            <a:rPr lang="pt-BR"/>
            <a:t>O método não contempla aditivos.</a:t>
          </a:r>
          <a:endParaRPr lang="en-US"/>
        </a:p>
      </dgm:t>
    </dgm:pt>
    <dgm:pt modelId="{D1BD2E77-6A1B-4274-8629-C4A8F33F0CAC}" type="parTrans" cxnId="{5D72A88A-176A-4E56-AA06-ACCF712007E6}">
      <dgm:prSet/>
      <dgm:spPr/>
      <dgm:t>
        <a:bodyPr/>
        <a:lstStyle/>
        <a:p>
          <a:endParaRPr lang="en-US"/>
        </a:p>
      </dgm:t>
    </dgm:pt>
    <dgm:pt modelId="{5AA60A93-FFA8-4054-A468-731F66520E1D}" type="sibTrans" cxnId="{5D72A88A-176A-4E56-AA06-ACCF712007E6}">
      <dgm:prSet/>
      <dgm:spPr/>
      <dgm:t>
        <a:bodyPr/>
        <a:lstStyle/>
        <a:p>
          <a:endParaRPr lang="en-US"/>
        </a:p>
      </dgm:t>
    </dgm:pt>
    <dgm:pt modelId="{78340C0F-55BB-4FF4-A4D1-3E0362D3588C}" type="pres">
      <dgm:prSet presAssocID="{EC5FA136-C415-46FD-8D0F-07463E3881BC}" presName="vert0" presStyleCnt="0">
        <dgm:presLayoutVars>
          <dgm:dir/>
          <dgm:animOne val="branch"/>
          <dgm:animLvl val="lvl"/>
        </dgm:presLayoutVars>
      </dgm:prSet>
      <dgm:spPr/>
    </dgm:pt>
    <dgm:pt modelId="{3215D65F-6E31-40A7-BCB9-86E7F6EF648A}" type="pres">
      <dgm:prSet presAssocID="{588EBAB1-B5B8-4E27-ADD5-C71EAC3B638D}" presName="thickLine" presStyleLbl="alignNode1" presStyleIdx="0" presStyleCnt="3"/>
      <dgm:spPr/>
    </dgm:pt>
    <dgm:pt modelId="{37128E5A-9F40-4800-B0BF-3E5AF8454DC9}" type="pres">
      <dgm:prSet presAssocID="{588EBAB1-B5B8-4E27-ADD5-C71EAC3B638D}" presName="horz1" presStyleCnt="0"/>
      <dgm:spPr/>
    </dgm:pt>
    <dgm:pt modelId="{B9894EC2-54BD-4E21-9ADE-ED6BEA0658A8}" type="pres">
      <dgm:prSet presAssocID="{588EBAB1-B5B8-4E27-ADD5-C71EAC3B638D}" presName="tx1" presStyleLbl="revTx" presStyleIdx="0" presStyleCnt="3"/>
      <dgm:spPr/>
    </dgm:pt>
    <dgm:pt modelId="{C9D754EE-4D85-44D6-8953-12A7CD37C41A}" type="pres">
      <dgm:prSet presAssocID="{588EBAB1-B5B8-4E27-ADD5-C71EAC3B638D}" presName="vert1" presStyleCnt="0"/>
      <dgm:spPr/>
    </dgm:pt>
    <dgm:pt modelId="{1C6E1F57-AC8C-4B1A-A00C-B31B63A42969}" type="pres">
      <dgm:prSet presAssocID="{98BFDB52-FE54-4E92-BB9A-4F2983460855}" presName="thickLine" presStyleLbl="alignNode1" presStyleIdx="1" presStyleCnt="3"/>
      <dgm:spPr/>
    </dgm:pt>
    <dgm:pt modelId="{A2A816A5-BEEB-42B7-985F-269CA0DD9BBC}" type="pres">
      <dgm:prSet presAssocID="{98BFDB52-FE54-4E92-BB9A-4F2983460855}" presName="horz1" presStyleCnt="0"/>
      <dgm:spPr/>
    </dgm:pt>
    <dgm:pt modelId="{B411E90E-04DC-472C-A43D-520ACF0771D1}" type="pres">
      <dgm:prSet presAssocID="{98BFDB52-FE54-4E92-BB9A-4F2983460855}" presName="tx1" presStyleLbl="revTx" presStyleIdx="1" presStyleCnt="3"/>
      <dgm:spPr/>
    </dgm:pt>
    <dgm:pt modelId="{1C77B1FC-394A-47E0-9552-13A5BB29EC82}" type="pres">
      <dgm:prSet presAssocID="{98BFDB52-FE54-4E92-BB9A-4F2983460855}" presName="vert1" presStyleCnt="0"/>
      <dgm:spPr/>
    </dgm:pt>
    <dgm:pt modelId="{9F96B528-44E1-40A3-BD0B-2A10E7718ED8}" type="pres">
      <dgm:prSet presAssocID="{0F8336DD-64D7-4552-AACB-3A97BBB9AA5D}" presName="thickLine" presStyleLbl="alignNode1" presStyleIdx="2" presStyleCnt="3"/>
      <dgm:spPr/>
    </dgm:pt>
    <dgm:pt modelId="{1621F06F-F722-4928-B74C-5A759A080F18}" type="pres">
      <dgm:prSet presAssocID="{0F8336DD-64D7-4552-AACB-3A97BBB9AA5D}" presName="horz1" presStyleCnt="0"/>
      <dgm:spPr/>
    </dgm:pt>
    <dgm:pt modelId="{6D98F390-9A9D-4E3E-BA54-5F2B66EF9258}" type="pres">
      <dgm:prSet presAssocID="{0F8336DD-64D7-4552-AACB-3A97BBB9AA5D}" presName="tx1" presStyleLbl="revTx" presStyleIdx="2" presStyleCnt="3"/>
      <dgm:spPr/>
    </dgm:pt>
    <dgm:pt modelId="{EA11619D-7197-4D49-B300-1361C9A7EFCC}" type="pres">
      <dgm:prSet presAssocID="{0F8336DD-64D7-4552-AACB-3A97BBB9AA5D}" presName="vert1" presStyleCnt="0"/>
      <dgm:spPr/>
    </dgm:pt>
  </dgm:ptLst>
  <dgm:cxnLst>
    <dgm:cxn modelId="{2071DB12-796B-4768-B051-9355003BC6F6}" type="presOf" srcId="{EC5FA136-C415-46FD-8D0F-07463E3881BC}" destId="{78340C0F-55BB-4FF4-A4D1-3E0362D3588C}" srcOrd="0" destOrd="0" presId="urn:microsoft.com/office/officeart/2008/layout/LinedList"/>
    <dgm:cxn modelId="{86D48944-4656-491A-AFD5-B5A554199A3C}" srcId="{EC5FA136-C415-46FD-8D0F-07463E3881BC}" destId="{98BFDB52-FE54-4E92-BB9A-4F2983460855}" srcOrd="1" destOrd="0" parTransId="{4731AC9D-0A11-4FA6-81BD-090F389FD067}" sibTransId="{43A310BE-CE25-4777-AD92-2FC506E63747}"/>
    <dgm:cxn modelId="{CE468852-E368-423D-A6B4-C626224690AA}" type="presOf" srcId="{0F8336DD-64D7-4552-AACB-3A97BBB9AA5D}" destId="{6D98F390-9A9D-4E3E-BA54-5F2B66EF9258}" srcOrd="0" destOrd="0" presId="urn:microsoft.com/office/officeart/2008/layout/LinedList"/>
    <dgm:cxn modelId="{0620D487-F691-4CEC-8F50-8862241478B5}" srcId="{EC5FA136-C415-46FD-8D0F-07463E3881BC}" destId="{588EBAB1-B5B8-4E27-ADD5-C71EAC3B638D}" srcOrd="0" destOrd="0" parTransId="{C6340C58-19C3-4575-8767-DD64E007D560}" sibTransId="{2FE838BE-11D1-469A-90DD-FF54F7FE88E2}"/>
    <dgm:cxn modelId="{DD256B8A-BE78-4C70-A851-7CF50794FCD1}" type="presOf" srcId="{98BFDB52-FE54-4E92-BB9A-4F2983460855}" destId="{B411E90E-04DC-472C-A43D-520ACF0771D1}" srcOrd="0" destOrd="0" presId="urn:microsoft.com/office/officeart/2008/layout/LinedList"/>
    <dgm:cxn modelId="{5D72A88A-176A-4E56-AA06-ACCF712007E6}" srcId="{EC5FA136-C415-46FD-8D0F-07463E3881BC}" destId="{0F8336DD-64D7-4552-AACB-3A97BBB9AA5D}" srcOrd="2" destOrd="0" parTransId="{D1BD2E77-6A1B-4274-8629-C4A8F33F0CAC}" sibTransId="{5AA60A93-FFA8-4054-A468-731F66520E1D}"/>
    <dgm:cxn modelId="{04DEA3E7-CCFF-4B1C-A1DB-2A8F20A00B2A}" type="presOf" srcId="{588EBAB1-B5B8-4E27-ADD5-C71EAC3B638D}" destId="{B9894EC2-54BD-4E21-9ADE-ED6BEA0658A8}" srcOrd="0" destOrd="0" presId="urn:microsoft.com/office/officeart/2008/layout/LinedList"/>
    <dgm:cxn modelId="{6956B6CA-EEB5-4F03-AE48-D7B52508F963}" type="presParOf" srcId="{78340C0F-55BB-4FF4-A4D1-3E0362D3588C}" destId="{3215D65F-6E31-40A7-BCB9-86E7F6EF648A}" srcOrd="0" destOrd="0" presId="urn:microsoft.com/office/officeart/2008/layout/LinedList"/>
    <dgm:cxn modelId="{48F8A15F-1C00-4A49-8C18-F695E43CC920}" type="presParOf" srcId="{78340C0F-55BB-4FF4-A4D1-3E0362D3588C}" destId="{37128E5A-9F40-4800-B0BF-3E5AF8454DC9}" srcOrd="1" destOrd="0" presId="urn:microsoft.com/office/officeart/2008/layout/LinedList"/>
    <dgm:cxn modelId="{B6F7B29E-5524-4BB8-99AC-A653396B68EE}" type="presParOf" srcId="{37128E5A-9F40-4800-B0BF-3E5AF8454DC9}" destId="{B9894EC2-54BD-4E21-9ADE-ED6BEA0658A8}" srcOrd="0" destOrd="0" presId="urn:microsoft.com/office/officeart/2008/layout/LinedList"/>
    <dgm:cxn modelId="{E54610EB-D0E0-4EFB-A1CF-93014068033C}" type="presParOf" srcId="{37128E5A-9F40-4800-B0BF-3E5AF8454DC9}" destId="{C9D754EE-4D85-44D6-8953-12A7CD37C41A}" srcOrd="1" destOrd="0" presId="urn:microsoft.com/office/officeart/2008/layout/LinedList"/>
    <dgm:cxn modelId="{2192CD9B-5B0F-4621-9E68-4787BD9D4B01}" type="presParOf" srcId="{78340C0F-55BB-4FF4-A4D1-3E0362D3588C}" destId="{1C6E1F57-AC8C-4B1A-A00C-B31B63A42969}" srcOrd="2" destOrd="0" presId="urn:microsoft.com/office/officeart/2008/layout/LinedList"/>
    <dgm:cxn modelId="{7DDA6A78-CC6B-4956-902C-EF6D128A946C}" type="presParOf" srcId="{78340C0F-55BB-4FF4-A4D1-3E0362D3588C}" destId="{A2A816A5-BEEB-42B7-985F-269CA0DD9BBC}" srcOrd="3" destOrd="0" presId="urn:microsoft.com/office/officeart/2008/layout/LinedList"/>
    <dgm:cxn modelId="{2F896CDC-31FC-49AB-A04B-BAC3DB17EF72}" type="presParOf" srcId="{A2A816A5-BEEB-42B7-985F-269CA0DD9BBC}" destId="{B411E90E-04DC-472C-A43D-520ACF0771D1}" srcOrd="0" destOrd="0" presId="urn:microsoft.com/office/officeart/2008/layout/LinedList"/>
    <dgm:cxn modelId="{6FDAB584-7359-483D-BD48-D6CE322A3DBB}" type="presParOf" srcId="{A2A816A5-BEEB-42B7-985F-269CA0DD9BBC}" destId="{1C77B1FC-394A-47E0-9552-13A5BB29EC82}" srcOrd="1" destOrd="0" presId="urn:microsoft.com/office/officeart/2008/layout/LinedList"/>
    <dgm:cxn modelId="{A6E55D78-C7A6-4D33-A342-2AA5188ABA89}" type="presParOf" srcId="{78340C0F-55BB-4FF4-A4D1-3E0362D3588C}" destId="{9F96B528-44E1-40A3-BD0B-2A10E7718ED8}" srcOrd="4" destOrd="0" presId="urn:microsoft.com/office/officeart/2008/layout/LinedList"/>
    <dgm:cxn modelId="{F5372049-4FF2-414D-911C-325DF7F0D1B2}" type="presParOf" srcId="{78340C0F-55BB-4FF4-A4D1-3E0362D3588C}" destId="{1621F06F-F722-4928-B74C-5A759A080F18}" srcOrd="5" destOrd="0" presId="urn:microsoft.com/office/officeart/2008/layout/LinedList"/>
    <dgm:cxn modelId="{049F7952-7782-4E6F-83D3-F94429FC887D}" type="presParOf" srcId="{1621F06F-F722-4928-B74C-5A759A080F18}" destId="{6D98F390-9A9D-4E3E-BA54-5F2B66EF9258}" srcOrd="0" destOrd="0" presId="urn:microsoft.com/office/officeart/2008/layout/LinedList"/>
    <dgm:cxn modelId="{F68CE056-BC3E-4334-988C-5BCD443DBB6D}" type="presParOf" srcId="{1621F06F-F722-4928-B74C-5A759A080F18}" destId="{EA11619D-7197-4D49-B300-1361C9A7EF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E254D-6A2F-4C4B-86E3-6D6D05E3B9E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704F93-B867-44CE-B4AA-0FFA5DAAB8B3}">
      <dgm:prSet/>
      <dgm:spPr/>
      <dgm:t>
        <a:bodyPr/>
        <a:lstStyle/>
        <a:p>
          <a:r>
            <a:rPr lang="pt-BR"/>
            <a:t>Trabalhabilidade</a:t>
          </a:r>
          <a:endParaRPr lang="en-US"/>
        </a:p>
      </dgm:t>
    </dgm:pt>
    <dgm:pt modelId="{18B09819-9466-4B1F-AC5A-3E949D296986}" type="parTrans" cxnId="{EBC0A753-D5E7-4CCF-81F3-DD76E5BBACFD}">
      <dgm:prSet/>
      <dgm:spPr/>
      <dgm:t>
        <a:bodyPr/>
        <a:lstStyle/>
        <a:p>
          <a:endParaRPr lang="en-US"/>
        </a:p>
      </dgm:t>
    </dgm:pt>
    <dgm:pt modelId="{CFCC051D-A519-481D-A563-323F6851129E}" type="sibTrans" cxnId="{EBC0A753-D5E7-4CCF-81F3-DD76E5BBACFD}">
      <dgm:prSet/>
      <dgm:spPr/>
      <dgm:t>
        <a:bodyPr/>
        <a:lstStyle/>
        <a:p>
          <a:endParaRPr lang="en-US"/>
        </a:p>
      </dgm:t>
    </dgm:pt>
    <dgm:pt modelId="{CBB3E015-33AF-402D-98E8-5287797EBB5E}">
      <dgm:prSet/>
      <dgm:spPr/>
      <dgm:t>
        <a:bodyPr/>
        <a:lstStyle/>
        <a:p>
          <a:r>
            <a:rPr lang="pt-BR"/>
            <a:t>Resistência físico-mecânica</a:t>
          </a:r>
          <a:endParaRPr lang="en-US"/>
        </a:p>
      </dgm:t>
    </dgm:pt>
    <dgm:pt modelId="{6F72E52D-1C28-4A8B-883B-35791A073634}" type="parTrans" cxnId="{2E6B45C1-3EA5-485A-BB7A-F774A56578F1}">
      <dgm:prSet/>
      <dgm:spPr/>
      <dgm:t>
        <a:bodyPr/>
        <a:lstStyle/>
        <a:p>
          <a:endParaRPr lang="en-US"/>
        </a:p>
      </dgm:t>
    </dgm:pt>
    <dgm:pt modelId="{8748B049-9FEB-43E2-837D-367973CD32BA}" type="sibTrans" cxnId="{2E6B45C1-3EA5-485A-BB7A-F774A56578F1}">
      <dgm:prSet/>
      <dgm:spPr/>
      <dgm:t>
        <a:bodyPr/>
        <a:lstStyle/>
        <a:p>
          <a:endParaRPr lang="en-US"/>
        </a:p>
      </dgm:t>
    </dgm:pt>
    <dgm:pt modelId="{561865C7-AB23-4281-8F00-E6B3BC101A46}">
      <dgm:prSet/>
      <dgm:spPr/>
      <dgm:t>
        <a:bodyPr/>
        <a:lstStyle/>
        <a:p>
          <a:r>
            <a:rPr lang="pt-BR"/>
            <a:t>Condição de exposição</a:t>
          </a:r>
          <a:endParaRPr lang="en-US"/>
        </a:p>
      </dgm:t>
    </dgm:pt>
    <dgm:pt modelId="{9581C1E8-4AAB-47F5-BDB1-4972541F5D01}" type="parTrans" cxnId="{F6EF81E3-990F-4F26-A2D8-6AFF80A9B852}">
      <dgm:prSet/>
      <dgm:spPr/>
      <dgm:t>
        <a:bodyPr/>
        <a:lstStyle/>
        <a:p>
          <a:endParaRPr lang="en-US"/>
        </a:p>
      </dgm:t>
    </dgm:pt>
    <dgm:pt modelId="{EB267E49-629A-41DF-822D-A094A628F025}" type="sibTrans" cxnId="{F6EF81E3-990F-4F26-A2D8-6AFF80A9B852}">
      <dgm:prSet/>
      <dgm:spPr/>
      <dgm:t>
        <a:bodyPr/>
        <a:lstStyle/>
        <a:p>
          <a:endParaRPr lang="en-US"/>
        </a:p>
      </dgm:t>
    </dgm:pt>
    <dgm:pt modelId="{005B097F-677F-4610-BA78-2541F55641F6}">
      <dgm:prSet/>
      <dgm:spPr/>
      <dgm:t>
        <a:bodyPr/>
        <a:lstStyle/>
        <a:p>
          <a:r>
            <a:rPr lang="pt-BR"/>
            <a:t>Custo</a:t>
          </a:r>
          <a:endParaRPr lang="en-US"/>
        </a:p>
      </dgm:t>
    </dgm:pt>
    <dgm:pt modelId="{703D3ABF-F0BD-408C-8447-575F8D0F5A97}" type="parTrans" cxnId="{6544BD8F-F0CF-4CBF-8AC6-6CF80B7FDB27}">
      <dgm:prSet/>
      <dgm:spPr/>
      <dgm:t>
        <a:bodyPr/>
        <a:lstStyle/>
        <a:p>
          <a:endParaRPr lang="en-US"/>
        </a:p>
      </dgm:t>
    </dgm:pt>
    <dgm:pt modelId="{09A36B57-B69D-4379-954C-FC4507636936}" type="sibTrans" cxnId="{6544BD8F-F0CF-4CBF-8AC6-6CF80B7FDB27}">
      <dgm:prSet/>
      <dgm:spPr/>
      <dgm:t>
        <a:bodyPr/>
        <a:lstStyle/>
        <a:p>
          <a:endParaRPr lang="en-US"/>
        </a:p>
      </dgm:t>
    </dgm:pt>
    <dgm:pt modelId="{6551D51E-318C-42D6-A404-B628B9339AF1}" type="pres">
      <dgm:prSet presAssocID="{F63E254D-6A2F-4C4B-86E3-6D6D05E3B9E3}" presName="linear" presStyleCnt="0">
        <dgm:presLayoutVars>
          <dgm:dir/>
          <dgm:animLvl val="lvl"/>
          <dgm:resizeHandles val="exact"/>
        </dgm:presLayoutVars>
      </dgm:prSet>
      <dgm:spPr/>
    </dgm:pt>
    <dgm:pt modelId="{7246947B-80EF-474B-8655-F92B80640E8E}" type="pres">
      <dgm:prSet presAssocID="{22704F93-B867-44CE-B4AA-0FFA5DAAB8B3}" presName="parentLin" presStyleCnt="0"/>
      <dgm:spPr/>
    </dgm:pt>
    <dgm:pt modelId="{FD2B93EE-7DF6-4066-800E-AED105C64185}" type="pres">
      <dgm:prSet presAssocID="{22704F93-B867-44CE-B4AA-0FFA5DAAB8B3}" presName="parentLeftMargin" presStyleLbl="node1" presStyleIdx="0" presStyleCnt="4"/>
      <dgm:spPr/>
    </dgm:pt>
    <dgm:pt modelId="{ED8AD8D0-560D-4CA0-99C1-C2381A72723C}" type="pres">
      <dgm:prSet presAssocID="{22704F93-B867-44CE-B4AA-0FFA5DAAB8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307DEF-A481-4517-A845-C905AC9CCF16}" type="pres">
      <dgm:prSet presAssocID="{22704F93-B867-44CE-B4AA-0FFA5DAAB8B3}" presName="negativeSpace" presStyleCnt="0"/>
      <dgm:spPr/>
    </dgm:pt>
    <dgm:pt modelId="{5F21FFAF-FECA-4FDD-9E2D-45D7655BE3DF}" type="pres">
      <dgm:prSet presAssocID="{22704F93-B867-44CE-B4AA-0FFA5DAAB8B3}" presName="childText" presStyleLbl="conFgAcc1" presStyleIdx="0" presStyleCnt="4">
        <dgm:presLayoutVars>
          <dgm:bulletEnabled val="1"/>
        </dgm:presLayoutVars>
      </dgm:prSet>
      <dgm:spPr/>
    </dgm:pt>
    <dgm:pt modelId="{35717C21-2C97-4294-8A65-B326B529E951}" type="pres">
      <dgm:prSet presAssocID="{CFCC051D-A519-481D-A563-323F6851129E}" presName="spaceBetweenRectangles" presStyleCnt="0"/>
      <dgm:spPr/>
    </dgm:pt>
    <dgm:pt modelId="{2876FCC3-7A5A-4CFA-99E2-745CE035F807}" type="pres">
      <dgm:prSet presAssocID="{CBB3E015-33AF-402D-98E8-5287797EBB5E}" presName="parentLin" presStyleCnt="0"/>
      <dgm:spPr/>
    </dgm:pt>
    <dgm:pt modelId="{4A385F1D-FEBB-409A-A81F-A77EFE95849F}" type="pres">
      <dgm:prSet presAssocID="{CBB3E015-33AF-402D-98E8-5287797EBB5E}" presName="parentLeftMargin" presStyleLbl="node1" presStyleIdx="0" presStyleCnt="4"/>
      <dgm:spPr/>
    </dgm:pt>
    <dgm:pt modelId="{6563A599-3575-4240-895D-50BB1044F05B}" type="pres">
      <dgm:prSet presAssocID="{CBB3E015-33AF-402D-98E8-5287797EBB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DBD45D-A99F-47DC-B7F8-6617DBA387FD}" type="pres">
      <dgm:prSet presAssocID="{CBB3E015-33AF-402D-98E8-5287797EBB5E}" presName="negativeSpace" presStyleCnt="0"/>
      <dgm:spPr/>
    </dgm:pt>
    <dgm:pt modelId="{89A876B5-1C1D-493C-A58B-5749BC6910F7}" type="pres">
      <dgm:prSet presAssocID="{CBB3E015-33AF-402D-98E8-5287797EBB5E}" presName="childText" presStyleLbl="conFgAcc1" presStyleIdx="1" presStyleCnt="4">
        <dgm:presLayoutVars>
          <dgm:bulletEnabled val="1"/>
        </dgm:presLayoutVars>
      </dgm:prSet>
      <dgm:spPr/>
    </dgm:pt>
    <dgm:pt modelId="{53CDC3F3-3751-4A38-B768-24A8FD484AEF}" type="pres">
      <dgm:prSet presAssocID="{8748B049-9FEB-43E2-837D-367973CD32BA}" presName="spaceBetweenRectangles" presStyleCnt="0"/>
      <dgm:spPr/>
    </dgm:pt>
    <dgm:pt modelId="{1C1606CD-BCA5-4073-B77C-F45B48FA3A06}" type="pres">
      <dgm:prSet presAssocID="{561865C7-AB23-4281-8F00-E6B3BC101A46}" presName="parentLin" presStyleCnt="0"/>
      <dgm:spPr/>
    </dgm:pt>
    <dgm:pt modelId="{F6C4291A-0193-444B-BCD6-502C8009887D}" type="pres">
      <dgm:prSet presAssocID="{561865C7-AB23-4281-8F00-E6B3BC101A46}" presName="parentLeftMargin" presStyleLbl="node1" presStyleIdx="1" presStyleCnt="4"/>
      <dgm:spPr/>
    </dgm:pt>
    <dgm:pt modelId="{82D73794-26B7-4481-9EAD-9EED13C11130}" type="pres">
      <dgm:prSet presAssocID="{561865C7-AB23-4281-8F00-E6B3BC101A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11F1D0-79EE-4AE3-A1E4-98540F017638}" type="pres">
      <dgm:prSet presAssocID="{561865C7-AB23-4281-8F00-E6B3BC101A46}" presName="negativeSpace" presStyleCnt="0"/>
      <dgm:spPr/>
    </dgm:pt>
    <dgm:pt modelId="{818BC77F-CE7D-4434-8EEF-67B74076B92E}" type="pres">
      <dgm:prSet presAssocID="{561865C7-AB23-4281-8F00-E6B3BC101A46}" presName="childText" presStyleLbl="conFgAcc1" presStyleIdx="2" presStyleCnt="4">
        <dgm:presLayoutVars>
          <dgm:bulletEnabled val="1"/>
        </dgm:presLayoutVars>
      </dgm:prSet>
      <dgm:spPr/>
    </dgm:pt>
    <dgm:pt modelId="{7A3BBBED-3B13-4E21-A8AA-ECBA1DDE853C}" type="pres">
      <dgm:prSet presAssocID="{EB267E49-629A-41DF-822D-A094A628F025}" presName="spaceBetweenRectangles" presStyleCnt="0"/>
      <dgm:spPr/>
    </dgm:pt>
    <dgm:pt modelId="{FC212709-E8A5-4833-99A0-CD7D5967E0EF}" type="pres">
      <dgm:prSet presAssocID="{005B097F-677F-4610-BA78-2541F55641F6}" presName="parentLin" presStyleCnt="0"/>
      <dgm:spPr/>
    </dgm:pt>
    <dgm:pt modelId="{63E02239-ED33-4318-832A-66DEA9B3005A}" type="pres">
      <dgm:prSet presAssocID="{005B097F-677F-4610-BA78-2541F55641F6}" presName="parentLeftMargin" presStyleLbl="node1" presStyleIdx="2" presStyleCnt="4"/>
      <dgm:spPr/>
    </dgm:pt>
    <dgm:pt modelId="{17A4B2F8-8E06-45BA-AB28-5796D48FB933}" type="pres">
      <dgm:prSet presAssocID="{005B097F-677F-4610-BA78-2541F55641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1F5357D-CE76-4A0D-972A-5CC06116EEAD}" type="pres">
      <dgm:prSet presAssocID="{005B097F-677F-4610-BA78-2541F55641F6}" presName="negativeSpace" presStyleCnt="0"/>
      <dgm:spPr/>
    </dgm:pt>
    <dgm:pt modelId="{AFD87DED-5521-45C8-948A-C531E613828C}" type="pres">
      <dgm:prSet presAssocID="{005B097F-677F-4610-BA78-2541F55641F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46EA51C-E7AB-4B33-B20D-4DE10980F104}" type="presOf" srcId="{CBB3E015-33AF-402D-98E8-5287797EBB5E}" destId="{4A385F1D-FEBB-409A-A81F-A77EFE95849F}" srcOrd="0" destOrd="0" presId="urn:microsoft.com/office/officeart/2005/8/layout/list1"/>
    <dgm:cxn modelId="{783A6421-066B-45DF-9CEE-E2B2F6191207}" type="presOf" srcId="{22704F93-B867-44CE-B4AA-0FFA5DAAB8B3}" destId="{FD2B93EE-7DF6-4066-800E-AED105C64185}" srcOrd="0" destOrd="0" presId="urn:microsoft.com/office/officeart/2005/8/layout/list1"/>
    <dgm:cxn modelId="{F31AD341-13A9-45A7-8D48-7B12E19F498A}" type="presOf" srcId="{22704F93-B867-44CE-B4AA-0FFA5DAAB8B3}" destId="{ED8AD8D0-560D-4CA0-99C1-C2381A72723C}" srcOrd="1" destOrd="0" presId="urn:microsoft.com/office/officeart/2005/8/layout/list1"/>
    <dgm:cxn modelId="{DCCDF544-6E11-4C73-859F-6194C4525AFC}" type="presOf" srcId="{F63E254D-6A2F-4C4B-86E3-6D6D05E3B9E3}" destId="{6551D51E-318C-42D6-A404-B628B9339AF1}" srcOrd="0" destOrd="0" presId="urn:microsoft.com/office/officeart/2005/8/layout/list1"/>
    <dgm:cxn modelId="{EBC0A753-D5E7-4CCF-81F3-DD76E5BBACFD}" srcId="{F63E254D-6A2F-4C4B-86E3-6D6D05E3B9E3}" destId="{22704F93-B867-44CE-B4AA-0FFA5DAAB8B3}" srcOrd="0" destOrd="0" parTransId="{18B09819-9466-4B1F-AC5A-3E949D296986}" sibTransId="{CFCC051D-A519-481D-A563-323F6851129E}"/>
    <dgm:cxn modelId="{7DBD768D-216D-482B-9A6C-7D6F8C3E3003}" type="presOf" srcId="{561865C7-AB23-4281-8F00-E6B3BC101A46}" destId="{82D73794-26B7-4481-9EAD-9EED13C11130}" srcOrd="1" destOrd="0" presId="urn:microsoft.com/office/officeart/2005/8/layout/list1"/>
    <dgm:cxn modelId="{6544BD8F-F0CF-4CBF-8AC6-6CF80B7FDB27}" srcId="{F63E254D-6A2F-4C4B-86E3-6D6D05E3B9E3}" destId="{005B097F-677F-4610-BA78-2541F55641F6}" srcOrd="3" destOrd="0" parTransId="{703D3ABF-F0BD-408C-8447-575F8D0F5A97}" sibTransId="{09A36B57-B69D-4379-954C-FC4507636936}"/>
    <dgm:cxn modelId="{D61ABB91-070B-4202-9FF6-08A5D47DF467}" type="presOf" srcId="{005B097F-677F-4610-BA78-2541F55641F6}" destId="{63E02239-ED33-4318-832A-66DEA9B3005A}" srcOrd="0" destOrd="0" presId="urn:microsoft.com/office/officeart/2005/8/layout/list1"/>
    <dgm:cxn modelId="{66B4F99C-7D80-4BB3-B574-7327038149A3}" type="presOf" srcId="{005B097F-677F-4610-BA78-2541F55641F6}" destId="{17A4B2F8-8E06-45BA-AB28-5796D48FB933}" srcOrd="1" destOrd="0" presId="urn:microsoft.com/office/officeart/2005/8/layout/list1"/>
    <dgm:cxn modelId="{2DD830B6-9050-4DD6-92B5-55C62BD76632}" type="presOf" srcId="{CBB3E015-33AF-402D-98E8-5287797EBB5E}" destId="{6563A599-3575-4240-895D-50BB1044F05B}" srcOrd="1" destOrd="0" presId="urn:microsoft.com/office/officeart/2005/8/layout/list1"/>
    <dgm:cxn modelId="{2E6B45C1-3EA5-485A-BB7A-F774A56578F1}" srcId="{F63E254D-6A2F-4C4B-86E3-6D6D05E3B9E3}" destId="{CBB3E015-33AF-402D-98E8-5287797EBB5E}" srcOrd="1" destOrd="0" parTransId="{6F72E52D-1C28-4A8B-883B-35791A073634}" sibTransId="{8748B049-9FEB-43E2-837D-367973CD32BA}"/>
    <dgm:cxn modelId="{F6EF81E3-990F-4F26-A2D8-6AFF80A9B852}" srcId="{F63E254D-6A2F-4C4B-86E3-6D6D05E3B9E3}" destId="{561865C7-AB23-4281-8F00-E6B3BC101A46}" srcOrd="2" destOrd="0" parTransId="{9581C1E8-4AAB-47F5-BDB1-4972541F5D01}" sibTransId="{EB267E49-629A-41DF-822D-A094A628F025}"/>
    <dgm:cxn modelId="{675162F7-D759-4D3F-99A7-25C6E5A68C6E}" type="presOf" srcId="{561865C7-AB23-4281-8F00-E6B3BC101A46}" destId="{F6C4291A-0193-444B-BCD6-502C8009887D}" srcOrd="0" destOrd="0" presId="urn:microsoft.com/office/officeart/2005/8/layout/list1"/>
    <dgm:cxn modelId="{2F525C17-4295-4A49-88B0-A1F6F6CE6D03}" type="presParOf" srcId="{6551D51E-318C-42D6-A404-B628B9339AF1}" destId="{7246947B-80EF-474B-8655-F92B80640E8E}" srcOrd="0" destOrd="0" presId="urn:microsoft.com/office/officeart/2005/8/layout/list1"/>
    <dgm:cxn modelId="{24D326B0-8544-4FE6-9BBE-B490D22116E3}" type="presParOf" srcId="{7246947B-80EF-474B-8655-F92B80640E8E}" destId="{FD2B93EE-7DF6-4066-800E-AED105C64185}" srcOrd="0" destOrd="0" presId="urn:microsoft.com/office/officeart/2005/8/layout/list1"/>
    <dgm:cxn modelId="{190E48D6-19FA-41C2-924D-D0AE75C4BD90}" type="presParOf" srcId="{7246947B-80EF-474B-8655-F92B80640E8E}" destId="{ED8AD8D0-560D-4CA0-99C1-C2381A72723C}" srcOrd="1" destOrd="0" presId="urn:microsoft.com/office/officeart/2005/8/layout/list1"/>
    <dgm:cxn modelId="{9D1284A6-AFF0-43C0-88C5-6EEDE0A7A20D}" type="presParOf" srcId="{6551D51E-318C-42D6-A404-B628B9339AF1}" destId="{0C307DEF-A481-4517-A845-C905AC9CCF16}" srcOrd="1" destOrd="0" presId="urn:microsoft.com/office/officeart/2005/8/layout/list1"/>
    <dgm:cxn modelId="{744EF3F8-BD0A-40A5-B516-19CBF9F3F408}" type="presParOf" srcId="{6551D51E-318C-42D6-A404-B628B9339AF1}" destId="{5F21FFAF-FECA-4FDD-9E2D-45D7655BE3DF}" srcOrd="2" destOrd="0" presId="urn:microsoft.com/office/officeart/2005/8/layout/list1"/>
    <dgm:cxn modelId="{10181D60-5C92-40C5-8550-17C78AE87D42}" type="presParOf" srcId="{6551D51E-318C-42D6-A404-B628B9339AF1}" destId="{35717C21-2C97-4294-8A65-B326B529E951}" srcOrd="3" destOrd="0" presId="urn:microsoft.com/office/officeart/2005/8/layout/list1"/>
    <dgm:cxn modelId="{5AB31B91-F721-4B1E-B091-7527B58A3218}" type="presParOf" srcId="{6551D51E-318C-42D6-A404-B628B9339AF1}" destId="{2876FCC3-7A5A-4CFA-99E2-745CE035F807}" srcOrd="4" destOrd="0" presId="urn:microsoft.com/office/officeart/2005/8/layout/list1"/>
    <dgm:cxn modelId="{A30418AF-EBD5-49DB-81F7-DB18179A716E}" type="presParOf" srcId="{2876FCC3-7A5A-4CFA-99E2-745CE035F807}" destId="{4A385F1D-FEBB-409A-A81F-A77EFE95849F}" srcOrd="0" destOrd="0" presId="urn:microsoft.com/office/officeart/2005/8/layout/list1"/>
    <dgm:cxn modelId="{8ADE0AC4-777F-47D6-87C3-F0E1A9B326A2}" type="presParOf" srcId="{2876FCC3-7A5A-4CFA-99E2-745CE035F807}" destId="{6563A599-3575-4240-895D-50BB1044F05B}" srcOrd="1" destOrd="0" presId="urn:microsoft.com/office/officeart/2005/8/layout/list1"/>
    <dgm:cxn modelId="{AB978423-E149-473A-A259-614BC4144C74}" type="presParOf" srcId="{6551D51E-318C-42D6-A404-B628B9339AF1}" destId="{69DBD45D-A99F-47DC-B7F8-6617DBA387FD}" srcOrd="5" destOrd="0" presId="urn:microsoft.com/office/officeart/2005/8/layout/list1"/>
    <dgm:cxn modelId="{8520BC86-A70E-41B5-AFE9-C30FC77C2505}" type="presParOf" srcId="{6551D51E-318C-42D6-A404-B628B9339AF1}" destId="{89A876B5-1C1D-493C-A58B-5749BC6910F7}" srcOrd="6" destOrd="0" presId="urn:microsoft.com/office/officeart/2005/8/layout/list1"/>
    <dgm:cxn modelId="{33FC85A9-B493-4555-A0DB-53785E157EE9}" type="presParOf" srcId="{6551D51E-318C-42D6-A404-B628B9339AF1}" destId="{53CDC3F3-3751-4A38-B768-24A8FD484AEF}" srcOrd="7" destOrd="0" presId="urn:microsoft.com/office/officeart/2005/8/layout/list1"/>
    <dgm:cxn modelId="{F35E0093-FA85-4411-8605-75B78E0774EB}" type="presParOf" srcId="{6551D51E-318C-42D6-A404-B628B9339AF1}" destId="{1C1606CD-BCA5-4073-B77C-F45B48FA3A06}" srcOrd="8" destOrd="0" presId="urn:microsoft.com/office/officeart/2005/8/layout/list1"/>
    <dgm:cxn modelId="{90362FFF-0295-4049-8EA5-23138F7D7397}" type="presParOf" srcId="{1C1606CD-BCA5-4073-B77C-F45B48FA3A06}" destId="{F6C4291A-0193-444B-BCD6-502C8009887D}" srcOrd="0" destOrd="0" presId="urn:microsoft.com/office/officeart/2005/8/layout/list1"/>
    <dgm:cxn modelId="{4625DFF9-57F3-4155-B014-AD4536DFB340}" type="presParOf" srcId="{1C1606CD-BCA5-4073-B77C-F45B48FA3A06}" destId="{82D73794-26B7-4481-9EAD-9EED13C11130}" srcOrd="1" destOrd="0" presId="urn:microsoft.com/office/officeart/2005/8/layout/list1"/>
    <dgm:cxn modelId="{9605A1EB-3FE9-4EAD-B9E2-9515208CEE7B}" type="presParOf" srcId="{6551D51E-318C-42D6-A404-B628B9339AF1}" destId="{E211F1D0-79EE-4AE3-A1E4-98540F017638}" srcOrd="9" destOrd="0" presId="urn:microsoft.com/office/officeart/2005/8/layout/list1"/>
    <dgm:cxn modelId="{2667AF21-F8E4-4CDD-8965-4E9CECA52905}" type="presParOf" srcId="{6551D51E-318C-42D6-A404-B628B9339AF1}" destId="{818BC77F-CE7D-4434-8EEF-67B74076B92E}" srcOrd="10" destOrd="0" presId="urn:microsoft.com/office/officeart/2005/8/layout/list1"/>
    <dgm:cxn modelId="{6F92EADD-15E2-49D4-BEC4-CECFD69CC71D}" type="presParOf" srcId="{6551D51E-318C-42D6-A404-B628B9339AF1}" destId="{7A3BBBED-3B13-4E21-A8AA-ECBA1DDE853C}" srcOrd="11" destOrd="0" presId="urn:microsoft.com/office/officeart/2005/8/layout/list1"/>
    <dgm:cxn modelId="{66C2486E-A2AC-4F10-875F-C5457C2EA166}" type="presParOf" srcId="{6551D51E-318C-42D6-A404-B628B9339AF1}" destId="{FC212709-E8A5-4833-99A0-CD7D5967E0EF}" srcOrd="12" destOrd="0" presId="urn:microsoft.com/office/officeart/2005/8/layout/list1"/>
    <dgm:cxn modelId="{5EA0E63B-F0C8-4066-9E3A-5A20F9CC0702}" type="presParOf" srcId="{FC212709-E8A5-4833-99A0-CD7D5967E0EF}" destId="{63E02239-ED33-4318-832A-66DEA9B3005A}" srcOrd="0" destOrd="0" presId="urn:microsoft.com/office/officeart/2005/8/layout/list1"/>
    <dgm:cxn modelId="{46C352CC-B30A-47EC-90C2-79833FB0058F}" type="presParOf" srcId="{FC212709-E8A5-4833-99A0-CD7D5967E0EF}" destId="{17A4B2F8-8E06-45BA-AB28-5796D48FB933}" srcOrd="1" destOrd="0" presId="urn:microsoft.com/office/officeart/2005/8/layout/list1"/>
    <dgm:cxn modelId="{39BCE276-416E-49D7-B6FF-EFA5B6B7AB37}" type="presParOf" srcId="{6551D51E-318C-42D6-A404-B628B9339AF1}" destId="{A1F5357D-CE76-4A0D-972A-5CC06116EEAD}" srcOrd="13" destOrd="0" presId="urn:microsoft.com/office/officeart/2005/8/layout/list1"/>
    <dgm:cxn modelId="{783D55F3-56A7-4D9C-A9DE-A5804932CA7F}" type="presParOf" srcId="{6551D51E-318C-42D6-A404-B628B9339AF1}" destId="{AFD87DED-5521-45C8-948A-C531E6138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32B47-9A78-4D2C-A41A-20BDC8A374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3B510-B109-4B16-98D2-F9004938050B}">
      <dgm:prSet/>
      <dgm:spPr/>
      <dgm:t>
        <a:bodyPr/>
        <a:lstStyle/>
        <a:p>
          <a:r>
            <a:rPr lang="pt-BR"/>
            <a:t>Traço de concreto é o nome dado à mistura dos ingredientes principais para fazer o concreto. Eles são água, areia, brita e cimento.</a:t>
          </a:r>
          <a:endParaRPr lang="en-US"/>
        </a:p>
      </dgm:t>
    </dgm:pt>
    <dgm:pt modelId="{B408AF9D-30D0-4A29-9DBE-57E281249D11}" type="parTrans" cxnId="{B8581F89-465E-4A21-8A13-F7ECFC9235B5}">
      <dgm:prSet/>
      <dgm:spPr/>
      <dgm:t>
        <a:bodyPr/>
        <a:lstStyle/>
        <a:p>
          <a:endParaRPr lang="en-US" sz="1800"/>
        </a:p>
      </dgm:t>
    </dgm:pt>
    <dgm:pt modelId="{F01F5BA4-1DB8-40DA-8754-828961B8CA94}" type="sibTrans" cxnId="{B8581F89-465E-4A21-8A13-F7ECFC9235B5}">
      <dgm:prSet/>
      <dgm:spPr/>
      <dgm:t>
        <a:bodyPr/>
        <a:lstStyle/>
        <a:p>
          <a:endParaRPr lang="en-US"/>
        </a:p>
      </dgm:t>
    </dgm:pt>
    <dgm:pt modelId="{9D5CF658-6502-4886-B03D-71DEF1AC0117}">
      <dgm:prSet/>
      <dgm:spPr/>
      <dgm:t>
        <a:bodyPr/>
        <a:lstStyle/>
        <a:p>
          <a:r>
            <a:rPr lang="pt-BR"/>
            <a:t>Técnica: Baseada em um estudo técnico realizado com os materiais disponíveis.</a:t>
          </a:r>
          <a:endParaRPr lang="en-US"/>
        </a:p>
      </dgm:t>
    </dgm:pt>
    <dgm:pt modelId="{FC6C1DE6-97EB-4794-9EE2-D6DA6681E87F}" type="parTrans" cxnId="{80118EE1-F4BA-4022-814B-35571B01EF08}">
      <dgm:prSet/>
      <dgm:spPr/>
      <dgm:t>
        <a:bodyPr/>
        <a:lstStyle/>
        <a:p>
          <a:endParaRPr lang="en-US" sz="1800"/>
        </a:p>
      </dgm:t>
    </dgm:pt>
    <dgm:pt modelId="{7F4E745C-A04E-43C2-936B-830169B52D2A}" type="sibTrans" cxnId="{80118EE1-F4BA-4022-814B-35571B01EF08}">
      <dgm:prSet/>
      <dgm:spPr/>
      <dgm:t>
        <a:bodyPr/>
        <a:lstStyle/>
        <a:p>
          <a:endParaRPr lang="en-US"/>
        </a:p>
      </dgm:t>
    </dgm:pt>
    <dgm:pt modelId="{4FD93278-5198-408E-9FB1-3FB182FFA8E0}">
      <dgm:prSet/>
      <dgm:spPr/>
      <dgm:t>
        <a:bodyPr/>
        <a:lstStyle/>
        <a:p>
          <a:r>
            <a:rPr lang="pt-BR"/>
            <a:t>Empírica: Baseada em uma “Receita de bolo” –Não considera a implicação da variabilidade das fontes de materiais para o concreto em suas propriedades.</a:t>
          </a:r>
          <a:endParaRPr lang="en-US"/>
        </a:p>
      </dgm:t>
    </dgm:pt>
    <dgm:pt modelId="{41238964-4FCA-45E7-88A3-2A3E94313A5A}" type="parTrans" cxnId="{688D822B-8CA6-4BBE-B3F1-82D771A86D22}">
      <dgm:prSet/>
      <dgm:spPr/>
      <dgm:t>
        <a:bodyPr/>
        <a:lstStyle/>
        <a:p>
          <a:endParaRPr lang="en-US" sz="1800"/>
        </a:p>
      </dgm:t>
    </dgm:pt>
    <dgm:pt modelId="{2A47EE6D-ACC8-4610-9E15-AA27DB756763}" type="sibTrans" cxnId="{688D822B-8CA6-4BBE-B3F1-82D771A86D22}">
      <dgm:prSet/>
      <dgm:spPr/>
      <dgm:t>
        <a:bodyPr/>
        <a:lstStyle/>
        <a:p>
          <a:endParaRPr lang="en-US"/>
        </a:p>
      </dgm:t>
    </dgm:pt>
    <dgm:pt modelId="{D968A127-8E4A-4B36-A5DB-79DCF15969C4}" type="pres">
      <dgm:prSet presAssocID="{15D32B47-9A78-4D2C-A41A-20BDC8A374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662095-9034-4DFE-B396-547F97A780D1}" type="pres">
      <dgm:prSet presAssocID="{9983B510-B109-4B16-98D2-F9004938050B}" presName="hierRoot1" presStyleCnt="0"/>
      <dgm:spPr/>
    </dgm:pt>
    <dgm:pt modelId="{DF8BAFB6-D8E9-4812-8A4A-FAD38D4F3809}" type="pres">
      <dgm:prSet presAssocID="{9983B510-B109-4B16-98D2-F9004938050B}" presName="composite" presStyleCnt="0"/>
      <dgm:spPr/>
    </dgm:pt>
    <dgm:pt modelId="{8D3428F0-C906-4B49-9FC1-975AA6C057A6}" type="pres">
      <dgm:prSet presAssocID="{9983B510-B109-4B16-98D2-F9004938050B}" presName="background" presStyleLbl="node0" presStyleIdx="0" presStyleCnt="3"/>
      <dgm:spPr/>
    </dgm:pt>
    <dgm:pt modelId="{A22E20E4-0BF1-479F-AB1C-408DBF3B6A63}" type="pres">
      <dgm:prSet presAssocID="{9983B510-B109-4B16-98D2-F9004938050B}" presName="text" presStyleLbl="fgAcc0" presStyleIdx="0" presStyleCnt="3">
        <dgm:presLayoutVars>
          <dgm:chPref val="3"/>
        </dgm:presLayoutVars>
      </dgm:prSet>
      <dgm:spPr/>
    </dgm:pt>
    <dgm:pt modelId="{B1AC44A0-1A01-4736-AC54-EF25DF65E151}" type="pres">
      <dgm:prSet presAssocID="{9983B510-B109-4B16-98D2-F9004938050B}" presName="hierChild2" presStyleCnt="0"/>
      <dgm:spPr/>
    </dgm:pt>
    <dgm:pt modelId="{A395F01A-4158-48B5-8E31-BED7779888C7}" type="pres">
      <dgm:prSet presAssocID="{9D5CF658-6502-4886-B03D-71DEF1AC0117}" presName="hierRoot1" presStyleCnt="0"/>
      <dgm:spPr/>
    </dgm:pt>
    <dgm:pt modelId="{B69D4258-F667-4BFC-9B16-D8AF3C94C5BC}" type="pres">
      <dgm:prSet presAssocID="{9D5CF658-6502-4886-B03D-71DEF1AC0117}" presName="composite" presStyleCnt="0"/>
      <dgm:spPr/>
    </dgm:pt>
    <dgm:pt modelId="{F4C90C58-E589-40F3-9AB7-8F6110BB0053}" type="pres">
      <dgm:prSet presAssocID="{9D5CF658-6502-4886-B03D-71DEF1AC0117}" presName="background" presStyleLbl="node0" presStyleIdx="1" presStyleCnt="3"/>
      <dgm:spPr/>
    </dgm:pt>
    <dgm:pt modelId="{7DDA2450-BF73-4212-8F29-618F14013EA3}" type="pres">
      <dgm:prSet presAssocID="{9D5CF658-6502-4886-B03D-71DEF1AC0117}" presName="text" presStyleLbl="fgAcc0" presStyleIdx="1" presStyleCnt="3">
        <dgm:presLayoutVars>
          <dgm:chPref val="3"/>
        </dgm:presLayoutVars>
      </dgm:prSet>
      <dgm:spPr/>
    </dgm:pt>
    <dgm:pt modelId="{D46B7260-ECAA-4FB6-BBDA-D1850929DCE5}" type="pres">
      <dgm:prSet presAssocID="{9D5CF658-6502-4886-B03D-71DEF1AC0117}" presName="hierChild2" presStyleCnt="0"/>
      <dgm:spPr/>
    </dgm:pt>
    <dgm:pt modelId="{8EF968AF-CAAA-42BD-AEFE-38C5EA11E6C7}" type="pres">
      <dgm:prSet presAssocID="{4FD93278-5198-408E-9FB1-3FB182FFA8E0}" presName="hierRoot1" presStyleCnt="0"/>
      <dgm:spPr/>
    </dgm:pt>
    <dgm:pt modelId="{6F1ADD8C-C8A9-4BDF-9C89-8AF843DBC865}" type="pres">
      <dgm:prSet presAssocID="{4FD93278-5198-408E-9FB1-3FB182FFA8E0}" presName="composite" presStyleCnt="0"/>
      <dgm:spPr/>
    </dgm:pt>
    <dgm:pt modelId="{EEC72F4E-971D-46AB-B542-C1297EA79254}" type="pres">
      <dgm:prSet presAssocID="{4FD93278-5198-408E-9FB1-3FB182FFA8E0}" presName="background" presStyleLbl="node0" presStyleIdx="2" presStyleCnt="3"/>
      <dgm:spPr/>
    </dgm:pt>
    <dgm:pt modelId="{0540E8A0-5009-48D3-AFDE-A565890B0724}" type="pres">
      <dgm:prSet presAssocID="{4FD93278-5198-408E-9FB1-3FB182FFA8E0}" presName="text" presStyleLbl="fgAcc0" presStyleIdx="2" presStyleCnt="3">
        <dgm:presLayoutVars>
          <dgm:chPref val="3"/>
        </dgm:presLayoutVars>
      </dgm:prSet>
      <dgm:spPr/>
    </dgm:pt>
    <dgm:pt modelId="{A3E275B5-CEAB-4A65-9A82-4F13CCF9C55B}" type="pres">
      <dgm:prSet presAssocID="{4FD93278-5198-408E-9FB1-3FB182FFA8E0}" presName="hierChild2" presStyleCnt="0"/>
      <dgm:spPr/>
    </dgm:pt>
  </dgm:ptLst>
  <dgm:cxnLst>
    <dgm:cxn modelId="{688D822B-8CA6-4BBE-B3F1-82D771A86D22}" srcId="{15D32B47-9A78-4D2C-A41A-20BDC8A374F0}" destId="{4FD93278-5198-408E-9FB1-3FB182FFA8E0}" srcOrd="2" destOrd="0" parTransId="{41238964-4FCA-45E7-88A3-2A3E94313A5A}" sibTransId="{2A47EE6D-ACC8-4610-9E15-AA27DB756763}"/>
    <dgm:cxn modelId="{4EB5A847-745B-4771-AF9D-818335A993C5}" type="presOf" srcId="{9D5CF658-6502-4886-B03D-71DEF1AC0117}" destId="{7DDA2450-BF73-4212-8F29-618F14013EA3}" srcOrd="0" destOrd="0" presId="urn:microsoft.com/office/officeart/2005/8/layout/hierarchy1"/>
    <dgm:cxn modelId="{8B72EA6B-B999-42B9-9A7E-AED4E4A59ADF}" type="presOf" srcId="{15D32B47-9A78-4D2C-A41A-20BDC8A374F0}" destId="{D968A127-8E4A-4B36-A5DB-79DCF15969C4}" srcOrd="0" destOrd="0" presId="urn:microsoft.com/office/officeart/2005/8/layout/hierarchy1"/>
    <dgm:cxn modelId="{B8581F89-465E-4A21-8A13-F7ECFC9235B5}" srcId="{15D32B47-9A78-4D2C-A41A-20BDC8A374F0}" destId="{9983B510-B109-4B16-98D2-F9004938050B}" srcOrd="0" destOrd="0" parTransId="{B408AF9D-30D0-4A29-9DBE-57E281249D11}" sibTransId="{F01F5BA4-1DB8-40DA-8754-828961B8CA94}"/>
    <dgm:cxn modelId="{1B692E92-3743-47D8-BE79-1B69ED15C759}" type="presOf" srcId="{9983B510-B109-4B16-98D2-F9004938050B}" destId="{A22E20E4-0BF1-479F-AB1C-408DBF3B6A63}" srcOrd="0" destOrd="0" presId="urn:microsoft.com/office/officeart/2005/8/layout/hierarchy1"/>
    <dgm:cxn modelId="{AABE53C0-3E34-427D-8F8C-4CAA44C08A90}" type="presOf" srcId="{4FD93278-5198-408E-9FB1-3FB182FFA8E0}" destId="{0540E8A0-5009-48D3-AFDE-A565890B0724}" srcOrd="0" destOrd="0" presId="urn:microsoft.com/office/officeart/2005/8/layout/hierarchy1"/>
    <dgm:cxn modelId="{80118EE1-F4BA-4022-814B-35571B01EF08}" srcId="{15D32B47-9A78-4D2C-A41A-20BDC8A374F0}" destId="{9D5CF658-6502-4886-B03D-71DEF1AC0117}" srcOrd="1" destOrd="0" parTransId="{FC6C1DE6-97EB-4794-9EE2-D6DA6681E87F}" sibTransId="{7F4E745C-A04E-43C2-936B-830169B52D2A}"/>
    <dgm:cxn modelId="{CED882E5-01EF-4F66-876A-251A67A38B77}" type="presParOf" srcId="{D968A127-8E4A-4B36-A5DB-79DCF15969C4}" destId="{8E662095-9034-4DFE-B396-547F97A780D1}" srcOrd="0" destOrd="0" presId="urn:microsoft.com/office/officeart/2005/8/layout/hierarchy1"/>
    <dgm:cxn modelId="{FE27ACD4-6E83-4837-8822-DD5528542165}" type="presParOf" srcId="{8E662095-9034-4DFE-B396-547F97A780D1}" destId="{DF8BAFB6-D8E9-4812-8A4A-FAD38D4F3809}" srcOrd="0" destOrd="0" presId="urn:microsoft.com/office/officeart/2005/8/layout/hierarchy1"/>
    <dgm:cxn modelId="{A0FF3805-CCB0-4D42-BA9B-DBB6A510BF17}" type="presParOf" srcId="{DF8BAFB6-D8E9-4812-8A4A-FAD38D4F3809}" destId="{8D3428F0-C906-4B49-9FC1-975AA6C057A6}" srcOrd="0" destOrd="0" presId="urn:microsoft.com/office/officeart/2005/8/layout/hierarchy1"/>
    <dgm:cxn modelId="{6C7BF005-1B62-44C0-A474-A6DD3DA10331}" type="presParOf" srcId="{DF8BAFB6-D8E9-4812-8A4A-FAD38D4F3809}" destId="{A22E20E4-0BF1-479F-AB1C-408DBF3B6A63}" srcOrd="1" destOrd="0" presId="urn:microsoft.com/office/officeart/2005/8/layout/hierarchy1"/>
    <dgm:cxn modelId="{1D50317D-8243-459B-B944-8C0320E84AD6}" type="presParOf" srcId="{8E662095-9034-4DFE-B396-547F97A780D1}" destId="{B1AC44A0-1A01-4736-AC54-EF25DF65E151}" srcOrd="1" destOrd="0" presId="urn:microsoft.com/office/officeart/2005/8/layout/hierarchy1"/>
    <dgm:cxn modelId="{16960640-20A4-4662-B12A-456AF09C8536}" type="presParOf" srcId="{D968A127-8E4A-4B36-A5DB-79DCF15969C4}" destId="{A395F01A-4158-48B5-8E31-BED7779888C7}" srcOrd="1" destOrd="0" presId="urn:microsoft.com/office/officeart/2005/8/layout/hierarchy1"/>
    <dgm:cxn modelId="{C3E2B8B1-EDCB-42CC-BE3A-12B8C95CFB25}" type="presParOf" srcId="{A395F01A-4158-48B5-8E31-BED7779888C7}" destId="{B69D4258-F667-4BFC-9B16-D8AF3C94C5BC}" srcOrd="0" destOrd="0" presId="urn:microsoft.com/office/officeart/2005/8/layout/hierarchy1"/>
    <dgm:cxn modelId="{8C31D8DA-49D8-455F-8179-90DEC67514E9}" type="presParOf" srcId="{B69D4258-F667-4BFC-9B16-D8AF3C94C5BC}" destId="{F4C90C58-E589-40F3-9AB7-8F6110BB0053}" srcOrd="0" destOrd="0" presId="urn:microsoft.com/office/officeart/2005/8/layout/hierarchy1"/>
    <dgm:cxn modelId="{5EAEF5E7-869C-4F73-8892-FFE67E725AA8}" type="presParOf" srcId="{B69D4258-F667-4BFC-9B16-D8AF3C94C5BC}" destId="{7DDA2450-BF73-4212-8F29-618F14013EA3}" srcOrd="1" destOrd="0" presId="urn:microsoft.com/office/officeart/2005/8/layout/hierarchy1"/>
    <dgm:cxn modelId="{417BB80C-8A51-41AC-941E-A06AE01C2A55}" type="presParOf" srcId="{A395F01A-4158-48B5-8E31-BED7779888C7}" destId="{D46B7260-ECAA-4FB6-BBDA-D1850929DCE5}" srcOrd="1" destOrd="0" presId="urn:microsoft.com/office/officeart/2005/8/layout/hierarchy1"/>
    <dgm:cxn modelId="{EF0CE190-5656-4D9F-B6ED-D59FA6EE049A}" type="presParOf" srcId="{D968A127-8E4A-4B36-A5DB-79DCF15969C4}" destId="{8EF968AF-CAAA-42BD-AEFE-38C5EA11E6C7}" srcOrd="2" destOrd="0" presId="urn:microsoft.com/office/officeart/2005/8/layout/hierarchy1"/>
    <dgm:cxn modelId="{483874EF-831F-4D4B-8E6D-3C852F515502}" type="presParOf" srcId="{8EF968AF-CAAA-42BD-AEFE-38C5EA11E6C7}" destId="{6F1ADD8C-C8A9-4BDF-9C89-8AF843DBC865}" srcOrd="0" destOrd="0" presId="urn:microsoft.com/office/officeart/2005/8/layout/hierarchy1"/>
    <dgm:cxn modelId="{6332699B-5474-4D20-8D45-C32AFF347A30}" type="presParOf" srcId="{6F1ADD8C-C8A9-4BDF-9C89-8AF843DBC865}" destId="{EEC72F4E-971D-46AB-B542-C1297EA79254}" srcOrd="0" destOrd="0" presId="urn:microsoft.com/office/officeart/2005/8/layout/hierarchy1"/>
    <dgm:cxn modelId="{8BDCCAFE-39A9-427B-A456-413168A56268}" type="presParOf" srcId="{6F1ADD8C-C8A9-4BDF-9C89-8AF843DBC865}" destId="{0540E8A0-5009-48D3-AFDE-A565890B0724}" srcOrd="1" destOrd="0" presId="urn:microsoft.com/office/officeart/2005/8/layout/hierarchy1"/>
    <dgm:cxn modelId="{99ABFE32-B4C0-4391-A760-FFFFC5FAC708}" type="presParOf" srcId="{8EF968AF-CAAA-42BD-AEFE-38C5EA11E6C7}" destId="{A3E275B5-CEAB-4A65-9A82-4F13CCF9C5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5D65F-6E31-40A7-BCB9-86E7F6EF648A}">
      <dsp:nvSpPr>
        <dsp:cNvPr id="0" name=""/>
        <dsp:cNvSpPr/>
      </dsp:nvSpPr>
      <dsp:spPr>
        <a:xfrm>
          <a:off x="0" y="1893"/>
          <a:ext cx="10506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94EC2-54BD-4E21-9ADE-ED6BEA0658A8}">
      <dsp:nvSpPr>
        <dsp:cNvPr id="0" name=""/>
        <dsp:cNvSpPr/>
      </dsp:nvSpPr>
      <dsp:spPr>
        <a:xfrm>
          <a:off x="0" y="1893"/>
          <a:ext cx="10506456" cy="129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Esse método, muito utilizado no Brasil, foi criado pela Associação Brasileira de Cimento Portland (ABCP) na década de 1980. Por isso, é considerado desatualizado, uma vez que, nas últimas décadas, os materiais se transformaram bastante. </a:t>
          </a:r>
          <a:endParaRPr lang="en-US" sz="2400" kern="1200"/>
        </a:p>
      </dsp:txBody>
      <dsp:txXfrm>
        <a:off x="0" y="1893"/>
        <a:ext cx="10506456" cy="1291053"/>
      </dsp:txXfrm>
    </dsp:sp>
    <dsp:sp modelId="{1C6E1F57-AC8C-4B1A-A00C-B31B63A42969}">
      <dsp:nvSpPr>
        <dsp:cNvPr id="0" name=""/>
        <dsp:cNvSpPr/>
      </dsp:nvSpPr>
      <dsp:spPr>
        <a:xfrm>
          <a:off x="0" y="1292947"/>
          <a:ext cx="10506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1E90E-04DC-472C-A43D-520ACF0771D1}">
      <dsp:nvSpPr>
        <dsp:cNvPr id="0" name=""/>
        <dsp:cNvSpPr/>
      </dsp:nvSpPr>
      <dsp:spPr>
        <a:xfrm>
          <a:off x="0" y="1292947"/>
          <a:ext cx="10506456" cy="129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Dessa forma, ele é usado para o desenvolvimento de um traço-base, que precisa ser ajustado a partir de corpos de prova e ensaios. O método ABCP considera, de modo geral, as propriedades físicas e mecânicas dos materiais utilizados. </a:t>
          </a:r>
          <a:endParaRPr lang="en-US" sz="2400" kern="1200"/>
        </a:p>
      </dsp:txBody>
      <dsp:txXfrm>
        <a:off x="0" y="1292947"/>
        <a:ext cx="10506456" cy="1291053"/>
      </dsp:txXfrm>
    </dsp:sp>
    <dsp:sp modelId="{9F96B528-44E1-40A3-BD0B-2A10E7718ED8}">
      <dsp:nvSpPr>
        <dsp:cNvPr id="0" name=""/>
        <dsp:cNvSpPr/>
      </dsp:nvSpPr>
      <dsp:spPr>
        <a:xfrm>
          <a:off x="0" y="2584000"/>
          <a:ext cx="10506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8F390-9A9D-4E3E-BA54-5F2B66EF9258}">
      <dsp:nvSpPr>
        <dsp:cNvPr id="0" name=""/>
        <dsp:cNvSpPr/>
      </dsp:nvSpPr>
      <dsp:spPr>
        <a:xfrm>
          <a:off x="0" y="2584000"/>
          <a:ext cx="10506456" cy="129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método não contempla aditivos.</a:t>
          </a:r>
          <a:endParaRPr lang="en-US" sz="2400" kern="1200"/>
        </a:p>
      </dsp:txBody>
      <dsp:txXfrm>
        <a:off x="0" y="2584000"/>
        <a:ext cx="10506456" cy="1291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1FFAF-FECA-4FDD-9E2D-45D7655BE3DF}">
      <dsp:nvSpPr>
        <dsp:cNvPr id="0" name=""/>
        <dsp:cNvSpPr/>
      </dsp:nvSpPr>
      <dsp:spPr>
        <a:xfrm>
          <a:off x="0" y="5291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D8D0-560D-4CA0-99C1-C2381A72723C}">
      <dsp:nvSpPr>
        <dsp:cNvPr id="0" name=""/>
        <dsp:cNvSpPr/>
      </dsp:nvSpPr>
      <dsp:spPr>
        <a:xfrm>
          <a:off x="333341" y="86359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Trabalhabilidade</a:t>
          </a:r>
          <a:endParaRPr lang="en-US" sz="3000" kern="1200"/>
        </a:p>
      </dsp:txBody>
      <dsp:txXfrm>
        <a:off x="376572" y="129590"/>
        <a:ext cx="4580321" cy="799138"/>
      </dsp:txXfrm>
    </dsp:sp>
    <dsp:sp modelId="{89A876B5-1C1D-493C-A58B-5749BC6910F7}">
      <dsp:nvSpPr>
        <dsp:cNvPr id="0" name=""/>
        <dsp:cNvSpPr/>
      </dsp:nvSpPr>
      <dsp:spPr>
        <a:xfrm>
          <a:off x="0" y="18899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3A599-3575-4240-895D-50BB1044F05B}">
      <dsp:nvSpPr>
        <dsp:cNvPr id="0" name=""/>
        <dsp:cNvSpPr/>
      </dsp:nvSpPr>
      <dsp:spPr>
        <a:xfrm>
          <a:off x="333341" y="1447159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Resistência físico-mecânica</a:t>
          </a:r>
          <a:endParaRPr lang="en-US" sz="3000" kern="1200"/>
        </a:p>
      </dsp:txBody>
      <dsp:txXfrm>
        <a:off x="376572" y="1490390"/>
        <a:ext cx="4580321" cy="799138"/>
      </dsp:txXfrm>
    </dsp:sp>
    <dsp:sp modelId="{818BC77F-CE7D-4434-8EEF-67B74076B92E}">
      <dsp:nvSpPr>
        <dsp:cNvPr id="0" name=""/>
        <dsp:cNvSpPr/>
      </dsp:nvSpPr>
      <dsp:spPr>
        <a:xfrm>
          <a:off x="0" y="32507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73794-26B7-4481-9EAD-9EED13C11130}">
      <dsp:nvSpPr>
        <dsp:cNvPr id="0" name=""/>
        <dsp:cNvSpPr/>
      </dsp:nvSpPr>
      <dsp:spPr>
        <a:xfrm>
          <a:off x="333341" y="2807959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Condição de exposição</a:t>
          </a:r>
          <a:endParaRPr lang="en-US" sz="3000" kern="1200"/>
        </a:p>
      </dsp:txBody>
      <dsp:txXfrm>
        <a:off x="376572" y="2851190"/>
        <a:ext cx="4580321" cy="799138"/>
      </dsp:txXfrm>
    </dsp:sp>
    <dsp:sp modelId="{AFD87DED-5521-45C8-948A-C531E613828C}">
      <dsp:nvSpPr>
        <dsp:cNvPr id="0" name=""/>
        <dsp:cNvSpPr/>
      </dsp:nvSpPr>
      <dsp:spPr>
        <a:xfrm>
          <a:off x="0" y="46115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4B2F8-8E06-45BA-AB28-5796D48FB933}">
      <dsp:nvSpPr>
        <dsp:cNvPr id="0" name=""/>
        <dsp:cNvSpPr/>
      </dsp:nvSpPr>
      <dsp:spPr>
        <a:xfrm>
          <a:off x="333341" y="4168760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Custo</a:t>
          </a:r>
          <a:endParaRPr lang="en-US" sz="3000" kern="1200"/>
        </a:p>
      </dsp:txBody>
      <dsp:txXfrm>
        <a:off x="376572" y="4211991"/>
        <a:ext cx="4580321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428F0-C906-4B49-9FC1-975AA6C057A6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E20E4-0BF1-479F-AB1C-408DBF3B6A63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Traço de concreto é o nome dado à mistura dos ingredientes principais para fazer o concreto. Eles são água, areia, brita e cimento.</a:t>
          </a:r>
          <a:endParaRPr lang="en-US" sz="2000" kern="1200"/>
        </a:p>
      </dsp:txBody>
      <dsp:txXfrm>
        <a:off x="398656" y="1088253"/>
        <a:ext cx="2959127" cy="1837317"/>
      </dsp:txXfrm>
    </dsp:sp>
    <dsp:sp modelId="{F4C90C58-E589-40F3-9AB7-8F6110BB005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A2450-BF73-4212-8F29-618F14013EA3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Técnica: Baseada em um estudo técnico realizado com os materiais disponíveis.</a:t>
          </a:r>
          <a:endParaRPr lang="en-US" sz="2000" kern="1200"/>
        </a:p>
      </dsp:txBody>
      <dsp:txXfrm>
        <a:off x="4155097" y="1088253"/>
        <a:ext cx="2959127" cy="1837317"/>
      </dsp:txXfrm>
    </dsp:sp>
    <dsp:sp modelId="{EEC72F4E-971D-46AB-B542-C1297EA79254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0E8A0-5009-48D3-AFDE-A565890B0724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Empírica: Baseada em uma “Receita de bolo” –Não considera a implicação da variabilidade das fontes de materiais para o concreto em suas propriedades.</a:t>
          </a:r>
          <a:endParaRPr lang="en-US" sz="2000" kern="120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6DAB-A4B9-40A2-9015-E24A78CEEB2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3653D-EC33-433B-9FE4-96B72DC14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32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3653D-EC33-433B-9FE4-96B72DC1469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21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D3809-94CC-4A4F-BC9E-18D6E6CC8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9232CA-C293-49B1-9583-313DE8C62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4C0B7C-438E-485E-B001-6731B6B8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8E00CC-C300-4EAB-8773-0C32127E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86D251-6A39-47BE-B418-8E2B4C3B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93B88-39E4-4A81-A5C9-9CDAF9A5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7054D4-E795-4000-9FC8-06AA5EB90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2B727-2DC6-4779-83ED-7DC53B39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DDC6A-9BEB-48CE-9329-5C13B5D2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D60DC1-048A-4577-BCD0-7C6C3C73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95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630FF1-DAF2-4314-AA27-5A5611E73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C44749-26B6-418B-93E7-A0CBCB33D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BA3760-0B55-4E7D-92B9-C6238EBE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350EB3-E0E8-4EEB-AB43-321DC98B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A05E29-6795-4045-8CE6-07AC7D4B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23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7E3C6-6E58-4BC0-A88C-7A6269A6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203D3D-99C7-487C-975C-EE040783C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DD7A10-3871-40D4-AF70-AA3C5A0D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A5491A-3A75-45BB-80DA-9D4DBE0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BCC25D-28FA-4E80-9EC0-F68802F4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2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6199C-1BE8-4E39-8BBB-1F23098F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E6910-79D9-43E7-ACC3-668F75E03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AE99EC-1CC1-4B73-B08D-C73EF5A6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D2A026-B7E1-4BE0-A98C-28D81A1A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935830-1EEA-40F0-9100-1560EC95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94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BE7F3-F5EA-49BC-A1C2-8586A72F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67810B-6CEB-4256-B103-BD896C13F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6912F8-9264-4536-A540-E00D42E58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3D0D3D-E110-463A-A3F1-B3CC6B43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4A83F6-8D6D-4A0C-AA54-B7525D43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308353-DFC9-402D-91FB-6728B579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2D793-9DFC-42BE-B904-3A1B3343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497643-B7BC-4182-8930-19288795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439115-BE12-4A56-9D71-7C8DAA2EE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404C82-EFE3-4507-AE53-47EC465EF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7EABBE-39A2-4865-89E5-B8E64D4B7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E6BEC2-4A93-483E-B86A-8B86F32D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962E9F-8CE3-4648-BB4B-0174A346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59395A-2B25-403F-9ECD-F81C7234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1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95D60-624B-4FA1-B0DA-B6677ACB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FD743D-89D5-4320-B179-5E9794A0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043E85-F7FE-4568-B797-71F6A00A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04AF50-2DD7-404E-B3EB-C9FF329A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51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AE2BE65-37AE-4E45-A847-E31E6EC2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364FC7-A299-486B-BB6B-993F5D11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FD3F01-5E30-4419-820F-34F1A2A6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96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2BF8D-80FE-4980-96F3-1D9F3A6F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857CED-BF28-4D1B-9D2C-794F2888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7CCA99-C05A-494A-A6A3-6A2B8F38F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5327F3-8940-4236-A7F7-2FDE92A1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29C5B8-BA5A-47C3-82B3-2F28FED2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C5C965-5835-439A-BBAD-4BE2AB52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27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F4AA1-FF22-4B20-BA0D-76317919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B30CC-148A-4085-BBD9-F63196D1E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FE0A51-A6CE-4EF9-B90A-1BF55CFF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8B9AF9-D45E-4D25-8656-95974222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FC7087-20CD-4A31-BF8B-9ACA0A26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1EF10C-23B1-460C-9684-F7049389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1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719BEB-51C7-4F84-AB67-30FC94F5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8E4330-AB21-4057-8AFF-4F26ECCBB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5C1874-814A-46AC-90AB-46A938E14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260D-DCBE-4500-AECD-B4B06F5B43B6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18A741-02EE-477B-B32E-BF785B0F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1CB9E1-65AA-4668-87A1-0F5C09FFD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53DB-4948-4655-BF6F-29B9836D1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53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396EE7-D1C8-48C3-935E-3C72C1FC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515" y="1416581"/>
            <a:ext cx="6092786" cy="2127287"/>
          </a:xfrm>
        </p:spPr>
        <p:txBody>
          <a:bodyPr anchor="b">
            <a:normAutofit/>
          </a:bodyPr>
          <a:lstStyle/>
          <a:p>
            <a:pPr marL="12700" marR="5080" algn="l"/>
            <a:r>
              <a:rPr lang="pt-BR" sz="3700" b="1" spc="15">
                <a:ln>
                  <a:solidFill>
                    <a:sysClr val="windowText" lastClr="000000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DOSAGEM </a:t>
            </a:r>
            <a:r>
              <a:rPr lang="pt-BR" sz="3700" b="1" spc="20">
                <a:ln>
                  <a:solidFill>
                    <a:sysClr val="windowText" lastClr="000000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DE</a:t>
            </a:r>
            <a:r>
              <a:rPr lang="pt-BR" sz="3700" b="1" spc="-35">
                <a:ln>
                  <a:solidFill>
                    <a:sysClr val="windowText" lastClr="000000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 </a:t>
            </a:r>
            <a:r>
              <a:rPr lang="pt-BR" sz="3700" b="1" spc="15">
                <a:ln>
                  <a:solidFill>
                    <a:sysClr val="windowText" lastClr="000000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CONCRETO</a:t>
            </a:r>
            <a:br>
              <a:rPr lang="pt-BR" sz="3700" b="1" spc="15">
                <a:ln>
                  <a:solidFill>
                    <a:sysClr val="windowText" lastClr="000000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</a:br>
            <a:r>
              <a:rPr lang="pt-BR" sz="3700" b="1" spc="15">
                <a:ln>
                  <a:solidFill>
                    <a:sysClr val="windowText" lastClr="000000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MÉTODO ABCP</a:t>
            </a:r>
            <a:br>
              <a:rPr lang="pt-BR" sz="3700" b="1" spc="15">
                <a:ln>
                  <a:solidFill>
                    <a:sysClr val="windowText" lastClr="000000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</a:br>
            <a:endParaRPr lang="pt-BR" sz="37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9E9849-28B8-4F23-97EA-7295027E6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8515" y="3764975"/>
            <a:ext cx="6092786" cy="2192683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Arial"/>
                <a:cs typeface="Arial"/>
              </a:rPr>
              <a:t>Adaptado do método da ACI (American  Concrete </a:t>
            </a:r>
            <a:r>
              <a:rPr lang="pt-BR" dirty="0" err="1">
                <a:latin typeface="Arial"/>
                <a:cs typeface="Arial"/>
              </a:rPr>
              <a:t>Institute</a:t>
            </a:r>
            <a:r>
              <a:rPr lang="pt-BR" dirty="0">
                <a:latin typeface="Arial"/>
                <a:cs typeface="Arial"/>
              </a:rPr>
              <a:t>), para agregados  brasileiros</a:t>
            </a:r>
            <a:endParaRPr lang="pt-BR">
              <a:latin typeface="Arial"/>
              <a:cs typeface="Arial"/>
            </a:endParaRPr>
          </a:p>
          <a:p>
            <a:pPr algn="l"/>
            <a:endParaRPr lang="pt-BR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425172"/>
            <a:ext cx="1469410" cy="4695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88B3D3-1EBD-4526-8B3E-6B5E5EDA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899" y="2355650"/>
            <a:ext cx="3756276" cy="37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9F3D6-FA85-874B-6396-3FE875144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91560B-5344-2E5E-CF32-998655778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AE47056-6FBD-6DAB-DBF0-7842498B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15E959E-C514-F209-B73D-702B0D77D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DD42B3-89C6-106E-114C-D4831058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pt-BR" sz="4000" dirty="0"/>
              <a:t>Fator A/C: Curva de Abrams - Exemplo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23EB2D-F3FD-85B7-9867-E3A5948F4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3D805-852F-825F-3C46-00D9D4B2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3175078" cy="36950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Dados: Cimento CP 32 -  Concreto com resistência de 25 MPa aos 28 dias</a:t>
            </a:r>
          </a:p>
        </p:txBody>
      </p:sp>
      <p:sp>
        <p:nvSpPr>
          <p:cNvPr id="4" name="object 4"/>
          <p:cNvSpPr/>
          <p:nvPr/>
        </p:nvSpPr>
        <p:spPr>
          <a:xfrm>
            <a:off x="5311997" y="2184560"/>
            <a:ext cx="6425851" cy="3992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02"/>
          </a:p>
        </p:txBody>
      </p:sp>
      <p:sp>
        <p:nvSpPr>
          <p:cNvPr id="5" name="object 5"/>
          <p:cNvSpPr/>
          <p:nvPr/>
        </p:nvSpPr>
        <p:spPr>
          <a:xfrm>
            <a:off x="5968284" y="3872354"/>
            <a:ext cx="2332525" cy="2068808"/>
          </a:xfrm>
          <a:custGeom>
            <a:avLst/>
            <a:gdLst/>
            <a:ahLst/>
            <a:cxnLst/>
            <a:rect l="l" t="t" r="r" b="b"/>
            <a:pathLst>
              <a:path w="2207260" h="1957704">
                <a:moveTo>
                  <a:pt x="0" y="0"/>
                </a:moveTo>
                <a:lnTo>
                  <a:pt x="2206751" y="0"/>
                </a:lnTo>
                <a:lnTo>
                  <a:pt x="2206752" y="1957577"/>
                </a:lnTo>
              </a:path>
            </a:pathLst>
          </a:custGeom>
          <a:ln w="3619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1902">
              <a:solidFill>
                <a:srgbClr val="00B0F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6070" y="5869092"/>
            <a:ext cx="473081" cy="276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21"/>
            <a:r>
              <a:rPr sz="1797" b="1" spc="-5" dirty="0">
                <a:solidFill>
                  <a:srgbClr val="FF0000"/>
                </a:solidFill>
                <a:latin typeface="Arial"/>
                <a:cs typeface="Arial"/>
              </a:rPr>
              <a:t>0,58</a:t>
            </a:r>
            <a:endParaRPr sz="179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7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0BFC26-84ED-36DF-720A-04BA19FE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800" dirty="0"/>
              <a:t>Método de Dosagem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4">
            <a:extLst>
              <a:ext uri="{FF2B5EF4-FFF2-40B4-BE49-F238E27FC236}">
                <a16:creationId xmlns:a16="http://schemas.microsoft.com/office/drawing/2014/main" id="{717EA8E6-4AA7-381F-5C1A-E72AED84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16493"/>
              </p:ext>
            </p:extLst>
          </p:nvPr>
        </p:nvGraphicFramePr>
        <p:xfrm>
          <a:off x="5661583" y="1305165"/>
          <a:ext cx="5449538" cy="30066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139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165">
                <a:tc gridSpan="6">
                  <a:txBody>
                    <a:bodyPr/>
                    <a:lstStyle/>
                    <a:p>
                      <a:pPr marL="5441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Consumo de água </a:t>
                      </a: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aproximado</a:t>
                      </a:r>
                      <a:r>
                        <a:rPr sz="1900" spc="-3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9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9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/m</a:t>
                      </a:r>
                      <a:r>
                        <a:rPr sz="1900" spc="15" baseline="43209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9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640">
                <a:tc rowSpan="2">
                  <a:txBody>
                    <a:bodyPr/>
                    <a:lstStyle/>
                    <a:p>
                      <a:pPr marL="356235" marR="57785" indent="-363220" algn="ctr">
                        <a:lnSpc>
                          <a:spcPts val="2390"/>
                        </a:lnSpc>
                        <a:spcBef>
                          <a:spcPts val="60"/>
                        </a:spcBef>
                      </a:pPr>
                      <a:r>
                        <a:rPr lang="pt-BR" sz="19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Slump</a:t>
                      </a: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1625" algn="ctr">
                        <a:lnSpc>
                          <a:spcPts val="2385"/>
                        </a:lnSpc>
                      </a:pPr>
                      <a:r>
                        <a:rPr sz="1900" spc="2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Dmáx </a:t>
                      </a: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agregado graúdo</a:t>
                      </a:r>
                      <a:r>
                        <a:rPr sz="1900" spc="-3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</a:pP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9,5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385"/>
                        </a:lnSpc>
                      </a:pP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19,0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85"/>
                        </a:lnSpc>
                      </a:pP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25,0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7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85"/>
                        </a:lnSpc>
                      </a:pP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32,0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</a:pPr>
                      <a:r>
                        <a:rPr sz="19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38,0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08">
                <a:tc>
                  <a:txBody>
                    <a:bodyPr/>
                    <a:lstStyle/>
                    <a:p>
                      <a:pPr marR="64135" algn="ctr">
                        <a:lnSpc>
                          <a:spcPts val="2390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40 a</a:t>
                      </a:r>
                      <a:r>
                        <a:rPr sz="19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90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90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790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0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70">
                <a:tc>
                  <a:txBody>
                    <a:bodyPr/>
                    <a:lstStyle/>
                    <a:p>
                      <a:pPr marR="64135" algn="ctr">
                        <a:lnSpc>
                          <a:spcPts val="236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60 a</a:t>
                      </a:r>
                      <a:r>
                        <a:rPr sz="19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6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6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6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6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970">
                <a:tc>
                  <a:txBody>
                    <a:bodyPr/>
                    <a:lstStyle/>
                    <a:p>
                      <a:pPr marR="64769" algn="ctr">
                        <a:lnSpc>
                          <a:spcPts val="237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80 a</a:t>
                      </a:r>
                      <a:r>
                        <a:rPr sz="19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230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7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205</a:t>
                      </a:r>
                      <a:endParaRPr sz="19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7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9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9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2DDBE9A0-67CA-4D27-8008-A230D597EC01}"/>
                  </a:ext>
                </a:extLst>
              </p:cNvPr>
              <p:cNvSpPr txBox="1"/>
              <p:nvPr/>
            </p:nvSpPr>
            <p:spPr>
              <a:xfrm>
                <a:off x="6833972" y="4470677"/>
                <a:ext cx="3104761" cy="1551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4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𝐹𝑎𝑡𝑜𝑟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2DDBE9A0-67CA-4D27-8008-A230D597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972" y="4470677"/>
                <a:ext cx="3104761" cy="15511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ED2C3912-DCBA-05CD-A6B6-77983C527824}"/>
                  </a:ext>
                </a:extLst>
              </p:cNvPr>
              <p:cNvSpPr txBox="1"/>
              <p:nvPr/>
            </p:nvSpPr>
            <p:spPr>
              <a:xfrm>
                <a:off x="7025425" y="814862"/>
                <a:ext cx="2497607" cy="27699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𝑪𝒐𝒏𝒔𝒖𝒎𝒐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á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𝒈𝒖𝒂</m:t>
                      </m:r>
                      <m:r>
                        <m:rPr>
                          <m:nor/>
                        </m:rPr>
                        <a:rPr lang="pt-BR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nor/>
                        </m:rPr>
                        <a:rPr lang="pt-BR" i="1" dirty="0">
                          <a:latin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ED2C3912-DCBA-05CD-A6B6-77983C527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425" y="814862"/>
                <a:ext cx="2497607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07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98123"/>
              </p:ext>
            </p:extLst>
          </p:nvPr>
        </p:nvGraphicFramePr>
        <p:xfrm>
          <a:off x="1685426" y="1551689"/>
          <a:ext cx="8539796" cy="431562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14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8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MF</a:t>
                      </a:r>
                    </a:p>
                  </a:txBody>
                  <a:tcPr marL="0" marR="0" marT="0" marB="0" anchor="ctr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>
                      <a:noFill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Dimensão máxima</a:t>
                      </a:r>
                      <a:r>
                        <a:rPr sz="220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2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71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9,5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19,0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32,0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38,0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1714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15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1,8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0,645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0,770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0,795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0,820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0,845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46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0,625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0,750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0,775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0,800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0,825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12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2,2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0,605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0,730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0,755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0,780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0,805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12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2,4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9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0,585</a:t>
                      </a:r>
                      <a:endParaRPr sz="2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0,710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0,735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0,760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0,785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47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2,6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0,565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0,690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0,715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0,740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0,765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12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2,8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0,545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0,670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0,695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0,720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0,745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013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9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0,525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0,650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0,675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0,700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0,725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347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3,2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0,505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0,630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0,655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0,680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0,705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012"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3,4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45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0,485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0,610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0,635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0,660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0,685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013"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3,6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5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0,465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0,590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0,615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0,640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0,665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object 4"/>
          <p:cNvSpPr txBox="1">
            <a:spLocks/>
          </p:cNvSpPr>
          <p:nvPr/>
        </p:nvSpPr>
        <p:spPr>
          <a:xfrm>
            <a:off x="3486806" y="159378"/>
            <a:ext cx="5218388" cy="5366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 anchor="ctr">
            <a:spAutoFit/>
          </a:bodyPr>
          <a:lstStyle>
            <a:lvl1pPr algn="ctr" defTabSz="864291" rtl="0" eaLnBrk="1" latinLnBrk="0" hangingPunct="1">
              <a:spcBef>
                <a:spcPct val="0"/>
              </a:spcBef>
              <a:buNone/>
              <a:defRPr sz="33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21"/>
            <a:r>
              <a:rPr lang="pt-BR" sz="3487" spc="-16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Método de dosagem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07937FD-242A-42BF-9D56-9502936E1541}"/>
                  </a:ext>
                </a:extLst>
              </p:cNvPr>
              <p:cNvSpPr txBox="1"/>
              <p:nvPr/>
            </p:nvSpPr>
            <p:spPr>
              <a:xfrm>
                <a:off x="1142744" y="6026304"/>
                <a:ext cx="27890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 .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𝑏𝑟𝑖𝑡𝑎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07937FD-242A-42BF-9D56-9502936E1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44" y="6026304"/>
                <a:ext cx="278909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3795B0-A21E-48B0-963E-E0B9835BE161}"/>
                  </a:ext>
                </a:extLst>
              </p:cNvPr>
              <p:cNvSpPr/>
              <p:nvPr/>
            </p:nvSpPr>
            <p:spPr>
              <a:xfrm>
                <a:off x="6096000" y="6218825"/>
                <a:ext cx="6051807" cy="599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7679" marR="5369" indent="-344258">
                  <a:lnSpc>
                    <a:spcPct val="101600"/>
                  </a:lnSpc>
                  <a:buClr>
                    <a:srgbClr val="FFFF00"/>
                  </a:buClr>
                  <a:buFont typeface="Wingdings"/>
                  <a:buChar char=""/>
                  <a:tabLst>
                    <a:tab pos="358350" algn="l"/>
                  </a:tabLst>
                </a:pPr>
                <a:r>
                  <a:rPr lang="pt-BR" sz="1400" i="1" spc="16" dirty="0" err="1">
                    <a:latin typeface="Times New Roman"/>
                    <a:cs typeface="Times New Roman"/>
                  </a:rPr>
                  <a:t>Vb</a:t>
                </a:r>
                <a:r>
                  <a:rPr lang="pt-BR" sz="1400" i="1" spc="16" dirty="0">
                    <a:latin typeface="Times New Roman"/>
                    <a:cs typeface="Times New Roman"/>
                  </a:rPr>
                  <a:t> </a:t>
                </a:r>
                <a:r>
                  <a:rPr lang="pt-BR" sz="1400" spc="16" dirty="0">
                    <a:latin typeface="Arial"/>
                    <a:cs typeface="Arial"/>
                  </a:rPr>
                  <a:t>= </a:t>
                </a:r>
                <a:r>
                  <a:rPr lang="pt-BR" sz="1400" spc="11" dirty="0">
                    <a:latin typeface="Arial"/>
                    <a:cs typeface="Arial"/>
                  </a:rPr>
                  <a:t>Volume </a:t>
                </a:r>
                <a:r>
                  <a:rPr lang="pt-BR" sz="1400" spc="16" dirty="0">
                    <a:latin typeface="Arial"/>
                    <a:cs typeface="Arial"/>
                  </a:rPr>
                  <a:t>do </a:t>
                </a:r>
                <a:r>
                  <a:rPr lang="pt-BR" sz="1400" spc="11" dirty="0">
                    <a:latin typeface="Arial"/>
                    <a:cs typeface="Arial"/>
                  </a:rPr>
                  <a:t>agregado graúdo </a:t>
                </a:r>
                <a:r>
                  <a:rPr lang="pt-BR" sz="1400" spc="5" dirty="0">
                    <a:latin typeface="Arial"/>
                    <a:cs typeface="Arial"/>
                  </a:rPr>
                  <a:t>(brita)  </a:t>
                </a:r>
                <a:r>
                  <a:rPr lang="pt-BR" sz="1400" spc="11" dirty="0">
                    <a:latin typeface="Arial"/>
                    <a:cs typeface="Arial"/>
                  </a:rPr>
                  <a:t>seco por </a:t>
                </a:r>
                <a:r>
                  <a:rPr lang="pt-BR" sz="1400" spc="16" dirty="0">
                    <a:latin typeface="Arial"/>
                    <a:cs typeface="Arial"/>
                  </a:rPr>
                  <a:t>m</a:t>
                </a:r>
                <a:r>
                  <a:rPr lang="pt-BR" sz="1400" spc="23" baseline="24074" dirty="0">
                    <a:latin typeface="Arial"/>
                    <a:cs typeface="Arial"/>
                  </a:rPr>
                  <a:t>3 </a:t>
                </a:r>
                <a:r>
                  <a:rPr lang="pt-BR" sz="1400" spc="16" dirty="0">
                    <a:latin typeface="Arial"/>
                    <a:cs typeface="Arial"/>
                  </a:rPr>
                  <a:t>de</a:t>
                </a:r>
                <a:r>
                  <a:rPr lang="pt-BR" sz="1400" spc="-85" dirty="0">
                    <a:latin typeface="Arial"/>
                    <a:cs typeface="Arial"/>
                  </a:rPr>
                  <a:t> </a:t>
                </a:r>
                <a:r>
                  <a:rPr lang="pt-BR" sz="1400" spc="11" dirty="0">
                    <a:latin typeface="Arial"/>
                    <a:cs typeface="Arial"/>
                  </a:rPr>
                  <a:t>concreto</a:t>
                </a:r>
                <a:endParaRPr lang="pt-BR" sz="1400" dirty="0">
                  <a:latin typeface="Arial"/>
                  <a:cs typeface="Arial"/>
                </a:endParaRPr>
              </a:p>
              <a:p>
                <a:pPr marL="357679" marR="559671" indent="-344258">
                  <a:lnSpc>
                    <a:spcPct val="101600"/>
                  </a:lnSpc>
                  <a:spcBef>
                    <a:spcPts val="550"/>
                  </a:spcBef>
                  <a:buClr>
                    <a:srgbClr val="FFFF00"/>
                  </a:buClr>
                  <a:buFont typeface="Wingdings"/>
                  <a:buChar char=""/>
                  <a:tabLst>
                    <a:tab pos="3583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𝑏𝑟𝑖𝑡𝑎</m:t>
                        </m:r>
                      </m:sub>
                    </m:sSub>
                  </m:oMath>
                </a14:m>
                <a:r>
                  <a:rPr lang="pt-BR" sz="1400" i="1" spc="16" dirty="0">
                    <a:latin typeface="Times New Roman"/>
                    <a:cs typeface="Times New Roman"/>
                  </a:rPr>
                  <a:t> </a:t>
                </a:r>
                <a:r>
                  <a:rPr lang="pt-BR" sz="1400" spc="16" dirty="0">
                    <a:latin typeface="Arial"/>
                    <a:cs typeface="Arial"/>
                  </a:rPr>
                  <a:t>= Massa </a:t>
                </a:r>
                <a:r>
                  <a:rPr lang="pt-BR" sz="1400" spc="11" dirty="0">
                    <a:latin typeface="Arial"/>
                    <a:cs typeface="Arial"/>
                  </a:rPr>
                  <a:t>unitária compactada </a:t>
                </a:r>
                <a:r>
                  <a:rPr lang="pt-BR" sz="1400" spc="16" dirty="0">
                    <a:latin typeface="Arial"/>
                    <a:cs typeface="Arial"/>
                  </a:rPr>
                  <a:t>do </a:t>
                </a:r>
                <a:r>
                  <a:rPr lang="pt-BR" sz="1400" spc="11" dirty="0">
                    <a:latin typeface="Arial"/>
                    <a:cs typeface="Arial"/>
                  </a:rPr>
                  <a:t>agregado graúdo</a:t>
                </a:r>
                <a:endParaRPr lang="pt-BR" sz="1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3795B0-A21E-48B0-963E-E0B9835BE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218825"/>
                <a:ext cx="6051807" cy="599844"/>
              </a:xfrm>
              <a:prstGeom prst="rect">
                <a:avLst/>
              </a:prstGeom>
              <a:blipFill>
                <a:blip r:embed="rId3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3744459-4B56-090C-9753-A014AA68944B}"/>
                  </a:ext>
                </a:extLst>
              </p:cNvPr>
              <p:cNvSpPr txBox="1"/>
              <p:nvPr/>
            </p:nvSpPr>
            <p:spPr>
              <a:xfrm>
                <a:off x="908760" y="929681"/>
                <a:ext cx="3957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𝑪𝒐𝒏𝒔𝒖𝒎𝒐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𝒂𝒈𝒓𝒆𝒈𝒂𝒅𝒐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𝒈𝒓𝒂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/>
                          <a:cs typeface="Times New Roman"/>
                        </a:rPr>
                        <m:t>(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/>
                          <a:cs typeface="Times New Roman"/>
                        </a:rPr>
                        <m:t>V</m:t>
                      </m:r>
                      <m:r>
                        <m:rPr>
                          <m:nor/>
                        </m:rPr>
                        <a:rPr lang="pt-BR" i="1" baseline="-20061" dirty="0">
                          <a:latin typeface="Times New Roman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3744459-4B56-090C-9753-A014AA689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60" y="929681"/>
                <a:ext cx="3957815" cy="276999"/>
              </a:xfrm>
              <a:prstGeom prst="rect">
                <a:avLst/>
              </a:prstGeom>
              <a:blipFill>
                <a:blip r:embed="rId4"/>
                <a:stretch>
                  <a:fillRect t="-6667" r="-92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0BFC26-84ED-36DF-720A-04BA19FE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800" dirty="0"/>
              <a:t>Método de Dosagem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BC85164-CA7B-16E2-112F-D0BFFD346E32}"/>
                  </a:ext>
                </a:extLst>
              </p:cNvPr>
              <p:cNvSpPr txBox="1"/>
              <p:nvPr/>
            </p:nvSpPr>
            <p:spPr>
              <a:xfrm>
                <a:off x="6028305" y="1244993"/>
                <a:ext cx="5368521" cy="955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40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4000" b="0" i="1" smtClean="0">
                        <a:latin typeface="Cambria Math" panose="02040503050406030204" pitchFamily="18" charset="0"/>
                      </a:rPr>
                      <m:t>( </m:t>
                    </m:r>
                    <m:f>
                      <m:fPr>
                        <m:ctrlPr>
                          <a:rPr lang="pt-BR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pt-BR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4000" dirty="0"/>
                      <m:t>+</m:t>
                    </m:r>
                    <m:r>
                      <m:rPr>
                        <m:nor/>
                      </m:rPr>
                      <a:rPr lang="pt-BR" sz="4000" b="0" i="0" dirty="0" smtClean="0"/>
                      <m:t> </m:t>
                    </m:r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4000" dirty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4000" dirty="0"/>
                  <a:t> )</a:t>
                </a: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BC85164-CA7B-16E2-112F-D0BFFD346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05" y="1244993"/>
                <a:ext cx="5368521" cy="955262"/>
              </a:xfrm>
              <a:prstGeom prst="rect">
                <a:avLst/>
              </a:prstGeom>
              <a:blipFill>
                <a:blip r:embed="rId2"/>
                <a:stretch>
                  <a:fillRect t="-1911" r="-4654" b="-101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8F6FDEF-7B6F-E8EF-689E-781018CD3F16}"/>
                  </a:ext>
                </a:extLst>
              </p:cNvPr>
              <p:cNvSpPr txBox="1"/>
              <p:nvPr/>
            </p:nvSpPr>
            <p:spPr>
              <a:xfrm>
                <a:off x="7711178" y="2808514"/>
                <a:ext cx="280288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8F6FDEF-7B6F-E8EF-689E-781018CD3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78" y="2808514"/>
                <a:ext cx="280288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11">
            <a:extLst>
              <a:ext uri="{FF2B5EF4-FFF2-40B4-BE49-F238E27FC236}">
                <a16:creationId xmlns:a16="http://schemas.microsoft.com/office/drawing/2014/main" id="{4EF5CD73-D5BB-FD2A-057D-DF72C2B6DE5F}"/>
              </a:ext>
            </a:extLst>
          </p:cNvPr>
          <p:cNvSpPr txBox="1"/>
          <p:nvPr/>
        </p:nvSpPr>
        <p:spPr>
          <a:xfrm>
            <a:off x="5276796" y="2080263"/>
            <a:ext cx="2262229" cy="2649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21"/>
            <a:r>
              <a:rPr sz="1200" spc="5" dirty="0">
                <a:latin typeface="Arial"/>
                <a:cs typeface="Arial"/>
              </a:rPr>
              <a:t>Onde:</a:t>
            </a:r>
            <a:endParaRPr sz="1200" dirty="0">
              <a:latin typeface="Arial"/>
              <a:cs typeface="Arial"/>
            </a:endParaRPr>
          </a:p>
          <a:p>
            <a:pPr marL="13421">
              <a:spcBef>
                <a:spcPts val="983"/>
              </a:spcBef>
            </a:pPr>
            <a:r>
              <a:rPr sz="1200" i="1" spc="5" dirty="0">
                <a:latin typeface="Times New Roman"/>
                <a:cs typeface="Times New Roman"/>
              </a:rPr>
              <a:t>Vm </a:t>
            </a:r>
            <a:r>
              <a:rPr sz="1200" spc="5" dirty="0">
                <a:latin typeface="Arial"/>
                <a:cs typeface="Arial"/>
              </a:rPr>
              <a:t>volume </a:t>
            </a:r>
            <a:r>
              <a:rPr sz="1200" spc="11" dirty="0">
                <a:latin typeface="Arial"/>
                <a:cs typeface="Arial"/>
              </a:rPr>
              <a:t>de</a:t>
            </a:r>
            <a:r>
              <a:rPr sz="1200" spc="-21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areia</a:t>
            </a:r>
            <a:endParaRPr sz="1200" dirty="0">
              <a:latin typeface="Arial"/>
              <a:cs typeface="Arial"/>
            </a:endParaRPr>
          </a:p>
          <a:p>
            <a:pPr marL="13421">
              <a:spcBef>
                <a:spcPts val="993"/>
              </a:spcBef>
            </a:pPr>
            <a:r>
              <a:rPr sz="1200" i="1" spc="11" dirty="0">
                <a:latin typeface="Times New Roman"/>
                <a:cs typeface="Times New Roman"/>
              </a:rPr>
              <a:t>Cc </a:t>
            </a:r>
            <a:r>
              <a:rPr sz="1200" spc="11" dirty="0">
                <a:latin typeface="Arial"/>
                <a:cs typeface="Arial"/>
              </a:rPr>
              <a:t>consumo de</a:t>
            </a:r>
            <a:r>
              <a:rPr sz="1200" spc="-48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cimento</a:t>
            </a:r>
            <a:endParaRPr sz="1200" dirty="0">
              <a:latin typeface="Arial"/>
              <a:cs typeface="Arial"/>
            </a:endParaRPr>
          </a:p>
          <a:p>
            <a:pPr marL="13421">
              <a:spcBef>
                <a:spcPts val="993"/>
              </a:spcBef>
            </a:pPr>
            <a:r>
              <a:rPr sz="1200" i="1" spc="11" dirty="0">
                <a:latin typeface="Times New Roman"/>
                <a:cs typeface="Times New Roman"/>
              </a:rPr>
              <a:t>Cb </a:t>
            </a:r>
            <a:r>
              <a:rPr sz="1200" spc="11" dirty="0">
                <a:latin typeface="Arial"/>
                <a:cs typeface="Arial"/>
              </a:rPr>
              <a:t>consumo de</a:t>
            </a:r>
            <a:r>
              <a:rPr sz="1200" spc="-58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brita</a:t>
            </a:r>
            <a:endParaRPr sz="1200" dirty="0">
              <a:latin typeface="Arial"/>
              <a:cs typeface="Arial"/>
            </a:endParaRPr>
          </a:p>
          <a:p>
            <a:pPr marL="13421">
              <a:spcBef>
                <a:spcPts val="993"/>
              </a:spcBef>
            </a:pPr>
            <a:r>
              <a:rPr sz="1200" i="1" spc="11" dirty="0">
                <a:latin typeface="Times New Roman"/>
                <a:cs typeface="Times New Roman"/>
              </a:rPr>
              <a:t>Ca </a:t>
            </a:r>
            <a:r>
              <a:rPr sz="1200" spc="11" dirty="0">
                <a:latin typeface="Arial"/>
                <a:cs typeface="Arial"/>
              </a:rPr>
              <a:t>consumo de</a:t>
            </a:r>
            <a:r>
              <a:rPr sz="1200" spc="-111" dirty="0">
                <a:latin typeface="Arial"/>
                <a:cs typeface="Arial"/>
              </a:rPr>
              <a:t> </a:t>
            </a:r>
            <a:r>
              <a:rPr sz="1200" spc="11" dirty="0">
                <a:latin typeface="Arial"/>
                <a:cs typeface="Arial"/>
              </a:rPr>
              <a:t>água</a:t>
            </a:r>
            <a:endParaRPr sz="1200" dirty="0">
              <a:latin typeface="Arial"/>
              <a:cs typeface="Arial"/>
            </a:endParaRPr>
          </a:p>
          <a:p>
            <a:pPr marL="13421">
              <a:spcBef>
                <a:spcPts val="998"/>
              </a:spcBef>
            </a:pPr>
            <a:r>
              <a:rPr sz="1200" i="1" spc="5" dirty="0">
                <a:latin typeface="Times New Roman"/>
                <a:cs typeface="Times New Roman"/>
              </a:rPr>
              <a:t>Cm </a:t>
            </a:r>
            <a:r>
              <a:rPr sz="1200" spc="11" dirty="0">
                <a:latin typeface="Arial"/>
                <a:cs typeface="Arial"/>
              </a:rPr>
              <a:t>consumo de</a:t>
            </a:r>
            <a:r>
              <a:rPr sz="1200" spc="-42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areia</a:t>
            </a:r>
            <a:endParaRPr sz="1200" dirty="0">
              <a:latin typeface="Arial"/>
              <a:cs typeface="Arial"/>
            </a:endParaRPr>
          </a:p>
          <a:p>
            <a:pPr marL="13421">
              <a:spcBef>
                <a:spcPts val="925"/>
              </a:spcBef>
            </a:pPr>
            <a:r>
              <a:rPr sz="1200" spc="-26" dirty="0">
                <a:latin typeface="Symbol"/>
                <a:cs typeface="Symbol"/>
              </a:rPr>
              <a:t></a:t>
            </a:r>
            <a:r>
              <a:rPr sz="1200" i="1" spc="-39" baseline="-21164" dirty="0">
                <a:latin typeface="Times New Roman"/>
                <a:cs typeface="Times New Roman"/>
              </a:rPr>
              <a:t>c  </a:t>
            </a:r>
            <a:r>
              <a:rPr sz="1200" spc="11" dirty="0">
                <a:latin typeface="Arial"/>
                <a:cs typeface="Arial"/>
              </a:rPr>
              <a:t>massa </a:t>
            </a:r>
            <a:r>
              <a:rPr sz="1200" spc="5" dirty="0">
                <a:latin typeface="Arial"/>
                <a:cs typeface="Arial"/>
              </a:rPr>
              <a:t>específica </a:t>
            </a:r>
            <a:r>
              <a:rPr sz="1200" spc="11" dirty="0">
                <a:latin typeface="Arial"/>
                <a:cs typeface="Arial"/>
              </a:rPr>
              <a:t>do</a:t>
            </a:r>
            <a:r>
              <a:rPr sz="1200" spc="-21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cimento</a:t>
            </a:r>
            <a:endParaRPr sz="1200" dirty="0">
              <a:latin typeface="Arial"/>
              <a:cs typeface="Arial"/>
            </a:endParaRPr>
          </a:p>
          <a:p>
            <a:pPr marL="13421">
              <a:spcBef>
                <a:spcPts val="866"/>
              </a:spcBef>
            </a:pPr>
            <a:r>
              <a:rPr sz="1200" spc="-26" dirty="0">
                <a:latin typeface="Symbol"/>
                <a:cs typeface="Symbol"/>
              </a:rPr>
              <a:t></a:t>
            </a:r>
            <a:r>
              <a:rPr sz="1200" i="1" spc="-39" baseline="-21164" dirty="0">
                <a:latin typeface="Times New Roman"/>
                <a:cs typeface="Times New Roman"/>
              </a:rPr>
              <a:t>b </a:t>
            </a:r>
            <a:r>
              <a:rPr sz="1200" spc="11" dirty="0">
                <a:latin typeface="Arial"/>
                <a:cs typeface="Arial"/>
              </a:rPr>
              <a:t>massa </a:t>
            </a:r>
            <a:r>
              <a:rPr sz="1200" spc="5" dirty="0">
                <a:latin typeface="Arial"/>
                <a:cs typeface="Arial"/>
              </a:rPr>
              <a:t>específica </a:t>
            </a:r>
            <a:r>
              <a:rPr sz="1200" spc="11" dirty="0">
                <a:latin typeface="Arial"/>
                <a:cs typeface="Arial"/>
              </a:rPr>
              <a:t>da</a:t>
            </a:r>
            <a:r>
              <a:rPr sz="1200" spc="5" dirty="0">
                <a:latin typeface="Arial"/>
                <a:cs typeface="Arial"/>
              </a:rPr>
              <a:t> brita</a:t>
            </a:r>
            <a:endParaRPr sz="1200" dirty="0">
              <a:latin typeface="Arial"/>
              <a:cs typeface="Arial"/>
            </a:endParaRPr>
          </a:p>
          <a:p>
            <a:pPr marL="13421">
              <a:spcBef>
                <a:spcPts val="866"/>
              </a:spcBef>
            </a:pPr>
            <a:r>
              <a:rPr sz="1200" spc="-26" dirty="0">
                <a:latin typeface="Symbol"/>
                <a:cs typeface="Symbol"/>
              </a:rPr>
              <a:t></a:t>
            </a:r>
            <a:r>
              <a:rPr sz="1200" i="1" spc="-39" baseline="-21164" dirty="0">
                <a:latin typeface="Times New Roman"/>
                <a:cs typeface="Times New Roman"/>
              </a:rPr>
              <a:t>a </a:t>
            </a:r>
            <a:r>
              <a:rPr sz="1200" spc="11" dirty="0">
                <a:latin typeface="Arial"/>
                <a:cs typeface="Arial"/>
              </a:rPr>
              <a:t>massa </a:t>
            </a:r>
            <a:r>
              <a:rPr sz="1200" spc="5" dirty="0">
                <a:latin typeface="Arial"/>
                <a:cs typeface="Arial"/>
              </a:rPr>
              <a:t>específica </a:t>
            </a:r>
            <a:r>
              <a:rPr sz="1200" spc="11" dirty="0">
                <a:latin typeface="Arial"/>
                <a:cs typeface="Arial"/>
              </a:rPr>
              <a:t>da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1" dirty="0">
                <a:latin typeface="Arial"/>
                <a:cs typeface="Arial"/>
              </a:rPr>
              <a:t>água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2CADD4F-3F58-E2EB-F314-2195A266F67A}"/>
                  </a:ext>
                </a:extLst>
              </p:cNvPr>
              <p:cNvSpPr txBox="1"/>
              <p:nvPr/>
            </p:nvSpPr>
            <p:spPr>
              <a:xfrm>
                <a:off x="7768011" y="4812931"/>
                <a:ext cx="3256341" cy="1260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40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40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2CADD4F-3F58-E2EB-F314-2195A266F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11" y="4812931"/>
                <a:ext cx="3256341" cy="1260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1CC8B8D-37ED-4F4D-B30D-41D9C56EC784}"/>
                  </a:ext>
                </a:extLst>
              </p:cNvPr>
              <p:cNvSpPr txBox="1"/>
              <p:nvPr/>
            </p:nvSpPr>
            <p:spPr>
              <a:xfrm>
                <a:off x="8094542" y="3639306"/>
                <a:ext cx="2603277" cy="27699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𝑨𝒑𝒓𝒆𝒔𝒆𝒏𝒕𝒂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𝑻𝒓𝒂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1CC8B8D-37ED-4F4D-B30D-41D9C56E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542" y="3639306"/>
                <a:ext cx="260327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CE6FCF9-4DC2-C624-FBCE-92F8F5B43537}"/>
                  </a:ext>
                </a:extLst>
              </p:cNvPr>
              <p:cNvSpPr txBox="1"/>
              <p:nvPr/>
            </p:nvSpPr>
            <p:spPr>
              <a:xfrm>
                <a:off x="6404664" y="740052"/>
                <a:ext cx="3784690" cy="27655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𝑪𝒐𝒏𝒔𝒖𝒎𝒐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𝒂𝒈𝒓𝒆𝒈𝒂𝒅𝒐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𝒎𝒊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m:rPr>
                          <m:nor/>
                        </m:rPr>
                        <a:rPr lang="pt-BR" i="1" dirty="0">
                          <a:latin typeface="Times New Roman"/>
                          <a:cs typeface="Times New Roman"/>
                        </a:rPr>
                        <m:t>(</m:t>
                      </m:r>
                      <m:r>
                        <m:rPr>
                          <m:nor/>
                        </m:rPr>
                        <a:rPr lang="pt-BR" i="1" dirty="0">
                          <a:latin typeface="Times New Roman"/>
                          <a:cs typeface="Times New Roman"/>
                        </a:rPr>
                        <m:t>Cm</m:t>
                      </m:r>
                      <m:r>
                        <m:rPr>
                          <m:nor/>
                        </m:rPr>
                        <a:rPr lang="pt-BR" i="1" dirty="0">
                          <a:latin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CE6FCF9-4DC2-C624-FBCE-92F8F5B43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664" y="740052"/>
                <a:ext cx="3784690" cy="276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83E6189-1FF8-185A-3C2D-AD28D57CE45D}"/>
                  </a:ext>
                </a:extLst>
              </p:cNvPr>
              <p:cNvSpPr txBox="1"/>
              <p:nvPr/>
            </p:nvSpPr>
            <p:spPr>
              <a:xfrm>
                <a:off x="7753305" y="4061507"/>
                <a:ext cx="3201069" cy="751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𝑐𝑖𝑚𝑒𝑛𝑡𝑜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𝑎𝑟𝑒𝑖𝑎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𝑏𝑟𝑖𝑡𝑎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𝑓𝑎𝑡𝑜𝑟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b="0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83E6189-1FF8-185A-3C2D-AD28D57CE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05" y="4061507"/>
                <a:ext cx="3201069" cy="751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49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0BFC26-84ED-36DF-720A-04BA19FE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800" dirty="0"/>
              <a:t>Fórmula de Molinari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D196A33-D043-F6E2-1AE0-1FD22109DC8F}"/>
                  </a:ext>
                </a:extLst>
              </p:cNvPr>
              <p:cNvSpPr txBox="1"/>
              <p:nvPr/>
            </p:nvSpPr>
            <p:spPr>
              <a:xfrm>
                <a:off x="5356149" y="1045521"/>
                <a:ext cx="6190786" cy="8350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𝐶𝑜𝑚𝑢𝑚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400 ℓ)</m:t>
                          </m:r>
                        </m:num>
                        <m:den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𝑐𝑖𝑚𝑒𝑛𝑡𝑜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𝑎𝑔𝑟𝑒𝑔𝑎𝑑𝑜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𝑢𝑑𝑜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𝑎𝑔𝑟𝑒𝑔𝑎𝑑𝑜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𝑔𝑟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𝑢𝑑𝑜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𝑓𝑎𝑡𝑜𝑟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D196A33-D043-F6E2-1AE0-1FD22109D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49" y="1045521"/>
                <a:ext cx="6190786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579CB68-6230-6E79-7924-125A421A97AA}"/>
                  </a:ext>
                </a:extLst>
              </p:cNvPr>
              <p:cNvSpPr txBox="1"/>
              <p:nvPr/>
            </p:nvSpPr>
            <p:spPr>
              <a:xfrm>
                <a:off x="7348421" y="4936116"/>
                <a:ext cx="25521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𝑐𝑖𝑚𝑒𝑛𝑡𝑜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→3,14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𝑔𝑓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579CB68-6230-6E79-7924-125A421A9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21" y="4936116"/>
                <a:ext cx="2552114" cy="369332"/>
              </a:xfrm>
              <a:prstGeom prst="rect">
                <a:avLst/>
              </a:prstGeom>
              <a:blipFill>
                <a:blip r:embed="rId3"/>
                <a:stretch>
                  <a:fillRect r="-239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002741F-93DB-ABA5-7F9C-108BF785F230}"/>
                  </a:ext>
                </a:extLst>
              </p:cNvPr>
              <p:cNvSpPr txBox="1"/>
              <p:nvPr/>
            </p:nvSpPr>
            <p:spPr>
              <a:xfrm>
                <a:off x="7348421" y="5305448"/>
                <a:ext cx="22144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𝑎𝑟𝑒𝑖𝑎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→2,6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𝑔𝑓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002741F-93DB-ABA5-7F9C-108BF785F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21" y="5305448"/>
                <a:ext cx="2214489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3E36DBA-7AE5-DFFC-71C6-FA5C34B9D81F}"/>
                  </a:ext>
                </a:extLst>
              </p:cNvPr>
              <p:cNvSpPr txBox="1"/>
              <p:nvPr/>
            </p:nvSpPr>
            <p:spPr>
              <a:xfrm>
                <a:off x="7348420" y="5674780"/>
                <a:ext cx="22144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𝑏𝑟𝑖𝑡𝑎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→2,8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𝑔𝑓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3E36DBA-7AE5-DFFC-71C6-FA5C34B9D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20" y="5674780"/>
                <a:ext cx="221448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AD1620A-1AF1-55C6-74C0-0C8C859F9E8A}"/>
                  </a:ext>
                </a:extLst>
              </p:cNvPr>
              <p:cNvSpPr txBox="1"/>
              <p:nvPr/>
            </p:nvSpPr>
            <p:spPr>
              <a:xfrm>
                <a:off x="6979058" y="3069010"/>
                <a:ext cx="30815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𝑐𝑖𝑚𝑒𝑛𝑡𝑜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→1,4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𝑔𝑓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AD1620A-1AF1-55C6-74C0-0C8C859F9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58" y="3069010"/>
                <a:ext cx="308150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4043FD-52CB-5D7D-1020-09480F12ED44}"/>
                  </a:ext>
                </a:extLst>
              </p:cNvPr>
              <p:cNvSpPr txBox="1"/>
              <p:nvPr/>
            </p:nvSpPr>
            <p:spPr>
              <a:xfrm>
                <a:off x="7174206" y="3438342"/>
                <a:ext cx="25761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𝑎𝑟𝑒𝑖𝑎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→1,51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𝑔𝑓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4043FD-52CB-5D7D-1020-09480F12E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206" y="3438342"/>
                <a:ext cx="257611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971CC23-5C4D-F80F-5F41-F82E04D2948E}"/>
                  </a:ext>
                </a:extLst>
              </p:cNvPr>
              <p:cNvSpPr txBox="1"/>
              <p:nvPr/>
            </p:nvSpPr>
            <p:spPr>
              <a:xfrm>
                <a:off x="7142121" y="3811852"/>
                <a:ext cx="25761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𝑏𝑟𝑖𝑡𝑎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→1,65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𝑔𝑓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971CC23-5C4D-F80F-5F41-F82E04D29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121" y="3811852"/>
                <a:ext cx="2576115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A714661-7819-609B-7264-A18A7676A70A}"/>
                  </a:ext>
                </a:extLst>
              </p:cNvPr>
              <p:cNvSpPr txBox="1"/>
              <p:nvPr/>
            </p:nvSpPr>
            <p:spPr>
              <a:xfrm>
                <a:off x="7348420" y="2654300"/>
                <a:ext cx="2369816" cy="27699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𝑢𝑛𝑖𝑡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𝑟𝑖𝑎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A714661-7819-609B-7264-A18A7676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20" y="2654300"/>
                <a:ext cx="236981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E52FC83-DCDC-5269-9822-B7B5938E1862}"/>
                  </a:ext>
                </a:extLst>
              </p:cNvPr>
              <p:cNvSpPr txBox="1"/>
              <p:nvPr/>
            </p:nvSpPr>
            <p:spPr>
              <a:xfrm>
                <a:off x="7602752" y="4507579"/>
                <a:ext cx="1861151" cy="276999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𝑒𝑠𝑝𝑒𝑐𝑖𝑓𝑖𝑐𝑎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E52FC83-DCDC-5269-9822-B7B5938E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752" y="4507579"/>
                <a:ext cx="186115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85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0BFC26-84ED-36DF-720A-04BA19FE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800"/>
              <a:t>Expressão do Traço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7441698-C26D-B920-3879-9BE040E81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3706" y="815927"/>
                <a:ext cx="6413229" cy="4947560"/>
              </a:xfrm>
            </p:spPr>
            <p:txBody>
              <a:bodyPr anchor="t">
                <a:noAutofit/>
              </a:bodyPr>
              <a:lstStyle/>
              <a:p>
                <a:r>
                  <a:rPr lang="pt-BR" sz="1500" dirty="0"/>
                  <a:t>A expressão do traço unitário de concreto segue a configuração:</a:t>
                </a:r>
              </a:p>
              <a:p>
                <a:endParaRPr lang="pt-BR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>
                          <a:latin typeface="Cambria Math" panose="02040503050406030204" pitchFamily="18" charset="0"/>
                        </a:rPr>
                        <m:t>1:</m:t>
                      </m:r>
                      <m:r>
                        <a:rPr lang="pt-BR" sz="15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500" b="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1500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1500" b="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1500" b="0" i="1">
                          <a:latin typeface="Cambria Math" panose="02040503050406030204" pitchFamily="18" charset="0"/>
                        </a:rPr>
                        <m:t>𝐹𝑎𝑡𝑜𝑟</m:t>
                      </m:r>
                      <m:f>
                        <m:fPr>
                          <m:ctrlPr>
                            <a:rPr lang="pt-BR" sz="15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5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pt-BR" sz="15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sz="1500" b="0" dirty="0"/>
              </a:p>
              <a:p>
                <a:pPr marL="0" indent="0">
                  <a:buNone/>
                </a:pPr>
                <a:r>
                  <a:rPr lang="pt-BR" sz="1600" dirty="0"/>
                  <a:t>onde:</a:t>
                </a:r>
              </a:p>
              <a:p>
                <a:r>
                  <a:rPr lang="pt-BR" sz="1600" dirty="0"/>
                  <a:t>1: Massa de cimento em relação à Massa de cimento (Mc/Mc = 1);</a:t>
                </a:r>
              </a:p>
              <a:p>
                <a:r>
                  <a:rPr lang="pt-BR" sz="1600" dirty="0"/>
                  <a:t>a: Massa de areia em relação à Massa de cimento (</a:t>
                </a:r>
                <a:r>
                  <a:rPr lang="pt-BR" sz="1600" dirty="0" err="1"/>
                  <a:t>Ma</a:t>
                </a:r>
                <a:r>
                  <a:rPr lang="pt-BR" sz="1600" dirty="0"/>
                  <a:t>/Mc = a);</a:t>
                </a:r>
              </a:p>
              <a:p>
                <a:r>
                  <a:rPr lang="pt-BR" sz="1600" dirty="0"/>
                  <a:t>b: Massa de brita em relação à Massa de cimento (Mb/Mc = b);</a:t>
                </a:r>
              </a:p>
              <a:p>
                <a:r>
                  <a:rPr lang="pt-BR" sz="1600" dirty="0"/>
                  <a:t>a/c: Massa de água em relação à Massa de cimento (</a:t>
                </a:r>
                <a:r>
                  <a:rPr lang="pt-BR" sz="1600" dirty="0" err="1"/>
                  <a:t>Mágua</a:t>
                </a:r>
                <a:r>
                  <a:rPr lang="pt-BR" sz="1600" dirty="0"/>
                  <a:t>/Mc = a/c).</a:t>
                </a:r>
              </a:p>
              <a:p>
                <a:pPr marL="0" indent="0">
                  <a:buNone/>
                </a:pPr>
                <a:endParaRPr lang="pt-BR" sz="1600" dirty="0"/>
              </a:p>
              <a:p>
                <a:r>
                  <a:rPr lang="pt-BR" sz="1600" dirty="0" err="1"/>
                  <a:t>Ex</a:t>
                </a:r>
                <a:r>
                  <a:rPr lang="pt-BR" sz="1600" dirty="0"/>
                  <a:t>: Seja uma mistura para concreto composta por 1 saco de cimento, 150 kg de areia, 250 kg de brita 1 e 25 kg de água, então tem-se que:</a:t>
                </a:r>
              </a:p>
              <a:p>
                <a:r>
                  <a:rPr lang="pt-BR" sz="1600" dirty="0"/>
                  <a:t>50 / 50 : 150 / 50 : 250 / 50 : 25 / 50 (cimento : areia : brita : água)</a:t>
                </a:r>
              </a:p>
              <a:p>
                <a:r>
                  <a:rPr lang="pt-BR" sz="1600" dirty="0"/>
                  <a:t>Logo o traço será expresso como: 1 : 3 : 5 : 0,5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7441698-C26D-B920-3879-9BE040E81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3706" y="815927"/>
                <a:ext cx="6413229" cy="4947560"/>
              </a:xfrm>
              <a:blipFill>
                <a:blip r:embed="rId2"/>
                <a:stretch>
                  <a:fillRect l="-475" t="-6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26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10A53-43FD-58C6-F61C-2CD0D85A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9B6D01-1D28-B0B2-E423-2DC4466AD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BCD07D-8207-C2F1-526D-B107CF23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56FD92-2F01-1441-222A-B2131B8BF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807645-B094-FC88-6291-94D4B9DE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pt-BR" sz="4000" dirty="0"/>
              <a:t>Exemplo 01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BB9C2E-2EA1-E880-12F6-F4722853B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1F8DAB-01CD-701C-AE8B-AC54F775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542611"/>
          </a:xfrm>
        </p:spPr>
        <p:txBody>
          <a:bodyPr>
            <a:normAutofit/>
          </a:bodyPr>
          <a:lstStyle/>
          <a:p>
            <a:r>
              <a:rPr lang="pt-BR" sz="2200" dirty="0"/>
              <a:t>Dimensione o traço necessário para as condições dos dados abaixo.</a:t>
            </a:r>
          </a:p>
        </p:txBody>
      </p:sp>
      <p:sp>
        <p:nvSpPr>
          <p:cNvPr id="5" name="object 10"/>
          <p:cNvSpPr txBox="1"/>
          <p:nvPr/>
        </p:nvSpPr>
        <p:spPr>
          <a:xfrm>
            <a:off x="2274487" y="3165470"/>
            <a:ext cx="4664379" cy="355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679" indent="-344258">
              <a:buFont typeface="Wingdings"/>
              <a:buChar char=""/>
              <a:tabLst>
                <a:tab pos="357679" algn="l"/>
                <a:tab pos="358350" algn="l"/>
              </a:tabLst>
            </a:pPr>
            <a:r>
              <a:rPr sz="2008" b="1" spc="-5" dirty="0">
                <a:latin typeface="Arial"/>
                <a:cs typeface="Arial"/>
              </a:rPr>
              <a:t>Cimento CP II</a:t>
            </a:r>
            <a:r>
              <a:rPr sz="2008" b="1" spc="-85" dirty="0">
                <a:latin typeface="Arial"/>
                <a:cs typeface="Arial"/>
              </a:rPr>
              <a:t> </a:t>
            </a:r>
            <a:r>
              <a:rPr sz="2008" b="1" spc="-5" dirty="0">
                <a:latin typeface="Arial"/>
                <a:cs typeface="Arial"/>
              </a:rPr>
              <a:t>E-32</a:t>
            </a:r>
            <a:endParaRPr sz="2008" dirty="0">
              <a:latin typeface="Arial"/>
              <a:cs typeface="Arial"/>
            </a:endParaRPr>
          </a:p>
          <a:p>
            <a:pPr marL="472432">
              <a:spcBef>
                <a:spcPts val="502"/>
              </a:spcBef>
            </a:pPr>
            <a:r>
              <a:rPr sz="2008" dirty="0">
                <a:latin typeface="Symbol"/>
                <a:cs typeface="Symbol"/>
              </a:rPr>
              <a:t></a:t>
            </a:r>
            <a:r>
              <a:rPr sz="2008" dirty="0">
                <a:latin typeface="Times New Roman"/>
                <a:cs typeface="Times New Roman"/>
              </a:rPr>
              <a:t> </a:t>
            </a:r>
            <a:r>
              <a:rPr sz="2008" dirty="0">
                <a:latin typeface="Arial"/>
                <a:cs typeface="Arial"/>
              </a:rPr>
              <a:t>= </a:t>
            </a:r>
            <a:r>
              <a:rPr sz="2008" spc="-5" dirty="0">
                <a:latin typeface="Arial"/>
                <a:cs typeface="Arial"/>
              </a:rPr>
              <a:t>3100</a:t>
            </a:r>
            <a:r>
              <a:rPr sz="2008" spc="-53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kg/m³</a:t>
            </a:r>
            <a:endParaRPr sz="2008" dirty="0">
              <a:latin typeface="Arial"/>
              <a:cs typeface="Arial"/>
            </a:endParaRPr>
          </a:p>
          <a:p>
            <a:pPr marL="357679" indent="-344258">
              <a:spcBef>
                <a:spcPts val="454"/>
              </a:spcBef>
              <a:buFont typeface="Wingdings"/>
              <a:buChar char=""/>
              <a:tabLst>
                <a:tab pos="357679" algn="l"/>
                <a:tab pos="358350" algn="l"/>
              </a:tabLst>
            </a:pPr>
            <a:r>
              <a:rPr sz="2008" b="1" spc="-5" dirty="0">
                <a:latin typeface="Arial"/>
                <a:cs typeface="Arial"/>
              </a:rPr>
              <a:t>Areia</a:t>
            </a:r>
            <a:endParaRPr sz="2008" dirty="0">
              <a:latin typeface="Arial"/>
              <a:cs typeface="Arial"/>
            </a:endParaRPr>
          </a:p>
          <a:p>
            <a:pPr marL="472432">
              <a:spcBef>
                <a:spcPts val="476"/>
              </a:spcBef>
              <a:tabLst>
                <a:tab pos="1766251" algn="l"/>
              </a:tabLst>
            </a:pPr>
            <a:r>
              <a:rPr sz="2008" spc="-5" dirty="0">
                <a:latin typeface="Arial"/>
                <a:cs typeface="Arial"/>
              </a:rPr>
              <a:t>MF </a:t>
            </a:r>
            <a:r>
              <a:rPr sz="2008" dirty="0">
                <a:latin typeface="Arial"/>
                <a:cs typeface="Arial"/>
              </a:rPr>
              <a:t>=</a:t>
            </a:r>
            <a:r>
              <a:rPr sz="2008" spc="-5" dirty="0">
                <a:latin typeface="Arial"/>
                <a:cs typeface="Arial"/>
              </a:rPr>
              <a:t> 2,60</a:t>
            </a:r>
            <a:r>
              <a:rPr sz="2008" spc="-5" dirty="0">
                <a:latin typeface="Times New Roman"/>
                <a:cs typeface="Times New Roman"/>
              </a:rPr>
              <a:t>	</a:t>
            </a:r>
            <a:r>
              <a:rPr sz="2008" spc="-5" dirty="0">
                <a:latin typeface="Arial"/>
                <a:cs typeface="Arial"/>
              </a:rPr>
              <a:t>Inch. 30% c/ </a:t>
            </a:r>
            <a:r>
              <a:rPr lang="pt-BR" sz="2008" spc="-5" dirty="0">
                <a:latin typeface="Arial"/>
                <a:cs typeface="Arial"/>
              </a:rPr>
              <a:t>0</a:t>
            </a:r>
            <a:r>
              <a:rPr sz="2008" spc="-5" dirty="0">
                <a:latin typeface="Arial"/>
                <a:cs typeface="Arial"/>
              </a:rPr>
              <a:t>% de</a:t>
            </a:r>
            <a:r>
              <a:rPr sz="2008" spc="-79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umid.</a:t>
            </a:r>
            <a:endParaRPr sz="2008" dirty="0">
              <a:latin typeface="Arial"/>
              <a:cs typeface="Arial"/>
            </a:endParaRPr>
          </a:p>
          <a:p>
            <a:pPr marL="472432">
              <a:spcBef>
                <a:spcPts val="502"/>
              </a:spcBef>
            </a:pPr>
            <a:r>
              <a:rPr sz="2008" dirty="0">
                <a:latin typeface="Symbol"/>
                <a:cs typeface="Symbol"/>
              </a:rPr>
              <a:t></a:t>
            </a:r>
            <a:r>
              <a:rPr sz="2008" dirty="0">
                <a:latin typeface="Times New Roman"/>
                <a:cs typeface="Times New Roman"/>
              </a:rPr>
              <a:t> </a:t>
            </a:r>
            <a:r>
              <a:rPr sz="2008" dirty="0">
                <a:latin typeface="Arial"/>
                <a:cs typeface="Arial"/>
              </a:rPr>
              <a:t>= </a:t>
            </a:r>
            <a:r>
              <a:rPr sz="2008" spc="-5" dirty="0">
                <a:latin typeface="Arial"/>
                <a:cs typeface="Arial"/>
              </a:rPr>
              <a:t>2650</a:t>
            </a:r>
            <a:r>
              <a:rPr sz="2008" spc="-53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kg/m³</a:t>
            </a:r>
            <a:endParaRPr sz="2008" dirty="0">
              <a:latin typeface="Arial"/>
              <a:cs typeface="Arial"/>
            </a:endParaRPr>
          </a:p>
          <a:p>
            <a:pPr marL="472432">
              <a:spcBef>
                <a:spcPts val="476"/>
              </a:spcBef>
            </a:pPr>
            <a:r>
              <a:rPr sz="2008" dirty="0">
                <a:latin typeface="Symbol"/>
                <a:cs typeface="Symbol"/>
              </a:rPr>
              <a:t></a:t>
            </a:r>
            <a:r>
              <a:rPr sz="2008" dirty="0">
                <a:latin typeface="Times New Roman"/>
                <a:cs typeface="Times New Roman"/>
              </a:rPr>
              <a:t> </a:t>
            </a:r>
            <a:r>
              <a:rPr sz="2008" spc="-5" dirty="0">
                <a:latin typeface="Arial"/>
                <a:cs typeface="Arial"/>
              </a:rPr>
              <a:t>=1470 </a:t>
            </a:r>
            <a:r>
              <a:rPr sz="2008" dirty="0">
                <a:latin typeface="Arial"/>
                <a:cs typeface="Arial"/>
              </a:rPr>
              <a:t>kg/m</a:t>
            </a:r>
            <a:r>
              <a:rPr sz="1902" baseline="25462" dirty="0">
                <a:latin typeface="Arial"/>
                <a:cs typeface="Arial"/>
              </a:rPr>
              <a:t>3</a:t>
            </a:r>
            <a:r>
              <a:rPr sz="1902" spc="-245" baseline="25462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(solta)</a:t>
            </a:r>
            <a:endParaRPr sz="2008" dirty="0">
              <a:latin typeface="Arial"/>
              <a:cs typeface="Arial"/>
            </a:endParaRPr>
          </a:p>
          <a:p>
            <a:pPr marL="357679" indent="-344258">
              <a:spcBef>
                <a:spcPts val="454"/>
              </a:spcBef>
              <a:buFont typeface="Wingdings"/>
              <a:buChar char=""/>
              <a:tabLst>
                <a:tab pos="357679" algn="l"/>
                <a:tab pos="358350" algn="l"/>
              </a:tabLst>
            </a:pPr>
            <a:r>
              <a:rPr sz="2008" b="1" spc="-5" dirty="0">
                <a:latin typeface="Arial"/>
                <a:cs typeface="Arial"/>
              </a:rPr>
              <a:t>Brita</a:t>
            </a:r>
            <a:endParaRPr sz="2008" dirty="0">
              <a:latin typeface="Arial"/>
              <a:cs typeface="Arial"/>
            </a:endParaRPr>
          </a:p>
          <a:p>
            <a:pPr marL="472432">
              <a:spcBef>
                <a:spcPts val="497"/>
              </a:spcBef>
            </a:pPr>
            <a:r>
              <a:rPr sz="2008" dirty="0">
                <a:latin typeface="Symbol"/>
                <a:cs typeface="Symbol"/>
              </a:rPr>
              <a:t></a:t>
            </a:r>
            <a:r>
              <a:rPr sz="2008" dirty="0">
                <a:latin typeface="Times New Roman"/>
                <a:cs typeface="Times New Roman"/>
              </a:rPr>
              <a:t> </a:t>
            </a:r>
            <a:r>
              <a:rPr sz="2008" dirty="0">
                <a:latin typeface="Arial"/>
                <a:cs typeface="Arial"/>
              </a:rPr>
              <a:t>= </a:t>
            </a:r>
            <a:r>
              <a:rPr sz="2008" spc="-5" dirty="0">
                <a:latin typeface="Arial"/>
                <a:cs typeface="Arial"/>
              </a:rPr>
              <a:t>2700</a:t>
            </a:r>
            <a:r>
              <a:rPr sz="2008" spc="-53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kg/m³</a:t>
            </a:r>
            <a:endParaRPr sz="2008" dirty="0">
              <a:latin typeface="Arial"/>
              <a:cs typeface="Arial"/>
            </a:endParaRPr>
          </a:p>
          <a:p>
            <a:pPr marL="472432">
              <a:spcBef>
                <a:spcPts val="74"/>
              </a:spcBef>
            </a:pPr>
            <a:r>
              <a:rPr sz="2008" dirty="0">
                <a:latin typeface="Symbol"/>
                <a:cs typeface="Symbol"/>
              </a:rPr>
              <a:t></a:t>
            </a:r>
            <a:r>
              <a:rPr sz="2008" dirty="0">
                <a:latin typeface="Times New Roman"/>
                <a:cs typeface="Times New Roman"/>
              </a:rPr>
              <a:t> </a:t>
            </a:r>
            <a:r>
              <a:rPr sz="2008" dirty="0">
                <a:latin typeface="Arial"/>
                <a:cs typeface="Arial"/>
              </a:rPr>
              <a:t>= </a:t>
            </a:r>
            <a:r>
              <a:rPr sz="2008" spc="-5" dirty="0">
                <a:latin typeface="Arial"/>
                <a:cs typeface="Arial"/>
              </a:rPr>
              <a:t>1500 kg/m³</a:t>
            </a:r>
            <a:r>
              <a:rPr sz="2008" spc="-48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(compac.)</a:t>
            </a:r>
            <a:endParaRPr sz="2008" dirty="0">
              <a:latin typeface="Arial"/>
              <a:cs typeface="Arial"/>
            </a:endParaRPr>
          </a:p>
          <a:p>
            <a:pPr marL="472432"/>
            <a:r>
              <a:rPr sz="2008" spc="16" dirty="0" err="1">
                <a:latin typeface="Arial"/>
                <a:cs typeface="Arial"/>
              </a:rPr>
              <a:t>D</a:t>
            </a:r>
            <a:r>
              <a:rPr sz="1902" spc="23" baseline="-20833" dirty="0" err="1">
                <a:latin typeface="Arial"/>
                <a:cs typeface="Arial"/>
              </a:rPr>
              <a:t>max</a:t>
            </a:r>
            <a:r>
              <a:rPr sz="1902" spc="23" baseline="-20833" dirty="0">
                <a:latin typeface="Arial"/>
                <a:cs typeface="Arial"/>
              </a:rPr>
              <a:t> </a:t>
            </a:r>
            <a:r>
              <a:rPr sz="2008" dirty="0">
                <a:latin typeface="Arial"/>
                <a:cs typeface="Arial"/>
              </a:rPr>
              <a:t>= </a:t>
            </a:r>
            <a:r>
              <a:rPr sz="2008" spc="-5" dirty="0">
                <a:latin typeface="Arial"/>
                <a:cs typeface="Arial"/>
              </a:rPr>
              <a:t>25</a:t>
            </a:r>
            <a:r>
              <a:rPr sz="2008" spc="-111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mm</a:t>
            </a:r>
            <a:endParaRPr sz="2008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81271" y="3165470"/>
            <a:ext cx="1492387" cy="308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679" indent="-344258">
              <a:buFont typeface="Wingdings"/>
              <a:buChar char=""/>
              <a:tabLst>
                <a:tab pos="357679" algn="l"/>
                <a:tab pos="358350" algn="l"/>
              </a:tabLst>
            </a:pPr>
            <a:r>
              <a:rPr sz="2008" b="1" dirty="0">
                <a:latin typeface="Arial"/>
                <a:cs typeface="Arial"/>
              </a:rPr>
              <a:t>Concreto</a:t>
            </a:r>
            <a:endParaRPr sz="2008" dirty="0">
              <a:latin typeface="Arial"/>
              <a:cs typeface="Arial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7940260" y="3562456"/>
            <a:ext cx="2398287" cy="1106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967" indent="-286546">
              <a:buChar char="•"/>
              <a:tabLst>
                <a:tab pos="299967" algn="l"/>
                <a:tab pos="300638" algn="l"/>
              </a:tabLst>
            </a:pPr>
            <a:r>
              <a:rPr sz="2008" spc="11" dirty="0">
                <a:latin typeface="Arial"/>
                <a:cs typeface="Arial"/>
              </a:rPr>
              <a:t>f</a:t>
            </a:r>
            <a:r>
              <a:rPr sz="1902" spc="16" baseline="-20833" dirty="0">
                <a:latin typeface="Arial"/>
                <a:cs typeface="Arial"/>
              </a:rPr>
              <a:t>ck </a:t>
            </a:r>
            <a:r>
              <a:rPr sz="2008" dirty="0">
                <a:latin typeface="Arial"/>
                <a:cs typeface="Arial"/>
              </a:rPr>
              <a:t>= </a:t>
            </a:r>
            <a:r>
              <a:rPr sz="2008" spc="-11" dirty="0">
                <a:latin typeface="Arial"/>
                <a:cs typeface="Arial"/>
              </a:rPr>
              <a:t>25,O</a:t>
            </a:r>
            <a:r>
              <a:rPr sz="2008" spc="-111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MPa</a:t>
            </a:r>
            <a:endParaRPr sz="2008" dirty="0">
              <a:latin typeface="Arial"/>
              <a:cs typeface="Arial"/>
            </a:endParaRPr>
          </a:p>
          <a:p>
            <a:pPr marL="13421">
              <a:spcBef>
                <a:spcPts val="713"/>
              </a:spcBef>
              <a:tabLst>
                <a:tab pos="299967" algn="l"/>
              </a:tabLst>
            </a:pPr>
            <a:r>
              <a:rPr sz="2008" dirty="0">
                <a:latin typeface="Arial"/>
                <a:cs typeface="Arial"/>
              </a:rPr>
              <a:t>•</a:t>
            </a:r>
            <a:r>
              <a:rPr sz="2008" dirty="0">
                <a:latin typeface="Times New Roman"/>
                <a:cs typeface="Times New Roman"/>
              </a:rPr>
              <a:t>	</a:t>
            </a:r>
            <a:r>
              <a:rPr sz="2008" spc="-5" dirty="0">
                <a:latin typeface="Arial"/>
                <a:cs typeface="Arial"/>
              </a:rPr>
              <a:t>Abat. </a:t>
            </a:r>
            <a:r>
              <a:rPr sz="2008" dirty="0">
                <a:latin typeface="Arial"/>
                <a:cs typeface="Arial"/>
              </a:rPr>
              <a:t>= </a:t>
            </a:r>
            <a:r>
              <a:rPr sz="2008" spc="-5" dirty="0">
                <a:latin typeface="Arial"/>
                <a:cs typeface="Arial"/>
              </a:rPr>
              <a:t>90±10</a:t>
            </a:r>
            <a:r>
              <a:rPr sz="2008" spc="-100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mm</a:t>
            </a:r>
            <a:endParaRPr sz="2008" dirty="0">
              <a:latin typeface="Arial"/>
              <a:cs typeface="Arial"/>
            </a:endParaRPr>
          </a:p>
          <a:p>
            <a:pPr marL="299967" indent="-286546">
              <a:spcBef>
                <a:spcPts val="708"/>
              </a:spcBef>
              <a:buChar char="•"/>
              <a:tabLst>
                <a:tab pos="299967" algn="l"/>
                <a:tab pos="300638" algn="l"/>
              </a:tabLst>
            </a:pPr>
            <a:r>
              <a:rPr sz="2008" dirty="0">
                <a:latin typeface="Arial"/>
                <a:cs typeface="Arial"/>
              </a:rPr>
              <a:t>sd = </a:t>
            </a:r>
            <a:r>
              <a:rPr sz="2008" spc="-5" dirty="0">
                <a:latin typeface="Arial"/>
                <a:cs typeface="Arial"/>
              </a:rPr>
              <a:t>5,5</a:t>
            </a:r>
            <a:r>
              <a:rPr sz="2008" spc="-120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MPa</a:t>
            </a:r>
            <a:endParaRPr sz="200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03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65796" y="1904740"/>
            <a:ext cx="428457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967" indent="-286546">
              <a:buChar char="–"/>
              <a:tabLst>
                <a:tab pos="300638" algn="l"/>
              </a:tabLst>
            </a:pPr>
            <a:r>
              <a:rPr sz="2000" spc="11" dirty="0">
                <a:latin typeface="Arial"/>
                <a:cs typeface="Arial"/>
              </a:rPr>
              <a:t>Res. do cimento </a:t>
            </a:r>
            <a:r>
              <a:rPr sz="2000" spc="16" dirty="0">
                <a:latin typeface="Arial"/>
                <a:cs typeface="Arial"/>
              </a:rPr>
              <a:t>= </a:t>
            </a:r>
            <a:r>
              <a:rPr sz="2000" spc="11" dirty="0">
                <a:latin typeface="Arial"/>
                <a:cs typeface="Arial"/>
              </a:rPr>
              <a:t>32,0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6" dirty="0">
                <a:latin typeface="Arial"/>
                <a:cs typeface="Arial"/>
              </a:rPr>
              <a:t>MPa</a:t>
            </a:r>
            <a:endParaRPr sz="2000" dirty="0">
              <a:latin typeface="Arial"/>
              <a:cs typeface="Arial"/>
            </a:endParaRPr>
          </a:p>
          <a:p>
            <a:pPr marL="299967" indent="-286546">
              <a:spcBef>
                <a:spcPts val="613"/>
              </a:spcBef>
              <a:buChar char="–"/>
              <a:tabLst>
                <a:tab pos="300638" algn="l"/>
              </a:tabLst>
            </a:pPr>
            <a:r>
              <a:rPr sz="2000" spc="11" dirty="0">
                <a:latin typeface="Arial"/>
                <a:cs typeface="Arial"/>
              </a:rPr>
              <a:t>Res. do concreto </a:t>
            </a:r>
            <a:r>
              <a:rPr sz="2000" spc="16" dirty="0">
                <a:latin typeface="Arial"/>
                <a:cs typeface="Arial"/>
              </a:rPr>
              <a:t>= </a:t>
            </a:r>
            <a:r>
              <a:rPr sz="2000" spc="11" dirty="0">
                <a:latin typeface="Arial"/>
                <a:cs typeface="Arial"/>
              </a:rPr>
              <a:t>34,0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6" dirty="0">
                <a:latin typeface="Arial"/>
                <a:cs typeface="Arial"/>
              </a:rPr>
              <a:t>MPa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113" y="2529788"/>
            <a:ext cx="1696382" cy="458989"/>
          </a:xfrm>
          <a:custGeom>
            <a:avLst/>
            <a:gdLst/>
            <a:ahLst/>
            <a:cxnLst/>
            <a:rect l="l" t="t" r="r" b="b"/>
            <a:pathLst>
              <a:path w="1605279" h="434339">
                <a:moveTo>
                  <a:pt x="1604772" y="0"/>
                </a:moveTo>
                <a:lnTo>
                  <a:pt x="1604772" y="434339"/>
                </a:lnTo>
                <a:lnTo>
                  <a:pt x="0" y="434339"/>
                </a:lnTo>
                <a:lnTo>
                  <a:pt x="0" y="0"/>
                </a:lnTo>
                <a:lnTo>
                  <a:pt x="1604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2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/>
              <p:cNvSpPr txBox="1"/>
              <p:nvPr/>
            </p:nvSpPr>
            <p:spPr>
              <a:xfrm>
                <a:off x="5135000" y="1941901"/>
                <a:ext cx="1378981" cy="5272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42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ar-A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ar-A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475</m:t>
                      </m:r>
                    </m:oMath>
                  </m:oMathPara>
                </a14:m>
                <a:endParaRPr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000" y="1941901"/>
                <a:ext cx="1378981" cy="527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2"/>
          <p:cNvSpPr/>
          <p:nvPr/>
        </p:nvSpPr>
        <p:spPr>
          <a:xfrm>
            <a:off x="4498523" y="2111620"/>
            <a:ext cx="575750" cy="263717"/>
          </a:xfrm>
          <a:custGeom>
            <a:avLst/>
            <a:gdLst/>
            <a:ahLst/>
            <a:cxnLst/>
            <a:rect l="l" t="t" r="r" b="b"/>
            <a:pathLst>
              <a:path w="544829" h="249554">
                <a:moveTo>
                  <a:pt x="408419" y="0"/>
                </a:moveTo>
                <a:lnTo>
                  <a:pt x="408419" y="62483"/>
                </a:lnTo>
                <a:lnTo>
                  <a:pt x="0" y="62483"/>
                </a:lnTo>
                <a:lnTo>
                  <a:pt x="68567" y="124967"/>
                </a:lnTo>
                <a:lnTo>
                  <a:pt x="0" y="186689"/>
                </a:lnTo>
                <a:lnTo>
                  <a:pt x="408419" y="186689"/>
                </a:lnTo>
                <a:lnTo>
                  <a:pt x="408419" y="249174"/>
                </a:lnTo>
                <a:lnTo>
                  <a:pt x="544817" y="124967"/>
                </a:lnTo>
                <a:lnTo>
                  <a:pt x="408419" y="0"/>
                </a:lnTo>
                <a:close/>
              </a:path>
            </a:pathLst>
          </a:custGeom>
          <a:solidFill>
            <a:schemeClr val="tx1"/>
          </a:solidFill>
          <a:ln w="120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902">
              <a:solidFill>
                <a:srgbClr val="00B0F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103" y="771832"/>
            <a:ext cx="3780623" cy="3489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591" rIns="0" bIns="0" rtlCol="0">
            <a:spAutoFit/>
          </a:bodyPr>
          <a:lstStyle/>
          <a:p>
            <a:pPr marL="93278">
              <a:spcBef>
                <a:spcPts val="312"/>
              </a:spcBef>
            </a:pPr>
            <a:r>
              <a:rPr sz="2008" spc="-5" dirty="0">
                <a:latin typeface="Arial"/>
                <a:cs typeface="Arial"/>
              </a:rPr>
              <a:t>Etapa 1: Determinar relação</a:t>
            </a:r>
            <a:r>
              <a:rPr sz="2008" spc="-74" dirty="0">
                <a:latin typeface="Arial"/>
                <a:cs typeface="Arial"/>
              </a:rPr>
              <a:t> </a:t>
            </a:r>
            <a:r>
              <a:rPr sz="2008" spc="-5" dirty="0">
                <a:latin typeface="Arial"/>
                <a:cs typeface="Arial"/>
              </a:rPr>
              <a:t>a/c</a:t>
            </a:r>
            <a:endParaRPr sz="2008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7951" y="1761671"/>
            <a:ext cx="361018" cy="993135"/>
          </a:xfrm>
          <a:custGeom>
            <a:avLst/>
            <a:gdLst/>
            <a:ahLst/>
            <a:cxnLst/>
            <a:rect l="l" t="t" r="r" b="b"/>
            <a:pathLst>
              <a:path w="341629" h="939800">
                <a:moveTo>
                  <a:pt x="0" y="0"/>
                </a:moveTo>
                <a:lnTo>
                  <a:pt x="66532" y="6155"/>
                </a:lnTo>
                <a:lnTo>
                  <a:pt x="120776" y="22955"/>
                </a:lnTo>
                <a:lnTo>
                  <a:pt x="157305" y="47898"/>
                </a:lnTo>
                <a:lnTo>
                  <a:pt x="170688" y="78486"/>
                </a:lnTo>
                <a:lnTo>
                  <a:pt x="170688" y="391667"/>
                </a:lnTo>
                <a:lnTo>
                  <a:pt x="184070" y="421933"/>
                </a:lnTo>
                <a:lnTo>
                  <a:pt x="220597" y="446913"/>
                </a:lnTo>
                <a:lnTo>
                  <a:pt x="274838" y="463891"/>
                </a:lnTo>
                <a:lnTo>
                  <a:pt x="341363" y="470153"/>
                </a:lnTo>
                <a:lnTo>
                  <a:pt x="274838" y="476297"/>
                </a:lnTo>
                <a:lnTo>
                  <a:pt x="220597" y="493013"/>
                </a:lnTo>
                <a:lnTo>
                  <a:pt x="184070" y="517731"/>
                </a:lnTo>
                <a:lnTo>
                  <a:pt x="170688" y="547877"/>
                </a:lnTo>
                <a:lnTo>
                  <a:pt x="170688" y="861060"/>
                </a:lnTo>
                <a:lnTo>
                  <a:pt x="157305" y="891647"/>
                </a:lnTo>
                <a:lnTo>
                  <a:pt x="120776" y="916590"/>
                </a:lnTo>
                <a:lnTo>
                  <a:pt x="66532" y="933390"/>
                </a:lnTo>
                <a:lnTo>
                  <a:pt x="0" y="939546"/>
                </a:lnTo>
              </a:path>
            </a:pathLst>
          </a:custGeom>
          <a:ln w="1809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902">
              <a:solidFill>
                <a:srgbClr val="00B0F0"/>
              </a:solidFill>
            </a:endParaRPr>
          </a:p>
        </p:txBody>
      </p:sp>
      <p:sp>
        <p:nvSpPr>
          <p:cNvPr id="19" name="object 4"/>
          <p:cNvSpPr txBox="1">
            <a:spLocks/>
          </p:cNvSpPr>
          <p:nvPr/>
        </p:nvSpPr>
        <p:spPr>
          <a:xfrm>
            <a:off x="3127210" y="160526"/>
            <a:ext cx="6200384" cy="5366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 anchor="ctr">
            <a:spAutoFit/>
          </a:bodyPr>
          <a:lstStyle>
            <a:lvl1pPr algn="ctr" defTabSz="864291" rtl="0" eaLnBrk="1" latinLnBrk="0" hangingPunct="1">
              <a:spcBef>
                <a:spcPct val="0"/>
              </a:spcBef>
              <a:buNone/>
              <a:defRPr sz="33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21"/>
            <a:r>
              <a:rPr lang="pt-BR" sz="3487" spc="-16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EXEMPLO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986F79D3-0E66-4DAD-8F01-18EA57E9C842}"/>
              </a:ext>
            </a:extLst>
          </p:cNvPr>
          <p:cNvSpPr txBox="1"/>
          <p:nvPr/>
        </p:nvSpPr>
        <p:spPr>
          <a:xfrm>
            <a:off x="383159" y="3186169"/>
            <a:ext cx="5153566" cy="3496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262" rIns="0" bIns="0" rtlCol="0">
            <a:spAutoFit/>
          </a:bodyPr>
          <a:lstStyle/>
          <a:p>
            <a:pPr marL="93278">
              <a:spcBef>
                <a:spcPts val="317"/>
              </a:spcBef>
            </a:pPr>
            <a:r>
              <a:rPr sz="2000" spc="-5" dirty="0">
                <a:latin typeface="Arial"/>
                <a:cs typeface="Arial"/>
              </a:rPr>
              <a:t>Etapa 2: Determinar consumo dos</a:t>
            </a:r>
            <a:r>
              <a:rPr sz="2000" spc="-58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materiais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E817990C-39A2-44BD-8B6B-C7064DDAD026}"/>
              </a:ext>
            </a:extLst>
          </p:cNvPr>
          <p:cNvSpPr txBox="1"/>
          <p:nvPr/>
        </p:nvSpPr>
        <p:spPr>
          <a:xfrm>
            <a:off x="438410" y="3717423"/>
            <a:ext cx="355918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21"/>
            <a:r>
              <a:rPr sz="2000" spc="16" dirty="0">
                <a:latin typeface="Arial"/>
                <a:cs typeface="Arial"/>
              </a:rPr>
              <a:t>Consumo de</a:t>
            </a:r>
            <a:r>
              <a:rPr sz="2000" spc="-63" dirty="0">
                <a:latin typeface="Arial"/>
                <a:cs typeface="Arial"/>
              </a:rPr>
              <a:t> </a:t>
            </a:r>
            <a:r>
              <a:rPr sz="2000" spc="16" dirty="0">
                <a:latin typeface="Arial"/>
                <a:cs typeface="Arial"/>
              </a:rPr>
              <a:t>água</a:t>
            </a:r>
            <a:endParaRPr sz="2000" dirty="0">
              <a:latin typeface="Arial"/>
              <a:cs typeface="Arial"/>
            </a:endParaRPr>
          </a:p>
          <a:p>
            <a:pPr marL="1582378" indent="-191925">
              <a:spcBef>
                <a:spcPts val="32"/>
              </a:spcBef>
              <a:buChar char="•"/>
              <a:tabLst>
                <a:tab pos="1583049" algn="l"/>
              </a:tabLst>
            </a:pPr>
            <a:r>
              <a:rPr sz="2000" spc="5" dirty="0">
                <a:latin typeface="Arial"/>
                <a:cs typeface="Arial"/>
              </a:rPr>
              <a:t>abat. </a:t>
            </a:r>
            <a:r>
              <a:rPr sz="2000" spc="16" dirty="0">
                <a:latin typeface="Arial"/>
                <a:cs typeface="Arial"/>
              </a:rPr>
              <a:t>= </a:t>
            </a:r>
            <a:r>
              <a:rPr sz="2000" spc="11" dirty="0">
                <a:latin typeface="Arial"/>
                <a:cs typeface="Arial"/>
              </a:rPr>
              <a:t>90</a:t>
            </a:r>
            <a:r>
              <a:rPr sz="2000" spc="-74" dirty="0">
                <a:latin typeface="Arial"/>
                <a:cs typeface="Arial"/>
              </a:rPr>
              <a:t> </a:t>
            </a:r>
            <a:r>
              <a:rPr sz="2000" spc="21" dirty="0">
                <a:latin typeface="Arial"/>
                <a:cs typeface="Arial"/>
              </a:rPr>
              <a:t>mm</a:t>
            </a:r>
            <a:endParaRPr sz="2000" dirty="0">
              <a:latin typeface="Arial"/>
              <a:cs typeface="Arial"/>
            </a:endParaRPr>
          </a:p>
          <a:p>
            <a:pPr marL="1582378" indent="-191925">
              <a:spcBef>
                <a:spcPts val="37"/>
              </a:spcBef>
              <a:buChar char="•"/>
              <a:tabLst>
                <a:tab pos="1583049" algn="l"/>
              </a:tabLst>
            </a:pPr>
            <a:r>
              <a:rPr lang="pt-BR" sz="2000" spc="11" dirty="0">
                <a:latin typeface="Arial"/>
                <a:cs typeface="Arial"/>
              </a:rPr>
              <a:t>DMC</a:t>
            </a:r>
            <a:r>
              <a:rPr sz="2000" spc="16" baseline="-20370" dirty="0">
                <a:latin typeface="Arial"/>
                <a:cs typeface="Arial"/>
              </a:rPr>
              <a:t> </a:t>
            </a:r>
            <a:r>
              <a:rPr sz="2000" spc="16" dirty="0">
                <a:latin typeface="Arial"/>
                <a:cs typeface="Arial"/>
              </a:rPr>
              <a:t>= </a:t>
            </a:r>
            <a:r>
              <a:rPr sz="2000" spc="11" dirty="0">
                <a:latin typeface="Arial"/>
                <a:cs typeface="Arial"/>
              </a:rPr>
              <a:t>25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1" dirty="0">
                <a:latin typeface="Arial"/>
                <a:cs typeface="Arial"/>
              </a:rPr>
              <a:t>mm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DDF7C44D-5AE4-40C1-ADC6-52B0AB9232F1}"/>
              </a:ext>
            </a:extLst>
          </p:cNvPr>
          <p:cNvSpPr txBox="1"/>
          <p:nvPr/>
        </p:nvSpPr>
        <p:spPr>
          <a:xfrm>
            <a:off x="439600" y="5091381"/>
            <a:ext cx="2921025" cy="29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761" marR="5369" indent="-459011">
              <a:lnSpc>
                <a:spcPct val="101299"/>
              </a:lnSpc>
            </a:pPr>
            <a:r>
              <a:rPr sz="2000" spc="16" dirty="0">
                <a:latin typeface="Arial"/>
                <a:cs typeface="Arial"/>
              </a:rPr>
              <a:t>Consumo de</a:t>
            </a:r>
            <a:r>
              <a:rPr sz="2000" spc="-74" dirty="0">
                <a:latin typeface="Arial"/>
                <a:cs typeface="Arial"/>
              </a:rPr>
              <a:t> </a:t>
            </a:r>
            <a:r>
              <a:rPr sz="2000" spc="16" dirty="0" err="1">
                <a:latin typeface="Arial"/>
                <a:cs typeface="Arial"/>
              </a:rPr>
              <a:t>cimento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E922CC40-7ED1-4E65-B46E-C5487C21270B}"/>
              </a:ext>
            </a:extLst>
          </p:cNvPr>
          <p:cNvSpPr/>
          <p:nvPr/>
        </p:nvSpPr>
        <p:spPr>
          <a:xfrm>
            <a:off x="4073124" y="4015769"/>
            <a:ext cx="764982" cy="305993"/>
          </a:xfrm>
          <a:custGeom>
            <a:avLst/>
            <a:gdLst/>
            <a:ahLst/>
            <a:cxnLst/>
            <a:rect l="l" t="t" r="r" b="b"/>
            <a:pathLst>
              <a:path w="723900" h="289560">
                <a:moveTo>
                  <a:pt x="543293" y="217170"/>
                </a:moveTo>
                <a:lnTo>
                  <a:pt x="543293" y="72389"/>
                </a:lnTo>
                <a:lnTo>
                  <a:pt x="0" y="72390"/>
                </a:lnTo>
                <a:lnTo>
                  <a:pt x="90677" y="144780"/>
                </a:lnTo>
                <a:lnTo>
                  <a:pt x="90677" y="217170"/>
                </a:lnTo>
                <a:lnTo>
                  <a:pt x="543293" y="217170"/>
                </a:lnTo>
                <a:close/>
              </a:path>
              <a:path w="723900" h="289560">
                <a:moveTo>
                  <a:pt x="90677" y="217170"/>
                </a:moveTo>
                <a:lnTo>
                  <a:pt x="90677" y="144780"/>
                </a:lnTo>
                <a:lnTo>
                  <a:pt x="0" y="217170"/>
                </a:lnTo>
                <a:lnTo>
                  <a:pt x="90677" y="217170"/>
                </a:lnTo>
                <a:close/>
              </a:path>
              <a:path w="723900" h="289560">
                <a:moveTo>
                  <a:pt x="723900" y="144780"/>
                </a:moveTo>
                <a:lnTo>
                  <a:pt x="543293" y="0"/>
                </a:lnTo>
                <a:lnTo>
                  <a:pt x="543293" y="289560"/>
                </a:lnTo>
                <a:lnTo>
                  <a:pt x="723900" y="1447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902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B5889CCD-7C89-412E-95D2-796A2D5714DF}"/>
              </a:ext>
            </a:extLst>
          </p:cNvPr>
          <p:cNvSpPr/>
          <p:nvPr/>
        </p:nvSpPr>
        <p:spPr>
          <a:xfrm>
            <a:off x="3654588" y="3660607"/>
            <a:ext cx="361018" cy="993135"/>
          </a:xfrm>
          <a:custGeom>
            <a:avLst/>
            <a:gdLst/>
            <a:ahLst/>
            <a:cxnLst/>
            <a:rect l="l" t="t" r="r" b="b"/>
            <a:pathLst>
              <a:path w="341629" h="939800">
                <a:moveTo>
                  <a:pt x="0" y="0"/>
                </a:moveTo>
                <a:lnTo>
                  <a:pt x="66532" y="6155"/>
                </a:lnTo>
                <a:lnTo>
                  <a:pt x="120776" y="22955"/>
                </a:lnTo>
                <a:lnTo>
                  <a:pt x="157305" y="47898"/>
                </a:lnTo>
                <a:lnTo>
                  <a:pt x="170687" y="78485"/>
                </a:lnTo>
                <a:lnTo>
                  <a:pt x="170687" y="391667"/>
                </a:lnTo>
                <a:lnTo>
                  <a:pt x="184070" y="422255"/>
                </a:lnTo>
                <a:lnTo>
                  <a:pt x="220599" y="447198"/>
                </a:lnTo>
                <a:lnTo>
                  <a:pt x="274843" y="463998"/>
                </a:lnTo>
                <a:lnTo>
                  <a:pt x="341375" y="470153"/>
                </a:lnTo>
                <a:lnTo>
                  <a:pt x="274843" y="476297"/>
                </a:lnTo>
                <a:lnTo>
                  <a:pt x="220599" y="493013"/>
                </a:lnTo>
                <a:lnTo>
                  <a:pt x="184070" y="517731"/>
                </a:lnTo>
                <a:lnTo>
                  <a:pt x="170687" y="547877"/>
                </a:lnTo>
                <a:lnTo>
                  <a:pt x="170687" y="861060"/>
                </a:lnTo>
                <a:lnTo>
                  <a:pt x="157305" y="891647"/>
                </a:lnTo>
                <a:lnTo>
                  <a:pt x="120776" y="916590"/>
                </a:lnTo>
                <a:lnTo>
                  <a:pt x="66532" y="933390"/>
                </a:lnTo>
                <a:lnTo>
                  <a:pt x="0" y="939546"/>
                </a:lnTo>
              </a:path>
            </a:pathLst>
          </a:custGeom>
          <a:noFill/>
          <a:ln w="1809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902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85C4EAF-AE55-5E81-0ED8-A8C0B57DA49E}"/>
                  </a:ext>
                </a:extLst>
              </p:cNvPr>
              <p:cNvSpPr txBox="1"/>
              <p:nvPr/>
            </p:nvSpPr>
            <p:spPr>
              <a:xfrm>
                <a:off x="439600" y="1404560"/>
                <a:ext cx="40005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85C4EAF-AE55-5E81-0ED8-A8C0B57D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0" y="1404560"/>
                <a:ext cx="4000518" cy="307777"/>
              </a:xfrm>
              <a:prstGeom prst="rect">
                <a:avLst/>
              </a:prstGeom>
              <a:blipFill>
                <a:blip r:embed="rId3"/>
                <a:stretch>
                  <a:fillRect l="-915" r="-106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m 32">
            <a:extLst>
              <a:ext uri="{FF2B5EF4-FFF2-40B4-BE49-F238E27FC236}">
                <a16:creationId xmlns:a16="http://schemas.microsoft.com/office/drawing/2014/main" id="{64FDBEEA-8D09-00C6-0D0B-5CF4EFF70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331" y="885177"/>
            <a:ext cx="5539181" cy="3338278"/>
          </a:xfrm>
          <a:prstGeom prst="rect">
            <a:avLst/>
          </a:prstGeom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2827BBF9-E116-6B29-767A-FE015FF8076D}"/>
              </a:ext>
            </a:extLst>
          </p:cNvPr>
          <p:cNvSpPr/>
          <p:nvPr/>
        </p:nvSpPr>
        <p:spPr>
          <a:xfrm>
            <a:off x="8158769" y="1863690"/>
            <a:ext cx="72061" cy="62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E36B7DB-CE0C-3850-2D77-924B578752CA}"/>
              </a:ext>
            </a:extLst>
          </p:cNvPr>
          <p:cNvCxnSpPr>
            <a:cxnSpLocks/>
          </p:cNvCxnSpPr>
          <p:nvPr/>
        </p:nvCxnSpPr>
        <p:spPr>
          <a:xfrm>
            <a:off x="7090056" y="1898882"/>
            <a:ext cx="1104744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300C42D3-B569-C6DE-53C7-A0070621C2C3}"/>
              </a:ext>
            </a:extLst>
          </p:cNvPr>
          <p:cNvCxnSpPr>
            <a:cxnSpLocks/>
          </p:cNvCxnSpPr>
          <p:nvPr/>
        </p:nvCxnSpPr>
        <p:spPr>
          <a:xfrm flipV="1">
            <a:off x="8194799" y="1926610"/>
            <a:ext cx="0" cy="193916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5A348374-CDD9-52A6-F008-1CA113A2E00E}"/>
              </a:ext>
            </a:extLst>
          </p:cNvPr>
          <p:cNvSpPr/>
          <p:nvPr/>
        </p:nvSpPr>
        <p:spPr>
          <a:xfrm>
            <a:off x="8158768" y="3806179"/>
            <a:ext cx="72061" cy="62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object 4">
            <a:extLst>
              <a:ext uri="{FF2B5EF4-FFF2-40B4-BE49-F238E27FC236}">
                <a16:creationId xmlns:a16="http://schemas.microsoft.com/office/drawing/2014/main" id="{581D870B-12E7-AF03-ABBA-4A2C48C40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03470"/>
              </p:ext>
            </p:extLst>
          </p:nvPr>
        </p:nvGraphicFramePr>
        <p:xfrm>
          <a:off x="7607312" y="4460141"/>
          <a:ext cx="3790548" cy="155403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96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5441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Consumo de água </a:t>
                      </a: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aproximado</a:t>
                      </a:r>
                      <a:r>
                        <a:rPr sz="1100" spc="-3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1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/m</a:t>
                      </a:r>
                      <a:r>
                        <a:rPr sz="1100" spc="15" baseline="43209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06">
                <a:tc rowSpan="2">
                  <a:txBody>
                    <a:bodyPr/>
                    <a:lstStyle/>
                    <a:p>
                      <a:pPr marL="356235" marR="57785" indent="-363220" algn="ctr">
                        <a:lnSpc>
                          <a:spcPts val="2390"/>
                        </a:lnSpc>
                        <a:spcBef>
                          <a:spcPts val="60"/>
                        </a:spcBef>
                      </a:pPr>
                      <a:r>
                        <a:rPr lang="pt-BR" sz="11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Slump</a:t>
                      </a:r>
                      <a:r>
                        <a:rPr sz="1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1625" algn="ctr">
                        <a:lnSpc>
                          <a:spcPts val="2385"/>
                        </a:lnSpc>
                      </a:pPr>
                      <a:r>
                        <a:rPr sz="1100" spc="2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Dmáx </a:t>
                      </a: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agregado graúdo</a:t>
                      </a:r>
                      <a:r>
                        <a:rPr sz="1100" spc="-3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</a:pP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9,5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385"/>
                        </a:lnSpc>
                      </a:pP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19,0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85"/>
                        </a:lnSpc>
                      </a:pP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25,0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7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85"/>
                        </a:lnSpc>
                      </a:pP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32,0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</a:pPr>
                      <a:r>
                        <a:rPr sz="11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38,0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04">
                <a:tc>
                  <a:txBody>
                    <a:bodyPr/>
                    <a:lstStyle/>
                    <a:p>
                      <a:pPr marR="64135" algn="ctr">
                        <a:lnSpc>
                          <a:spcPts val="2390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40 a</a:t>
                      </a:r>
                      <a:r>
                        <a:rPr sz="11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90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90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790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0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20">
                <a:tc>
                  <a:txBody>
                    <a:bodyPr/>
                    <a:lstStyle/>
                    <a:p>
                      <a:pPr marR="64135" algn="ctr">
                        <a:lnSpc>
                          <a:spcPts val="236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60 a</a:t>
                      </a:r>
                      <a:r>
                        <a:rPr sz="11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6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6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6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6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57">
                <a:tc>
                  <a:txBody>
                    <a:bodyPr/>
                    <a:lstStyle/>
                    <a:p>
                      <a:pPr marR="64769" algn="ctr">
                        <a:lnSpc>
                          <a:spcPts val="237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80 a</a:t>
                      </a:r>
                      <a:r>
                        <a:rPr sz="11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230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7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205</a:t>
                      </a:r>
                      <a:endParaRPr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7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1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Retângulo 38">
            <a:extLst>
              <a:ext uri="{FF2B5EF4-FFF2-40B4-BE49-F238E27FC236}">
                <a16:creationId xmlns:a16="http://schemas.microsoft.com/office/drawing/2014/main" id="{BC327268-795E-EA76-E8D8-31030AF6C6F1}"/>
              </a:ext>
            </a:extLst>
          </p:cNvPr>
          <p:cNvSpPr/>
          <p:nvPr/>
        </p:nvSpPr>
        <p:spPr>
          <a:xfrm>
            <a:off x="9707899" y="5776118"/>
            <a:ext cx="506437" cy="23806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052D5113-65A5-895C-2186-D441FAF2947B}"/>
                  </a:ext>
                </a:extLst>
              </p:cNvPr>
              <p:cNvSpPr txBox="1"/>
              <p:nvPr/>
            </p:nvSpPr>
            <p:spPr>
              <a:xfrm>
                <a:off x="4977836" y="3994024"/>
                <a:ext cx="12791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052D5113-65A5-895C-2186-D441FAF2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836" y="3994024"/>
                <a:ext cx="1279196" cy="307777"/>
              </a:xfrm>
              <a:prstGeom prst="rect">
                <a:avLst/>
              </a:prstGeom>
              <a:blipFill>
                <a:blip r:embed="rId5"/>
                <a:stretch>
                  <a:fillRect l="-4306" r="-4785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FEE1A99-D218-8318-0C07-823085B5A31D}"/>
                  </a:ext>
                </a:extLst>
              </p:cNvPr>
              <p:cNvSpPr txBox="1"/>
              <p:nvPr/>
            </p:nvSpPr>
            <p:spPr>
              <a:xfrm>
                <a:off x="465796" y="5626411"/>
                <a:ext cx="4077206" cy="77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𝐹𝑎𝑡𝑜𝑟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475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421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FEE1A99-D218-8318-0C07-823085B5A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96" y="5626411"/>
                <a:ext cx="4077206" cy="775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4" grpId="0" animBg="1"/>
      <p:bldP spid="17" grpId="0" animBg="1"/>
      <p:bldP spid="20" grpId="0"/>
      <p:bldP spid="21" grpId="0"/>
      <p:bldP spid="25" grpId="0" animBg="1"/>
      <p:bldP spid="30" grpId="0" animBg="1"/>
      <p:bldP spid="2" grpId="0"/>
      <p:bldP spid="34" grpId="0" animBg="1"/>
      <p:bldP spid="37" grpId="0" animBg="1"/>
      <p:bldP spid="39" grpId="0" animBg="1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 txBox="1">
            <a:spLocks/>
          </p:cNvSpPr>
          <p:nvPr/>
        </p:nvSpPr>
        <p:spPr>
          <a:xfrm>
            <a:off x="3127210" y="160526"/>
            <a:ext cx="6200384" cy="5366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 anchor="ctr">
            <a:spAutoFit/>
          </a:bodyPr>
          <a:lstStyle>
            <a:lvl1pPr algn="ctr" defTabSz="864291" rtl="0" eaLnBrk="1" latinLnBrk="0" hangingPunct="1">
              <a:spcBef>
                <a:spcPct val="0"/>
              </a:spcBef>
              <a:buNone/>
              <a:defRPr sz="33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21"/>
            <a:r>
              <a:rPr lang="pt-BR" sz="3487" spc="-16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EXEMPLO</a:t>
            </a:r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1EA7554E-42D9-9D5A-8DA0-D7A2FAAEB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76400"/>
              </p:ext>
            </p:extLst>
          </p:nvPr>
        </p:nvGraphicFramePr>
        <p:xfrm>
          <a:off x="1826102" y="789927"/>
          <a:ext cx="8539796" cy="431562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14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8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MF</a:t>
                      </a:r>
                    </a:p>
                  </a:txBody>
                  <a:tcPr marL="0" marR="0" marT="0" marB="0" anchor="ctr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>
                      <a:noFill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Dimensão máxima</a:t>
                      </a:r>
                      <a:r>
                        <a:rPr sz="220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2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71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9,5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19,0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32,0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38,0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1714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15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1,8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0,645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0,770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0,795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0,820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0,845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46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0,625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0,750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0,775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0,800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0,825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12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2,2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0,605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0,730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0,755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0,780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0,805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12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2,4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9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0,585</a:t>
                      </a:r>
                      <a:endParaRPr sz="2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0,710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0,735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0,760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0,785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47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2,6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0,565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0,690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0,715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0,740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0,765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12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2,8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0,545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0,670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0,695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0,720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0,745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013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9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0,525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0,650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0,675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0,700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0,725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347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3,2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0,505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0,630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0,655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0,680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0,705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012"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3,4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45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0,485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0,610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0,635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0,660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0,685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013"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3,6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5"/>
                        </a:lnSpc>
                      </a:pPr>
                      <a:r>
                        <a:rPr sz="23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0,465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0,590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0,615</a:t>
                      </a:r>
                      <a:endParaRPr sz="23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0,640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2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0,665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76928F8-C48D-18F4-F5FD-AB15014108DE}"/>
                  </a:ext>
                </a:extLst>
              </p:cNvPr>
              <p:cNvSpPr txBox="1"/>
              <p:nvPr/>
            </p:nvSpPr>
            <p:spPr>
              <a:xfrm>
                <a:off x="5467752" y="6293609"/>
                <a:ext cx="6146106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5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 .  </m:t>
                      </m:r>
                      <m:sSub>
                        <m:sSub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𝑢𝑛𝑖𝑡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=0,715 . 1500=1072,5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76928F8-C48D-18F4-F5FD-AB150141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52" y="6293609"/>
                <a:ext cx="6146106" cy="384721"/>
              </a:xfrm>
              <a:prstGeom prst="rect">
                <a:avLst/>
              </a:prstGeom>
              <a:blipFill>
                <a:blip r:embed="rId2"/>
                <a:stretch>
                  <a:fillRect l="-694" r="-1290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A9C9FD1B-1D5B-7235-77EB-4A3BE1EEE7B8}"/>
              </a:ext>
            </a:extLst>
          </p:cNvPr>
          <p:cNvSpPr/>
          <p:nvPr/>
        </p:nvSpPr>
        <p:spPr>
          <a:xfrm>
            <a:off x="2107454" y="2871774"/>
            <a:ext cx="829033" cy="34089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C10E3B7-59C1-2D0A-B2EB-C18063714845}"/>
              </a:ext>
            </a:extLst>
          </p:cNvPr>
          <p:cNvSpPr/>
          <p:nvPr/>
        </p:nvSpPr>
        <p:spPr>
          <a:xfrm>
            <a:off x="6352036" y="1083079"/>
            <a:ext cx="829033" cy="34089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A09CF94-A858-B008-BF2C-D2838903C934}"/>
              </a:ext>
            </a:extLst>
          </p:cNvPr>
          <p:cNvSpPr/>
          <p:nvPr/>
        </p:nvSpPr>
        <p:spPr>
          <a:xfrm>
            <a:off x="6319952" y="2855732"/>
            <a:ext cx="1023630" cy="34089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9C8FC49-5E96-B74A-FEB1-2F476249512B}"/>
              </a:ext>
            </a:extLst>
          </p:cNvPr>
          <p:cNvSpPr txBox="1"/>
          <p:nvPr/>
        </p:nvSpPr>
        <p:spPr>
          <a:xfrm>
            <a:off x="1693837" y="5613546"/>
            <a:ext cx="2200970" cy="797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21">
              <a:tabLst>
                <a:tab pos="299967" algn="l"/>
              </a:tabLst>
            </a:pPr>
            <a:r>
              <a:rPr sz="2008" dirty="0">
                <a:latin typeface="Arial"/>
                <a:cs typeface="Arial"/>
              </a:rPr>
              <a:t>–</a:t>
            </a:r>
            <a:r>
              <a:rPr sz="2008" dirty="0">
                <a:latin typeface="Times New Roman"/>
                <a:cs typeface="Times New Roman"/>
              </a:rPr>
              <a:t>	</a:t>
            </a:r>
            <a:r>
              <a:rPr sz="2008" b="1" spc="-5" dirty="0">
                <a:latin typeface="Arial"/>
                <a:cs typeface="Arial"/>
              </a:rPr>
              <a:t>MF </a:t>
            </a:r>
            <a:r>
              <a:rPr sz="2008" b="1" dirty="0">
                <a:latin typeface="Arial"/>
                <a:cs typeface="Arial"/>
              </a:rPr>
              <a:t>=</a:t>
            </a:r>
            <a:r>
              <a:rPr sz="2008" b="1" spc="-106" dirty="0">
                <a:latin typeface="Arial"/>
                <a:cs typeface="Arial"/>
              </a:rPr>
              <a:t> </a:t>
            </a:r>
            <a:r>
              <a:rPr sz="2008" b="1" spc="-5" dirty="0">
                <a:latin typeface="Arial"/>
                <a:cs typeface="Arial"/>
              </a:rPr>
              <a:t>2,60</a:t>
            </a:r>
            <a:endParaRPr sz="2008" dirty="0">
              <a:latin typeface="Arial"/>
              <a:cs typeface="Arial"/>
            </a:endParaRPr>
          </a:p>
          <a:p>
            <a:pPr marL="13421">
              <a:spcBef>
                <a:spcPts val="1448"/>
              </a:spcBef>
              <a:tabLst>
                <a:tab pos="299967" algn="l"/>
              </a:tabLst>
            </a:pPr>
            <a:r>
              <a:rPr sz="2008" dirty="0">
                <a:latin typeface="Arial"/>
                <a:cs typeface="Arial"/>
              </a:rPr>
              <a:t>–</a:t>
            </a:r>
            <a:r>
              <a:rPr sz="2008" dirty="0">
                <a:latin typeface="Times New Roman"/>
                <a:cs typeface="Times New Roman"/>
              </a:rPr>
              <a:t>	</a:t>
            </a:r>
            <a:r>
              <a:rPr sz="2008" b="1" spc="16" dirty="0">
                <a:latin typeface="Arial"/>
                <a:cs typeface="Arial"/>
              </a:rPr>
              <a:t>D</a:t>
            </a:r>
            <a:r>
              <a:rPr lang="pt-BR" sz="2008" b="1" spc="16" dirty="0">
                <a:latin typeface="Arial"/>
                <a:cs typeface="Arial"/>
              </a:rPr>
              <a:t>MC</a:t>
            </a:r>
            <a:r>
              <a:rPr sz="1902" b="1" spc="23" baseline="-20833" dirty="0">
                <a:latin typeface="Arial"/>
                <a:cs typeface="Arial"/>
              </a:rPr>
              <a:t> </a:t>
            </a:r>
            <a:r>
              <a:rPr sz="2008" b="1" dirty="0">
                <a:latin typeface="Arial"/>
                <a:cs typeface="Arial"/>
              </a:rPr>
              <a:t>= </a:t>
            </a:r>
            <a:r>
              <a:rPr sz="2008" b="1" spc="-5" dirty="0">
                <a:latin typeface="Arial"/>
                <a:cs typeface="Arial"/>
              </a:rPr>
              <a:t>25</a:t>
            </a:r>
            <a:r>
              <a:rPr sz="2008" b="1" spc="-120" dirty="0">
                <a:latin typeface="Arial"/>
                <a:cs typeface="Arial"/>
              </a:rPr>
              <a:t> </a:t>
            </a:r>
            <a:r>
              <a:rPr sz="2008" b="1" spc="-5" dirty="0">
                <a:latin typeface="Arial"/>
                <a:cs typeface="Arial"/>
              </a:rPr>
              <a:t>mm</a:t>
            </a:r>
            <a:endParaRPr sz="2008" dirty="0">
              <a:latin typeface="Arial"/>
              <a:cs typeface="Arial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1F47463-6AFF-33A0-2F77-55449D0AD8F3}"/>
              </a:ext>
            </a:extLst>
          </p:cNvPr>
          <p:cNvSpPr txBox="1"/>
          <p:nvPr/>
        </p:nvSpPr>
        <p:spPr>
          <a:xfrm>
            <a:off x="5467752" y="5699581"/>
            <a:ext cx="21284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21"/>
            <a:r>
              <a:rPr sz="2500" spc="5" dirty="0">
                <a:latin typeface="Arial"/>
                <a:cs typeface="Arial"/>
              </a:rPr>
              <a:t>V</a:t>
            </a:r>
            <a:r>
              <a:rPr lang="pt-BR" sz="2500" spc="7" baseline="-20833" dirty="0">
                <a:latin typeface="Arial"/>
                <a:cs typeface="Arial"/>
              </a:rPr>
              <a:t>b</a:t>
            </a:r>
            <a:r>
              <a:rPr sz="2500" spc="7" baseline="-20833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= </a:t>
            </a:r>
            <a:r>
              <a:rPr sz="2500" spc="-5" dirty="0">
                <a:latin typeface="Arial"/>
                <a:cs typeface="Arial"/>
              </a:rPr>
              <a:t>0,715 m³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FB4BE1E3-A05F-AFFC-461B-F55F495F6691}"/>
              </a:ext>
            </a:extLst>
          </p:cNvPr>
          <p:cNvSpPr/>
          <p:nvPr/>
        </p:nvSpPr>
        <p:spPr>
          <a:xfrm>
            <a:off x="4177770" y="5821064"/>
            <a:ext cx="1147474" cy="382491"/>
          </a:xfrm>
          <a:custGeom>
            <a:avLst/>
            <a:gdLst/>
            <a:ahLst/>
            <a:cxnLst/>
            <a:rect l="l" t="t" r="r" b="b"/>
            <a:pathLst>
              <a:path w="1085850" h="361950">
                <a:moveTo>
                  <a:pt x="813803" y="0"/>
                </a:moveTo>
                <a:lnTo>
                  <a:pt x="813803" y="90677"/>
                </a:lnTo>
                <a:lnTo>
                  <a:pt x="0" y="90677"/>
                </a:lnTo>
                <a:lnTo>
                  <a:pt x="135636" y="181355"/>
                </a:lnTo>
                <a:lnTo>
                  <a:pt x="0" y="271271"/>
                </a:lnTo>
                <a:lnTo>
                  <a:pt x="813803" y="271271"/>
                </a:lnTo>
                <a:lnTo>
                  <a:pt x="813803" y="361949"/>
                </a:lnTo>
                <a:lnTo>
                  <a:pt x="1085849" y="181355"/>
                </a:lnTo>
                <a:lnTo>
                  <a:pt x="813803" y="0"/>
                </a:lnTo>
                <a:close/>
              </a:path>
            </a:pathLst>
          </a:custGeom>
          <a:solidFill>
            <a:schemeClr val="tx1"/>
          </a:solidFill>
          <a:ln w="120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902">
              <a:solidFill>
                <a:sysClr val="windowText" lastClr="000000"/>
              </a:solidFill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2A812A13-833F-4609-F36A-903087547D03}"/>
              </a:ext>
            </a:extLst>
          </p:cNvPr>
          <p:cNvSpPr/>
          <p:nvPr/>
        </p:nvSpPr>
        <p:spPr>
          <a:xfrm>
            <a:off x="3792059" y="5511850"/>
            <a:ext cx="360347" cy="993135"/>
          </a:xfrm>
          <a:custGeom>
            <a:avLst/>
            <a:gdLst/>
            <a:ahLst/>
            <a:cxnLst/>
            <a:rect l="l" t="t" r="r" b="b"/>
            <a:pathLst>
              <a:path w="340995" h="939800">
                <a:moveTo>
                  <a:pt x="0" y="0"/>
                </a:moveTo>
                <a:lnTo>
                  <a:pt x="66091" y="6155"/>
                </a:lnTo>
                <a:lnTo>
                  <a:pt x="120110" y="22955"/>
                </a:lnTo>
                <a:lnTo>
                  <a:pt x="156555" y="47898"/>
                </a:lnTo>
                <a:lnTo>
                  <a:pt x="169925" y="78486"/>
                </a:lnTo>
                <a:lnTo>
                  <a:pt x="169925" y="391668"/>
                </a:lnTo>
                <a:lnTo>
                  <a:pt x="183308" y="422255"/>
                </a:lnTo>
                <a:lnTo>
                  <a:pt x="219837" y="447198"/>
                </a:lnTo>
                <a:lnTo>
                  <a:pt x="274081" y="463998"/>
                </a:lnTo>
                <a:lnTo>
                  <a:pt x="340613" y="470154"/>
                </a:lnTo>
                <a:lnTo>
                  <a:pt x="274081" y="476309"/>
                </a:lnTo>
                <a:lnTo>
                  <a:pt x="219837" y="493109"/>
                </a:lnTo>
                <a:lnTo>
                  <a:pt x="183308" y="518052"/>
                </a:lnTo>
                <a:lnTo>
                  <a:pt x="169925" y="548640"/>
                </a:lnTo>
                <a:lnTo>
                  <a:pt x="169925" y="861822"/>
                </a:lnTo>
                <a:lnTo>
                  <a:pt x="156555" y="891968"/>
                </a:lnTo>
                <a:lnTo>
                  <a:pt x="120110" y="916686"/>
                </a:lnTo>
                <a:lnTo>
                  <a:pt x="66091" y="933402"/>
                </a:lnTo>
                <a:lnTo>
                  <a:pt x="0" y="939546"/>
                </a:lnTo>
              </a:path>
            </a:pathLst>
          </a:custGeom>
          <a:ln w="1809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902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93C14F70-9FBB-B148-A2B7-6DA9A0204971}"/>
                  </a:ext>
                </a:extLst>
              </p:cNvPr>
              <p:cNvSpPr txBox="1"/>
              <p:nvPr/>
            </p:nvSpPr>
            <p:spPr>
              <a:xfrm>
                <a:off x="1367429" y="5202417"/>
                <a:ext cx="3957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𝑪𝒐𝒏𝒔𝒖𝒎𝒐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𝒂𝒈𝒓𝒆𝒈𝒂𝒅𝒐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𝒈𝒓𝒂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/>
                          <a:cs typeface="Times New Roman"/>
                        </a:rPr>
                        <m:t>(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/>
                          <a:cs typeface="Times New Roman"/>
                        </a:rPr>
                        <m:t>V</m:t>
                      </m:r>
                      <m:r>
                        <m:rPr>
                          <m:nor/>
                        </m:rPr>
                        <a:rPr lang="pt-BR" i="1" baseline="-20061" dirty="0">
                          <a:latin typeface="Times New Roman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93C14F70-9FBB-B148-A2B7-6DA9A0204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29" y="5202417"/>
                <a:ext cx="3957815" cy="276999"/>
              </a:xfrm>
              <a:prstGeom prst="rect">
                <a:avLst/>
              </a:prstGeom>
              <a:blipFill>
                <a:blip r:embed="rId3"/>
                <a:stretch>
                  <a:fillRect t="-4348" r="-769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2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67B7A4EC-6EAD-6748-A38F-469FCFF9AAE2}"/>
              </a:ext>
            </a:extLst>
          </p:cNvPr>
          <p:cNvSpPr txBox="1">
            <a:spLocks/>
          </p:cNvSpPr>
          <p:nvPr/>
        </p:nvSpPr>
        <p:spPr>
          <a:xfrm>
            <a:off x="3127210" y="160526"/>
            <a:ext cx="6200384" cy="5366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 anchor="ctr">
            <a:spAutoFit/>
          </a:bodyPr>
          <a:lstStyle>
            <a:lvl1pPr algn="ctr" defTabSz="864291" rtl="0" eaLnBrk="1" latinLnBrk="0" hangingPunct="1">
              <a:spcBef>
                <a:spcPct val="0"/>
              </a:spcBef>
              <a:buNone/>
              <a:defRPr sz="33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21"/>
            <a:r>
              <a:rPr lang="pt-BR" sz="3487" spc="-16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EXEMPLO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B4BE803-F11E-131F-F00A-D7E9086FF628}"/>
                  </a:ext>
                </a:extLst>
              </p:cNvPr>
              <p:cNvSpPr txBox="1"/>
              <p:nvPr/>
            </p:nvSpPr>
            <p:spPr>
              <a:xfrm>
                <a:off x="1787496" y="1849972"/>
                <a:ext cx="9596024" cy="864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pt-BR" sz="2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2500" dirty="0"/>
                            <m:t>+</m:t>
                          </m:r>
                          <m:r>
                            <m:rPr>
                              <m:nor/>
                            </m:rPr>
                            <a:rPr lang="pt-BR" sz="2500" b="0" i="0" dirty="0" smtClean="0"/>
                            <m:t> </m:t>
                          </m:r>
                          <m:f>
                            <m:f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5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421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3100</m:t>
                              </m:r>
                            </m:den>
                          </m:f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1072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2700</m:t>
                              </m:r>
                            </m:den>
                          </m:f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268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B4BE803-F11E-131F-F00A-D7E9086F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96" y="1849972"/>
                <a:ext cx="9596024" cy="864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904EE00-52DB-C8D0-47E9-4790D1FBAC82}"/>
                  </a:ext>
                </a:extLst>
              </p:cNvPr>
              <p:cNvSpPr txBox="1"/>
              <p:nvPr/>
            </p:nvSpPr>
            <p:spPr>
              <a:xfrm>
                <a:off x="3523056" y="2980841"/>
                <a:ext cx="580453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2650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268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710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904EE00-52DB-C8D0-47E9-4790D1FBA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56" y="2980841"/>
                <a:ext cx="5804538" cy="384721"/>
              </a:xfrm>
              <a:prstGeom prst="rect">
                <a:avLst/>
              </a:prstGeom>
              <a:blipFill>
                <a:blip r:embed="rId4"/>
                <a:stretch>
                  <a:fillRect l="-840" t="-6349" r="-1155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8D6AC1E-688C-6E49-3E3B-2FDFC51B8B33}"/>
                  </a:ext>
                </a:extLst>
              </p:cNvPr>
              <p:cNvSpPr txBox="1"/>
              <p:nvPr/>
            </p:nvSpPr>
            <p:spPr>
              <a:xfrm>
                <a:off x="4747092" y="4941305"/>
                <a:ext cx="2960619" cy="720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421</m:t>
                          </m:r>
                        </m:num>
                        <m:den>
                          <m:r>
                            <a:rPr lang="pt-BR" sz="25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421</m:t>
                          </m:r>
                        </m:den>
                      </m:f>
                      <m:r>
                        <a:rPr lang="pt-BR" sz="25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1072</m:t>
                          </m:r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421</m:t>
                          </m:r>
                        </m:den>
                      </m:f>
                      <m:r>
                        <a:rPr lang="pt-BR" sz="25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421</m:t>
                          </m:r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8D6AC1E-688C-6E49-3E3B-2FDFC51B8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092" y="4941305"/>
                <a:ext cx="2960619" cy="72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8D9BE36-C4CD-E67A-B4AA-8A27084D39DD}"/>
                  </a:ext>
                </a:extLst>
              </p:cNvPr>
              <p:cNvSpPr txBox="1"/>
              <p:nvPr/>
            </p:nvSpPr>
            <p:spPr>
              <a:xfrm>
                <a:off x="1256808" y="4184589"/>
                <a:ext cx="2603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𝑨𝒑𝒓𝒆𝒔𝒆𝒏𝒕𝒂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𝑻𝒓𝒂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8D9BE36-C4CD-E67A-B4AA-8A27084D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08" y="4184589"/>
                <a:ext cx="2603277" cy="276999"/>
              </a:xfrm>
              <a:prstGeom prst="rect">
                <a:avLst/>
              </a:prstGeom>
              <a:blipFill>
                <a:blip r:embed="rId6"/>
                <a:stretch>
                  <a:fillRect l="-2576" r="-3044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EA635E0-FBAD-2D7E-0C8D-A16A0C5305D1}"/>
                  </a:ext>
                </a:extLst>
              </p:cNvPr>
              <p:cNvSpPr txBox="1"/>
              <p:nvPr/>
            </p:nvSpPr>
            <p:spPr>
              <a:xfrm>
                <a:off x="4747092" y="6115805"/>
                <a:ext cx="299755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686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546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475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EA635E0-FBAD-2D7E-0C8D-A16A0C530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092" y="6115805"/>
                <a:ext cx="2997552" cy="384721"/>
              </a:xfrm>
              <a:prstGeom prst="rect">
                <a:avLst/>
              </a:prstGeom>
              <a:blipFill>
                <a:blip r:embed="rId7"/>
                <a:stretch>
                  <a:fillRect l="-2037" r="-2444" b="-79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7A00BBF-5DD6-E3E7-6762-F23F4A71D1D1}"/>
                  </a:ext>
                </a:extLst>
              </p:cNvPr>
              <p:cNvSpPr txBox="1"/>
              <p:nvPr/>
            </p:nvSpPr>
            <p:spPr>
              <a:xfrm>
                <a:off x="1234865" y="992423"/>
                <a:ext cx="3784690" cy="276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𝑪𝒐𝒏𝒔𝒖𝒎𝒐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𝒂𝒈𝒓𝒆𝒈𝒂𝒅𝒐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𝒎𝒊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m:rPr>
                          <m:nor/>
                        </m:rPr>
                        <a:rPr lang="pt-BR" i="1" dirty="0">
                          <a:latin typeface="Times New Roman"/>
                          <a:cs typeface="Times New Roman"/>
                        </a:rPr>
                        <m:t>(</m:t>
                      </m:r>
                      <m:r>
                        <m:rPr>
                          <m:nor/>
                        </m:rPr>
                        <a:rPr lang="pt-BR" i="1" dirty="0">
                          <a:latin typeface="Times New Roman"/>
                          <a:cs typeface="Times New Roman"/>
                        </a:rPr>
                        <m:t>Cm</m:t>
                      </m:r>
                      <m:r>
                        <m:rPr>
                          <m:nor/>
                        </m:rPr>
                        <a:rPr lang="pt-BR" i="1" dirty="0">
                          <a:latin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7A00BBF-5DD6-E3E7-6762-F23F4A71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65" y="992423"/>
                <a:ext cx="3784690" cy="276551"/>
              </a:xfrm>
              <a:prstGeom prst="rect">
                <a:avLst/>
              </a:prstGeom>
              <a:blipFill>
                <a:blip r:embed="rId8"/>
                <a:stretch>
                  <a:fillRect l="-1129" t="-6667" r="-177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2B8AF9-8A89-82E0-E19E-EB39D807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pt-BR" sz="4800"/>
              <a:t>Introdução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3DA7EC-C86D-9008-1BB7-032CA9601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46429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584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2A7601-0470-FD6D-DB18-46041F83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Exemplo 02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A41EB3-0E27-3519-E763-70431180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Dimensione o traço necessário para as condições dos dados abaixo.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870DC2C-E46B-F373-4966-CC2C20A7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20183"/>
              </p:ext>
            </p:extLst>
          </p:nvPr>
        </p:nvGraphicFramePr>
        <p:xfrm>
          <a:off x="4502428" y="960218"/>
          <a:ext cx="7225749" cy="4937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79131">
                  <a:extLst>
                    <a:ext uri="{9D8B030D-6E8A-4147-A177-3AD203B41FA5}">
                      <a16:colId xmlns:a16="http://schemas.microsoft.com/office/drawing/2014/main" val="911525687"/>
                    </a:ext>
                  </a:extLst>
                </a:gridCol>
                <a:gridCol w="3746618">
                  <a:extLst>
                    <a:ext uri="{9D8B030D-6E8A-4147-A177-3AD203B41FA5}">
                      <a16:colId xmlns:a16="http://schemas.microsoft.com/office/drawing/2014/main" val="832347719"/>
                    </a:ext>
                  </a:extLst>
                </a:gridCol>
              </a:tblGrid>
              <a:tr h="568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Cimento CP II</a:t>
                      </a:r>
                      <a:r>
                        <a:rPr lang="pt-BR" sz="25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b="1" spc="-5">
                          <a:latin typeface="Arial"/>
                          <a:cs typeface="Arial"/>
                        </a:rPr>
                        <a:t>E-50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b="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b="0" spc="-5">
                          <a:latin typeface="Arial"/>
                          <a:cs typeface="Arial"/>
                        </a:rPr>
                        <a:t>3000</a:t>
                      </a:r>
                      <a:r>
                        <a:rPr lang="pt-BR" sz="2500" b="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b="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 b="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extLst>
                  <a:ext uri="{0D108BD9-81ED-4DB2-BD59-A6C34878D82A}">
                    <a16:rowId xmlns:a16="http://schemas.microsoft.com/office/drawing/2014/main" val="484249062"/>
                  </a:ext>
                </a:extLst>
              </a:tr>
              <a:tr h="956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Areia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-5">
                          <a:latin typeface="Arial"/>
                          <a:cs typeface="Arial"/>
                        </a:rPr>
                        <a:t>MF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 2,20</a:t>
                      </a:r>
                      <a:r>
                        <a:rPr lang="pt-BR" sz="2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Inch. 35% c/ 8% de</a:t>
                      </a:r>
                      <a:r>
                        <a:rPr lang="pt-BR" sz="2500" spc="-79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umid</a:t>
                      </a:r>
                      <a:endParaRPr lang="pt-BR" sz="2500"/>
                    </a:p>
                  </a:txBody>
                  <a:tcPr marL="129256" marR="129256" marT="64628" marB="64628"/>
                </a:tc>
                <a:extLst>
                  <a:ext uri="{0D108BD9-81ED-4DB2-BD59-A6C34878D82A}">
                    <a16:rowId xmlns:a16="http://schemas.microsoft.com/office/drawing/2014/main" val="668230304"/>
                  </a:ext>
                </a:extLst>
              </a:tr>
              <a:tr h="568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2750</a:t>
                      </a:r>
                      <a:r>
                        <a:rPr lang="pt-BR" sz="250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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=1490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kg/m</a:t>
                      </a:r>
                      <a:r>
                        <a:rPr lang="pt-BR" sz="2300" baseline="25462">
                          <a:latin typeface="Arial"/>
                          <a:cs typeface="Arial"/>
                        </a:rPr>
                        <a:t>3</a:t>
                      </a:r>
                      <a:r>
                        <a:rPr lang="pt-BR" sz="2300" spc="-245" baseline="25462">
                          <a:latin typeface="Arial"/>
                          <a:cs typeface="Arial"/>
                        </a:rPr>
                        <a:t> 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extLst>
                  <a:ext uri="{0D108BD9-81ED-4DB2-BD59-A6C34878D82A}">
                    <a16:rowId xmlns:a16="http://schemas.microsoft.com/office/drawing/2014/main" val="2987290157"/>
                  </a:ext>
                </a:extLst>
              </a:tr>
              <a:tr h="568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Brita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16">
                          <a:latin typeface="Arial"/>
                          <a:cs typeface="Arial"/>
                        </a:rPr>
                        <a:t>D</a:t>
                      </a:r>
                      <a:r>
                        <a:rPr lang="pt-BR" sz="2300" spc="23" baseline="-20833">
                          <a:latin typeface="Arial"/>
                          <a:cs typeface="Arial"/>
                        </a:rPr>
                        <a:t>max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32</a:t>
                      </a:r>
                      <a:r>
                        <a:rPr lang="pt-BR" sz="2500" spc="-111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mm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extLst>
                  <a:ext uri="{0D108BD9-81ED-4DB2-BD59-A6C34878D82A}">
                    <a16:rowId xmlns:a16="http://schemas.microsoft.com/office/drawing/2014/main" val="2300292372"/>
                  </a:ext>
                </a:extLst>
              </a:tr>
              <a:tr h="568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2850</a:t>
                      </a:r>
                      <a:r>
                        <a:rPr lang="pt-BR" sz="250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>
                          <a:latin typeface="Symbol"/>
                          <a:cs typeface="Symbol"/>
                        </a:rPr>
                        <a:t>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1550 kg/m³</a:t>
                      </a:r>
                      <a:r>
                        <a:rPr lang="pt-BR" sz="2500" spc="-48">
                          <a:latin typeface="Arial"/>
                          <a:cs typeface="Arial"/>
                        </a:rPr>
                        <a:t> </a:t>
                      </a:r>
                      <a:endParaRPr lang="pt-BR" sz="2500"/>
                    </a:p>
                  </a:txBody>
                  <a:tcPr marL="129256" marR="129256" marT="64628" marB="64628"/>
                </a:tc>
                <a:extLst>
                  <a:ext uri="{0D108BD9-81ED-4DB2-BD59-A6C34878D82A}">
                    <a16:rowId xmlns:a16="http://schemas.microsoft.com/office/drawing/2014/main" val="1630598292"/>
                  </a:ext>
                </a:extLst>
              </a:tr>
              <a:tr h="568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>
                          <a:latin typeface="Arial"/>
                          <a:cs typeface="Arial"/>
                        </a:rPr>
                        <a:t>Concreto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42552"/>
                  </a:ext>
                </a:extLst>
              </a:tr>
              <a:tr h="568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11">
                          <a:latin typeface="Arial"/>
                          <a:cs typeface="Arial"/>
                        </a:rPr>
                        <a:t>f</a:t>
                      </a:r>
                      <a:r>
                        <a:rPr lang="pt-BR" sz="2300" spc="16" baseline="-20833">
                          <a:latin typeface="Arial"/>
                          <a:cs typeface="Arial"/>
                        </a:rPr>
                        <a:t>ck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11">
                          <a:latin typeface="Arial"/>
                          <a:cs typeface="Arial"/>
                        </a:rPr>
                        <a:t>30,O</a:t>
                      </a:r>
                      <a:r>
                        <a:rPr lang="pt-BR" sz="2500" spc="-111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MPa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9256" marR="129256" marT="64628" marB="64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spc="-5">
                          <a:latin typeface="Arial"/>
                          <a:cs typeface="Arial"/>
                        </a:rPr>
                        <a:t>Abat.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70±10</a:t>
                      </a:r>
                      <a:r>
                        <a:rPr lang="pt-BR" sz="2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mm</a:t>
                      </a:r>
                      <a:endParaRPr lang="pt-BR" sz="2500"/>
                    </a:p>
                  </a:txBody>
                  <a:tcPr marL="129256" marR="129256" marT="64628" marB="64628"/>
                </a:tc>
                <a:extLst>
                  <a:ext uri="{0D108BD9-81ED-4DB2-BD59-A6C34878D82A}">
                    <a16:rowId xmlns:a16="http://schemas.microsoft.com/office/drawing/2014/main" val="3569119652"/>
                  </a:ext>
                </a:extLst>
              </a:tr>
              <a:tr h="568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Arial"/>
                          <a:cs typeface="Arial"/>
                        </a:rPr>
                        <a:t>Concreto em Volume</a:t>
                      </a:r>
                    </a:p>
                  </a:txBody>
                  <a:tcPr marL="129256" marR="129256" marT="64628" marB="64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Rigoroso</a:t>
                      </a:r>
                    </a:p>
                  </a:txBody>
                  <a:tcPr marL="129256" marR="129256" marT="64628" marB="64628"/>
                </a:tc>
                <a:extLst>
                  <a:ext uri="{0D108BD9-81ED-4DB2-BD59-A6C34878D82A}">
                    <a16:rowId xmlns:a16="http://schemas.microsoft.com/office/drawing/2014/main" val="422494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909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579A0-4C89-A209-0DAD-D7E8D86F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D677D4-07FF-D59B-05FC-3C678072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Exemplo 03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44B22D-AC2B-1C8C-7F7D-6AFFC947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Dimensione o traço necessário para as condições dos dados abaixo.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9200DEF-15D6-35B0-1006-F5A929A4F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92048"/>
              </p:ext>
            </p:extLst>
          </p:nvPr>
        </p:nvGraphicFramePr>
        <p:xfrm>
          <a:off x="4502428" y="979087"/>
          <a:ext cx="7225749" cy="489982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52540">
                  <a:extLst>
                    <a:ext uri="{9D8B030D-6E8A-4147-A177-3AD203B41FA5}">
                      <a16:colId xmlns:a16="http://schemas.microsoft.com/office/drawing/2014/main" val="911525687"/>
                    </a:ext>
                  </a:extLst>
                </a:gridCol>
                <a:gridCol w="3773209">
                  <a:extLst>
                    <a:ext uri="{9D8B030D-6E8A-4147-A177-3AD203B41FA5}">
                      <a16:colId xmlns:a16="http://schemas.microsoft.com/office/drawing/2014/main" val="832347719"/>
                    </a:ext>
                  </a:extLst>
                </a:gridCol>
              </a:tblGrid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Cimento CP II</a:t>
                      </a:r>
                      <a:r>
                        <a:rPr lang="pt-BR" sz="25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b="1" spc="-5">
                          <a:latin typeface="Arial"/>
                          <a:cs typeface="Arial"/>
                        </a:rPr>
                        <a:t>F-41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b="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b="0" spc="-5">
                          <a:latin typeface="Arial"/>
                          <a:cs typeface="Arial"/>
                        </a:rPr>
                        <a:t>3000</a:t>
                      </a:r>
                      <a:r>
                        <a:rPr lang="pt-BR" sz="2500" b="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b="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 b="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extLst>
                  <a:ext uri="{0D108BD9-81ED-4DB2-BD59-A6C34878D82A}">
                    <a16:rowId xmlns:a16="http://schemas.microsoft.com/office/drawing/2014/main" val="484249062"/>
                  </a:ext>
                </a:extLst>
              </a:tr>
              <a:tr h="949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Areia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-5">
                          <a:latin typeface="Arial"/>
                          <a:cs typeface="Arial"/>
                        </a:rPr>
                        <a:t>MF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 2,40</a:t>
                      </a:r>
                      <a:r>
                        <a:rPr lang="pt-BR" sz="2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Inch. 25% c/ 5% de</a:t>
                      </a:r>
                      <a:r>
                        <a:rPr lang="pt-BR" sz="2500" spc="-79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umid</a:t>
                      </a:r>
                      <a:endParaRPr lang="pt-BR" sz="2500"/>
                    </a:p>
                  </a:txBody>
                  <a:tcPr marL="128268" marR="128268" marT="64134" marB="64134"/>
                </a:tc>
                <a:extLst>
                  <a:ext uri="{0D108BD9-81ED-4DB2-BD59-A6C34878D82A}">
                    <a16:rowId xmlns:a16="http://schemas.microsoft.com/office/drawing/2014/main" val="668230304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2550</a:t>
                      </a:r>
                      <a:r>
                        <a:rPr lang="pt-BR" sz="250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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=1490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kg/m</a:t>
                      </a:r>
                      <a:r>
                        <a:rPr lang="pt-BR" sz="2200" baseline="25462">
                          <a:latin typeface="Arial"/>
                          <a:cs typeface="Arial"/>
                        </a:rPr>
                        <a:t>3</a:t>
                      </a:r>
                      <a:r>
                        <a:rPr lang="pt-BR" sz="2200" spc="-245" baseline="25462">
                          <a:latin typeface="Arial"/>
                          <a:cs typeface="Arial"/>
                        </a:rPr>
                        <a:t> 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extLst>
                  <a:ext uri="{0D108BD9-81ED-4DB2-BD59-A6C34878D82A}">
                    <a16:rowId xmlns:a16="http://schemas.microsoft.com/office/drawing/2014/main" val="2987290157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Brita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16">
                          <a:latin typeface="Arial"/>
                          <a:cs typeface="Arial"/>
                        </a:rPr>
                        <a:t>D</a:t>
                      </a:r>
                      <a:r>
                        <a:rPr lang="pt-BR" sz="2200" spc="23" baseline="-20833">
                          <a:latin typeface="Arial"/>
                          <a:cs typeface="Arial"/>
                        </a:rPr>
                        <a:t>max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19</a:t>
                      </a:r>
                      <a:r>
                        <a:rPr lang="pt-BR" sz="2500" spc="-111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mm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extLst>
                  <a:ext uri="{0D108BD9-81ED-4DB2-BD59-A6C34878D82A}">
                    <a16:rowId xmlns:a16="http://schemas.microsoft.com/office/drawing/2014/main" val="2300292372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2750</a:t>
                      </a:r>
                      <a:r>
                        <a:rPr lang="pt-BR" sz="250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>
                          <a:latin typeface="Symbol"/>
                          <a:cs typeface="Symbol"/>
                        </a:rPr>
                        <a:t>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1570 kg/m³</a:t>
                      </a:r>
                      <a:r>
                        <a:rPr lang="pt-BR" sz="2500" spc="-48">
                          <a:latin typeface="Arial"/>
                          <a:cs typeface="Arial"/>
                        </a:rPr>
                        <a:t> </a:t>
                      </a:r>
                      <a:endParaRPr lang="pt-BR" sz="2500"/>
                    </a:p>
                  </a:txBody>
                  <a:tcPr marL="128268" marR="128268" marT="64134" marB="64134"/>
                </a:tc>
                <a:extLst>
                  <a:ext uri="{0D108BD9-81ED-4DB2-BD59-A6C34878D82A}">
                    <a16:rowId xmlns:a16="http://schemas.microsoft.com/office/drawing/2014/main" val="1630598292"/>
                  </a:ext>
                </a:extLst>
              </a:tr>
              <a:tr h="5643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>
                          <a:latin typeface="Arial"/>
                          <a:cs typeface="Arial"/>
                        </a:rPr>
                        <a:t>Concreto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42552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11">
                          <a:latin typeface="Arial"/>
                          <a:cs typeface="Arial"/>
                        </a:rPr>
                        <a:t>f</a:t>
                      </a:r>
                      <a:r>
                        <a:rPr lang="pt-BR" sz="2200" spc="16" baseline="-20833">
                          <a:latin typeface="Arial"/>
                          <a:cs typeface="Arial"/>
                        </a:rPr>
                        <a:t>ck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11">
                          <a:latin typeface="Arial"/>
                          <a:cs typeface="Arial"/>
                        </a:rPr>
                        <a:t>20,O</a:t>
                      </a:r>
                      <a:r>
                        <a:rPr lang="pt-BR" sz="2500" spc="-111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MPa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8268" marR="128268" marT="64134" marB="64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spc="-5">
                          <a:latin typeface="Arial"/>
                          <a:cs typeface="Arial"/>
                        </a:rPr>
                        <a:t>Abat.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90±10</a:t>
                      </a:r>
                      <a:r>
                        <a:rPr lang="pt-BR" sz="2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mm</a:t>
                      </a:r>
                      <a:endParaRPr lang="pt-BR" sz="2500"/>
                    </a:p>
                  </a:txBody>
                  <a:tcPr marL="128268" marR="128268" marT="64134" marB="64134"/>
                </a:tc>
                <a:extLst>
                  <a:ext uri="{0D108BD9-81ED-4DB2-BD59-A6C34878D82A}">
                    <a16:rowId xmlns:a16="http://schemas.microsoft.com/office/drawing/2014/main" val="3569119652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Arial"/>
                          <a:cs typeface="Arial"/>
                        </a:rPr>
                        <a:t>Concreto em Volume</a:t>
                      </a:r>
                    </a:p>
                  </a:txBody>
                  <a:tcPr marL="128268" marR="128268" marT="64134" marB="641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Controle Rigoroso</a:t>
                      </a:r>
                    </a:p>
                  </a:txBody>
                  <a:tcPr marL="128268" marR="128268" marT="64134" marB="64134"/>
                </a:tc>
                <a:extLst>
                  <a:ext uri="{0D108BD9-81ED-4DB2-BD59-A6C34878D82A}">
                    <a16:rowId xmlns:a16="http://schemas.microsoft.com/office/drawing/2014/main" val="422494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74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579A0-4C89-A209-0DAD-D7E8D86F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D677D4-07FF-D59B-05FC-3C678072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Exemplo 04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44B22D-AC2B-1C8C-7F7D-6AFFC947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Dimensione o traço necessário para as condições dos dados abaixo.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9200DEF-15D6-35B0-1006-F5A929A4F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4379"/>
              </p:ext>
            </p:extLst>
          </p:nvPr>
        </p:nvGraphicFramePr>
        <p:xfrm>
          <a:off x="4502428" y="880313"/>
          <a:ext cx="7225749" cy="50973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39509">
                  <a:extLst>
                    <a:ext uri="{9D8B030D-6E8A-4147-A177-3AD203B41FA5}">
                      <a16:colId xmlns:a16="http://schemas.microsoft.com/office/drawing/2014/main" val="911525687"/>
                    </a:ext>
                  </a:extLst>
                </a:gridCol>
                <a:gridCol w="3586240">
                  <a:extLst>
                    <a:ext uri="{9D8B030D-6E8A-4147-A177-3AD203B41FA5}">
                      <a16:colId xmlns:a16="http://schemas.microsoft.com/office/drawing/2014/main" val="832347719"/>
                    </a:ext>
                  </a:extLst>
                </a:gridCol>
              </a:tblGrid>
              <a:tr h="54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-5">
                          <a:latin typeface="Arial"/>
                          <a:cs typeface="Arial"/>
                        </a:rPr>
                        <a:t>Cimento CP II</a:t>
                      </a:r>
                      <a:r>
                        <a:rPr lang="pt-BR" sz="24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400" b="1" spc="-5">
                          <a:latin typeface="Arial"/>
                          <a:cs typeface="Arial"/>
                        </a:rPr>
                        <a:t>F-41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400" b="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400" b="0" spc="-5">
                          <a:latin typeface="Arial"/>
                          <a:cs typeface="Arial"/>
                        </a:rPr>
                        <a:t>3140</a:t>
                      </a:r>
                      <a:r>
                        <a:rPr lang="pt-BR" sz="2400" b="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400" b="0" spc="-5">
                          <a:latin typeface="Arial"/>
                          <a:cs typeface="Arial"/>
                        </a:rPr>
                        <a:t>kg/m³</a:t>
                      </a:r>
                      <a:endParaRPr lang="pt-BR" sz="2400" b="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extLst>
                  <a:ext uri="{0D108BD9-81ED-4DB2-BD59-A6C34878D82A}">
                    <a16:rowId xmlns:a16="http://schemas.microsoft.com/office/drawing/2014/main" val="484249062"/>
                  </a:ext>
                </a:extLst>
              </a:tr>
              <a:tr h="915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-5">
                          <a:latin typeface="Arial"/>
                          <a:cs typeface="Arial"/>
                        </a:rPr>
                        <a:t>Areia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spc="-5">
                          <a:latin typeface="Arial"/>
                          <a:cs typeface="Arial"/>
                        </a:rPr>
                        <a:t>MF </a:t>
                      </a:r>
                      <a:r>
                        <a:rPr lang="pt-BR" sz="2400">
                          <a:latin typeface="Arial"/>
                          <a:cs typeface="Arial"/>
                        </a:rPr>
                        <a:t>=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 2,00</a:t>
                      </a:r>
                      <a:r>
                        <a:rPr lang="pt-BR" sz="2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Inch. 29% c/ 3% de</a:t>
                      </a:r>
                      <a:r>
                        <a:rPr lang="pt-BR" sz="2400" spc="-79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umid</a:t>
                      </a:r>
                      <a:endParaRPr lang="pt-BR" sz="2400"/>
                    </a:p>
                  </a:txBody>
                  <a:tcPr marL="123723" marR="123723" marT="61861" marB="61861"/>
                </a:tc>
                <a:extLst>
                  <a:ext uri="{0D108BD9-81ED-4DB2-BD59-A6C34878D82A}">
                    <a16:rowId xmlns:a16="http://schemas.microsoft.com/office/drawing/2014/main" val="668230304"/>
                  </a:ext>
                </a:extLst>
              </a:tr>
              <a:tr h="54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4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2560</a:t>
                      </a:r>
                      <a:r>
                        <a:rPr lang="pt-BR" sz="240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kg/m³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>
                          <a:latin typeface="Symbol"/>
                          <a:cs typeface="Symbol"/>
                        </a:rPr>
                        <a:t></a:t>
                      </a:r>
                      <a:r>
                        <a:rPr lang="pt-BR" sz="2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=1620 </a:t>
                      </a:r>
                      <a:r>
                        <a:rPr lang="pt-BR" sz="2400">
                          <a:latin typeface="Arial"/>
                          <a:cs typeface="Arial"/>
                        </a:rPr>
                        <a:t>kg/m</a:t>
                      </a:r>
                      <a:r>
                        <a:rPr lang="pt-BR" sz="2200" baseline="25462">
                          <a:latin typeface="Arial"/>
                          <a:cs typeface="Arial"/>
                        </a:rPr>
                        <a:t>3</a:t>
                      </a:r>
                      <a:r>
                        <a:rPr lang="pt-BR" sz="2200" spc="-245" baseline="25462">
                          <a:latin typeface="Arial"/>
                          <a:cs typeface="Arial"/>
                        </a:rPr>
                        <a:t> 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extLst>
                  <a:ext uri="{0D108BD9-81ED-4DB2-BD59-A6C34878D82A}">
                    <a16:rowId xmlns:a16="http://schemas.microsoft.com/office/drawing/2014/main" val="2987290157"/>
                  </a:ext>
                </a:extLst>
              </a:tr>
              <a:tr h="54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pc="-5">
                          <a:latin typeface="Arial"/>
                          <a:cs typeface="Arial"/>
                        </a:rPr>
                        <a:t>Brita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spc="16">
                          <a:latin typeface="Arial"/>
                          <a:cs typeface="Arial"/>
                        </a:rPr>
                        <a:t>D</a:t>
                      </a:r>
                      <a:r>
                        <a:rPr lang="pt-BR" sz="2200" spc="23" baseline="-20833">
                          <a:latin typeface="Arial"/>
                          <a:cs typeface="Arial"/>
                        </a:rPr>
                        <a:t>max </a:t>
                      </a:r>
                      <a:r>
                        <a:rPr lang="pt-BR" sz="24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19</a:t>
                      </a:r>
                      <a:r>
                        <a:rPr lang="pt-BR" sz="2400" spc="-111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mm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extLst>
                  <a:ext uri="{0D108BD9-81ED-4DB2-BD59-A6C34878D82A}">
                    <a16:rowId xmlns:a16="http://schemas.microsoft.com/office/drawing/2014/main" val="2300292372"/>
                  </a:ext>
                </a:extLst>
              </a:tr>
              <a:tr h="54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4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2750</a:t>
                      </a:r>
                      <a:r>
                        <a:rPr lang="pt-BR" sz="240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kg/m³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latin typeface="Symbol"/>
                          <a:cs typeface="Symbol"/>
                        </a:rPr>
                        <a:t></a:t>
                      </a:r>
                      <a:r>
                        <a:rPr lang="pt-BR" sz="2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4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1730 kg/m³</a:t>
                      </a:r>
                      <a:r>
                        <a:rPr lang="pt-BR" sz="2400" spc="-48">
                          <a:latin typeface="Arial"/>
                          <a:cs typeface="Arial"/>
                        </a:rPr>
                        <a:t> </a:t>
                      </a:r>
                      <a:endParaRPr lang="pt-BR" sz="2400"/>
                    </a:p>
                  </a:txBody>
                  <a:tcPr marL="123723" marR="123723" marT="61861" marB="61861"/>
                </a:tc>
                <a:extLst>
                  <a:ext uri="{0D108BD9-81ED-4DB2-BD59-A6C34878D82A}">
                    <a16:rowId xmlns:a16="http://schemas.microsoft.com/office/drawing/2014/main" val="1630598292"/>
                  </a:ext>
                </a:extLst>
              </a:tr>
              <a:tr h="544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>
                          <a:latin typeface="Arial"/>
                          <a:cs typeface="Arial"/>
                        </a:rPr>
                        <a:t>Concreto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42552"/>
                  </a:ext>
                </a:extLst>
              </a:tr>
              <a:tr h="54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spc="11">
                          <a:latin typeface="Arial"/>
                          <a:cs typeface="Arial"/>
                        </a:rPr>
                        <a:t>f</a:t>
                      </a:r>
                      <a:r>
                        <a:rPr lang="pt-BR" sz="2200" spc="16" baseline="-20833">
                          <a:latin typeface="Arial"/>
                          <a:cs typeface="Arial"/>
                        </a:rPr>
                        <a:t>ck </a:t>
                      </a:r>
                      <a:r>
                        <a:rPr lang="pt-BR" sz="24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400" spc="-11">
                          <a:latin typeface="Arial"/>
                          <a:cs typeface="Arial"/>
                        </a:rPr>
                        <a:t>34,O</a:t>
                      </a:r>
                      <a:r>
                        <a:rPr lang="pt-BR" sz="2400" spc="-111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MPa</a:t>
                      </a:r>
                      <a:endParaRPr lang="pt-BR" sz="2400">
                        <a:latin typeface="Arial"/>
                        <a:cs typeface="Arial"/>
                      </a:endParaRPr>
                    </a:p>
                  </a:txBody>
                  <a:tcPr marL="123723" marR="123723" marT="61861" marB="61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pc="-5">
                          <a:latin typeface="Arial"/>
                          <a:cs typeface="Arial"/>
                        </a:rPr>
                        <a:t>Abat. </a:t>
                      </a:r>
                      <a:r>
                        <a:rPr lang="pt-BR" sz="24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70±10</a:t>
                      </a:r>
                      <a:r>
                        <a:rPr lang="pt-BR" sz="2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400" spc="-5">
                          <a:latin typeface="Arial"/>
                          <a:cs typeface="Arial"/>
                        </a:rPr>
                        <a:t>mm</a:t>
                      </a:r>
                      <a:endParaRPr lang="pt-BR" sz="2400"/>
                    </a:p>
                  </a:txBody>
                  <a:tcPr marL="123723" marR="123723" marT="61861" marB="61861"/>
                </a:tc>
                <a:extLst>
                  <a:ext uri="{0D108BD9-81ED-4DB2-BD59-A6C34878D82A}">
                    <a16:rowId xmlns:a16="http://schemas.microsoft.com/office/drawing/2014/main" val="3569119652"/>
                  </a:ext>
                </a:extLst>
              </a:tr>
              <a:tr h="915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>
                          <a:latin typeface="Arial"/>
                          <a:cs typeface="Arial"/>
                        </a:rPr>
                        <a:t>Concreto em Volume, </a:t>
                      </a:r>
                      <a:r>
                        <a:rPr lang="pt-BR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Controle Rigoroso</a:t>
                      </a:r>
                    </a:p>
                  </a:txBody>
                  <a:tcPr marL="123723" marR="123723" marT="61861" marB="6186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= 0,3 m³</a:t>
                      </a:r>
                    </a:p>
                  </a:txBody>
                  <a:tcPr marL="123723" marR="123723" marT="61861" marB="61861" anchor="ctr"/>
                </a:tc>
                <a:extLst>
                  <a:ext uri="{0D108BD9-81ED-4DB2-BD59-A6C34878D82A}">
                    <a16:rowId xmlns:a16="http://schemas.microsoft.com/office/drawing/2014/main" val="422494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42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3C15F-915E-F231-8AB3-92E35E35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dirty="0"/>
              <a:t>Exemplo 04: 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CD65017-C4C3-BF51-8595-559C78FDB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048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=34,0+1,65 . 7,0=44,55 </m:t>
                    </m:r>
                    <m:r>
                      <a:rPr lang="pt-BR" sz="2300" b="0" i="1" smtClean="0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pt-BR" sz="23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ar-AE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3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ar-AE" sz="23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ar-AE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3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300" i="1">
                        <a:latin typeface="Cambria Math" panose="02040503050406030204" pitchFamily="18" charset="0"/>
                      </a:rPr>
                      <m:t>46</m:t>
                    </m:r>
                  </m:oMath>
                </a14:m>
                <a:endParaRPr lang="pt-BR" sz="2300" b="0" dirty="0">
                  <a:latin typeface="Aria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pt-BR" sz="2300" dirty="0">
                  <a:solidFill>
                    <a:prstClr val="black"/>
                  </a:solidFill>
                  <a:latin typeface="Arial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𝐹𝑎𝑡𝑜𝑟</m:t>
                        </m:r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den>
                    </m:f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den>
                    </m:f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434</m:t>
                    </m:r>
                    <m:r>
                      <a:rPr lang="pt-BR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78</m:t>
                    </m:r>
                    <m:f>
                      <m:fPr>
                        <m:ctrlP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t-BR" sz="2300" dirty="0">
                  <a:solidFill>
                    <a:prstClr val="black"/>
                  </a:solidFill>
                  <a:latin typeface="Aria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3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= </a:t>
                </a:r>
                <a:r>
                  <a:rPr lang="pt-BR" sz="2300" spc="-5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0,750 m³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.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𝑏𝑟𝑖𝑡𝑎</m:t>
                        </m:r>
                      </m:sub>
                    </m:sSub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750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1730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1297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2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t-BR" sz="2300" dirty="0">
                  <a:latin typeface="Arial"/>
                  <a:cs typeface="Arial"/>
                </a:endParaRPr>
              </a:p>
              <a:p>
                <a:endParaRPr lang="ar-AE" dirty="0">
                  <a:latin typeface="Arial"/>
                  <a:cs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CD65017-C4C3-BF51-8595-559C78FDB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048"/>
                <a:ext cx="10515600" cy="4351338"/>
              </a:xfrm>
              <a:blipFill>
                <a:blip r:embed="rId2"/>
                <a:stretch>
                  <a:fillRect l="-812" t="-14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950520C-FC2E-9FF6-C2E6-BAFB71A3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622" y="159488"/>
            <a:ext cx="5543102" cy="334064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B595111-EBE2-89EF-1896-60B1250ADC83}"/>
              </a:ext>
            </a:extLst>
          </p:cNvPr>
          <p:cNvCxnSpPr>
            <a:cxnSpLocks/>
          </p:cNvCxnSpPr>
          <p:nvPr/>
        </p:nvCxnSpPr>
        <p:spPr>
          <a:xfrm>
            <a:off x="6943362" y="832706"/>
            <a:ext cx="99143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46E0F43-A9D8-B38E-06DA-C08D10A1EA18}"/>
              </a:ext>
            </a:extLst>
          </p:cNvPr>
          <p:cNvCxnSpPr>
            <a:cxnSpLocks/>
          </p:cNvCxnSpPr>
          <p:nvPr/>
        </p:nvCxnSpPr>
        <p:spPr>
          <a:xfrm flipV="1">
            <a:off x="7934800" y="832706"/>
            <a:ext cx="0" cy="2324130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54C4AF3E-F98C-1CA1-D752-787F7D243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39114"/>
              </p:ext>
            </p:extLst>
          </p:nvPr>
        </p:nvGraphicFramePr>
        <p:xfrm>
          <a:off x="7061194" y="4173346"/>
          <a:ext cx="4627068" cy="206657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118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421">
                <a:tc gridSpan="6">
                  <a:txBody>
                    <a:bodyPr/>
                    <a:lstStyle/>
                    <a:p>
                      <a:pPr marL="5441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Consumo de água </a:t>
                      </a: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aproximado</a:t>
                      </a:r>
                      <a:r>
                        <a:rPr sz="1300" spc="-3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3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3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/m</a:t>
                      </a:r>
                      <a:r>
                        <a:rPr sz="1300" spc="15" baseline="43209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300" spc="1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07">
                <a:tc rowSpan="2">
                  <a:txBody>
                    <a:bodyPr/>
                    <a:lstStyle/>
                    <a:p>
                      <a:pPr marL="356235" marR="57785" indent="-363220" algn="ctr">
                        <a:lnSpc>
                          <a:spcPts val="2390"/>
                        </a:lnSpc>
                        <a:spcBef>
                          <a:spcPts val="60"/>
                        </a:spcBef>
                      </a:pPr>
                      <a:r>
                        <a:rPr lang="pt-BR" sz="13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Slump</a:t>
                      </a:r>
                      <a:r>
                        <a:rPr sz="13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1625" algn="ctr">
                        <a:lnSpc>
                          <a:spcPts val="2385"/>
                        </a:lnSpc>
                      </a:pPr>
                      <a:r>
                        <a:rPr sz="1300" spc="2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Dmáx </a:t>
                      </a: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agregado graúdo</a:t>
                      </a:r>
                      <a:r>
                        <a:rPr sz="1300" spc="-3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</a:pP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9,5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385"/>
                        </a:lnSpc>
                      </a:pP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19,0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85"/>
                        </a:lnSpc>
                      </a:pP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25,0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7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85"/>
                        </a:lnSpc>
                      </a:pP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32,0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</a:pPr>
                      <a:r>
                        <a:rPr sz="1300" spc="1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38,0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1790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14">
                <a:tc>
                  <a:txBody>
                    <a:bodyPr/>
                    <a:lstStyle/>
                    <a:p>
                      <a:pPr marR="64135" algn="ctr">
                        <a:lnSpc>
                          <a:spcPts val="2390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40 a</a:t>
                      </a:r>
                      <a:r>
                        <a:rPr sz="13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90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90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790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90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0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1790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114">
                <a:tc>
                  <a:txBody>
                    <a:bodyPr/>
                    <a:lstStyle/>
                    <a:p>
                      <a:pPr marR="64135" algn="ctr">
                        <a:lnSpc>
                          <a:spcPts val="236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60 a</a:t>
                      </a:r>
                      <a:r>
                        <a:rPr sz="13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6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6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6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6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5334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114">
                <a:tc>
                  <a:txBody>
                    <a:bodyPr/>
                    <a:lstStyle/>
                    <a:p>
                      <a:pPr marR="64769" algn="ctr">
                        <a:lnSpc>
                          <a:spcPts val="237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80 a</a:t>
                      </a:r>
                      <a:r>
                        <a:rPr sz="1300" spc="-95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230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7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205</a:t>
                      </a:r>
                      <a:endParaRPr sz="13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4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7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096">
                      <a:solidFill>
                        <a:srgbClr val="000000"/>
                      </a:solidFill>
                      <a:prstDash val="solid"/>
                    </a:lnL>
                    <a:lnR w="5333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1300" spc="2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3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5333">
                      <a:solidFill>
                        <a:srgbClr val="000000"/>
                      </a:solidFill>
                      <a:prstDash val="solid"/>
                    </a:lnL>
                    <a:lnR w="5334">
                      <a:solidFill>
                        <a:srgbClr val="000000"/>
                      </a:solidFill>
                      <a:prstDash val="solid"/>
                    </a:lnR>
                    <a:lnT w="5334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5B47D617-8B90-2C28-C345-B55275A5502E}"/>
              </a:ext>
            </a:extLst>
          </p:cNvPr>
          <p:cNvSpPr/>
          <p:nvPr/>
        </p:nvSpPr>
        <p:spPr>
          <a:xfrm>
            <a:off x="8990511" y="5574635"/>
            <a:ext cx="573206" cy="32207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E6D11861-9756-8F90-A33F-CADF2DD00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32768"/>
              </p:ext>
            </p:extLst>
          </p:nvPr>
        </p:nvGraphicFramePr>
        <p:xfrm>
          <a:off x="1714914" y="4215939"/>
          <a:ext cx="3743149" cy="253689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62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9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50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MF</a:t>
                      </a:r>
                    </a:p>
                  </a:txBody>
                  <a:tcPr marL="0" marR="0" marT="0" marB="0" anchor="ctr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>
                      <a:noFill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Dimensão máxima</a:t>
                      </a:r>
                      <a:r>
                        <a:rPr sz="110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71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9,5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19,0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25,0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32,0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>
                      <a:noFill/>
                    </a:lnT>
                    <a:lnB w="1714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38,0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1714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2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1,8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0,645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0,770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0,795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17145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0,820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0,845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1714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0,625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0,750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0,775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0,800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0,825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2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2,2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0,605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0,730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0,755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0,780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0,805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2,4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9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0,585</a:t>
                      </a:r>
                      <a:endParaRPr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0,710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0,735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0,760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0,785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2,6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0,565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0,690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0,715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0,740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0,765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2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2,8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5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0,545</a:t>
                      </a:r>
                      <a:endParaRPr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0,670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0,695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0,720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0,745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9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0,525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0,650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0,675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0,700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9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0,725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3,2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0,505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0,630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0,655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0,680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0,705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3,4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45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0,485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0,610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0,635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0,660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45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0,685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6096">
                      <a:noFill/>
                      <a:prstDash val="solid"/>
                    </a:lnT>
                    <a:lnB w="5334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3,6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ts val="1935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0,465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0,590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0,615</a:t>
                      </a:r>
                      <a:endParaRPr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108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0,640</a:t>
                      </a:r>
                    </a:p>
                  </a:txBody>
                  <a:tcPr marL="0" marR="0" marT="0" marB="0">
                    <a:lnL w="6108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0,665</a:t>
                      </a:r>
                    </a:p>
                  </a:txBody>
                  <a:tcPr marL="0" marR="0" marT="0" marB="0">
                    <a:lnL w="6096">
                      <a:noFill/>
                      <a:prstDash val="solid"/>
                    </a:lnL>
                    <a:lnR w="6096">
                      <a:noFill/>
                      <a:prstDash val="solid"/>
                    </a:lnR>
                    <a:lnT w="5334">
                      <a:noFill/>
                      <a:prstDash val="solid"/>
                    </a:lnT>
                    <a:lnB w="6096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B10FD182-B90F-1FB7-8FAB-A8CC6B9BC04B}"/>
              </a:ext>
            </a:extLst>
          </p:cNvPr>
          <p:cNvSpPr/>
          <p:nvPr/>
        </p:nvSpPr>
        <p:spPr>
          <a:xfrm>
            <a:off x="3043451" y="4858603"/>
            <a:ext cx="464024" cy="17742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7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5DFC2-E2E4-52A7-7CF9-7AEB2F8F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00"/>
          </a:xfrm>
        </p:spPr>
        <p:txBody>
          <a:bodyPr/>
          <a:lstStyle/>
          <a:p>
            <a:r>
              <a:rPr lang="pt-BR" dirty="0"/>
              <a:t>Exemplo 04: 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FC394FA-B992-E9AD-9716-F3E96BEB1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886900"/>
                <a:ext cx="11034933" cy="57249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=1 −</m:t>
                      </m:r>
                      <m:d>
                        <m:d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2000" dirty="0">
                              <a:solidFill>
                                <a:prstClr val="black"/>
                              </a:solidFill>
                            </a:rPr>
                            <m:t>+ 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434,78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1297,5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190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=2560 . 0,190=486,4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pt-BR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endParaRPr kumimoji="0" lang="pt-BR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pt-BR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20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kumimoji="0" lang="pt-BR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kumimoji="0" lang="pt-BR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kumimoji="0" lang="pt-BR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486,4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1297,5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1:1,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119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:2,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984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:0,4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𝑇𝑟𝑎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𝑠𝑒𝑐𝑜</m:t>
                          </m:r>
                        </m:e>
                      </m:d>
                    </m:oMath>
                  </m:oMathPara>
                </a14:m>
                <a:endParaRPr lang="pt-BR" sz="2000" b="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pt-BR" sz="2000" b="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𝑪𝒐𝒓𝒓𝒆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𝒅𝒂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á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𝒈𝒖𝒂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𝒂𝒓𝒆𝒊𝒂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𝒃𝒓𝒊𝒕𝒂</m:t>
                      </m:r>
                    </m:oMath>
                  </m:oMathPara>
                </a14:m>
                <a:endParaRPr lang="pt-BR" sz="2000" b="1" dirty="0"/>
              </a:p>
              <a:p>
                <a:pPr marL="0" indent="0">
                  <a:buNone/>
                </a:pPr>
                <a:endParaRPr lang="pt-BR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=200 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−0,03 . 486,4−0,01 . 1297,5=172,43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pt-BR" sz="2000" dirty="0">
                  <a:solidFill>
                    <a:prstClr val="black"/>
                  </a:solidFill>
                  <a:latin typeface="Arial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000" dirty="0">
                  <a:solidFill>
                    <a:prstClr val="black"/>
                  </a:solidFill>
                  <a:latin typeface="Arial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1297,5+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0,01 . 1297,5=1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310,48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486,4+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0,03 . 486,4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=500,99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000" dirty="0">
                  <a:solidFill>
                    <a:prstClr val="black"/>
                  </a:solidFill>
                  <a:latin typeface="Arial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500,99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1310,48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172,43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434,78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1:1,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152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3,014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:0,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397 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𝑇𝑟𝑎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𝑐𝑜𝑟𝑟𝑖𝑔𝑖𝑑𝑜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BR" sz="2000" b="0" dirty="0">
                  <a:solidFill>
                    <a:prstClr val="black"/>
                  </a:solidFill>
                </a:endParaRPr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FC394FA-B992-E9AD-9716-F3E96BEB1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886900"/>
                <a:ext cx="11034933" cy="57249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8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B7A93-1DA3-E843-852B-A52BC3A8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04: 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269816EE-121E-85AA-7CEB-0C220AFD77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233301"/>
                  </p:ext>
                </p:extLst>
              </p:nvPr>
            </p:nvGraphicFramePr>
            <p:xfrm>
              <a:off x="365464" y="3429000"/>
              <a:ext cx="11461072" cy="26943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296">
                      <a:extLst>
                        <a:ext uri="{9D8B030D-6E8A-4147-A177-3AD203B41FA5}">
                          <a16:colId xmlns:a16="http://schemas.microsoft.com/office/drawing/2014/main" val="153133296"/>
                        </a:ext>
                      </a:extLst>
                    </a:gridCol>
                    <a:gridCol w="1153722">
                      <a:extLst>
                        <a:ext uri="{9D8B030D-6E8A-4147-A177-3AD203B41FA5}">
                          <a16:colId xmlns:a16="http://schemas.microsoft.com/office/drawing/2014/main" val="2121190068"/>
                        </a:ext>
                      </a:extLst>
                    </a:gridCol>
                    <a:gridCol w="1260773">
                      <a:extLst>
                        <a:ext uri="{9D8B030D-6E8A-4147-A177-3AD203B41FA5}">
                          <a16:colId xmlns:a16="http://schemas.microsoft.com/office/drawing/2014/main" val="3908233193"/>
                        </a:ext>
                      </a:extLst>
                    </a:gridCol>
                    <a:gridCol w="779042">
                      <a:extLst>
                        <a:ext uri="{9D8B030D-6E8A-4147-A177-3AD203B41FA5}">
                          <a16:colId xmlns:a16="http://schemas.microsoft.com/office/drawing/2014/main" val="2308837693"/>
                        </a:ext>
                      </a:extLst>
                    </a:gridCol>
                    <a:gridCol w="1753563">
                      <a:extLst>
                        <a:ext uri="{9D8B030D-6E8A-4147-A177-3AD203B41FA5}">
                          <a16:colId xmlns:a16="http://schemas.microsoft.com/office/drawing/2014/main" val="3400547091"/>
                        </a:ext>
                      </a:extLst>
                    </a:gridCol>
                    <a:gridCol w="2185391">
                      <a:extLst>
                        <a:ext uri="{9D8B030D-6E8A-4147-A177-3AD203B41FA5}">
                          <a16:colId xmlns:a16="http://schemas.microsoft.com/office/drawing/2014/main" val="4261057454"/>
                        </a:ext>
                      </a:extLst>
                    </a:gridCol>
                    <a:gridCol w="2691285">
                      <a:extLst>
                        <a:ext uri="{9D8B030D-6E8A-4147-A177-3AD203B41FA5}">
                          <a16:colId xmlns:a16="http://schemas.microsoft.com/office/drawing/2014/main" val="1597653671"/>
                        </a:ext>
                      </a:extLst>
                    </a:gridCol>
                  </a:tblGrid>
                  <a:tr h="602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Material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Un.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C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Op.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Traço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Quantidade (kg)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Volume</a:t>
                          </a:r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219464676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Cimento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Kg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t-BR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132,66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1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132,66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132,66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1477460740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Areia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200" dirty="0"/>
                            <a:t>Kg/</a:t>
                          </a:r>
                          <a14:m>
                            <m:oMath xmlns:m="http://schemas.openxmlformats.org/officeDocument/2006/math"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oMath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t-BR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132,66</m:t>
                                </m:r>
                              </m:oMath>
                            </m:oMathPara>
                          </a14:m>
                          <a:endParaRPr kumimoji="0" lang="pt-BR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1,152</m:t>
                              </m:r>
                            </m:oMath>
                          </a14:m>
                          <a:r>
                            <a:rPr lang="pt-BR" sz="2200" dirty="0"/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,29</m:t>
                              </m:r>
                            </m:oMath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197,14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20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2408863572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Brita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200" dirty="0"/>
                            <a:t>Kg/</a:t>
                          </a:r>
                          <a14:m>
                            <m:oMath xmlns:m="http://schemas.openxmlformats.org/officeDocument/2006/math"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oMath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t-BR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132,66</m:t>
                                </m:r>
                              </m:oMath>
                            </m:oMathPara>
                          </a14:m>
                          <a:endParaRPr kumimoji="0" lang="pt-BR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3,014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399,84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200" dirty="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3132204758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Água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t-BR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132,66</m:t>
                                </m:r>
                              </m:oMath>
                            </m:oMathPara>
                          </a14:m>
                          <a:endParaRPr kumimoji="0" lang="pt-BR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0,39</m:t>
                                </m:r>
                                <m:r>
                                  <a:rPr lang="pt-BR" sz="20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52,67</m:t>
                                </m:r>
                              </m:oMath>
                            </m:oMathPara>
                          </a14:m>
                          <a:endParaRPr lang="pt-BR" sz="22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52,67</m:t>
                                </m:r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3898267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269816EE-121E-85AA-7CEB-0C220AFD77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233301"/>
                  </p:ext>
                </p:extLst>
              </p:nvPr>
            </p:nvGraphicFramePr>
            <p:xfrm>
              <a:off x="365464" y="3429000"/>
              <a:ext cx="11461072" cy="26943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296">
                      <a:extLst>
                        <a:ext uri="{9D8B030D-6E8A-4147-A177-3AD203B41FA5}">
                          <a16:colId xmlns:a16="http://schemas.microsoft.com/office/drawing/2014/main" val="153133296"/>
                        </a:ext>
                      </a:extLst>
                    </a:gridCol>
                    <a:gridCol w="1153722">
                      <a:extLst>
                        <a:ext uri="{9D8B030D-6E8A-4147-A177-3AD203B41FA5}">
                          <a16:colId xmlns:a16="http://schemas.microsoft.com/office/drawing/2014/main" val="2121190068"/>
                        </a:ext>
                      </a:extLst>
                    </a:gridCol>
                    <a:gridCol w="1260773">
                      <a:extLst>
                        <a:ext uri="{9D8B030D-6E8A-4147-A177-3AD203B41FA5}">
                          <a16:colId xmlns:a16="http://schemas.microsoft.com/office/drawing/2014/main" val="3908233193"/>
                        </a:ext>
                      </a:extLst>
                    </a:gridCol>
                    <a:gridCol w="779042">
                      <a:extLst>
                        <a:ext uri="{9D8B030D-6E8A-4147-A177-3AD203B41FA5}">
                          <a16:colId xmlns:a16="http://schemas.microsoft.com/office/drawing/2014/main" val="2308837693"/>
                        </a:ext>
                      </a:extLst>
                    </a:gridCol>
                    <a:gridCol w="1753563">
                      <a:extLst>
                        <a:ext uri="{9D8B030D-6E8A-4147-A177-3AD203B41FA5}">
                          <a16:colId xmlns:a16="http://schemas.microsoft.com/office/drawing/2014/main" val="3400547091"/>
                        </a:ext>
                      </a:extLst>
                    </a:gridCol>
                    <a:gridCol w="2185391">
                      <a:extLst>
                        <a:ext uri="{9D8B030D-6E8A-4147-A177-3AD203B41FA5}">
                          <a16:colId xmlns:a16="http://schemas.microsoft.com/office/drawing/2014/main" val="4261057454"/>
                        </a:ext>
                      </a:extLst>
                    </a:gridCol>
                    <a:gridCol w="2691285">
                      <a:extLst>
                        <a:ext uri="{9D8B030D-6E8A-4147-A177-3AD203B41FA5}">
                          <a16:colId xmlns:a16="http://schemas.microsoft.com/office/drawing/2014/main" val="1597653671"/>
                        </a:ext>
                      </a:extLst>
                    </a:gridCol>
                  </a:tblGrid>
                  <a:tr h="602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Material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Un.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C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Op.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Traço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Quantidade (kg)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Volume</a:t>
                          </a:r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219464676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Cimento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Kg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221739" t="-118605" r="-589855" b="-3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1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301393" t="-118605" r="-124234" b="-3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326018" t="-118605" r="-905" b="-308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460740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Areia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142857" t="-218605" r="-755556" b="-2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221739" t="-218605" r="-589855" b="-2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275694" t="-218605" r="-279514" b="-2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301393" t="-218605" r="-124234" b="-2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20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2408863572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Brita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142857" t="-318605" r="-755556" b="-1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221739" t="-318605" r="-589855" b="-1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275694" t="-318605" r="-279514" b="-1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301393" t="-318605" r="-124234" b="-1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200" dirty="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3132204758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Água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142857" t="-418605" r="-755556" b="-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221739" t="-418605" r="-589855" b="-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275694" t="-418605" r="-279514" b="-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301393" t="-418605" r="-124234" b="-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326018" t="-418605" r="-905" b="-8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82678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A8D4A3C-D0A0-AC4D-FE48-89EE0BFB38DF}"/>
                  </a:ext>
                </a:extLst>
              </p:cNvPr>
              <p:cNvSpPr txBox="1"/>
              <p:nvPr/>
            </p:nvSpPr>
            <p:spPr>
              <a:xfrm>
                <a:off x="3488597" y="1953924"/>
                <a:ext cx="6028830" cy="971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f>
                            <m:f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3,14</m:t>
                              </m:r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1,152</m:t>
                              </m:r>
                            </m:num>
                            <m:den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,56</m:t>
                              </m:r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3,014</m:t>
                              </m:r>
                            </m:num>
                            <m:den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,75</m:t>
                              </m:r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0,397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=132,66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A8D4A3C-D0A0-AC4D-FE48-89EE0BFB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97" y="1953924"/>
                <a:ext cx="6028830" cy="971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579A0-4C89-A209-0DAD-D7E8D86F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D677D4-07FF-D59B-05FC-3C678072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Exemplo 05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44B22D-AC2B-1C8C-7F7D-6AFFC947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Dimensione o traço necessário para as condições dos dados abaixo.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9200DEF-15D6-35B0-1006-F5A929A4F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17314"/>
              </p:ext>
            </p:extLst>
          </p:nvPr>
        </p:nvGraphicFramePr>
        <p:xfrm>
          <a:off x="4502428" y="799005"/>
          <a:ext cx="7225748" cy="525999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25101">
                  <a:extLst>
                    <a:ext uri="{9D8B030D-6E8A-4147-A177-3AD203B41FA5}">
                      <a16:colId xmlns:a16="http://schemas.microsoft.com/office/drawing/2014/main" val="911525687"/>
                    </a:ext>
                  </a:extLst>
                </a:gridCol>
                <a:gridCol w="3700647">
                  <a:extLst>
                    <a:ext uri="{9D8B030D-6E8A-4147-A177-3AD203B41FA5}">
                      <a16:colId xmlns:a16="http://schemas.microsoft.com/office/drawing/2014/main" val="832347719"/>
                    </a:ext>
                  </a:extLst>
                </a:gridCol>
              </a:tblGrid>
              <a:tr h="561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Cimento CP II</a:t>
                      </a:r>
                      <a:r>
                        <a:rPr lang="pt-BR" sz="25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b="1" spc="-5">
                          <a:latin typeface="Arial"/>
                          <a:cs typeface="Arial"/>
                        </a:rPr>
                        <a:t>F-50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b="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b="0" spc="-5">
                          <a:latin typeface="Arial"/>
                          <a:cs typeface="Arial"/>
                        </a:rPr>
                        <a:t>3100</a:t>
                      </a:r>
                      <a:r>
                        <a:rPr lang="pt-BR" sz="2500" b="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b="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 b="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extLst>
                  <a:ext uri="{0D108BD9-81ED-4DB2-BD59-A6C34878D82A}">
                    <a16:rowId xmlns:a16="http://schemas.microsoft.com/office/drawing/2014/main" val="484249062"/>
                  </a:ext>
                </a:extLst>
              </a:tr>
              <a:tr h="944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Areia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-5">
                          <a:latin typeface="Arial"/>
                          <a:cs typeface="Arial"/>
                        </a:rPr>
                        <a:t>MF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 2,00</a:t>
                      </a:r>
                      <a:r>
                        <a:rPr lang="pt-BR" sz="2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Inch. 20% c/ 10% de</a:t>
                      </a:r>
                      <a:r>
                        <a:rPr lang="pt-BR" sz="2500" spc="-79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umid</a:t>
                      </a:r>
                      <a:endParaRPr lang="pt-BR" sz="2500"/>
                    </a:p>
                  </a:txBody>
                  <a:tcPr marL="127670" marR="127670" marT="63835" marB="63835"/>
                </a:tc>
                <a:extLst>
                  <a:ext uri="{0D108BD9-81ED-4DB2-BD59-A6C34878D82A}">
                    <a16:rowId xmlns:a16="http://schemas.microsoft.com/office/drawing/2014/main" val="668230304"/>
                  </a:ext>
                </a:extLst>
              </a:tr>
              <a:tr h="561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2600</a:t>
                      </a:r>
                      <a:r>
                        <a:rPr lang="pt-BR" sz="250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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=1600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kg/m</a:t>
                      </a:r>
                      <a:r>
                        <a:rPr lang="pt-BR" sz="2200" baseline="25462">
                          <a:latin typeface="Arial"/>
                          <a:cs typeface="Arial"/>
                        </a:rPr>
                        <a:t>3</a:t>
                      </a:r>
                      <a:r>
                        <a:rPr lang="pt-BR" sz="2200" spc="-245" baseline="25462">
                          <a:latin typeface="Arial"/>
                          <a:cs typeface="Arial"/>
                        </a:rPr>
                        <a:t> 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extLst>
                  <a:ext uri="{0D108BD9-81ED-4DB2-BD59-A6C34878D82A}">
                    <a16:rowId xmlns:a16="http://schemas.microsoft.com/office/drawing/2014/main" val="2987290157"/>
                  </a:ext>
                </a:extLst>
              </a:tr>
              <a:tr h="561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spc="-5">
                          <a:latin typeface="Arial"/>
                          <a:cs typeface="Arial"/>
                        </a:rPr>
                        <a:t>Brita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16">
                          <a:latin typeface="Arial"/>
                          <a:cs typeface="Arial"/>
                        </a:rPr>
                        <a:t>D</a:t>
                      </a:r>
                      <a:r>
                        <a:rPr lang="pt-BR" sz="2200" spc="23" baseline="-20833">
                          <a:latin typeface="Arial"/>
                          <a:cs typeface="Arial"/>
                        </a:rPr>
                        <a:t>max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25</a:t>
                      </a:r>
                      <a:r>
                        <a:rPr lang="pt-BR" sz="2500" spc="-111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mm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extLst>
                  <a:ext uri="{0D108BD9-81ED-4DB2-BD59-A6C34878D82A}">
                    <a16:rowId xmlns:a16="http://schemas.microsoft.com/office/drawing/2014/main" val="2300292372"/>
                  </a:ext>
                </a:extLst>
              </a:tr>
              <a:tr h="561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Symbol"/>
                          <a:cs typeface="Symbol"/>
                        </a:rPr>
                        <a:t>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2800</a:t>
                      </a:r>
                      <a:r>
                        <a:rPr lang="pt-BR" sz="2500" spc="-53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kg/m³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>
                          <a:latin typeface="Symbol"/>
                          <a:cs typeface="Symbol"/>
                        </a:rPr>
                        <a:t></a:t>
                      </a:r>
                      <a:r>
                        <a:rPr lang="pt-BR" sz="2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1700 kg/m³</a:t>
                      </a:r>
                      <a:r>
                        <a:rPr lang="pt-BR" sz="2500" spc="-48">
                          <a:latin typeface="Arial"/>
                          <a:cs typeface="Arial"/>
                        </a:rPr>
                        <a:t> </a:t>
                      </a:r>
                      <a:endParaRPr lang="pt-BR" sz="2500"/>
                    </a:p>
                  </a:txBody>
                  <a:tcPr marL="127670" marR="127670" marT="63835" marB="63835"/>
                </a:tc>
                <a:extLst>
                  <a:ext uri="{0D108BD9-81ED-4DB2-BD59-A6C34878D82A}">
                    <a16:rowId xmlns:a16="http://schemas.microsoft.com/office/drawing/2014/main" val="1630598292"/>
                  </a:ext>
                </a:extLst>
              </a:tr>
              <a:tr h="5617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>
                          <a:latin typeface="Arial"/>
                          <a:cs typeface="Arial"/>
                        </a:rPr>
                        <a:t>Concreto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42552"/>
                  </a:ext>
                </a:extLst>
              </a:tr>
              <a:tr h="561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spc="11">
                          <a:latin typeface="Arial"/>
                          <a:cs typeface="Arial"/>
                        </a:rPr>
                        <a:t>f</a:t>
                      </a:r>
                      <a:r>
                        <a:rPr lang="pt-BR" sz="2200" spc="16" baseline="-20833">
                          <a:latin typeface="Arial"/>
                          <a:cs typeface="Arial"/>
                        </a:rPr>
                        <a:t>ck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11">
                          <a:latin typeface="Arial"/>
                          <a:cs typeface="Arial"/>
                        </a:rPr>
                        <a:t>40,O</a:t>
                      </a:r>
                      <a:r>
                        <a:rPr lang="pt-BR" sz="2500" spc="-111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MPa</a:t>
                      </a:r>
                      <a:endParaRPr lang="pt-BR" sz="2500">
                        <a:latin typeface="Arial"/>
                        <a:cs typeface="Arial"/>
                      </a:endParaRPr>
                    </a:p>
                  </a:txBody>
                  <a:tcPr marL="127670" marR="127670" marT="63835" marB="638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spc="-5">
                          <a:latin typeface="Arial"/>
                          <a:cs typeface="Arial"/>
                        </a:rPr>
                        <a:t>Abat. </a:t>
                      </a:r>
                      <a:r>
                        <a:rPr lang="pt-BR" sz="2500">
                          <a:latin typeface="Arial"/>
                          <a:cs typeface="Arial"/>
                        </a:rPr>
                        <a:t>=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90±10</a:t>
                      </a:r>
                      <a:r>
                        <a:rPr lang="pt-BR" sz="2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2500" spc="-5">
                          <a:latin typeface="Arial"/>
                          <a:cs typeface="Arial"/>
                        </a:rPr>
                        <a:t>mm</a:t>
                      </a:r>
                      <a:endParaRPr lang="pt-BR" sz="2500"/>
                    </a:p>
                  </a:txBody>
                  <a:tcPr marL="127670" marR="127670" marT="63835" marB="63835"/>
                </a:tc>
                <a:extLst>
                  <a:ext uri="{0D108BD9-81ED-4DB2-BD59-A6C34878D82A}">
                    <a16:rowId xmlns:a16="http://schemas.microsoft.com/office/drawing/2014/main" val="3569119652"/>
                  </a:ext>
                </a:extLst>
              </a:tr>
              <a:tr h="944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Arial"/>
                          <a:cs typeface="Arial"/>
                        </a:rPr>
                        <a:t>Concreto em Volume, </a:t>
                      </a:r>
                      <a:r>
                        <a:rPr lang="pt-BR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Rigoroso</a:t>
                      </a:r>
                    </a:p>
                  </a:txBody>
                  <a:tcPr marL="127670" marR="127670" marT="63835" marB="6383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= 0,4 m³</a:t>
                      </a:r>
                    </a:p>
                  </a:txBody>
                  <a:tcPr marL="127670" marR="127670" marT="63835" marB="63835" anchor="ctr"/>
                </a:tc>
                <a:extLst>
                  <a:ext uri="{0D108BD9-81ED-4DB2-BD59-A6C34878D82A}">
                    <a16:rowId xmlns:a16="http://schemas.microsoft.com/office/drawing/2014/main" val="422494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467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10D23-121E-485F-A11B-69DF27AB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F03DDCA3-1648-7EEA-BB88-7BB54C415D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3938" y="4009544"/>
              <a:ext cx="11461072" cy="26943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296">
                      <a:extLst>
                        <a:ext uri="{9D8B030D-6E8A-4147-A177-3AD203B41FA5}">
                          <a16:colId xmlns:a16="http://schemas.microsoft.com/office/drawing/2014/main" val="153133296"/>
                        </a:ext>
                      </a:extLst>
                    </a:gridCol>
                    <a:gridCol w="1153722">
                      <a:extLst>
                        <a:ext uri="{9D8B030D-6E8A-4147-A177-3AD203B41FA5}">
                          <a16:colId xmlns:a16="http://schemas.microsoft.com/office/drawing/2014/main" val="2121190068"/>
                        </a:ext>
                      </a:extLst>
                    </a:gridCol>
                    <a:gridCol w="1260773">
                      <a:extLst>
                        <a:ext uri="{9D8B030D-6E8A-4147-A177-3AD203B41FA5}">
                          <a16:colId xmlns:a16="http://schemas.microsoft.com/office/drawing/2014/main" val="3908233193"/>
                        </a:ext>
                      </a:extLst>
                    </a:gridCol>
                    <a:gridCol w="779042">
                      <a:extLst>
                        <a:ext uri="{9D8B030D-6E8A-4147-A177-3AD203B41FA5}">
                          <a16:colId xmlns:a16="http://schemas.microsoft.com/office/drawing/2014/main" val="2308837693"/>
                        </a:ext>
                      </a:extLst>
                    </a:gridCol>
                    <a:gridCol w="1336431">
                      <a:extLst>
                        <a:ext uri="{9D8B030D-6E8A-4147-A177-3AD203B41FA5}">
                          <a16:colId xmlns:a16="http://schemas.microsoft.com/office/drawing/2014/main" val="3400547091"/>
                        </a:ext>
                      </a:extLst>
                    </a:gridCol>
                    <a:gridCol w="2602523">
                      <a:extLst>
                        <a:ext uri="{9D8B030D-6E8A-4147-A177-3AD203B41FA5}">
                          <a16:colId xmlns:a16="http://schemas.microsoft.com/office/drawing/2014/main" val="4261057454"/>
                        </a:ext>
                      </a:extLst>
                    </a:gridCol>
                    <a:gridCol w="2691285">
                      <a:extLst>
                        <a:ext uri="{9D8B030D-6E8A-4147-A177-3AD203B41FA5}">
                          <a16:colId xmlns:a16="http://schemas.microsoft.com/office/drawing/2014/main" val="1597653671"/>
                        </a:ext>
                      </a:extLst>
                    </a:gridCol>
                  </a:tblGrid>
                  <a:tr h="602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Material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Un.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C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Op.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Traço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Quantidade (kg)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Volume</a:t>
                          </a:r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219464676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Cimento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Kg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144,97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1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144,97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 dirty="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1477460740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Areia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500" dirty="0"/>
                            <a:t>Kg/</a:t>
                          </a:r>
                          <a14:m>
                            <m:oMath xmlns:m="http://schemas.openxmlformats.org/officeDocument/2006/math"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oMath>
                          </a14:m>
                          <a:endParaRPr lang="pt-BR" sz="25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144,97</a:t>
                          </a:r>
                          <a:endParaRPr kumimoji="0" lang="pt-BR" sz="25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289,94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2408863572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Brita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500" dirty="0"/>
                            <a:t>Kg/</a:t>
                          </a:r>
                          <a14:m>
                            <m:oMath xmlns:m="http://schemas.openxmlformats.org/officeDocument/2006/math">
                              <m:r>
                                <a:rPr lang="pt-BR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oMath>
                          </a14:m>
                          <a:endParaRPr lang="pt-BR" sz="25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144,97</a:t>
                          </a:r>
                          <a:endParaRPr kumimoji="0" lang="pt-BR" sz="25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434,91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 dirty="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3132204758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Água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25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144,97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0,6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86,98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86,98</a:t>
                          </a:r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3898267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F03DDCA3-1648-7EEA-BB88-7BB54C415D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6698617"/>
                  </p:ext>
                </p:extLst>
              </p:nvPr>
            </p:nvGraphicFramePr>
            <p:xfrm>
              <a:off x="463938" y="4009544"/>
              <a:ext cx="11461072" cy="26943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296">
                      <a:extLst>
                        <a:ext uri="{9D8B030D-6E8A-4147-A177-3AD203B41FA5}">
                          <a16:colId xmlns:a16="http://schemas.microsoft.com/office/drawing/2014/main" val="153133296"/>
                        </a:ext>
                      </a:extLst>
                    </a:gridCol>
                    <a:gridCol w="1153722">
                      <a:extLst>
                        <a:ext uri="{9D8B030D-6E8A-4147-A177-3AD203B41FA5}">
                          <a16:colId xmlns:a16="http://schemas.microsoft.com/office/drawing/2014/main" val="2121190068"/>
                        </a:ext>
                      </a:extLst>
                    </a:gridCol>
                    <a:gridCol w="1260773">
                      <a:extLst>
                        <a:ext uri="{9D8B030D-6E8A-4147-A177-3AD203B41FA5}">
                          <a16:colId xmlns:a16="http://schemas.microsoft.com/office/drawing/2014/main" val="3908233193"/>
                        </a:ext>
                      </a:extLst>
                    </a:gridCol>
                    <a:gridCol w="779042">
                      <a:extLst>
                        <a:ext uri="{9D8B030D-6E8A-4147-A177-3AD203B41FA5}">
                          <a16:colId xmlns:a16="http://schemas.microsoft.com/office/drawing/2014/main" val="2308837693"/>
                        </a:ext>
                      </a:extLst>
                    </a:gridCol>
                    <a:gridCol w="1336431">
                      <a:extLst>
                        <a:ext uri="{9D8B030D-6E8A-4147-A177-3AD203B41FA5}">
                          <a16:colId xmlns:a16="http://schemas.microsoft.com/office/drawing/2014/main" val="3400547091"/>
                        </a:ext>
                      </a:extLst>
                    </a:gridCol>
                    <a:gridCol w="2602523">
                      <a:extLst>
                        <a:ext uri="{9D8B030D-6E8A-4147-A177-3AD203B41FA5}">
                          <a16:colId xmlns:a16="http://schemas.microsoft.com/office/drawing/2014/main" val="4261057454"/>
                        </a:ext>
                      </a:extLst>
                    </a:gridCol>
                    <a:gridCol w="2691285">
                      <a:extLst>
                        <a:ext uri="{9D8B030D-6E8A-4147-A177-3AD203B41FA5}">
                          <a16:colId xmlns:a16="http://schemas.microsoft.com/office/drawing/2014/main" val="1597653671"/>
                        </a:ext>
                      </a:extLst>
                    </a:gridCol>
                  </a:tblGrid>
                  <a:tr h="602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Material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Un.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C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Op.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Traço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Quantidade (kg)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Volume</a:t>
                          </a:r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219464676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Cimento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Kg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144,97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1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144,97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 dirty="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1477460740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Areia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142857" t="-219767" r="-755026" b="-22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144,97</a:t>
                          </a:r>
                          <a:endParaRPr kumimoji="0" lang="pt-BR" sz="25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289,94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2408863572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Brita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142857" t="-319767" r="-755026" b="-12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144,97</a:t>
                          </a:r>
                          <a:endParaRPr kumimoji="0" lang="pt-BR" sz="25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434,91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 dirty="0"/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3132204758"/>
                      </a:ext>
                    </a:extLst>
                  </a:tr>
                  <a:tr h="522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Água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128937" marR="128937" marT="64468" marB="64468">
                        <a:blipFill>
                          <a:blip r:embed="rId2"/>
                          <a:stretch>
                            <a:fillRect l="-142857" t="-419767" r="-755026" b="-2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25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144,97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.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0,6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86,98</a:t>
                          </a:r>
                        </a:p>
                      </a:txBody>
                      <a:tcPr marL="128937" marR="128937" marT="64468" marB="6446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86,98</a:t>
                          </a:r>
                        </a:p>
                      </a:txBody>
                      <a:tcPr marL="128937" marR="128937" marT="64468" marB="64468"/>
                    </a:tc>
                    <a:extLst>
                      <a:ext uri="{0D108BD9-81ED-4DB2-BD59-A6C34878D82A}">
                        <a16:rowId xmlns:a16="http://schemas.microsoft.com/office/drawing/2014/main" val="38982678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7A1CEAE-BEBB-9AEE-854F-262266340AD3}"/>
                  </a:ext>
                </a:extLst>
              </p:cNvPr>
              <p:cNvSpPr txBox="1"/>
              <p:nvPr/>
            </p:nvSpPr>
            <p:spPr>
              <a:xfrm>
                <a:off x="3474949" y="2956499"/>
                <a:ext cx="4908331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f>
                            <m:f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3,14</m:t>
                              </m:r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,6</m:t>
                              </m:r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,8</m:t>
                              </m:r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+0,6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=144,97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7A1CEAE-BEBB-9AEE-854F-26226634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949" y="2956499"/>
                <a:ext cx="4908331" cy="945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996A66B-69A0-0EB8-D60B-4DA14B71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52"/>
            <a:ext cx="10515600" cy="1325563"/>
          </a:xfrm>
        </p:spPr>
        <p:txBody>
          <a:bodyPr>
            <a:normAutofit fontScale="92500"/>
          </a:bodyPr>
          <a:lstStyle/>
          <a:p>
            <a:r>
              <a:rPr lang="pt-BR" dirty="0"/>
              <a:t>Exemplo 01. Calcule a quantidade dos materiais que compõe o concreto para laje. Dados: sabendo que será necessário produzir 400 L de concreto, o traço usado será 1:2:3 (25,4 Mpa) e o fator água/cimento será 0,6.</a:t>
            </a:r>
          </a:p>
        </p:txBody>
      </p:sp>
    </p:spTree>
    <p:extLst>
      <p:ext uri="{BB962C8B-B14F-4D97-AF65-F5344CB8AC3E}">
        <p14:creationId xmlns:p14="http://schemas.microsoft.com/office/powerpoint/2010/main" val="40807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DD8970-EB82-595C-020A-3B5B735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Premissas do Método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11E292-DB99-8626-4998-FDC301455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0259" y="649480"/>
                <a:ext cx="6555347" cy="5546047"/>
              </a:xfrm>
            </p:spPr>
            <p:txBody>
              <a:bodyPr anchor="ctr">
                <a:normAutofit/>
              </a:bodyPr>
              <a:lstStyle/>
              <a:p>
                <a:pPr algn="just"/>
                <a:r>
                  <a:rPr lang="pt-BR" sz="2000" dirty="0"/>
                  <a:t>O método da ABCP consiste basicamente em coletar alguns dados referentes aos materiais utilizados, tais como Módulo de Finura (MF), Dimensão Máxima Característica (DMC), Umidade (h%) e Massas Específicas Real (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BR" sz="2000" dirty="0"/>
                  <a:t>) e Unitária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>
                            <a:latin typeface="Cambria Math" panose="02040503050406030204" pitchFamily="18" charset="0"/>
                          </a:rPr>
                          <m:t>𝑢𝑛𝑖𝑡</m:t>
                        </m:r>
                        <m:r>
                          <a:rPr lang="pt-BR" sz="2000" b="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pt-BR" sz="2000" b="0" i="1">
                            <a:latin typeface="Cambria Math" panose="02040503050406030204" pitchFamily="18" charset="0"/>
                          </a:rPr>
                          <m:t>𝑟𝑖𝑎</m:t>
                        </m:r>
                      </m:sub>
                    </m:sSub>
                  </m:oMath>
                </a14:m>
                <a:r>
                  <a:rPr lang="pt-BR" sz="2000" dirty="0"/>
                  <a:t>) de cada material que será empregado na produção do concreto e, a partir destes, aplicar em gráficos e tabelas que funcionam como ábacos que ao fim fornecerá a proporção final do traço.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11E292-DB99-8626-4998-FDC301455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0259" y="649480"/>
                <a:ext cx="6555347" cy="5546047"/>
              </a:xfrm>
              <a:blipFill>
                <a:blip r:embed="rId2"/>
                <a:stretch>
                  <a:fillRect l="-837" r="-10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73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99821A-FBEA-45A8-BE92-F459313A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Requisitos para Dosagem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9956FBE-DA1C-4537-AB37-4AB01BDCD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45907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79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D87BC1-7635-4011-AB4A-D7734AD7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Classe de Agressividade: NBR 6118</a:t>
            </a: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C644D016-C80A-4C09-AEC9-10F4664F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423" y="3909464"/>
            <a:ext cx="5706002" cy="2501398"/>
          </a:xfrm>
          <a:prstGeom prst="rect">
            <a:avLst/>
          </a:prstGeom>
        </p:spPr>
      </p:pic>
      <p:pic>
        <p:nvPicPr>
          <p:cNvPr id="7" name="Imagem 3">
            <a:extLst>
              <a:ext uri="{FF2B5EF4-FFF2-40B4-BE49-F238E27FC236}">
                <a16:creationId xmlns:a16="http://schemas.microsoft.com/office/drawing/2014/main" id="{DC344C57-002F-4E9D-ABF5-BC84CAF30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03"/>
          <a:stretch/>
        </p:blipFill>
        <p:spPr>
          <a:xfrm>
            <a:off x="5594751" y="292393"/>
            <a:ext cx="5603132" cy="34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09E28D-37C7-424B-B088-2D1010EC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Traço de Concreto</a:t>
            </a:r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BB32CE20-B79A-46E4-8DDE-B97AB708C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9665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38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4779D-4B46-4758-81B5-DA56DDDE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Empirica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DA1E5EB-6215-4D0E-8E62-E5637D721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173" y="1966293"/>
            <a:ext cx="8723652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00092" y="1630478"/>
            <a:ext cx="2818356" cy="292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21"/>
            <a:r>
              <a:rPr sz="1902" spc="11" dirty="0" err="1">
                <a:latin typeface="Arial"/>
                <a:cs typeface="Arial"/>
              </a:rPr>
              <a:t>sd</a:t>
            </a:r>
            <a:r>
              <a:rPr sz="1902" spc="11" dirty="0">
                <a:latin typeface="Arial"/>
                <a:cs typeface="Arial"/>
              </a:rPr>
              <a:t> </a:t>
            </a:r>
            <a:r>
              <a:rPr sz="1902" spc="16" dirty="0">
                <a:latin typeface="Arial"/>
                <a:cs typeface="Arial"/>
              </a:rPr>
              <a:t>= </a:t>
            </a:r>
            <a:r>
              <a:rPr sz="1902" spc="11" dirty="0" err="1">
                <a:latin typeface="Arial"/>
                <a:cs typeface="Arial"/>
              </a:rPr>
              <a:t>desvio</a:t>
            </a:r>
            <a:r>
              <a:rPr sz="1902" spc="-296" dirty="0">
                <a:latin typeface="Arial"/>
                <a:cs typeface="Arial"/>
              </a:rPr>
              <a:t> </a:t>
            </a:r>
            <a:r>
              <a:rPr lang="pt-BR" sz="1902" spc="-296" dirty="0">
                <a:latin typeface="Arial"/>
                <a:cs typeface="Arial"/>
              </a:rPr>
              <a:t> </a:t>
            </a:r>
            <a:r>
              <a:rPr sz="1902" spc="11" dirty="0" err="1">
                <a:latin typeface="Arial"/>
                <a:cs typeface="Arial"/>
              </a:rPr>
              <a:t>padrão</a:t>
            </a:r>
            <a:endParaRPr sz="1902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4815" y="1177055"/>
            <a:ext cx="3555837" cy="4079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1604" rIns="0" bIns="0" rtlCol="0">
            <a:spAutoFit/>
          </a:bodyPr>
          <a:lstStyle/>
          <a:p>
            <a:pPr marL="93278">
              <a:spcBef>
                <a:spcPts val="328"/>
              </a:spcBef>
            </a:pPr>
            <a:r>
              <a:rPr lang="pt-BR" sz="2378" b="1" i="1" spc="11" dirty="0">
                <a:latin typeface="Arial"/>
                <a:cs typeface="Arial"/>
              </a:rPr>
              <a:t>f</a:t>
            </a:r>
            <a:r>
              <a:rPr sz="2378" b="1" i="1" spc="11" dirty="0">
                <a:latin typeface="Arial"/>
                <a:cs typeface="Arial"/>
              </a:rPr>
              <a:t>c</a:t>
            </a:r>
            <a:r>
              <a:rPr lang="pt-BR" sz="2378" b="1" i="1" spc="16" baseline="-20370" dirty="0">
                <a:latin typeface="Arial"/>
                <a:cs typeface="Arial"/>
              </a:rPr>
              <a:t>28</a:t>
            </a:r>
            <a:r>
              <a:rPr sz="2378" b="1" i="1" spc="16" baseline="-20370" dirty="0">
                <a:latin typeface="Arial"/>
                <a:cs typeface="Arial"/>
              </a:rPr>
              <a:t> </a:t>
            </a:r>
            <a:r>
              <a:rPr lang="pt-BR" sz="2378" b="1" i="1" spc="16" baseline="-20370" dirty="0">
                <a:latin typeface="Arial"/>
                <a:cs typeface="Arial"/>
              </a:rPr>
              <a:t>ou </a:t>
            </a:r>
            <a:r>
              <a:rPr lang="pt-BR" sz="2378" b="1" i="1" spc="11" dirty="0" err="1">
                <a:latin typeface="Arial"/>
                <a:cs typeface="Arial"/>
              </a:rPr>
              <a:t>fc</a:t>
            </a:r>
            <a:r>
              <a:rPr lang="pt-BR" sz="2378" b="1" i="1" spc="16" baseline="-20370" dirty="0" err="1">
                <a:latin typeface="Arial"/>
                <a:cs typeface="Arial"/>
              </a:rPr>
              <a:t>j</a:t>
            </a:r>
            <a:r>
              <a:rPr lang="pt-BR" sz="2378" b="1" i="1" spc="16" baseline="-20370" dirty="0">
                <a:latin typeface="Arial"/>
                <a:cs typeface="Arial"/>
              </a:rPr>
              <a:t> </a:t>
            </a:r>
            <a:r>
              <a:rPr sz="2378" b="1" i="1" spc="16" dirty="0">
                <a:latin typeface="Arial"/>
                <a:cs typeface="Arial"/>
              </a:rPr>
              <a:t>= </a:t>
            </a:r>
            <a:r>
              <a:rPr sz="2378" b="1" i="1" spc="5" dirty="0">
                <a:latin typeface="Arial"/>
                <a:cs typeface="Arial"/>
              </a:rPr>
              <a:t>f</a:t>
            </a:r>
            <a:r>
              <a:rPr sz="2378" b="1" i="1" spc="7" baseline="-20370" dirty="0">
                <a:latin typeface="Arial"/>
                <a:cs typeface="Arial"/>
              </a:rPr>
              <a:t>ck </a:t>
            </a:r>
            <a:r>
              <a:rPr sz="2378" b="1" i="1" spc="16" dirty="0">
                <a:latin typeface="Arial"/>
                <a:cs typeface="Arial"/>
              </a:rPr>
              <a:t>+ </a:t>
            </a:r>
            <a:r>
              <a:rPr sz="2378" b="1" i="1" spc="11" dirty="0">
                <a:latin typeface="Arial"/>
                <a:cs typeface="Arial"/>
              </a:rPr>
              <a:t>1,65 </a:t>
            </a:r>
            <a:r>
              <a:rPr lang="pt-BR" sz="2378" b="1" i="1" spc="11" dirty="0">
                <a:latin typeface="Arial"/>
                <a:cs typeface="Arial"/>
              </a:rPr>
              <a:t>.</a:t>
            </a:r>
            <a:r>
              <a:rPr sz="2378" b="1" i="1" spc="-120" dirty="0">
                <a:latin typeface="Arial"/>
                <a:cs typeface="Arial"/>
              </a:rPr>
              <a:t> </a:t>
            </a:r>
            <a:r>
              <a:rPr lang="pt-BR" sz="2400" b="1" dirty="0" err="1">
                <a:latin typeface="Helvetica-Bold"/>
              </a:rPr>
              <a:t>S</a:t>
            </a:r>
            <a:r>
              <a:rPr lang="pt-BR" sz="1600" b="1" dirty="0" err="1">
                <a:latin typeface="Helvetica-Bold"/>
              </a:rPr>
              <a:t>d</a:t>
            </a:r>
            <a:endParaRPr sz="2378" dirty="0">
              <a:latin typeface="Arial"/>
              <a:cs typeface="Arial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0" y="138638"/>
            <a:ext cx="2475163" cy="5366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 anchor="ctr">
            <a:spAutoFit/>
          </a:bodyPr>
          <a:lstStyle>
            <a:lvl1pPr algn="ctr" defTabSz="864291" rtl="0" eaLnBrk="1" latinLnBrk="0" hangingPunct="1">
              <a:spcBef>
                <a:spcPct val="0"/>
              </a:spcBef>
              <a:buNone/>
              <a:defRPr sz="33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21"/>
            <a:r>
              <a:rPr lang="pt-BR" sz="3487" spc="-16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Técnica</a:t>
            </a:r>
          </a:p>
        </p:txBody>
      </p:sp>
      <p:pic>
        <p:nvPicPr>
          <p:cNvPr id="10" name="Imagem 9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0DEC1E01-2AF7-4BBF-B07C-F385C7FA9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1" y="3266335"/>
            <a:ext cx="3836543" cy="2509618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2A07D32-5997-44D9-A492-D76ABFAABFA3}"/>
              </a:ext>
            </a:extLst>
          </p:cNvPr>
          <p:cNvSpPr/>
          <p:nvPr/>
        </p:nvSpPr>
        <p:spPr>
          <a:xfrm>
            <a:off x="660269" y="5860596"/>
            <a:ext cx="10871461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9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691" b="1" dirty="0">
                <a:latin typeface="Arial" panose="020B0604020202020204" pitchFamily="34" charset="0"/>
              </a:rPr>
              <a:t>Projetista adota </a:t>
            </a:r>
            <a:r>
              <a:rPr lang="pt-BR" sz="1691" b="1" dirty="0" err="1">
                <a:latin typeface="Arial" panose="020B0604020202020204" pitchFamily="34" charset="0"/>
              </a:rPr>
              <a:t>fck</a:t>
            </a:r>
            <a:r>
              <a:rPr lang="pt-BR" sz="1691" b="1" dirty="0">
                <a:latin typeface="Arial" panose="020B0604020202020204" pitchFamily="34" charset="0"/>
              </a:rPr>
              <a:t>, a ser superado por 95% ou mais do concreto produzido e lançado na estrutura. </a:t>
            </a:r>
            <a:endParaRPr lang="pt-BR" sz="169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988AD06-8936-41BD-8B9D-41646F59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03" y="905590"/>
            <a:ext cx="4554881" cy="224393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C2C470D-6EEA-47E3-9BD0-0A30EE8F97CF}"/>
              </a:ext>
            </a:extLst>
          </p:cNvPr>
          <p:cNvSpPr/>
          <p:nvPr/>
        </p:nvSpPr>
        <p:spPr>
          <a:xfrm>
            <a:off x="5514815" y="1953850"/>
            <a:ext cx="5618597" cy="97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2" dirty="0" err="1">
                <a:solidFill>
                  <a:srgbClr val="FF3300"/>
                </a:solidFill>
                <a:latin typeface="Helvetica" panose="020B0604020202020204" pitchFamily="34" charset="0"/>
              </a:rPr>
              <a:t>f</a:t>
            </a:r>
            <a:r>
              <a:rPr lang="pt-BR" sz="1268" b="1" dirty="0" err="1">
                <a:solidFill>
                  <a:srgbClr val="FF3300"/>
                </a:solidFill>
                <a:latin typeface="Helvetica-Bold"/>
              </a:rPr>
              <a:t>cj</a:t>
            </a:r>
            <a:r>
              <a:rPr lang="pt-BR" sz="1268" b="1" dirty="0">
                <a:solidFill>
                  <a:srgbClr val="FF3300"/>
                </a:solidFill>
                <a:latin typeface="Helvetica-Bold"/>
              </a:rPr>
              <a:t> </a:t>
            </a:r>
            <a:r>
              <a:rPr lang="pt-BR" sz="1902" dirty="0">
                <a:solidFill>
                  <a:srgbClr val="000000"/>
                </a:solidFill>
                <a:latin typeface="Helvetica" panose="020B0604020202020204" pitchFamily="34" charset="0"/>
              </a:rPr>
              <a:t>= é a resistência para o qual devemos dosar um concreto para que, estatisticamente, esteja assegurado o </a:t>
            </a:r>
            <a:r>
              <a:rPr lang="pt-BR" sz="1902" b="1" dirty="0" err="1">
                <a:solidFill>
                  <a:srgbClr val="FF3300"/>
                </a:solidFill>
                <a:latin typeface="Helvetica-Bold"/>
              </a:rPr>
              <a:t>f</a:t>
            </a:r>
            <a:r>
              <a:rPr lang="pt-BR" sz="1268" b="1" dirty="0" err="1">
                <a:solidFill>
                  <a:srgbClr val="FF3300"/>
                </a:solidFill>
                <a:latin typeface="Helvetica-Bold"/>
              </a:rPr>
              <a:t>ck</a:t>
            </a:r>
            <a:r>
              <a:rPr lang="pt-BR" sz="1268" b="1" dirty="0">
                <a:solidFill>
                  <a:srgbClr val="FF3300"/>
                </a:solidFill>
                <a:latin typeface="Helvetica-Bold"/>
              </a:rPr>
              <a:t> </a:t>
            </a:r>
            <a:r>
              <a:rPr lang="pt-BR" sz="1902" dirty="0">
                <a:solidFill>
                  <a:srgbClr val="000000"/>
                </a:solidFill>
                <a:latin typeface="Helvetica" panose="020B0604020202020204" pitchFamily="34" charset="0"/>
              </a:rPr>
              <a:t>em função do </a:t>
            </a:r>
            <a:r>
              <a:rPr lang="pt-BR" sz="1902" b="1" dirty="0" err="1">
                <a:solidFill>
                  <a:srgbClr val="FF3300"/>
                </a:solidFill>
                <a:latin typeface="Helvetica-Bold"/>
              </a:rPr>
              <a:t>S</a:t>
            </a:r>
            <a:r>
              <a:rPr lang="pt-BR" sz="1268" b="1" dirty="0" err="1">
                <a:solidFill>
                  <a:srgbClr val="FF3300"/>
                </a:solidFill>
                <a:latin typeface="Helvetica-Bold"/>
              </a:rPr>
              <a:t>d</a:t>
            </a:r>
            <a:endParaRPr lang="pt-BR" sz="1902" dirty="0"/>
          </a:p>
        </p:txBody>
      </p:sp>
      <p:sp>
        <p:nvSpPr>
          <p:cNvPr id="7" name="object 7"/>
          <p:cNvSpPr txBox="1"/>
          <p:nvPr/>
        </p:nvSpPr>
        <p:spPr>
          <a:xfrm>
            <a:off x="5514815" y="3214785"/>
            <a:ext cx="6459517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21" algn="just"/>
            <a:r>
              <a:rPr sz="1500" b="1" dirty="0">
                <a:latin typeface="Arial"/>
                <a:cs typeface="Arial"/>
              </a:rPr>
              <a:t>CONDIÇÃO DE PREPARO </a:t>
            </a:r>
            <a:r>
              <a:rPr sz="1500" b="1" spc="5" dirty="0">
                <a:latin typeface="Arial"/>
                <a:cs typeface="Arial"/>
              </a:rPr>
              <a:t>EM FUNÇÃO DO </a:t>
            </a:r>
            <a:r>
              <a:rPr sz="1500" b="1" dirty="0">
                <a:latin typeface="Arial"/>
                <a:cs typeface="Arial"/>
              </a:rPr>
              <a:t>DESVIO PADRÃO</a:t>
            </a:r>
            <a:r>
              <a:rPr sz="1500" b="1" spc="-2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(</a:t>
            </a:r>
            <a:r>
              <a:rPr sz="1500" b="1" spc="-5" dirty="0" err="1">
                <a:latin typeface="Arial"/>
                <a:cs typeface="Arial"/>
              </a:rPr>
              <a:t>sd</a:t>
            </a:r>
            <a:r>
              <a:rPr sz="1500" b="1" spc="-5" dirty="0">
                <a:latin typeface="Arial"/>
                <a:cs typeface="Arial"/>
              </a:rPr>
              <a:t>)</a:t>
            </a:r>
            <a:r>
              <a:rPr lang="pt-BR" sz="1500" b="1" spc="-5" dirty="0">
                <a:latin typeface="Arial"/>
                <a:cs typeface="Arial"/>
              </a:rPr>
              <a:t>: </a:t>
            </a:r>
            <a:r>
              <a:rPr lang="pt-BR" sz="1600" b="1" spc="21" dirty="0">
                <a:latin typeface="Arial"/>
                <a:cs typeface="Arial"/>
              </a:rPr>
              <a:t>NBR</a:t>
            </a:r>
            <a:r>
              <a:rPr lang="pt-BR" sz="1600" b="1" spc="-79" dirty="0">
                <a:latin typeface="Arial"/>
                <a:cs typeface="Arial"/>
              </a:rPr>
              <a:t> </a:t>
            </a:r>
            <a:r>
              <a:rPr lang="pt-BR" sz="1600" b="1" spc="16" dirty="0">
                <a:latin typeface="Arial"/>
                <a:cs typeface="Arial"/>
              </a:rPr>
              <a:t>12655</a:t>
            </a:r>
            <a:endParaRPr lang="pt-BR" sz="1600" dirty="0">
              <a:latin typeface="Arial"/>
              <a:cs typeface="Arial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815" y="3705695"/>
            <a:ext cx="6428657" cy="18719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0279124" y="6606897"/>
            <a:ext cx="222784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843">
              <a:lnSpc>
                <a:spcPts val="1316"/>
              </a:lnSpc>
            </a:pPr>
            <a:r>
              <a:rPr lang="pt-BR" spc="21" dirty="0"/>
              <a:t>16</a:t>
            </a:r>
            <a:endParaRPr spc="21" dirty="0"/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1989252" y="590331"/>
            <a:ext cx="7971922" cy="5366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 anchor="ctr">
            <a:spAutoFit/>
          </a:bodyPr>
          <a:lstStyle>
            <a:lvl1pPr algn="ctr" defTabSz="864291" rtl="0" eaLnBrk="1" latinLnBrk="0" hangingPunct="1">
              <a:spcBef>
                <a:spcPct val="0"/>
              </a:spcBef>
              <a:buNone/>
              <a:defRPr sz="33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21"/>
            <a:r>
              <a:rPr lang="pt-BR" sz="3487" spc="-16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FATOR A/C: CURVA DE ABRAMS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62D8E3-FC7E-421C-A7D3-641B2BC8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47" y="1190257"/>
            <a:ext cx="9126106" cy="54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8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2004</Words>
  <Application>Microsoft Office PowerPoint</Application>
  <PresentationFormat>Widescreen</PresentationFormat>
  <Paragraphs>558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Cambria Math</vt:lpstr>
      <vt:lpstr>Helvetica</vt:lpstr>
      <vt:lpstr>Helvetica Neue Medium</vt:lpstr>
      <vt:lpstr>Helvetica-Bold</vt:lpstr>
      <vt:lpstr>Symbol</vt:lpstr>
      <vt:lpstr>Tahoma</vt:lpstr>
      <vt:lpstr>Times New Roman</vt:lpstr>
      <vt:lpstr>Wingdings</vt:lpstr>
      <vt:lpstr>Tema do Office</vt:lpstr>
      <vt:lpstr>DOSAGEM DE CONCRETO MÉTODO ABCP </vt:lpstr>
      <vt:lpstr>Introdução</vt:lpstr>
      <vt:lpstr>Premissas do Método</vt:lpstr>
      <vt:lpstr>Requisitos para Dosagem</vt:lpstr>
      <vt:lpstr>Classe de Agressividade: NBR 6118</vt:lpstr>
      <vt:lpstr>Traço de Concreto</vt:lpstr>
      <vt:lpstr>Empirica</vt:lpstr>
      <vt:lpstr>Apresentação do PowerPoint</vt:lpstr>
      <vt:lpstr>Apresentação do PowerPoint</vt:lpstr>
      <vt:lpstr>Fator A/C: Curva de Abrams - Exemplo</vt:lpstr>
      <vt:lpstr>Método de Dosagem</vt:lpstr>
      <vt:lpstr>Apresentação do PowerPoint</vt:lpstr>
      <vt:lpstr>Método de Dosagem</vt:lpstr>
      <vt:lpstr>Fórmula de Molinari</vt:lpstr>
      <vt:lpstr>Expressão do Traço</vt:lpstr>
      <vt:lpstr>Exemplo 01</vt:lpstr>
      <vt:lpstr>Apresentação do PowerPoint</vt:lpstr>
      <vt:lpstr>Apresentação do PowerPoint</vt:lpstr>
      <vt:lpstr>Apresentação do PowerPoint</vt:lpstr>
      <vt:lpstr>Exemplo 02</vt:lpstr>
      <vt:lpstr>Exemplo 03</vt:lpstr>
      <vt:lpstr>Exemplo 04</vt:lpstr>
      <vt:lpstr>Exemplo 04: Resolução</vt:lpstr>
      <vt:lpstr>Exemplo 04: Resolução</vt:lpstr>
      <vt:lpstr>Exemplo 04: Resolução</vt:lpstr>
      <vt:lpstr>Exemplo 05</vt:lpstr>
      <vt:lpstr>Exemplo 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DOSAGEM DE CONCRETO MÉTODO ABCP </dc:title>
  <dc:creator>Talles Mello</dc:creator>
  <cp:lastModifiedBy>Talles Teylor Dos Santos Mello</cp:lastModifiedBy>
  <cp:revision>51</cp:revision>
  <dcterms:created xsi:type="dcterms:W3CDTF">2019-04-26T14:39:04Z</dcterms:created>
  <dcterms:modified xsi:type="dcterms:W3CDTF">2024-03-26T00:56:35Z</dcterms:modified>
</cp:coreProperties>
</file>